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22" r:id="rId1"/>
    <p:sldMasterId id="2147483941" r:id="rId2"/>
    <p:sldMasterId id="2147483945" r:id="rId3"/>
    <p:sldMasterId id="2147483959" r:id="rId4"/>
  </p:sldMasterIdLst>
  <p:notesMasterIdLst>
    <p:notesMasterId r:id="rId35"/>
  </p:notesMasterIdLst>
  <p:handoutMasterIdLst>
    <p:handoutMasterId r:id="rId36"/>
  </p:handoutMasterIdLst>
  <p:sldIdLst>
    <p:sldId id="411" r:id="rId5"/>
    <p:sldId id="640" r:id="rId6"/>
    <p:sldId id="881" r:id="rId7"/>
    <p:sldId id="882" r:id="rId8"/>
    <p:sldId id="883" r:id="rId9"/>
    <p:sldId id="884" r:id="rId10"/>
    <p:sldId id="887" r:id="rId11"/>
    <p:sldId id="889" r:id="rId12"/>
    <p:sldId id="901" r:id="rId13"/>
    <p:sldId id="885" r:id="rId14"/>
    <p:sldId id="886" r:id="rId15"/>
    <p:sldId id="888" r:id="rId16"/>
    <p:sldId id="715" r:id="rId17"/>
    <p:sldId id="891" r:id="rId18"/>
    <p:sldId id="892" r:id="rId19"/>
    <p:sldId id="903" r:id="rId20"/>
    <p:sldId id="904" r:id="rId21"/>
    <p:sldId id="905" r:id="rId22"/>
    <p:sldId id="893" r:id="rId23"/>
    <p:sldId id="907" r:id="rId24"/>
    <p:sldId id="906" r:id="rId25"/>
    <p:sldId id="894" r:id="rId26"/>
    <p:sldId id="895" r:id="rId27"/>
    <p:sldId id="896" r:id="rId28"/>
    <p:sldId id="897" r:id="rId29"/>
    <p:sldId id="898" r:id="rId30"/>
    <p:sldId id="899" r:id="rId31"/>
    <p:sldId id="900" r:id="rId32"/>
    <p:sldId id="890" r:id="rId33"/>
    <p:sldId id="684"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1pPr>
    <a:lvl2pPr marL="4572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2pPr>
    <a:lvl3pPr marL="9144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3pPr>
    <a:lvl4pPr marL="13716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4pPr>
    <a:lvl5pPr marL="18288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5pPr>
    <a:lvl6pPr marL="22860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6pPr>
    <a:lvl7pPr marL="27432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7pPr>
    <a:lvl8pPr marL="32004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8pPr>
    <a:lvl9pPr marL="36576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62CFF"/>
    <a:srgbClr val="73FF1D"/>
    <a:srgbClr val="FF22FF"/>
    <a:srgbClr val="00B400"/>
    <a:srgbClr val="FF0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6" autoAdjust="0"/>
    <p:restoredTop sz="86421" autoAdjust="0"/>
  </p:normalViewPr>
  <p:slideViewPr>
    <p:cSldViewPr>
      <p:cViewPr varScale="1">
        <p:scale>
          <a:sx n="108" d="100"/>
          <a:sy n="108" d="100"/>
        </p:scale>
        <p:origin x="208" y="6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2328"/>
    </p:cViewPr>
  </p:sorterViewPr>
  <p:notesViewPr>
    <p:cSldViewPr snapToGrid="0" snapToObjects="1">
      <p:cViewPr varScale="1">
        <p:scale>
          <a:sx n="119" d="100"/>
          <a:sy n="119" d="100"/>
        </p:scale>
        <p:origin x="-215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2365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2365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2365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E8A6F800-CDDD-F64D-8345-3276EAE11F47}" type="slidenum">
              <a:rPr lang="en-US"/>
              <a:pPr>
                <a:defRPr/>
              </a:pPr>
              <a:t>‹#›</a:t>
            </a:fld>
            <a:endParaRPr lang="en-US"/>
          </a:p>
        </p:txBody>
      </p:sp>
    </p:spTree>
    <p:extLst>
      <p:ext uri="{BB962C8B-B14F-4D97-AF65-F5344CB8AC3E}">
        <p14:creationId xmlns:p14="http://schemas.microsoft.com/office/powerpoint/2010/main" val="1775200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3B4B0FE2-7B5A-884A-8D74-6477543280BC}" type="slidenum">
              <a:rPr lang="en-US"/>
              <a:pPr>
                <a:defRPr/>
              </a:pPr>
              <a:t>‹#›</a:t>
            </a:fld>
            <a:endParaRPr lang="en-US"/>
          </a:p>
        </p:txBody>
      </p:sp>
    </p:spTree>
    <p:extLst>
      <p:ext uri="{BB962C8B-B14F-4D97-AF65-F5344CB8AC3E}">
        <p14:creationId xmlns:p14="http://schemas.microsoft.com/office/powerpoint/2010/main" val="92785530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6826539-A7D1-5342-BF55-B80EAFB479F5}" type="slidenum">
              <a:rPr lang="en-US"/>
              <a:pPr/>
              <a:t>1</a:t>
            </a:fld>
            <a:endParaRPr lang="en-US"/>
          </a:p>
        </p:txBody>
      </p:sp>
      <p:sp>
        <p:nvSpPr>
          <p:cNvPr id="18435" name="Rectangle 2"/>
          <p:cNvSpPr>
            <a:spLocks noGrp="1" noRot="1" noChangeAspect="1" noChangeArrowheads="1"/>
          </p:cNvSpPr>
          <p:nvPr>
            <p:ph type="sldImg"/>
          </p:nvPr>
        </p:nvSpPr>
        <p:spPr>
          <a:solidFill>
            <a:srgbClr val="FFFFFF"/>
          </a:solidFill>
          <a:ln/>
        </p:spPr>
      </p:sp>
      <p:sp>
        <p:nvSpPr>
          <p:cNvPr id="18436" name="Rectangle 3"/>
          <p:cNvSpPr>
            <a:spLocks noGrp="1" noChangeArrowheads="1"/>
          </p:cNvSpPr>
          <p:nvPr>
            <p:ph type="body" idx="1"/>
          </p:nvPr>
        </p:nvSpPr>
        <p:spPr>
          <a:xfrm>
            <a:off x="914400" y="4326125"/>
            <a:ext cx="5029200" cy="273546"/>
          </a:xfrm>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A4CB4CAB-64D4-6F45-B165-01C52897BD27}"/>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solidFill>
                  <a:srgbClr val="000000"/>
                </a:solidFill>
                <a:miter lim="800000"/>
                <a:headEnd/>
                <a:tailEnd/>
              </a14:hiddenLine>
            </a:ext>
          </a:extLst>
        </p:spPr>
        <p:txBody>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DC8DEEAF-BF2A-404C-8E19-889D6A9F149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Osaka" panose="020B0600000000000000" pitchFamily="34"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Osaka" panose="020B0600000000000000" pitchFamily="34" charset="-128"/>
              <a:cs typeface="+mn-cs"/>
            </a:endParaRPr>
          </a:p>
        </p:txBody>
      </p:sp>
      <p:sp>
        <p:nvSpPr>
          <p:cNvPr id="49155" name="Rectangle 2">
            <a:extLst>
              <a:ext uri="{FF2B5EF4-FFF2-40B4-BE49-F238E27FC236}">
                <a16:creationId xmlns:a16="http://schemas.microsoft.com/office/drawing/2014/main" id="{315E26FB-16B3-E648-850F-9B13F1C016B3}"/>
              </a:ext>
            </a:extLst>
          </p:cNvPr>
          <p:cNvSpPr>
            <a:spLocks noChangeArrowheads="1"/>
          </p:cNvSpPr>
          <p:nvPr>
            <p:ph type="sldImg"/>
          </p:nvPr>
        </p:nvSpPr>
        <p:spPr>
          <a:xfrm>
            <a:off x="1135063" y="688975"/>
            <a:ext cx="4589462" cy="3441700"/>
          </a:xfrm>
          <a:solidFill>
            <a:srgbClr val="FFFFFF"/>
          </a:solidFill>
          <a:ln/>
        </p:spPr>
      </p:sp>
      <p:sp>
        <p:nvSpPr>
          <p:cNvPr id="49156" name="Rectangle 3">
            <a:extLst>
              <a:ext uri="{FF2B5EF4-FFF2-40B4-BE49-F238E27FC236}">
                <a16:creationId xmlns:a16="http://schemas.microsoft.com/office/drawing/2014/main" id="{BE719BC8-AD49-1E4A-94FC-04283030E1B9}"/>
              </a:ext>
            </a:extLst>
          </p:cNvPr>
          <p:cNvSpPr>
            <a:spLocks noChangeArrowheads="1"/>
          </p:cNvSpPr>
          <p:nvPr>
            <p:ph type="body" idx="1"/>
          </p:nvPr>
        </p:nvSpPr>
        <p:spPr>
          <a:xfrm>
            <a:off x="914400" y="4360863"/>
            <a:ext cx="5029200" cy="4130675"/>
          </a:xfrm>
          <a:solidFill>
            <a:srgbClr val="FFFFFF"/>
          </a:solidFill>
          <a:ln>
            <a:solidFill>
              <a:srgbClr val="000000"/>
            </a:solidFill>
          </a:ln>
        </p:spPr>
        <p:txBody>
          <a:bodyPr/>
          <a:lstStyle/>
          <a:p>
            <a:r>
              <a:rPr lang="en-US" altLang="en-US">
                <a:latin typeface="Arial" panose="020B0604020202020204" pitchFamily="34" charset="0"/>
                <a:ea typeface="ＭＳ Ｐゴシック" panose="020B0600070205080204" pitchFamily="34" charset="-128"/>
              </a:rPr>
              <a:t>This is the difference in meridional wind speed between 6 hour forecasts taken from assimilations using the default polar filter and the pure fourier filter.</a:t>
            </a:r>
          </a:p>
          <a:p>
            <a:r>
              <a:rPr lang="en-US" altLang="en-US">
                <a:latin typeface="Arial" panose="020B0604020202020204" pitchFamily="34" charset="0"/>
                <a:ea typeface="ＭＳ Ｐゴシック" panose="020B0600070205080204" pitchFamily="34" charset="-128"/>
              </a:rPr>
              <a:t>The differences are only a few m/s EXCEPT where the noise created +/- 20 m/s grid point variations.</a:t>
            </a:r>
          </a:p>
        </p:txBody>
      </p:sp>
    </p:spTree>
    <p:extLst>
      <p:ext uri="{BB962C8B-B14F-4D97-AF65-F5344CB8AC3E}">
        <p14:creationId xmlns:p14="http://schemas.microsoft.com/office/powerpoint/2010/main" val="181009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8A82185A-42C3-FC43-9094-099E553C56D1}"/>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solidFill>
                  <a:srgbClr val="000000"/>
                </a:solidFill>
                <a:miter lim="800000"/>
                <a:headEnd/>
                <a:tailEnd/>
              </a14:hiddenLine>
            </a:ext>
          </a:extLst>
        </p:spPr>
        <p:txBody>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A37B310A-1190-2C4D-BD3F-EF8E650EDF5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Osaka" panose="020B0600000000000000" pitchFamily="34"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Osaka" panose="020B0600000000000000" pitchFamily="34" charset="-128"/>
              <a:cs typeface="+mn-cs"/>
            </a:endParaRPr>
          </a:p>
        </p:txBody>
      </p:sp>
      <p:sp>
        <p:nvSpPr>
          <p:cNvPr id="53251" name="Rectangle 2">
            <a:extLst>
              <a:ext uri="{FF2B5EF4-FFF2-40B4-BE49-F238E27FC236}">
                <a16:creationId xmlns:a16="http://schemas.microsoft.com/office/drawing/2014/main" id="{BA6913CF-5224-C54B-95C2-CE84790894E3}"/>
              </a:ext>
            </a:extLst>
          </p:cNvPr>
          <p:cNvSpPr>
            <a:spLocks noChangeArrowheads="1"/>
          </p:cNvSpPr>
          <p:nvPr>
            <p:ph type="sldImg"/>
          </p:nvPr>
        </p:nvSpPr>
        <p:spPr>
          <a:xfrm>
            <a:off x="1135063" y="688975"/>
            <a:ext cx="4589462" cy="3441700"/>
          </a:xfrm>
          <a:solidFill>
            <a:srgbClr val="FFFFFF"/>
          </a:solidFill>
          <a:ln/>
        </p:spPr>
      </p:sp>
      <p:sp>
        <p:nvSpPr>
          <p:cNvPr id="53252" name="Rectangle 3">
            <a:extLst>
              <a:ext uri="{FF2B5EF4-FFF2-40B4-BE49-F238E27FC236}">
                <a16:creationId xmlns:a16="http://schemas.microsoft.com/office/drawing/2014/main" id="{92B88E7D-1A3E-874F-81C5-1A4CBB6956D8}"/>
              </a:ext>
            </a:extLst>
          </p:cNvPr>
          <p:cNvSpPr>
            <a:spLocks noChangeArrowheads="1"/>
          </p:cNvSpPr>
          <p:nvPr>
            <p:ph type="body" idx="1"/>
          </p:nvPr>
        </p:nvSpPr>
        <p:spPr>
          <a:xfrm>
            <a:off x="914400" y="4360863"/>
            <a:ext cx="5029200" cy="4130675"/>
          </a:xfrm>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02401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ABB5B6-6889-E943-9E0D-14D5C4FD012F}" type="slidenum">
              <a:rPr lang="en-US" sz="1200"/>
              <a:pPr/>
              <a:t>13</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ヒラギノ角ゴ Pro W3" charset="0"/>
                <a:cs typeface="ヒラギノ角ゴ Pro W3" charset="0"/>
              </a:rPr>
              <a:t>Slide 7: GPS occultation forward operators</a:t>
            </a:r>
          </a:p>
          <a:p>
            <a:pPr eaLnBrk="1" hangingPunct="1"/>
            <a:r>
              <a:rPr lang="en-US">
                <a:latin typeface="Arial" charset="0"/>
                <a:ea typeface="ヒラギノ角ゴ Pro W3" charset="0"/>
                <a:cs typeface="ヒラギノ角ゴ Pro W3" charset="0"/>
              </a:rPr>
              <a:t>        Non-local refractivity : (Sokolovskiy et al., MWR 133, 2200-2212)</a:t>
            </a:r>
          </a:p>
          <a:p>
            <a:pPr eaLnBrk="1" hangingPunct="1"/>
            <a:r>
              <a:rPr lang="en-US">
                <a:latin typeface="Arial" charset="0"/>
                <a:ea typeface="ヒラギノ角ゴ Pro W3" charset="0"/>
                <a:cs typeface="ヒラギノ角ゴ Pro W3" charset="0"/>
              </a:rPr>
              <a:t>                NEED DETAILS OF ALGORITHM               step size???</a:t>
            </a:r>
          </a:p>
          <a:p>
            <a:pPr eaLnBrk="1" hangingPunct="1"/>
            <a:r>
              <a:rPr lang="en-US">
                <a:latin typeface="Arial" charset="0"/>
                <a:ea typeface="ヒラギノ角ゴ Pro W3" charset="0"/>
                <a:cs typeface="ヒラギノ角ゴ Pro W3" charset="0"/>
              </a:rPr>
              <a:t>                                upper limits</a:t>
            </a:r>
          </a:p>
          <a:p>
            <a:pPr eaLnBrk="1" hangingPunct="1"/>
            <a:r>
              <a:rPr lang="en-US">
                <a:latin typeface="Arial" charset="0"/>
                <a:ea typeface="ヒラギノ角ゴ Pro W3" charset="0"/>
                <a:cs typeface="ヒラギノ角ゴ Pro W3" charset="0"/>
              </a:rPr>
              <a:t>                                grid pictures for different latitudes</a:t>
            </a:r>
          </a:p>
          <a:p>
            <a:pPr eaLnBrk="1" hangingPunct="1"/>
            <a:r>
              <a:rPr lang="en-US">
                <a:latin typeface="Arial" charset="0"/>
                <a:ea typeface="ヒラギノ角ゴ Pro W3" charset="0"/>
                <a:cs typeface="ヒラギノ角ゴ Pro W3" charset="0"/>
              </a:rPr>
              <a:t>        Three pictures exist: ~jla/talks_and_meetings/2009/ams/cam_gps_talk/gps_lat*</a:t>
            </a:r>
          </a:p>
          <a:p>
            <a:pPr eaLnBrk="1" hangingPunct="1"/>
            <a:r>
              <a:rPr lang="en-US">
                <a:latin typeface="Arial" charset="0"/>
                <a:ea typeface="ヒラギノ角ゴ Pro W3" charset="0"/>
                <a:cs typeface="ヒラギノ角ゴ Pro W3" charset="0"/>
              </a:rPr>
              <a:t>        Expect minor differences with coarse grid, larger near poles</a:t>
            </a:r>
          </a:p>
        </p:txBody>
      </p:sp>
    </p:spTree>
    <p:extLst>
      <p:ext uri="{BB962C8B-B14F-4D97-AF65-F5344CB8AC3E}">
        <p14:creationId xmlns:p14="http://schemas.microsoft.com/office/powerpoint/2010/main" val="641519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ABB5B6-6889-E943-9E0D-14D5C4FD012F}" type="slidenum">
              <a:rPr lang="en-US" sz="1200"/>
              <a:pPr/>
              <a:t>14</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ヒラギノ角ゴ Pro W3" charset="0"/>
                <a:cs typeface="ヒラギノ角ゴ Pro W3" charset="0"/>
              </a:rPr>
              <a:t>Slide 7: GPS occultation forward operators</a:t>
            </a:r>
          </a:p>
          <a:p>
            <a:pPr eaLnBrk="1" hangingPunct="1"/>
            <a:r>
              <a:rPr lang="en-US">
                <a:latin typeface="Arial" charset="0"/>
                <a:ea typeface="ヒラギノ角ゴ Pro W3" charset="0"/>
                <a:cs typeface="ヒラギノ角ゴ Pro W3" charset="0"/>
              </a:rPr>
              <a:t>        Non-local refractivity : (Sokolovskiy et al., MWR 133, 2200-2212)</a:t>
            </a:r>
          </a:p>
          <a:p>
            <a:pPr eaLnBrk="1" hangingPunct="1"/>
            <a:r>
              <a:rPr lang="en-US">
                <a:latin typeface="Arial" charset="0"/>
                <a:ea typeface="ヒラギノ角ゴ Pro W3" charset="0"/>
                <a:cs typeface="ヒラギノ角ゴ Pro W3" charset="0"/>
              </a:rPr>
              <a:t>                NEED DETAILS OF ALGORITHM               step size???</a:t>
            </a:r>
          </a:p>
          <a:p>
            <a:pPr eaLnBrk="1" hangingPunct="1"/>
            <a:r>
              <a:rPr lang="en-US">
                <a:latin typeface="Arial" charset="0"/>
                <a:ea typeface="ヒラギノ角ゴ Pro W3" charset="0"/>
                <a:cs typeface="ヒラギノ角ゴ Pro W3" charset="0"/>
              </a:rPr>
              <a:t>                                upper limits</a:t>
            </a:r>
          </a:p>
          <a:p>
            <a:pPr eaLnBrk="1" hangingPunct="1"/>
            <a:r>
              <a:rPr lang="en-US">
                <a:latin typeface="Arial" charset="0"/>
                <a:ea typeface="ヒラギノ角ゴ Pro W3" charset="0"/>
                <a:cs typeface="ヒラギノ角ゴ Pro W3" charset="0"/>
              </a:rPr>
              <a:t>                                grid pictures for different latitudes</a:t>
            </a:r>
          </a:p>
          <a:p>
            <a:pPr eaLnBrk="1" hangingPunct="1"/>
            <a:r>
              <a:rPr lang="en-US">
                <a:latin typeface="Arial" charset="0"/>
                <a:ea typeface="ヒラギノ角ゴ Pro W3" charset="0"/>
                <a:cs typeface="ヒラギノ角ゴ Pro W3" charset="0"/>
              </a:rPr>
              <a:t>        Three pictures exist: ~jla/talks_and_meetings/2009/ams/cam_gps_talk/gps_lat*</a:t>
            </a:r>
          </a:p>
          <a:p>
            <a:pPr eaLnBrk="1" hangingPunct="1"/>
            <a:r>
              <a:rPr lang="en-US">
                <a:latin typeface="Arial" charset="0"/>
                <a:ea typeface="ヒラギノ角ゴ Pro W3" charset="0"/>
                <a:cs typeface="ヒラギノ角ゴ Pro W3" charset="0"/>
              </a:rPr>
              <a:t>        Expect minor differences with coarse grid, larger near poles</a:t>
            </a:r>
          </a:p>
        </p:txBody>
      </p:sp>
    </p:spTree>
    <p:extLst>
      <p:ext uri="{BB962C8B-B14F-4D97-AF65-F5344CB8AC3E}">
        <p14:creationId xmlns:p14="http://schemas.microsoft.com/office/powerpoint/2010/main" val="3977752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ABB5B6-6889-E943-9E0D-14D5C4FD012F}" type="slidenum">
              <a:rPr lang="en-US" sz="1200"/>
              <a:pPr/>
              <a:t>15</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ヒラギノ角ゴ Pro W3" charset="0"/>
                <a:cs typeface="ヒラギノ角ゴ Pro W3" charset="0"/>
              </a:rPr>
              <a:t>Slide 7: GPS occultation forward operators</a:t>
            </a:r>
          </a:p>
          <a:p>
            <a:pPr eaLnBrk="1" hangingPunct="1"/>
            <a:r>
              <a:rPr lang="en-US">
                <a:latin typeface="Arial" charset="0"/>
                <a:ea typeface="ヒラギノ角ゴ Pro W3" charset="0"/>
                <a:cs typeface="ヒラギノ角ゴ Pro W3" charset="0"/>
              </a:rPr>
              <a:t>        Non-local refractivity : (Sokolovskiy et al., MWR 133, 2200-2212)</a:t>
            </a:r>
          </a:p>
          <a:p>
            <a:pPr eaLnBrk="1" hangingPunct="1"/>
            <a:r>
              <a:rPr lang="en-US">
                <a:latin typeface="Arial" charset="0"/>
                <a:ea typeface="ヒラギノ角ゴ Pro W3" charset="0"/>
                <a:cs typeface="ヒラギノ角ゴ Pro W3" charset="0"/>
              </a:rPr>
              <a:t>                NEED DETAILS OF ALGORITHM               step size???</a:t>
            </a:r>
          </a:p>
          <a:p>
            <a:pPr eaLnBrk="1" hangingPunct="1"/>
            <a:r>
              <a:rPr lang="en-US">
                <a:latin typeface="Arial" charset="0"/>
                <a:ea typeface="ヒラギノ角ゴ Pro W3" charset="0"/>
                <a:cs typeface="ヒラギノ角ゴ Pro W3" charset="0"/>
              </a:rPr>
              <a:t>                                upper limits</a:t>
            </a:r>
          </a:p>
          <a:p>
            <a:pPr eaLnBrk="1" hangingPunct="1"/>
            <a:r>
              <a:rPr lang="en-US">
                <a:latin typeface="Arial" charset="0"/>
                <a:ea typeface="ヒラギノ角ゴ Pro W3" charset="0"/>
                <a:cs typeface="ヒラギノ角ゴ Pro W3" charset="0"/>
              </a:rPr>
              <a:t>                                grid pictures for different latitudes</a:t>
            </a:r>
          </a:p>
          <a:p>
            <a:pPr eaLnBrk="1" hangingPunct="1"/>
            <a:r>
              <a:rPr lang="en-US">
                <a:latin typeface="Arial" charset="0"/>
                <a:ea typeface="ヒラギノ角ゴ Pro W3" charset="0"/>
                <a:cs typeface="ヒラギノ角ゴ Pro W3" charset="0"/>
              </a:rPr>
              <a:t>        Three pictures exist: ~jla/talks_and_meetings/2009/ams/cam_gps_talk/gps_lat*</a:t>
            </a:r>
          </a:p>
          <a:p>
            <a:pPr eaLnBrk="1" hangingPunct="1"/>
            <a:r>
              <a:rPr lang="en-US">
                <a:latin typeface="Arial" charset="0"/>
                <a:ea typeface="ヒラギノ角ゴ Pro W3" charset="0"/>
                <a:cs typeface="ヒラギノ角ゴ Pro W3" charset="0"/>
              </a:rPr>
              <a:t>        Expect minor differences with coarse grid, larger near poles</a:t>
            </a:r>
          </a:p>
        </p:txBody>
      </p:sp>
    </p:spTree>
    <p:extLst>
      <p:ext uri="{BB962C8B-B14F-4D97-AF65-F5344CB8AC3E}">
        <p14:creationId xmlns:p14="http://schemas.microsoft.com/office/powerpoint/2010/main" val="2311693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ABB5B6-6889-E943-9E0D-14D5C4FD012F}" type="slidenum">
              <a:rPr lang="en-US" sz="1200"/>
              <a:pPr/>
              <a:t>16</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ヒラギノ角ゴ Pro W3" charset="0"/>
                <a:cs typeface="ヒラギノ角ゴ Pro W3" charset="0"/>
              </a:rPr>
              <a:t>Slide 7: GPS occultation forward operators</a:t>
            </a:r>
          </a:p>
          <a:p>
            <a:pPr eaLnBrk="1" hangingPunct="1"/>
            <a:r>
              <a:rPr lang="en-US">
                <a:latin typeface="Arial" charset="0"/>
                <a:ea typeface="ヒラギノ角ゴ Pro W3" charset="0"/>
                <a:cs typeface="ヒラギノ角ゴ Pro W3" charset="0"/>
              </a:rPr>
              <a:t>        Non-local refractivity : (Sokolovskiy et al., MWR 133, 2200-2212)</a:t>
            </a:r>
          </a:p>
          <a:p>
            <a:pPr eaLnBrk="1" hangingPunct="1"/>
            <a:r>
              <a:rPr lang="en-US">
                <a:latin typeface="Arial" charset="0"/>
                <a:ea typeface="ヒラギノ角ゴ Pro W3" charset="0"/>
                <a:cs typeface="ヒラギノ角ゴ Pro W3" charset="0"/>
              </a:rPr>
              <a:t>                NEED DETAILS OF ALGORITHM               step size???</a:t>
            </a:r>
          </a:p>
          <a:p>
            <a:pPr eaLnBrk="1" hangingPunct="1"/>
            <a:r>
              <a:rPr lang="en-US">
                <a:latin typeface="Arial" charset="0"/>
                <a:ea typeface="ヒラギノ角ゴ Pro W3" charset="0"/>
                <a:cs typeface="ヒラギノ角ゴ Pro W3" charset="0"/>
              </a:rPr>
              <a:t>                                upper limits</a:t>
            </a:r>
          </a:p>
          <a:p>
            <a:pPr eaLnBrk="1" hangingPunct="1"/>
            <a:r>
              <a:rPr lang="en-US">
                <a:latin typeface="Arial" charset="0"/>
                <a:ea typeface="ヒラギノ角ゴ Pro W3" charset="0"/>
                <a:cs typeface="ヒラギノ角ゴ Pro W3" charset="0"/>
              </a:rPr>
              <a:t>                                grid pictures for different latitudes</a:t>
            </a:r>
          </a:p>
          <a:p>
            <a:pPr eaLnBrk="1" hangingPunct="1"/>
            <a:r>
              <a:rPr lang="en-US">
                <a:latin typeface="Arial" charset="0"/>
                <a:ea typeface="ヒラギノ角ゴ Pro W3" charset="0"/>
                <a:cs typeface="ヒラギノ角ゴ Pro W3" charset="0"/>
              </a:rPr>
              <a:t>        Three pictures exist: ~jla/talks_and_meetings/2009/ams/cam_gps_talk/gps_lat*</a:t>
            </a:r>
          </a:p>
          <a:p>
            <a:pPr eaLnBrk="1" hangingPunct="1"/>
            <a:r>
              <a:rPr lang="en-US">
                <a:latin typeface="Arial" charset="0"/>
                <a:ea typeface="ヒラギノ角ゴ Pro W3" charset="0"/>
                <a:cs typeface="ヒラギノ角ゴ Pro W3" charset="0"/>
              </a:rPr>
              <a:t>        Expect minor differences with coarse grid, larger near poles</a:t>
            </a:r>
          </a:p>
        </p:txBody>
      </p:sp>
    </p:spTree>
    <p:extLst>
      <p:ext uri="{BB962C8B-B14F-4D97-AF65-F5344CB8AC3E}">
        <p14:creationId xmlns:p14="http://schemas.microsoft.com/office/powerpoint/2010/main" val="696287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ABB5B6-6889-E943-9E0D-14D5C4FD012F}" type="slidenum">
              <a:rPr lang="en-US" sz="1200"/>
              <a:pPr/>
              <a:t>17</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ヒラギノ角ゴ Pro W3" charset="0"/>
                <a:cs typeface="ヒラギノ角ゴ Pro W3" charset="0"/>
              </a:rPr>
              <a:t>Slide 7: GPS occultation forward operators</a:t>
            </a:r>
          </a:p>
          <a:p>
            <a:pPr eaLnBrk="1" hangingPunct="1"/>
            <a:r>
              <a:rPr lang="en-US">
                <a:latin typeface="Arial" charset="0"/>
                <a:ea typeface="ヒラギノ角ゴ Pro W3" charset="0"/>
                <a:cs typeface="ヒラギノ角ゴ Pro W3" charset="0"/>
              </a:rPr>
              <a:t>        Non-local refractivity : (Sokolovskiy et al., MWR 133, 2200-2212)</a:t>
            </a:r>
          </a:p>
          <a:p>
            <a:pPr eaLnBrk="1" hangingPunct="1"/>
            <a:r>
              <a:rPr lang="en-US">
                <a:latin typeface="Arial" charset="0"/>
                <a:ea typeface="ヒラギノ角ゴ Pro W3" charset="0"/>
                <a:cs typeface="ヒラギノ角ゴ Pro W3" charset="0"/>
              </a:rPr>
              <a:t>                NEED DETAILS OF ALGORITHM               step size???</a:t>
            </a:r>
          </a:p>
          <a:p>
            <a:pPr eaLnBrk="1" hangingPunct="1"/>
            <a:r>
              <a:rPr lang="en-US">
                <a:latin typeface="Arial" charset="0"/>
                <a:ea typeface="ヒラギノ角ゴ Pro W3" charset="0"/>
                <a:cs typeface="ヒラギノ角ゴ Pro W3" charset="0"/>
              </a:rPr>
              <a:t>                                upper limits</a:t>
            </a:r>
          </a:p>
          <a:p>
            <a:pPr eaLnBrk="1" hangingPunct="1"/>
            <a:r>
              <a:rPr lang="en-US">
                <a:latin typeface="Arial" charset="0"/>
                <a:ea typeface="ヒラギノ角ゴ Pro W3" charset="0"/>
                <a:cs typeface="ヒラギノ角ゴ Pro W3" charset="0"/>
              </a:rPr>
              <a:t>                                grid pictures for different latitudes</a:t>
            </a:r>
          </a:p>
          <a:p>
            <a:pPr eaLnBrk="1" hangingPunct="1"/>
            <a:r>
              <a:rPr lang="en-US">
                <a:latin typeface="Arial" charset="0"/>
                <a:ea typeface="ヒラギノ角ゴ Pro W3" charset="0"/>
                <a:cs typeface="ヒラギノ角ゴ Pro W3" charset="0"/>
              </a:rPr>
              <a:t>        Three pictures exist: ~jla/talks_and_meetings/2009/ams/cam_gps_talk/gps_lat*</a:t>
            </a:r>
          </a:p>
          <a:p>
            <a:pPr eaLnBrk="1" hangingPunct="1"/>
            <a:r>
              <a:rPr lang="en-US">
                <a:latin typeface="Arial" charset="0"/>
                <a:ea typeface="ヒラギノ角ゴ Pro W3" charset="0"/>
                <a:cs typeface="ヒラギノ角ゴ Pro W3" charset="0"/>
              </a:rPr>
              <a:t>        Expect minor differences with coarse grid, larger near poles</a:t>
            </a:r>
          </a:p>
        </p:txBody>
      </p:sp>
    </p:spTree>
    <p:extLst>
      <p:ext uri="{BB962C8B-B14F-4D97-AF65-F5344CB8AC3E}">
        <p14:creationId xmlns:p14="http://schemas.microsoft.com/office/powerpoint/2010/main" val="2893128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ABB5B6-6889-E943-9E0D-14D5C4FD012F}" type="slidenum">
              <a:rPr lang="en-US" sz="1200"/>
              <a:pPr/>
              <a:t>18</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ヒラギノ角ゴ Pro W3" charset="0"/>
                <a:cs typeface="ヒラギノ角ゴ Pro W3" charset="0"/>
              </a:rPr>
              <a:t>Slide 7: GPS occultation forward operators</a:t>
            </a:r>
          </a:p>
          <a:p>
            <a:pPr eaLnBrk="1" hangingPunct="1"/>
            <a:r>
              <a:rPr lang="en-US">
                <a:latin typeface="Arial" charset="0"/>
                <a:ea typeface="ヒラギノ角ゴ Pro W3" charset="0"/>
                <a:cs typeface="ヒラギノ角ゴ Pro W3" charset="0"/>
              </a:rPr>
              <a:t>        Non-local refractivity : (Sokolovskiy et al., MWR 133, 2200-2212)</a:t>
            </a:r>
          </a:p>
          <a:p>
            <a:pPr eaLnBrk="1" hangingPunct="1"/>
            <a:r>
              <a:rPr lang="en-US">
                <a:latin typeface="Arial" charset="0"/>
                <a:ea typeface="ヒラギノ角ゴ Pro W3" charset="0"/>
                <a:cs typeface="ヒラギノ角ゴ Pro W3" charset="0"/>
              </a:rPr>
              <a:t>                NEED DETAILS OF ALGORITHM               step size???</a:t>
            </a:r>
          </a:p>
          <a:p>
            <a:pPr eaLnBrk="1" hangingPunct="1"/>
            <a:r>
              <a:rPr lang="en-US">
                <a:latin typeface="Arial" charset="0"/>
                <a:ea typeface="ヒラギノ角ゴ Pro W3" charset="0"/>
                <a:cs typeface="ヒラギノ角ゴ Pro W3" charset="0"/>
              </a:rPr>
              <a:t>                                upper limits</a:t>
            </a:r>
          </a:p>
          <a:p>
            <a:pPr eaLnBrk="1" hangingPunct="1"/>
            <a:r>
              <a:rPr lang="en-US">
                <a:latin typeface="Arial" charset="0"/>
                <a:ea typeface="ヒラギノ角ゴ Pro W3" charset="0"/>
                <a:cs typeface="ヒラギノ角ゴ Pro W3" charset="0"/>
              </a:rPr>
              <a:t>                                grid pictures for different latitudes</a:t>
            </a:r>
          </a:p>
          <a:p>
            <a:pPr eaLnBrk="1" hangingPunct="1"/>
            <a:r>
              <a:rPr lang="en-US">
                <a:latin typeface="Arial" charset="0"/>
                <a:ea typeface="ヒラギノ角ゴ Pro W3" charset="0"/>
                <a:cs typeface="ヒラギノ角ゴ Pro W3" charset="0"/>
              </a:rPr>
              <a:t>        Three pictures exist: ~jla/talks_and_meetings/2009/ams/cam_gps_talk/gps_lat*</a:t>
            </a:r>
          </a:p>
          <a:p>
            <a:pPr eaLnBrk="1" hangingPunct="1"/>
            <a:r>
              <a:rPr lang="en-US">
                <a:latin typeface="Arial" charset="0"/>
                <a:ea typeface="ヒラギノ角ゴ Pro W3" charset="0"/>
                <a:cs typeface="ヒラギノ角ゴ Pro W3" charset="0"/>
              </a:rPr>
              <a:t>        Expect minor differences with coarse grid, larger near poles</a:t>
            </a:r>
          </a:p>
        </p:txBody>
      </p:sp>
    </p:spTree>
    <p:extLst>
      <p:ext uri="{BB962C8B-B14F-4D97-AF65-F5344CB8AC3E}">
        <p14:creationId xmlns:p14="http://schemas.microsoft.com/office/powerpoint/2010/main" val="3793784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ABB5B6-6889-E943-9E0D-14D5C4FD012F}" type="slidenum">
              <a:rPr lang="en-US" sz="1200"/>
              <a:pPr/>
              <a:t>19</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ヒラギノ角ゴ Pro W3" charset="0"/>
                <a:cs typeface="ヒラギノ角ゴ Pro W3" charset="0"/>
              </a:rPr>
              <a:t>Slide 7: GPS occultation forward operators</a:t>
            </a:r>
          </a:p>
          <a:p>
            <a:pPr eaLnBrk="1" hangingPunct="1"/>
            <a:r>
              <a:rPr lang="en-US">
                <a:latin typeface="Arial" charset="0"/>
                <a:ea typeface="ヒラギノ角ゴ Pro W3" charset="0"/>
                <a:cs typeface="ヒラギノ角ゴ Pro W3" charset="0"/>
              </a:rPr>
              <a:t>        Non-local refractivity : (Sokolovskiy et al., MWR 133, 2200-2212)</a:t>
            </a:r>
          </a:p>
          <a:p>
            <a:pPr eaLnBrk="1" hangingPunct="1"/>
            <a:r>
              <a:rPr lang="en-US">
                <a:latin typeface="Arial" charset="0"/>
                <a:ea typeface="ヒラギノ角ゴ Pro W3" charset="0"/>
                <a:cs typeface="ヒラギノ角ゴ Pro W3" charset="0"/>
              </a:rPr>
              <a:t>                NEED DETAILS OF ALGORITHM               step size???</a:t>
            </a:r>
          </a:p>
          <a:p>
            <a:pPr eaLnBrk="1" hangingPunct="1"/>
            <a:r>
              <a:rPr lang="en-US">
                <a:latin typeface="Arial" charset="0"/>
                <a:ea typeface="ヒラギノ角ゴ Pro W3" charset="0"/>
                <a:cs typeface="ヒラギノ角ゴ Pro W3" charset="0"/>
              </a:rPr>
              <a:t>                                upper limits</a:t>
            </a:r>
          </a:p>
          <a:p>
            <a:pPr eaLnBrk="1" hangingPunct="1"/>
            <a:r>
              <a:rPr lang="en-US">
                <a:latin typeface="Arial" charset="0"/>
                <a:ea typeface="ヒラギノ角ゴ Pro W3" charset="0"/>
                <a:cs typeface="ヒラギノ角ゴ Pro W3" charset="0"/>
              </a:rPr>
              <a:t>                                grid pictures for different latitudes</a:t>
            </a:r>
          </a:p>
          <a:p>
            <a:pPr eaLnBrk="1" hangingPunct="1"/>
            <a:r>
              <a:rPr lang="en-US">
                <a:latin typeface="Arial" charset="0"/>
                <a:ea typeface="ヒラギノ角ゴ Pro W3" charset="0"/>
                <a:cs typeface="ヒラギノ角ゴ Pro W3" charset="0"/>
              </a:rPr>
              <a:t>        Three pictures exist: ~jla/talks_and_meetings/2009/ams/cam_gps_talk/gps_lat*</a:t>
            </a:r>
          </a:p>
          <a:p>
            <a:pPr eaLnBrk="1" hangingPunct="1"/>
            <a:r>
              <a:rPr lang="en-US">
                <a:latin typeface="Arial" charset="0"/>
                <a:ea typeface="ヒラギノ角ゴ Pro W3" charset="0"/>
                <a:cs typeface="ヒラギノ角ゴ Pro W3" charset="0"/>
              </a:rPr>
              <a:t>        Expect minor differences with coarse grid, larger near poles</a:t>
            </a:r>
          </a:p>
        </p:txBody>
      </p:sp>
    </p:spTree>
    <p:extLst>
      <p:ext uri="{BB962C8B-B14F-4D97-AF65-F5344CB8AC3E}">
        <p14:creationId xmlns:p14="http://schemas.microsoft.com/office/powerpoint/2010/main" val="2133732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ABB5B6-6889-E943-9E0D-14D5C4FD012F}" type="slidenum">
              <a:rPr lang="en-US" sz="1200"/>
              <a:pPr/>
              <a:t>20</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ヒラギノ角ゴ Pro W3" charset="0"/>
                <a:cs typeface="ヒラギノ角ゴ Pro W3" charset="0"/>
              </a:rPr>
              <a:t>Slide 7: GPS occultation forward operators</a:t>
            </a:r>
          </a:p>
          <a:p>
            <a:pPr eaLnBrk="1" hangingPunct="1"/>
            <a:r>
              <a:rPr lang="en-US">
                <a:latin typeface="Arial" charset="0"/>
                <a:ea typeface="ヒラギノ角ゴ Pro W3" charset="0"/>
                <a:cs typeface="ヒラギノ角ゴ Pro W3" charset="0"/>
              </a:rPr>
              <a:t>        Non-local refractivity : (Sokolovskiy et al., MWR 133, 2200-2212)</a:t>
            </a:r>
          </a:p>
          <a:p>
            <a:pPr eaLnBrk="1" hangingPunct="1"/>
            <a:r>
              <a:rPr lang="en-US">
                <a:latin typeface="Arial" charset="0"/>
                <a:ea typeface="ヒラギノ角ゴ Pro W3" charset="0"/>
                <a:cs typeface="ヒラギノ角ゴ Pro W3" charset="0"/>
              </a:rPr>
              <a:t>                NEED DETAILS OF ALGORITHM               step size???</a:t>
            </a:r>
          </a:p>
          <a:p>
            <a:pPr eaLnBrk="1" hangingPunct="1"/>
            <a:r>
              <a:rPr lang="en-US">
                <a:latin typeface="Arial" charset="0"/>
                <a:ea typeface="ヒラギノ角ゴ Pro W3" charset="0"/>
                <a:cs typeface="ヒラギノ角ゴ Pro W3" charset="0"/>
              </a:rPr>
              <a:t>                                upper limits</a:t>
            </a:r>
          </a:p>
          <a:p>
            <a:pPr eaLnBrk="1" hangingPunct="1"/>
            <a:r>
              <a:rPr lang="en-US">
                <a:latin typeface="Arial" charset="0"/>
                <a:ea typeface="ヒラギノ角ゴ Pro W3" charset="0"/>
                <a:cs typeface="ヒラギノ角ゴ Pro W3" charset="0"/>
              </a:rPr>
              <a:t>                                grid pictures for different latitudes</a:t>
            </a:r>
          </a:p>
          <a:p>
            <a:pPr eaLnBrk="1" hangingPunct="1"/>
            <a:r>
              <a:rPr lang="en-US">
                <a:latin typeface="Arial" charset="0"/>
                <a:ea typeface="ヒラギノ角ゴ Pro W3" charset="0"/>
                <a:cs typeface="ヒラギノ角ゴ Pro W3" charset="0"/>
              </a:rPr>
              <a:t>        Three pictures exist: ~jla/talks_and_meetings/2009/ams/cam_gps_talk/gps_lat*</a:t>
            </a:r>
          </a:p>
          <a:p>
            <a:pPr eaLnBrk="1" hangingPunct="1"/>
            <a:r>
              <a:rPr lang="en-US">
                <a:latin typeface="Arial" charset="0"/>
                <a:ea typeface="ヒラギノ角ゴ Pro W3" charset="0"/>
                <a:cs typeface="ヒラギノ角ゴ Pro W3" charset="0"/>
              </a:rPr>
              <a:t>        Expect minor differences with coarse grid, larger near poles</a:t>
            </a:r>
          </a:p>
        </p:txBody>
      </p:sp>
    </p:spTree>
    <p:extLst>
      <p:ext uri="{BB962C8B-B14F-4D97-AF65-F5344CB8AC3E}">
        <p14:creationId xmlns:p14="http://schemas.microsoft.com/office/powerpoint/2010/main" val="370002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AB8DA124-9EA5-E041-9A6B-B827C864063A}"/>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solidFill>
                  <a:srgbClr val="000000"/>
                </a:solidFill>
                <a:miter lim="800000"/>
                <a:headEnd/>
                <a:tailEnd/>
              </a14:hiddenLine>
            </a:ext>
          </a:extLst>
        </p:spPr>
        <p:txBody>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5C06C11F-5512-1A47-8EF0-CB7872F3FE4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Osaka" panose="020B0600000000000000" pitchFamily="34"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Osaka" panose="020B0600000000000000" pitchFamily="34" charset="-128"/>
              <a:cs typeface="+mn-cs"/>
            </a:endParaRPr>
          </a:p>
        </p:txBody>
      </p:sp>
      <p:sp>
        <p:nvSpPr>
          <p:cNvPr id="38915" name="Rectangle 1026">
            <a:extLst>
              <a:ext uri="{FF2B5EF4-FFF2-40B4-BE49-F238E27FC236}">
                <a16:creationId xmlns:a16="http://schemas.microsoft.com/office/drawing/2014/main" id="{F52508FD-4C32-CE40-A4F1-35ED9C98E1F5}"/>
              </a:ext>
            </a:extLst>
          </p:cNvPr>
          <p:cNvSpPr>
            <a:spLocks noChangeArrowheads="1"/>
          </p:cNvSpPr>
          <p:nvPr>
            <p:ph type="sldImg"/>
          </p:nvPr>
        </p:nvSpPr>
        <p:spPr>
          <a:xfrm>
            <a:off x="1135063" y="688975"/>
            <a:ext cx="4589462" cy="3441700"/>
          </a:xfrm>
          <a:solidFill>
            <a:srgbClr val="FFFFFF"/>
          </a:solidFill>
          <a:ln/>
        </p:spPr>
      </p:sp>
      <p:sp>
        <p:nvSpPr>
          <p:cNvPr id="38916" name="Rectangle 1027">
            <a:extLst>
              <a:ext uri="{FF2B5EF4-FFF2-40B4-BE49-F238E27FC236}">
                <a16:creationId xmlns:a16="http://schemas.microsoft.com/office/drawing/2014/main" id="{B70ACCA9-CECE-CC45-BAEA-25FBB627975F}"/>
              </a:ext>
            </a:extLst>
          </p:cNvPr>
          <p:cNvSpPr>
            <a:spLocks noChangeArrowheads="1"/>
          </p:cNvSpPr>
          <p:nvPr>
            <p:ph type="body" idx="1"/>
          </p:nvPr>
        </p:nvSpPr>
        <p:spPr>
          <a:xfrm>
            <a:off x="914400" y="4360863"/>
            <a:ext cx="5029200" cy="4130675"/>
          </a:xfrm>
          <a:solidFill>
            <a:srgbClr val="FFFFFF"/>
          </a:solidFill>
          <a:ln>
            <a:solidFill>
              <a:srgbClr val="000000"/>
            </a:solidFill>
          </a:ln>
        </p:spPr>
        <p:txBody>
          <a:bodyPr/>
          <a:lstStyle/>
          <a:p>
            <a:r>
              <a:rPr lang="en-US" altLang="en-US">
                <a:latin typeface="Arial" panose="020B0604020202020204" pitchFamily="34" charset="0"/>
                <a:ea typeface="ＭＳ Ｐゴシック" panose="020B0600070205080204" pitchFamily="34" charset="-128"/>
              </a:rPr>
              <a:t>Thanks for the opportunity to present some results of our recent work using CAM in data assimilation experiments.</a:t>
            </a:r>
          </a:p>
          <a:p>
            <a:r>
              <a:rPr lang="en-US" altLang="en-US">
                <a:latin typeface="Arial" panose="020B0604020202020204" pitchFamily="34" charset="0"/>
                <a:ea typeface="ＭＳ Ｐゴシック" panose="020B0600070205080204" pitchFamily="34" charset="-128"/>
              </a:rPr>
              <a:t>Today I’ll  focus on ….(title)</a:t>
            </a:r>
          </a:p>
          <a:p>
            <a:r>
              <a:rPr lang="en-US" altLang="en-US">
                <a:latin typeface="Arial" panose="020B0604020202020204" pitchFamily="34" charset="0"/>
                <a:ea typeface="ＭＳ Ｐゴシック" panose="020B0600070205080204" pitchFamily="34" charset="-128"/>
              </a:rPr>
              <a:t>Jeff did the heavy lifting in developing DART, Peter has helped with analysing our results and working most directly with the CAM code,</a:t>
            </a:r>
          </a:p>
          <a:p>
            <a:r>
              <a:rPr lang="en-US" altLang="en-US">
                <a:latin typeface="Arial" panose="020B0604020202020204" pitchFamily="34" charset="0"/>
                <a:ea typeface="ＭＳ Ｐゴシック" panose="020B0600070205080204" pitchFamily="34" charset="-128"/>
              </a:rPr>
              <a:t>Tim helped significantly with this presentation</a:t>
            </a:r>
          </a:p>
          <a:p>
            <a:r>
              <a:rPr lang="en-US" altLang="en-US">
                <a:latin typeface="Arial" panose="020B0604020202020204" pitchFamily="34" charset="0"/>
                <a:ea typeface="ＭＳ Ｐゴシック" panose="020B0600070205080204" pitchFamily="34" charset="-128"/>
              </a:rPr>
              <a:t>While I’ve managed the DART-CAM interface as CAM has evolved, assisted users and run and analysed assimilations.</a:t>
            </a:r>
          </a:p>
        </p:txBody>
      </p:sp>
    </p:spTree>
    <p:extLst>
      <p:ext uri="{BB962C8B-B14F-4D97-AF65-F5344CB8AC3E}">
        <p14:creationId xmlns:p14="http://schemas.microsoft.com/office/powerpoint/2010/main" val="2463643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ABB5B6-6889-E943-9E0D-14D5C4FD012F}" type="slidenum">
              <a:rPr lang="en-US" sz="1200"/>
              <a:pPr/>
              <a:t>21</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ヒラギノ角ゴ Pro W3" charset="0"/>
                <a:cs typeface="ヒラギノ角ゴ Pro W3" charset="0"/>
              </a:rPr>
              <a:t>Slide 7: GPS occultation forward operators</a:t>
            </a:r>
          </a:p>
          <a:p>
            <a:pPr eaLnBrk="1" hangingPunct="1"/>
            <a:r>
              <a:rPr lang="en-US">
                <a:latin typeface="Arial" charset="0"/>
                <a:ea typeface="ヒラギノ角ゴ Pro W3" charset="0"/>
                <a:cs typeface="ヒラギノ角ゴ Pro W3" charset="0"/>
              </a:rPr>
              <a:t>        Non-local refractivity : (Sokolovskiy et al., MWR 133, 2200-2212)</a:t>
            </a:r>
          </a:p>
          <a:p>
            <a:pPr eaLnBrk="1" hangingPunct="1"/>
            <a:r>
              <a:rPr lang="en-US">
                <a:latin typeface="Arial" charset="0"/>
                <a:ea typeface="ヒラギノ角ゴ Pro W3" charset="0"/>
                <a:cs typeface="ヒラギノ角ゴ Pro W3" charset="0"/>
              </a:rPr>
              <a:t>                NEED DETAILS OF ALGORITHM               step size???</a:t>
            </a:r>
          </a:p>
          <a:p>
            <a:pPr eaLnBrk="1" hangingPunct="1"/>
            <a:r>
              <a:rPr lang="en-US">
                <a:latin typeface="Arial" charset="0"/>
                <a:ea typeface="ヒラギノ角ゴ Pro W3" charset="0"/>
                <a:cs typeface="ヒラギノ角ゴ Pro W3" charset="0"/>
              </a:rPr>
              <a:t>                                upper limits</a:t>
            </a:r>
          </a:p>
          <a:p>
            <a:pPr eaLnBrk="1" hangingPunct="1"/>
            <a:r>
              <a:rPr lang="en-US">
                <a:latin typeface="Arial" charset="0"/>
                <a:ea typeface="ヒラギノ角ゴ Pro W3" charset="0"/>
                <a:cs typeface="ヒラギノ角ゴ Pro W3" charset="0"/>
              </a:rPr>
              <a:t>                                grid pictures for different latitudes</a:t>
            </a:r>
          </a:p>
          <a:p>
            <a:pPr eaLnBrk="1" hangingPunct="1"/>
            <a:r>
              <a:rPr lang="en-US">
                <a:latin typeface="Arial" charset="0"/>
                <a:ea typeface="ヒラギノ角ゴ Pro W3" charset="0"/>
                <a:cs typeface="ヒラギノ角ゴ Pro W3" charset="0"/>
              </a:rPr>
              <a:t>        Three pictures exist: ~jla/talks_and_meetings/2009/ams/cam_gps_talk/gps_lat*</a:t>
            </a:r>
          </a:p>
          <a:p>
            <a:pPr eaLnBrk="1" hangingPunct="1"/>
            <a:r>
              <a:rPr lang="en-US">
                <a:latin typeface="Arial" charset="0"/>
                <a:ea typeface="ヒラギノ角ゴ Pro W3" charset="0"/>
                <a:cs typeface="ヒラギノ角ゴ Pro W3" charset="0"/>
              </a:rPr>
              <a:t>        Expect minor differences with coarse grid, larger near poles</a:t>
            </a:r>
          </a:p>
        </p:txBody>
      </p:sp>
    </p:spTree>
    <p:extLst>
      <p:ext uri="{BB962C8B-B14F-4D97-AF65-F5344CB8AC3E}">
        <p14:creationId xmlns:p14="http://schemas.microsoft.com/office/powerpoint/2010/main" val="4016285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C4DD3DD2-E73C-4D4E-9449-5B2DBA508C80}"/>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solidFill>
                  <a:srgbClr val="000000"/>
                </a:solidFill>
                <a:miter lim="800000"/>
                <a:headEnd/>
                <a:tailEnd/>
              </a14:hiddenLine>
            </a:ext>
          </a:extLst>
        </p:spPr>
        <p:txBody>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609FB556-480A-E34D-9FD2-F8E5652949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Osaka" panose="020B0600000000000000" pitchFamily="34"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Osaka" panose="020B0600000000000000" pitchFamily="34" charset="-128"/>
              <a:cs typeface="+mn-cs"/>
            </a:endParaRPr>
          </a:p>
        </p:txBody>
      </p:sp>
      <p:sp>
        <p:nvSpPr>
          <p:cNvPr id="55299" name="Rectangle 2">
            <a:extLst>
              <a:ext uri="{FF2B5EF4-FFF2-40B4-BE49-F238E27FC236}">
                <a16:creationId xmlns:a16="http://schemas.microsoft.com/office/drawing/2014/main" id="{E1EE0489-3948-5D43-A8C9-2196A9F105FA}"/>
              </a:ext>
            </a:extLst>
          </p:cNvPr>
          <p:cNvSpPr>
            <a:spLocks noChangeArrowheads="1"/>
          </p:cNvSpPr>
          <p:nvPr>
            <p:ph type="sldImg"/>
          </p:nvPr>
        </p:nvSpPr>
        <p:spPr>
          <a:xfrm>
            <a:off x="1135063" y="688975"/>
            <a:ext cx="4589462" cy="3441700"/>
          </a:xfrm>
          <a:solidFill>
            <a:srgbClr val="FFFFFF"/>
          </a:solidFill>
          <a:ln/>
        </p:spPr>
      </p:sp>
      <p:sp>
        <p:nvSpPr>
          <p:cNvPr id="55300" name="Rectangle 3">
            <a:extLst>
              <a:ext uri="{FF2B5EF4-FFF2-40B4-BE49-F238E27FC236}">
                <a16:creationId xmlns:a16="http://schemas.microsoft.com/office/drawing/2014/main" id="{B6419303-BFE2-9948-95D3-EE68055F46E8}"/>
              </a:ext>
            </a:extLst>
          </p:cNvPr>
          <p:cNvSpPr>
            <a:spLocks noChangeArrowheads="1"/>
          </p:cNvSpPr>
          <p:nvPr>
            <p:ph type="body" idx="1"/>
          </p:nvPr>
        </p:nvSpPr>
        <p:spPr>
          <a:xfrm>
            <a:off x="914400" y="4360863"/>
            <a:ext cx="5029200" cy="4130675"/>
          </a:xfrm>
          <a:solidFill>
            <a:srgbClr val="FFFFFF"/>
          </a:solidFill>
          <a:ln>
            <a:solidFill>
              <a:srgbClr val="000000"/>
            </a:solidFill>
          </a:ln>
        </p:spPr>
        <p:txBody>
          <a:bodyPr/>
          <a:lstStyle/>
          <a:p>
            <a:r>
              <a:rPr lang="en-US" altLang="en-US">
                <a:latin typeface="Arial" panose="020B0604020202020204" pitchFamily="34" charset="0"/>
                <a:ea typeface="ＭＳ Ｐゴシック" panose="020B0600070205080204" pitchFamily="34" charset="-128"/>
              </a:rPr>
              <a:t>This is the same case I just showed, but it was run with the ALT_PFT option.</a:t>
            </a:r>
          </a:p>
          <a:p>
            <a:r>
              <a:rPr lang="en-US" altLang="en-US">
                <a:latin typeface="Arial" panose="020B0604020202020204" pitchFamily="34" charset="0"/>
                <a:ea typeface="ＭＳ Ｐゴシック" panose="020B0600070205080204" pitchFamily="34" charset="-128"/>
              </a:rPr>
              <a:t>We’re again looking at an ensemble average 6 hour forecast of the meridional wind.</a:t>
            </a:r>
          </a:p>
          <a:p>
            <a:r>
              <a:rPr lang="en-US" altLang="en-US">
                <a:latin typeface="Arial" panose="020B0604020202020204" pitchFamily="34" charset="0"/>
                <a:ea typeface="ＭＳ Ｐゴシック" panose="020B0600070205080204" pitchFamily="34" charset="-128"/>
              </a:rPr>
              <a:t>There appears to be a 2 dy noise at several locations.</a:t>
            </a:r>
          </a:p>
          <a:p>
            <a:r>
              <a:rPr lang="en-US" altLang="en-US">
                <a:latin typeface="Arial" panose="020B0604020202020204" pitchFamily="34" charset="0"/>
                <a:ea typeface="ＭＳ Ｐゴシック" panose="020B0600070205080204" pitchFamily="34" charset="-128"/>
              </a:rPr>
              <a:t>To see details we’ll look at these 2 cross sections.</a:t>
            </a:r>
          </a:p>
        </p:txBody>
      </p:sp>
    </p:spTree>
    <p:extLst>
      <p:ext uri="{BB962C8B-B14F-4D97-AF65-F5344CB8AC3E}">
        <p14:creationId xmlns:p14="http://schemas.microsoft.com/office/powerpoint/2010/main" val="2297207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3D56B663-CEE2-E54B-B41F-3EFB8D8B886C}"/>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solidFill>
                  <a:srgbClr val="000000"/>
                </a:solidFill>
                <a:miter lim="800000"/>
                <a:headEnd/>
                <a:tailEnd/>
              </a14:hiddenLine>
            </a:ext>
          </a:extLst>
        </p:spPr>
        <p:txBody>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EB9CA9B6-4DDD-384A-9B3A-CE9FDC8D58F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Osaka" panose="020B0600000000000000" pitchFamily="34"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Osaka" panose="020B0600000000000000" pitchFamily="34" charset="-128"/>
              <a:cs typeface="+mn-cs"/>
            </a:endParaRPr>
          </a:p>
        </p:txBody>
      </p:sp>
      <p:sp>
        <p:nvSpPr>
          <p:cNvPr id="57347" name="Rectangle 2">
            <a:extLst>
              <a:ext uri="{FF2B5EF4-FFF2-40B4-BE49-F238E27FC236}">
                <a16:creationId xmlns:a16="http://schemas.microsoft.com/office/drawing/2014/main" id="{FCD89C2C-9C9E-1442-827E-242661FAC8A3}"/>
              </a:ext>
            </a:extLst>
          </p:cNvPr>
          <p:cNvSpPr>
            <a:spLocks noChangeArrowheads="1"/>
          </p:cNvSpPr>
          <p:nvPr>
            <p:ph type="sldImg"/>
          </p:nvPr>
        </p:nvSpPr>
        <p:spPr>
          <a:xfrm>
            <a:off x="1135063" y="688975"/>
            <a:ext cx="4589462" cy="3441700"/>
          </a:xfrm>
          <a:solidFill>
            <a:srgbClr val="FFFFFF"/>
          </a:solidFill>
          <a:ln/>
        </p:spPr>
      </p:sp>
      <p:sp>
        <p:nvSpPr>
          <p:cNvPr id="57348" name="Rectangle 3">
            <a:extLst>
              <a:ext uri="{FF2B5EF4-FFF2-40B4-BE49-F238E27FC236}">
                <a16:creationId xmlns:a16="http://schemas.microsoft.com/office/drawing/2014/main" id="{9E4B5BB7-CF24-8A47-9184-E9CF19146455}"/>
              </a:ext>
            </a:extLst>
          </p:cNvPr>
          <p:cNvSpPr>
            <a:spLocks noChangeArrowheads="1"/>
          </p:cNvSpPr>
          <p:nvPr>
            <p:ph type="body" idx="1"/>
          </p:nvPr>
        </p:nvSpPr>
        <p:spPr>
          <a:xfrm>
            <a:off x="914400" y="4360863"/>
            <a:ext cx="5029200" cy="4130675"/>
          </a:xfrm>
          <a:solidFill>
            <a:srgbClr val="FFFFFF"/>
          </a:solidFill>
          <a:ln>
            <a:solidFill>
              <a:srgbClr val="000000"/>
            </a:solidFill>
          </a:ln>
        </p:spPr>
        <p:txBody>
          <a:bodyPr/>
          <a:lstStyle/>
          <a:p>
            <a:r>
              <a:rPr lang="en-US" altLang="en-US">
                <a:latin typeface="Arial" panose="020B0604020202020204" pitchFamily="34" charset="0"/>
                <a:ea typeface="ＭＳ Ｐゴシック" panose="020B0600070205080204" pitchFamily="34" charset="-128"/>
              </a:rPr>
              <a:t>In this cross section from 260 East we see that the polar filter noise (the solid line) is gone,</a:t>
            </a:r>
          </a:p>
          <a:p>
            <a:r>
              <a:rPr lang="en-US" altLang="en-US">
                <a:latin typeface="Arial" panose="020B0604020202020204" pitchFamily="34" charset="0"/>
                <a:ea typeface="ＭＳ Ｐゴシック" panose="020B0600070205080204" pitchFamily="34" charset="-128"/>
              </a:rPr>
              <a:t>But at other locations there’s still grid point noise in V.</a:t>
            </a:r>
          </a:p>
        </p:txBody>
      </p:sp>
    </p:spTree>
    <p:extLst>
      <p:ext uri="{BB962C8B-B14F-4D97-AF65-F5344CB8AC3E}">
        <p14:creationId xmlns:p14="http://schemas.microsoft.com/office/powerpoint/2010/main" val="1590364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028242DD-AEF3-AF44-B1D7-9BE85FA9D45A}"/>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solidFill>
                  <a:srgbClr val="000000"/>
                </a:solidFill>
                <a:miter lim="800000"/>
                <a:headEnd/>
                <a:tailEnd/>
              </a14:hiddenLine>
            </a:ext>
          </a:extLst>
        </p:spPr>
        <p:txBody>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10973FCD-00CE-1942-9198-DEA07AECAD6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Osaka" panose="020B0600000000000000" pitchFamily="34"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Osaka" panose="020B0600000000000000" pitchFamily="34" charset="-128"/>
              <a:cs typeface="+mn-cs"/>
            </a:endParaRPr>
          </a:p>
        </p:txBody>
      </p:sp>
      <p:sp>
        <p:nvSpPr>
          <p:cNvPr id="59395" name="Rectangle 2">
            <a:extLst>
              <a:ext uri="{FF2B5EF4-FFF2-40B4-BE49-F238E27FC236}">
                <a16:creationId xmlns:a16="http://schemas.microsoft.com/office/drawing/2014/main" id="{F5598430-7564-1949-89F2-1D196F1547FD}"/>
              </a:ext>
            </a:extLst>
          </p:cNvPr>
          <p:cNvSpPr>
            <a:spLocks noChangeArrowheads="1"/>
          </p:cNvSpPr>
          <p:nvPr>
            <p:ph type="sldImg"/>
          </p:nvPr>
        </p:nvSpPr>
        <p:spPr>
          <a:xfrm>
            <a:off x="1135063" y="688975"/>
            <a:ext cx="4589462" cy="3441700"/>
          </a:xfrm>
          <a:solidFill>
            <a:srgbClr val="FFFFFF"/>
          </a:solidFill>
          <a:ln/>
        </p:spPr>
      </p:sp>
      <p:sp>
        <p:nvSpPr>
          <p:cNvPr id="59396" name="Rectangle 3">
            <a:extLst>
              <a:ext uri="{FF2B5EF4-FFF2-40B4-BE49-F238E27FC236}">
                <a16:creationId xmlns:a16="http://schemas.microsoft.com/office/drawing/2014/main" id="{71FE2E27-DC7A-FE4F-A853-1B21828BB0C9}"/>
              </a:ext>
            </a:extLst>
          </p:cNvPr>
          <p:cNvSpPr>
            <a:spLocks noChangeArrowheads="1"/>
          </p:cNvSpPr>
          <p:nvPr>
            <p:ph type="body" idx="1"/>
          </p:nvPr>
        </p:nvSpPr>
        <p:spPr>
          <a:xfrm>
            <a:off x="914400" y="4360863"/>
            <a:ext cx="5029200" cy="4130675"/>
          </a:xfrm>
          <a:solidFill>
            <a:srgbClr val="FFFFFF"/>
          </a:solidFill>
          <a:ln>
            <a:solidFill>
              <a:srgbClr val="000000"/>
            </a:solidFill>
          </a:ln>
        </p:spPr>
        <p:txBody>
          <a:bodyPr/>
          <a:lstStyle/>
          <a:p>
            <a:r>
              <a:rPr lang="en-US" altLang="en-US">
                <a:latin typeface="Arial" panose="020B0604020202020204" pitchFamily="34" charset="0"/>
                <a:ea typeface="ＭＳ Ｐゴシック" panose="020B0600070205080204" pitchFamily="34" charset="-128"/>
              </a:rPr>
              <a:t>[Read caption]</a:t>
            </a:r>
          </a:p>
          <a:p>
            <a:r>
              <a:rPr lang="en-US" altLang="en-US">
                <a:latin typeface="Arial" panose="020B0604020202020204" pitchFamily="34" charset="0"/>
                <a:ea typeface="ＭＳ Ｐゴシック" panose="020B0600070205080204" pitchFamily="34" charset="-128"/>
              </a:rPr>
              <a:t>The date is April 13 2008.</a:t>
            </a:r>
          </a:p>
          <a:p>
            <a:r>
              <a:rPr lang="en-US" altLang="en-US">
                <a:latin typeface="Arial" panose="020B0604020202020204" pitchFamily="34" charset="0"/>
                <a:ea typeface="ＭＳ Ｐゴシック" panose="020B0600070205080204" pitchFamily="34" charset="-128"/>
              </a:rPr>
              <a:t>This is again a 6 hour forecast taken from an assimilation with the ALT_PFT CAM.</a:t>
            </a:r>
          </a:p>
          <a:p>
            <a:r>
              <a:rPr lang="en-US" altLang="en-US">
                <a:latin typeface="Arial" panose="020B0604020202020204" pitchFamily="34" charset="0"/>
                <a:ea typeface="ＭＳ Ｐゴシック" panose="020B0600070205080204" pitchFamily="34" charset="-128"/>
              </a:rPr>
              <a:t>This is prior to the assimilation of observations at this time.</a:t>
            </a:r>
          </a:p>
          <a:p>
            <a:r>
              <a:rPr lang="en-US" altLang="en-US">
                <a:latin typeface="Arial" panose="020B0604020202020204" pitchFamily="34" charset="0"/>
                <a:ea typeface="ＭＳ Ｐゴシック" panose="020B0600070205080204" pitchFamily="34" charset="-128"/>
              </a:rPr>
              <a:t>Note the striping at 125 E as I go to the next slide, which is the field after assimilation of obs</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[Ensemble member 10</a:t>
            </a:r>
          </a:p>
          <a:p>
            <a:r>
              <a:rPr lang="en-US" altLang="en-US">
                <a:latin typeface="Arial" panose="020B0604020202020204" pitchFamily="34" charset="0"/>
                <a:ea typeface="ＭＳ Ｐゴシック" panose="020B0600070205080204" pitchFamily="34" charset="-128"/>
              </a:rPr>
              <a:t>April 13 … assimilation started on ? From ? Initial conditions</a:t>
            </a:r>
          </a:p>
          <a:p>
            <a:r>
              <a:rPr lang="en-US" altLang="en-US">
                <a:latin typeface="Arial" panose="020B0604020202020204" pitchFamily="34" charset="0"/>
                <a:ea typeface="ＭＳ Ｐゴシック" panose="020B0600070205080204" pitchFamily="34" charset="-128"/>
              </a:rPr>
              <a:t>Colorbar normalized to data limits</a:t>
            </a:r>
          </a:p>
        </p:txBody>
      </p:sp>
    </p:spTree>
    <p:extLst>
      <p:ext uri="{BB962C8B-B14F-4D97-AF65-F5344CB8AC3E}">
        <p14:creationId xmlns:p14="http://schemas.microsoft.com/office/powerpoint/2010/main" val="3725743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EF28393F-6C8C-364D-89F9-056EB24D5E33}"/>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solidFill>
                  <a:srgbClr val="000000"/>
                </a:solidFill>
                <a:miter lim="800000"/>
                <a:headEnd/>
                <a:tailEnd/>
              </a14:hiddenLine>
            </a:ext>
          </a:extLst>
        </p:spPr>
        <p:txBody>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CA491B12-A84F-EF47-ACEA-DB188580CD6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Osaka" panose="020B0600000000000000" pitchFamily="34"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Osaka" panose="020B0600000000000000" pitchFamily="34" charset="-128"/>
              <a:cs typeface="+mn-cs"/>
            </a:endParaRPr>
          </a:p>
        </p:txBody>
      </p:sp>
      <p:sp>
        <p:nvSpPr>
          <p:cNvPr id="61443" name="Rectangle 2">
            <a:extLst>
              <a:ext uri="{FF2B5EF4-FFF2-40B4-BE49-F238E27FC236}">
                <a16:creationId xmlns:a16="http://schemas.microsoft.com/office/drawing/2014/main" id="{942DF1EE-2054-2042-A9CB-1F360B34E87F}"/>
              </a:ext>
            </a:extLst>
          </p:cNvPr>
          <p:cNvSpPr>
            <a:spLocks noChangeArrowheads="1"/>
          </p:cNvSpPr>
          <p:nvPr>
            <p:ph type="sldImg"/>
          </p:nvPr>
        </p:nvSpPr>
        <p:spPr>
          <a:xfrm>
            <a:off x="1135063" y="688975"/>
            <a:ext cx="4589462" cy="3441700"/>
          </a:xfrm>
          <a:solidFill>
            <a:srgbClr val="FFFFFF"/>
          </a:solidFill>
          <a:ln/>
        </p:spPr>
      </p:sp>
      <p:sp>
        <p:nvSpPr>
          <p:cNvPr id="61444" name="Rectangle 3">
            <a:extLst>
              <a:ext uri="{FF2B5EF4-FFF2-40B4-BE49-F238E27FC236}">
                <a16:creationId xmlns:a16="http://schemas.microsoft.com/office/drawing/2014/main" id="{85775917-1826-2E42-83A8-C8960AF78AB0}"/>
              </a:ext>
            </a:extLst>
          </p:cNvPr>
          <p:cNvSpPr>
            <a:spLocks noChangeArrowheads="1"/>
          </p:cNvSpPr>
          <p:nvPr>
            <p:ph type="body" idx="1"/>
          </p:nvPr>
        </p:nvSpPr>
        <p:spPr>
          <a:xfrm>
            <a:off x="914400" y="4360863"/>
            <a:ext cx="5029200" cy="4130675"/>
          </a:xfrm>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3600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9F5567D0-5B07-7540-A468-667789ECF713}"/>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solidFill>
                  <a:srgbClr val="000000"/>
                </a:solidFill>
                <a:miter lim="800000"/>
                <a:headEnd/>
                <a:tailEnd/>
              </a14:hiddenLine>
            </a:ext>
          </a:extLst>
        </p:spPr>
        <p:txBody>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4884A4A8-BA77-0E47-88F8-10318B3EA12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Osaka" panose="020B0600000000000000" pitchFamily="34"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Osaka" panose="020B0600000000000000" pitchFamily="34" charset="-128"/>
              <a:cs typeface="+mn-cs"/>
            </a:endParaRPr>
          </a:p>
        </p:txBody>
      </p:sp>
      <p:sp>
        <p:nvSpPr>
          <p:cNvPr id="63491" name="Rectangle 2">
            <a:extLst>
              <a:ext uri="{FF2B5EF4-FFF2-40B4-BE49-F238E27FC236}">
                <a16:creationId xmlns:a16="http://schemas.microsoft.com/office/drawing/2014/main" id="{AF313411-CC1F-224D-951A-622A81CE1B42}"/>
              </a:ext>
            </a:extLst>
          </p:cNvPr>
          <p:cNvSpPr>
            <a:spLocks noChangeArrowheads="1"/>
          </p:cNvSpPr>
          <p:nvPr>
            <p:ph type="sldImg"/>
          </p:nvPr>
        </p:nvSpPr>
        <p:spPr>
          <a:xfrm>
            <a:off x="1135063" y="688975"/>
            <a:ext cx="4589462" cy="3441700"/>
          </a:xfrm>
          <a:solidFill>
            <a:srgbClr val="FFFFFF"/>
          </a:solidFill>
          <a:ln/>
        </p:spPr>
      </p:sp>
      <p:sp>
        <p:nvSpPr>
          <p:cNvPr id="63492" name="Rectangle 3">
            <a:extLst>
              <a:ext uri="{FF2B5EF4-FFF2-40B4-BE49-F238E27FC236}">
                <a16:creationId xmlns:a16="http://schemas.microsoft.com/office/drawing/2014/main" id="{20F5390B-701A-7140-ACEA-24CB12B0CE53}"/>
              </a:ext>
            </a:extLst>
          </p:cNvPr>
          <p:cNvSpPr>
            <a:spLocks noChangeArrowheads="1"/>
          </p:cNvSpPr>
          <p:nvPr>
            <p:ph type="body" idx="1"/>
          </p:nvPr>
        </p:nvSpPr>
        <p:spPr>
          <a:xfrm>
            <a:off x="914400" y="4360863"/>
            <a:ext cx="5029200" cy="4130675"/>
          </a:xfrm>
          <a:solidFill>
            <a:srgbClr val="FFFFFF"/>
          </a:solidFill>
          <a:ln>
            <a:solidFill>
              <a:srgbClr val="000000"/>
            </a:solidFill>
          </a:ln>
        </p:spPr>
        <p:txBody>
          <a:bodyPr/>
          <a:lstStyle/>
          <a:p>
            <a:r>
              <a:rPr lang="en-US" altLang="en-US">
                <a:latin typeface="Arial" panose="020B0604020202020204" pitchFamily="34" charset="0"/>
                <a:ea typeface="ＭＳ Ｐゴシック" panose="020B0600070205080204" pitchFamily="34" charset="-128"/>
              </a:rPr>
              <a:t>This dU/dx and dV/dy suggests a problem with divergence damping, but first we took </a:t>
            </a:r>
          </a:p>
          <a:p>
            <a:r>
              <a:rPr lang="en-US" altLang="en-US">
                <a:latin typeface="Arial" panose="020B0604020202020204" pitchFamily="34" charset="0"/>
                <a:ea typeface="ＭＳ Ｐゴシック" panose="020B0600070205080204" pitchFamily="34" charset="-128"/>
              </a:rPr>
              <a:t>Christiana Jablonowski's suggestion that the dynamical time splitting was only marginally</a:t>
            </a:r>
          </a:p>
          <a:p>
            <a:r>
              <a:rPr lang="en-US" altLang="en-US">
                <a:latin typeface="Arial" panose="020B0604020202020204" pitchFamily="34" charset="0"/>
                <a:ea typeface="ＭＳ Ｐゴシック" panose="020B0600070205080204" pitchFamily="34" charset="-128"/>
              </a:rPr>
              <a:t>stable at its default value of 4.</a:t>
            </a:r>
          </a:p>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71333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C943C2B4-9889-C540-A1C4-B0727DEC8FDB}"/>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solidFill>
                  <a:srgbClr val="000000"/>
                </a:solidFill>
                <a:miter lim="800000"/>
                <a:headEnd/>
                <a:tailEnd/>
              </a14:hiddenLine>
            </a:ext>
          </a:extLst>
        </p:spPr>
        <p:txBody>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EDA716C2-4519-B44B-ADDF-179C6490B80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Osaka" panose="020B0600000000000000" pitchFamily="34"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Osaka" panose="020B0600000000000000" pitchFamily="34" charset="-128"/>
              <a:cs typeface="+mn-cs"/>
            </a:endParaRPr>
          </a:p>
        </p:txBody>
      </p:sp>
      <p:sp>
        <p:nvSpPr>
          <p:cNvPr id="65539" name="Rectangle 2">
            <a:extLst>
              <a:ext uri="{FF2B5EF4-FFF2-40B4-BE49-F238E27FC236}">
                <a16:creationId xmlns:a16="http://schemas.microsoft.com/office/drawing/2014/main" id="{E49B9ABE-B4BF-6248-9282-00E2FCE083BA}"/>
              </a:ext>
            </a:extLst>
          </p:cNvPr>
          <p:cNvSpPr>
            <a:spLocks noChangeArrowheads="1"/>
          </p:cNvSpPr>
          <p:nvPr>
            <p:ph type="sldImg"/>
          </p:nvPr>
        </p:nvSpPr>
        <p:spPr>
          <a:xfrm>
            <a:off x="1135063" y="688975"/>
            <a:ext cx="4589462" cy="3441700"/>
          </a:xfrm>
          <a:solidFill>
            <a:srgbClr val="FFFFFF"/>
          </a:solidFill>
          <a:ln/>
        </p:spPr>
      </p:sp>
      <p:sp>
        <p:nvSpPr>
          <p:cNvPr id="65540" name="Rectangle 3">
            <a:extLst>
              <a:ext uri="{FF2B5EF4-FFF2-40B4-BE49-F238E27FC236}">
                <a16:creationId xmlns:a16="http://schemas.microsoft.com/office/drawing/2014/main" id="{735FC716-414F-694D-A242-F658E4D3972B}"/>
              </a:ext>
            </a:extLst>
          </p:cNvPr>
          <p:cNvSpPr>
            <a:spLocks noChangeArrowheads="1"/>
          </p:cNvSpPr>
          <p:nvPr>
            <p:ph type="body" idx="1"/>
          </p:nvPr>
        </p:nvSpPr>
        <p:spPr>
          <a:xfrm>
            <a:off x="914400" y="4360863"/>
            <a:ext cx="5029200" cy="4130675"/>
          </a:xfrm>
          <a:solidFill>
            <a:srgbClr val="FFFFFF"/>
          </a:solidFill>
          <a:ln>
            <a:solidFill>
              <a:srgbClr val="000000"/>
            </a:solidFill>
          </a:ln>
        </p:spPr>
        <p:txBody>
          <a:bodyPr/>
          <a:lstStyle/>
          <a:p>
            <a:r>
              <a:rPr lang="en-US" altLang="en-US">
                <a:latin typeface="Arial" panose="020B0604020202020204" pitchFamily="34" charset="0"/>
                <a:ea typeface="ＭＳ Ｐゴシック" panose="020B0600070205080204" pitchFamily="34" charset="-128"/>
              </a:rPr>
              <a:t>Up to  50% improvement in this noise,</a:t>
            </a:r>
          </a:p>
          <a:p>
            <a:r>
              <a:rPr lang="en-US" altLang="en-US">
                <a:latin typeface="Arial" panose="020B0604020202020204" pitchFamily="34" charset="0"/>
                <a:ea typeface="ＭＳ Ｐゴシック" panose="020B0600070205080204" pitchFamily="34" charset="-128"/>
              </a:rPr>
              <a:t>but  I have to conclude that the glass is half empty.</a:t>
            </a:r>
          </a:p>
        </p:txBody>
      </p:sp>
    </p:spTree>
    <p:extLst>
      <p:ext uri="{BB962C8B-B14F-4D97-AF65-F5344CB8AC3E}">
        <p14:creationId xmlns:p14="http://schemas.microsoft.com/office/powerpoint/2010/main" val="1955079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A7F077B4-9661-6444-A1D3-E091A41163F7}"/>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solidFill>
                  <a:srgbClr val="000000"/>
                </a:solidFill>
                <a:miter lim="800000"/>
                <a:headEnd/>
                <a:tailEnd/>
              </a14:hiddenLine>
            </a:ext>
          </a:extLst>
        </p:spPr>
        <p:txBody>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ED5B1C04-B987-6B4E-993B-7EC0DCCA847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Osaka" panose="020B0600000000000000" pitchFamily="34"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Osaka" panose="020B0600000000000000" pitchFamily="34" charset="-128"/>
              <a:cs typeface="+mn-cs"/>
            </a:endParaRPr>
          </a:p>
        </p:txBody>
      </p:sp>
      <p:sp>
        <p:nvSpPr>
          <p:cNvPr id="67587" name="Rectangle 2">
            <a:extLst>
              <a:ext uri="{FF2B5EF4-FFF2-40B4-BE49-F238E27FC236}">
                <a16:creationId xmlns:a16="http://schemas.microsoft.com/office/drawing/2014/main" id="{8AE7BA7F-CDFF-464C-A58A-E3658A8EBC51}"/>
              </a:ext>
            </a:extLst>
          </p:cNvPr>
          <p:cNvSpPr>
            <a:spLocks noChangeArrowheads="1"/>
          </p:cNvSpPr>
          <p:nvPr>
            <p:ph type="sldImg"/>
          </p:nvPr>
        </p:nvSpPr>
        <p:spPr>
          <a:xfrm>
            <a:off x="1135063" y="688975"/>
            <a:ext cx="4589462" cy="3441700"/>
          </a:xfrm>
          <a:solidFill>
            <a:srgbClr val="FFFFFF"/>
          </a:solidFill>
          <a:ln/>
        </p:spPr>
      </p:sp>
      <p:sp>
        <p:nvSpPr>
          <p:cNvPr id="67588" name="Rectangle 3">
            <a:extLst>
              <a:ext uri="{FF2B5EF4-FFF2-40B4-BE49-F238E27FC236}">
                <a16:creationId xmlns:a16="http://schemas.microsoft.com/office/drawing/2014/main" id="{BEF91793-23D1-8043-9399-C6877703A7E9}"/>
              </a:ext>
            </a:extLst>
          </p:cNvPr>
          <p:cNvSpPr>
            <a:spLocks noChangeArrowheads="1"/>
          </p:cNvSpPr>
          <p:nvPr>
            <p:ph type="body" idx="1"/>
          </p:nvPr>
        </p:nvSpPr>
        <p:spPr>
          <a:xfrm>
            <a:off x="914400" y="4360863"/>
            <a:ext cx="5029200" cy="4130675"/>
          </a:xfrm>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32273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ABB5B6-6889-E943-9E0D-14D5C4FD012F}" type="slidenum">
              <a:rPr lang="en-US" sz="1200"/>
              <a:pPr/>
              <a:t>29</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ヒラギノ角ゴ Pro W3" charset="0"/>
                <a:cs typeface="ヒラギノ角ゴ Pro W3" charset="0"/>
              </a:rPr>
              <a:t>Slide 7: GPS occultation forward operators</a:t>
            </a:r>
          </a:p>
          <a:p>
            <a:pPr eaLnBrk="1" hangingPunct="1"/>
            <a:r>
              <a:rPr lang="en-US">
                <a:latin typeface="Arial" charset="0"/>
                <a:ea typeface="ヒラギノ角ゴ Pro W3" charset="0"/>
                <a:cs typeface="ヒラギノ角ゴ Pro W3" charset="0"/>
              </a:rPr>
              <a:t>        Non-local refractivity : (Sokolovskiy et al., MWR 133, 2200-2212)</a:t>
            </a:r>
          </a:p>
          <a:p>
            <a:pPr eaLnBrk="1" hangingPunct="1"/>
            <a:r>
              <a:rPr lang="en-US">
                <a:latin typeface="Arial" charset="0"/>
                <a:ea typeface="ヒラギノ角ゴ Pro W3" charset="0"/>
                <a:cs typeface="ヒラギノ角ゴ Pro W3" charset="0"/>
              </a:rPr>
              <a:t>                NEED DETAILS OF ALGORITHM               step size???</a:t>
            </a:r>
          </a:p>
          <a:p>
            <a:pPr eaLnBrk="1" hangingPunct="1"/>
            <a:r>
              <a:rPr lang="en-US">
                <a:latin typeface="Arial" charset="0"/>
                <a:ea typeface="ヒラギノ角ゴ Pro W3" charset="0"/>
                <a:cs typeface="ヒラギノ角ゴ Pro W3" charset="0"/>
              </a:rPr>
              <a:t>                                upper limits</a:t>
            </a:r>
          </a:p>
          <a:p>
            <a:pPr eaLnBrk="1" hangingPunct="1"/>
            <a:r>
              <a:rPr lang="en-US">
                <a:latin typeface="Arial" charset="0"/>
                <a:ea typeface="ヒラギノ角ゴ Pro W3" charset="0"/>
                <a:cs typeface="ヒラギノ角ゴ Pro W3" charset="0"/>
              </a:rPr>
              <a:t>                                grid pictures for different latitudes</a:t>
            </a:r>
          </a:p>
          <a:p>
            <a:pPr eaLnBrk="1" hangingPunct="1"/>
            <a:r>
              <a:rPr lang="en-US">
                <a:latin typeface="Arial" charset="0"/>
                <a:ea typeface="ヒラギノ角ゴ Pro W3" charset="0"/>
                <a:cs typeface="ヒラギノ角ゴ Pro W3" charset="0"/>
              </a:rPr>
              <a:t>        Three pictures exist: ~jla/talks_and_meetings/2009/ams/cam_gps_talk/gps_lat*</a:t>
            </a:r>
          </a:p>
          <a:p>
            <a:pPr eaLnBrk="1" hangingPunct="1"/>
            <a:r>
              <a:rPr lang="en-US">
                <a:latin typeface="Arial" charset="0"/>
                <a:ea typeface="ヒラギノ角ゴ Pro W3" charset="0"/>
                <a:cs typeface="ヒラギノ角ゴ Pro W3" charset="0"/>
              </a:rPr>
              <a:t>        Expect minor differences with coarse grid, larger near poles</a:t>
            </a:r>
          </a:p>
        </p:txBody>
      </p:sp>
    </p:spTree>
    <p:extLst>
      <p:ext uri="{BB962C8B-B14F-4D97-AF65-F5344CB8AC3E}">
        <p14:creationId xmlns:p14="http://schemas.microsoft.com/office/powerpoint/2010/main" val="2166661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4B0FE2-7B5A-884A-8D74-6477543280BC}" type="slidenum">
              <a:rPr lang="en-US" smtClean="0"/>
              <a:pPr>
                <a:defRPr/>
              </a:pPr>
              <a:t>30</a:t>
            </a:fld>
            <a:endParaRPr lang="en-US"/>
          </a:p>
        </p:txBody>
      </p:sp>
    </p:spTree>
    <p:extLst>
      <p:ext uri="{BB962C8B-B14F-4D97-AF65-F5344CB8AC3E}">
        <p14:creationId xmlns:p14="http://schemas.microsoft.com/office/powerpoint/2010/main" val="3731504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64AB07EA-F5D3-0F4E-B759-9F385691E098}"/>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solidFill>
                  <a:srgbClr val="000000"/>
                </a:solidFill>
                <a:miter lim="800000"/>
                <a:headEnd/>
                <a:tailEnd/>
              </a14:hiddenLine>
            </a:ext>
          </a:extLst>
        </p:spPr>
        <p:txBody>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FD7088F6-E98F-5C40-B802-723B178FB92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Osaka" panose="020B0600000000000000" pitchFamily="34"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Osaka" panose="020B0600000000000000" pitchFamily="34" charset="-128"/>
              <a:cs typeface="+mn-cs"/>
            </a:endParaRPr>
          </a:p>
        </p:txBody>
      </p:sp>
      <p:sp>
        <p:nvSpPr>
          <p:cNvPr id="40963" name="Rectangle 1026">
            <a:extLst>
              <a:ext uri="{FF2B5EF4-FFF2-40B4-BE49-F238E27FC236}">
                <a16:creationId xmlns:a16="http://schemas.microsoft.com/office/drawing/2014/main" id="{B46415EE-BD40-654A-A7B2-D45764BD63D8}"/>
              </a:ext>
            </a:extLst>
          </p:cNvPr>
          <p:cNvSpPr>
            <a:spLocks noChangeArrowheads="1"/>
          </p:cNvSpPr>
          <p:nvPr>
            <p:ph type="sldImg"/>
          </p:nvPr>
        </p:nvSpPr>
        <p:spPr>
          <a:xfrm>
            <a:off x="1135063" y="688975"/>
            <a:ext cx="4589462" cy="3441700"/>
          </a:xfrm>
          <a:solidFill>
            <a:srgbClr val="FFFFFF"/>
          </a:solidFill>
          <a:ln/>
        </p:spPr>
      </p:sp>
      <p:sp>
        <p:nvSpPr>
          <p:cNvPr id="40964" name="Rectangle 1027">
            <a:extLst>
              <a:ext uri="{FF2B5EF4-FFF2-40B4-BE49-F238E27FC236}">
                <a16:creationId xmlns:a16="http://schemas.microsoft.com/office/drawing/2014/main" id="{58A0B887-48EF-A44E-B6E9-68C09185ED77}"/>
              </a:ext>
            </a:extLst>
          </p:cNvPr>
          <p:cNvSpPr>
            <a:spLocks noChangeArrowheads="1"/>
          </p:cNvSpPr>
          <p:nvPr>
            <p:ph type="body" idx="1"/>
          </p:nvPr>
        </p:nvSpPr>
        <p:spPr>
          <a:xfrm>
            <a:off x="914400" y="4360863"/>
            <a:ext cx="5029200" cy="4130675"/>
          </a:xfrm>
          <a:solidFill>
            <a:srgbClr val="FFFFFF"/>
          </a:solidFill>
          <a:ln>
            <a:solidFill>
              <a:srgbClr val="000000"/>
            </a:solidFill>
          </a:ln>
        </p:spPr>
        <p:txBody>
          <a:bodyPr/>
          <a:lstStyle/>
          <a:p>
            <a:r>
              <a:rPr lang="en-US" altLang="en-US">
                <a:latin typeface="Arial" panose="020B0604020202020204" pitchFamily="34" charset="0"/>
                <a:ea typeface="ＭＳ Ｐゴシック" panose="020B0600070205080204" pitchFamily="34" charset="-128"/>
              </a:rPr>
              <a:t>One important focus of this effort is to assist with model development,</a:t>
            </a:r>
          </a:p>
          <a:p>
            <a:r>
              <a:rPr lang="en-US" altLang="en-US">
                <a:latin typeface="Arial" panose="020B0604020202020204" pitchFamily="34" charset="0"/>
                <a:ea typeface="ＭＳ Ｐゴシック" panose="020B0600070205080204" pitchFamily="34" charset="-128"/>
              </a:rPr>
              <a:t>in the form of diagnosing short term model biases relative to the observations.</a:t>
            </a:r>
          </a:p>
          <a:p>
            <a:r>
              <a:rPr lang="en-US" altLang="en-US">
                <a:latin typeface="Arial" panose="020B0604020202020204" pitchFamily="34" charset="0"/>
                <a:ea typeface="ＭＳ Ｐゴシック" panose="020B0600070205080204" pitchFamily="34" charset="-128"/>
              </a:rPr>
              <a:t>While pursuing that we have run into numerical noise in CAM,</a:t>
            </a:r>
          </a:p>
          <a:p>
            <a:r>
              <a:rPr lang="en-US" altLang="en-US">
                <a:latin typeface="Arial" panose="020B0604020202020204" pitchFamily="34" charset="0"/>
                <a:ea typeface="ＭＳ Ｐゴシック" panose="020B0600070205080204" pitchFamily="34" charset="-128"/>
              </a:rPr>
              <a:t>which, as far as we are aware, was undetected up to this time.</a:t>
            </a:r>
          </a:p>
        </p:txBody>
      </p:sp>
    </p:spTree>
    <p:extLst>
      <p:ext uri="{BB962C8B-B14F-4D97-AF65-F5344CB8AC3E}">
        <p14:creationId xmlns:p14="http://schemas.microsoft.com/office/powerpoint/2010/main" val="2209738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0C715CC1-A516-FD43-932E-5C7EDBDE359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solidFill>
                  <a:srgbClr val="000000"/>
                </a:solidFill>
                <a:miter lim="800000"/>
                <a:headEnd/>
                <a:tailEnd/>
              </a14:hiddenLine>
            </a:ext>
          </a:extLst>
        </p:spPr>
        <p:txBody>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F2C9A471-5DCC-6F46-84EF-086EE5E3DE7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Osaka" panose="020B0600000000000000" pitchFamily="34"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Osaka" panose="020B0600000000000000" pitchFamily="34" charset="-128"/>
              <a:cs typeface="+mn-cs"/>
            </a:endParaRPr>
          </a:p>
        </p:txBody>
      </p:sp>
      <p:sp>
        <p:nvSpPr>
          <p:cNvPr id="43011" name="Rectangle 2">
            <a:extLst>
              <a:ext uri="{FF2B5EF4-FFF2-40B4-BE49-F238E27FC236}">
                <a16:creationId xmlns:a16="http://schemas.microsoft.com/office/drawing/2014/main" id="{E18B6A78-281A-604B-8758-0AF2D61F5A28}"/>
              </a:ext>
            </a:extLst>
          </p:cNvPr>
          <p:cNvSpPr>
            <a:spLocks noChangeArrowheads="1"/>
          </p:cNvSpPr>
          <p:nvPr>
            <p:ph type="sldImg"/>
          </p:nvPr>
        </p:nvSpPr>
        <p:spPr>
          <a:xfrm>
            <a:off x="1135063" y="688975"/>
            <a:ext cx="4589462" cy="3441700"/>
          </a:xfrm>
          <a:solidFill>
            <a:srgbClr val="FFFFFF"/>
          </a:solidFill>
          <a:ln/>
        </p:spPr>
      </p:sp>
      <p:sp>
        <p:nvSpPr>
          <p:cNvPr id="43012" name="Rectangle 3">
            <a:extLst>
              <a:ext uri="{FF2B5EF4-FFF2-40B4-BE49-F238E27FC236}">
                <a16:creationId xmlns:a16="http://schemas.microsoft.com/office/drawing/2014/main" id="{77969E2D-CDFC-C944-AABA-5CFFAE106F26}"/>
              </a:ext>
            </a:extLst>
          </p:cNvPr>
          <p:cNvSpPr>
            <a:spLocks noChangeArrowheads="1"/>
          </p:cNvSpPr>
          <p:nvPr>
            <p:ph type="body" idx="1"/>
          </p:nvPr>
        </p:nvSpPr>
        <p:spPr>
          <a:xfrm>
            <a:off x="914400" y="4360863"/>
            <a:ext cx="5029200" cy="4130675"/>
          </a:xfrm>
          <a:solidFill>
            <a:srgbClr val="FFFFFF"/>
          </a:solidFill>
          <a:ln>
            <a:solidFill>
              <a:srgbClr val="000000"/>
            </a:solidFill>
          </a:ln>
        </p:spPr>
        <p:txBody>
          <a:bodyPr/>
          <a:lstStyle/>
          <a:p>
            <a:r>
              <a:rPr lang="en-US" altLang="en-US">
                <a:latin typeface="Arial" panose="020B0604020202020204" pitchFamily="34" charset="0"/>
                <a:ea typeface="ＭＳ Ｐゴシック" panose="020B0600070205080204" pitchFamily="34" charset="-128"/>
              </a:rPr>
              <a:t>This narrow 2 dx pattern stands out as being rather unphysical.</a:t>
            </a:r>
          </a:p>
          <a:p>
            <a:r>
              <a:rPr lang="en-US" altLang="en-US">
                <a:latin typeface="Arial" panose="020B0604020202020204" pitchFamily="34" charset="0"/>
                <a:ea typeface="ＭＳ Ｐゴシック" panose="020B0600070205080204" pitchFamily="34" charset="-128"/>
              </a:rPr>
              <a:t>Assimilation process highlights this, but it's present in free-running CAMs.</a:t>
            </a:r>
          </a:p>
          <a:p>
            <a:r>
              <a:rPr lang="en-US" altLang="en-US">
                <a:latin typeface="Arial" panose="020B0604020202020204" pitchFamily="34" charset="0"/>
                <a:ea typeface="ＭＳ Ｐゴシック" panose="020B0600070205080204" pitchFamily="34" charset="-128"/>
              </a:rPr>
              <a:t>Hasn't been noticed because people look at monthly or daily averages, which smooth this out.</a:t>
            </a:r>
          </a:p>
          <a:p>
            <a:r>
              <a:rPr lang="en-US" altLang="en-US">
                <a:latin typeface="Arial" panose="020B0604020202020204" pitchFamily="34" charset="0"/>
                <a:ea typeface="ＭＳ Ｐゴシック" panose="020B0600070205080204" pitchFamily="34" charset="-128"/>
              </a:rPr>
              <a:t>Note that this is an ensemble average, so the signal is quite robust.</a:t>
            </a:r>
          </a:p>
          <a:p>
            <a:r>
              <a:rPr lang="en-US" altLang="en-US">
                <a:latin typeface="Arial" panose="020B0604020202020204" pitchFamily="34" charset="0"/>
                <a:ea typeface="ＭＳ Ｐゴシック" panose="020B0600070205080204" pitchFamily="34" charset="-128"/>
              </a:rPr>
              <a:t>Some individual ensemble members have larger amplitude noise.</a:t>
            </a:r>
          </a:p>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10169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948D074C-F71B-544B-AF1D-44B16D4819E3}"/>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solidFill>
                  <a:srgbClr val="000000"/>
                </a:solidFill>
                <a:miter lim="800000"/>
                <a:headEnd/>
                <a:tailEnd/>
              </a14:hiddenLine>
            </a:ext>
          </a:extLst>
        </p:spPr>
        <p:txBody>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EAC24E9B-5DD3-8542-B162-0D67A38815F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Osaka" panose="020B0600000000000000" pitchFamily="34"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Osaka" panose="020B0600000000000000" pitchFamily="34" charset="-128"/>
              <a:cs typeface="+mn-cs"/>
            </a:endParaRPr>
          </a:p>
        </p:txBody>
      </p:sp>
      <p:sp>
        <p:nvSpPr>
          <p:cNvPr id="45059" name="Rectangle 2">
            <a:extLst>
              <a:ext uri="{FF2B5EF4-FFF2-40B4-BE49-F238E27FC236}">
                <a16:creationId xmlns:a16="http://schemas.microsoft.com/office/drawing/2014/main" id="{03B62F23-8E7E-9740-932B-D525F0AA4813}"/>
              </a:ext>
            </a:extLst>
          </p:cNvPr>
          <p:cNvSpPr>
            <a:spLocks noChangeArrowheads="1"/>
          </p:cNvSpPr>
          <p:nvPr>
            <p:ph type="sldImg"/>
          </p:nvPr>
        </p:nvSpPr>
        <p:spPr>
          <a:xfrm>
            <a:off x="1135063" y="688975"/>
            <a:ext cx="4589462" cy="3441700"/>
          </a:xfrm>
          <a:solidFill>
            <a:srgbClr val="FFFFFF"/>
          </a:solidFill>
          <a:ln/>
        </p:spPr>
      </p:sp>
      <p:sp>
        <p:nvSpPr>
          <p:cNvPr id="45060" name="Rectangle 3">
            <a:extLst>
              <a:ext uri="{FF2B5EF4-FFF2-40B4-BE49-F238E27FC236}">
                <a16:creationId xmlns:a16="http://schemas.microsoft.com/office/drawing/2014/main" id="{C5022DA4-350A-2F47-AB1D-B4E821A71C7F}"/>
              </a:ext>
            </a:extLst>
          </p:cNvPr>
          <p:cNvSpPr>
            <a:spLocks noChangeArrowheads="1"/>
          </p:cNvSpPr>
          <p:nvPr>
            <p:ph type="body" idx="1"/>
          </p:nvPr>
        </p:nvSpPr>
        <p:spPr>
          <a:xfrm>
            <a:off x="914400" y="4360863"/>
            <a:ext cx="5029200" cy="4130675"/>
          </a:xfrm>
          <a:solidFill>
            <a:srgbClr val="FFFFFF"/>
          </a:solidFill>
          <a:ln>
            <a:solidFill>
              <a:srgbClr val="000000"/>
            </a:solidFill>
          </a:ln>
        </p:spPr>
        <p:txBody>
          <a:bodyPr/>
          <a:lstStyle/>
          <a:p>
            <a:r>
              <a:rPr lang="en-US" altLang="en-US">
                <a:latin typeface="Arial" panose="020B0604020202020204" pitchFamily="34" charset="0"/>
                <a:ea typeface="ＭＳ Ｐゴシック" panose="020B0600070205080204" pitchFamily="34" charset="-128"/>
              </a:rPr>
              <a:t>Deals with the challenge of meridional resolution increasing at the poles as the meridians converge there.</a:t>
            </a:r>
          </a:p>
          <a:p>
            <a:r>
              <a:rPr lang="en-US" altLang="en-US">
                <a:latin typeface="Arial" panose="020B0604020202020204" pitchFamily="34" charset="0"/>
                <a:ea typeface="ＭＳ Ｐゴシック" panose="020B0600070205080204" pitchFamily="34" charset="-128"/>
              </a:rPr>
              <a:t>Act on the U and V tendencies on the C grid (mild filtering)</a:t>
            </a:r>
          </a:p>
          <a:p>
            <a:r>
              <a:rPr lang="en-US" altLang="en-US">
                <a:latin typeface="Arial" panose="020B0604020202020204" pitchFamily="34" charset="0"/>
                <a:ea typeface="ＭＳ Ｐゴシック" panose="020B0600070205080204" pitchFamily="34" charset="-128"/>
              </a:rPr>
              <a:t>The default filter consists of an algebraic, or digital, filter starting weakly at latitudes of ~45 degrees,</a:t>
            </a:r>
          </a:p>
          <a:p>
            <a:r>
              <a:rPr lang="en-US" altLang="en-US">
                <a:latin typeface="Arial" panose="020B0604020202020204" pitchFamily="34" charset="0"/>
                <a:ea typeface="ＭＳ Ｐゴシック" panose="020B0600070205080204" pitchFamily="34" charset="-128"/>
              </a:rPr>
              <a:t>then increasing poleward to latitude 67, where there’s a hard transition to a fourier filter.</a:t>
            </a:r>
          </a:p>
          <a:p>
            <a:r>
              <a:rPr lang="en-US" altLang="en-US">
                <a:latin typeface="Arial" panose="020B0604020202020204" pitchFamily="34" charset="0"/>
                <a:ea typeface="ＭＳ Ｐゴシック" panose="020B0600070205080204" pitchFamily="34" charset="-128"/>
              </a:rPr>
              <a:t>You can see that the transition from one filter to  the other almost completely obscures the noise.</a:t>
            </a:r>
          </a:p>
        </p:txBody>
      </p:sp>
    </p:spTree>
    <p:extLst>
      <p:ext uri="{BB962C8B-B14F-4D97-AF65-F5344CB8AC3E}">
        <p14:creationId xmlns:p14="http://schemas.microsoft.com/office/powerpoint/2010/main" val="701503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E439930E-8257-4543-BACB-96A2FE6878AC}"/>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solidFill>
                  <a:srgbClr val="000000"/>
                </a:solidFill>
                <a:miter lim="800000"/>
                <a:headEnd/>
                <a:tailEnd/>
              </a14:hiddenLine>
            </a:ext>
          </a:extLst>
        </p:spPr>
        <p:txBody>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D59CEE23-0C9C-EA44-8B8C-EC85343A76F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Osaka" panose="020B0600000000000000" pitchFamily="34"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Osaka" panose="020B0600000000000000" pitchFamily="34" charset="-128"/>
              <a:cs typeface="+mn-cs"/>
            </a:endParaRPr>
          </a:p>
        </p:txBody>
      </p:sp>
      <p:sp>
        <p:nvSpPr>
          <p:cNvPr id="51203" name="Rectangle 2">
            <a:extLst>
              <a:ext uri="{FF2B5EF4-FFF2-40B4-BE49-F238E27FC236}">
                <a16:creationId xmlns:a16="http://schemas.microsoft.com/office/drawing/2014/main" id="{4D7B9FB7-174C-4D43-A6A2-4BD6863F66CD}"/>
              </a:ext>
            </a:extLst>
          </p:cNvPr>
          <p:cNvSpPr>
            <a:spLocks noChangeArrowheads="1"/>
          </p:cNvSpPr>
          <p:nvPr>
            <p:ph type="sldImg"/>
          </p:nvPr>
        </p:nvSpPr>
        <p:spPr>
          <a:xfrm>
            <a:off x="1135063" y="688975"/>
            <a:ext cx="4589462" cy="3441700"/>
          </a:xfrm>
          <a:solidFill>
            <a:srgbClr val="FFFFFF"/>
          </a:solidFill>
          <a:ln/>
        </p:spPr>
      </p:sp>
      <p:sp>
        <p:nvSpPr>
          <p:cNvPr id="51204" name="Rectangle 3">
            <a:extLst>
              <a:ext uri="{FF2B5EF4-FFF2-40B4-BE49-F238E27FC236}">
                <a16:creationId xmlns:a16="http://schemas.microsoft.com/office/drawing/2014/main" id="{1F3397E2-71CE-0E4F-A6B5-4961FEAE5182}"/>
              </a:ext>
            </a:extLst>
          </p:cNvPr>
          <p:cNvSpPr>
            <a:spLocks noChangeArrowheads="1"/>
          </p:cNvSpPr>
          <p:nvPr>
            <p:ph type="body" idx="1"/>
          </p:nvPr>
        </p:nvSpPr>
        <p:spPr>
          <a:xfrm>
            <a:off x="914400" y="4360863"/>
            <a:ext cx="5029200" cy="4130675"/>
          </a:xfrm>
          <a:solidFill>
            <a:srgbClr val="FFFFFF"/>
          </a:solidFill>
          <a:ln>
            <a:solidFill>
              <a:srgbClr val="000000"/>
            </a:solidFill>
          </a:ln>
        </p:spPr>
        <p:txBody>
          <a:bodyPr/>
          <a:lstStyle/>
          <a:p>
            <a:r>
              <a:rPr lang="en-US" altLang="en-US">
                <a:latin typeface="Arial" panose="020B0604020202020204" pitchFamily="34" charset="0"/>
                <a:ea typeface="ＭＳ Ｐゴシック" panose="020B0600070205080204" pitchFamily="34" charset="-128"/>
              </a:rPr>
              <a:t>The default polar filter is the solid line.  The dashed line is the pure fourier filter.</a:t>
            </a:r>
          </a:p>
          <a:p>
            <a:r>
              <a:rPr lang="en-US" altLang="en-US">
                <a:latin typeface="Arial" panose="020B0604020202020204" pitchFamily="34" charset="0"/>
                <a:ea typeface="ＭＳ Ｐゴシック" panose="020B0600070205080204" pitchFamily="34" charset="-128"/>
              </a:rPr>
              <a:t>We can see here that the noise has the same amplitude as the signal</a:t>
            </a:r>
          </a:p>
          <a:p>
            <a:r>
              <a:rPr lang="en-US" altLang="en-US">
                <a:latin typeface="Arial" panose="020B0604020202020204" pitchFamily="34" charset="0"/>
                <a:ea typeface="ＭＳ Ｐゴシック" panose="020B0600070205080204" pitchFamily="34" charset="-128"/>
              </a:rPr>
              <a:t>But is completely eliminated by the pure fourier filter.</a:t>
            </a:r>
          </a:p>
          <a:p>
            <a:r>
              <a:rPr lang="en-US" altLang="en-US">
                <a:latin typeface="Arial" panose="020B0604020202020204" pitchFamily="34" charset="0"/>
                <a:ea typeface="ＭＳ Ｐゴシック" panose="020B0600070205080204" pitchFamily="34" charset="-128"/>
              </a:rPr>
              <a:t>Peter Laurizten and Art Mirin are installing an improved, more flexible form of the polar filter in CAM, </a:t>
            </a:r>
          </a:p>
          <a:p>
            <a:r>
              <a:rPr lang="en-US" altLang="en-US">
                <a:latin typeface="Arial" panose="020B0604020202020204" pitchFamily="34" charset="0"/>
                <a:ea typeface="ＭＳ Ｐゴシック" panose="020B0600070205080204" pitchFamily="34" charset="-128"/>
              </a:rPr>
              <a:t>which can eliminate this noise, while appropriately filtering the fields.</a:t>
            </a:r>
          </a:p>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0551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E439930E-8257-4543-BACB-96A2FE6878AC}"/>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solidFill>
                  <a:srgbClr val="000000"/>
                </a:solidFill>
                <a:miter lim="800000"/>
                <a:headEnd/>
                <a:tailEnd/>
              </a14:hiddenLine>
            </a:ext>
          </a:extLst>
        </p:spPr>
        <p:txBody>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D59CEE23-0C9C-EA44-8B8C-EC85343A76F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Osaka" panose="020B0600000000000000" pitchFamily="34"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Osaka" panose="020B0600000000000000" pitchFamily="34" charset="-128"/>
              <a:cs typeface="+mn-cs"/>
            </a:endParaRPr>
          </a:p>
        </p:txBody>
      </p:sp>
      <p:sp>
        <p:nvSpPr>
          <p:cNvPr id="51203" name="Rectangle 2">
            <a:extLst>
              <a:ext uri="{FF2B5EF4-FFF2-40B4-BE49-F238E27FC236}">
                <a16:creationId xmlns:a16="http://schemas.microsoft.com/office/drawing/2014/main" id="{4D7B9FB7-174C-4D43-A6A2-4BD6863F66CD}"/>
              </a:ext>
            </a:extLst>
          </p:cNvPr>
          <p:cNvSpPr>
            <a:spLocks noChangeArrowheads="1"/>
          </p:cNvSpPr>
          <p:nvPr>
            <p:ph type="sldImg"/>
          </p:nvPr>
        </p:nvSpPr>
        <p:spPr>
          <a:xfrm>
            <a:off x="1135063" y="688975"/>
            <a:ext cx="4589462" cy="3441700"/>
          </a:xfrm>
          <a:solidFill>
            <a:srgbClr val="FFFFFF"/>
          </a:solidFill>
          <a:ln/>
        </p:spPr>
      </p:sp>
      <p:sp>
        <p:nvSpPr>
          <p:cNvPr id="51204" name="Rectangle 3">
            <a:extLst>
              <a:ext uri="{FF2B5EF4-FFF2-40B4-BE49-F238E27FC236}">
                <a16:creationId xmlns:a16="http://schemas.microsoft.com/office/drawing/2014/main" id="{1F3397E2-71CE-0E4F-A6B5-4961FEAE5182}"/>
              </a:ext>
            </a:extLst>
          </p:cNvPr>
          <p:cNvSpPr>
            <a:spLocks noChangeArrowheads="1"/>
          </p:cNvSpPr>
          <p:nvPr>
            <p:ph type="body" idx="1"/>
          </p:nvPr>
        </p:nvSpPr>
        <p:spPr>
          <a:xfrm>
            <a:off x="914400" y="4360863"/>
            <a:ext cx="5029200" cy="4130675"/>
          </a:xfrm>
          <a:solidFill>
            <a:srgbClr val="FFFFFF"/>
          </a:solidFill>
          <a:ln>
            <a:solidFill>
              <a:srgbClr val="000000"/>
            </a:solidFill>
          </a:ln>
        </p:spPr>
        <p:txBody>
          <a:bodyPr/>
          <a:lstStyle/>
          <a:p>
            <a:r>
              <a:rPr lang="en-US" altLang="en-US">
                <a:latin typeface="Arial" panose="020B0604020202020204" pitchFamily="34" charset="0"/>
                <a:ea typeface="ＭＳ Ｐゴシック" panose="020B0600070205080204" pitchFamily="34" charset="-128"/>
              </a:rPr>
              <a:t>The default polar filter is the solid line.  The dashed line is the pure fourier filter.</a:t>
            </a:r>
          </a:p>
          <a:p>
            <a:r>
              <a:rPr lang="en-US" altLang="en-US">
                <a:latin typeface="Arial" panose="020B0604020202020204" pitchFamily="34" charset="0"/>
                <a:ea typeface="ＭＳ Ｐゴシック" panose="020B0600070205080204" pitchFamily="34" charset="-128"/>
              </a:rPr>
              <a:t>We can see here that the noise has the same amplitude as the signal</a:t>
            </a:r>
          </a:p>
          <a:p>
            <a:r>
              <a:rPr lang="en-US" altLang="en-US">
                <a:latin typeface="Arial" panose="020B0604020202020204" pitchFamily="34" charset="0"/>
                <a:ea typeface="ＭＳ Ｐゴシック" panose="020B0600070205080204" pitchFamily="34" charset="-128"/>
              </a:rPr>
              <a:t>But is completely eliminated by the pure fourier filter.</a:t>
            </a:r>
          </a:p>
          <a:p>
            <a:r>
              <a:rPr lang="en-US" altLang="en-US">
                <a:latin typeface="Arial" panose="020B0604020202020204" pitchFamily="34" charset="0"/>
                <a:ea typeface="ＭＳ Ｐゴシック" panose="020B0600070205080204" pitchFamily="34" charset="-128"/>
              </a:rPr>
              <a:t>Peter Laurizten and Art Mirin are installing an improved, more flexible form of the polar filter in CAM, </a:t>
            </a:r>
          </a:p>
          <a:p>
            <a:r>
              <a:rPr lang="en-US" altLang="en-US">
                <a:latin typeface="Arial" panose="020B0604020202020204" pitchFamily="34" charset="0"/>
                <a:ea typeface="ＭＳ Ｐゴシック" panose="020B0600070205080204" pitchFamily="34" charset="-128"/>
              </a:rPr>
              <a:t>which can eliminate this noise, while appropriately filtering the fields.</a:t>
            </a:r>
          </a:p>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33001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E439930E-8257-4543-BACB-96A2FE6878AC}"/>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solidFill>
                  <a:srgbClr val="000000"/>
                </a:solidFill>
                <a:miter lim="800000"/>
                <a:headEnd/>
                <a:tailEnd/>
              </a14:hiddenLine>
            </a:ext>
          </a:extLst>
        </p:spPr>
        <p:txBody>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D59CEE23-0C9C-EA44-8B8C-EC85343A76F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Osaka" panose="020B0600000000000000" pitchFamily="34"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Osaka" panose="020B0600000000000000" pitchFamily="34" charset="-128"/>
              <a:cs typeface="+mn-cs"/>
            </a:endParaRPr>
          </a:p>
        </p:txBody>
      </p:sp>
      <p:sp>
        <p:nvSpPr>
          <p:cNvPr id="51203" name="Rectangle 2">
            <a:extLst>
              <a:ext uri="{FF2B5EF4-FFF2-40B4-BE49-F238E27FC236}">
                <a16:creationId xmlns:a16="http://schemas.microsoft.com/office/drawing/2014/main" id="{4D7B9FB7-174C-4D43-A6A2-4BD6863F66CD}"/>
              </a:ext>
            </a:extLst>
          </p:cNvPr>
          <p:cNvSpPr>
            <a:spLocks noChangeArrowheads="1"/>
          </p:cNvSpPr>
          <p:nvPr>
            <p:ph type="sldImg"/>
          </p:nvPr>
        </p:nvSpPr>
        <p:spPr>
          <a:xfrm>
            <a:off x="1135063" y="688975"/>
            <a:ext cx="4589462" cy="3441700"/>
          </a:xfrm>
          <a:solidFill>
            <a:srgbClr val="FFFFFF"/>
          </a:solidFill>
          <a:ln/>
        </p:spPr>
      </p:sp>
      <p:sp>
        <p:nvSpPr>
          <p:cNvPr id="51204" name="Rectangle 3">
            <a:extLst>
              <a:ext uri="{FF2B5EF4-FFF2-40B4-BE49-F238E27FC236}">
                <a16:creationId xmlns:a16="http://schemas.microsoft.com/office/drawing/2014/main" id="{1F3397E2-71CE-0E4F-A6B5-4961FEAE5182}"/>
              </a:ext>
            </a:extLst>
          </p:cNvPr>
          <p:cNvSpPr>
            <a:spLocks noChangeArrowheads="1"/>
          </p:cNvSpPr>
          <p:nvPr>
            <p:ph type="body" idx="1"/>
          </p:nvPr>
        </p:nvSpPr>
        <p:spPr>
          <a:xfrm>
            <a:off x="914400" y="4360863"/>
            <a:ext cx="5029200" cy="4130675"/>
          </a:xfrm>
          <a:solidFill>
            <a:srgbClr val="FFFFFF"/>
          </a:solidFill>
          <a:ln>
            <a:solidFill>
              <a:srgbClr val="000000"/>
            </a:solidFill>
          </a:ln>
        </p:spPr>
        <p:txBody>
          <a:bodyPr/>
          <a:lstStyle/>
          <a:p>
            <a:r>
              <a:rPr lang="en-US" altLang="en-US">
                <a:latin typeface="Arial" panose="020B0604020202020204" pitchFamily="34" charset="0"/>
                <a:ea typeface="ＭＳ Ｐゴシック" panose="020B0600070205080204" pitchFamily="34" charset="-128"/>
              </a:rPr>
              <a:t>The default polar filter is the solid line.  The dashed line is the pure fourier filter.</a:t>
            </a:r>
          </a:p>
          <a:p>
            <a:r>
              <a:rPr lang="en-US" altLang="en-US">
                <a:latin typeface="Arial" panose="020B0604020202020204" pitchFamily="34" charset="0"/>
                <a:ea typeface="ＭＳ Ｐゴシック" panose="020B0600070205080204" pitchFamily="34" charset="-128"/>
              </a:rPr>
              <a:t>We can see here that the noise has the same amplitude as the signal</a:t>
            </a:r>
          </a:p>
          <a:p>
            <a:r>
              <a:rPr lang="en-US" altLang="en-US">
                <a:latin typeface="Arial" panose="020B0604020202020204" pitchFamily="34" charset="0"/>
                <a:ea typeface="ＭＳ Ｐゴシック" panose="020B0600070205080204" pitchFamily="34" charset="-128"/>
              </a:rPr>
              <a:t>But is completely eliminated by the pure fourier filter.</a:t>
            </a:r>
          </a:p>
          <a:p>
            <a:r>
              <a:rPr lang="en-US" altLang="en-US">
                <a:latin typeface="Arial" panose="020B0604020202020204" pitchFamily="34" charset="0"/>
                <a:ea typeface="ＭＳ Ｐゴシック" panose="020B0600070205080204" pitchFamily="34" charset="-128"/>
              </a:rPr>
              <a:t>Peter Laurizten and Art Mirin are installing an improved, more flexible form of the polar filter in CAM, </a:t>
            </a:r>
          </a:p>
          <a:p>
            <a:r>
              <a:rPr lang="en-US" altLang="en-US">
                <a:latin typeface="Arial" panose="020B0604020202020204" pitchFamily="34" charset="0"/>
                <a:ea typeface="ＭＳ Ｐゴシック" panose="020B0600070205080204" pitchFamily="34" charset="-128"/>
              </a:rPr>
              <a:t>which can eliminate this noise, while appropriately filtering the fields.</a:t>
            </a:r>
          </a:p>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46129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5037EA33-8484-3846-9712-F69D709B7A8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solidFill>
                  <a:srgbClr val="000000"/>
                </a:solidFill>
                <a:miter lim="800000"/>
                <a:headEnd/>
                <a:tailEnd/>
              </a14:hiddenLine>
            </a:ext>
          </a:extLst>
        </p:spPr>
        <p:txBody>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329CD548-3A93-8547-BD30-18BC7122796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Osaka" panose="020B0600000000000000" pitchFamily="34"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Osaka" panose="020B0600000000000000" pitchFamily="34" charset="-128"/>
              <a:cs typeface="+mn-cs"/>
            </a:endParaRPr>
          </a:p>
        </p:txBody>
      </p:sp>
      <p:sp>
        <p:nvSpPr>
          <p:cNvPr id="47107" name="Rectangle 2">
            <a:extLst>
              <a:ext uri="{FF2B5EF4-FFF2-40B4-BE49-F238E27FC236}">
                <a16:creationId xmlns:a16="http://schemas.microsoft.com/office/drawing/2014/main" id="{9361FD28-D4A7-2241-90BA-2EDB7ACCAEFA}"/>
              </a:ext>
            </a:extLst>
          </p:cNvPr>
          <p:cNvSpPr>
            <a:spLocks noChangeArrowheads="1"/>
          </p:cNvSpPr>
          <p:nvPr>
            <p:ph type="sldImg"/>
          </p:nvPr>
        </p:nvSpPr>
        <p:spPr>
          <a:xfrm>
            <a:off x="1135063" y="688975"/>
            <a:ext cx="4589462" cy="3441700"/>
          </a:xfrm>
          <a:solidFill>
            <a:srgbClr val="FFFFFF"/>
          </a:solidFill>
          <a:ln/>
        </p:spPr>
      </p:sp>
      <p:sp>
        <p:nvSpPr>
          <p:cNvPr id="47108" name="Rectangle 3">
            <a:extLst>
              <a:ext uri="{FF2B5EF4-FFF2-40B4-BE49-F238E27FC236}">
                <a16:creationId xmlns:a16="http://schemas.microsoft.com/office/drawing/2014/main" id="{40BE4A93-1BAF-AE4E-9AE1-B6A2007A6BFB}"/>
              </a:ext>
            </a:extLst>
          </p:cNvPr>
          <p:cNvSpPr>
            <a:spLocks noChangeArrowheads="1"/>
          </p:cNvSpPr>
          <p:nvPr>
            <p:ph type="body" idx="1"/>
          </p:nvPr>
        </p:nvSpPr>
        <p:spPr>
          <a:xfrm>
            <a:off x="914400" y="4360863"/>
            <a:ext cx="5029200" cy="4130675"/>
          </a:xfrm>
          <a:solidFill>
            <a:srgbClr val="FFFFFF"/>
          </a:solidFill>
          <a:ln>
            <a:solidFill>
              <a:srgbClr val="000000"/>
            </a:solidFill>
          </a:ln>
        </p:spPr>
        <p:txBody>
          <a:bodyPr/>
          <a:lstStyle/>
          <a:p>
            <a:r>
              <a:rPr lang="en-US" altLang="en-US">
                <a:latin typeface="Arial" panose="020B0604020202020204" pitchFamily="34" charset="0"/>
                <a:ea typeface="ＭＳ Ｐゴシック" panose="020B0600070205080204" pitchFamily="34" charset="-128"/>
              </a:rPr>
              <a:t>in CAMs before 3.5.20 the ALT_PFT compile option replaces the digital filter with a more extensive fourier filter (41-pole).</a:t>
            </a:r>
          </a:p>
          <a:p>
            <a:r>
              <a:rPr lang="en-US" altLang="en-US">
                <a:latin typeface="Arial" panose="020B0604020202020204" pitchFamily="34" charset="0"/>
                <a:ea typeface="ＭＳ Ｐゴシック" panose="020B0600070205080204" pitchFamily="34" charset="-128"/>
              </a:rPr>
              <a:t>It filters the winds (not tendencies) on the D-grid, which is a stronger filter, and is continuous from  45 degrees to the pole.</a:t>
            </a:r>
          </a:p>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94368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1.jpeg"/><Relationship Id="rId4" Type="http://schemas.openxmlformats.org/officeDocument/2006/relationships/image" Target="../media/image6.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solidFill>
              </a:defRPr>
            </a:lvl1pPr>
          </a:lstStyle>
          <a:p>
            <a:pPr defTabSz="457200" eaLnBrk="1" fontAlgn="auto" hangingPunct="1">
              <a:spcBef>
                <a:spcPts val="0"/>
              </a:spcBef>
              <a:spcAft>
                <a:spcPts val="0"/>
              </a:spcAft>
            </a:pPr>
            <a:r>
              <a:rPr lang="sk-SK">
                <a:latin typeface="Calibri"/>
                <a:ea typeface="+mn-ea"/>
                <a:cs typeface="+mn-cs"/>
              </a:rPr>
              <a:t>Future of ESM, 18 May 2018</a:t>
            </a:r>
            <a:endParaRPr lang="en-US" dirty="0">
              <a:latin typeface="Calibri"/>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1EF3A1C-EA12-EB4F-A76F-428900D7F315}"/>
              </a:ext>
            </a:extLst>
          </p:cNvPr>
          <p:cNvSpPr>
            <a:spLocks noGrp="1" noChangeArrowheads="1"/>
          </p:cNvSpPr>
          <p:nvPr>
            <p:ph type="dt" sz="half" idx="10"/>
          </p:nvPr>
        </p:nvSpPr>
        <p:spPr>
          <a:ln/>
        </p:spPr>
        <p:txBody>
          <a:bodyPr/>
          <a:lstStyle>
            <a:lvl1pPr>
              <a:defRPr/>
            </a:lvl1pPr>
          </a:lstStyle>
          <a:p>
            <a:endParaRPr lang="en-US" altLang="en-US"/>
          </a:p>
        </p:txBody>
      </p:sp>
      <p:sp>
        <p:nvSpPr>
          <p:cNvPr id="8" name="Rectangle 5">
            <a:extLst>
              <a:ext uri="{FF2B5EF4-FFF2-40B4-BE49-F238E27FC236}">
                <a16:creationId xmlns:a16="http://schemas.microsoft.com/office/drawing/2014/main" id="{3EED638B-79D9-F34A-A3F8-15EED161476F}"/>
              </a:ext>
            </a:extLst>
          </p:cNvPr>
          <p:cNvSpPr>
            <a:spLocks noGrp="1" noChangeArrowheads="1"/>
          </p:cNvSpPr>
          <p:nvPr>
            <p:ph type="ftr" sz="quarter" idx="11"/>
          </p:nvPr>
        </p:nvSpPr>
        <p:spPr>
          <a:ln/>
        </p:spPr>
        <p:txBody>
          <a:bodyPr/>
          <a:lstStyle>
            <a:lvl1pPr>
              <a:defRPr/>
            </a:lvl1pPr>
          </a:lstStyle>
          <a:p>
            <a:r>
              <a:rPr lang="en-US" altLang="en-US"/>
              <a:t>Future of ESM, 18 May 2018</a:t>
            </a:r>
          </a:p>
        </p:txBody>
      </p:sp>
      <p:sp>
        <p:nvSpPr>
          <p:cNvPr id="9" name="Rectangle 6">
            <a:extLst>
              <a:ext uri="{FF2B5EF4-FFF2-40B4-BE49-F238E27FC236}">
                <a16:creationId xmlns:a16="http://schemas.microsoft.com/office/drawing/2014/main" id="{C05A60A1-F1CB-2945-A00E-A5EC68DC239F}"/>
              </a:ext>
            </a:extLst>
          </p:cNvPr>
          <p:cNvSpPr>
            <a:spLocks noGrp="1" noChangeArrowheads="1"/>
          </p:cNvSpPr>
          <p:nvPr>
            <p:ph type="sldNum" sz="quarter" idx="12"/>
          </p:nvPr>
        </p:nvSpPr>
        <p:spPr>
          <a:ln/>
        </p:spPr>
        <p:txBody>
          <a:bodyPr/>
          <a:lstStyle>
            <a:lvl1pPr>
              <a:defRPr/>
            </a:lvl1pPr>
          </a:lstStyle>
          <a:p>
            <a:fld id="{3341B640-64E4-7F4F-A2AD-ADE6BA84E346}" type="slidenum">
              <a:rPr lang="en-US" altLang="en-US"/>
              <a:pPr/>
              <a:t>‹#›</a:t>
            </a:fld>
            <a:endParaRPr lang="en-US" altLang="en-US"/>
          </a:p>
        </p:txBody>
      </p:sp>
    </p:spTree>
    <p:extLst>
      <p:ext uri="{BB962C8B-B14F-4D97-AF65-F5344CB8AC3E}">
        <p14:creationId xmlns:p14="http://schemas.microsoft.com/office/powerpoint/2010/main" val="903550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5B6304F-6D8E-174C-A8A2-F22EBC5E0326}"/>
              </a:ext>
            </a:extLst>
          </p:cNvPr>
          <p:cNvSpPr>
            <a:spLocks noGrp="1" noChangeArrowheads="1"/>
          </p:cNvSpPr>
          <p:nvPr>
            <p:ph type="dt" sz="half" idx="10"/>
          </p:nvPr>
        </p:nvSpPr>
        <p:spPr>
          <a:ln/>
        </p:spPr>
        <p:txBody>
          <a:bodyPr/>
          <a:lstStyle>
            <a:lvl1pPr>
              <a:defRPr/>
            </a:lvl1pPr>
          </a:lstStyle>
          <a:p>
            <a:endParaRPr lang="en-US" altLang="en-US"/>
          </a:p>
        </p:txBody>
      </p:sp>
      <p:sp>
        <p:nvSpPr>
          <p:cNvPr id="4" name="Rectangle 5">
            <a:extLst>
              <a:ext uri="{FF2B5EF4-FFF2-40B4-BE49-F238E27FC236}">
                <a16:creationId xmlns:a16="http://schemas.microsoft.com/office/drawing/2014/main" id="{6621E91E-6BC7-404E-BF93-EB4AF5636DE3}"/>
              </a:ext>
            </a:extLst>
          </p:cNvPr>
          <p:cNvSpPr>
            <a:spLocks noGrp="1" noChangeArrowheads="1"/>
          </p:cNvSpPr>
          <p:nvPr>
            <p:ph type="ftr" sz="quarter" idx="11"/>
          </p:nvPr>
        </p:nvSpPr>
        <p:spPr>
          <a:ln/>
        </p:spPr>
        <p:txBody>
          <a:bodyPr/>
          <a:lstStyle>
            <a:lvl1pPr>
              <a:defRPr/>
            </a:lvl1pPr>
          </a:lstStyle>
          <a:p>
            <a:r>
              <a:rPr lang="en-US" altLang="en-US"/>
              <a:t>Future of ESM, 18 May 2018</a:t>
            </a:r>
          </a:p>
        </p:txBody>
      </p:sp>
      <p:sp>
        <p:nvSpPr>
          <p:cNvPr id="5" name="Rectangle 6">
            <a:extLst>
              <a:ext uri="{FF2B5EF4-FFF2-40B4-BE49-F238E27FC236}">
                <a16:creationId xmlns:a16="http://schemas.microsoft.com/office/drawing/2014/main" id="{3068AEEB-3505-A849-B176-3F50B74AAE72}"/>
              </a:ext>
            </a:extLst>
          </p:cNvPr>
          <p:cNvSpPr>
            <a:spLocks noGrp="1" noChangeArrowheads="1"/>
          </p:cNvSpPr>
          <p:nvPr>
            <p:ph type="sldNum" sz="quarter" idx="12"/>
          </p:nvPr>
        </p:nvSpPr>
        <p:spPr>
          <a:ln/>
        </p:spPr>
        <p:txBody>
          <a:bodyPr/>
          <a:lstStyle>
            <a:lvl1pPr>
              <a:defRPr/>
            </a:lvl1pPr>
          </a:lstStyle>
          <a:p>
            <a:fld id="{B2397915-2E0E-5748-884B-3D97746FEC24}" type="slidenum">
              <a:rPr lang="en-US" altLang="en-US"/>
              <a:pPr/>
              <a:t>‹#›</a:t>
            </a:fld>
            <a:endParaRPr lang="en-US" altLang="en-US"/>
          </a:p>
        </p:txBody>
      </p:sp>
    </p:spTree>
    <p:extLst>
      <p:ext uri="{BB962C8B-B14F-4D97-AF65-F5344CB8AC3E}">
        <p14:creationId xmlns:p14="http://schemas.microsoft.com/office/powerpoint/2010/main" val="3565553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02D8737-104D-154F-914F-E14A426ADA2E}"/>
              </a:ext>
            </a:extLst>
          </p:cNvPr>
          <p:cNvSpPr>
            <a:spLocks noGrp="1" noChangeArrowheads="1"/>
          </p:cNvSpPr>
          <p:nvPr>
            <p:ph type="dt" sz="half" idx="10"/>
          </p:nvPr>
        </p:nvSpPr>
        <p:spPr>
          <a:ln/>
        </p:spPr>
        <p:txBody>
          <a:bodyPr/>
          <a:lstStyle>
            <a:lvl1pPr>
              <a:defRPr/>
            </a:lvl1pPr>
          </a:lstStyle>
          <a:p>
            <a:endParaRPr lang="en-US" altLang="en-US"/>
          </a:p>
        </p:txBody>
      </p:sp>
      <p:sp>
        <p:nvSpPr>
          <p:cNvPr id="3" name="Rectangle 5">
            <a:extLst>
              <a:ext uri="{FF2B5EF4-FFF2-40B4-BE49-F238E27FC236}">
                <a16:creationId xmlns:a16="http://schemas.microsoft.com/office/drawing/2014/main" id="{3FF58B64-1DF0-5D42-9CCA-B1188639ED9A}"/>
              </a:ext>
            </a:extLst>
          </p:cNvPr>
          <p:cNvSpPr>
            <a:spLocks noGrp="1" noChangeArrowheads="1"/>
          </p:cNvSpPr>
          <p:nvPr>
            <p:ph type="ftr" sz="quarter" idx="11"/>
          </p:nvPr>
        </p:nvSpPr>
        <p:spPr>
          <a:ln/>
        </p:spPr>
        <p:txBody>
          <a:bodyPr/>
          <a:lstStyle>
            <a:lvl1pPr>
              <a:defRPr/>
            </a:lvl1pPr>
          </a:lstStyle>
          <a:p>
            <a:r>
              <a:rPr lang="en-US" altLang="en-US"/>
              <a:t>Future of ESM, 18 May 2018</a:t>
            </a:r>
          </a:p>
        </p:txBody>
      </p:sp>
      <p:sp>
        <p:nvSpPr>
          <p:cNvPr id="4" name="Rectangle 6">
            <a:extLst>
              <a:ext uri="{FF2B5EF4-FFF2-40B4-BE49-F238E27FC236}">
                <a16:creationId xmlns:a16="http://schemas.microsoft.com/office/drawing/2014/main" id="{4B935D0F-C97B-7243-8CFC-E2CFCE0F327A}"/>
              </a:ext>
            </a:extLst>
          </p:cNvPr>
          <p:cNvSpPr>
            <a:spLocks noGrp="1" noChangeArrowheads="1"/>
          </p:cNvSpPr>
          <p:nvPr>
            <p:ph type="sldNum" sz="quarter" idx="12"/>
          </p:nvPr>
        </p:nvSpPr>
        <p:spPr>
          <a:ln/>
        </p:spPr>
        <p:txBody>
          <a:bodyPr/>
          <a:lstStyle>
            <a:lvl1pPr>
              <a:defRPr/>
            </a:lvl1pPr>
          </a:lstStyle>
          <a:p>
            <a:fld id="{F9DF6E8C-4FDB-744A-B07A-7180705CAE3E}" type="slidenum">
              <a:rPr lang="en-US" altLang="en-US"/>
              <a:pPr/>
              <a:t>‹#›</a:t>
            </a:fld>
            <a:endParaRPr lang="en-US" altLang="en-US"/>
          </a:p>
        </p:txBody>
      </p:sp>
    </p:spTree>
    <p:extLst>
      <p:ext uri="{BB962C8B-B14F-4D97-AF65-F5344CB8AC3E}">
        <p14:creationId xmlns:p14="http://schemas.microsoft.com/office/powerpoint/2010/main" val="2549646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E235578-D0CE-1644-88ED-621F3109E124}"/>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2ECC086A-42FB-264D-AE0D-A81C8CFD817F}"/>
              </a:ext>
            </a:extLst>
          </p:cNvPr>
          <p:cNvSpPr>
            <a:spLocks noGrp="1" noChangeArrowheads="1"/>
          </p:cNvSpPr>
          <p:nvPr>
            <p:ph type="ftr" sz="quarter" idx="11"/>
          </p:nvPr>
        </p:nvSpPr>
        <p:spPr>
          <a:ln/>
        </p:spPr>
        <p:txBody>
          <a:bodyPr/>
          <a:lstStyle>
            <a:lvl1pPr>
              <a:defRPr/>
            </a:lvl1pPr>
          </a:lstStyle>
          <a:p>
            <a:r>
              <a:rPr lang="en-US" altLang="en-US"/>
              <a:t>Future of ESM, 18 May 2018</a:t>
            </a:r>
          </a:p>
        </p:txBody>
      </p:sp>
      <p:sp>
        <p:nvSpPr>
          <p:cNvPr id="7" name="Rectangle 6">
            <a:extLst>
              <a:ext uri="{FF2B5EF4-FFF2-40B4-BE49-F238E27FC236}">
                <a16:creationId xmlns:a16="http://schemas.microsoft.com/office/drawing/2014/main" id="{46E0C997-5BC8-084F-8EF1-1FEAB1B1116B}"/>
              </a:ext>
            </a:extLst>
          </p:cNvPr>
          <p:cNvSpPr>
            <a:spLocks noGrp="1" noChangeArrowheads="1"/>
          </p:cNvSpPr>
          <p:nvPr>
            <p:ph type="sldNum" sz="quarter" idx="12"/>
          </p:nvPr>
        </p:nvSpPr>
        <p:spPr>
          <a:ln/>
        </p:spPr>
        <p:txBody>
          <a:bodyPr/>
          <a:lstStyle>
            <a:lvl1pPr>
              <a:defRPr/>
            </a:lvl1pPr>
          </a:lstStyle>
          <a:p>
            <a:fld id="{D559F890-D35E-2B4C-93E7-C78C74A10948}" type="slidenum">
              <a:rPr lang="en-US" altLang="en-US"/>
              <a:pPr/>
              <a:t>‹#›</a:t>
            </a:fld>
            <a:endParaRPr lang="en-US" altLang="en-US"/>
          </a:p>
        </p:txBody>
      </p:sp>
    </p:spTree>
    <p:extLst>
      <p:ext uri="{BB962C8B-B14F-4D97-AF65-F5344CB8AC3E}">
        <p14:creationId xmlns:p14="http://schemas.microsoft.com/office/powerpoint/2010/main" val="912186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BBD896C-197C-EC48-9934-20158243923E}"/>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95BBB13A-852A-F449-87DF-60FA375F2031}"/>
              </a:ext>
            </a:extLst>
          </p:cNvPr>
          <p:cNvSpPr>
            <a:spLocks noGrp="1" noChangeArrowheads="1"/>
          </p:cNvSpPr>
          <p:nvPr>
            <p:ph type="ftr" sz="quarter" idx="11"/>
          </p:nvPr>
        </p:nvSpPr>
        <p:spPr>
          <a:ln/>
        </p:spPr>
        <p:txBody>
          <a:bodyPr/>
          <a:lstStyle>
            <a:lvl1pPr>
              <a:defRPr/>
            </a:lvl1pPr>
          </a:lstStyle>
          <a:p>
            <a:r>
              <a:rPr lang="en-US" altLang="en-US"/>
              <a:t>Future of ESM, 18 May 2018</a:t>
            </a:r>
          </a:p>
        </p:txBody>
      </p:sp>
      <p:sp>
        <p:nvSpPr>
          <p:cNvPr id="7" name="Rectangle 6">
            <a:extLst>
              <a:ext uri="{FF2B5EF4-FFF2-40B4-BE49-F238E27FC236}">
                <a16:creationId xmlns:a16="http://schemas.microsoft.com/office/drawing/2014/main" id="{66958891-F747-ED43-956F-74D146CEC0F2}"/>
              </a:ext>
            </a:extLst>
          </p:cNvPr>
          <p:cNvSpPr>
            <a:spLocks noGrp="1" noChangeArrowheads="1"/>
          </p:cNvSpPr>
          <p:nvPr>
            <p:ph type="sldNum" sz="quarter" idx="12"/>
          </p:nvPr>
        </p:nvSpPr>
        <p:spPr>
          <a:ln/>
        </p:spPr>
        <p:txBody>
          <a:bodyPr/>
          <a:lstStyle>
            <a:lvl1pPr>
              <a:defRPr/>
            </a:lvl1pPr>
          </a:lstStyle>
          <a:p>
            <a:fld id="{C6D24419-51D1-8E42-91BF-D1A0D745E146}" type="slidenum">
              <a:rPr lang="en-US" altLang="en-US"/>
              <a:pPr/>
              <a:t>‹#›</a:t>
            </a:fld>
            <a:endParaRPr lang="en-US" altLang="en-US"/>
          </a:p>
        </p:txBody>
      </p:sp>
    </p:spTree>
    <p:extLst>
      <p:ext uri="{BB962C8B-B14F-4D97-AF65-F5344CB8AC3E}">
        <p14:creationId xmlns:p14="http://schemas.microsoft.com/office/powerpoint/2010/main" val="84775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D6CB7F0-99BF-234E-B988-DED345B17E67}"/>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F317A990-FE98-A74A-A155-37F2D1E00A56}"/>
              </a:ext>
            </a:extLst>
          </p:cNvPr>
          <p:cNvSpPr>
            <a:spLocks noGrp="1" noChangeArrowheads="1"/>
          </p:cNvSpPr>
          <p:nvPr>
            <p:ph type="ftr" sz="quarter" idx="11"/>
          </p:nvPr>
        </p:nvSpPr>
        <p:spPr>
          <a:ln/>
        </p:spPr>
        <p:txBody>
          <a:bodyPr/>
          <a:lstStyle>
            <a:lvl1pPr>
              <a:defRPr/>
            </a:lvl1pPr>
          </a:lstStyle>
          <a:p>
            <a:r>
              <a:rPr lang="en-US" altLang="en-US"/>
              <a:t>Future of ESM, 18 May 2018</a:t>
            </a:r>
          </a:p>
        </p:txBody>
      </p:sp>
      <p:sp>
        <p:nvSpPr>
          <p:cNvPr id="6" name="Rectangle 6">
            <a:extLst>
              <a:ext uri="{FF2B5EF4-FFF2-40B4-BE49-F238E27FC236}">
                <a16:creationId xmlns:a16="http://schemas.microsoft.com/office/drawing/2014/main" id="{B2F21C41-F229-294D-828C-930DBED43BED}"/>
              </a:ext>
            </a:extLst>
          </p:cNvPr>
          <p:cNvSpPr>
            <a:spLocks noGrp="1" noChangeArrowheads="1"/>
          </p:cNvSpPr>
          <p:nvPr>
            <p:ph type="sldNum" sz="quarter" idx="12"/>
          </p:nvPr>
        </p:nvSpPr>
        <p:spPr>
          <a:ln/>
        </p:spPr>
        <p:txBody>
          <a:bodyPr/>
          <a:lstStyle>
            <a:lvl1pPr>
              <a:defRPr/>
            </a:lvl1pPr>
          </a:lstStyle>
          <a:p>
            <a:fld id="{1E3B855C-887A-0A4A-89D3-6E57344C35E6}" type="slidenum">
              <a:rPr lang="en-US" altLang="en-US"/>
              <a:pPr/>
              <a:t>‹#›</a:t>
            </a:fld>
            <a:endParaRPr lang="en-US" altLang="en-US"/>
          </a:p>
        </p:txBody>
      </p:sp>
    </p:spTree>
    <p:extLst>
      <p:ext uri="{BB962C8B-B14F-4D97-AF65-F5344CB8AC3E}">
        <p14:creationId xmlns:p14="http://schemas.microsoft.com/office/powerpoint/2010/main" val="3109313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F0B4213-7165-5C47-BC2D-BDD54E1E96FA}"/>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3537F83E-6537-D743-B995-9430C92B5833}"/>
              </a:ext>
            </a:extLst>
          </p:cNvPr>
          <p:cNvSpPr>
            <a:spLocks noGrp="1" noChangeArrowheads="1"/>
          </p:cNvSpPr>
          <p:nvPr>
            <p:ph type="ftr" sz="quarter" idx="11"/>
          </p:nvPr>
        </p:nvSpPr>
        <p:spPr>
          <a:ln/>
        </p:spPr>
        <p:txBody>
          <a:bodyPr/>
          <a:lstStyle>
            <a:lvl1pPr>
              <a:defRPr/>
            </a:lvl1pPr>
          </a:lstStyle>
          <a:p>
            <a:r>
              <a:rPr lang="en-US" altLang="en-US"/>
              <a:t>Future of ESM, 18 May 2018</a:t>
            </a:r>
          </a:p>
        </p:txBody>
      </p:sp>
      <p:sp>
        <p:nvSpPr>
          <p:cNvPr id="6" name="Rectangle 6">
            <a:extLst>
              <a:ext uri="{FF2B5EF4-FFF2-40B4-BE49-F238E27FC236}">
                <a16:creationId xmlns:a16="http://schemas.microsoft.com/office/drawing/2014/main" id="{5515B23F-8676-2F45-8205-A6AD5832CFC0}"/>
              </a:ext>
            </a:extLst>
          </p:cNvPr>
          <p:cNvSpPr>
            <a:spLocks noGrp="1" noChangeArrowheads="1"/>
          </p:cNvSpPr>
          <p:nvPr>
            <p:ph type="sldNum" sz="quarter" idx="12"/>
          </p:nvPr>
        </p:nvSpPr>
        <p:spPr>
          <a:ln/>
        </p:spPr>
        <p:txBody>
          <a:bodyPr/>
          <a:lstStyle>
            <a:lvl1pPr>
              <a:defRPr/>
            </a:lvl1pPr>
          </a:lstStyle>
          <a:p>
            <a:fld id="{12BF6AB5-1B25-F240-B6E5-CB10B990B4DD}" type="slidenum">
              <a:rPr lang="en-US" altLang="en-US"/>
              <a:pPr/>
              <a:t>‹#›</a:t>
            </a:fld>
            <a:endParaRPr lang="en-US" altLang="en-US"/>
          </a:p>
        </p:txBody>
      </p:sp>
    </p:spTree>
    <p:extLst>
      <p:ext uri="{BB962C8B-B14F-4D97-AF65-F5344CB8AC3E}">
        <p14:creationId xmlns:p14="http://schemas.microsoft.com/office/powerpoint/2010/main" val="4278295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90E91EA-6BC0-3D43-AF12-92F44F53B553}"/>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BB56F3DE-A9E2-4F46-8CF5-438431B518C1}"/>
              </a:ext>
            </a:extLst>
          </p:cNvPr>
          <p:cNvSpPr>
            <a:spLocks noGrp="1" noChangeArrowheads="1"/>
          </p:cNvSpPr>
          <p:nvPr>
            <p:ph type="ftr" sz="quarter" idx="11"/>
          </p:nvPr>
        </p:nvSpPr>
        <p:spPr>
          <a:ln/>
        </p:spPr>
        <p:txBody>
          <a:bodyPr/>
          <a:lstStyle>
            <a:lvl1pPr>
              <a:defRPr/>
            </a:lvl1pPr>
          </a:lstStyle>
          <a:p>
            <a:r>
              <a:rPr lang="en-US" altLang="en-US"/>
              <a:t>Future of ESM, 18 May 2018</a:t>
            </a:r>
          </a:p>
        </p:txBody>
      </p:sp>
      <p:sp>
        <p:nvSpPr>
          <p:cNvPr id="7" name="Rectangle 6">
            <a:extLst>
              <a:ext uri="{FF2B5EF4-FFF2-40B4-BE49-F238E27FC236}">
                <a16:creationId xmlns:a16="http://schemas.microsoft.com/office/drawing/2014/main" id="{1DD770BA-9BED-D44F-9FA8-F37D754FCC9F}"/>
              </a:ext>
            </a:extLst>
          </p:cNvPr>
          <p:cNvSpPr>
            <a:spLocks noGrp="1" noChangeArrowheads="1"/>
          </p:cNvSpPr>
          <p:nvPr>
            <p:ph type="sldNum" sz="quarter" idx="12"/>
          </p:nvPr>
        </p:nvSpPr>
        <p:spPr>
          <a:ln/>
        </p:spPr>
        <p:txBody>
          <a:bodyPr/>
          <a:lstStyle>
            <a:lvl1pPr>
              <a:defRPr/>
            </a:lvl1pPr>
          </a:lstStyle>
          <a:p>
            <a:fld id="{FEEEF922-15DD-1746-BFCC-65D69A315E5E}" type="slidenum">
              <a:rPr lang="en-US" altLang="en-US"/>
              <a:pPr/>
              <a:t>‹#›</a:t>
            </a:fld>
            <a:endParaRPr lang="en-US" altLang="en-US"/>
          </a:p>
        </p:txBody>
      </p:sp>
    </p:spTree>
    <p:extLst>
      <p:ext uri="{BB962C8B-B14F-4D97-AF65-F5344CB8AC3E}">
        <p14:creationId xmlns:p14="http://schemas.microsoft.com/office/powerpoint/2010/main" val="1816556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089AAC60-6B8D-CD4A-9372-3AA06F20C0BA}"/>
              </a:ext>
            </a:extLst>
          </p:cNvPr>
          <p:cNvSpPr>
            <a:spLocks noGrp="1" noChangeArrowheads="1"/>
          </p:cNvSpPr>
          <p:nvPr>
            <p:ph type="dt" sz="half" idx="10"/>
          </p:nvPr>
        </p:nvSpPr>
        <p:spPr>
          <a:ln/>
        </p:spPr>
        <p:txBody>
          <a:bodyPr/>
          <a:lstStyle>
            <a:lvl1pPr>
              <a:defRPr/>
            </a:lvl1pPr>
          </a:lstStyle>
          <a:p>
            <a:endParaRPr lang="en-US" altLang="en-US"/>
          </a:p>
        </p:txBody>
      </p:sp>
      <p:sp>
        <p:nvSpPr>
          <p:cNvPr id="7" name="Rectangle 5">
            <a:extLst>
              <a:ext uri="{FF2B5EF4-FFF2-40B4-BE49-F238E27FC236}">
                <a16:creationId xmlns:a16="http://schemas.microsoft.com/office/drawing/2014/main" id="{1628A47D-45F6-1C40-ADBD-6C1313758BDE}"/>
              </a:ext>
            </a:extLst>
          </p:cNvPr>
          <p:cNvSpPr>
            <a:spLocks noGrp="1" noChangeArrowheads="1"/>
          </p:cNvSpPr>
          <p:nvPr>
            <p:ph type="ftr" sz="quarter" idx="11"/>
          </p:nvPr>
        </p:nvSpPr>
        <p:spPr>
          <a:ln/>
        </p:spPr>
        <p:txBody>
          <a:bodyPr/>
          <a:lstStyle>
            <a:lvl1pPr>
              <a:defRPr/>
            </a:lvl1pPr>
          </a:lstStyle>
          <a:p>
            <a:r>
              <a:rPr lang="en-US" altLang="en-US"/>
              <a:t>Future of ESM, 18 May 2018</a:t>
            </a:r>
          </a:p>
        </p:txBody>
      </p:sp>
      <p:sp>
        <p:nvSpPr>
          <p:cNvPr id="8" name="Rectangle 6">
            <a:extLst>
              <a:ext uri="{FF2B5EF4-FFF2-40B4-BE49-F238E27FC236}">
                <a16:creationId xmlns:a16="http://schemas.microsoft.com/office/drawing/2014/main" id="{7DE4B69E-69BC-CA41-8D37-4306DAF2B0CB}"/>
              </a:ext>
            </a:extLst>
          </p:cNvPr>
          <p:cNvSpPr>
            <a:spLocks noGrp="1" noChangeArrowheads="1"/>
          </p:cNvSpPr>
          <p:nvPr>
            <p:ph type="sldNum" sz="quarter" idx="12"/>
          </p:nvPr>
        </p:nvSpPr>
        <p:spPr>
          <a:ln/>
        </p:spPr>
        <p:txBody>
          <a:bodyPr/>
          <a:lstStyle>
            <a:lvl1pPr>
              <a:defRPr/>
            </a:lvl1pPr>
          </a:lstStyle>
          <a:p>
            <a:fld id="{C9EA912E-0F46-6D48-A0EB-9336735BA130}" type="slidenum">
              <a:rPr lang="en-US" altLang="en-US"/>
              <a:pPr/>
              <a:t>‹#›</a:t>
            </a:fld>
            <a:endParaRPr lang="en-US" altLang="en-US"/>
          </a:p>
        </p:txBody>
      </p:sp>
    </p:spTree>
    <p:extLst>
      <p:ext uri="{BB962C8B-B14F-4D97-AF65-F5344CB8AC3E}">
        <p14:creationId xmlns:p14="http://schemas.microsoft.com/office/powerpoint/2010/main" val="38857082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00162"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50016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a:extLst>
              <a:ext uri="{FF2B5EF4-FFF2-40B4-BE49-F238E27FC236}">
                <a16:creationId xmlns:a16="http://schemas.microsoft.com/office/drawing/2014/main" id="{2697C3D2-CE2B-A64B-85E9-83313D30B6C4}"/>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B198A96E-03C8-AD46-8E17-0269CE3CEBB4}"/>
              </a:ext>
            </a:extLst>
          </p:cNvPr>
          <p:cNvSpPr>
            <a:spLocks noGrp="1" noChangeArrowheads="1"/>
          </p:cNvSpPr>
          <p:nvPr>
            <p:ph type="ftr" sz="quarter" idx="11"/>
          </p:nvPr>
        </p:nvSpPr>
        <p:spPr>
          <a:ln/>
        </p:spPr>
        <p:txBody>
          <a:bodyPr/>
          <a:lstStyle>
            <a:lvl1pPr>
              <a:defRPr/>
            </a:lvl1pPr>
          </a:lstStyle>
          <a:p>
            <a:r>
              <a:rPr lang="en-US" altLang="en-US"/>
              <a:t>Future of ESM, 18 May 2018</a:t>
            </a:r>
          </a:p>
        </p:txBody>
      </p:sp>
      <p:sp>
        <p:nvSpPr>
          <p:cNvPr id="6" name="Rectangle 6">
            <a:extLst>
              <a:ext uri="{FF2B5EF4-FFF2-40B4-BE49-F238E27FC236}">
                <a16:creationId xmlns:a16="http://schemas.microsoft.com/office/drawing/2014/main" id="{C231A692-0FD8-204D-8B2A-D55EB6D8A371}"/>
              </a:ext>
            </a:extLst>
          </p:cNvPr>
          <p:cNvSpPr>
            <a:spLocks noGrp="1" noChangeArrowheads="1"/>
          </p:cNvSpPr>
          <p:nvPr>
            <p:ph type="sldNum" sz="quarter" idx="12"/>
          </p:nvPr>
        </p:nvSpPr>
        <p:spPr>
          <a:ln/>
        </p:spPr>
        <p:txBody>
          <a:bodyPr/>
          <a:lstStyle>
            <a:lvl1pPr>
              <a:defRPr/>
            </a:lvl1pPr>
          </a:lstStyle>
          <a:p>
            <a:fld id="{4B7F9B72-ED9B-E547-955B-547C1CC623F0}" type="slidenum">
              <a:rPr lang="en-US" altLang="en-US"/>
              <a:pPr/>
              <a:t>‹#›</a:t>
            </a:fld>
            <a:endParaRPr lang="en-US" altLang="en-US"/>
          </a:p>
        </p:txBody>
      </p:sp>
    </p:spTree>
    <p:extLst>
      <p:ext uri="{BB962C8B-B14F-4D97-AF65-F5344CB8AC3E}">
        <p14:creationId xmlns:p14="http://schemas.microsoft.com/office/powerpoint/2010/main" val="2220397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a:t>
            </a:fld>
            <a:endParaRPr lang="en-US" dirty="0"/>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a:t>Future of ESM, 18 May 2018</a:t>
            </a:r>
            <a:endParaRPr lang="en-US" dirty="0"/>
          </a:p>
        </p:txBody>
      </p:sp>
    </p:spTree>
    <p:extLst>
      <p:ext uri="{BB962C8B-B14F-4D97-AF65-F5344CB8AC3E}">
        <p14:creationId xmlns:p14="http://schemas.microsoft.com/office/powerpoint/2010/main" val="3273805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1B38A0F-1AF0-7D4C-B5D0-555C71E93C8F}"/>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2111D1F1-739C-D94C-A792-ACB21072AC7A}"/>
              </a:ext>
            </a:extLst>
          </p:cNvPr>
          <p:cNvSpPr>
            <a:spLocks noGrp="1" noChangeArrowheads="1"/>
          </p:cNvSpPr>
          <p:nvPr>
            <p:ph type="ftr" sz="quarter" idx="11"/>
          </p:nvPr>
        </p:nvSpPr>
        <p:spPr>
          <a:ln/>
        </p:spPr>
        <p:txBody>
          <a:bodyPr/>
          <a:lstStyle>
            <a:lvl1pPr>
              <a:defRPr/>
            </a:lvl1pPr>
          </a:lstStyle>
          <a:p>
            <a:r>
              <a:rPr lang="en-US" altLang="en-US"/>
              <a:t>Future of ESM, 18 May 2018</a:t>
            </a:r>
          </a:p>
        </p:txBody>
      </p:sp>
      <p:sp>
        <p:nvSpPr>
          <p:cNvPr id="6" name="Rectangle 6">
            <a:extLst>
              <a:ext uri="{FF2B5EF4-FFF2-40B4-BE49-F238E27FC236}">
                <a16:creationId xmlns:a16="http://schemas.microsoft.com/office/drawing/2014/main" id="{7C08E8A0-5F89-AE44-A41C-057FF680CF1E}"/>
              </a:ext>
            </a:extLst>
          </p:cNvPr>
          <p:cNvSpPr>
            <a:spLocks noGrp="1" noChangeArrowheads="1"/>
          </p:cNvSpPr>
          <p:nvPr>
            <p:ph type="sldNum" sz="quarter" idx="12"/>
          </p:nvPr>
        </p:nvSpPr>
        <p:spPr>
          <a:ln/>
        </p:spPr>
        <p:txBody>
          <a:bodyPr/>
          <a:lstStyle>
            <a:lvl1pPr>
              <a:defRPr/>
            </a:lvl1pPr>
          </a:lstStyle>
          <a:p>
            <a:fld id="{7A994C53-774C-4742-8C99-629102CABA44}" type="slidenum">
              <a:rPr lang="en-US" altLang="en-US"/>
              <a:pPr/>
              <a:t>‹#›</a:t>
            </a:fld>
            <a:endParaRPr lang="en-US" altLang="en-US"/>
          </a:p>
        </p:txBody>
      </p:sp>
    </p:spTree>
    <p:extLst>
      <p:ext uri="{BB962C8B-B14F-4D97-AF65-F5344CB8AC3E}">
        <p14:creationId xmlns:p14="http://schemas.microsoft.com/office/powerpoint/2010/main" val="3015430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E55887D-1EC7-164B-BE25-42FD6FB78164}"/>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F7FD469F-8020-5B45-9980-B1E887F9AE45}"/>
              </a:ext>
            </a:extLst>
          </p:cNvPr>
          <p:cNvSpPr>
            <a:spLocks noGrp="1" noChangeArrowheads="1"/>
          </p:cNvSpPr>
          <p:nvPr>
            <p:ph type="ftr" sz="quarter" idx="11"/>
          </p:nvPr>
        </p:nvSpPr>
        <p:spPr>
          <a:ln/>
        </p:spPr>
        <p:txBody>
          <a:bodyPr/>
          <a:lstStyle>
            <a:lvl1pPr>
              <a:defRPr/>
            </a:lvl1pPr>
          </a:lstStyle>
          <a:p>
            <a:r>
              <a:rPr lang="en-US" altLang="en-US"/>
              <a:t>Future of ESM, 18 May 2018</a:t>
            </a:r>
          </a:p>
        </p:txBody>
      </p:sp>
      <p:sp>
        <p:nvSpPr>
          <p:cNvPr id="6" name="Rectangle 6">
            <a:extLst>
              <a:ext uri="{FF2B5EF4-FFF2-40B4-BE49-F238E27FC236}">
                <a16:creationId xmlns:a16="http://schemas.microsoft.com/office/drawing/2014/main" id="{79B01304-5B49-AD4A-B07E-D764D4713313}"/>
              </a:ext>
            </a:extLst>
          </p:cNvPr>
          <p:cNvSpPr>
            <a:spLocks noGrp="1" noChangeArrowheads="1"/>
          </p:cNvSpPr>
          <p:nvPr>
            <p:ph type="sldNum" sz="quarter" idx="12"/>
          </p:nvPr>
        </p:nvSpPr>
        <p:spPr>
          <a:ln/>
        </p:spPr>
        <p:txBody>
          <a:bodyPr/>
          <a:lstStyle>
            <a:lvl1pPr>
              <a:defRPr/>
            </a:lvl1pPr>
          </a:lstStyle>
          <a:p>
            <a:fld id="{5FF1B504-33B0-9B4F-A614-809FB717D9BA}" type="slidenum">
              <a:rPr lang="en-US" altLang="en-US"/>
              <a:pPr/>
              <a:t>‹#›</a:t>
            </a:fld>
            <a:endParaRPr lang="en-US" altLang="en-US"/>
          </a:p>
        </p:txBody>
      </p:sp>
    </p:spTree>
    <p:extLst>
      <p:ext uri="{BB962C8B-B14F-4D97-AF65-F5344CB8AC3E}">
        <p14:creationId xmlns:p14="http://schemas.microsoft.com/office/powerpoint/2010/main" val="3162127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9404D32-EF2F-6C4F-B5D6-E0F21C92D5A0}"/>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12CB07A1-9CAD-1743-8C0E-E3B02D766180}"/>
              </a:ext>
            </a:extLst>
          </p:cNvPr>
          <p:cNvSpPr>
            <a:spLocks noGrp="1" noChangeArrowheads="1"/>
          </p:cNvSpPr>
          <p:nvPr>
            <p:ph type="ftr" sz="quarter" idx="11"/>
          </p:nvPr>
        </p:nvSpPr>
        <p:spPr>
          <a:ln/>
        </p:spPr>
        <p:txBody>
          <a:bodyPr/>
          <a:lstStyle>
            <a:lvl1pPr>
              <a:defRPr/>
            </a:lvl1pPr>
          </a:lstStyle>
          <a:p>
            <a:r>
              <a:rPr lang="en-US" altLang="en-US"/>
              <a:t>Future of ESM, 18 May 2018</a:t>
            </a:r>
          </a:p>
        </p:txBody>
      </p:sp>
      <p:sp>
        <p:nvSpPr>
          <p:cNvPr id="7" name="Rectangle 6">
            <a:extLst>
              <a:ext uri="{FF2B5EF4-FFF2-40B4-BE49-F238E27FC236}">
                <a16:creationId xmlns:a16="http://schemas.microsoft.com/office/drawing/2014/main" id="{1FC19564-31EC-A147-B2B8-24646B1A08C6}"/>
              </a:ext>
            </a:extLst>
          </p:cNvPr>
          <p:cNvSpPr>
            <a:spLocks noGrp="1" noChangeArrowheads="1"/>
          </p:cNvSpPr>
          <p:nvPr>
            <p:ph type="sldNum" sz="quarter" idx="12"/>
          </p:nvPr>
        </p:nvSpPr>
        <p:spPr>
          <a:ln/>
        </p:spPr>
        <p:txBody>
          <a:bodyPr/>
          <a:lstStyle>
            <a:lvl1pPr>
              <a:defRPr/>
            </a:lvl1pPr>
          </a:lstStyle>
          <a:p>
            <a:fld id="{B64EA347-88F8-CE42-A03F-D5BDBC74B7BB}" type="slidenum">
              <a:rPr lang="en-US" altLang="en-US"/>
              <a:pPr/>
              <a:t>‹#›</a:t>
            </a:fld>
            <a:endParaRPr lang="en-US" altLang="en-US"/>
          </a:p>
        </p:txBody>
      </p:sp>
    </p:spTree>
    <p:extLst>
      <p:ext uri="{BB962C8B-B14F-4D97-AF65-F5344CB8AC3E}">
        <p14:creationId xmlns:p14="http://schemas.microsoft.com/office/powerpoint/2010/main" val="143768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3FE9E97-401C-1243-9BF5-609C481FDB32}"/>
              </a:ext>
            </a:extLst>
          </p:cNvPr>
          <p:cNvSpPr>
            <a:spLocks noGrp="1" noChangeArrowheads="1"/>
          </p:cNvSpPr>
          <p:nvPr>
            <p:ph type="dt" sz="half" idx="10"/>
          </p:nvPr>
        </p:nvSpPr>
        <p:spPr>
          <a:ln/>
        </p:spPr>
        <p:txBody>
          <a:bodyPr/>
          <a:lstStyle>
            <a:lvl1pPr>
              <a:defRPr/>
            </a:lvl1pPr>
          </a:lstStyle>
          <a:p>
            <a:endParaRPr lang="en-US" altLang="en-US"/>
          </a:p>
        </p:txBody>
      </p:sp>
      <p:sp>
        <p:nvSpPr>
          <p:cNvPr id="8" name="Rectangle 5">
            <a:extLst>
              <a:ext uri="{FF2B5EF4-FFF2-40B4-BE49-F238E27FC236}">
                <a16:creationId xmlns:a16="http://schemas.microsoft.com/office/drawing/2014/main" id="{10208BDF-33CE-7A48-8E13-56765E068E3F}"/>
              </a:ext>
            </a:extLst>
          </p:cNvPr>
          <p:cNvSpPr>
            <a:spLocks noGrp="1" noChangeArrowheads="1"/>
          </p:cNvSpPr>
          <p:nvPr>
            <p:ph type="ftr" sz="quarter" idx="11"/>
          </p:nvPr>
        </p:nvSpPr>
        <p:spPr>
          <a:ln/>
        </p:spPr>
        <p:txBody>
          <a:bodyPr/>
          <a:lstStyle>
            <a:lvl1pPr>
              <a:defRPr/>
            </a:lvl1pPr>
          </a:lstStyle>
          <a:p>
            <a:r>
              <a:rPr lang="en-US" altLang="en-US"/>
              <a:t>Future of ESM, 18 May 2018</a:t>
            </a:r>
          </a:p>
        </p:txBody>
      </p:sp>
      <p:sp>
        <p:nvSpPr>
          <p:cNvPr id="9" name="Rectangle 6">
            <a:extLst>
              <a:ext uri="{FF2B5EF4-FFF2-40B4-BE49-F238E27FC236}">
                <a16:creationId xmlns:a16="http://schemas.microsoft.com/office/drawing/2014/main" id="{8CCCDF2E-F29D-224A-A304-7F77F12F24FB}"/>
              </a:ext>
            </a:extLst>
          </p:cNvPr>
          <p:cNvSpPr>
            <a:spLocks noGrp="1" noChangeArrowheads="1"/>
          </p:cNvSpPr>
          <p:nvPr>
            <p:ph type="sldNum" sz="quarter" idx="12"/>
          </p:nvPr>
        </p:nvSpPr>
        <p:spPr>
          <a:ln/>
        </p:spPr>
        <p:txBody>
          <a:bodyPr/>
          <a:lstStyle>
            <a:lvl1pPr>
              <a:defRPr/>
            </a:lvl1pPr>
          </a:lstStyle>
          <a:p>
            <a:fld id="{E5FBE03F-3D94-C141-876A-B71C14794505}" type="slidenum">
              <a:rPr lang="en-US" altLang="en-US"/>
              <a:pPr/>
              <a:t>‹#›</a:t>
            </a:fld>
            <a:endParaRPr lang="en-US" altLang="en-US"/>
          </a:p>
        </p:txBody>
      </p:sp>
    </p:spTree>
    <p:extLst>
      <p:ext uri="{BB962C8B-B14F-4D97-AF65-F5344CB8AC3E}">
        <p14:creationId xmlns:p14="http://schemas.microsoft.com/office/powerpoint/2010/main" val="2460244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5073C4D-E47C-9543-9B0D-74DDF92978D5}"/>
              </a:ext>
            </a:extLst>
          </p:cNvPr>
          <p:cNvSpPr>
            <a:spLocks noGrp="1" noChangeArrowheads="1"/>
          </p:cNvSpPr>
          <p:nvPr>
            <p:ph type="dt" sz="half" idx="10"/>
          </p:nvPr>
        </p:nvSpPr>
        <p:spPr>
          <a:ln/>
        </p:spPr>
        <p:txBody>
          <a:bodyPr/>
          <a:lstStyle>
            <a:lvl1pPr>
              <a:defRPr/>
            </a:lvl1pPr>
          </a:lstStyle>
          <a:p>
            <a:endParaRPr lang="en-US" altLang="en-US"/>
          </a:p>
        </p:txBody>
      </p:sp>
      <p:sp>
        <p:nvSpPr>
          <p:cNvPr id="4" name="Rectangle 5">
            <a:extLst>
              <a:ext uri="{FF2B5EF4-FFF2-40B4-BE49-F238E27FC236}">
                <a16:creationId xmlns:a16="http://schemas.microsoft.com/office/drawing/2014/main" id="{673FC213-2681-C24A-93F9-6C68A567374F}"/>
              </a:ext>
            </a:extLst>
          </p:cNvPr>
          <p:cNvSpPr>
            <a:spLocks noGrp="1" noChangeArrowheads="1"/>
          </p:cNvSpPr>
          <p:nvPr>
            <p:ph type="ftr" sz="quarter" idx="11"/>
          </p:nvPr>
        </p:nvSpPr>
        <p:spPr>
          <a:ln/>
        </p:spPr>
        <p:txBody>
          <a:bodyPr/>
          <a:lstStyle>
            <a:lvl1pPr>
              <a:defRPr/>
            </a:lvl1pPr>
          </a:lstStyle>
          <a:p>
            <a:r>
              <a:rPr lang="en-US" altLang="en-US"/>
              <a:t>Future of ESM, 18 May 2018</a:t>
            </a:r>
          </a:p>
        </p:txBody>
      </p:sp>
      <p:sp>
        <p:nvSpPr>
          <p:cNvPr id="5" name="Rectangle 6">
            <a:extLst>
              <a:ext uri="{FF2B5EF4-FFF2-40B4-BE49-F238E27FC236}">
                <a16:creationId xmlns:a16="http://schemas.microsoft.com/office/drawing/2014/main" id="{35DD2631-147B-9249-9A05-DA6D2A08302B}"/>
              </a:ext>
            </a:extLst>
          </p:cNvPr>
          <p:cNvSpPr>
            <a:spLocks noGrp="1" noChangeArrowheads="1"/>
          </p:cNvSpPr>
          <p:nvPr>
            <p:ph type="sldNum" sz="quarter" idx="12"/>
          </p:nvPr>
        </p:nvSpPr>
        <p:spPr>
          <a:ln/>
        </p:spPr>
        <p:txBody>
          <a:bodyPr/>
          <a:lstStyle>
            <a:lvl1pPr>
              <a:defRPr/>
            </a:lvl1pPr>
          </a:lstStyle>
          <a:p>
            <a:fld id="{2ED4C3E4-2960-7642-B2D2-D9ADE39CFF94}" type="slidenum">
              <a:rPr lang="en-US" altLang="en-US"/>
              <a:pPr/>
              <a:t>‹#›</a:t>
            </a:fld>
            <a:endParaRPr lang="en-US" altLang="en-US"/>
          </a:p>
        </p:txBody>
      </p:sp>
    </p:spTree>
    <p:extLst>
      <p:ext uri="{BB962C8B-B14F-4D97-AF65-F5344CB8AC3E}">
        <p14:creationId xmlns:p14="http://schemas.microsoft.com/office/powerpoint/2010/main" val="16964019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9CF6C6E-22B6-8842-95BD-9947649B69FE}"/>
              </a:ext>
            </a:extLst>
          </p:cNvPr>
          <p:cNvSpPr>
            <a:spLocks noGrp="1" noChangeArrowheads="1"/>
          </p:cNvSpPr>
          <p:nvPr>
            <p:ph type="dt" sz="half" idx="10"/>
          </p:nvPr>
        </p:nvSpPr>
        <p:spPr>
          <a:ln/>
        </p:spPr>
        <p:txBody>
          <a:bodyPr/>
          <a:lstStyle>
            <a:lvl1pPr>
              <a:defRPr/>
            </a:lvl1pPr>
          </a:lstStyle>
          <a:p>
            <a:endParaRPr lang="en-US" altLang="en-US"/>
          </a:p>
        </p:txBody>
      </p:sp>
      <p:sp>
        <p:nvSpPr>
          <p:cNvPr id="3" name="Rectangle 5">
            <a:extLst>
              <a:ext uri="{FF2B5EF4-FFF2-40B4-BE49-F238E27FC236}">
                <a16:creationId xmlns:a16="http://schemas.microsoft.com/office/drawing/2014/main" id="{41FA02E4-FB9E-3240-BEEA-88CAC68E0857}"/>
              </a:ext>
            </a:extLst>
          </p:cNvPr>
          <p:cNvSpPr>
            <a:spLocks noGrp="1" noChangeArrowheads="1"/>
          </p:cNvSpPr>
          <p:nvPr>
            <p:ph type="ftr" sz="quarter" idx="11"/>
          </p:nvPr>
        </p:nvSpPr>
        <p:spPr>
          <a:ln/>
        </p:spPr>
        <p:txBody>
          <a:bodyPr/>
          <a:lstStyle>
            <a:lvl1pPr>
              <a:defRPr/>
            </a:lvl1pPr>
          </a:lstStyle>
          <a:p>
            <a:r>
              <a:rPr lang="en-US" altLang="en-US"/>
              <a:t>Future of ESM, 18 May 2018</a:t>
            </a:r>
          </a:p>
        </p:txBody>
      </p:sp>
      <p:sp>
        <p:nvSpPr>
          <p:cNvPr id="4" name="Rectangle 6">
            <a:extLst>
              <a:ext uri="{FF2B5EF4-FFF2-40B4-BE49-F238E27FC236}">
                <a16:creationId xmlns:a16="http://schemas.microsoft.com/office/drawing/2014/main" id="{860301C4-1219-1D48-B57C-CE6C2ECE535B}"/>
              </a:ext>
            </a:extLst>
          </p:cNvPr>
          <p:cNvSpPr>
            <a:spLocks noGrp="1" noChangeArrowheads="1"/>
          </p:cNvSpPr>
          <p:nvPr>
            <p:ph type="sldNum" sz="quarter" idx="12"/>
          </p:nvPr>
        </p:nvSpPr>
        <p:spPr>
          <a:ln/>
        </p:spPr>
        <p:txBody>
          <a:bodyPr/>
          <a:lstStyle>
            <a:lvl1pPr>
              <a:defRPr/>
            </a:lvl1pPr>
          </a:lstStyle>
          <a:p>
            <a:fld id="{AC61E830-95F1-754D-9A7B-C172EC20290F}" type="slidenum">
              <a:rPr lang="en-US" altLang="en-US"/>
              <a:pPr/>
              <a:t>‹#›</a:t>
            </a:fld>
            <a:endParaRPr lang="en-US" altLang="en-US"/>
          </a:p>
        </p:txBody>
      </p:sp>
    </p:spTree>
    <p:extLst>
      <p:ext uri="{BB962C8B-B14F-4D97-AF65-F5344CB8AC3E}">
        <p14:creationId xmlns:p14="http://schemas.microsoft.com/office/powerpoint/2010/main" val="2025289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9C187F1-F5A0-ED41-902C-8D0E93A8AD62}"/>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B42030F9-5BF3-C74D-BCC0-F83FCD178BDF}"/>
              </a:ext>
            </a:extLst>
          </p:cNvPr>
          <p:cNvSpPr>
            <a:spLocks noGrp="1" noChangeArrowheads="1"/>
          </p:cNvSpPr>
          <p:nvPr>
            <p:ph type="ftr" sz="quarter" idx="11"/>
          </p:nvPr>
        </p:nvSpPr>
        <p:spPr>
          <a:ln/>
        </p:spPr>
        <p:txBody>
          <a:bodyPr/>
          <a:lstStyle>
            <a:lvl1pPr>
              <a:defRPr/>
            </a:lvl1pPr>
          </a:lstStyle>
          <a:p>
            <a:r>
              <a:rPr lang="en-US" altLang="en-US"/>
              <a:t>Future of ESM, 18 May 2018</a:t>
            </a:r>
          </a:p>
        </p:txBody>
      </p:sp>
      <p:sp>
        <p:nvSpPr>
          <p:cNvPr id="7" name="Rectangle 6">
            <a:extLst>
              <a:ext uri="{FF2B5EF4-FFF2-40B4-BE49-F238E27FC236}">
                <a16:creationId xmlns:a16="http://schemas.microsoft.com/office/drawing/2014/main" id="{7426B869-09D9-BC43-B9A7-9BD87992E5F5}"/>
              </a:ext>
            </a:extLst>
          </p:cNvPr>
          <p:cNvSpPr>
            <a:spLocks noGrp="1" noChangeArrowheads="1"/>
          </p:cNvSpPr>
          <p:nvPr>
            <p:ph type="sldNum" sz="quarter" idx="12"/>
          </p:nvPr>
        </p:nvSpPr>
        <p:spPr>
          <a:ln/>
        </p:spPr>
        <p:txBody>
          <a:bodyPr/>
          <a:lstStyle>
            <a:lvl1pPr>
              <a:defRPr/>
            </a:lvl1pPr>
          </a:lstStyle>
          <a:p>
            <a:fld id="{0185DAD5-77C8-7A43-A377-B2DA7F5EA051}" type="slidenum">
              <a:rPr lang="en-US" altLang="en-US"/>
              <a:pPr/>
              <a:t>‹#›</a:t>
            </a:fld>
            <a:endParaRPr lang="en-US" altLang="en-US"/>
          </a:p>
        </p:txBody>
      </p:sp>
    </p:spTree>
    <p:extLst>
      <p:ext uri="{BB962C8B-B14F-4D97-AF65-F5344CB8AC3E}">
        <p14:creationId xmlns:p14="http://schemas.microsoft.com/office/powerpoint/2010/main" val="2749682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9B6A317-EE59-1F45-83B7-B7663D365AF5}"/>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415AA40F-69A2-384C-A4D5-F4ADEF022649}"/>
              </a:ext>
            </a:extLst>
          </p:cNvPr>
          <p:cNvSpPr>
            <a:spLocks noGrp="1" noChangeArrowheads="1"/>
          </p:cNvSpPr>
          <p:nvPr>
            <p:ph type="ftr" sz="quarter" idx="11"/>
          </p:nvPr>
        </p:nvSpPr>
        <p:spPr>
          <a:ln/>
        </p:spPr>
        <p:txBody>
          <a:bodyPr/>
          <a:lstStyle>
            <a:lvl1pPr>
              <a:defRPr/>
            </a:lvl1pPr>
          </a:lstStyle>
          <a:p>
            <a:r>
              <a:rPr lang="en-US" altLang="en-US"/>
              <a:t>Future of ESM, 18 May 2018</a:t>
            </a:r>
          </a:p>
        </p:txBody>
      </p:sp>
      <p:sp>
        <p:nvSpPr>
          <p:cNvPr id="7" name="Rectangle 6">
            <a:extLst>
              <a:ext uri="{FF2B5EF4-FFF2-40B4-BE49-F238E27FC236}">
                <a16:creationId xmlns:a16="http://schemas.microsoft.com/office/drawing/2014/main" id="{80D50115-1A68-6140-A958-ACA2F2604D25}"/>
              </a:ext>
            </a:extLst>
          </p:cNvPr>
          <p:cNvSpPr>
            <a:spLocks noGrp="1" noChangeArrowheads="1"/>
          </p:cNvSpPr>
          <p:nvPr>
            <p:ph type="sldNum" sz="quarter" idx="12"/>
          </p:nvPr>
        </p:nvSpPr>
        <p:spPr>
          <a:ln/>
        </p:spPr>
        <p:txBody>
          <a:bodyPr/>
          <a:lstStyle>
            <a:lvl1pPr>
              <a:defRPr/>
            </a:lvl1pPr>
          </a:lstStyle>
          <a:p>
            <a:fld id="{485674ED-3DD2-7B49-8710-13B1CE8553C0}" type="slidenum">
              <a:rPr lang="en-US" altLang="en-US"/>
              <a:pPr/>
              <a:t>‹#›</a:t>
            </a:fld>
            <a:endParaRPr lang="en-US" altLang="en-US"/>
          </a:p>
        </p:txBody>
      </p:sp>
    </p:spTree>
    <p:extLst>
      <p:ext uri="{BB962C8B-B14F-4D97-AF65-F5344CB8AC3E}">
        <p14:creationId xmlns:p14="http://schemas.microsoft.com/office/powerpoint/2010/main" val="2919618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B6493E4-CF8A-A94D-A3B7-C811BD042549}"/>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0A731254-1556-C245-9920-0D8D0726F336}"/>
              </a:ext>
            </a:extLst>
          </p:cNvPr>
          <p:cNvSpPr>
            <a:spLocks noGrp="1" noChangeArrowheads="1"/>
          </p:cNvSpPr>
          <p:nvPr>
            <p:ph type="ftr" sz="quarter" idx="11"/>
          </p:nvPr>
        </p:nvSpPr>
        <p:spPr>
          <a:ln/>
        </p:spPr>
        <p:txBody>
          <a:bodyPr/>
          <a:lstStyle>
            <a:lvl1pPr>
              <a:defRPr/>
            </a:lvl1pPr>
          </a:lstStyle>
          <a:p>
            <a:r>
              <a:rPr lang="en-US" altLang="en-US"/>
              <a:t>Future of ESM, 18 May 2018</a:t>
            </a:r>
          </a:p>
        </p:txBody>
      </p:sp>
      <p:sp>
        <p:nvSpPr>
          <p:cNvPr id="6" name="Rectangle 6">
            <a:extLst>
              <a:ext uri="{FF2B5EF4-FFF2-40B4-BE49-F238E27FC236}">
                <a16:creationId xmlns:a16="http://schemas.microsoft.com/office/drawing/2014/main" id="{B51D4BE7-71DC-3949-96F1-4AF9A4DC3033}"/>
              </a:ext>
            </a:extLst>
          </p:cNvPr>
          <p:cNvSpPr>
            <a:spLocks noGrp="1" noChangeArrowheads="1"/>
          </p:cNvSpPr>
          <p:nvPr>
            <p:ph type="sldNum" sz="quarter" idx="12"/>
          </p:nvPr>
        </p:nvSpPr>
        <p:spPr>
          <a:ln/>
        </p:spPr>
        <p:txBody>
          <a:bodyPr/>
          <a:lstStyle>
            <a:lvl1pPr>
              <a:defRPr/>
            </a:lvl1pPr>
          </a:lstStyle>
          <a:p>
            <a:fld id="{93B2BBB9-CBFA-D841-898E-377391A8E848}" type="slidenum">
              <a:rPr lang="en-US" altLang="en-US"/>
              <a:pPr/>
              <a:t>‹#›</a:t>
            </a:fld>
            <a:endParaRPr lang="en-US" altLang="en-US"/>
          </a:p>
        </p:txBody>
      </p:sp>
    </p:spTree>
    <p:extLst>
      <p:ext uri="{BB962C8B-B14F-4D97-AF65-F5344CB8AC3E}">
        <p14:creationId xmlns:p14="http://schemas.microsoft.com/office/powerpoint/2010/main" val="25501854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8E1A39E-27AD-2F4D-9601-BBB3FA249122}"/>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55AC6EF6-B863-804C-BA2A-0D4593607779}"/>
              </a:ext>
            </a:extLst>
          </p:cNvPr>
          <p:cNvSpPr>
            <a:spLocks noGrp="1" noChangeArrowheads="1"/>
          </p:cNvSpPr>
          <p:nvPr>
            <p:ph type="ftr" sz="quarter" idx="11"/>
          </p:nvPr>
        </p:nvSpPr>
        <p:spPr>
          <a:ln/>
        </p:spPr>
        <p:txBody>
          <a:bodyPr/>
          <a:lstStyle>
            <a:lvl1pPr>
              <a:defRPr/>
            </a:lvl1pPr>
          </a:lstStyle>
          <a:p>
            <a:r>
              <a:rPr lang="en-US" altLang="en-US"/>
              <a:t>Future of ESM, 18 May 2018</a:t>
            </a:r>
          </a:p>
        </p:txBody>
      </p:sp>
      <p:sp>
        <p:nvSpPr>
          <p:cNvPr id="6" name="Rectangle 6">
            <a:extLst>
              <a:ext uri="{FF2B5EF4-FFF2-40B4-BE49-F238E27FC236}">
                <a16:creationId xmlns:a16="http://schemas.microsoft.com/office/drawing/2014/main" id="{02FAD878-F558-E44F-B719-9363A9CD994E}"/>
              </a:ext>
            </a:extLst>
          </p:cNvPr>
          <p:cNvSpPr>
            <a:spLocks noGrp="1" noChangeArrowheads="1"/>
          </p:cNvSpPr>
          <p:nvPr>
            <p:ph type="sldNum" sz="quarter" idx="12"/>
          </p:nvPr>
        </p:nvSpPr>
        <p:spPr>
          <a:ln/>
        </p:spPr>
        <p:txBody>
          <a:bodyPr/>
          <a:lstStyle>
            <a:lvl1pPr>
              <a:defRPr/>
            </a:lvl1pPr>
          </a:lstStyle>
          <a:p>
            <a:fld id="{423DE26D-6D5A-DC4F-A687-A0C2FD23B32C}" type="slidenum">
              <a:rPr lang="en-US" altLang="en-US"/>
              <a:pPr/>
              <a:t>‹#›</a:t>
            </a:fld>
            <a:endParaRPr lang="en-US" altLang="en-US"/>
          </a:p>
        </p:txBody>
      </p:sp>
    </p:spTree>
    <p:extLst>
      <p:ext uri="{BB962C8B-B14F-4D97-AF65-F5344CB8AC3E}">
        <p14:creationId xmlns:p14="http://schemas.microsoft.com/office/powerpoint/2010/main" val="415750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8" descr="DARTspaghettiSquare"/>
          <p:cNvPicPr>
            <a:picLocks noChangeAspect="1" noChangeArrowheads="1"/>
          </p:cNvPicPr>
          <p:nvPr userDrawn="1"/>
        </p:nvPicPr>
        <p:blipFill>
          <a:blip r:embed="rId2"/>
          <a:srcRect/>
          <a:stretch>
            <a:fillRect/>
          </a:stretch>
        </p:blipFill>
        <p:spPr bwMode="auto">
          <a:xfrm>
            <a:off x="5015517" y="3988206"/>
            <a:ext cx="2989263" cy="1830388"/>
          </a:xfrm>
          <a:prstGeom prst="rect">
            <a:avLst/>
          </a:prstGeom>
          <a:noFill/>
          <a:ln w="9525">
            <a:noFill/>
            <a:miter lim="800000"/>
            <a:headEnd/>
            <a:tailEnd/>
          </a:ln>
        </p:spPr>
      </p:pic>
      <p:pic>
        <p:nvPicPr>
          <p:cNvPr id="15" name="Picture 9" descr="visitus914"/>
          <p:cNvPicPr>
            <a:picLocks noChangeAspect="1" noChangeArrowheads="1"/>
          </p:cNvPicPr>
          <p:nvPr userDrawn="1"/>
        </p:nvPicPr>
        <p:blipFill>
          <a:blip r:embed="rId3"/>
          <a:srcRect/>
          <a:stretch>
            <a:fillRect/>
          </a:stretch>
        </p:blipFill>
        <p:spPr bwMode="auto">
          <a:xfrm>
            <a:off x="1117146" y="3994557"/>
            <a:ext cx="2770188" cy="1824037"/>
          </a:xfrm>
          <a:prstGeom prst="rect">
            <a:avLst/>
          </a:prstGeom>
          <a:noFill/>
          <a:ln w="9525">
            <a:noFill/>
            <a:miter lim="800000"/>
            <a:headEnd/>
            <a:tailEnd/>
          </a:ln>
        </p:spPr>
      </p:pic>
      <p:sp>
        <p:nvSpPr>
          <p:cNvPr id="16" name="Title 5"/>
          <p:cNvSpPr>
            <a:spLocks noGrp="1"/>
          </p:cNvSpPr>
          <p:nvPr>
            <p:ph type="title"/>
          </p:nvPr>
        </p:nvSpPr>
        <p:spPr>
          <a:xfrm>
            <a:off x="0" y="2528662"/>
            <a:ext cx="9144000" cy="1143000"/>
          </a:xfrm>
        </p:spPr>
        <p:txBody>
          <a:bodyPr>
            <a:normAutofit fontScale="90000"/>
          </a:bodyPr>
          <a:lstStyle>
            <a:lvl1pPr>
              <a:defRPr sz="3200"/>
            </a:lvl1pPr>
          </a:lstStyle>
          <a:p>
            <a:r>
              <a:rPr lang="en-US"/>
              <a:t>Click to edit Master title style</a:t>
            </a:r>
            <a:endParaRPr lang="en-US" dirty="0"/>
          </a:p>
        </p:txBody>
      </p:sp>
      <p:sp>
        <p:nvSpPr>
          <p:cNvPr id="17" name="TextBox 16"/>
          <p:cNvSpPr txBox="1"/>
          <p:nvPr userDrawn="1"/>
        </p:nvSpPr>
        <p:spPr>
          <a:xfrm>
            <a:off x="622752" y="6224699"/>
            <a:ext cx="5288874" cy="553998"/>
          </a:xfrm>
          <a:prstGeom prst="rect">
            <a:avLst/>
          </a:prstGeom>
          <a:noFill/>
        </p:spPr>
        <p:txBody>
          <a:bodyPr wrap="square" rtlCol="0">
            <a:spAutoFit/>
          </a:bodyPr>
          <a:lstStyle/>
          <a:p>
            <a:pPr defTabSz="457200" eaLnBrk="1" fontAlgn="auto" hangingPunct="1">
              <a:spcBef>
                <a:spcPts val="0"/>
              </a:spcBef>
              <a:spcAft>
                <a:spcPts val="0"/>
              </a:spcAft>
            </a:pPr>
            <a:r>
              <a:rPr lang="en-US" sz="1000" dirty="0">
                <a:solidFill>
                  <a:prstClr val="black"/>
                </a:solidFill>
                <a:latin typeface="Calibri"/>
                <a:ea typeface="+mn-ea"/>
                <a:cs typeface="+mn-cs"/>
              </a:rPr>
              <a:t>The National Center for Atmospheric Research is sponsored by the National Science Foundation. Any opinions, findings and conclusions or recommendations expressed in this publication are those of the author(s) and do not necessarily reflect the views of the National Science Foundation.</a:t>
            </a:r>
          </a:p>
        </p:txBody>
      </p:sp>
      <p:sp>
        <p:nvSpPr>
          <p:cNvPr id="18" name="TextBox 17"/>
          <p:cNvSpPr txBox="1"/>
          <p:nvPr userDrawn="1"/>
        </p:nvSpPr>
        <p:spPr>
          <a:xfrm>
            <a:off x="8114374" y="6010420"/>
            <a:ext cx="904139"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black"/>
                </a:solidFill>
                <a:latin typeface="Calibri"/>
                <a:ea typeface="+mn-ea"/>
                <a:cs typeface="+mn-cs"/>
              </a:rPr>
              <a:t> ©UCAR 2014</a:t>
            </a:r>
          </a:p>
        </p:txBody>
      </p:sp>
      <p:pic>
        <p:nvPicPr>
          <p:cNvPr id="19" name="Picture 18" descr="DARTYellowWhite.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99734" y="332083"/>
            <a:ext cx="6344532" cy="1874520"/>
          </a:xfrm>
          <a:prstGeom prst="rect">
            <a:avLst/>
          </a:prstGeom>
        </p:spPr>
      </p:pic>
      <p:pic>
        <p:nvPicPr>
          <p:cNvPr id="20" name="Picture 7" descr="nsf1"/>
          <p:cNvPicPr>
            <a:picLocks noChangeAspect="1" noChangeArrowheads="1"/>
          </p:cNvPicPr>
          <p:nvPr userDrawn="1"/>
        </p:nvPicPr>
        <p:blipFill>
          <a:blip r:embed="rId5"/>
          <a:srcRect/>
          <a:stretch>
            <a:fillRect/>
          </a:stretch>
        </p:blipFill>
        <p:spPr bwMode="auto">
          <a:xfrm>
            <a:off x="101576" y="6222806"/>
            <a:ext cx="554444" cy="557784"/>
          </a:xfrm>
          <a:prstGeom prst="rect">
            <a:avLst/>
          </a:prstGeom>
          <a:noFill/>
          <a:ln w="9525">
            <a:noFill/>
            <a:miter lim="800000"/>
            <a:headEnd/>
            <a:tailEnd/>
          </a:ln>
        </p:spPr>
      </p:pic>
      <p:pic>
        <p:nvPicPr>
          <p:cNvPr id="21" name="Picture 20" descr="ncar_ucar_logo_text.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7682" y="6244656"/>
            <a:ext cx="2250831" cy="512064"/>
          </a:xfrm>
          <a:prstGeom prst="rect">
            <a:avLst/>
          </a:prstGeom>
        </p:spPr>
      </p:pic>
    </p:spTree>
    <p:extLst>
      <p:ext uri="{BB962C8B-B14F-4D97-AF65-F5344CB8AC3E}">
        <p14:creationId xmlns:p14="http://schemas.microsoft.com/office/powerpoint/2010/main" val="22577031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CD59F0F-979B-BA44-A629-DF3B8CF525B4}"/>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E04D180E-2DF9-824E-B0AB-54B9EECC2EBC}"/>
              </a:ext>
            </a:extLst>
          </p:cNvPr>
          <p:cNvSpPr>
            <a:spLocks noGrp="1" noChangeArrowheads="1"/>
          </p:cNvSpPr>
          <p:nvPr>
            <p:ph type="ftr" sz="quarter" idx="11"/>
          </p:nvPr>
        </p:nvSpPr>
        <p:spPr>
          <a:ln/>
        </p:spPr>
        <p:txBody>
          <a:bodyPr/>
          <a:lstStyle>
            <a:lvl1pPr>
              <a:defRPr/>
            </a:lvl1pPr>
          </a:lstStyle>
          <a:p>
            <a:r>
              <a:rPr lang="en-US" altLang="en-US"/>
              <a:t>Future of ESM, 18 May 2018</a:t>
            </a:r>
          </a:p>
        </p:txBody>
      </p:sp>
      <p:sp>
        <p:nvSpPr>
          <p:cNvPr id="7" name="Rectangle 6">
            <a:extLst>
              <a:ext uri="{FF2B5EF4-FFF2-40B4-BE49-F238E27FC236}">
                <a16:creationId xmlns:a16="http://schemas.microsoft.com/office/drawing/2014/main" id="{D9098CFE-4AF1-4543-9892-76A68604F684}"/>
              </a:ext>
            </a:extLst>
          </p:cNvPr>
          <p:cNvSpPr>
            <a:spLocks noGrp="1" noChangeArrowheads="1"/>
          </p:cNvSpPr>
          <p:nvPr>
            <p:ph type="sldNum" sz="quarter" idx="12"/>
          </p:nvPr>
        </p:nvSpPr>
        <p:spPr>
          <a:ln/>
        </p:spPr>
        <p:txBody>
          <a:bodyPr/>
          <a:lstStyle>
            <a:lvl1pPr>
              <a:defRPr/>
            </a:lvl1pPr>
          </a:lstStyle>
          <a:p>
            <a:fld id="{FEA91C4B-DA17-B541-AC5C-29F763B69647}" type="slidenum">
              <a:rPr lang="en-US" altLang="en-US"/>
              <a:pPr/>
              <a:t>‹#›</a:t>
            </a:fld>
            <a:endParaRPr lang="en-US" altLang="en-US"/>
          </a:p>
        </p:txBody>
      </p:sp>
    </p:spTree>
    <p:extLst>
      <p:ext uri="{BB962C8B-B14F-4D97-AF65-F5344CB8AC3E}">
        <p14:creationId xmlns:p14="http://schemas.microsoft.com/office/powerpoint/2010/main" val="21806051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3A6F764A-3CE1-3749-9032-4144338E3666}"/>
              </a:ext>
            </a:extLst>
          </p:cNvPr>
          <p:cNvSpPr>
            <a:spLocks noGrp="1" noChangeArrowheads="1"/>
          </p:cNvSpPr>
          <p:nvPr>
            <p:ph type="dt" sz="half" idx="10"/>
          </p:nvPr>
        </p:nvSpPr>
        <p:spPr>
          <a:ln/>
        </p:spPr>
        <p:txBody>
          <a:bodyPr/>
          <a:lstStyle>
            <a:lvl1pPr>
              <a:defRPr/>
            </a:lvl1pPr>
          </a:lstStyle>
          <a:p>
            <a:endParaRPr lang="en-US" altLang="en-US"/>
          </a:p>
        </p:txBody>
      </p:sp>
      <p:sp>
        <p:nvSpPr>
          <p:cNvPr id="7" name="Rectangle 5">
            <a:extLst>
              <a:ext uri="{FF2B5EF4-FFF2-40B4-BE49-F238E27FC236}">
                <a16:creationId xmlns:a16="http://schemas.microsoft.com/office/drawing/2014/main" id="{DC9E965B-55B7-5A45-AF55-10F89758C11B}"/>
              </a:ext>
            </a:extLst>
          </p:cNvPr>
          <p:cNvSpPr>
            <a:spLocks noGrp="1" noChangeArrowheads="1"/>
          </p:cNvSpPr>
          <p:nvPr>
            <p:ph type="ftr" sz="quarter" idx="11"/>
          </p:nvPr>
        </p:nvSpPr>
        <p:spPr>
          <a:ln/>
        </p:spPr>
        <p:txBody>
          <a:bodyPr/>
          <a:lstStyle>
            <a:lvl1pPr>
              <a:defRPr/>
            </a:lvl1pPr>
          </a:lstStyle>
          <a:p>
            <a:r>
              <a:rPr lang="en-US" altLang="en-US"/>
              <a:t>Future of ESM, 18 May 2018</a:t>
            </a:r>
          </a:p>
        </p:txBody>
      </p:sp>
      <p:sp>
        <p:nvSpPr>
          <p:cNvPr id="8" name="Rectangle 6">
            <a:extLst>
              <a:ext uri="{FF2B5EF4-FFF2-40B4-BE49-F238E27FC236}">
                <a16:creationId xmlns:a16="http://schemas.microsoft.com/office/drawing/2014/main" id="{E058506D-5247-4F43-998A-95105A28D4B4}"/>
              </a:ext>
            </a:extLst>
          </p:cNvPr>
          <p:cNvSpPr>
            <a:spLocks noGrp="1" noChangeArrowheads="1"/>
          </p:cNvSpPr>
          <p:nvPr>
            <p:ph type="sldNum" sz="quarter" idx="12"/>
          </p:nvPr>
        </p:nvSpPr>
        <p:spPr>
          <a:ln/>
        </p:spPr>
        <p:txBody>
          <a:bodyPr/>
          <a:lstStyle>
            <a:lvl1pPr>
              <a:defRPr/>
            </a:lvl1pPr>
          </a:lstStyle>
          <a:p>
            <a:fld id="{ADF00B0D-D49D-A147-9F60-8F06849A7B50}" type="slidenum">
              <a:rPr lang="en-US" altLang="en-US"/>
              <a:pPr/>
              <a:t>‹#›</a:t>
            </a:fld>
            <a:endParaRPr lang="en-US" altLang="en-US"/>
          </a:p>
        </p:txBody>
      </p:sp>
    </p:spTree>
    <p:extLst>
      <p:ext uri="{BB962C8B-B14F-4D97-AF65-F5344CB8AC3E}">
        <p14:creationId xmlns:p14="http://schemas.microsoft.com/office/powerpoint/2010/main" val="3766399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638425"/>
          </a:xfrm>
        </p:spPr>
        <p:txBody>
          <a:bodyPr>
            <a:noAutofit/>
          </a:bodyPr>
          <a:lstStyle>
            <a:lvl1pPr>
              <a:defRPr sz="3600"/>
            </a:lvl1pPr>
          </a:lstStyle>
          <a:p>
            <a:r>
              <a:rPr lang="en-US"/>
              <a:t>Click to edit Master title style</a:t>
            </a:r>
            <a:endParaRPr lang="en-US" dirty="0"/>
          </a:p>
        </p:txBody>
      </p:sp>
      <p:pic>
        <p:nvPicPr>
          <p:cNvPr id="3" name="Picture 2" descr="DARTYellowWhi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33" y="6339163"/>
            <a:ext cx="1528463" cy="451591"/>
          </a:xfrm>
          <a:prstGeom prst="rect">
            <a:avLst/>
          </a:prstGeom>
        </p:spPr>
      </p:pic>
      <p:sp>
        <p:nvSpPr>
          <p:cNvPr id="4" name="Slide Number Placeholder 3"/>
          <p:cNvSpPr>
            <a:spLocks noGrp="1"/>
          </p:cNvSpPr>
          <p:nvPr>
            <p:ph type="sldNum" sz="quarter" idx="12"/>
          </p:nvPr>
        </p:nvSpPr>
        <p:spPr>
          <a:xfrm>
            <a:off x="8246578" y="6492875"/>
            <a:ext cx="897421" cy="365125"/>
          </a:xfrm>
          <a:prstGeom prst="rect">
            <a:avLst/>
          </a:prstGeom>
        </p:spPr>
        <p:txBody>
          <a:bodyPr/>
          <a:lstStyle>
            <a:lvl1pPr>
              <a:defRPr>
                <a:solidFill>
                  <a:schemeClr val="bg1">
                    <a:lumMod val="50000"/>
                  </a:schemeClr>
                </a:solidFill>
              </a:defRPr>
            </a:lvl1pPr>
          </a:lstStyle>
          <a:p>
            <a:pPr algn="r" defTabSz="457200" eaLnBrk="1" fontAlgn="auto" hangingPunct="1">
              <a:spcBef>
                <a:spcPts val="0"/>
              </a:spcBef>
              <a:spcAft>
                <a:spcPts val="0"/>
              </a:spcAft>
            </a:pPr>
            <a:fld id="{283B4FF1-25A9-3741-B230-AA79218BFD91}" type="slidenum">
              <a:rPr lang="en-US" sz="1200" smtClean="0">
                <a:solidFill>
                  <a:prstClr val="white">
                    <a:lumMod val="50000"/>
                  </a:prstClr>
                </a:solidFill>
                <a:latin typeface="Calibri"/>
                <a:ea typeface="+mn-ea"/>
                <a:cs typeface="+mn-cs"/>
              </a:rPr>
              <a:pPr algn="r" defTabSz="457200" eaLnBrk="1" fontAlgn="auto" hangingPunct="1">
                <a:spcBef>
                  <a:spcPts val="0"/>
                </a:spcBef>
                <a:spcAft>
                  <a:spcPts val="0"/>
                </a:spcAft>
              </a:pPr>
              <a:t>‹#›</a:t>
            </a:fld>
            <a:r>
              <a:rPr lang="en-US" sz="1200" dirty="0">
                <a:solidFill>
                  <a:prstClr val="white">
                    <a:lumMod val="50000"/>
                  </a:prstClr>
                </a:solidFill>
                <a:latin typeface="Calibri"/>
                <a:ea typeface="+mn-ea"/>
                <a:cs typeface="+mn-cs"/>
              </a:rPr>
              <a:t> of 45</a:t>
            </a:r>
          </a:p>
        </p:txBody>
      </p:sp>
    </p:spTree>
    <p:extLst>
      <p:ext uri="{BB962C8B-B14F-4D97-AF65-F5344CB8AC3E}">
        <p14:creationId xmlns:p14="http://schemas.microsoft.com/office/powerpoint/2010/main" val="39266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638425"/>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3840674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00162"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50016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a:extLst>
              <a:ext uri="{FF2B5EF4-FFF2-40B4-BE49-F238E27FC236}">
                <a16:creationId xmlns:a16="http://schemas.microsoft.com/office/drawing/2014/main" id="{5D9FE968-4089-1E41-9D80-BC4AD1011E14}"/>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8449D924-C5A7-B048-8EBD-7440EED89B7D}"/>
              </a:ext>
            </a:extLst>
          </p:cNvPr>
          <p:cNvSpPr>
            <a:spLocks noGrp="1" noChangeArrowheads="1"/>
          </p:cNvSpPr>
          <p:nvPr>
            <p:ph type="ftr" sz="quarter" idx="11"/>
          </p:nvPr>
        </p:nvSpPr>
        <p:spPr>
          <a:ln/>
        </p:spPr>
        <p:txBody>
          <a:bodyPr/>
          <a:lstStyle>
            <a:lvl1pPr>
              <a:defRPr/>
            </a:lvl1pPr>
          </a:lstStyle>
          <a:p>
            <a:r>
              <a:rPr lang="en-US" altLang="en-US"/>
              <a:t>Future of ESM, 18 May 2018</a:t>
            </a:r>
          </a:p>
        </p:txBody>
      </p:sp>
      <p:sp>
        <p:nvSpPr>
          <p:cNvPr id="6" name="Rectangle 6">
            <a:extLst>
              <a:ext uri="{FF2B5EF4-FFF2-40B4-BE49-F238E27FC236}">
                <a16:creationId xmlns:a16="http://schemas.microsoft.com/office/drawing/2014/main" id="{1FF81752-60CC-6F48-8575-F93448E32771}"/>
              </a:ext>
            </a:extLst>
          </p:cNvPr>
          <p:cNvSpPr>
            <a:spLocks noGrp="1" noChangeArrowheads="1"/>
          </p:cNvSpPr>
          <p:nvPr>
            <p:ph type="sldNum" sz="quarter" idx="12"/>
          </p:nvPr>
        </p:nvSpPr>
        <p:spPr>
          <a:ln/>
        </p:spPr>
        <p:txBody>
          <a:bodyPr/>
          <a:lstStyle>
            <a:lvl1pPr>
              <a:defRPr/>
            </a:lvl1pPr>
          </a:lstStyle>
          <a:p>
            <a:fld id="{32011621-8643-D440-975D-3BE26A405619}" type="slidenum">
              <a:rPr lang="en-US" altLang="en-US"/>
              <a:pPr/>
              <a:t>‹#›</a:t>
            </a:fld>
            <a:endParaRPr lang="en-US" altLang="en-US"/>
          </a:p>
        </p:txBody>
      </p:sp>
    </p:spTree>
    <p:extLst>
      <p:ext uri="{BB962C8B-B14F-4D97-AF65-F5344CB8AC3E}">
        <p14:creationId xmlns:p14="http://schemas.microsoft.com/office/powerpoint/2010/main" val="3297861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4B2FC10-8500-F54C-8C20-FF125D7CF7EE}"/>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BD0DFFA5-A719-DE4D-BED0-844356216012}"/>
              </a:ext>
            </a:extLst>
          </p:cNvPr>
          <p:cNvSpPr>
            <a:spLocks noGrp="1" noChangeArrowheads="1"/>
          </p:cNvSpPr>
          <p:nvPr>
            <p:ph type="ftr" sz="quarter" idx="11"/>
          </p:nvPr>
        </p:nvSpPr>
        <p:spPr>
          <a:ln/>
        </p:spPr>
        <p:txBody>
          <a:bodyPr/>
          <a:lstStyle>
            <a:lvl1pPr>
              <a:defRPr/>
            </a:lvl1pPr>
          </a:lstStyle>
          <a:p>
            <a:r>
              <a:rPr lang="en-US" altLang="en-US"/>
              <a:t>Future of ESM, 18 May 2018</a:t>
            </a:r>
          </a:p>
        </p:txBody>
      </p:sp>
      <p:sp>
        <p:nvSpPr>
          <p:cNvPr id="6" name="Rectangle 6">
            <a:extLst>
              <a:ext uri="{FF2B5EF4-FFF2-40B4-BE49-F238E27FC236}">
                <a16:creationId xmlns:a16="http://schemas.microsoft.com/office/drawing/2014/main" id="{834C316D-E86D-FE40-98B1-50654022BE74}"/>
              </a:ext>
            </a:extLst>
          </p:cNvPr>
          <p:cNvSpPr>
            <a:spLocks noGrp="1" noChangeArrowheads="1"/>
          </p:cNvSpPr>
          <p:nvPr>
            <p:ph type="sldNum" sz="quarter" idx="12"/>
          </p:nvPr>
        </p:nvSpPr>
        <p:spPr>
          <a:ln/>
        </p:spPr>
        <p:txBody>
          <a:bodyPr/>
          <a:lstStyle>
            <a:lvl1pPr>
              <a:defRPr/>
            </a:lvl1pPr>
          </a:lstStyle>
          <a:p>
            <a:fld id="{E4CE57B3-2E5A-0344-B3D8-D899947A3C39}" type="slidenum">
              <a:rPr lang="en-US" altLang="en-US"/>
              <a:pPr/>
              <a:t>‹#›</a:t>
            </a:fld>
            <a:endParaRPr lang="en-US" altLang="en-US"/>
          </a:p>
        </p:txBody>
      </p:sp>
    </p:spTree>
    <p:extLst>
      <p:ext uri="{BB962C8B-B14F-4D97-AF65-F5344CB8AC3E}">
        <p14:creationId xmlns:p14="http://schemas.microsoft.com/office/powerpoint/2010/main" val="229996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21FA6CE-7F8A-B247-A8FF-99112DA84C6A}"/>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56B0FDA6-4A0B-BE46-BED0-4706693CD3ED}"/>
              </a:ext>
            </a:extLst>
          </p:cNvPr>
          <p:cNvSpPr>
            <a:spLocks noGrp="1" noChangeArrowheads="1"/>
          </p:cNvSpPr>
          <p:nvPr>
            <p:ph type="ftr" sz="quarter" idx="11"/>
          </p:nvPr>
        </p:nvSpPr>
        <p:spPr>
          <a:ln/>
        </p:spPr>
        <p:txBody>
          <a:bodyPr/>
          <a:lstStyle>
            <a:lvl1pPr>
              <a:defRPr/>
            </a:lvl1pPr>
          </a:lstStyle>
          <a:p>
            <a:r>
              <a:rPr lang="en-US" altLang="en-US"/>
              <a:t>Future of ESM, 18 May 2018</a:t>
            </a:r>
          </a:p>
        </p:txBody>
      </p:sp>
      <p:sp>
        <p:nvSpPr>
          <p:cNvPr id="6" name="Rectangle 6">
            <a:extLst>
              <a:ext uri="{FF2B5EF4-FFF2-40B4-BE49-F238E27FC236}">
                <a16:creationId xmlns:a16="http://schemas.microsoft.com/office/drawing/2014/main" id="{CFBA1BBA-4541-C544-8B0B-E3ED14E60452}"/>
              </a:ext>
            </a:extLst>
          </p:cNvPr>
          <p:cNvSpPr>
            <a:spLocks noGrp="1" noChangeArrowheads="1"/>
          </p:cNvSpPr>
          <p:nvPr>
            <p:ph type="sldNum" sz="quarter" idx="12"/>
          </p:nvPr>
        </p:nvSpPr>
        <p:spPr>
          <a:ln/>
        </p:spPr>
        <p:txBody>
          <a:bodyPr/>
          <a:lstStyle>
            <a:lvl1pPr>
              <a:defRPr/>
            </a:lvl1pPr>
          </a:lstStyle>
          <a:p>
            <a:fld id="{9FC9628D-D8CD-3946-85DF-9A8036317188}" type="slidenum">
              <a:rPr lang="en-US" altLang="en-US"/>
              <a:pPr/>
              <a:t>‹#›</a:t>
            </a:fld>
            <a:endParaRPr lang="en-US" altLang="en-US"/>
          </a:p>
        </p:txBody>
      </p:sp>
    </p:spTree>
    <p:extLst>
      <p:ext uri="{BB962C8B-B14F-4D97-AF65-F5344CB8AC3E}">
        <p14:creationId xmlns:p14="http://schemas.microsoft.com/office/powerpoint/2010/main" val="782445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F426667-AEDB-CB47-BD5F-595B5DA54E70}"/>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0831FBCD-8C82-D94E-A6DF-3C81B28F9AE4}"/>
              </a:ext>
            </a:extLst>
          </p:cNvPr>
          <p:cNvSpPr>
            <a:spLocks noGrp="1" noChangeArrowheads="1"/>
          </p:cNvSpPr>
          <p:nvPr>
            <p:ph type="ftr" sz="quarter" idx="11"/>
          </p:nvPr>
        </p:nvSpPr>
        <p:spPr>
          <a:ln/>
        </p:spPr>
        <p:txBody>
          <a:bodyPr/>
          <a:lstStyle>
            <a:lvl1pPr>
              <a:defRPr/>
            </a:lvl1pPr>
          </a:lstStyle>
          <a:p>
            <a:r>
              <a:rPr lang="en-US" altLang="en-US"/>
              <a:t>Future of ESM, 18 May 2018</a:t>
            </a:r>
          </a:p>
        </p:txBody>
      </p:sp>
      <p:sp>
        <p:nvSpPr>
          <p:cNvPr id="7" name="Rectangle 6">
            <a:extLst>
              <a:ext uri="{FF2B5EF4-FFF2-40B4-BE49-F238E27FC236}">
                <a16:creationId xmlns:a16="http://schemas.microsoft.com/office/drawing/2014/main" id="{35B63802-F21D-DC4E-8111-C39D6E280012}"/>
              </a:ext>
            </a:extLst>
          </p:cNvPr>
          <p:cNvSpPr>
            <a:spLocks noGrp="1" noChangeArrowheads="1"/>
          </p:cNvSpPr>
          <p:nvPr>
            <p:ph type="sldNum" sz="quarter" idx="12"/>
          </p:nvPr>
        </p:nvSpPr>
        <p:spPr>
          <a:ln/>
        </p:spPr>
        <p:txBody>
          <a:bodyPr/>
          <a:lstStyle>
            <a:lvl1pPr>
              <a:defRPr/>
            </a:lvl1pPr>
          </a:lstStyle>
          <a:p>
            <a:fld id="{F25B06C6-378B-AD43-847A-4BC6ACFFC61F}" type="slidenum">
              <a:rPr lang="en-US" altLang="en-US"/>
              <a:pPr/>
              <a:t>‹#›</a:t>
            </a:fld>
            <a:endParaRPr lang="en-US" altLang="en-US"/>
          </a:p>
        </p:txBody>
      </p:sp>
    </p:spTree>
    <p:extLst>
      <p:ext uri="{BB962C8B-B14F-4D97-AF65-F5344CB8AC3E}">
        <p14:creationId xmlns:p14="http://schemas.microsoft.com/office/powerpoint/2010/main" val="40014832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pic>
        <p:nvPicPr>
          <p:cNvPr id="1031" name="Picture 7" descr="nsf1"/>
          <p:cNvPicPr>
            <a:picLocks noChangeAspect="1" noChangeArrowheads="1"/>
          </p:cNvPicPr>
          <p:nvPr/>
        </p:nvPicPr>
        <p:blipFill>
          <a:blip r:embed="rId4"/>
          <a:srcRect/>
          <a:stretch>
            <a:fillRect/>
          </a:stretch>
        </p:blipFill>
        <p:spPr bwMode="auto">
          <a:xfrm>
            <a:off x="2057400" y="6248400"/>
            <a:ext cx="503238" cy="506413"/>
          </a:xfrm>
          <a:prstGeom prst="rect">
            <a:avLst/>
          </a:prstGeom>
          <a:noFill/>
          <a:ln w="9525">
            <a:noFill/>
            <a:miter lim="800000"/>
            <a:headEnd/>
            <a:tailEnd/>
          </a:ln>
        </p:spPr>
      </p:pic>
      <p:pic>
        <p:nvPicPr>
          <p:cNvPr id="1032" name="Picture 8" descr="ncar-logo-med"/>
          <p:cNvPicPr>
            <a:picLocks noChangeAspect="1" noChangeArrowheads="1"/>
          </p:cNvPicPr>
          <p:nvPr/>
        </p:nvPicPr>
        <p:blipFill>
          <a:blip r:embed="rId5"/>
          <a:srcRect/>
          <a:stretch>
            <a:fillRect/>
          </a:stretch>
        </p:blipFill>
        <p:spPr bwMode="auto">
          <a:xfrm>
            <a:off x="685800" y="6324600"/>
            <a:ext cx="1231900" cy="347663"/>
          </a:xfrm>
          <a:prstGeom prst="rect">
            <a:avLst/>
          </a:prstGeom>
          <a:noFill/>
          <a:ln w="9525">
            <a:noFill/>
            <a:miter lim="800000"/>
            <a:headEnd/>
            <a:tailEnd/>
          </a:ln>
        </p:spPr>
      </p:pic>
      <p:pic>
        <p:nvPicPr>
          <p:cNvPr id="1033" name="Picture 9" descr="Dartboard7"/>
          <p:cNvPicPr>
            <a:picLocks noChangeAspect="1" noChangeArrowheads="1"/>
          </p:cNvPicPr>
          <p:nvPr/>
        </p:nvPicPr>
        <p:blipFill>
          <a:blip r:embed="rId6"/>
          <a:srcRect/>
          <a:stretch>
            <a:fillRect/>
          </a:stretch>
        </p:blipFill>
        <p:spPr bwMode="auto">
          <a:xfrm>
            <a:off x="6629400" y="6248400"/>
            <a:ext cx="1752600" cy="519113"/>
          </a:xfrm>
          <a:prstGeom prst="rect">
            <a:avLst/>
          </a:prstGeom>
          <a:noFill/>
          <a:ln w="9525">
            <a:noFill/>
            <a:miter lim="800000"/>
            <a:headEnd/>
            <a:tailEnd/>
          </a:ln>
        </p:spPr>
      </p:pic>
      <p:sp>
        <p:nvSpPr>
          <p:cNvPr id="1034" name="Rectangle 10"/>
          <p:cNvSpPr>
            <a:spLocks noChangeArrowheads="1"/>
          </p:cNvSpPr>
          <p:nvPr/>
        </p:nvSpPr>
        <p:spPr bwMode="auto">
          <a:xfrm>
            <a:off x="8458200" y="6324600"/>
            <a:ext cx="609600" cy="304800"/>
          </a:xfrm>
          <a:prstGeom prst="rect">
            <a:avLst/>
          </a:prstGeom>
          <a:noFill/>
          <a:ln w="9525">
            <a:noFill/>
            <a:miter lim="800000"/>
            <a:headEnd/>
            <a:tailEnd/>
          </a:ln>
        </p:spPr>
        <p:txBody>
          <a:bodyPr>
            <a:prstTxWarp prst="textNoShape">
              <a:avLst/>
            </a:prstTxWarp>
          </a:bodyPr>
          <a:lstStyle/>
          <a:p>
            <a:pPr algn="ctr">
              <a:defRPr/>
            </a:pPr>
            <a:r>
              <a:rPr lang="en-US" sz="1200" dirty="0"/>
              <a:t>pg </a:t>
            </a:r>
            <a:fld id="{36C93095-8263-124B-A941-6375B70BC881}" type="slidenum">
              <a:rPr lang="en-US" sz="1200"/>
              <a:pPr algn="ctr">
                <a:defRPr/>
              </a:pPr>
              <a:t>‹#›</a:t>
            </a:fld>
            <a:endParaRPr lang="en-US" sz="1400" dirty="0"/>
          </a:p>
        </p:txBody>
      </p:sp>
      <p:pic>
        <p:nvPicPr>
          <p:cNvPr id="11" name="Picture 7" descr="nsf1"/>
          <p:cNvPicPr>
            <a:picLocks noChangeAspect="1" noChangeArrowheads="1"/>
          </p:cNvPicPr>
          <p:nvPr userDrawn="1"/>
        </p:nvPicPr>
        <p:blipFill>
          <a:blip r:embed="rId4"/>
          <a:srcRect/>
          <a:stretch>
            <a:fillRect/>
          </a:stretch>
        </p:blipFill>
        <p:spPr bwMode="auto">
          <a:xfrm>
            <a:off x="2057400" y="6248400"/>
            <a:ext cx="503238" cy="506413"/>
          </a:xfrm>
          <a:prstGeom prst="rect">
            <a:avLst/>
          </a:prstGeom>
          <a:noFill/>
          <a:ln w="9525">
            <a:noFill/>
            <a:miter lim="800000"/>
            <a:headEnd/>
            <a:tailEnd/>
          </a:ln>
        </p:spPr>
      </p:pic>
      <p:pic>
        <p:nvPicPr>
          <p:cNvPr id="12" name="Picture 8" descr="ncar-logo-med"/>
          <p:cNvPicPr>
            <a:picLocks noChangeAspect="1" noChangeArrowheads="1"/>
          </p:cNvPicPr>
          <p:nvPr userDrawn="1"/>
        </p:nvPicPr>
        <p:blipFill>
          <a:blip r:embed="rId5"/>
          <a:srcRect/>
          <a:stretch>
            <a:fillRect/>
          </a:stretch>
        </p:blipFill>
        <p:spPr bwMode="auto">
          <a:xfrm>
            <a:off x="685800" y="6324600"/>
            <a:ext cx="1231900" cy="347663"/>
          </a:xfrm>
          <a:prstGeom prst="rect">
            <a:avLst/>
          </a:prstGeom>
          <a:noFill/>
          <a:ln w="9525">
            <a:noFill/>
            <a:miter lim="800000"/>
            <a:headEnd/>
            <a:tailEnd/>
          </a:ln>
        </p:spPr>
      </p:pic>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solidFill>
              </a:defRPr>
            </a:lvl1pPr>
          </a:lstStyle>
          <a:p>
            <a:pPr defTabSz="457200" eaLnBrk="1" fontAlgn="auto" hangingPunct="1">
              <a:spcBef>
                <a:spcPts val="0"/>
              </a:spcBef>
              <a:spcAft>
                <a:spcPts val="0"/>
              </a:spcAft>
            </a:pPr>
            <a:r>
              <a:rPr lang="sk-SK">
                <a:latin typeface="Calibri"/>
                <a:ea typeface="+mn-ea"/>
                <a:cs typeface="+mn-cs"/>
              </a:rPr>
              <a:t>Future of ESM, 18 May 2018</a:t>
            </a:r>
            <a:endParaRPr lang="en-US" dirty="0">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930" r:id="rId1"/>
    <p:sldLayoutId id="2147483939" r:id="rId2"/>
  </p:sldLayoutIdLst>
  <p:hf sldNum="0" hd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2pPr>
      <a:lvl3pPr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3pPr>
      <a:lvl4pPr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4pPr>
      <a:lvl5pPr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5pPr>
      <a:lvl6pPr marL="457200"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6pPr>
      <a:lvl7pPr marL="914400"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7pPr>
      <a:lvl8pPr marL="1371600"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8pPr>
      <a:lvl9pPr marL="1828800"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9pPr>
    </p:titleStyle>
    <p:bodyStyle>
      <a:lvl1pPr marL="342900" indent="-342900" algn="l" rtl="0" eaLnBrk="1" fontAlgn="base" hangingPunct="1">
        <a:spcBef>
          <a:spcPct val="20000"/>
        </a:spcBef>
        <a:spcAft>
          <a:spcPct val="0"/>
        </a:spcAft>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1623"/>
            <a:ext cx="9144000" cy="1143000"/>
          </a:xfrm>
          <a:prstGeom prst="rect">
            <a:avLst/>
          </a:prstGeom>
          <a:solidFill>
            <a:srgbClr val="3366FF"/>
          </a:solidFill>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1956348"/>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Lst>
  <p:hf sldNum="0" hdr="0" dt="0"/>
  <p:txStyles>
    <p:titleStyle>
      <a:lvl1pPr algn="ctr" defTabSz="457200" rtl="0" eaLnBrk="1" latinLnBrk="0" hangingPunct="1">
        <a:spcBef>
          <a:spcPct val="0"/>
        </a:spcBef>
        <a:buNone/>
        <a:defRPr sz="4400" kern="1200">
          <a:solidFill>
            <a:schemeClr val="bg1"/>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948F88B-30E5-494A-B77D-62835F6C2ABB}"/>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92752E3-83C3-AC47-A0AF-B415E143FBAF}"/>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99140" name="Rectangle 4">
            <a:extLst>
              <a:ext uri="{FF2B5EF4-FFF2-40B4-BE49-F238E27FC236}">
                <a16:creationId xmlns:a16="http://schemas.microsoft.com/office/drawing/2014/main" id="{151BBA52-0BCB-764A-B825-D1514EEAFE90}"/>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chemeClr val="tx1"/>
                </a:solidFill>
              </a:defRPr>
            </a:lvl1pPr>
          </a:lstStyle>
          <a:p>
            <a:endParaRPr lang="en-US" altLang="en-US"/>
          </a:p>
        </p:txBody>
      </p:sp>
      <p:sp>
        <p:nvSpPr>
          <p:cNvPr id="1499141" name="Rectangle 5">
            <a:extLst>
              <a:ext uri="{FF2B5EF4-FFF2-40B4-BE49-F238E27FC236}">
                <a16:creationId xmlns:a16="http://schemas.microsoft.com/office/drawing/2014/main" id="{3215ACB0-F3DB-0941-83B5-4CB45463CE8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solidFill>
                  <a:schemeClr val="tx1"/>
                </a:solidFill>
              </a:defRPr>
            </a:lvl1pPr>
          </a:lstStyle>
          <a:p>
            <a:r>
              <a:rPr lang="en-US" altLang="en-US"/>
              <a:t>Future of ESM, 18 May 2018</a:t>
            </a:r>
          </a:p>
        </p:txBody>
      </p:sp>
      <p:sp>
        <p:nvSpPr>
          <p:cNvPr id="1499142" name="Rectangle 6">
            <a:extLst>
              <a:ext uri="{FF2B5EF4-FFF2-40B4-BE49-F238E27FC236}">
                <a16:creationId xmlns:a16="http://schemas.microsoft.com/office/drawing/2014/main" id="{A9610105-0A90-0B4B-A557-325C36E8C308}"/>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chemeClr val="tx1"/>
                </a:solidFill>
              </a:defRPr>
            </a:lvl1pPr>
          </a:lstStyle>
          <a:p>
            <a:fld id="{E690EC89-092F-8042-BD40-6F644230F2D3}" type="slidenum">
              <a:rPr lang="en-US" altLang="en-US"/>
              <a:pPr/>
              <a:t>‹#›</a:t>
            </a:fld>
            <a:endParaRPr lang="en-US" altLang="en-US"/>
          </a:p>
        </p:txBody>
      </p:sp>
    </p:spTree>
    <p:extLst>
      <p:ext uri="{BB962C8B-B14F-4D97-AF65-F5344CB8AC3E}">
        <p14:creationId xmlns:p14="http://schemas.microsoft.com/office/powerpoint/2010/main" val="4022833511"/>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5DF8523-DEAC-1F4F-A583-E3AD6DD83B7A}"/>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B7E8882-9054-D941-81EE-13B8BD81608D}"/>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99140" name="Rectangle 4">
            <a:extLst>
              <a:ext uri="{FF2B5EF4-FFF2-40B4-BE49-F238E27FC236}">
                <a16:creationId xmlns:a16="http://schemas.microsoft.com/office/drawing/2014/main" id="{84E14330-08CA-864D-B6E0-F569C21D21A0}"/>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chemeClr val="tx1"/>
                </a:solidFill>
              </a:defRPr>
            </a:lvl1pPr>
          </a:lstStyle>
          <a:p>
            <a:endParaRPr lang="en-US" altLang="en-US"/>
          </a:p>
        </p:txBody>
      </p:sp>
      <p:sp>
        <p:nvSpPr>
          <p:cNvPr id="1499141" name="Rectangle 5">
            <a:extLst>
              <a:ext uri="{FF2B5EF4-FFF2-40B4-BE49-F238E27FC236}">
                <a16:creationId xmlns:a16="http://schemas.microsoft.com/office/drawing/2014/main" id="{9F0FC138-4825-AB48-A609-B9B451BE2F5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solidFill>
                  <a:schemeClr val="tx1"/>
                </a:solidFill>
              </a:defRPr>
            </a:lvl1pPr>
          </a:lstStyle>
          <a:p>
            <a:r>
              <a:rPr lang="en-US" altLang="en-US"/>
              <a:t>Future of ESM, 18 May 2018</a:t>
            </a:r>
          </a:p>
        </p:txBody>
      </p:sp>
      <p:sp>
        <p:nvSpPr>
          <p:cNvPr id="1499142" name="Rectangle 6">
            <a:extLst>
              <a:ext uri="{FF2B5EF4-FFF2-40B4-BE49-F238E27FC236}">
                <a16:creationId xmlns:a16="http://schemas.microsoft.com/office/drawing/2014/main" id="{679F5E92-C963-B744-830D-4D764B30771F}"/>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chemeClr val="tx1"/>
                </a:solidFill>
              </a:defRPr>
            </a:lvl1pPr>
          </a:lstStyle>
          <a:p>
            <a:fld id="{34ED840C-6D05-CF49-BF11-0A3935785D6A}" type="slidenum">
              <a:rPr lang="en-US" altLang="en-US"/>
              <a:pPr/>
              <a:t>‹#›</a:t>
            </a:fld>
            <a:endParaRPr lang="en-US" altLang="en-US"/>
          </a:p>
        </p:txBody>
      </p:sp>
    </p:spTree>
    <p:extLst>
      <p:ext uri="{BB962C8B-B14F-4D97-AF65-F5344CB8AC3E}">
        <p14:creationId xmlns:p14="http://schemas.microsoft.com/office/powerpoint/2010/main" val="1572684236"/>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8" descr="DARTspaghettiSquare"/>
          <p:cNvPicPr>
            <a:picLocks noChangeAspect="1" noChangeArrowheads="1"/>
          </p:cNvPicPr>
          <p:nvPr/>
        </p:nvPicPr>
        <p:blipFill>
          <a:blip r:embed="rId3"/>
          <a:srcRect/>
          <a:stretch>
            <a:fillRect/>
          </a:stretch>
        </p:blipFill>
        <p:spPr bwMode="auto">
          <a:xfrm>
            <a:off x="5489575" y="365125"/>
            <a:ext cx="2989263" cy="1830388"/>
          </a:xfrm>
          <a:prstGeom prst="rect">
            <a:avLst/>
          </a:prstGeom>
          <a:noFill/>
          <a:ln w="9525">
            <a:noFill/>
            <a:miter lim="800000"/>
            <a:headEnd/>
            <a:tailEnd/>
          </a:ln>
        </p:spPr>
      </p:pic>
      <p:pic>
        <p:nvPicPr>
          <p:cNvPr id="17412" name="Picture 9" descr="visitus914"/>
          <p:cNvPicPr>
            <a:picLocks noChangeAspect="1" noChangeArrowheads="1"/>
          </p:cNvPicPr>
          <p:nvPr/>
        </p:nvPicPr>
        <p:blipFill>
          <a:blip r:embed="rId4"/>
          <a:srcRect/>
          <a:stretch>
            <a:fillRect/>
          </a:stretch>
        </p:blipFill>
        <p:spPr bwMode="auto">
          <a:xfrm>
            <a:off x="533400" y="344488"/>
            <a:ext cx="2770188" cy="1824037"/>
          </a:xfrm>
          <a:prstGeom prst="rect">
            <a:avLst/>
          </a:prstGeom>
          <a:noFill/>
          <a:ln w="9525">
            <a:noFill/>
            <a:miter lim="800000"/>
            <a:headEnd/>
            <a:tailEnd/>
          </a:ln>
        </p:spPr>
      </p:pic>
      <p:sp>
        <p:nvSpPr>
          <p:cNvPr id="17413" name="Rectangle 10"/>
          <p:cNvSpPr>
            <a:spLocks noGrp="1" noChangeArrowheads="1"/>
          </p:cNvSpPr>
          <p:nvPr>
            <p:ph type="ctrTitle" idx="4294967295"/>
          </p:nvPr>
        </p:nvSpPr>
        <p:spPr>
          <a:xfrm>
            <a:off x="0" y="2438400"/>
            <a:ext cx="9067800" cy="1066800"/>
          </a:xfrm>
        </p:spPr>
        <p:txBody>
          <a:bodyPr/>
          <a:lstStyle/>
          <a:p>
            <a:r>
              <a:rPr lang="en-US" dirty="0"/>
              <a:t>DA and Short-term Prediction Motivate the Need for Careful Software Development In Earth System Models: A Case Study</a:t>
            </a:r>
          </a:p>
        </p:txBody>
      </p:sp>
      <p:sp>
        <p:nvSpPr>
          <p:cNvPr id="4" name="Footer Placeholder 3"/>
          <p:cNvSpPr>
            <a:spLocks noGrp="1"/>
          </p:cNvSpPr>
          <p:nvPr>
            <p:ph type="ftr" sz="quarter" idx="3"/>
          </p:nvPr>
        </p:nvSpPr>
        <p:spPr/>
        <p:txBody>
          <a:bodyPr/>
          <a:lstStyle/>
          <a:p>
            <a:pPr defTabSz="457200" eaLnBrk="1" fontAlgn="auto" hangingPunct="1">
              <a:spcBef>
                <a:spcPts val="0"/>
              </a:spcBef>
              <a:spcAft>
                <a:spcPts val="0"/>
              </a:spcAft>
            </a:pPr>
            <a:r>
              <a:rPr lang="sk-SK">
                <a:latin typeface="Calibri"/>
                <a:ea typeface="+mn-ea"/>
                <a:cs typeface="+mn-cs"/>
              </a:rPr>
              <a:t>Future of ESM, 18 May 2018</a:t>
            </a:r>
            <a:endParaRPr lang="en-US" dirty="0">
              <a:latin typeface="Calibri"/>
              <a:ea typeface="+mn-ea"/>
              <a:cs typeface="+mn-cs"/>
            </a:endParaRPr>
          </a:p>
        </p:txBody>
      </p:sp>
      <p:pic>
        <p:nvPicPr>
          <p:cNvPr id="8" name="Picture 4" descr="Dartboard7"/>
          <p:cNvPicPr>
            <a:picLocks noChangeAspect="1" noChangeArrowheads="1"/>
          </p:cNvPicPr>
          <p:nvPr/>
        </p:nvPicPr>
        <p:blipFill>
          <a:blip r:embed="rId5"/>
          <a:srcRect/>
          <a:stretch>
            <a:fillRect/>
          </a:stretch>
        </p:blipFill>
        <p:spPr bwMode="auto">
          <a:xfrm>
            <a:off x="2209800" y="4419600"/>
            <a:ext cx="5151120" cy="1524000"/>
          </a:xfrm>
          <a:prstGeom prst="rect">
            <a:avLst/>
          </a:prstGeom>
          <a:noFill/>
          <a:ln w="9525">
            <a:noFill/>
            <a:miter lim="800000"/>
            <a:headEnd/>
            <a:tailEnd/>
          </a:ln>
        </p:spPr>
      </p:pic>
      <p:sp>
        <p:nvSpPr>
          <p:cNvPr id="2" name="TextBox 1"/>
          <p:cNvSpPr txBox="1"/>
          <p:nvPr/>
        </p:nvSpPr>
        <p:spPr>
          <a:xfrm>
            <a:off x="1049416" y="3581400"/>
            <a:ext cx="6951584" cy="369332"/>
          </a:xfrm>
          <a:prstGeom prst="rect">
            <a:avLst/>
          </a:prstGeom>
          <a:noFill/>
        </p:spPr>
        <p:txBody>
          <a:bodyPr wrap="square" rtlCol="0">
            <a:spAutoFit/>
          </a:bodyPr>
          <a:lstStyle/>
          <a:p>
            <a:pPr algn="ctr"/>
            <a:r>
              <a:rPr lang="en-US" sz="1800" dirty="0"/>
              <a:t>Jeff Anderson, NCAR Data Assimilation Research Section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006BA11-D385-B34C-9B0C-E9CDD9757121}"/>
              </a:ext>
            </a:extLst>
          </p:cNvPr>
          <p:cNvSpPr>
            <a:spLocks noGrp="1" noChangeArrowheads="1"/>
          </p:cNvSpPr>
          <p:nvPr>
            <p:ph type="title"/>
          </p:nvPr>
        </p:nvSpPr>
        <p:spPr>
          <a:xfrm>
            <a:off x="1558925" y="161925"/>
            <a:ext cx="5872163" cy="800100"/>
          </a:xfrm>
        </p:spPr>
        <p:txBody>
          <a:bodyPr/>
          <a:lstStyle/>
          <a:p>
            <a:pPr eaLnBrk="1" hangingPunct="1"/>
            <a:r>
              <a:rPr lang="en-US" altLang="en-US" sz="3000"/>
              <a:t>Using a continuous polar filter</a:t>
            </a:r>
            <a:br>
              <a:rPr lang="en-US" altLang="en-US" sz="3000"/>
            </a:br>
            <a:r>
              <a:rPr lang="en-US" altLang="en-US" sz="3000"/>
              <a:t>(alt-pft) does not show this effect. </a:t>
            </a:r>
            <a:endParaRPr lang="en-US" altLang="en-US"/>
          </a:p>
        </p:txBody>
      </p:sp>
      <p:pic>
        <p:nvPicPr>
          <p:cNvPr id="46083" name="Picture 3" descr="ALT_V_266hPa_box_fourier">
            <a:extLst>
              <a:ext uri="{FF2B5EF4-FFF2-40B4-BE49-F238E27FC236}">
                <a16:creationId xmlns:a16="http://schemas.microsoft.com/office/drawing/2014/main" id="{D7EEC41C-D44A-3C49-9ADD-2588E722C5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650" t="4546" r="17650" b="4546"/>
          <a:stretch>
            <a:fillRect/>
          </a:stretch>
        </p:blipFill>
        <p:spPr bwMode="auto">
          <a:xfrm rot="5400000">
            <a:off x="2056607" y="-913607"/>
            <a:ext cx="5027612" cy="914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4">
            <a:extLst>
              <a:ext uri="{FF2B5EF4-FFF2-40B4-BE49-F238E27FC236}">
                <a16:creationId xmlns:a16="http://schemas.microsoft.com/office/drawing/2014/main" id="{9AF59DCC-5EBE-FE4D-9A23-B0917EC32769}"/>
              </a:ext>
            </a:extLst>
          </p:cNvPr>
          <p:cNvSpPr txBox="1">
            <a:spLocks noChangeArrowheads="1"/>
          </p:cNvSpPr>
          <p:nvPr/>
        </p:nvSpPr>
        <p:spPr bwMode="auto">
          <a:xfrm>
            <a:off x="855663" y="6234113"/>
            <a:ext cx="7278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rPr>
              <a:t>Ensemble Mean V @ 266hPa - 00Z 25 Sep 2006 -  CAM FV core</a:t>
            </a:r>
          </a:p>
        </p:txBody>
      </p:sp>
    </p:spTree>
    <p:extLst>
      <p:ext uri="{BB962C8B-B14F-4D97-AF65-F5344CB8AC3E}">
        <p14:creationId xmlns:p14="http://schemas.microsoft.com/office/powerpoint/2010/main" val="727687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33BC4A12-2C2D-1D42-9187-068A649BAEE6}"/>
              </a:ext>
            </a:extLst>
          </p:cNvPr>
          <p:cNvSpPr>
            <a:spLocks noGrp="1" noChangeArrowheads="1"/>
          </p:cNvSpPr>
          <p:nvPr>
            <p:ph type="title"/>
          </p:nvPr>
        </p:nvSpPr>
        <p:spPr>
          <a:xfrm>
            <a:off x="609600" y="190500"/>
            <a:ext cx="7772400" cy="1143000"/>
          </a:xfrm>
        </p:spPr>
        <p:txBody>
          <a:bodyPr/>
          <a:lstStyle/>
          <a:p>
            <a:pPr eaLnBrk="1" hangingPunct="1"/>
            <a:r>
              <a:rPr lang="en-US" altLang="en-US" sz="3000"/>
              <a:t>The differences are minimal except at the transition region of the default polar filter.</a:t>
            </a:r>
            <a:endParaRPr lang="en-US" altLang="en-US"/>
          </a:p>
        </p:txBody>
      </p:sp>
      <p:sp>
        <p:nvSpPr>
          <p:cNvPr id="48131" name="Text Box 3">
            <a:extLst>
              <a:ext uri="{FF2B5EF4-FFF2-40B4-BE49-F238E27FC236}">
                <a16:creationId xmlns:a16="http://schemas.microsoft.com/office/drawing/2014/main" id="{8F4E93DA-8DE6-8648-89E0-163BAFF86E33}"/>
              </a:ext>
            </a:extLst>
          </p:cNvPr>
          <p:cNvSpPr txBox="1">
            <a:spLocks noChangeArrowheads="1"/>
          </p:cNvSpPr>
          <p:nvPr/>
        </p:nvSpPr>
        <p:spPr bwMode="auto">
          <a:xfrm>
            <a:off x="1012825" y="6319838"/>
            <a:ext cx="69643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rPr>
              <a:t>Ensemble Mean V @ 266hPa - 00Z 25 Sep 2006 -  CAM FV core</a:t>
            </a:r>
          </a:p>
        </p:txBody>
      </p:sp>
      <p:pic>
        <p:nvPicPr>
          <p:cNvPr id="48132" name="Picture 4" descr="MPFmALT_V_266hPa">
            <a:extLst>
              <a:ext uri="{FF2B5EF4-FFF2-40B4-BE49-F238E27FC236}">
                <a16:creationId xmlns:a16="http://schemas.microsoft.com/office/drawing/2014/main" id="{DFE0D0CC-53AA-B94B-A49F-F32784266A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650" t="4546" r="20590" b="4546"/>
          <a:stretch>
            <a:fillRect/>
          </a:stretch>
        </p:blipFill>
        <p:spPr bwMode="auto">
          <a:xfrm rot="5400000">
            <a:off x="2165350" y="-730250"/>
            <a:ext cx="48006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5430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2B8B8228-D990-E240-8B76-C2A796585E19}"/>
              </a:ext>
            </a:extLst>
          </p:cNvPr>
          <p:cNvSpPr>
            <a:spLocks noGrp="1" noChangeArrowheads="1"/>
          </p:cNvSpPr>
          <p:nvPr>
            <p:ph type="title"/>
          </p:nvPr>
        </p:nvSpPr>
        <p:spPr>
          <a:xfrm>
            <a:off x="2232025" y="219075"/>
            <a:ext cx="4525963" cy="609600"/>
          </a:xfrm>
        </p:spPr>
        <p:txBody>
          <a:bodyPr/>
          <a:lstStyle/>
          <a:p>
            <a:pPr eaLnBrk="1" hangingPunct="1"/>
            <a:r>
              <a:rPr lang="en-US" altLang="en-US" sz="3000"/>
              <a:t>That wasn’t so bad!</a:t>
            </a:r>
            <a:endParaRPr lang="en-US" altLang="en-US"/>
          </a:p>
        </p:txBody>
      </p:sp>
      <p:sp>
        <p:nvSpPr>
          <p:cNvPr id="52227" name="Rectangle 3">
            <a:extLst>
              <a:ext uri="{FF2B5EF4-FFF2-40B4-BE49-F238E27FC236}">
                <a16:creationId xmlns:a16="http://schemas.microsoft.com/office/drawing/2014/main" id="{86B7BA2A-8786-3B4F-95BF-21ADBAC7F822}"/>
              </a:ext>
            </a:extLst>
          </p:cNvPr>
          <p:cNvSpPr>
            <a:spLocks noGrp="1" noChangeArrowheads="1"/>
          </p:cNvSpPr>
          <p:nvPr>
            <p:ph type="body" idx="1"/>
          </p:nvPr>
        </p:nvSpPr>
        <p:spPr>
          <a:xfrm>
            <a:off x="695325" y="1371600"/>
            <a:ext cx="7772400" cy="4592638"/>
          </a:xfrm>
        </p:spPr>
        <p:txBody>
          <a:bodyPr/>
          <a:lstStyle/>
          <a:p>
            <a:pPr eaLnBrk="1" hangingPunct="1">
              <a:lnSpc>
                <a:spcPct val="110000"/>
              </a:lnSpc>
              <a:spcBef>
                <a:spcPct val="50000"/>
              </a:spcBef>
            </a:pPr>
            <a:r>
              <a:rPr lang="en-US" altLang="en-US" sz="2400" dirty="0">
                <a:solidFill>
                  <a:srgbClr val="FF0000"/>
                </a:solidFill>
              </a:rPr>
              <a:t>The use of DA diagnosed a problem that had been unrecognized (or at least undocumented).</a:t>
            </a:r>
          </a:p>
          <a:p>
            <a:pPr eaLnBrk="1" hangingPunct="1">
              <a:lnSpc>
                <a:spcPct val="110000"/>
              </a:lnSpc>
              <a:spcBef>
                <a:spcPct val="50000"/>
              </a:spcBef>
            </a:pPr>
            <a:r>
              <a:rPr lang="en-US" altLang="en-US" sz="2400" dirty="0">
                <a:solidFill>
                  <a:schemeClr val="tx2"/>
                </a:solidFill>
              </a:rPr>
              <a:t>The problem can be seen in ‘free runs’ - it is not a data assimilation artifact.</a:t>
            </a:r>
          </a:p>
          <a:p>
            <a:pPr eaLnBrk="1" hangingPunct="1">
              <a:lnSpc>
                <a:spcPct val="110000"/>
              </a:lnSpc>
              <a:spcBef>
                <a:spcPct val="50000"/>
              </a:spcBef>
            </a:pPr>
            <a:r>
              <a:rPr lang="en-US" altLang="en-US" sz="2400" dirty="0">
                <a:solidFill>
                  <a:srgbClr val="FF0000"/>
                </a:solidFill>
              </a:rPr>
              <a:t>Without assimilation, can’t get reproducing occurrences to diagnose.</a:t>
            </a:r>
          </a:p>
          <a:p>
            <a:pPr eaLnBrk="1" hangingPunct="1">
              <a:lnSpc>
                <a:spcPct val="110000"/>
              </a:lnSpc>
              <a:spcBef>
                <a:spcPct val="50000"/>
              </a:spcBef>
            </a:pPr>
            <a:r>
              <a:rPr lang="en-US" altLang="en-US" sz="2400" dirty="0"/>
              <a:t>Could have an important effect on any physics in which meridional mixing is important.</a:t>
            </a:r>
          </a:p>
          <a:p>
            <a:pPr eaLnBrk="1" hangingPunct="1">
              <a:lnSpc>
                <a:spcPct val="110000"/>
              </a:lnSpc>
              <a:spcBef>
                <a:spcPct val="50000"/>
              </a:spcBef>
            </a:pPr>
            <a:r>
              <a:rPr lang="en-US" altLang="en-US" sz="2400" dirty="0"/>
              <a:t>The alternate polar filter ‘fixes’ this problem.</a:t>
            </a:r>
          </a:p>
        </p:txBody>
      </p:sp>
      <p:sp>
        <p:nvSpPr>
          <p:cNvPr id="2" name="Footer Placeholder 1">
            <a:extLst>
              <a:ext uri="{FF2B5EF4-FFF2-40B4-BE49-F238E27FC236}">
                <a16:creationId xmlns:a16="http://schemas.microsoft.com/office/drawing/2014/main" id="{B4F036F5-B159-374F-A0C3-9A8D9462C365}"/>
              </a:ext>
            </a:extLst>
          </p:cNvPr>
          <p:cNvSpPr>
            <a:spLocks noGrp="1"/>
          </p:cNvSpPr>
          <p:nvPr>
            <p:ph type="ftr" sz="quarter" idx="11"/>
          </p:nvPr>
        </p:nvSpPr>
        <p:spPr/>
        <p:txBody>
          <a:bodyPr/>
          <a:lstStyle/>
          <a:p>
            <a:r>
              <a:rPr lang="en-US" altLang="en-US"/>
              <a:t>Future of ESM, 18 May 2018</a:t>
            </a:r>
          </a:p>
        </p:txBody>
      </p:sp>
    </p:spTree>
    <p:extLst>
      <p:ext uri="{BB962C8B-B14F-4D97-AF65-F5344CB8AC3E}">
        <p14:creationId xmlns:p14="http://schemas.microsoft.com/office/powerpoint/2010/main" val="4094929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sk-SK"/>
              <a:t>Future of ESM, 18 May 2018</a:t>
            </a:r>
            <a:endParaRPr lang="en-US" dirty="0"/>
          </a:p>
        </p:txBody>
      </p:sp>
      <p:sp>
        <p:nvSpPr>
          <p:cNvPr id="8" name="TextBox 7"/>
          <p:cNvSpPr txBox="1"/>
          <p:nvPr/>
        </p:nvSpPr>
        <p:spPr>
          <a:xfrm>
            <a:off x="0" y="0"/>
            <a:ext cx="9144000" cy="523220"/>
          </a:xfrm>
          <a:prstGeom prst="rect">
            <a:avLst/>
          </a:prstGeom>
          <a:solidFill>
            <a:srgbClr val="3366FF"/>
          </a:solidFill>
        </p:spPr>
        <p:txBody>
          <a:bodyPr wrap="square" rtlCol="0">
            <a:spAutoFit/>
          </a:bodyPr>
          <a:lstStyle/>
          <a:p>
            <a:pPr algn="ctr"/>
            <a:r>
              <a:rPr lang="en-US" sz="2800" dirty="0">
                <a:solidFill>
                  <a:schemeClr val="bg1"/>
                </a:solidFill>
              </a:rPr>
              <a:t>Benefits of Ensemble DA for Model Development</a:t>
            </a:r>
          </a:p>
        </p:txBody>
      </p:sp>
      <p:sp>
        <p:nvSpPr>
          <p:cNvPr id="3" name="TextBox 2"/>
          <p:cNvSpPr txBox="1"/>
          <p:nvPr/>
        </p:nvSpPr>
        <p:spPr>
          <a:xfrm>
            <a:off x="304800" y="914400"/>
            <a:ext cx="8534400" cy="3785652"/>
          </a:xfrm>
          <a:prstGeom prst="rect">
            <a:avLst/>
          </a:prstGeom>
          <a:noFill/>
        </p:spPr>
        <p:txBody>
          <a:bodyPr wrap="square" rtlCol="0">
            <a:spAutoFit/>
          </a:bodyPr>
          <a:lstStyle/>
          <a:p>
            <a:pPr marL="342900" indent="-342900">
              <a:buFont typeface="Wingdings" pitchFamily="2" charset="2"/>
              <a:buChar char="§"/>
            </a:pPr>
            <a:r>
              <a:rPr lang="en-US" dirty="0"/>
              <a:t>Confront model with observations, look for inconsistencies.</a:t>
            </a:r>
          </a:p>
          <a:p>
            <a:endParaRPr lang="en-US" dirty="0"/>
          </a:p>
          <a:p>
            <a:pPr marL="342900" indent="-342900">
              <a:buFont typeface="Wingdings" pitchFamily="2" charset="2"/>
              <a:buChar char="§"/>
            </a:pPr>
            <a:r>
              <a:rPr lang="en-US" dirty="0"/>
              <a:t>Create reproducible, realistic model cases.</a:t>
            </a:r>
          </a:p>
          <a:p>
            <a:pPr marL="617220" indent="-342900">
              <a:buFont typeface="Arial" panose="020B0604020202020204" pitchFamily="34" charset="0"/>
              <a:buChar char="•"/>
            </a:pPr>
            <a:r>
              <a:rPr lang="en-US" dirty="0"/>
              <a:t>Enable study of particular events.</a:t>
            </a:r>
          </a:p>
          <a:p>
            <a:pPr marL="617220" indent="-342900">
              <a:buFont typeface="Arial" panose="020B0604020202020204" pitchFamily="34" charset="0"/>
              <a:buChar char="•"/>
            </a:pPr>
            <a:r>
              <a:rPr lang="en-US" dirty="0"/>
              <a:t>Compare to existing models for these cases.</a:t>
            </a:r>
          </a:p>
          <a:p>
            <a:pPr marL="274320"/>
            <a:endParaRPr lang="en-US" dirty="0"/>
          </a:p>
          <a:p>
            <a:pPr marL="342900" indent="-342900">
              <a:buFont typeface="Wingdings" pitchFamily="2" charset="2"/>
              <a:buChar char="§"/>
            </a:pPr>
            <a:r>
              <a:rPr lang="en-US" dirty="0"/>
              <a:t>Sensitivity analysis, correlate any function of state with any function of state.</a:t>
            </a:r>
          </a:p>
          <a:p>
            <a:pPr marL="342900" indent="-342900">
              <a:buFont typeface="Wingdings" pitchFamily="2" charset="2"/>
              <a:buChar char="§"/>
            </a:pPr>
            <a:endParaRPr lang="en-US" dirty="0"/>
          </a:p>
          <a:p>
            <a:pPr marL="342900" indent="-342900">
              <a:buFont typeface="Wingdings" pitchFamily="2" charset="2"/>
              <a:buChar char="§"/>
            </a:pPr>
            <a:r>
              <a:rPr lang="en-US" dirty="0"/>
              <a:t>Direct estimation of model parameters.</a:t>
            </a:r>
          </a:p>
        </p:txBody>
      </p:sp>
    </p:spTree>
    <p:extLst>
      <p:ext uri="{BB962C8B-B14F-4D97-AF65-F5344CB8AC3E}">
        <p14:creationId xmlns:p14="http://schemas.microsoft.com/office/powerpoint/2010/main" val="1183728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sk-SK"/>
              <a:t>Future of ESM, 18 May 2018</a:t>
            </a:r>
            <a:endParaRPr lang="en-US" dirty="0"/>
          </a:p>
        </p:txBody>
      </p:sp>
      <p:sp>
        <p:nvSpPr>
          <p:cNvPr id="8" name="TextBox 7"/>
          <p:cNvSpPr txBox="1"/>
          <p:nvPr/>
        </p:nvSpPr>
        <p:spPr>
          <a:xfrm>
            <a:off x="0" y="0"/>
            <a:ext cx="9144000" cy="523220"/>
          </a:xfrm>
          <a:prstGeom prst="rect">
            <a:avLst/>
          </a:prstGeom>
          <a:solidFill>
            <a:srgbClr val="3366FF"/>
          </a:solidFill>
        </p:spPr>
        <p:txBody>
          <a:bodyPr wrap="square" rtlCol="0">
            <a:spAutoFit/>
          </a:bodyPr>
          <a:lstStyle/>
          <a:p>
            <a:pPr algn="ctr"/>
            <a:r>
              <a:rPr lang="en-US" sz="2800" dirty="0">
                <a:solidFill>
                  <a:schemeClr val="bg1"/>
                </a:solidFill>
              </a:rPr>
              <a:t>Model Design Requirements for Ensemble DA</a:t>
            </a:r>
          </a:p>
        </p:txBody>
      </p:sp>
      <p:sp>
        <p:nvSpPr>
          <p:cNvPr id="3" name="TextBox 2"/>
          <p:cNvSpPr txBox="1"/>
          <p:nvPr/>
        </p:nvSpPr>
        <p:spPr>
          <a:xfrm>
            <a:off x="457200" y="914400"/>
            <a:ext cx="8229600" cy="830997"/>
          </a:xfrm>
          <a:prstGeom prst="rect">
            <a:avLst/>
          </a:prstGeom>
          <a:noFill/>
        </p:spPr>
        <p:txBody>
          <a:bodyPr wrap="square" rtlCol="0">
            <a:spAutoFit/>
          </a:bodyPr>
          <a:lstStyle/>
          <a:p>
            <a:r>
              <a:rPr lang="en-US" dirty="0"/>
              <a:t>Results from NCAR </a:t>
            </a:r>
            <a:r>
              <a:rPr lang="en-US" dirty="0" err="1"/>
              <a:t>Singletrack</a:t>
            </a:r>
            <a:r>
              <a:rPr lang="en-US" dirty="0"/>
              <a:t> project,</a:t>
            </a:r>
          </a:p>
          <a:p>
            <a:r>
              <a:rPr lang="en-US" dirty="0"/>
              <a:t>Working group on Data Assimilation.</a:t>
            </a:r>
          </a:p>
        </p:txBody>
      </p:sp>
    </p:spTree>
    <p:extLst>
      <p:ext uri="{BB962C8B-B14F-4D97-AF65-F5344CB8AC3E}">
        <p14:creationId xmlns:p14="http://schemas.microsoft.com/office/powerpoint/2010/main" val="3379685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sk-SK"/>
              <a:t>Future of ESM, 18 May 2018</a:t>
            </a:r>
            <a:endParaRPr lang="en-US" dirty="0"/>
          </a:p>
        </p:txBody>
      </p:sp>
      <p:sp>
        <p:nvSpPr>
          <p:cNvPr id="8" name="TextBox 7"/>
          <p:cNvSpPr txBox="1"/>
          <p:nvPr/>
        </p:nvSpPr>
        <p:spPr>
          <a:xfrm>
            <a:off x="0" y="0"/>
            <a:ext cx="9144000" cy="523220"/>
          </a:xfrm>
          <a:prstGeom prst="rect">
            <a:avLst/>
          </a:prstGeom>
          <a:solidFill>
            <a:srgbClr val="3366FF"/>
          </a:solidFill>
        </p:spPr>
        <p:txBody>
          <a:bodyPr wrap="square" rtlCol="0">
            <a:spAutoFit/>
          </a:bodyPr>
          <a:lstStyle/>
          <a:p>
            <a:pPr algn="ctr"/>
            <a:r>
              <a:rPr lang="en-US" sz="2800" dirty="0">
                <a:solidFill>
                  <a:schemeClr val="bg1"/>
                </a:solidFill>
              </a:rPr>
              <a:t>Model Design Requirements for Ensemble DA</a:t>
            </a:r>
          </a:p>
        </p:txBody>
      </p:sp>
      <p:sp>
        <p:nvSpPr>
          <p:cNvPr id="3" name="TextBox 2"/>
          <p:cNvSpPr txBox="1"/>
          <p:nvPr/>
        </p:nvSpPr>
        <p:spPr>
          <a:xfrm>
            <a:off x="457200" y="914400"/>
            <a:ext cx="8229600" cy="4524315"/>
          </a:xfrm>
          <a:prstGeom prst="rect">
            <a:avLst/>
          </a:prstGeom>
          <a:noFill/>
        </p:spPr>
        <p:txBody>
          <a:bodyPr wrap="square" rtlCol="0">
            <a:spAutoFit/>
          </a:bodyPr>
          <a:lstStyle/>
          <a:p>
            <a:pPr marL="571500" lvl="0" indent="-457200">
              <a:spcBef>
                <a:spcPts val="0"/>
              </a:spcBef>
              <a:spcAft>
                <a:spcPts val="0"/>
              </a:spcAft>
              <a:buClr>
                <a:schemeClr val="tx1"/>
              </a:buClr>
              <a:buSzPct val="100000"/>
              <a:buFont typeface="+mj-lt"/>
              <a:buAutoNum type="arabicPeriod"/>
            </a:pPr>
            <a:r>
              <a:rPr lang="en-US" dirty="0"/>
              <a:t>Can perform a sequence of short integrations with minimal computational overhead relative to a single long integration.</a:t>
            </a:r>
          </a:p>
          <a:p>
            <a:pPr marL="571500" lvl="0" indent="-457200">
              <a:spcBef>
                <a:spcPts val="0"/>
              </a:spcBef>
              <a:spcAft>
                <a:spcPts val="0"/>
              </a:spcAft>
              <a:buClr>
                <a:schemeClr val="tx1"/>
              </a:buClr>
              <a:buSzPct val="100000"/>
              <a:buFont typeface="+mj-lt"/>
              <a:buAutoNum type="arabicPeriod"/>
            </a:pPr>
            <a:r>
              <a:rPr lang="en-US" dirty="0"/>
              <a:t>Can stop and restart exactly.</a:t>
            </a:r>
          </a:p>
          <a:p>
            <a:pPr marL="571500" lvl="0" indent="-457200">
              <a:spcBef>
                <a:spcPts val="0"/>
              </a:spcBef>
              <a:spcAft>
                <a:spcPts val="0"/>
              </a:spcAft>
              <a:buClr>
                <a:schemeClr val="tx1"/>
              </a:buClr>
              <a:buSzPct val="100000"/>
              <a:buFont typeface="+mj-lt"/>
              <a:buAutoNum type="arabicPeriod"/>
            </a:pPr>
            <a:r>
              <a:rPr lang="en-US" dirty="0"/>
              <a:t>Precise, accessible definition of prognostic state.</a:t>
            </a:r>
          </a:p>
          <a:p>
            <a:pPr marL="571500" lvl="0" indent="-457200">
              <a:spcBef>
                <a:spcPts val="0"/>
              </a:spcBef>
              <a:spcAft>
                <a:spcPts val="0"/>
              </a:spcAft>
              <a:buClr>
                <a:schemeClr val="tx1"/>
              </a:buClr>
              <a:buSzPct val="100000"/>
              <a:buFont typeface="+mj-lt"/>
              <a:buAutoNum type="arabicPeriod"/>
            </a:pPr>
            <a:r>
              <a:rPr lang="en-US" dirty="0"/>
              <a:t>Easy to invoke a range of damping and smoothing operators so that model is stable when using DA.</a:t>
            </a:r>
          </a:p>
          <a:p>
            <a:pPr marL="571500" indent="-457200">
              <a:spcBef>
                <a:spcPts val="0"/>
              </a:spcBef>
              <a:spcAft>
                <a:spcPts val="0"/>
              </a:spcAft>
              <a:buClr>
                <a:schemeClr val="tx1"/>
              </a:buClr>
              <a:buSzPct val="100000"/>
              <a:buFont typeface="+mj-lt"/>
              <a:buAutoNum type="arabicPeriod"/>
            </a:pPr>
            <a:r>
              <a:rPr lang="en-US" dirty="0"/>
              <a:t>Ability to access and modify model parameters.</a:t>
            </a:r>
          </a:p>
          <a:p>
            <a:pPr marL="571500" lvl="0" indent="-457200">
              <a:spcBef>
                <a:spcPts val="0"/>
              </a:spcBef>
              <a:spcAft>
                <a:spcPts val="0"/>
              </a:spcAft>
              <a:buClr>
                <a:schemeClr val="tx1"/>
              </a:buClr>
              <a:buSzPct val="100000"/>
              <a:buFont typeface="+mj-lt"/>
              <a:buAutoNum type="arabicPeriod"/>
            </a:pPr>
            <a:r>
              <a:rPr lang="en-US" dirty="0"/>
              <a:t>Compute forward operators efficiently at high frequency</a:t>
            </a:r>
            <a:r>
              <a:rPr lang="en-US" dirty="0">
                <a:solidFill>
                  <a:srgbClr val="0000FF"/>
                </a:solidFill>
              </a:rPr>
              <a:t>.</a:t>
            </a:r>
          </a:p>
          <a:p>
            <a:pPr marL="571500" lvl="0" indent="-457200">
              <a:spcBef>
                <a:spcPts val="0"/>
              </a:spcBef>
              <a:spcAft>
                <a:spcPts val="0"/>
              </a:spcAft>
              <a:buClr>
                <a:schemeClr val="tx1"/>
              </a:buClr>
              <a:buSzPct val="100000"/>
              <a:buFont typeface="+mj-lt"/>
              <a:buAutoNum type="arabicPeriod"/>
            </a:pPr>
            <a:r>
              <a:rPr lang="en-US" dirty="0">
                <a:solidFill>
                  <a:srgbClr val="162CFF"/>
                </a:solidFill>
              </a:rPr>
              <a:t>Tangent linear capability and adjoint model capability?</a:t>
            </a:r>
          </a:p>
          <a:p>
            <a:pPr marL="571500" lvl="0" indent="-457200">
              <a:spcBef>
                <a:spcPts val="0"/>
              </a:spcBef>
              <a:spcAft>
                <a:spcPts val="0"/>
              </a:spcAft>
              <a:buClr>
                <a:schemeClr val="tx1"/>
              </a:buClr>
              <a:buSzPct val="100000"/>
              <a:buFont typeface="+mj-lt"/>
              <a:buAutoNum type="arabicPeriod"/>
            </a:pPr>
            <a:r>
              <a:rPr lang="en-US" dirty="0">
                <a:solidFill>
                  <a:srgbClr val="162CFF"/>
                </a:solidFill>
              </a:rPr>
              <a:t>Tangent linear and adjoint for forward operators?</a:t>
            </a:r>
          </a:p>
        </p:txBody>
      </p:sp>
    </p:spTree>
    <p:extLst>
      <p:ext uri="{BB962C8B-B14F-4D97-AF65-F5344CB8AC3E}">
        <p14:creationId xmlns:p14="http://schemas.microsoft.com/office/powerpoint/2010/main" val="544684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sk-SK"/>
              <a:t>Future of ESM, 18 May 2018</a:t>
            </a:r>
            <a:endParaRPr lang="en-US" dirty="0"/>
          </a:p>
        </p:txBody>
      </p:sp>
      <p:sp>
        <p:nvSpPr>
          <p:cNvPr id="8" name="TextBox 7"/>
          <p:cNvSpPr txBox="1"/>
          <p:nvPr/>
        </p:nvSpPr>
        <p:spPr>
          <a:xfrm>
            <a:off x="0" y="0"/>
            <a:ext cx="9144000" cy="523220"/>
          </a:xfrm>
          <a:prstGeom prst="rect">
            <a:avLst/>
          </a:prstGeom>
          <a:solidFill>
            <a:srgbClr val="3366FF"/>
          </a:solidFill>
        </p:spPr>
        <p:txBody>
          <a:bodyPr wrap="square" rtlCol="0">
            <a:spAutoFit/>
          </a:bodyPr>
          <a:lstStyle/>
          <a:p>
            <a:pPr algn="ctr"/>
            <a:r>
              <a:rPr lang="en-US" sz="2800" dirty="0">
                <a:solidFill>
                  <a:schemeClr val="bg1"/>
                </a:solidFill>
              </a:rPr>
              <a:t>Software Engineering for Living Science Codes</a:t>
            </a:r>
          </a:p>
        </p:txBody>
      </p:sp>
      <p:sp>
        <p:nvSpPr>
          <p:cNvPr id="3" name="TextBox 2">
            <a:extLst>
              <a:ext uri="{FF2B5EF4-FFF2-40B4-BE49-F238E27FC236}">
                <a16:creationId xmlns:a16="http://schemas.microsoft.com/office/drawing/2014/main" id="{A87854A7-5254-B647-B52A-30FCC4B7D1C8}"/>
              </a:ext>
            </a:extLst>
          </p:cNvPr>
          <p:cNvSpPr txBox="1"/>
          <p:nvPr/>
        </p:nvSpPr>
        <p:spPr>
          <a:xfrm>
            <a:off x="457200" y="838200"/>
            <a:ext cx="8305800" cy="2308324"/>
          </a:xfrm>
          <a:prstGeom prst="rect">
            <a:avLst/>
          </a:prstGeom>
          <a:noFill/>
        </p:spPr>
        <p:txBody>
          <a:bodyPr wrap="square" rtlCol="0">
            <a:spAutoFit/>
          </a:bodyPr>
          <a:lstStyle/>
          <a:p>
            <a:r>
              <a:rPr lang="en-US" dirty="0"/>
              <a:t>This code was used at 3 major institutions.</a:t>
            </a:r>
          </a:p>
          <a:p>
            <a:r>
              <a:rPr lang="en-US" dirty="0"/>
              <a:t>At least O(10</a:t>
            </a:r>
            <a:r>
              <a:rPr lang="en-US" baseline="30000" dirty="0"/>
              <a:t>5</a:t>
            </a:r>
            <a:r>
              <a:rPr lang="en-US" dirty="0"/>
              <a:t>) years of model integration.</a:t>
            </a:r>
          </a:p>
          <a:p>
            <a:r>
              <a:rPr lang="en-US" dirty="0"/>
              <a:t>It is obviously incorrect.</a:t>
            </a:r>
          </a:p>
          <a:p>
            <a:r>
              <a:rPr lang="en-US" dirty="0"/>
              <a:t>Leads to clearly visible concerns in instantaneous fields.</a:t>
            </a:r>
          </a:p>
          <a:p>
            <a:endParaRPr lang="en-US" dirty="0"/>
          </a:p>
          <a:p>
            <a:r>
              <a:rPr lang="en-US" dirty="0"/>
              <a:t>Why didn’t anybody notice?</a:t>
            </a:r>
          </a:p>
        </p:txBody>
      </p:sp>
    </p:spTree>
    <p:extLst>
      <p:ext uri="{BB962C8B-B14F-4D97-AF65-F5344CB8AC3E}">
        <p14:creationId xmlns:p14="http://schemas.microsoft.com/office/powerpoint/2010/main" val="3302677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sk-SK"/>
              <a:t>Future of ESM, 18 May 2018</a:t>
            </a:r>
            <a:endParaRPr lang="en-US" dirty="0"/>
          </a:p>
        </p:txBody>
      </p:sp>
      <p:sp>
        <p:nvSpPr>
          <p:cNvPr id="8" name="TextBox 7"/>
          <p:cNvSpPr txBox="1"/>
          <p:nvPr/>
        </p:nvSpPr>
        <p:spPr>
          <a:xfrm>
            <a:off x="0" y="0"/>
            <a:ext cx="9144000" cy="523220"/>
          </a:xfrm>
          <a:prstGeom prst="rect">
            <a:avLst/>
          </a:prstGeom>
          <a:solidFill>
            <a:srgbClr val="3366FF"/>
          </a:solidFill>
        </p:spPr>
        <p:txBody>
          <a:bodyPr wrap="square" rtlCol="0">
            <a:spAutoFit/>
          </a:bodyPr>
          <a:lstStyle/>
          <a:p>
            <a:pPr algn="ctr"/>
            <a:r>
              <a:rPr lang="en-US" sz="2800" dirty="0">
                <a:solidFill>
                  <a:schemeClr val="bg1"/>
                </a:solidFill>
              </a:rPr>
              <a:t>Software Engineering for Living Science Codes</a:t>
            </a:r>
          </a:p>
        </p:txBody>
      </p:sp>
      <p:sp>
        <p:nvSpPr>
          <p:cNvPr id="3" name="TextBox 2">
            <a:extLst>
              <a:ext uri="{FF2B5EF4-FFF2-40B4-BE49-F238E27FC236}">
                <a16:creationId xmlns:a16="http://schemas.microsoft.com/office/drawing/2014/main" id="{A87854A7-5254-B647-B52A-30FCC4B7D1C8}"/>
              </a:ext>
            </a:extLst>
          </p:cNvPr>
          <p:cNvSpPr txBox="1"/>
          <p:nvPr/>
        </p:nvSpPr>
        <p:spPr>
          <a:xfrm>
            <a:off x="457200" y="838200"/>
            <a:ext cx="8305800" cy="4893647"/>
          </a:xfrm>
          <a:prstGeom prst="rect">
            <a:avLst/>
          </a:prstGeom>
          <a:noFill/>
        </p:spPr>
        <p:txBody>
          <a:bodyPr wrap="square" rtlCol="0">
            <a:spAutoFit/>
          </a:bodyPr>
          <a:lstStyle/>
          <a:p>
            <a:r>
              <a:rPr lang="en-US" dirty="0"/>
              <a:t>Why didn’t anybody notice?</a:t>
            </a:r>
          </a:p>
          <a:p>
            <a:endParaRPr lang="en-US" dirty="0"/>
          </a:p>
          <a:p>
            <a:pPr marL="342900" indent="-342900">
              <a:buFont typeface="Arial" panose="020B0604020202020204" pitchFamily="34" charset="0"/>
              <a:buChar char="•"/>
            </a:pPr>
            <a:r>
              <a:rPr lang="en-US" dirty="0"/>
              <a:t>Model doesn’t crash.</a:t>
            </a:r>
          </a:p>
          <a:p>
            <a:pPr marL="342900" indent="-342900">
              <a:buFont typeface="Arial" panose="020B0604020202020204" pitchFamily="34" charset="0"/>
              <a:buChar char="•"/>
            </a:pPr>
            <a:r>
              <a:rPr lang="en-US" dirty="0"/>
              <a:t>There is no first principles algorithm.</a:t>
            </a:r>
          </a:p>
          <a:p>
            <a:pPr marL="342900" indent="-342900">
              <a:buFont typeface="Arial" panose="020B0604020202020204" pitchFamily="34" charset="0"/>
              <a:buChar char="•"/>
            </a:pPr>
            <a:r>
              <a:rPr lang="en-US" dirty="0"/>
              <a:t>There is no unit test available (or possible?).</a:t>
            </a:r>
          </a:p>
          <a:p>
            <a:pPr marL="342900" indent="-342900">
              <a:buFont typeface="Arial" panose="020B0604020202020204" pitchFamily="34" charset="0"/>
              <a:buChar char="•"/>
            </a:pPr>
            <a:r>
              <a:rPr lang="en-US" dirty="0"/>
              <a:t>In long runs, no simple ‘test’ for bad behavior? </a:t>
            </a:r>
          </a:p>
          <a:p>
            <a:pPr marL="342900" indent="-342900">
              <a:buFont typeface="Arial" panose="020B0604020202020204" pitchFamily="34" charset="0"/>
              <a:buChar char="•"/>
            </a:pPr>
            <a:r>
              <a:rPr lang="en-US" dirty="0"/>
              <a:t>This piece of code was used to ‘tune’ model behavior.</a:t>
            </a:r>
          </a:p>
          <a:p>
            <a:pPr marL="342900" indent="-342900">
              <a:buFont typeface="Arial" panose="020B0604020202020204" pitchFamily="34" charset="0"/>
              <a:buChar char="•"/>
            </a:pPr>
            <a:r>
              <a:rPr lang="en-US" dirty="0"/>
              <a:t>It clearly evolved after original writing.</a:t>
            </a:r>
          </a:p>
          <a:p>
            <a:pPr marL="342900" indent="-342900">
              <a:buFont typeface="Arial" panose="020B0604020202020204" pitchFamily="34" charset="0"/>
              <a:buChar char="•"/>
            </a:pPr>
            <a:r>
              <a:rPr lang="en-US" dirty="0"/>
              <a:t>The code contained negligible documentation.</a:t>
            </a:r>
          </a:p>
          <a:p>
            <a:pPr marL="342900" indent="-342900">
              <a:buFont typeface="Arial" panose="020B0604020202020204" pitchFamily="34" charset="0"/>
              <a:buChar char="•"/>
            </a:pPr>
            <a:r>
              <a:rPr lang="en-US" dirty="0"/>
              <a:t>The code is difficult to interpret.</a:t>
            </a:r>
          </a:p>
          <a:p>
            <a:pPr marL="342900" indent="-342900">
              <a:buFont typeface="Arial" panose="020B0604020202020204" pitchFamily="34" charset="0"/>
              <a:buChar char="•"/>
            </a:pPr>
            <a:r>
              <a:rPr lang="en-US" dirty="0"/>
              <a:t>Code path is controlled by a number of external parameters.</a:t>
            </a:r>
          </a:p>
          <a:p>
            <a:endParaRPr lang="en-US" dirty="0"/>
          </a:p>
        </p:txBody>
      </p:sp>
    </p:spTree>
    <p:extLst>
      <p:ext uri="{BB962C8B-B14F-4D97-AF65-F5344CB8AC3E}">
        <p14:creationId xmlns:p14="http://schemas.microsoft.com/office/powerpoint/2010/main" val="3168636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sk-SK"/>
              <a:t>Future of ESM, 18 May 2018</a:t>
            </a:r>
            <a:endParaRPr lang="en-US" dirty="0"/>
          </a:p>
        </p:txBody>
      </p:sp>
      <p:sp>
        <p:nvSpPr>
          <p:cNvPr id="8" name="TextBox 7"/>
          <p:cNvSpPr txBox="1"/>
          <p:nvPr/>
        </p:nvSpPr>
        <p:spPr>
          <a:xfrm>
            <a:off x="0" y="0"/>
            <a:ext cx="9144000" cy="523220"/>
          </a:xfrm>
          <a:prstGeom prst="rect">
            <a:avLst/>
          </a:prstGeom>
          <a:solidFill>
            <a:srgbClr val="3366FF"/>
          </a:solidFill>
        </p:spPr>
        <p:txBody>
          <a:bodyPr wrap="square" rtlCol="0">
            <a:spAutoFit/>
          </a:bodyPr>
          <a:lstStyle/>
          <a:p>
            <a:pPr algn="ctr"/>
            <a:r>
              <a:rPr lang="en-US" sz="2800" dirty="0">
                <a:solidFill>
                  <a:schemeClr val="bg1"/>
                </a:solidFill>
              </a:rPr>
              <a:t>Software Engineering for Living Science Codes</a:t>
            </a:r>
          </a:p>
        </p:txBody>
      </p:sp>
      <p:sp>
        <p:nvSpPr>
          <p:cNvPr id="3" name="TextBox 2">
            <a:extLst>
              <a:ext uri="{FF2B5EF4-FFF2-40B4-BE49-F238E27FC236}">
                <a16:creationId xmlns:a16="http://schemas.microsoft.com/office/drawing/2014/main" id="{A87854A7-5254-B647-B52A-30FCC4B7D1C8}"/>
              </a:ext>
            </a:extLst>
          </p:cNvPr>
          <p:cNvSpPr txBox="1"/>
          <p:nvPr/>
        </p:nvSpPr>
        <p:spPr>
          <a:xfrm>
            <a:off x="457200" y="838200"/>
            <a:ext cx="8305800" cy="5416868"/>
          </a:xfrm>
          <a:prstGeom prst="rect">
            <a:avLst/>
          </a:prstGeom>
          <a:noFill/>
        </p:spPr>
        <p:txBody>
          <a:bodyPr wrap="square" rtlCol="0">
            <a:spAutoFit/>
          </a:bodyPr>
          <a:lstStyle/>
          <a:p>
            <a:r>
              <a:rPr lang="en-US" dirty="0"/>
              <a:t>Why didn’t anybody notice?</a:t>
            </a:r>
          </a:p>
          <a:p>
            <a:endParaRPr lang="en-US" dirty="0"/>
          </a:p>
          <a:p>
            <a:r>
              <a:rPr lang="en-US" sz="1000" dirty="0"/>
              <a:t>!************</a:t>
            </a:r>
          </a:p>
          <a:p>
            <a:r>
              <a:rPr lang="en-US" sz="1000" dirty="0"/>
              <a:t>! Cell center</a:t>
            </a:r>
          </a:p>
          <a:p>
            <a:r>
              <a:rPr lang="en-US" sz="1000" dirty="0"/>
              <a:t>!************</a:t>
            </a:r>
          </a:p>
          <a:p>
            <a:r>
              <a:rPr lang="en-US" sz="1000" dirty="0"/>
              <a:t>      do j=js2g0,jn2g0</a:t>
            </a:r>
          </a:p>
          <a:p>
            <a:r>
              <a:rPr lang="en-US" sz="1000" dirty="0"/>
              <a:t>            </a:t>
            </a:r>
            <a:r>
              <a:rPr lang="en-US" sz="1000" dirty="0" err="1"/>
              <a:t>sc</a:t>
            </a:r>
            <a:r>
              <a:rPr lang="en-US" sz="1000" dirty="0"/>
              <a:t>(j) = (</a:t>
            </a:r>
            <a:r>
              <a:rPr lang="en-US" sz="1000" dirty="0" err="1"/>
              <a:t>coszc</a:t>
            </a:r>
            <a:r>
              <a:rPr lang="en-US" sz="1000" dirty="0"/>
              <a:t>/</a:t>
            </a:r>
            <a:r>
              <a:rPr lang="en-US" sz="1000" dirty="0" err="1"/>
              <a:t>cosp</a:t>
            </a:r>
            <a:r>
              <a:rPr lang="en-US" sz="1000" dirty="0"/>
              <a:t>(j))**2</a:t>
            </a:r>
          </a:p>
          <a:p>
            <a:endParaRPr lang="en-US" sz="1000" dirty="0"/>
          </a:p>
          <a:p>
            <a:r>
              <a:rPr lang="en-US" sz="1000" dirty="0"/>
              <a:t>         if(</a:t>
            </a:r>
            <a:r>
              <a:rPr lang="en-US" sz="1000" dirty="0" err="1"/>
              <a:t>sc</a:t>
            </a:r>
            <a:r>
              <a:rPr lang="en-US" sz="1000" dirty="0"/>
              <a:t>(j) &gt; D1_0 ) then</a:t>
            </a:r>
          </a:p>
          <a:p>
            <a:r>
              <a:rPr lang="en-US" sz="1000" dirty="0"/>
              <a:t>          if(</a:t>
            </a:r>
            <a:r>
              <a:rPr lang="en-US" sz="1000" dirty="0" err="1"/>
              <a:t>fft_flt</a:t>
            </a:r>
            <a:r>
              <a:rPr lang="en-US" sz="1000" dirty="0"/>
              <a:t> .eq. 0 .and. </a:t>
            </a:r>
            <a:r>
              <a:rPr lang="en-US" sz="1000" dirty="0" err="1"/>
              <a:t>sc</a:t>
            </a:r>
            <a:r>
              <a:rPr lang="en-US" sz="1000" dirty="0"/>
              <a:t>(j) &lt;= D2_0) then</a:t>
            </a:r>
          </a:p>
          <a:p>
            <a:r>
              <a:rPr lang="en-US" sz="1000" dirty="0"/>
              <a:t>            </a:t>
            </a:r>
            <a:r>
              <a:rPr lang="en-US" sz="1000" dirty="0" err="1"/>
              <a:t>sc</a:t>
            </a:r>
            <a:r>
              <a:rPr lang="en-US" sz="1000" dirty="0"/>
              <a:t>(j) =  D1_0 +  (</a:t>
            </a:r>
            <a:r>
              <a:rPr lang="en-US" sz="1000" dirty="0" err="1"/>
              <a:t>sc</a:t>
            </a:r>
            <a:r>
              <a:rPr lang="en-US" sz="1000" dirty="0"/>
              <a:t>(j)-D1_0)/(</a:t>
            </a:r>
            <a:r>
              <a:rPr lang="en-US" sz="1000" dirty="0" err="1"/>
              <a:t>sc</a:t>
            </a:r>
            <a:r>
              <a:rPr lang="en-US" sz="1000" dirty="0"/>
              <a:t>(j)+D1_0)</a:t>
            </a:r>
          </a:p>
          <a:p>
            <a:r>
              <a:rPr lang="en-US" sz="1000" dirty="0"/>
              <a:t>          </a:t>
            </a:r>
            <a:r>
              <a:rPr lang="en-US" sz="1000" dirty="0" err="1"/>
              <a:t>elseif</a:t>
            </a:r>
            <a:r>
              <a:rPr lang="en-US" sz="1000" dirty="0"/>
              <a:t>(</a:t>
            </a:r>
            <a:r>
              <a:rPr lang="en-US" sz="1000" dirty="0" err="1"/>
              <a:t>fft_flt</a:t>
            </a:r>
            <a:r>
              <a:rPr lang="en-US" sz="1000" dirty="0"/>
              <a:t> .eq. 0 .and. </a:t>
            </a:r>
            <a:r>
              <a:rPr lang="en-US" sz="1000" dirty="0" err="1"/>
              <a:t>sc</a:t>
            </a:r>
            <a:r>
              <a:rPr lang="en-US" sz="1000" dirty="0"/>
              <a:t>(j) &lt;= D4_0) then</a:t>
            </a:r>
          </a:p>
          <a:p>
            <a:r>
              <a:rPr lang="en-US" sz="1000" dirty="0"/>
              <a:t>            </a:t>
            </a:r>
            <a:r>
              <a:rPr lang="en-US" sz="1000" dirty="0" err="1"/>
              <a:t>sc</a:t>
            </a:r>
            <a:r>
              <a:rPr lang="en-US" sz="1000" dirty="0"/>
              <a:t>(j) =  D1_0 +  </a:t>
            </a:r>
            <a:r>
              <a:rPr lang="en-US" sz="1000" dirty="0" err="1"/>
              <a:t>sc</a:t>
            </a:r>
            <a:r>
              <a:rPr lang="en-US" sz="1000" dirty="0"/>
              <a:t>(j)/(D8_0-sc(j))</a:t>
            </a:r>
          </a:p>
          <a:p>
            <a:r>
              <a:rPr lang="en-US" sz="1000" dirty="0"/>
              <a:t>          else</a:t>
            </a:r>
          </a:p>
          <a:p>
            <a:endParaRPr lang="en-US" sz="1000" dirty="0"/>
          </a:p>
          <a:p>
            <a:r>
              <a:rPr lang="en-US" sz="1000" dirty="0"/>
              <a:t>! FFT filter</a:t>
            </a:r>
          </a:p>
          <a:p>
            <a:r>
              <a:rPr lang="en-US" sz="1000" dirty="0"/>
              <a:t>            do </a:t>
            </a:r>
            <a:r>
              <a:rPr lang="en-US" sz="1000" dirty="0" err="1"/>
              <a:t>i</a:t>
            </a:r>
            <a:r>
              <a:rPr lang="en-US" sz="1000" dirty="0"/>
              <a:t>=1,im/2</a:t>
            </a:r>
          </a:p>
          <a:p>
            <a:r>
              <a:rPr lang="en-US" sz="1000" dirty="0"/>
              <a:t>               phi = dl * </a:t>
            </a:r>
            <a:r>
              <a:rPr lang="en-US" sz="1000" dirty="0" err="1"/>
              <a:t>i</a:t>
            </a:r>
            <a:endParaRPr lang="en-US" sz="1000" dirty="0"/>
          </a:p>
          <a:p>
            <a:r>
              <a:rPr lang="en-US" sz="1000" dirty="0"/>
              <a:t>               damp = min((</a:t>
            </a:r>
            <a:r>
              <a:rPr lang="en-US" sz="1000" dirty="0" err="1"/>
              <a:t>cosp</a:t>
            </a:r>
            <a:r>
              <a:rPr lang="en-US" sz="1000" dirty="0"/>
              <a:t>(j)/</a:t>
            </a:r>
            <a:r>
              <a:rPr lang="en-US" sz="1000" dirty="0" err="1"/>
              <a:t>coszc</a:t>
            </a:r>
            <a:r>
              <a:rPr lang="en-US" sz="1000" dirty="0"/>
              <a:t>)/sin(phi),D1_0)**2</a:t>
            </a:r>
          </a:p>
          <a:p>
            <a:r>
              <a:rPr lang="en-US" sz="1000" dirty="0"/>
              <a:t>               if(damp &lt; cutoff) damp = D0_0</a:t>
            </a:r>
          </a:p>
          <a:p>
            <a:r>
              <a:rPr lang="en-US" sz="1000" dirty="0"/>
              <a:t>               dc(2*i-1,j) = damp</a:t>
            </a:r>
          </a:p>
          <a:p>
            <a:r>
              <a:rPr lang="en-US" sz="1000" dirty="0"/>
              <a:t>               dc(2*</a:t>
            </a:r>
            <a:r>
              <a:rPr lang="en-US" sz="1000" dirty="0" err="1"/>
              <a:t>i</a:t>
            </a:r>
            <a:r>
              <a:rPr lang="en-US" sz="1000" dirty="0"/>
              <a:t>  ,j) = damp</a:t>
            </a:r>
          </a:p>
          <a:p>
            <a:r>
              <a:rPr lang="en-US" sz="1000" dirty="0"/>
              <a:t>            </a:t>
            </a:r>
            <a:r>
              <a:rPr lang="en-US" sz="1000" dirty="0" err="1"/>
              <a:t>enddo</a:t>
            </a:r>
            <a:endParaRPr lang="en-US" sz="1000" dirty="0"/>
          </a:p>
          <a:p>
            <a:endParaRPr lang="en-US" sz="1000" dirty="0"/>
          </a:p>
          <a:p>
            <a:r>
              <a:rPr lang="en-US" sz="1000" dirty="0"/>
              <a:t>          endif</a:t>
            </a:r>
          </a:p>
          <a:p>
            <a:r>
              <a:rPr lang="en-US" sz="1000" dirty="0"/>
              <a:t>         endif</a:t>
            </a:r>
          </a:p>
          <a:p>
            <a:r>
              <a:rPr lang="en-US" sz="1000" dirty="0"/>
              <a:t>      </a:t>
            </a:r>
            <a:r>
              <a:rPr lang="en-US" sz="1000" dirty="0" err="1"/>
              <a:t>enddo</a:t>
            </a:r>
            <a:endParaRPr lang="en-US" sz="1000" dirty="0"/>
          </a:p>
          <a:p>
            <a:endParaRPr lang="en-US" dirty="0"/>
          </a:p>
          <a:p>
            <a:endParaRPr lang="en-US" dirty="0"/>
          </a:p>
        </p:txBody>
      </p:sp>
    </p:spTree>
    <p:extLst>
      <p:ext uri="{BB962C8B-B14F-4D97-AF65-F5344CB8AC3E}">
        <p14:creationId xmlns:p14="http://schemas.microsoft.com/office/powerpoint/2010/main" val="3360287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sk-SK"/>
              <a:t>Future of ESM, 18 May 2018</a:t>
            </a:r>
            <a:endParaRPr lang="en-US" dirty="0"/>
          </a:p>
        </p:txBody>
      </p:sp>
      <p:sp>
        <p:nvSpPr>
          <p:cNvPr id="8" name="TextBox 7"/>
          <p:cNvSpPr txBox="1"/>
          <p:nvPr/>
        </p:nvSpPr>
        <p:spPr>
          <a:xfrm>
            <a:off x="0" y="0"/>
            <a:ext cx="9144000" cy="523220"/>
          </a:xfrm>
          <a:prstGeom prst="rect">
            <a:avLst/>
          </a:prstGeom>
          <a:solidFill>
            <a:srgbClr val="3366FF"/>
          </a:solidFill>
        </p:spPr>
        <p:txBody>
          <a:bodyPr wrap="square" rtlCol="0">
            <a:spAutoFit/>
          </a:bodyPr>
          <a:lstStyle/>
          <a:p>
            <a:pPr algn="ctr"/>
            <a:r>
              <a:rPr lang="en-US" sz="2800" dirty="0">
                <a:solidFill>
                  <a:schemeClr val="bg1"/>
                </a:solidFill>
              </a:rPr>
              <a:t>Software Engineering for Living Science Codes</a:t>
            </a:r>
          </a:p>
        </p:txBody>
      </p:sp>
      <p:sp>
        <p:nvSpPr>
          <p:cNvPr id="3" name="TextBox 2">
            <a:extLst>
              <a:ext uri="{FF2B5EF4-FFF2-40B4-BE49-F238E27FC236}">
                <a16:creationId xmlns:a16="http://schemas.microsoft.com/office/drawing/2014/main" id="{A87854A7-5254-B647-B52A-30FCC4B7D1C8}"/>
              </a:ext>
            </a:extLst>
          </p:cNvPr>
          <p:cNvSpPr txBox="1"/>
          <p:nvPr/>
        </p:nvSpPr>
        <p:spPr>
          <a:xfrm>
            <a:off x="457200" y="838200"/>
            <a:ext cx="8305800" cy="3416320"/>
          </a:xfrm>
          <a:prstGeom prst="rect">
            <a:avLst/>
          </a:prstGeom>
          <a:noFill/>
        </p:spPr>
        <p:txBody>
          <a:bodyPr wrap="square" rtlCol="0">
            <a:spAutoFit/>
          </a:bodyPr>
          <a:lstStyle/>
          <a:p>
            <a:r>
              <a:rPr lang="en-US" dirty="0"/>
              <a:t>Axioms:</a:t>
            </a:r>
          </a:p>
          <a:p>
            <a:r>
              <a:rPr lang="en-US" dirty="0"/>
              <a:t>Scientists aren’t software engineers,</a:t>
            </a:r>
          </a:p>
          <a:p>
            <a:r>
              <a:rPr lang="en-US" dirty="0"/>
              <a:t>Software engineers aren’t scientists,</a:t>
            </a:r>
          </a:p>
          <a:p>
            <a:r>
              <a:rPr lang="en-US" dirty="0"/>
              <a:t>Both fields require non-trivial expertise.</a:t>
            </a:r>
          </a:p>
          <a:p>
            <a:endParaRPr lang="en-US" dirty="0"/>
          </a:p>
          <a:p>
            <a:r>
              <a:rPr lang="en-US" dirty="0"/>
              <a:t>Scientists should do careful science.</a:t>
            </a:r>
          </a:p>
          <a:p>
            <a:r>
              <a:rPr lang="en-US" dirty="0"/>
              <a:t>Software engineers should do careful engineering.</a:t>
            </a:r>
          </a:p>
          <a:p>
            <a:endParaRPr lang="en-US" dirty="0"/>
          </a:p>
          <a:p>
            <a:r>
              <a:rPr lang="en-US" dirty="0"/>
              <a:t>Should work closely together during implementation.</a:t>
            </a:r>
          </a:p>
        </p:txBody>
      </p:sp>
    </p:spTree>
    <p:extLst>
      <p:ext uri="{BB962C8B-B14F-4D97-AF65-F5344CB8AC3E}">
        <p14:creationId xmlns:p14="http://schemas.microsoft.com/office/powerpoint/2010/main" val="3230493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effectLst/>
              </a:rPr>
              <a:t>A Story About a Finite Volume Atmospheric Dynamical Core</a:t>
            </a:r>
            <a:endParaRPr lang="en-US" sz="2400" dirty="0"/>
          </a:p>
        </p:txBody>
      </p:sp>
      <p:sp>
        <p:nvSpPr>
          <p:cNvPr id="6" name="Rectangle 14"/>
          <p:cNvSpPr>
            <a:spLocks noChangeArrowheads="1"/>
          </p:cNvSpPr>
          <p:nvPr/>
        </p:nvSpPr>
        <p:spPr bwMode="auto">
          <a:xfrm>
            <a:off x="152400" y="914400"/>
            <a:ext cx="9448800" cy="304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square" anchor="ctr">
            <a:spAutoFit/>
          </a:bodyPr>
          <a:lstStyle/>
          <a:p>
            <a:pPr defTabSz="457200" eaLnBrk="1" fontAlgn="auto" hangingPunct="1">
              <a:spcBef>
                <a:spcPts val="0"/>
              </a:spcBef>
              <a:spcAft>
                <a:spcPts val="0"/>
              </a:spcAft>
            </a:pPr>
            <a:r>
              <a:rPr lang="en-US" dirty="0">
                <a:solidFill>
                  <a:prstClr val="black"/>
                </a:solidFill>
                <a:latin typeface="Calibri"/>
                <a:ea typeface="+mn-ea"/>
                <a:cs typeface="+mn-cs"/>
              </a:rPr>
              <a:t>Core originally developed at NASA.</a:t>
            </a:r>
          </a:p>
          <a:p>
            <a:pPr defTabSz="457200" eaLnBrk="1" fontAlgn="auto" hangingPunct="1">
              <a:spcBef>
                <a:spcPts val="0"/>
              </a:spcBef>
              <a:spcAft>
                <a:spcPts val="0"/>
              </a:spcAft>
            </a:pPr>
            <a:r>
              <a:rPr lang="en-US" dirty="0">
                <a:solidFill>
                  <a:prstClr val="black"/>
                </a:solidFill>
                <a:latin typeface="Calibri"/>
                <a:ea typeface="+mn-ea"/>
                <a:cs typeface="+mn-cs"/>
              </a:rPr>
              <a:t>Adopted by GFDL and NCAR for climate investigations.</a:t>
            </a:r>
          </a:p>
          <a:p>
            <a:pPr defTabSz="457200" eaLnBrk="1" fontAlgn="auto" hangingPunct="1">
              <a:spcBef>
                <a:spcPts val="0"/>
              </a:spcBef>
              <a:spcAft>
                <a:spcPts val="0"/>
              </a:spcAft>
            </a:pPr>
            <a:r>
              <a:rPr lang="en-US" dirty="0">
                <a:solidFill>
                  <a:prstClr val="black"/>
                </a:solidFill>
                <a:latin typeface="Calibri"/>
                <a:ea typeface="+mn-ea"/>
                <a:cs typeface="+mn-cs"/>
              </a:rPr>
              <a:t>Simulated at least O(10</a:t>
            </a:r>
            <a:r>
              <a:rPr lang="en-US" baseline="30000" dirty="0">
                <a:solidFill>
                  <a:prstClr val="black"/>
                </a:solidFill>
                <a:latin typeface="Calibri"/>
                <a:ea typeface="+mn-ea"/>
                <a:cs typeface="+mn-cs"/>
              </a:rPr>
              <a:t>5</a:t>
            </a:r>
            <a:r>
              <a:rPr lang="en-US" dirty="0">
                <a:solidFill>
                  <a:prstClr val="black"/>
                </a:solidFill>
                <a:latin typeface="Calibri"/>
                <a:ea typeface="+mn-ea"/>
                <a:cs typeface="+mn-cs"/>
              </a:rPr>
              <a:t>) years, maybe more.</a:t>
            </a: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r>
              <a:rPr lang="en-US" dirty="0">
                <a:solidFill>
                  <a:prstClr val="black"/>
                </a:solidFill>
                <a:latin typeface="Calibri"/>
                <a:ea typeface="+mn-ea"/>
                <a:cs typeface="+mn-cs"/>
              </a:rPr>
              <a:t>My team added an ensemble DA capability in 2006.</a:t>
            </a: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r>
              <a:rPr lang="en-US" dirty="0">
                <a:solidFill>
                  <a:prstClr val="black"/>
                </a:solidFill>
                <a:latin typeface="Calibri"/>
                <a:ea typeface="+mn-ea"/>
                <a:cs typeface="+mn-cs"/>
              </a:rPr>
              <a:t>That’s when we found the following:</a:t>
            </a:r>
          </a:p>
          <a:p>
            <a:pPr defTabSz="457200" eaLnBrk="1" fontAlgn="auto" hangingPunct="1">
              <a:spcBef>
                <a:spcPts val="0"/>
              </a:spcBef>
              <a:spcAft>
                <a:spcPts val="0"/>
              </a:spcAft>
            </a:pPr>
            <a:endParaRPr lang="en-US" dirty="0">
              <a:solidFill>
                <a:prstClr val="black"/>
              </a:solidFill>
              <a:latin typeface="Calibri"/>
              <a:ea typeface="+mn-ea"/>
              <a:cs typeface="+mn-cs"/>
            </a:endParaRPr>
          </a:p>
        </p:txBody>
      </p:sp>
    </p:spTree>
    <p:extLst>
      <p:ext uri="{BB962C8B-B14F-4D97-AF65-F5344CB8AC3E}">
        <p14:creationId xmlns:p14="http://schemas.microsoft.com/office/powerpoint/2010/main" val="2658662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sk-SK"/>
              <a:t>Future of ESM, 18 May 2018</a:t>
            </a:r>
            <a:endParaRPr lang="en-US" dirty="0"/>
          </a:p>
        </p:txBody>
      </p:sp>
      <p:sp>
        <p:nvSpPr>
          <p:cNvPr id="8" name="TextBox 7"/>
          <p:cNvSpPr txBox="1"/>
          <p:nvPr/>
        </p:nvSpPr>
        <p:spPr>
          <a:xfrm>
            <a:off x="0" y="0"/>
            <a:ext cx="9144000" cy="523220"/>
          </a:xfrm>
          <a:prstGeom prst="rect">
            <a:avLst/>
          </a:prstGeom>
          <a:solidFill>
            <a:srgbClr val="3366FF"/>
          </a:solidFill>
        </p:spPr>
        <p:txBody>
          <a:bodyPr wrap="square" rtlCol="0">
            <a:spAutoFit/>
          </a:bodyPr>
          <a:lstStyle/>
          <a:p>
            <a:pPr algn="ctr"/>
            <a:r>
              <a:rPr lang="en-US" sz="2800" dirty="0">
                <a:solidFill>
                  <a:schemeClr val="bg1"/>
                </a:solidFill>
              </a:rPr>
              <a:t>Software Engineering for Living Science Codes</a:t>
            </a:r>
          </a:p>
        </p:txBody>
      </p:sp>
      <p:sp>
        <p:nvSpPr>
          <p:cNvPr id="3" name="TextBox 2">
            <a:extLst>
              <a:ext uri="{FF2B5EF4-FFF2-40B4-BE49-F238E27FC236}">
                <a16:creationId xmlns:a16="http://schemas.microsoft.com/office/drawing/2014/main" id="{A87854A7-5254-B647-B52A-30FCC4B7D1C8}"/>
              </a:ext>
            </a:extLst>
          </p:cNvPr>
          <p:cNvSpPr txBox="1"/>
          <p:nvPr/>
        </p:nvSpPr>
        <p:spPr>
          <a:xfrm>
            <a:off x="304800" y="838200"/>
            <a:ext cx="8610600" cy="3046988"/>
          </a:xfrm>
          <a:prstGeom prst="rect">
            <a:avLst/>
          </a:prstGeom>
          <a:noFill/>
        </p:spPr>
        <p:txBody>
          <a:bodyPr wrap="square" rtlCol="0">
            <a:spAutoFit/>
          </a:bodyPr>
          <a:lstStyle/>
          <a:p>
            <a:r>
              <a:rPr lang="en-US" dirty="0"/>
              <a:t>Scientists should do careful science:</a:t>
            </a:r>
          </a:p>
          <a:p>
            <a:r>
              <a:rPr lang="en-US" dirty="0"/>
              <a:t>	Precise, reproducible, documented, justified.</a:t>
            </a:r>
          </a:p>
          <a:p>
            <a:endParaRPr lang="en-US" dirty="0"/>
          </a:p>
          <a:p>
            <a:r>
              <a:rPr lang="en-US" dirty="0"/>
              <a:t>SEs should do careful engineering:</a:t>
            </a:r>
          </a:p>
          <a:p>
            <a:r>
              <a:rPr lang="en-US" dirty="0"/>
              <a:t>	All code should be clear, documented.</a:t>
            </a:r>
          </a:p>
          <a:p>
            <a:r>
              <a:rPr lang="en-US" dirty="0"/>
              <a:t>	Separation of development from supported code.</a:t>
            </a:r>
          </a:p>
          <a:p>
            <a:endParaRPr lang="en-US" dirty="0"/>
          </a:p>
          <a:p>
            <a:r>
              <a:rPr lang="en-US" dirty="0"/>
              <a:t>Pair should confirm that code does what scientists want.</a:t>
            </a:r>
          </a:p>
        </p:txBody>
      </p:sp>
    </p:spTree>
    <p:extLst>
      <p:ext uri="{BB962C8B-B14F-4D97-AF65-F5344CB8AC3E}">
        <p14:creationId xmlns:p14="http://schemas.microsoft.com/office/powerpoint/2010/main" val="2947490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sk-SK"/>
              <a:t>Future of ESM, 18 May 2018</a:t>
            </a:r>
            <a:endParaRPr lang="en-US" dirty="0"/>
          </a:p>
        </p:txBody>
      </p:sp>
      <p:sp>
        <p:nvSpPr>
          <p:cNvPr id="8" name="TextBox 7"/>
          <p:cNvSpPr txBox="1"/>
          <p:nvPr/>
        </p:nvSpPr>
        <p:spPr>
          <a:xfrm>
            <a:off x="0" y="0"/>
            <a:ext cx="9144000" cy="523220"/>
          </a:xfrm>
          <a:prstGeom prst="rect">
            <a:avLst/>
          </a:prstGeom>
          <a:solidFill>
            <a:srgbClr val="3366FF"/>
          </a:solidFill>
        </p:spPr>
        <p:txBody>
          <a:bodyPr wrap="square" rtlCol="0">
            <a:spAutoFit/>
          </a:bodyPr>
          <a:lstStyle/>
          <a:p>
            <a:pPr algn="ctr"/>
            <a:r>
              <a:rPr lang="en-US" sz="2800" dirty="0">
                <a:solidFill>
                  <a:schemeClr val="bg1"/>
                </a:solidFill>
              </a:rPr>
              <a:t>Software Engineering for Living Science Codes</a:t>
            </a:r>
          </a:p>
        </p:txBody>
      </p:sp>
      <p:sp>
        <p:nvSpPr>
          <p:cNvPr id="3" name="TextBox 2">
            <a:extLst>
              <a:ext uri="{FF2B5EF4-FFF2-40B4-BE49-F238E27FC236}">
                <a16:creationId xmlns:a16="http://schemas.microsoft.com/office/drawing/2014/main" id="{A87854A7-5254-B647-B52A-30FCC4B7D1C8}"/>
              </a:ext>
            </a:extLst>
          </p:cNvPr>
          <p:cNvSpPr txBox="1"/>
          <p:nvPr/>
        </p:nvSpPr>
        <p:spPr>
          <a:xfrm>
            <a:off x="457200" y="838200"/>
            <a:ext cx="8305800" cy="3785652"/>
          </a:xfrm>
          <a:prstGeom prst="rect">
            <a:avLst/>
          </a:prstGeom>
          <a:noFill/>
        </p:spPr>
        <p:txBody>
          <a:bodyPr wrap="square" rtlCol="0">
            <a:spAutoFit/>
          </a:bodyPr>
          <a:lstStyle/>
          <a:p>
            <a:r>
              <a:rPr lang="en-US" dirty="0"/>
              <a:t>Key points:</a:t>
            </a:r>
          </a:p>
          <a:p>
            <a:pPr marL="457200" indent="-457200">
              <a:buAutoNum type="arabicPeriod"/>
            </a:pPr>
            <a:r>
              <a:rPr lang="en-US" dirty="0"/>
              <a:t>Highly unlikely that any existing GCM is ‘error-free’</a:t>
            </a:r>
          </a:p>
          <a:p>
            <a:pPr marL="457200" indent="-457200">
              <a:buAutoNum type="arabicPeriod"/>
            </a:pPr>
            <a:r>
              <a:rPr lang="en-US" dirty="0"/>
              <a:t>How can one interpret results from something known to be erroneous.</a:t>
            </a:r>
          </a:p>
          <a:p>
            <a:pPr marL="457200" indent="-457200">
              <a:buAutoNum type="arabicPeriod"/>
            </a:pPr>
            <a:r>
              <a:rPr lang="en-US" dirty="0"/>
              <a:t>Subsequent developments may be compensatory.</a:t>
            </a:r>
          </a:p>
          <a:p>
            <a:pPr marL="457200" indent="-457200">
              <a:buAutoNum type="arabicPeriod"/>
            </a:pPr>
            <a:endParaRPr lang="en-US" dirty="0"/>
          </a:p>
          <a:p>
            <a:r>
              <a:rPr lang="en-US" dirty="0"/>
              <a:t>My opinion:</a:t>
            </a:r>
          </a:p>
          <a:p>
            <a:pPr marL="342900" indent="-342900">
              <a:buFont typeface="Arial" panose="020B0604020202020204" pitchFamily="34" charset="0"/>
              <a:buChar char="•"/>
            </a:pPr>
            <a:r>
              <a:rPr lang="en-US" dirty="0"/>
              <a:t>Much more careful development is essential.</a:t>
            </a:r>
          </a:p>
          <a:p>
            <a:pPr marL="342900" indent="-342900">
              <a:buFont typeface="Arial" panose="020B0604020202020204" pitchFamily="34" charset="0"/>
              <a:buChar char="•"/>
            </a:pPr>
            <a:r>
              <a:rPr lang="en-US" dirty="0"/>
              <a:t>Much more comprehensive unit testing where possible.</a:t>
            </a:r>
          </a:p>
          <a:p>
            <a:pPr marL="342900" indent="-342900">
              <a:buFont typeface="Arial" panose="020B0604020202020204" pitchFamily="34" charset="0"/>
              <a:buChar char="•"/>
            </a:pPr>
            <a:r>
              <a:rPr lang="en-US" dirty="0"/>
              <a:t>Far more important than new parameterizations, etc.</a:t>
            </a:r>
          </a:p>
        </p:txBody>
      </p:sp>
    </p:spTree>
    <p:extLst>
      <p:ext uri="{BB962C8B-B14F-4D97-AF65-F5344CB8AC3E}">
        <p14:creationId xmlns:p14="http://schemas.microsoft.com/office/powerpoint/2010/main" val="2852598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ALT_V_266hPa_gauss3_lonline">
            <a:extLst>
              <a:ext uri="{FF2B5EF4-FFF2-40B4-BE49-F238E27FC236}">
                <a16:creationId xmlns:a16="http://schemas.microsoft.com/office/drawing/2014/main" id="{A0CA9B9A-AD9C-884A-8E84-F2F7771988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473" t="9093" r="18826" b="5455"/>
          <a:stretch>
            <a:fillRect/>
          </a:stretch>
        </p:blipFill>
        <p:spPr bwMode="auto">
          <a:xfrm rot="5400000">
            <a:off x="2012156" y="-411956"/>
            <a:ext cx="5027613" cy="859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3">
            <a:extLst>
              <a:ext uri="{FF2B5EF4-FFF2-40B4-BE49-F238E27FC236}">
                <a16:creationId xmlns:a16="http://schemas.microsoft.com/office/drawing/2014/main" id="{9593AB82-E39B-744A-A986-FF9ADC9557B8}"/>
              </a:ext>
            </a:extLst>
          </p:cNvPr>
          <p:cNvSpPr txBox="1">
            <a:spLocks noChangeArrowheads="1"/>
          </p:cNvSpPr>
          <p:nvPr/>
        </p:nvSpPr>
        <p:spPr bwMode="auto">
          <a:xfrm>
            <a:off x="1709738" y="6553200"/>
            <a:ext cx="5722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rPr>
              <a:t>Ensemble Mean V @ 266hPa  CAM FV core 00Z 25 September 2006</a:t>
            </a: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endParaRPr>
          </a:p>
        </p:txBody>
      </p:sp>
      <p:sp>
        <p:nvSpPr>
          <p:cNvPr id="54276" name="Rectangle 4">
            <a:extLst>
              <a:ext uri="{FF2B5EF4-FFF2-40B4-BE49-F238E27FC236}">
                <a16:creationId xmlns:a16="http://schemas.microsoft.com/office/drawing/2014/main" id="{DC278EA3-FB36-BF43-A892-742E0D08EAD8}"/>
              </a:ext>
            </a:extLst>
          </p:cNvPr>
          <p:cNvSpPr>
            <a:spLocks noGrp="1" noChangeArrowheads="1"/>
          </p:cNvSpPr>
          <p:nvPr>
            <p:ph type="title"/>
          </p:nvPr>
        </p:nvSpPr>
        <p:spPr>
          <a:xfrm>
            <a:off x="1328738" y="733425"/>
            <a:ext cx="6332537" cy="762000"/>
          </a:xfrm>
          <a:noFill/>
        </p:spPr>
        <p:txBody>
          <a:bodyPr/>
          <a:lstStyle/>
          <a:p>
            <a:pPr eaLnBrk="1" hangingPunct="1"/>
            <a:r>
              <a:rPr lang="en-US" altLang="en-US" sz="2800"/>
              <a:t>2 ∆y noise in ensemble average V</a:t>
            </a:r>
            <a:endParaRPr lang="en-US" altLang="en-US"/>
          </a:p>
        </p:txBody>
      </p:sp>
      <p:sp>
        <p:nvSpPr>
          <p:cNvPr id="54277" name="Rectangle 5">
            <a:extLst>
              <a:ext uri="{FF2B5EF4-FFF2-40B4-BE49-F238E27FC236}">
                <a16:creationId xmlns:a16="http://schemas.microsoft.com/office/drawing/2014/main" id="{23C48FBD-9074-864F-A162-0E11FC595A50}"/>
              </a:ext>
            </a:extLst>
          </p:cNvPr>
          <p:cNvSpPr>
            <a:spLocks noChangeArrowheads="1"/>
          </p:cNvSpPr>
          <p:nvPr/>
        </p:nvSpPr>
        <p:spPr bwMode="auto">
          <a:xfrm>
            <a:off x="330200" y="161925"/>
            <a:ext cx="83296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rPr>
              <a:t>More suspicious patterns, not fixed by ALT_PFT</a:t>
            </a:r>
          </a:p>
        </p:txBody>
      </p:sp>
    </p:spTree>
    <p:extLst>
      <p:ext uri="{BB962C8B-B14F-4D97-AF65-F5344CB8AC3E}">
        <p14:creationId xmlns:p14="http://schemas.microsoft.com/office/powerpoint/2010/main" val="2969706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BAC11671-7D1B-2B48-81F7-E86A2BE7CECF}"/>
              </a:ext>
            </a:extLst>
          </p:cNvPr>
          <p:cNvSpPr>
            <a:spLocks noGrp="1" noChangeArrowheads="1"/>
          </p:cNvSpPr>
          <p:nvPr>
            <p:ph type="title"/>
          </p:nvPr>
        </p:nvSpPr>
        <p:spPr>
          <a:xfrm>
            <a:off x="1755775" y="114300"/>
            <a:ext cx="5478463" cy="685800"/>
          </a:xfrm>
        </p:spPr>
        <p:txBody>
          <a:bodyPr/>
          <a:lstStyle/>
          <a:p>
            <a:pPr eaLnBrk="1" hangingPunct="1"/>
            <a:r>
              <a:rPr lang="en-US" altLang="en-US" sz="3000"/>
              <a:t>North-South cross sections</a:t>
            </a:r>
            <a:endParaRPr lang="en-US" altLang="en-US"/>
          </a:p>
        </p:txBody>
      </p:sp>
      <p:sp>
        <p:nvSpPr>
          <p:cNvPr id="56323" name="Line 3">
            <a:extLst>
              <a:ext uri="{FF2B5EF4-FFF2-40B4-BE49-F238E27FC236}">
                <a16:creationId xmlns:a16="http://schemas.microsoft.com/office/drawing/2014/main" id="{5B814407-CF9A-BD4D-B738-94C91C7CB1D1}"/>
              </a:ext>
            </a:extLst>
          </p:cNvPr>
          <p:cNvSpPr>
            <a:spLocks noChangeShapeType="1"/>
          </p:cNvSpPr>
          <p:nvPr/>
        </p:nvSpPr>
        <p:spPr bwMode="auto">
          <a:xfrm>
            <a:off x="5638800" y="1676400"/>
            <a:ext cx="83820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Osaka" panose="020B0600000000000000" pitchFamily="34" charset="-128"/>
            </a:endParaRPr>
          </a:p>
        </p:txBody>
      </p:sp>
      <p:sp>
        <p:nvSpPr>
          <p:cNvPr id="56324" name="Text Box 4">
            <a:extLst>
              <a:ext uri="{FF2B5EF4-FFF2-40B4-BE49-F238E27FC236}">
                <a16:creationId xmlns:a16="http://schemas.microsoft.com/office/drawing/2014/main" id="{FB237A38-E7AB-3543-B98B-C3D691C77618}"/>
              </a:ext>
            </a:extLst>
          </p:cNvPr>
          <p:cNvSpPr txBox="1">
            <a:spLocks noChangeArrowheads="1"/>
          </p:cNvSpPr>
          <p:nvPr/>
        </p:nvSpPr>
        <p:spPr bwMode="auto">
          <a:xfrm>
            <a:off x="1709738" y="6553200"/>
            <a:ext cx="5722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rPr>
              <a:t>Ensemble Mean V @ 266hPa  CAM FV core 00Z 25 September 2006</a:t>
            </a: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endParaRPr>
          </a:p>
        </p:txBody>
      </p:sp>
      <p:sp>
        <p:nvSpPr>
          <p:cNvPr id="56325" name="Text Box 5">
            <a:extLst>
              <a:ext uri="{FF2B5EF4-FFF2-40B4-BE49-F238E27FC236}">
                <a16:creationId xmlns:a16="http://schemas.microsoft.com/office/drawing/2014/main" id="{ED553B35-2FAF-B940-8696-838BA5983F46}"/>
              </a:ext>
            </a:extLst>
          </p:cNvPr>
          <p:cNvSpPr txBox="1">
            <a:spLocks noChangeArrowheads="1"/>
          </p:cNvSpPr>
          <p:nvPr/>
        </p:nvSpPr>
        <p:spPr bwMode="auto">
          <a:xfrm>
            <a:off x="1524000" y="685800"/>
            <a:ext cx="1328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rPr>
              <a:t>46º East</a:t>
            </a:r>
          </a:p>
        </p:txBody>
      </p:sp>
      <p:sp>
        <p:nvSpPr>
          <p:cNvPr id="56326" name="Rectangle 6">
            <a:extLst>
              <a:ext uri="{FF2B5EF4-FFF2-40B4-BE49-F238E27FC236}">
                <a16:creationId xmlns:a16="http://schemas.microsoft.com/office/drawing/2014/main" id="{E5A9ACA7-B3D6-B94A-84BB-28E51E7858F8}"/>
              </a:ext>
            </a:extLst>
          </p:cNvPr>
          <p:cNvSpPr>
            <a:spLocks noChangeArrowheads="1"/>
          </p:cNvSpPr>
          <p:nvPr/>
        </p:nvSpPr>
        <p:spPr bwMode="auto">
          <a:xfrm>
            <a:off x="6172200" y="685800"/>
            <a:ext cx="149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rPr>
              <a:t>206º East</a:t>
            </a:r>
          </a:p>
        </p:txBody>
      </p:sp>
      <p:pic>
        <p:nvPicPr>
          <p:cNvPr id="56327" name="Picture 7" descr="MPF_V_266hPa_46E">
            <a:extLst>
              <a:ext uri="{FF2B5EF4-FFF2-40B4-BE49-F238E27FC236}">
                <a16:creationId xmlns:a16="http://schemas.microsoft.com/office/drawing/2014/main" id="{CB18A5DD-3ABC-8248-8229-9266C563CE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766" t="4546" r="2942" b="4546"/>
          <a:stretch>
            <a:fillRect/>
          </a:stretch>
        </p:blipFill>
        <p:spPr bwMode="auto">
          <a:xfrm>
            <a:off x="685800" y="1143000"/>
            <a:ext cx="3719513"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8" descr="MPF_V_266hPa_206E">
            <a:extLst>
              <a:ext uri="{FF2B5EF4-FFF2-40B4-BE49-F238E27FC236}">
                <a16:creationId xmlns:a16="http://schemas.microsoft.com/office/drawing/2014/main" id="{4DA7839C-AC89-EA46-8E09-B7FDED8057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766" t="9093" r="2942" b="4546"/>
          <a:stretch>
            <a:fillRect/>
          </a:stretch>
        </p:blipFill>
        <p:spPr bwMode="auto">
          <a:xfrm>
            <a:off x="5257800" y="1371600"/>
            <a:ext cx="37814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9" name="Text Box 9">
            <a:extLst>
              <a:ext uri="{FF2B5EF4-FFF2-40B4-BE49-F238E27FC236}">
                <a16:creationId xmlns:a16="http://schemas.microsoft.com/office/drawing/2014/main" id="{5F18D0EE-ADF4-1A4E-AD0A-D9630F089ABD}"/>
              </a:ext>
            </a:extLst>
          </p:cNvPr>
          <p:cNvSpPr txBox="1">
            <a:spLocks noChangeArrowheads="1"/>
          </p:cNvSpPr>
          <p:nvPr/>
        </p:nvSpPr>
        <p:spPr bwMode="auto">
          <a:xfrm>
            <a:off x="5410200" y="1447800"/>
            <a:ext cx="12906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rPr>
              <a:t>Polar filter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rPr>
              <a:t>noise (fixed)</a:t>
            </a: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endParaRPr>
          </a:p>
        </p:txBody>
      </p:sp>
      <p:sp>
        <p:nvSpPr>
          <p:cNvPr id="56330" name="Text Box 10">
            <a:extLst>
              <a:ext uri="{FF2B5EF4-FFF2-40B4-BE49-F238E27FC236}">
                <a16:creationId xmlns:a16="http://schemas.microsoft.com/office/drawing/2014/main" id="{5112DE78-4263-8040-852C-495879F7111C}"/>
              </a:ext>
            </a:extLst>
          </p:cNvPr>
          <p:cNvSpPr txBox="1">
            <a:spLocks noChangeArrowheads="1"/>
          </p:cNvSpPr>
          <p:nvPr/>
        </p:nvSpPr>
        <p:spPr bwMode="auto">
          <a:xfrm>
            <a:off x="5429250" y="4279900"/>
            <a:ext cx="11731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Arial" panose="020B0604020202020204" pitchFamily="34" charset="0"/>
                <a:ea typeface="ヒラギノ角ゴ Pro W3" panose="020B0300000000000000" pitchFamily="34" charset="-128"/>
              </a:rPr>
              <a:t>Residual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Arial" panose="020B0604020202020204" pitchFamily="34" charset="0"/>
                <a:ea typeface="ヒラギノ角ゴ Pro W3" panose="020B0300000000000000" pitchFamily="34" charset="-128"/>
              </a:rPr>
              <a:t>Noise</a:t>
            </a: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endParaRPr>
          </a:p>
        </p:txBody>
      </p:sp>
      <p:sp>
        <p:nvSpPr>
          <p:cNvPr id="56331" name="Text Box 11">
            <a:extLst>
              <a:ext uri="{FF2B5EF4-FFF2-40B4-BE49-F238E27FC236}">
                <a16:creationId xmlns:a16="http://schemas.microsoft.com/office/drawing/2014/main" id="{AA0DAD6C-D350-8848-9097-733728092C4D}"/>
              </a:ext>
            </a:extLst>
          </p:cNvPr>
          <p:cNvSpPr txBox="1">
            <a:spLocks noChangeArrowheads="1"/>
          </p:cNvSpPr>
          <p:nvPr/>
        </p:nvSpPr>
        <p:spPr bwMode="auto">
          <a:xfrm>
            <a:off x="2743200" y="2028825"/>
            <a:ext cx="11731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Arial" panose="020B0604020202020204" pitchFamily="34" charset="0"/>
                <a:ea typeface="ヒラギノ角ゴ Pro W3" panose="020B0300000000000000" pitchFamily="34" charset="-128"/>
              </a:rPr>
              <a:t>Residual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Arial" panose="020B0604020202020204" pitchFamily="34" charset="0"/>
                <a:ea typeface="ヒラギノ角ゴ Pro W3" panose="020B0300000000000000" pitchFamily="34" charset="-128"/>
              </a:rPr>
              <a:t>Noise</a:t>
            </a: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endParaRPr>
          </a:p>
        </p:txBody>
      </p:sp>
    </p:spTree>
    <p:extLst>
      <p:ext uri="{BB962C8B-B14F-4D97-AF65-F5344CB8AC3E}">
        <p14:creationId xmlns:p14="http://schemas.microsoft.com/office/powerpoint/2010/main" val="2731916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18F2B2C7-B981-0A40-AD38-3AF0B727079B}"/>
              </a:ext>
            </a:extLst>
          </p:cNvPr>
          <p:cNvSpPr>
            <a:spLocks noGrp="1" noChangeArrowheads="1"/>
          </p:cNvSpPr>
          <p:nvPr>
            <p:ph type="title"/>
          </p:nvPr>
        </p:nvSpPr>
        <p:spPr>
          <a:xfrm>
            <a:off x="676275" y="0"/>
            <a:ext cx="7639050" cy="982663"/>
          </a:xfrm>
        </p:spPr>
        <p:txBody>
          <a:bodyPr/>
          <a:lstStyle/>
          <a:p>
            <a:pPr eaLnBrk="1" hangingPunct="1"/>
            <a:r>
              <a:rPr lang="en-US" altLang="en-US" sz="2400"/>
              <a:t>Another instance of noise from real-time use of DART-CAM in a chemistry field campaign (ARCTAS)</a:t>
            </a:r>
            <a:endParaRPr lang="en-US" altLang="en-US"/>
          </a:p>
        </p:txBody>
      </p:sp>
      <p:pic>
        <p:nvPicPr>
          <p:cNvPr id="58371" name="Picture 3" descr="V_prior_266hPa">
            <a:extLst>
              <a:ext uri="{FF2B5EF4-FFF2-40B4-BE49-F238E27FC236}">
                <a16:creationId xmlns:a16="http://schemas.microsoft.com/office/drawing/2014/main" id="{C0FB5968-A9FC-4446-8482-6CDF98BB1F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473" t="9093" r="18826" b="5455"/>
          <a:stretch>
            <a:fillRect/>
          </a:stretch>
        </p:blipFill>
        <p:spPr bwMode="auto">
          <a:xfrm rot="5400000">
            <a:off x="2020888" y="-420687"/>
            <a:ext cx="5027612" cy="859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 Box 4">
            <a:extLst>
              <a:ext uri="{FF2B5EF4-FFF2-40B4-BE49-F238E27FC236}">
                <a16:creationId xmlns:a16="http://schemas.microsoft.com/office/drawing/2014/main" id="{966DDB6F-D429-694F-BF5D-F645A568A8C6}"/>
              </a:ext>
            </a:extLst>
          </p:cNvPr>
          <p:cNvSpPr txBox="1">
            <a:spLocks noChangeArrowheads="1"/>
          </p:cNvSpPr>
          <p:nvPr/>
        </p:nvSpPr>
        <p:spPr bwMode="auto">
          <a:xfrm>
            <a:off x="1709738" y="6553200"/>
            <a:ext cx="5722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rPr>
              <a:t>Ensemble Member 10 V @ 266hPa  CAM FV core 06Z 13 April 2008</a:t>
            </a: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endParaRPr>
          </a:p>
        </p:txBody>
      </p:sp>
      <p:sp>
        <p:nvSpPr>
          <p:cNvPr id="58373" name="Rectangle 5">
            <a:extLst>
              <a:ext uri="{FF2B5EF4-FFF2-40B4-BE49-F238E27FC236}">
                <a16:creationId xmlns:a16="http://schemas.microsoft.com/office/drawing/2014/main" id="{B40FE300-56DD-CF47-B05C-7F00A1E534D2}"/>
              </a:ext>
            </a:extLst>
          </p:cNvPr>
          <p:cNvSpPr>
            <a:spLocks noChangeArrowheads="1"/>
          </p:cNvSpPr>
          <p:nvPr/>
        </p:nvSpPr>
        <p:spPr bwMode="auto">
          <a:xfrm>
            <a:off x="1447800" y="990600"/>
            <a:ext cx="6300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rPr>
              <a:t>6 hour forecast of a single ensemble member</a:t>
            </a:r>
          </a:p>
        </p:txBody>
      </p:sp>
    </p:spTree>
    <p:extLst>
      <p:ext uri="{BB962C8B-B14F-4D97-AF65-F5344CB8AC3E}">
        <p14:creationId xmlns:p14="http://schemas.microsoft.com/office/powerpoint/2010/main" val="2151607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T_prior_266hPa_lonline">
            <a:extLst>
              <a:ext uri="{FF2B5EF4-FFF2-40B4-BE49-F238E27FC236}">
                <a16:creationId xmlns:a16="http://schemas.microsoft.com/office/drawing/2014/main" id="{8C903E4C-1EAA-3647-891F-A81D08BCD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473" t="9093" r="18826" b="5455"/>
          <a:stretch>
            <a:fillRect/>
          </a:stretch>
        </p:blipFill>
        <p:spPr bwMode="auto">
          <a:xfrm rot="5400000">
            <a:off x="1477962" y="274638"/>
            <a:ext cx="352107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3" descr="pr_T_266hPa_348E">
            <a:extLst>
              <a:ext uri="{FF2B5EF4-FFF2-40B4-BE49-F238E27FC236}">
                <a16:creationId xmlns:a16="http://schemas.microsoft.com/office/drawing/2014/main" id="{AD7C2A45-D9FE-F542-B37A-684B27D356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766"/>
          <a:stretch>
            <a:fillRect/>
          </a:stretch>
        </p:blipFill>
        <p:spPr bwMode="auto">
          <a:xfrm>
            <a:off x="6172200" y="1600200"/>
            <a:ext cx="2336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 Box 4">
            <a:extLst>
              <a:ext uri="{FF2B5EF4-FFF2-40B4-BE49-F238E27FC236}">
                <a16:creationId xmlns:a16="http://schemas.microsoft.com/office/drawing/2014/main" id="{792247CF-23A5-4E49-B0A8-FE8715254CD9}"/>
              </a:ext>
            </a:extLst>
          </p:cNvPr>
          <p:cNvSpPr txBox="1">
            <a:spLocks noChangeArrowheads="1"/>
          </p:cNvSpPr>
          <p:nvPr/>
        </p:nvSpPr>
        <p:spPr bwMode="auto">
          <a:xfrm>
            <a:off x="1709738" y="6553200"/>
            <a:ext cx="5722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rPr>
              <a:t>Ensemble Member 10 T @ 266hPa  CAM FV core 06Z 13 April 2008</a:t>
            </a: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endParaRPr>
          </a:p>
        </p:txBody>
      </p:sp>
      <p:sp>
        <p:nvSpPr>
          <p:cNvPr id="60421" name="Oval 6">
            <a:extLst>
              <a:ext uri="{FF2B5EF4-FFF2-40B4-BE49-F238E27FC236}">
                <a16:creationId xmlns:a16="http://schemas.microsoft.com/office/drawing/2014/main" id="{D0E66FFC-BDD9-8446-895E-7C9C694C3147}"/>
              </a:ext>
            </a:extLst>
          </p:cNvPr>
          <p:cNvSpPr>
            <a:spLocks noChangeArrowheads="1"/>
          </p:cNvSpPr>
          <p:nvPr/>
        </p:nvSpPr>
        <p:spPr bwMode="auto">
          <a:xfrm>
            <a:off x="6477000" y="3810000"/>
            <a:ext cx="685800" cy="6096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ヒラギノ角ゴ Pro W3" panose="020B0300000000000000" pitchFamily="34" charset="-128"/>
            </a:endParaRPr>
          </a:p>
        </p:txBody>
      </p:sp>
      <p:sp>
        <p:nvSpPr>
          <p:cNvPr id="60422" name="Text Box 7">
            <a:extLst>
              <a:ext uri="{FF2B5EF4-FFF2-40B4-BE49-F238E27FC236}">
                <a16:creationId xmlns:a16="http://schemas.microsoft.com/office/drawing/2014/main" id="{5A7F3AF9-2E19-1C49-B688-06089ED97E1B}"/>
              </a:ext>
            </a:extLst>
          </p:cNvPr>
          <p:cNvSpPr txBox="1">
            <a:spLocks noChangeArrowheads="1"/>
          </p:cNvSpPr>
          <p:nvPr/>
        </p:nvSpPr>
        <p:spPr bwMode="auto">
          <a:xfrm>
            <a:off x="6324600" y="3429000"/>
            <a:ext cx="125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ヒラギノ角ゴ Pro W3" panose="020B0300000000000000" pitchFamily="34" charset="-128"/>
              </a:rPr>
              <a:t>suspicious</a:t>
            </a: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endParaRPr>
          </a:p>
        </p:txBody>
      </p:sp>
      <p:sp>
        <p:nvSpPr>
          <p:cNvPr id="60423" name="Rectangle 8">
            <a:extLst>
              <a:ext uri="{FF2B5EF4-FFF2-40B4-BE49-F238E27FC236}">
                <a16:creationId xmlns:a16="http://schemas.microsoft.com/office/drawing/2014/main" id="{A1BD2481-4413-7042-B4E6-6270129F8741}"/>
              </a:ext>
            </a:extLst>
          </p:cNvPr>
          <p:cNvSpPr>
            <a:spLocks noGrp="1" noChangeArrowheads="1"/>
          </p:cNvSpPr>
          <p:nvPr>
            <p:ph type="title"/>
          </p:nvPr>
        </p:nvSpPr>
        <p:spPr>
          <a:xfrm>
            <a:off x="1504950" y="284163"/>
            <a:ext cx="5980113" cy="730250"/>
          </a:xfrm>
        </p:spPr>
        <p:txBody>
          <a:bodyPr/>
          <a:lstStyle/>
          <a:p>
            <a:pPr eaLnBrk="1" hangingPunct="1"/>
            <a:r>
              <a:rPr lang="en-US" altLang="en-US" sz="3000"/>
              <a:t>Noise not restricted to V winds …</a:t>
            </a:r>
            <a:endParaRPr lang="en-US" altLang="en-US"/>
          </a:p>
        </p:txBody>
      </p:sp>
    </p:spTree>
    <p:extLst>
      <p:ext uri="{BB962C8B-B14F-4D97-AF65-F5344CB8AC3E}">
        <p14:creationId xmlns:p14="http://schemas.microsoft.com/office/powerpoint/2010/main" val="3629023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U_prior_266hPa_latline">
            <a:extLst>
              <a:ext uri="{FF2B5EF4-FFF2-40B4-BE49-F238E27FC236}">
                <a16:creationId xmlns:a16="http://schemas.microsoft.com/office/drawing/2014/main" id="{D4CFD6B3-F885-BD45-98A1-6C55A8035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826" t="9093" r="18826" b="5455"/>
          <a:stretch>
            <a:fillRect/>
          </a:stretch>
        </p:blipFill>
        <p:spPr bwMode="auto">
          <a:xfrm rot="5400000">
            <a:off x="2101851" y="-1770063"/>
            <a:ext cx="4845050" cy="859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3" descr="pr_U_266hPa_-34N">
            <a:extLst>
              <a:ext uri="{FF2B5EF4-FFF2-40B4-BE49-F238E27FC236}">
                <a16:creationId xmlns:a16="http://schemas.microsoft.com/office/drawing/2014/main" id="{FF4ED1BF-A0AC-434B-97CA-E224BABA5E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884" t="4546" r="47064" b="9093"/>
          <a:stretch>
            <a:fillRect/>
          </a:stretch>
        </p:blipFill>
        <p:spPr bwMode="auto">
          <a:xfrm rot="5400000">
            <a:off x="3471863" y="1308100"/>
            <a:ext cx="2260600" cy="79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 Box 4">
            <a:extLst>
              <a:ext uri="{FF2B5EF4-FFF2-40B4-BE49-F238E27FC236}">
                <a16:creationId xmlns:a16="http://schemas.microsoft.com/office/drawing/2014/main" id="{56EF8605-A063-BA4C-AE78-28BE11F7A964}"/>
              </a:ext>
            </a:extLst>
          </p:cNvPr>
          <p:cNvSpPr txBox="1">
            <a:spLocks noChangeArrowheads="1"/>
          </p:cNvSpPr>
          <p:nvPr/>
        </p:nvSpPr>
        <p:spPr bwMode="auto">
          <a:xfrm>
            <a:off x="1709738" y="6553200"/>
            <a:ext cx="5722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rPr>
              <a:t>Ensemble Member 10 U @ 266hPa  CAM FV core 06Z 13 April 2008</a:t>
            </a: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endParaRPr>
          </a:p>
        </p:txBody>
      </p:sp>
      <p:sp>
        <p:nvSpPr>
          <p:cNvPr id="62469" name="Oval 5">
            <a:extLst>
              <a:ext uri="{FF2B5EF4-FFF2-40B4-BE49-F238E27FC236}">
                <a16:creationId xmlns:a16="http://schemas.microsoft.com/office/drawing/2014/main" id="{2292A8A9-E31A-7742-87E5-21D67981D5E8}"/>
              </a:ext>
            </a:extLst>
          </p:cNvPr>
          <p:cNvSpPr>
            <a:spLocks noChangeArrowheads="1"/>
          </p:cNvSpPr>
          <p:nvPr/>
        </p:nvSpPr>
        <p:spPr bwMode="auto">
          <a:xfrm>
            <a:off x="5562600" y="5257800"/>
            <a:ext cx="685800" cy="6096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ヒラギノ角ゴ Pro W3" panose="020B0300000000000000" pitchFamily="34" charset="-128"/>
            </a:endParaRPr>
          </a:p>
        </p:txBody>
      </p:sp>
      <p:sp>
        <p:nvSpPr>
          <p:cNvPr id="62470" name="Text Box 6">
            <a:extLst>
              <a:ext uri="{FF2B5EF4-FFF2-40B4-BE49-F238E27FC236}">
                <a16:creationId xmlns:a16="http://schemas.microsoft.com/office/drawing/2014/main" id="{DD119845-5F51-F74E-A77B-AF891AE7A499}"/>
              </a:ext>
            </a:extLst>
          </p:cNvPr>
          <p:cNvSpPr txBox="1">
            <a:spLocks noChangeArrowheads="1"/>
          </p:cNvSpPr>
          <p:nvPr/>
        </p:nvSpPr>
        <p:spPr bwMode="auto">
          <a:xfrm>
            <a:off x="5334000" y="4876800"/>
            <a:ext cx="125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ヒラギノ角ゴ Pro W3" panose="020B0300000000000000" pitchFamily="34" charset="-128"/>
              </a:rPr>
              <a:t>suspicious</a:t>
            </a: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endParaRPr>
          </a:p>
        </p:txBody>
      </p:sp>
    </p:spTree>
    <p:extLst>
      <p:ext uri="{BB962C8B-B14F-4D97-AF65-F5344CB8AC3E}">
        <p14:creationId xmlns:p14="http://schemas.microsoft.com/office/powerpoint/2010/main" val="281195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NSPL_V_266hPa_46E_zoom">
            <a:extLst>
              <a:ext uri="{FF2B5EF4-FFF2-40B4-BE49-F238E27FC236}">
                <a16:creationId xmlns:a16="http://schemas.microsoft.com/office/drawing/2014/main" id="{5A6C61A2-D0FD-CC40-B216-4AD43D05F8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766" t="2274" b="4546"/>
          <a:stretch>
            <a:fillRect/>
          </a:stretch>
        </p:blipFill>
        <p:spPr bwMode="auto">
          <a:xfrm>
            <a:off x="609600" y="1041400"/>
            <a:ext cx="4089400"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3" descr="NSPL_V_266hPa_206E_zoom">
            <a:extLst>
              <a:ext uri="{FF2B5EF4-FFF2-40B4-BE49-F238E27FC236}">
                <a16:creationId xmlns:a16="http://schemas.microsoft.com/office/drawing/2014/main" id="{3031545A-5BB5-F34A-9A95-52BE458816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766" t="2274" b="4546"/>
          <a:stretch>
            <a:fillRect/>
          </a:stretch>
        </p:blipFill>
        <p:spPr bwMode="auto">
          <a:xfrm>
            <a:off x="4876800" y="1028700"/>
            <a:ext cx="4097338"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 Box 4">
            <a:extLst>
              <a:ext uri="{FF2B5EF4-FFF2-40B4-BE49-F238E27FC236}">
                <a16:creationId xmlns:a16="http://schemas.microsoft.com/office/drawing/2014/main" id="{F7ED70FA-29C1-E24F-8779-0C04EAA4EFCA}"/>
              </a:ext>
            </a:extLst>
          </p:cNvPr>
          <p:cNvSpPr txBox="1">
            <a:spLocks noChangeArrowheads="1"/>
          </p:cNvSpPr>
          <p:nvPr/>
        </p:nvSpPr>
        <p:spPr bwMode="auto">
          <a:xfrm>
            <a:off x="1709738" y="6553200"/>
            <a:ext cx="5722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rPr>
              <a:t>Ensemble Mean V @ 266hPa  CAM FV core 00Z 25 September 2006</a:t>
            </a: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endParaRPr>
          </a:p>
        </p:txBody>
      </p:sp>
      <p:sp>
        <p:nvSpPr>
          <p:cNvPr id="64517" name="Rectangle 5">
            <a:extLst>
              <a:ext uri="{FF2B5EF4-FFF2-40B4-BE49-F238E27FC236}">
                <a16:creationId xmlns:a16="http://schemas.microsoft.com/office/drawing/2014/main" id="{DE7A85FA-2FBC-CE4D-A12B-2D55BA48AF7E}"/>
              </a:ext>
            </a:extLst>
          </p:cNvPr>
          <p:cNvSpPr>
            <a:spLocks noGrp="1" noChangeArrowheads="1"/>
          </p:cNvSpPr>
          <p:nvPr>
            <p:ph type="title"/>
          </p:nvPr>
        </p:nvSpPr>
        <p:spPr>
          <a:xfrm>
            <a:off x="609600" y="0"/>
            <a:ext cx="7772400" cy="1143000"/>
          </a:xfrm>
        </p:spPr>
        <p:txBody>
          <a:bodyPr/>
          <a:lstStyle/>
          <a:p>
            <a:pPr eaLnBrk="1" hangingPunct="1"/>
            <a:r>
              <a:rPr lang="en-US" altLang="en-US" sz="2400"/>
              <a:t>Doubling the dynamical time splitting reduced the noise;</a:t>
            </a:r>
            <a:br>
              <a:rPr lang="en-US" altLang="en-US" sz="2400"/>
            </a:br>
            <a:r>
              <a:rPr lang="en-US" altLang="en-US" sz="2400"/>
              <a:t>implicates model as opposed to assimilation.</a:t>
            </a:r>
            <a:endParaRPr lang="en-US" altLang="en-US"/>
          </a:p>
        </p:txBody>
      </p:sp>
    </p:spTree>
    <p:extLst>
      <p:ext uri="{BB962C8B-B14F-4D97-AF65-F5344CB8AC3E}">
        <p14:creationId xmlns:p14="http://schemas.microsoft.com/office/powerpoint/2010/main" val="2799313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a:extLst>
              <a:ext uri="{FF2B5EF4-FFF2-40B4-BE49-F238E27FC236}">
                <a16:creationId xmlns:a16="http://schemas.microsoft.com/office/drawing/2014/main" id="{CFC2BFE4-3085-2F48-B01E-7944F711F098}"/>
              </a:ext>
            </a:extLst>
          </p:cNvPr>
          <p:cNvSpPr txBox="1">
            <a:spLocks noChangeArrowheads="1"/>
          </p:cNvSpPr>
          <p:nvPr/>
        </p:nvSpPr>
        <p:spPr bwMode="auto">
          <a:xfrm>
            <a:off x="1470025" y="12874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endParaRPr>
          </a:p>
        </p:txBody>
      </p:sp>
      <p:sp>
        <p:nvSpPr>
          <p:cNvPr id="66563" name="Text Box 3">
            <a:extLst>
              <a:ext uri="{FF2B5EF4-FFF2-40B4-BE49-F238E27FC236}">
                <a16:creationId xmlns:a16="http://schemas.microsoft.com/office/drawing/2014/main" id="{8B65F513-2003-4B49-BAE2-0D9A667750FB}"/>
              </a:ext>
            </a:extLst>
          </p:cNvPr>
          <p:cNvSpPr txBox="1">
            <a:spLocks noChangeArrowheads="1"/>
          </p:cNvSpPr>
          <p:nvPr/>
        </p:nvSpPr>
        <p:spPr bwMode="auto">
          <a:xfrm>
            <a:off x="685800" y="1390650"/>
            <a:ext cx="7715574" cy="1824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l" defTabSz="914400" rtl="0" eaLnBrk="0" fontAlgn="base" latinLnBrk="0" hangingPunct="0">
              <a:lnSpc>
                <a:spcPct val="12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anose="020B0300000000000000" pitchFamily="34" charset="-128"/>
              </a:rPr>
              <a:t>The noise here may seem small and transient, </a:t>
            </a:r>
          </a:p>
          <a:p>
            <a:pPr marL="0" marR="0" lvl="0" indent="0" algn="l" defTabSz="914400" rtl="0" eaLnBrk="0" fontAlgn="base" latinLnBrk="0" hangingPunct="0">
              <a:lnSpc>
                <a:spcPct val="12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anose="020B0300000000000000" pitchFamily="34" charset="-128"/>
              </a:rPr>
              <a:t>but since it had not been recognized by any of the labs </a:t>
            </a:r>
          </a:p>
          <a:p>
            <a:pPr marL="0" marR="0" lvl="0" indent="0" algn="l" defTabSz="914400" rtl="0" eaLnBrk="0" fontAlgn="base" latinLnBrk="0" hangingPunct="0">
              <a:lnSpc>
                <a:spcPct val="120000"/>
              </a:lnSpc>
              <a:spcBef>
                <a:spcPct val="0"/>
              </a:spcBef>
              <a:spcAft>
                <a:spcPct val="0"/>
              </a:spcAft>
              <a:buClrTx/>
              <a:buSzTx/>
              <a:buFontTx/>
              <a:buNone/>
              <a:tabLst/>
              <a:defRPr/>
            </a:pPr>
            <a:r>
              <a:rPr lang="en-US" altLang="en-US" sz="2400" dirty="0">
                <a:solidFill>
                  <a:srgbClr val="000000"/>
                </a:solidFill>
                <a:ea typeface="ヒラギノ角ゴ Pro W3" panose="020B0300000000000000" pitchFamily="34" charset="-128"/>
              </a:rPr>
              <a:t>that used </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anose="020B0300000000000000" pitchFamily="34" charset="-128"/>
              </a:rPr>
              <a:t>this FV core, the effects on climate </a:t>
            </a:r>
          </a:p>
          <a:p>
            <a:pPr marL="0" marR="0" lvl="0" indent="0" algn="l" defTabSz="914400" rtl="0" eaLnBrk="0" fontAlgn="base" latinLnBrk="0" hangingPunct="0">
              <a:lnSpc>
                <a:spcPct val="12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anose="020B0300000000000000" pitchFamily="34" charset="-128"/>
              </a:rPr>
              <a:t>runs were not explored.</a:t>
            </a:r>
          </a:p>
        </p:txBody>
      </p:sp>
      <p:sp>
        <p:nvSpPr>
          <p:cNvPr id="66564" name="Text Box 4">
            <a:extLst>
              <a:ext uri="{FF2B5EF4-FFF2-40B4-BE49-F238E27FC236}">
                <a16:creationId xmlns:a16="http://schemas.microsoft.com/office/drawing/2014/main" id="{5B568666-828B-AC46-A4D8-12856DE6B62D}"/>
              </a:ext>
            </a:extLst>
          </p:cNvPr>
          <p:cNvSpPr txBox="1">
            <a:spLocks noChangeArrowheads="1"/>
          </p:cNvSpPr>
          <p:nvPr/>
        </p:nvSpPr>
        <p:spPr bwMode="auto">
          <a:xfrm>
            <a:off x="649288" y="3630613"/>
            <a:ext cx="7961312"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l" defTabSz="914400" rtl="0" eaLnBrk="0" fontAlgn="base" latinLnBrk="0" hangingPunct="0">
              <a:lnSpc>
                <a:spcPct val="100000"/>
              </a:lnSpc>
              <a:spcBef>
                <a:spcPct val="50000"/>
              </a:spcBef>
              <a:spcAft>
                <a:spcPct val="0"/>
              </a:spcAft>
              <a:buClrTx/>
              <a:buSzTx/>
              <a:buFont typeface="Wingdings" pitchFamily="2" charset="2"/>
              <a:buChar char="Ø"/>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rPr>
              <a:t>Spurious mixing is happening. </a:t>
            </a:r>
          </a:p>
          <a:p>
            <a:pPr marL="0" marR="0" lvl="0" indent="0" algn="l" defTabSz="914400" rtl="0" eaLnBrk="0" fontAlgn="base" latinLnBrk="0" hangingPunct="0">
              <a:lnSpc>
                <a:spcPct val="100000"/>
              </a:lnSpc>
              <a:spcBef>
                <a:spcPct val="50000"/>
              </a:spcBef>
              <a:spcAft>
                <a:spcPct val="0"/>
              </a:spcAft>
              <a:buClrTx/>
              <a:buSzTx/>
              <a:buFont typeface="Wingdings" pitchFamily="2" charset="2"/>
              <a:buChar char="Ø"/>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rPr>
              <a:t>Parameterizations may have been mistuned.</a:t>
            </a:r>
          </a:p>
          <a:p>
            <a:pPr marL="0" marR="0" lvl="0" indent="0" algn="l" defTabSz="914400" rtl="0" eaLnBrk="0" fontAlgn="base" latinLnBrk="0" hangingPunct="0">
              <a:lnSpc>
                <a:spcPct val="100000"/>
              </a:lnSpc>
              <a:spcBef>
                <a:spcPct val="50000"/>
              </a:spcBef>
              <a:spcAft>
                <a:spcPct val="0"/>
              </a:spcAft>
              <a:buClrTx/>
              <a:buSzTx/>
              <a:buFont typeface="Wingdings" pitchFamily="2" charset="2"/>
              <a:buChar char="Ø"/>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rPr>
              <a:t>More time may need to be spent fixing the remaining noise and looking at other unexamined pieces of the code.</a:t>
            </a:r>
          </a:p>
        </p:txBody>
      </p:sp>
      <p:sp>
        <p:nvSpPr>
          <p:cNvPr id="66565" name="Rectangle 5">
            <a:extLst>
              <a:ext uri="{FF2B5EF4-FFF2-40B4-BE49-F238E27FC236}">
                <a16:creationId xmlns:a16="http://schemas.microsoft.com/office/drawing/2014/main" id="{30889650-3371-D549-885F-6A19A23661E2}"/>
              </a:ext>
            </a:extLst>
          </p:cNvPr>
          <p:cNvSpPr>
            <a:spLocks noGrp="1" noChangeArrowheads="1"/>
          </p:cNvSpPr>
          <p:nvPr>
            <p:ph type="title"/>
          </p:nvPr>
        </p:nvSpPr>
        <p:spPr>
          <a:xfrm>
            <a:off x="685800" y="304800"/>
            <a:ext cx="7772400" cy="1143000"/>
          </a:xfrm>
        </p:spPr>
        <p:txBody>
          <a:bodyPr/>
          <a:lstStyle/>
          <a:p>
            <a:pPr eaLnBrk="1" hangingPunct="1"/>
            <a:r>
              <a:rPr lang="en-US" altLang="en-US" sz="3200">
                <a:solidFill>
                  <a:schemeClr val="tx1"/>
                </a:solidFill>
              </a:rPr>
              <a:t>Notes and Conclusions</a:t>
            </a:r>
          </a:p>
        </p:txBody>
      </p:sp>
      <p:sp>
        <p:nvSpPr>
          <p:cNvPr id="2" name="Footer Placeholder 1">
            <a:extLst>
              <a:ext uri="{FF2B5EF4-FFF2-40B4-BE49-F238E27FC236}">
                <a16:creationId xmlns:a16="http://schemas.microsoft.com/office/drawing/2014/main" id="{2E9F23B1-7DE5-E945-ABCB-677BADCF671B}"/>
              </a:ext>
            </a:extLst>
          </p:cNvPr>
          <p:cNvSpPr>
            <a:spLocks noGrp="1"/>
          </p:cNvSpPr>
          <p:nvPr>
            <p:ph type="ftr" sz="quarter" idx="11"/>
          </p:nvPr>
        </p:nvSpPr>
        <p:spPr/>
        <p:txBody>
          <a:bodyPr/>
          <a:lstStyle/>
          <a:p>
            <a:r>
              <a:rPr lang="en-US" altLang="en-US"/>
              <a:t>Future of ESM, 18 May 2018</a:t>
            </a:r>
          </a:p>
        </p:txBody>
      </p:sp>
    </p:spTree>
    <p:extLst>
      <p:ext uri="{BB962C8B-B14F-4D97-AF65-F5344CB8AC3E}">
        <p14:creationId xmlns:p14="http://schemas.microsoft.com/office/powerpoint/2010/main" val="286862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sk-SK"/>
              <a:t>Future of ESM, 18 May 2018</a:t>
            </a:r>
            <a:endParaRPr lang="en-US" dirty="0"/>
          </a:p>
        </p:txBody>
      </p:sp>
      <p:sp>
        <p:nvSpPr>
          <p:cNvPr id="8" name="TextBox 7"/>
          <p:cNvSpPr txBox="1"/>
          <p:nvPr/>
        </p:nvSpPr>
        <p:spPr>
          <a:xfrm>
            <a:off x="0" y="0"/>
            <a:ext cx="9144000" cy="523220"/>
          </a:xfrm>
          <a:prstGeom prst="rect">
            <a:avLst/>
          </a:prstGeom>
          <a:solidFill>
            <a:srgbClr val="3366FF"/>
          </a:solidFill>
        </p:spPr>
        <p:txBody>
          <a:bodyPr wrap="square" rtlCol="0">
            <a:spAutoFit/>
          </a:bodyPr>
          <a:lstStyle/>
          <a:p>
            <a:pPr algn="ctr"/>
            <a:r>
              <a:rPr lang="en-US" sz="2800" dirty="0">
                <a:solidFill>
                  <a:schemeClr val="bg1"/>
                </a:solidFill>
              </a:rPr>
              <a:t>Conclusions</a:t>
            </a:r>
          </a:p>
        </p:txBody>
      </p:sp>
      <p:sp>
        <p:nvSpPr>
          <p:cNvPr id="4" name="TextBox 3">
            <a:extLst>
              <a:ext uri="{FF2B5EF4-FFF2-40B4-BE49-F238E27FC236}">
                <a16:creationId xmlns:a16="http://schemas.microsoft.com/office/drawing/2014/main" id="{B0A1A013-1B7A-474C-98F1-088FA5D6B473}"/>
              </a:ext>
            </a:extLst>
          </p:cNvPr>
          <p:cNvSpPr txBox="1"/>
          <p:nvPr/>
        </p:nvSpPr>
        <p:spPr>
          <a:xfrm>
            <a:off x="457200" y="914400"/>
            <a:ext cx="8382000" cy="2677656"/>
          </a:xfrm>
          <a:prstGeom prst="rect">
            <a:avLst/>
          </a:prstGeom>
          <a:noFill/>
        </p:spPr>
        <p:txBody>
          <a:bodyPr wrap="square" rtlCol="0">
            <a:spAutoFit/>
          </a:bodyPr>
          <a:lstStyle/>
          <a:p>
            <a:pPr marL="342900" indent="-342900">
              <a:buFont typeface="Arial" panose="020B0604020202020204" pitchFamily="34" charset="0"/>
              <a:buChar char="•"/>
            </a:pPr>
            <a:r>
              <a:rPr lang="en-US" dirty="0"/>
              <a:t>Existing GCMs contain unknown errors.</a:t>
            </a:r>
          </a:p>
          <a:p>
            <a:pPr marL="342900" indent="-342900">
              <a:buFont typeface="Arial" panose="020B0604020202020204" pitchFamily="34" charset="0"/>
              <a:buChar char="•"/>
            </a:pPr>
            <a:r>
              <a:rPr lang="en-US" dirty="0"/>
              <a:t>These errors affect model results in unknown ways.</a:t>
            </a:r>
          </a:p>
          <a:p>
            <a:pPr marL="342900" indent="-342900">
              <a:buFont typeface="Arial" panose="020B0604020202020204" pitchFamily="34" charset="0"/>
              <a:buChar char="•"/>
            </a:pPr>
            <a:r>
              <a:rPr lang="en-US" dirty="0"/>
              <a:t>Prediction using data assimilation can help reveal some model problems.</a:t>
            </a:r>
          </a:p>
          <a:p>
            <a:pPr marL="342900" indent="-342900">
              <a:buFont typeface="Arial" panose="020B0604020202020204" pitchFamily="34" charset="0"/>
              <a:buChar char="•"/>
            </a:pPr>
            <a:r>
              <a:rPr lang="en-US" dirty="0"/>
              <a:t>Tracing problems to errors can be extremely difficult.</a:t>
            </a:r>
          </a:p>
          <a:p>
            <a:pPr marL="342900" indent="-342900">
              <a:buFont typeface="Arial" panose="020B0604020202020204" pitchFamily="34" charset="0"/>
              <a:buChar char="•"/>
            </a:pPr>
            <a:r>
              <a:rPr lang="en-US" dirty="0"/>
              <a:t>Vastly improved development process is required for trustworthy models.</a:t>
            </a:r>
          </a:p>
        </p:txBody>
      </p:sp>
    </p:spTree>
    <p:extLst>
      <p:ext uri="{BB962C8B-B14F-4D97-AF65-F5344CB8AC3E}">
        <p14:creationId xmlns:p14="http://schemas.microsoft.com/office/powerpoint/2010/main" val="1252760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FB80F27-2349-324F-9744-D29FEC0CDDCE}"/>
              </a:ext>
            </a:extLst>
          </p:cNvPr>
          <p:cNvSpPr>
            <a:spLocks noGrp="1" noChangeArrowheads="1"/>
          </p:cNvSpPr>
          <p:nvPr>
            <p:ph type="ctrTitle"/>
          </p:nvPr>
        </p:nvSpPr>
        <p:spPr>
          <a:xfrm>
            <a:off x="609600" y="381000"/>
            <a:ext cx="7772400" cy="1143000"/>
          </a:xfrm>
        </p:spPr>
        <p:txBody>
          <a:bodyPr/>
          <a:lstStyle/>
          <a:p>
            <a:pPr eaLnBrk="1" hangingPunct="1"/>
            <a:r>
              <a:rPr lang="en-US" altLang="en-US" sz="3700"/>
              <a:t>Diagnosis of Noise in the CAM Finite Volume core using DART</a:t>
            </a:r>
            <a:endParaRPr lang="en-US" altLang="en-US"/>
          </a:p>
        </p:txBody>
      </p:sp>
      <p:sp>
        <p:nvSpPr>
          <p:cNvPr id="37891" name="Rectangle 3">
            <a:extLst>
              <a:ext uri="{FF2B5EF4-FFF2-40B4-BE49-F238E27FC236}">
                <a16:creationId xmlns:a16="http://schemas.microsoft.com/office/drawing/2014/main" id="{67AC8E58-DD7E-AC45-867D-70ABDCEE550C}"/>
              </a:ext>
            </a:extLst>
          </p:cNvPr>
          <p:cNvSpPr>
            <a:spLocks noGrp="1" noChangeArrowheads="1"/>
          </p:cNvSpPr>
          <p:nvPr>
            <p:ph type="subTitle" idx="1"/>
          </p:nvPr>
        </p:nvSpPr>
        <p:spPr>
          <a:xfrm>
            <a:off x="2632075" y="1878013"/>
            <a:ext cx="3727450" cy="2462212"/>
          </a:xfrm>
        </p:spPr>
        <p:txBody>
          <a:bodyPr/>
          <a:lstStyle/>
          <a:p>
            <a:pPr eaLnBrk="1" hangingPunct="1"/>
            <a:r>
              <a:rPr lang="en-US" altLang="en-US"/>
              <a:t>Kevin Raeder*</a:t>
            </a:r>
          </a:p>
          <a:p>
            <a:pPr eaLnBrk="1" hangingPunct="1"/>
            <a:r>
              <a:rPr lang="en-US" altLang="en-US"/>
              <a:t>Jeff Anderson*</a:t>
            </a:r>
          </a:p>
          <a:p>
            <a:pPr eaLnBrk="1" hangingPunct="1"/>
            <a:r>
              <a:rPr lang="en-US" altLang="en-US"/>
              <a:t>Peter Lauritzen</a:t>
            </a:r>
            <a:r>
              <a:rPr lang="en-US" altLang="en-US" baseline="30000"/>
              <a:t>+</a:t>
            </a:r>
            <a:endParaRPr lang="en-US" altLang="en-US"/>
          </a:p>
          <a:p>
            <a:pPr eaLnBrk="1" hangingPunct="1"/>
            <a:r>
              <a:rPr lang="en-US" altLang="en-US"/>
              <a:t>Tim Hoar*</a:t>
            </a:r>
          </a:p>
        </p:txBody>
      </p:sp>
      <p:sp>
        <p:nvSpPr>
          <p:cNvPr id="37892" name="Text Box 4">
            <a:extLst>
              <a:ext uri="{FF2B5EF4-FFF2-40B4-BE49-F238E27FC236}">
                <a16:creationId xmlns:a16="http://schemas.microsoft.com/office/drawing/2014/main" id="{8ABC5E10-5F38-6B4B-9067-93E397266A58}"/>
              </a:ext>
            </a:extLst>
          </p:cNvPr>
          <p:cNvSpPr txBox="1">
            <a:spLocks noChangeArrowheads="1"/>
          </p:cNvSpPr>
          <p:nvPr/>
        </p:nvSpPr>
        <p:spPr bwMode="auto">
          <a:xfrm>
            <a:off x="2463800" y="4740275"/>
            <a:ext cx="40624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anose="020B0300000000000000" pitchFamily="34" charset="-128"/>
              </a:rPr>
              <a:t>*NCAR/CISL/</a:t>
            </a:r>
            <a:r>
              <a:rPr kumimoji="0" lang="en-US" altLang="en-US" sz="2400" b="0" i="0" u="none" strike="noStrike" kern="1200" cap="none" spc="0" normalizeH="0" baseline="0" noProof="0" dirty="0" err="1">
                <a:ln>
                  <a:noFill/>
                </a:ln>
                <a:solidFill>
                  <a:srgbClr val="000000"/>
                </a:solidFill>
                <a:effectLst/>
                <a:uLnTx/>
                <a:uFillTx/>
                <a:latin typeface="Arial" panose="020B0604020202020204" pitchFamily="34" charset="0"/>
                <a:ea typeface="ヒラギノ角ゴ Pro W3" panose="020B0300000000000000" pitchFamily="34" charset="-128"/>
              </a:rPr>
              <a:t>IMAGe</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anose="020B0300000000000000" pitchFamily="34" charset="-128"/>
              </a:rPr>
              <a:t>/</a:t>
            </a:r>
            <a:r>
              <a:rPr kumimoji="0" lang="en-US" altLang="en-US" sz="2400" b="0" i="0" u="none" strike="noStrike" kern="1200" cap="none" spc="0" normalizeH="0" baseline="0" noProof="0" dirty="0" err="1">
                <a:ln>
                  <a:noFill/>
                </a:ln>
                <a:solidFill>
                  <a:srgbClr val="000000"/>
                </a:solidFill>
                <a:effectLst/>
                <a:uLnTx/>
                <a:uFillTx/>
                <a:latin typeface="Arial" panose="020B0604020202020204" pitchFamily="34" charset="0"/>
                <a:ea typeface="ヒラギノ角ゴ Pro W3" panose="020B0300000000000000" pitchFamily="34" charset="-128"/>
              </a:rPr>
              <a:t>DAReS</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anose="020B0300000000000000"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30000" noProof="0" dirty="0">
                <a:ln>
                  <a:noFill/>
                </a:ln>
                <a:solidFill>
                  <a:srgbClr val="000000"/>
                </a:solidFill>
                <a:effectLst/>
                <a:uLnTx/>
                <a:uFillTx/>
                <a:latin typeface="Arial" panose="020B0604020202020204" pitchFamily="34" charset="0"/>
                <a:ea typeface="ヒラギノ角ゴ Pro W3" panose="020B0300000000000000" pitchFamily="34" charset="-128"/>
              </a:rPr>
              <a:t>+</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anose="020B0300000000000000" pitchFamily="34" charset="-128"/>
              </a:rPr>
              <a:t>NCAR/ESSL/CGD/AMPS</a:t>
            </a:r>
          </a:p>
        </p:txBody>
      </p:sp>
      <p:sp>
        <p:nvSpPr>
          <p:cNvPr id="37893" name="Text Box 5">
            <a:extLst>
              <a:ext uri="{FF2B5EF4-FFF2-40B4-BE49-F238E27FC236}">
                <a16:creationId xmlns:a16="http://schemas.microsoft.com/office/drawing/2014/main" id="{AA81A3C2-4B41-6941-B901-4B63ED8CE11D}"/>
              </a:ext>
            </a:extLst>
          </p:cNvPr>
          <p:cNvSpPr txBox="1">
            <a:spLocks noChangeArrowheads="1"/>
          </p:cNvSpPr>
          <p:nvPr/>
        </p:nvSpPr>
        <p:spPr bwMode="auto">
          <a:xfrm>
            <a:off x="1335088" y="6019800"/>
            <a:ext cx="6321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rPr>
              <a:t>The National Center for Atmospheric Research is sponsored by the National Science Foundation.</a:t>
            </a:r>
          </a:p>
        </p:txBody>
      </p:sp>
    </p:spTree>
    <p:extLst>
      <p:ext uri="{BB962C8B-B14F-4D97-AF65-F5344CB8AC3E}">
        <p14:creationId xmlns:p14="http://schemas.microsoft.com/office/powerpoint/2010/main" val="549708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a:latin typeface="Calibri"/>
                <a:ea typeface="+mn-ea"/>
                <a:cs typeface="+mn-cs"/>
              </a:rPr>
              <a:t>Future of ESM, 18 May 2018</a:t>
            </a:r>
            <a:endParaRPr lang="en-US" dirty="0">
              <a:latin typeface="Calibri"/>
              <a:ea typeface="+mn-ea"/>
              <a:cs typeface="+mn-cs"/>
            </a:endParaRPr>
          </a:p>
        </p:txBody>
      </p:sp>
      <p:sp>
        <p:nvSpPr>
          <p:cNvPr id="5" name="Rectangle 3"/>
          <p:cNvSpPr txBox="1">
            <a:spLocks noChangeArrowheads="1"/>
          </p:cNvSpPr>
          <p:nvPr/>
        </p:nvSpPr>
        <p:spPr bwMode="auto">
          <a:xfrm>
            <a:off x="266700" y="3886200"/>
            <a:ext cx="8610600" cy="685800"/>
          </a:xfrm>
          <a:prstGeom prst="rect">
            <a:avLst/>
          </a:prstGeom>
          <a:noFill/>
          <a:ln w="9525">
            <a:noFill/>
            <a:miter lim="800000"/>
            <a:headEnd/>
            <a:tailEnd/>
          </a:ln>
        </p:spPr>
        <p:txBody>
          <a:bodyPr>
            <a:prstTxWarp prst="textNoShape">
              <a:avLst/>
            </a:prstTxWarp>
          </a:bodyPr>
          <a:lstStyle/>
          <a:p>
            <a:pPr algn="ctr" eaLnBrk="1" hangingPunct="1">
              <a:spcBef>
                <a:spcPct val="20000"/>
              </a:spcBef>
            </a:pPr>
            <a:r>
              <a:rPr lang="en-US" sz="3200" dirty="0" err="1"/>
              <a:t>www.image.ucar.edu</a:t>
            </a:r>
            <a:r>
              <a:rPr lang="en-US" sz="3200" dirty="0"/>
              <a:t>/</a:t>
            </a:r>
            <a:r>
              <a:rPr lang="en-US" sz="3200" dirty="0" err="1"/>
              <a:t>DAReS</a:t>
            </a:r>
            <a:r>
              <a:rPr lang="en-US" sz="3200" dirty="0"/>
              <a:t>/DART</a:t>
            </a:r>
          </a:p>
        </p:txBody>
      </p:sp>
      <p:pic>
        <p:nvPicPr>
          <p:cNvPr id="6" name="Picture 4" descr="Dartboard7"/>
          <p:cNvPicPr>
            <a:picLocks noChangeAspect="1" noChangeArrowheads="1"/>
          </p:cNvPicPr>
          <p:nvPr/>
        </p:nvPicPr>
        <p:blipFill>
          <a:blip r:embed="rId3"/>
          <a:srcRect/>
          <a:stretch>
            <a:fillRect/>
          </a:stretch>
        </p:blipFill>
        <p:spPr bwMode="auto">
          <a:xfrm>
            <a:off x="1377950" y="1600200"/>
            <a:ext cx="6388100" cy="1889125"/>
          </a:xfrm>
          <a:prstGeom prst="rect">
            <a:avLst/>
          </a:prstGeom>
          <a:noFill/>
          <a:ln w="9525">
            <a:noFill/>
            <a:miter lim="800000"/>
            <a:headEnd/>
            <a:tailEnd/>
          </a:ln>
        </p:spPr>
      </p:pic>
    </p:spTree>
    <p:extLst>
      <p:ext uri="{BB962C8B-B14F-4D97-AF65-F5344CB8AC3E}">
        <p14:creationId xmlns:p14="http://schemas.microsoft.com/office/powerpoint/2010/main" val="2990761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32DA1BC-4AD8-384D-BC3F-5FCA19A508DE}"/>
              </a:ext>
            </a:extLst>
          </p:cNvPr>
          <p:cNvSpPr>
            <a:spLocks noGrp="1" noChangeArrowheads="1"/>
          </p:cNvSpPr>
          <p:nvPr>
            <p:ph type="title"/>
          </p:nvPr>
        </p:nvSpPr>
        <p:spPr>
          <a:xfrm>
            <a:off x="685800" y="152400"/>
            <a:ext cx="7772400" cy="1143000"/>
          </a:xfrm>
        </p:spPr>
        <p:txBody>
          <a:bodyPr/>
          <a:lstStyle/>
          <a:p>
            <a:pPr eaLnBrk="1" hangingPunct="1"/>
            <a:r>
              <a:rPr lang="en-US" altLang="en-US" sz="3000"/>
              <a:t>CAM &amp; DART</a:t>
            </a:r>
            <a:endParaRPr lang="en-US" altLang="en-US"/>
          </a:p>
        </p:txBody>
      </p:sp>
      <p:sp>
        <p:nvSpPr>
          <p:cNvPr id="39939" name="Rectangle 3">
            <a:extLst>
              <a:ext uri="{FF2B5EF4-FFF2-40B4-BE49-F238E27FC236}">
                <a16:creationId xmlns:a16="http://schemas.microsoft.com/office/drawing/2014/main" id="{9CD7B48A-B1F8-E14F-894E-EA484077C2B6}"/>
              </a:ext>
            </a:extLst>
          </p:cNvPr>
          <p:cNvSpPr>
            <a:spLocks noGrp="1" noChangeArrowheads="1"/>
          </p:cNvSpPr>
          <p:nvPr>
            <p:ph type="body" idx="1"/>
          </p:nvPr>
        </p:nvSpPr>
        <p:spPr>
          <a:xfrm>
            <a:off x="819150" y="1150938"/>
            <a:ext cx="7353300" cy="5418137"/>
          </a:xfrm>
          <a:noFill/>
        </p:spPr>
        <p:txBody>
          <a:bodyPr/>
          <a:lstStyle/>
          <a:p>
            <a:pPr marL="0" indent="0" eaLnBrk="1" hangingPunct="1">
              <a:spcBef>
                <a:spcPct val="100000"/>
              </a:spcBef>
              <a:buFontTx/>
              <a:buNone/>
            </a:pPr>
            <a:r>
              <a:rPr lang="en-US" altLang="en-US" sz="2000" dirty="0"/>
              <a:t>CAM =  3.5.xx, </a:t>
            </a:r>
            <a:r>
              <a:rPr lang="en-US" altLang="en-US" sz="2000" dirty="0">
                <a:solidFill>
                  <a:srgbClr val="FF0000"/>
                </a:solidFill>
              </a:rPr>
              <a:t>Finite Volume core</a:t>
            </a:r>
            <a:r>
              <a:rPr lang="en-US" altLang="en-US" sz="2000" dirty="0"/>
              <a:t>, 1.9x2.5, 30 min ∆t.</a:t>
            </a:r>
          </a:p>
          <a:p>
            <a:pPr marL="0" indent="0" eaLnBrk="1" hangingPunct="1">
              <a:spcBef>
                <a:spcPct val="100000"/>
              </a:spcBef>
              <a:buFontTx/>
              <a:buNone/>
            </a:pPr>
            <a:r>
              <a:rPr lang="en-US" altLang="en-US" sz="2000" dirty="0"/>
              <a:t>DART = Data Assimilation Research Testbed, an ensemble Kalman filter data assimilation system.</a:t>
            </a:r>
          </a:p>
          <a:p>
            <a:pPr marL="0" indent="0" eaLnBrk="1" hangingPunct="1">
              <a:spcBef>
                <a:spcPct val="100000"/>
              </a:spcBef>
              <a:buFontTx/>
              <a:buNone/>
            </a:pPr>
            <a:r>
              <a:rPr lang="en-US" altLang="en-US" sz="2000" dirty="0"/>
              <a:t>Assimilate observations used in operational forecasting:</a:t>
            </a:r>
          </a:p>
          <a:p>
            <a:pPr marL="0" indent="0" eaLnBrk="1" hangingPunct="1">
              <a:spcBef>
                <a:spcPct val="100000"/>
              </a:spcBef>
              <a:buFont typeface="Wingdings" pitchFamily="2" charset="2"/>
              <a:buChar char="à"/>
            </a:pPr>
            <a:r>
              <a:rPr lang="en-US" altLang="en-US" sz="2000" dirty="0"/>
              <a:t>U, V, and T from radiosondes, ACARS, and aircraft,</a:t>
            </a:r>
          </a:p>
          <a:p>
            <a:pPr marL="0" indent="0" eaLnBrk="1" hangingPunct="1">
              <a:spcBef>
                <a:spcPct val="100000"/>
              </a:spcBef>
              <a:buFont typeface="Wingdings" pitchFamily="2" charset="2"/>
              <a:buChar char="à"/>
            </a:pPr>
            <a:r>
              <a:rPr lang="en-US" altLang="en-US" sz="2000" dirty="0"/>
              <a:t>U and V from satellite cloud drift winds,</a:t>
            </a:r>
          </a:p>
          <a:p>
            <a:pPr marL="0" indent="0" eaLnBrk="1" hangingPunct="1">
              <a:spcBef>
                <a:spcPct val="100000"/>
              </a:spcBef>
              <a:buFont typeface="Wingdings" pitchFamily="2" charset="2"/>
              <a:buChar char="à"/>
            </a:pPr>
            <a:r>
              <a:rPr lang="en-US" altLang="en-US" sz="2000" dirty="0"/>
              <a:t>every 6 hours to bring CAM as close to the atmosphere as possible, balancing the </a:t>
            </a:r>
            <a:r>
              <a:rPr lang="en-US" altLang="en-US" sz="2000" dirty="0" err="1"/>
              <a:t>obs</a:t>
            </a:r>
            <a:r>
              <a:rPr lang="en-US" altLang="en-US" sz="2000" dirty="0"/>
              <a:t> and model errors.</a:t>
            </a:r>
            <a:endParaRPr lang="en-US" altLang="en-US" sz="1800" dirty="0"/>
          </a:p>
          <a:p>
            <a:pPr marL="0" indent="0" eaLnBrk="1" hangingPunct="1">
              <a:spcBef>
                <a:spcPct val="100000"/>
              </a:spcBef>
              <a:buFont typeface="Wingdings" pitchFamily="2" charset="2"/>
              <a:buNone/>
            </a:pPr>
            <a:r>
              <a:rPr lang="en-US" altLang="en-US" sz="2000" dirty="0">
                <a:solidFill>
                  <a:srgbClr val="008000"/>
                </a:solidFill>
              </a:rPr>
              <a:t>This system is competitive with operational weather centers’ data assimilation systems.</a:t>
            </a:r>
            <a:endParaRPr lang="en-US" altLang="en-US" sz="2000" dirty="0"/>
          </a:p>
          <a:p>
            <a:pPr marL="0" indent="0" eaLnBrk="1" hangingPunct="1">
              <a:buFontTx/>
              <a:buNone/>
            </a:pPr>
            <a:endParaRPr lang="en-US" altLang="en-US" sz="2000" dirty="0"/>
          </a:p>
        </p:txBody>
      </p:sp>
      <p:sp>
        <p:nvSpPr>
          <p:cNvPr id="2" name="Footer Placeholder 1">
            <a:extLst>
              <a:ext uri="{FF2B5EF4-FFF2-40B4-BE49-F238E27FC236}">
                <a16:creationId xmlns:a16="http://schemas.microsoft.com/office/drawing/2014/main" id="{205434A6-7F3D-2444-A52B-E022147F3364}"/>
              </a:ext>
            </a:extLst>
          </p:cNvPr>
          <p:cNvSpPr>
            <a:spLocks noGrp="1"/>
          </p:cNvSpPr>
          <p:nvPr>
            <p:ph type="ftr" sz="quarter" idx="11"/>
          </p:nvPr>
        </p:nvSpPr>
        <p:spPr/>
        <p:txBody>
          <a:bodyPr/>
          <a:lstStyle/>
          <a:p>
            <a:r>
              <a:rPr lang="en-US" altLang="en-US"/>
              <a:t>Future of ESM, 18 May 2018</a:t>
            </a:r>
          </a:p>
        </p:txBody>
      </p:sp>
    </p:spTree>
    <p:extLst>
      <p:ext uri="{BB962C8B-B14F-4D97-AF65-F5344CB8AC3E}">
        <p14:creationId xmlns:p14="http://schemas.microsoft.com/office/powerpoint/2010/main" val="924965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a:extLst>
              <a:ext uri="{FF2B5EF4-FFF2-40B4-BE49-F238E27FC236}">
                <a16:creationId xmlns:a16="http://schemas.microsoft.com/office/drawing/2014/main" id="{76106994-26C0-2941-95F1-EF3818160032}"/>
              </a:ext>
            </a:extLst>
          </p:cNvPr>
          <p:cNvSpPr>
            <a:spLocks noGrp="1" noChangeArrowheads="1"/>
          </p:cNvSpPr>
          <p:nvPr>
            <p:ph type="title"/>
          </p:nvPr>
        </p:nvSpPr>
        <p:spPr>
          <a:xfrm>
            <a:off x="1219200" y="171450"/>
            <a:ext cx="6553200" cy="609600"/>
          </a:xfrm>
        </p:spPr>
        <p:txBody>
          <a:bodyPr/>
          <a:lstStyle/>
          <a:p>
            <a:pPr eaLnBrk="1" hangingPunct="1"/>
            <a:r>
              <a:rPr lang="en-US" altLang="en-US" sz="3000"/>
              <a:t>“Houston, we have a Problem.”</a:t>
            </a:r>
            <a:endParaRPr lang="en-US" altLang="en-US"/>
          </a:p>
        </p:txBody>
      </p:sp>
      <p:sp>
        <p:nvSpPr>
          <p:cNvPr id="41987" name="Text Box 1027">
            <a:extLst>
              <a:ext uri="{FF2B5EF4-FFF2-40B4-BE49-F238E27FC236}">
                <a16:creationId xmlns:a16="http://schemas.microsoft.com/office/drawing/2014/main" id="{4F943126-0606-A347-AE49-78BF3764C7B0}"/>
              </a:ext>
            </a:extLst>
          </p:cNvPr>
          <p:cNvSpPr txBox="1">
            <a:spLocks noChangeArrowheads="1"/>
          </p:cNvSpPr>
          <p:nvPr/>
        </p:nvSpPr>
        <p:spPr bwMode="auto">
          <a:xfrm>
            <a:off x="1041400" y="6299200"/>
            <a:ext cx="690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rPr>
              <a:t>CAM FV core - 80 member mean - 00Z 25 September 2006</a:t>
            </a: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endParaRPr>
          </a:p>
        </p:txBody>
      </p:sp>
      <p:pic>
        <p:nvPicPr>
          <p:cNvPr id="41988" name="Picture 1028" descr="MPF_V_266hPa_box">
            <a:extLst>
              <a:ext uri="{FF2B5EF4-FFF2-40B4-BE49-F238E27FC236}">
                <a16:creationId xmlns:a16="http://schemas.microsoft.com/office/drawing/2014/main" id="{78646C94-D0FA-F54D-915B-5A8B154A59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650" t="4546" r="17650" b="4546"/>
          <a:stretch>
            <a:fillRect/>
          </a:stretch>
        </p:blipFill>
        <p:spPr bwMode="auto">
          <a:xfrm rot="5400000">
            <a:off x="2054225" y="-912812"/>
            <a:ext cx="50292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7608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A7BAE121-4340-D940-8103-E450EB12C338}"/>
              </a:ext>
            </a:extLst>
          </p:cNvPr>
          <p:cNvSpPr>
            <a:spLocks noGrp="1" noChangeArrowheads="1"/>
          </p:cNvSpPr>
          <p:nvPr>
            <p:ph type="title"/>
          </p:nvPr>
        </p:nvSpPr>
        <p:spPr>
          <a:xfrm>
            <a:off x="858838" y="190500"/>
            <a:ext cx="7348537" cy="717550"/>
          </a:xfrm>
          <a:noFill/>
        </p:spPr>
        <p:txBody>
          <a:bodyPr/>
          <a:lstStyle/>
          <a:p>
            <a:pPr eaLnBrk="1" hangingPunct="1"/>
            <a:r>
              <a:rPr lang="en-US" altLang="en-US" sz="3000"/>
              <a:t>Suspicions turned to the polar filter (DPF)</a:t>
            </a:r>
            <a:endParaRPr lang="en-US" altLang="en-US"/>
          </a:p>
        </p:txBody>
      </p:sp>
      <p:pic>
        <p:nvPicPr>
          <p:cNvPr id="44035" name="Picture 4" descr="MPF_V_266hPa_box_algebraic_fourier">
            <a:extLst>
              <a:ext uri="{FF2B5EF4-FFF2-40B4-BE49-F238E27FC236}">
                <a16:creationId xmlns:a16="http://schemas.microsoft.com/office/drawing/2014/main" id="{2735E9AE-BC0E-0948-A21C-008CB63068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650" t="4546" r="17650" b="4546"/>
          <a:stretch>
            <a:fillRect/>
          </a:stretch>
        </p:blipFill>
        <p:spPr bwMode="auto">
          <a:xfrm rot="5400000">
            <a:off x="2051050" y="-912812"/>
            <a:ext cx="50292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5">
            <a:extLst>
              <a:ext uri="{FF2B5EF4-FFF2-40B4-BE49-F238E27FC236}">
                <a16:creationId xmlns:a16="http://schemas.microsoft.com/office/drawing/2014/main" id="{AB330919-A979-6846-B1A0-59047A7AB0F8}"/>
              </a:ext>
            </a:extLst>
          </p:cNvPr>
          <p:cNvSpPr txBox="1">
            <a:spLocks noChangeArrowheads="1"/>
          </p:cNvSpPr>
          <p:nvPr/>
        </p:nvSpPr>
        <p:spPr bwMode="auto">
          <a:xfrm>
            <a:off x="1041400" y="6299200"/>
            <a:ext cx="690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rPr>
              <a:t>CAM FV core - 80 member mean - 00Z 25 September 2006</a:t>
            </a: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endParaRPr>
          </a:p>
        </p:txBody>
      </p:sp>
    </p:spTree>
    <p:extLst>
      <p:ext uri="{BB962C8B-B14F-4D97-AF65-F5344CB8AC3E}">
        <p14:creationId xmlns:p14="http://schemas.microsoft.com/office/powerpoint/2010/main" val="4153698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A37459B8-98B4-1248-960F-4AEF18076DC5}"/>
              </a:ext>
            </a:extLst>
          </p:cNvPr>
          <p:cNvSpPr>
            <a:spLocks noGrp="1" noChangeArrowheads="1"/>
          </p:cNvSpPr>
          <p:nvPr>
            <p:ph type="title"/>
          </p:nvPr>
        </p:nvSpPr>
        <p:spPr>
          <a:xfrm>
            <a:off x="609600" y="0"/>
            <a:ext cx="7772400" cy="1143000"/>
          </a:xfrm>
        </p:spPr>
        <p:txBody>
          <a:bodyPr/>
          <a:lstStyle/>
          <a:p>
            <a:pPr eaLnBrk="1" hangingPunct="1"/>
            <a:r>
              <a:rPr lang="en-US" altLang="en-US" sz="3000"/>
              <a:t>Three adjacent E-W cross-sections from the region of the discontinuity reveal more detail.</a:t>
            </a:r>
            <a:endParaRPr lang="en-US" altLang="en-US"/>
          </a:p>
        </p:txBody>
      </p:sp>
      <p:sp>
        <p:nvSpPr>
          <p:cNvPr id="50179" name="Text Box 3">
            <a:extLst>
              <a:ext uri="{FF2B5EF4-FFF2-40B4-BE49-F238E27FC236}">
                <a16:creationId xmlns:a16="http://schemas.microsoft.com/office/drawing/2014/main" id="{E532FF42-04C0-C945-89FA-DAF454E262EB}"/>
              </a:ext>
            </a:extLst>
          </p:cNvPr>
          <p:cNvSpPr txBox="1">
            <a:spLocks noChangeArrowheads="1"/>
          </p:cNvSpPr>
          <p:nvPr/>
        </p:nvSpPr>
        <p:spPr bwMode="auto">
          <a:xfrm>
            <a:off x="3640138" y="6076950"/>
            <a:ext cx="1709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rPr>
              <a:t>East Longitude</a:t>
            </a:r>
          </a:p>
        </p:txBody>
      </p:sp>
      <p:sp>
        <p:nvSpPr>
          <p:cNvPr id="50180" name="Rectangle 4">
            <a:extLst>
              <a:ext uri="{FF2B5EF4-FFF2-40B4-BE49-F238E27FC236}">
                <a16:creationId xmlns:a16="http://schemas.microsoft.com/office/drawing/2014/main" id="{48973D93-D07D-5E44-94F0-546B9DCFD89C}"/>
              </a:ext>
            </a:extLst>
          </p:cNvPr>
          <p:cNvSpPr>
            <a:spLocks noChangeArrowheads="1"/>
          </p:cNvSpPr>
          <p:nvPr/>
        </p:nvSpPr>
        <p:spPr bwMode="auto">
          <a:xfrm>
            <a:off x="7820025" y="3260725"/>
            <a:ext cx="511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rPr>
              <a:t>m/s</a:t>
            </a:r>
          </a:p>
        </p:txBody>
      </p:sp>
      <p:sp>
        <p:nvSpPr>
          <p:cNvPr id="50181" name="Rectangle 5">
            <a:extLst>
              <a:ext uri="{FF2B5EF4-FFF2-40B4-BE49-F238E27FC236}">
                <a16:creationId xmlns:a16="http://schemas.microsoft.com/office/drawing/2014/main" id="{917EE2C5-F6A3-C341-ADF8-98D123E2F969}"/>
              </a:ext>
            </a:extLst>
          </p:cNvPr>
          <p:cNvSpPr>
            <a:spLocks noChangeArrowheads="1"/>
          </p:cNvSpPr>
          <p:nvPr/>
        </p:nvSpPr>
        <p:spPr bwMode="auto">
          <a:xfrm>
            <a:off x="619125" y="4914900"/>
            <a:ext cx="511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rPr>
              <a:t>m/s</a:t>
            </a:r>
          </a:p>
        </p:txBody>
      </p:sp>
      <p:sp>
        <p:nvSpPr>
          <p:cNvPr id="50182" name="Rectangle 6">
            <a:extLst>
              <a:ext uri="{FF2B5EF4-FFF2-40B4-BE49-F238E27FC236}">
                <a16:creationId xmlns:a16="http://schemas.microsoft.com/office/drawing/2014/main" id="{86AC743D-E1D6-A947-852B-AE174BA66D18}"/>
              </a:ext>
            </a:extLst>
          </p:cNvPr>
          <p:cNvSpPr>
            <a:spLocks noChangeArrowheads="1"/>
          </p:cNvSpPr>
          <p:nvPr/>
        </p:nvSpPr>
        <p:spPr bwMode="auto">
          <a:xfrm>
            <a:off x="561975" y="1933575"/>
            <a:ext cx="511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rPr>
              <a:t>m/s</a:t>
            </a:r>
          </a:p>
        </p:txBody>
      </p:sp>
      <p:sp>
        <p:nvSpPr>
          <p:cNvPr id="50183" name="Text Box 7">
            <a:extLst>
              <a:ext uri="{FF2B5EF4-FFF2-40B4-BE49-F238E27FC236}">
                <a16:creationId xmlns:a16="http://schemas.microsoft.com/office/drawing/2014/main" id="{1EB18B98-5AB2-F94D-B8E8-95ED2B3D0DAC}"/>
              </a:ext>
            </a:extLst>
          </p:cNvPr>
          <p:cNvSpPr txBox="1">
            <a:spLocks noChangeArrowheads="1"/>
          </p:cNvSpPr>
          <p:nvPr/>
        </p:nvSpPr>
        <p:spPr bwMode="auto">
          <a:xfrm>
            <a:off x="1052513" y="6491288"/>
            <a:ext cx="6886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2"/>
                </a:solidFill>
                <a:latin typeface="Arial" panose="020B0604020202020204" pitchFamily="34" charset="0"/>
                <a:ea typeface="Osaka" panose="020B0600000000000000" pitchFamily="34" charset="-128"/>
              </a:defRPr>
            </a:lvl1pPr>
            <a:lvl2pPr marL="37931725" indent="-37474525" eaLnBrk="0" hangingPunct="0">
              <a:defRPr sz="2000">
                <a:solidFill>
                  <a:schemeClr val="tx2"/>
                </a:solidFill>
                <a:latin typeface="Arial" panose="020B0604020202020204" pitchFamily="34" charset="0"/>
                <a:ea typeface="Osaka" panose="020B0600000000000000" pitchFamily="34" charset="-128"/>
              </a:defRPr>
            </a:lvl2pPr>
            <a:lvl3pPr eaLnBrk="0" hangingPunct="0">
              <a:defRPr sz="2000">
                <a:solidFill>
                  <a:schemeClr val="tx2"/>
                </a:solidFill>
                <a:latin typeface="Arial" panose="020B0604020202020204" pitchFamily="34" charset="0"/>
                <a:ea typeface="Osaka" panose="020B0600000000000000" pitchFamily="34" charset="-128"/>
              </a:defRPr>
            </a:lvl3pPr>
            <a:lvl4pPr eaLnBrk="0" hangingPunct="0">
              <a:defRPr sz="2000">
                <a:solidFill>
                  <a:schemeClr val="tx2"/>
                </a:solidFill>
                <a:latin typeface="Arial" panose="020B0604020202020204" pitchFamily="34" charset="0"/>
                <a:ea typeface="Osaka" panose="020B0600000000000000" pitchFamily="34" charset="-128"/>
              </a:defRPr>
            </a:lvl4pPr>
            <a:lvl5pPr eaLnBrk="0" hangingPunct="0">
              <a:defRPr sz="2000">
                <a:solidFill>
                  <a:schemeClr val="tx2"/>
                </a:solidFill>
                <a:latin typeface="Arial" panose="020B0604020202020204" pitchFamily="34" charset="0"/>
                <a:ea typeface="Osaka" panose="020B0600000000000000" pitchFamily="34" charset="-128"/>
              </a:defRPr>
            </a:lvl5pPr>
            <a:lvl6pPr marL="4572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6pPr>
            <a:lvl7pPr marL="9144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7pPr>
            <a:lvl8pPr marL="13716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8pPr>
            <a:lvl9pPr marL="1828800" eaLnBrk="0" fontAlgn="base" hangingPunct="0">
              <a:spcBef>
                <a:spcPct val="50000"/>
              </a:spcBef>
              <a:spcAft>
                <a:spcPct val="0"/>
              </a:spcAft>
              <a:defRPr sz="2000">
                <a:solidFill>
                  <a:schemeClr val="tx2"/>
                </a:solidFill>
                <a:latin typeface="Arial" panose="020B0604020202020204" pitchFamily="34" charset="0"/>
                <a:ea typeface="Osaka" panose="020B0600000000000000"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rPr>
              <a:t>Ensemble Mean V @ 266hPa - 00Z 25 Sep 2006 -  CAM FV core</a:t>
            </a:r>
          </a:p>
        </p:txBody>
      </p:sp>
      <p:pic>
        <p:nvPicPr>
          <p:cNvPr id="50184" name="Picture 8" descr="MPF_V_266hPa_65N">
            <a:extLst>
              <a:ext uri="{FF2B5EF4-FFF2-40B4-BE49-F238E27FC236}">
                <a16:creationId xmlns:a16="http://schemas.microsoft.com/office/drawing/2014/main" id="{5FDBD75C-BB2F-C446-85DF-D7849B645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42" t="2274" r="3529"/>
          <a:stretch>
            <a:fillRect/>
          </a:stretch>
        </p:blipFill>
        <p:spPr bwMode="auto">
          <a:xfrm rot="5400000">
            <a:off x="2012950" y="236538"/>
            <a:ext cx="4954587" cy="670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4983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A37459B8-98B4-1248-960F-4AEF18076DC5}"/>
              </a:ext>
            </a:extLst>
          </p:cNvPr>
          <p:cNvSpPr>
            <a:spLocks noGrp="1" noChangeArrowheads="1"/>
          </p:cNvSpPr>
          <p:nvPr>
            <p:ph type="title"/>
          </p:nvPr>
        </p:nvSpPr>
        <p:spPr>
          <a:xfrm>
            <a:off x="609600" y="0"/>
            <a:ext cx="7772400" cy="1143000"/>
          </a:xfrm>
        </p:spPr>
        <p:txBody>
          <a:bodyPr/>
          <a:lstStyle/>
          <a:p>
            <a:pPr eaLnBrk="1" hangingPunct="1"/>
            <a:r>
              <a:rPr lang="en-US" altLang="en-US" sz="2400" dirty="0"/>
              <a:t>Combination of algebraic filter and polar Fourier filter</a:t>
            </a:r>
          </a:p>
        </p:txBody>
      </p:sp>
      <p:sp>
        <p:nvSpPr>
          <p:cNvPr id="4" name="Footer Placeholder 3">
            <a:extLst>
              <a:ext uri="{FF2B5EF4-FFF2-40B4-BE49-F238E27FC236}">
                <a16:creationId xmlns:a16="http://schemas.microsoft.com/office/drawing/2014/main" id="{482EC69B-471E-EB4A-99F1-2D9D75A8011D}"/>
              </a:ext>
            </a:extLst>
          </p:cNvPr>
          <p:cNvSpPr>
            <a:spLocks noGrp="1"/>
          </p:cNvSpPr>
          <p:nvPr>
            <p:ph type="ftr" sz="quarter" idx="11"/>
          </p:nvPr>
        </p:nvSpPr>
        <p:spPr/>
        <p:txBody>
          <a:bodyPr/>
          <a:lstStyle/>
          <a:p>
            <a:r>
              <a:rPr lang="en-US" altLang="en-US"/>
              <a:t>Future of ESM, 18 May 2018</a:t>
            </a:r>
          </a:p>
        </p:txBody>
      </p:sp>
      <p:pic>
        <p:nvPicPr>
          <p:cNvPr id="6" name="Picture 5">
            <a:extLst>
              <a:ext uri="{FF2B5EF4-FFF2-40B4-BE49-F238E27FC236}">
                <a16:creationId xmlns:a16="http://schemas.microsoft.com/office/drawing/2014/main" id="{04D7AFAC-85DC-B044-A084-E62E43A337C7}"/>
              </a:ext>
            </a:extLst>
          </p:cNvPr>
          <p:cNvPicPr>
            <a:picLocks noChangeAspect="1"/>
          </p:cNvPicPr>
          <p:nvPr/>
        </p:nvPicPr>
        <p:blipFill>
          <a:blip r:embed="rId3"/>
          <a:stretch>
            <a:fillRect/>
          </a:stretch>
        </p:blipFill>
        <p:spPr>
          <a:xfrm>
            <a:off x="1874987" y="990600"/>
            <a:ext cx="5394026" cy="4297680"/>
          </a:xfrm>
          <a:prstGeom prst="rect">
            <a:avLst/>
          </a:prstGeom>
        </p:spPr>
      </p:pic>
      <p:sp>
        <p:nvSpPr>
          <p:cNvPr id="7" name="TextBox 6">
            <a:extLst>
              <a:ext uri="{FF2B5EF4-FFF2-40B4-BE49-F238E27FC236}">
                <a16:creationId xmlns:a16="http://schemas.microsoft.com/office/drawing/2014/main" id="{7527AC24-F0D5-ED46-96FE-D889BD936F7A}"/>
              </a:ext>
            </a:extLst>
          </p:cNvPr>
          <p:cNvSpPr txBox="1"/>
          <p:nvPr/>
        </p:nvSpPr>
        <p:spPr>
          <a:xfrm>
            <a:off x="609600" y="5410200"/>
            <a:ext cx="8153400" cy="830997"/>
          </a:xfrm>
          <a:prstGeom prst="rect">
            <a:avLst/>
          </a:prstGeom>
          <a:noFill/>
        </p:spPr>
        <p:txBody>
          <a:bodyPr wrap="square" rtlCol="0">
            <a:spAutoFit/>
          </a:bodyPr>
          <a:lstStyle/>
          <a:p>
            <a:r>
              <a:rPr lang="en-US" dirty="0"/>
              <a:t>Original: Both </a:t>
            </a:r>
            <a:r>
              <a:rPr lang="en-US" dirty="0" err="1"/>
              <a:t>fourier</a:t>
            </a:r>
            <a:r>
              <a:rPr lang="en-US" dirty="0"/>
              <a:t> and algebraic get more dissipative between 41 and 68 degrees. Then algebraic turns off.</a:t>
            </a:r>
          </a:p>
        </p:txBody>
      </p:sp>
    </p:spTree>
    <p:extLst>
      <p:ext uri="{BB962C8B-B14F-4D97-AF65-F5344CB8AC3E}">
        <p14:creationId xmlns:p14="http://schemas.microsoft.com/office/powerpoint/2010/main" val="1772831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A37459B8-98B4-1248-960F-4AEF18076DC5}"/>
              </a:ext>
            </a:extLst>
          </p:cNvPr>
          <p:cNvSpPr>
            <a:spLocks noGrp="1" noChangeArrowheads="1"/>
          </p:cNvSpPr>
          <p:nvPr>
            <p:ph type="title"/>
          </p:nvPr>
        </p:nvSpPr>
        <p:spPr>
          <a:xfrm>
            <a:off x="609600" y="0"/>
            <a:ext cx="7772400" cy="1143000"/>
          </a:xfrm>
        </p:spPr>
        <p:txBody>
          <a:bodyPr/>
          <a:lstStyle/>
          <a:p>
            <a:pPr eaLnBrk="1" hangingPunct="1"/>
            <a:r>
              <a:rPr lang="en-US" altLang="en-US" sz="2400" dirty="0"/>
              <a:t>Combination of algebraic filter and polar Fourier filter</a:t>
            </a:r>
          </a:p>
        </p:txBody>
      </p:sp>
      <p:sp>
        <p:nvSpPr>
          <p:cNvPr id="4" name="Footer Placeholder 3">
            <a:extLst>
              <a:ext uri="{FF2B5EF4-FFF2-40B4-BE49-F238E27FC236}">
                <a16:creationId xmlns:a16="http://schemas.microsoft.com/office/drawing/2014/main" id="{482EC69B-471E-EB4A-99F1-2D9D75A8011D}"/>
              </a:ext>
            </a:extLst>
          </p:cNvPr>
          <p:cNvSpPr>
            <a:spLocks noGrp="1"/>
          </p:cNvSpPr>
          <p:nvPr>
            <p:ph type="ftr" sz="quarter" idx="11"/>
          </p:nvPr>
        </p:nvSpPr>
        <p:spPr/>
        <p:txBody>
          <a:bodyPr/>
          <a:lstStyle/>
          <a:p>
            <a:r>
              <a:rPr lang="en-US" altLang="en-US"/>
              <a:t>Future of ESM, 18 May 2018</a:t>
            </a:r>
          </a:p>
        </p:txBody>
      </p:sp>
      <p:pic>
        <p:nvPicPr>
          <p:cNvPr id="6" name="Picture 5">
            <a:extLst>
              <a:ext uri="{FF2B5EF4-FFF2-40B4-BE49-F238E27FC236}">
                <a16:creationId xmlns:a16="http://schemas.microsoft.com/office/drawing/2014/main" id="{04D7AFAC-85DC-B044-A084-E62E43A337C7}"/>
              </a:ext>
            </a:extLst>
          </p:cNvPr>
          <p:cNvPicPr>
            <a:picLocks noChangeAspect="1"/>
          </p:cNvPicPr>
          <p:nvPr/>
        </p:nvPicPr>
        <p:blipFill>
          <a:blip r:embed="rId3"/>
          <a:stretch>
            <a:fillRect/>
          </a:stretch>
        </p:blipFill>
        <p:spPr>
          <a:xfrm>
            <a:off x="1874987" y="990600"/>
            <a:ext cx="5394026" cy="4297680"/>
          </a:xfrm>
          <a:prstGeom prst="rect">
            <a:avLst/>
          </a:prstGeom>
        </p:spPr>
      </p:pic>
      <p:sp>
        <p:nvSpPr>
          <p:cNvPr id="7" name="TextBox 6">
            <a:extLst>
              <a:ext uri="{FF2B5EF4-FFF2-40B4-BE49-F238E27FC236}">
                <a16:creationId xmlns:a16="http://schemas.microsoft.com/office/drawing/2014/main" id="{7527AC24-F0D5-ED46-96FE-D889BD936F7A}"/>
              </a:ext>
            </a:extLst>
          </p:cNvPr>
          <p:cNvSpPr txBox="1"/>
          <p:nvPr/>
        </p:nvSpPr>
        <p:spPr>
          <a:xfrm>
            <a:off x="609600" y="5410200"/>
            <a:ext cx="8153400" cy="830997"/>
          </a:xfrm>
          <a:prstGeom prst="rect">
            <a:avLst/>
          </a:prstGeom>
          <a:noFill/>
        </p:spPr>
        <p:txBody>
          <a:bodyPr wrap="square" rtlCol="0">
            <a:spAutoFit/>
          </a:bodyPr>
          <a:lstStyle/>
          <a:p>
            <a:r>
              <a:rPr lang="en-US" dirty="0"/>
              <a:t>Unclear what actual intent was. Probably to turn algebraic off gradually between 41 and 68?</a:t>
            </a:r>
          </a:p>
        </p:txBody>
      </p:sp>
    </p:spTree>
    <p:extLst>
      <p:ext uri="{BB962C8B-B14F-4D97-AF65-F5344CB8AC3E}">
        <p14:creationId xmlns:p14="http://schemas.microsoft.com/office/powerpoint/2010/main" val="2918586240"/>
      </p:ext>
    </p:extLst>
  </p:cSld>
  <p:clrMapOvr>
    <a:masterClrMapping/>
  </p:clrMapOvr>
</p:sld>
</file>

<file path=ppt/theme/theme1.xml><?xml version="1.0" encoding="utf-8"?>
<a:theme xmlns:a="http://schemas.openxmlformats.org/drawingml/2006/main" name="jla_ams">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ART_Tuto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4925" cap="flat" cmpd="sng" algn="ctr">
          <a:solidFill>
            <a:schemeClr val="tx1"/>
          </a:solidFill>
          <a:prstDash val="solid"/>
          <a:round/>
          <a:headEnd type="none" w="med" len="med"/>
          <a:tailEnd type="triangl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tab pos="1549400" algn="l"/>
            <a:tab pos="3606800" algn="l"/>
            <a:tab pos="3771900" algn="l"/>
          </a:tabLst>
          <a:defRPr kumimoji="0" lang="en-US" sz="2000" b="0" i="0" u="none" strike="noStrike" cap="none" normalizeH="0" baseline="0">
            <a:ln>
              <a:noFill/>
            </a:ln>
            <a:solidFill>
              <a:schemeClr val="tx2"/>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34925" cap="flat" cmpd="sng" algn="ctr">
          <a:solidFill>
            <a:schemeClr val="tx1"/>
          </a:solidFill>
          <a:prstDash val="solid"/>
          <a:round/>
          <a:headEnd type="none" w="med" len="med"/>
          <a:tailEnd type="triangl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tab pos="1549400" algn="l"/>
            <a:tab pos="3606800" algn="l"/>
            <a:tab pos="3771900" algn="l"/>
          </a:tabLst>
          <a:defRPr kumimoji="0" lang="en-US" sz="2000" b="0" i="0" u="none" strike="noStrike" cap="none" normalizeH="0" baseline="0">
            <a:ln>
              <a:noFill/>
            </a:ln>
            <a:solidFill>
              <a:schemeClr val="tx2"/>
            </a:solidFill>
            <a:effectLst/>
            <a:latin typeface="Arial"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4925" cap="flat" cmpd="sng" algn="ctr">
          <a:solidFill>
            <a:schemeClr val="tx1"/>
          </a:solidFill>
          <a:prstDash val="solid"/>
          <a:round/>
          <a:headEnd type="none" w="med" len="med"/>
          <a:tailEnd type="triangl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tab pos="1549400" algn="l"/>
            <a:tab pos="3606800" algn="l"/>
            <a:tab pos="3771900" algn="l"/>
          </a:tabLst>
          <a:defRPr kumimoji="0" lang="en-US" sz="2000" b="0" i="0" u="none" strike="noStrike" cap="none" normalizeH="0" baseline="0">
            <a:ln>
              <a:noFill/>
            </a:ln>
            <a:solidFill>
              <a:schemeClr val="tx2"/>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34925" cap="flat" cmpd="sng" algn="ctr">
          <a:solidFill>
            <a:schemeClr val="tx1"/>
          </a:solidFill>
          <a:prstDash val="solid"/>
          <a:round/>
          <a:headEnd type="none" w="med" len="med"/>
          <a:tailEnd type="triangl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tab pos="1549400" algn="l"/>
            <a:tab pos="3606800" algn="l"/>
            <a:tab pos="3771900" algn="l"/>
          </a:tabLst>
          <a:defRPr kumimoji="0" lang="en-US" sz="2000" b="0" i="0" u="none" strike="noStrike" cap="none" normalizeH="0" baseline="0">
            <a:ln>
              <a:noFill/>
            </a:ln>
            <a:solidFill>
              <a:schemeClr val="tx2"/>
            </a:solidFill>
            <a:effectLst/>
            <a:latin typeface="Arial"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jla_ams_mars.thmx</Template>
  <TotalTime>33015</TotalTime>
  <Words>3151</Words>
  <Application>Microsoft Macintosh PowerPoint</Application>
  <PresentationFormat>On-screen Show (4:3)</PresentationFormat>
  <Paragraphs>360</Paragraphs>
  <Slides>30</Slides>
  <Notes>29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30</vt:i4>
      </vt:variant>
    </vt:vector>
  </HeadingPairs>
  <TitlesOfParts>
    <vt:vector size="41" baseType="lpstr">
      <vt:lpstr>ＭＳ Ｐゴシック</vt:lpstr>
      <vt:lpstr>Osaka</vt:lpstr>
      <vt:lpstr>ヒラギノ角ゴ Pro W3</vt:lpstr>
      <vt:lpstr>Arial</vt:lpstr>
      <vt:lpstr>Calibri</vt:lpstr>
      <vt:lpstr>Times New Roman</vt:lpstr>
      <vt:lpstr>Wingdings</vt:lpstr>
      <vt:lpstr>jla_ams</vt:lpstr>
      <vt:lpstr>DART_Tutorial</vt:lpstr>
      <vt:lpstr>Blank Presentation</vt:lpstr>
      <vt:lpstr>1_Blank Presentation</vt:lpstr>
      <vt:lpstr>DA and Short-term Prediction Motivate the Need for Careful Software Development In Earth System Models: A Case Study</vt:lpstr>
      <vt:lpstr>A Story About a Finite Volume Atmospheric Dynamical Core</vt:lpstr>
      <vt:lpstr>Diagnosis of Noise in the CAM Finite Volume core using DART</vt:lpstr>
      <vt:lpstr>CAM &amp; DART</vt:lpstr>
      <vt:lpstr>“Houston, we have a Problem.”</vt:lpstr>
      <vt:lpstr>Suspicions turned to the polar filter (DPF)</vt:lpstr>
      <vt:lpstr>Three adjacent E-W cross-sections from the region of the discontinuity reveal more detail.</vt:lpstr>
      <vt:lpstr>Combination of algebraic filter and polar Fourier filter</vt:lpstr>
      <vt:lpstr>Combination of algebraic filter and polar Fourier filter</vt:lpstr>
      <vt:lpstr>Using a continuous polar filter (alt-pft) does not show this effect. </vt:lpstr>
      <vt:lpstr>The differences are minimal except at the transition region of the default polar filter.</vt:lpstr>
      <vt:lpstr>That wasn’t so bad!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∆y noise in ensemble average V</vt:lpstr>
      <vt:lpstr>North-South cross sections</vt:lpstr>
      <vt:lpstr>Another instance of noise from real-time use of DART-CAM in a chemistry field campaign (ARCTAS)</vt:lpstr>
      <vt:lpstr>Noise not restricted to V winds …</vt:lpstr>
      <vt:lpstr>PowerPoint Presentation</vt:lpstr>
      <vt:lpstr>Doubling the dynamical time splitting reduced the noise; implicates model as opposed to assimilation.</vt:lpstr>
      <vt:lpstr>Notes and Conclusions</vt:lpstr>
      <vt:lpstr>PowerPoint Presentation</vt:lpstr>
      <vt:lpstr>PowerPoint Presentation</vt:lpstr>
    </vt:vector>
  </TitlesOfParts>
  <Manager/>
  <Company>ncar</Company>
  <LinksUpToDate>false</LinksUpToDate>
  <SharedDoc>false</SharedDoc>
  <HyperlinkBase/>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Assimilation Research Testbed Tutorial</dc:title>
  <dc:subject/>
  <dc:creator>ncar</dc:creator>
  <cp:keywords/>
  <dc:description/>
  <cp:lastModifiedBy>Microsoft Office User</cp:lastModifiedBy>
  <cp:revision>383</cp:revision>
  <cp:lastPrinted>2011-01-20T20:34:55Z</cp:lastPrinted>
  <dcterms:created xsi:type="dcterms:W3CDTF">2011-05-23T16:45:05Z</dcterms:created>
  <dcterms:modified xsi:type="dcterms:W3CDTF">2018-05-14T03:04:06Z</dcterms:modified>
  <cp:category/>
</cp:coreProperties>
</file>