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257" r:id="rId2"/>
    <p:sldId id="321" r:id="rId3"/>
    <p:sldId id="303" r:id="rId4"/>
    <p:sldId id="314" r:id="rId5"/>
    <p:sldId id="289" r:id="rId6"/>
    <p:sldId id="323" r:id="rId7"/>
    <p:sldId id="295" r:id="rId8"/>
    <p:sldId id="315" r:id="rId9"/>
    <p:sldId id="319" r:id="rId10"/>
    <p:sldId id="316" r:id="rId11"/>
    <p:sldId id="288" r:id="rId12"/>
    <p:sldId id="317" r:id="rId13"/>
    <p:sldId id="329" r:id="rId14"/>
    <p:sldId id="325" r:id="rId15"/>
    <p:sldId id="293" r:id="rId16"/>
    <p:sldId id="278" r:id="rId17"/>
    <p:sldId id="277" r:id="rId18"/>
    <p:sldId id="312" r:id="rId19"/>
    <p:sldId id="322" r:id="rId20"/>
    <p:sldId id="300" r:id="rId21"/>
    <p:sldId id="327" r:id="rId22"/>
    <p:sldId id="285" r:id="rId23"/>
    <p:sldId id="294" r:id="rId24"/>
    <p:sldId id="328" r:id="rId25"/>
    <p:sldId id="324" r:id="rId26"/>
    <p:sldId id="302" r:id="rId27"/>
    <p:sldId id="311" r:id="rId28"/>
    <p:sldId id="298" r:id="rId29"/>
    <p:sldId id="296" r:id="rId30"/>
    <p:sldId id="304" r:id="rId31"/>
    <p:sldId id="305" r:id="rId32"/>
    <p:sldId id="306" r:id="rId33"/>
    <p:sldId id="307" r:id="rId34"/>
    <p:sldId id="308" r:id="rId35"/>
    <p:sldId id="309"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7" autoAdjust="0"/>
    <p:restoredTop sz="74973" autoAdjust="0"/>
  </p:normalViewPr>
  <p:slideViewPr>
    <p:cSldViewPr snapToGrid="0" snapToObjects="1">
      <p:cViewPr varScale="1">
        <p:scale>
          <a:sx n="107" d="100"/>
          <a:sy n="107" d="100"/>
        </p:scale>
        <p:origin x="-40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2A52B-0C85-5947-B3FD-8B55D014CAEE}" type="datetimeFigureOut">
              <a:rPr lang="en-US" smtClean="0"/>
              <a:pPr/>
              <a:t>7/5/12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C11E5A-FBD5-E045-8E41-38C21C955175}" type="slidenum">
              <a:rPr lang="en-US" smtClean="0"/>
              <a:pPr/>
              <a:t>‹#›</a:t>
            </a:fld>
            <a:endParaRPr lang="en-US"/>
          </a:p>
        </p:txBody>
      </p:sp>
    </p:spTree>
    <p:extLst>
      <p:ext uri="{BB962C8B-B14F-4D97-AF65-F5344CB8AC3E}">
        <p14:creationId xmlns:p14="http://schemas.microsoft.com/office/powerpoint/2010/main" val="22686810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CD23FD-ADFC-3B4C-8E01-8C3685402FD6}" type="datetimeFigureOut">
              <a:rPr lang="en-US" smtClean="0"/>
              <a:pPr/>
              <a:t>7/5/12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074D54-BCCE-6445-A115-0B20BFE62C19}" type="slidenum">
              <a:rPr lang="en-US" smtClean="0"/>
              <a:pPr/>
              <a:t>‹#›</a:t>
            </a:fld>
            <a:endParaRPr lang="en-US"/>
          </a:p>
        </p:txBody>
      </p:sp>
    </p:spTree>
    <p:extLst>
      <p:ext uri="{BB962C8B-B14F-4D97-AF65-F5344CB8AC3E}">
        <p14:creationId xmlns:p14="http://schemas.microsoft.com/office/powerpoint/2010/main" val="106622669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60B55FB-D248-0245-B407-04DCC968A4F1}" type="slidenum">
              <a:rPr lang="en-US"/>
              <a:pPr/>
              <a:t>1</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Andy thinks</a:t>
            </a:r>
            <a:r>
              <a:rPr lang="en-US" baseline="0" dirty="0" smtClean="0">
                <a:latin typeface="Arial" charset="0"/>
                <a:ea typeface="ＭＳ Ｐゴシック" charset="-128"/>
                <a:cs typeface="ＭＳ Ｐゴシック" charset="-128"/>
              </a:rPr>
              <a:t> half the people will think we are adjusting </a:t>
            </a:r>
            <a:r>
              <a:rPr lang="en-US" i="1" baseline="0" dirty="0" smtClean="0">
                <a:latin typeface="Arial" charset="0"/>
                <a:ea typeface="ＭＳ Ｐゴシック" charset="-128"/>
                <a:cs typeface="ＭＳ Ｐゴシック" charset="-128"/>
              </a:rPr>
              <a:t>parameters</a:t>
            </a:r>
            <a:r>
              <a:rPr lang="en-US" baseline="0" dirty="0" smtClean="0">
                <a:latin typeface="Arial" charset="0"/>
                <a:ea typeface="ＭＳ Ｐゴシック" charset="-128"/>
                <a:cs typeface="ＭＳ Ｐゴシック" charset="-128"/>
              </a:rPr>
              <a:t> for the model, not the model states themselves. Need to be very clear that we are making the model states more faithfully represent the actual state of the system as opposed to a climatological representation. Motivation is to put CLM into model states that will enable things like ecological forecasting – in the same way that atmospheric forecasting requires good initial conditions, it stands to reason that land surface forecasting will also benefit from </a:t>
            </a:r>
          </a:p>
          <a:p>
            <a:pPr eaLnBrk="1" hangingPunct="1"/>
            <a:endParaRPr lang="en-US" baseline="0" dirty="0" smtClean="0">
              <a:latin typeface="Arial" charset="0"/>
              <a:ea typeface="ＭＳ Ｐゴシック" charset="-128"/>
              <a:cs typeface="ＭＳ Ｐゴシック"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To use a car racing analogy,  I’m sort of the “pit crew” for this effort. Andy, </a:t>
            </a:r>
            <a:r>
              <a:rPr lang="en-US" baseline="0" dirty="0" err="1" smtClean="0"/>
              <a:t>Fei</a:t>
            </a:r>
            <a:r>
              <a:rPr lang="en-US" baseline="0" dirty="0" smtClean="0"/>
              <a:t> are the drivers and get to use CLM/DART for different scientific purposes, I’m here to make sure CLM/DART performs as expected and does what they need it to do. Make no mistake, Andy and </a:t>
            </a:r>
            <a:r>
              <a:rPr lang="en-US" baseline="0" dirty="0" err="1" smtClean="0"/>
              <a:t>Fei</a:t>
            </a:r>
            <a:r>
              <a:rPr lang="en-US" baseline="0" dirty="0" smtClean="0"/>
              <a:t> get into the pit and work on CLM/DART too.</a:t>
            </a:r>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Starting from a ‘spun up’ global CLM case for year 2000 we advance a 40-member ensemble of the global model for 120 days. Each instance of CLM is coupled with an individual from an ensemble of data-atmospheres. A single instance of CLM from the ensemble is then assigned to be the ‘truth’ and run forward. Daily ‘observations’ of leaf carbon (</a:t>
            </a:r>
            <a:r>
              <a:rPr lang="en-US" sz="1200" i="1" dirty="0" err="1" smtClean="0"/>
              <a:t>leafc</a:t>
            </a:r>
            <a:r>
              <a:rPr lang="en-US" sz="1200" dirty="0" smtClean="0"/>
              <a:t>) are collected at sites (grid cells) across the globe by adding Gaussian noise to the actual </a:t>
            </a:r>
            <a:r>
              <a:rPr lang="en-US" sz="1200" i="1" dirty="0" err="1" smtClean="0"/>
              <a:t>leafc</a:t>
            </a:r>
            <a:r>
              <a:rPr lang="en-US" sz="1200" dirty="0" smtClean="0"/>
              <a:t> state at these locations. These ‘observations’ are then assimilated by DART as the whole 40-member ensemble is run forward.  </a:t>
            </a:r>
            <a:r>
              <a:rPr lang="en-US" sz="1200" dirty="0" err="1" smtClean="0"/>
              <a:t>Obs</a:t>
            </a:r>
            <a:r>
              <a:rPr lang="en-US" sz="1200" dirty="0" smtClean="0"/>
              <a:t> error variance is 10,</a:t>
            </a:r>
            <a:r>
              <a:rPr lang="en-US" sz="1200" baseline="0" dirty="0" smtClean="0"/>
              <a:t> cutoff is 1.0 radian </a:t>
            </a:r>
            <a:r>
              <a:rPr lang="en-US" sz="1200" baseline="0" smtClean="0"/>
              <a:t>… huge.</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D2074D54-BCCE-6445-A115-0B20BFE62C19}" type="slidenum">
              <a:rPr lang="en-US" smtClean="0"/>
              <a:pPr/>
              <a:t>11</a:t>
            </a:fld>
            <a:endParaRPr lang="en-US"/>
          </a:p>
        </p:txBody>
      </p:sp>
    </p:spTree>
    <p:extLst>
      <p:ext uri="{BB962C8B-B14F-4D97-AF65-F5344CB8AC3E}">
        <p14:creationId xmlns:p14="http://schemas.microsoft.com/office/powerpoint/2010/main" val="1223926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09EDD4-76B0-2144-883C-A0FB16EB0411}"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074D54-BCCE-6445-A115-0B20BFE62C19}" type="slidenum">
              <a:rPr lang="en-US" smtClean="0"/>
              <a:pPr/>
              <a:t>13</a:t>
            </a:fld>
            <a:endParaRPr lang="en-US"/>
          </a:p>
        </p:txBody>
      </p:sp>
    </p:spTree>
    <p:extLst>
      <p:ext uri="{BB962C8B-B14F-4D97-AF65-F5344CB8AC3E}">
        <p14:creationId xmlns:p14="http://schemas.microsoft.com/office/powerpoint/2010/main" val="2026946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a:ln/>
        </p:spPr>
      </p:sp>
      <p:sp>
        <p:nvSpPr>
          <p:cNvPr id="675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The only information we need from our black box is what variables are available for the assimilation. </a:t>
            </a:r>
          </a:p>
          <a:p>
            <a:r>
              <a:rPr lang="en-US">
                <a:latin typeface="Arial" charset="0"/>
                <a:ea typeface="ＭＳ Ｐゴシック" charset="0"/>
                <a:cs typeface="ＭＳ Ｐゴシック" charset="0"/>
              </a:rPr>
              <a:t>Right now CLM does not use netCDF metadata to define MISSING values, etc., so a big problem right now is to make sure we are not creating increments based on MISSING values.</a:t>
            </a:r>
          </a:p>
        </p:txBody>
      </p:sp>
      <p:sp>
        <p:nvSpPr>
          <p:cNvPr id="675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F1BF2BE-FA7A-A946-A01D-9B3F0BDE0C35}" type="slidenum">
              <a:rPr lang="en-US" sz="1200">
                <a:solidFill>
                  <a:srgbClr val="000000"/>
                </a:solidFill>
                <a:latin typeface="Calibri" charset="0"/>
              </a:rPr>
              <a:pPr/>
              <a:t>14</a:t>
            </a:fld>
            <a:endParaRPr lang="en-US" sz="1200">
              <a:solidFill>
                <a:srgbClr val="000000"/>
              </a:solidFill>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result from an experiment by </a:t>
            </a:r>
            <a:r>
              <a:rPr lang="en-US" baseline="0" dirty="0" err="1" smtClean="0"/>
              <a:t>Yongfei</a:t>
            </a:r>
            <a:r>
              <a:rPr lang="en-US" baseline="0" dirty="0" smtClean="0"/>
              <a:t> to assimilate MODIS observations of snow cover fraction on the UT system ‘</a:t>
            </a:r>
            <a:r>
              <a:rPr lang="en-US" baseline="0" dirty="0" err="1" smtClean="0"/>
              <a:t>lonestar</a:t>
            </a:r>
            <a:r>
              <a:rPr lang="en-US" baseline="0" dirty="0" smtClean="0"/>
              <a:t>’.</a:t>
            </a:r>
          </a:p>
          <a:p>
            <a:r>
              <a:rPr lang="en-US" baseline="0" dirty="0" smtClean="0"/>
              <a:t>Instead of 3 ensemble members as in the schematic, she is using 80 instances of CLM, each with a unique atmospheric forcing.</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 single CLM state from 1 Jan 1998 was replicated 80 times and then spun up with DART/CAM coupler DATM files through the end of October, 2002.</a:t>
            </a:r>
          </a:p>
          <a:p>
            <a:r>
              <a:rPr lang="en-US" baseline="0" dirty="0" smtClean="0"/>
              <a:t>This is the standard deviation of the CLM snow cover fraction at the onset of the Northern </a:t>
            </a:r>
            <a:r>
              <a:rPr lang="en-US" baseline="0" dirty="0" err="1" smtClean="0"/>
              <a:t>Hemispere</a:t>
            </a:r>
            <a:r>
              <a:rPr lang="en-US" baseline="0" dirty="0" smtClean="0"/>
              <a:t> winter – the start of her assimilation experiment.</a:t>
            </a:r>
          </a:p>
          <a:p>
            <a:r>
              <a:rPr lang="en-US" baseline="0" dirty="0" err="1" smtClean="0"/>
              <a:t>Yongfei</a:t>
            </a:r>
            <a:r>
              <a:rPr lang="en-US" baseline="0" dirty="0" smtClean="0"/>
              <a:t> is exploring the effect of assimilating MODIS snow cover fraction on the CLM snow water equivalent.</a:t>
            </a:r>
            <a:endParaRPr lang="en-US" dirty="0"/>
          </a:p>
        </p:txBody>
      </p:sp>
      <p:sp>
        <p:nvSpPr>
          <p:cNvPr id="4" name="Slide Number Placeholder 3"/>
          <p:cNvSpPr>
            <a:spLocks noGrp="1"/>
          </p:cNvSpPr>
          <p:nvPr>
            <p:ph type="sldNum" sz="quarter" idx="10"/>
          </p:nvPr>
        </p:nvSpPr>
        <p:spPr/>
        <p:txBody>
          <a:bodyPr/>
          <a:lstStyle/>
          <a:p>
            <a:fld id="{D2074D54-BCCE-6445-A115-0B20BFE62C19}" type="slidenum">
              <a:rPr lang="en-US" smtClean="0"/>
              <a:pPr/>
              <a:t>15</a:t>
            </a:fld>
            <a:endParaRPr lang="en-US"/>
          </a:p>
        </p:txBody>
      </p:sp>
    </p:spTree>
    <p:extLst>
      <p:ext uri="{BB962C8B-B14F-4D97-AF65-F5344CB8AC3E}">
        <p14:creationId xmlns:p14="http://schemas.microsoft.com/office/powerpoint/2010/main" val="3093981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80 member ensemble … 0.03 cutoff … gridded</a:t>
            </a:r>
            <a:r>
              <a:rPr lang="en-US" baseline="0" dirty="0" smtClean="0"/>
              <a:t> MODIS </a:t>
            </a:r>
            <a:r>
              <a:rPr lang="en-US" baseline="0" dirty="0" err="1" smtClean="0"/>
              <a:t>obs</a:t>
            </a:r>
            <a:r>
              <a:rPr lang="en-US" baseline="0" dirty="0" smtClean="0"/>
              <a:t> of uncertain origin …</a:t>
            </a:r>
          </a:p>
          <a:p>
            <a:r>
              <a:rPr lang="en-US" baseline="0" dirty="0" smtClean="0"/>
              <a:t>Assimilation started on 1 Nov 2002</a:t>
            </a:r>
          </a:p>
          <a:p>
            <a:endParaRPr lang="en-US" baseline="0" dirty="0" smtClean="0"/>
          </a:p>
          <a:p>
            <a:r>
              <a:rPr lang="en-US" baseline="0" dirty="0" smtClean="0"/>
              <a:t>The only CLM variable to be updated was total snow water equivalent.</a:t>
            </a:r>
          </a:p>
          <a:p>
            <a:r>
              <a:rPr lang="en-US" baseline="0" dirty="0" smtClean="0"/>
              <a:t>The CLM “</a:t>
            </a:r>
            <a:r>
              <a:rPr lang="en-US" baseline="0" dirty="0" err="1" smtClean="0"/>
              <a:t>frac_sno</a:t>
            </a:r>
            <a:r>
              <a:rPr lang="en-US" baseline="0" dirty="0" smtClean="0"/>
              <a:t>” variable was used by the forward operator.</a:t>
            </a:r>
          </a:p>
          <a:p>
            <a:r>
              <a:rPr lang="en-US" baseline="0" dirty="0" smtClean="0"/>
              <a:t>In the instances where some/all of the ensemble members were missing … the assimilation did nothing … this is my definition of “simple”.</a:t>
            </a:r>
          </a:p>
        </p:txBody>
      </p:sp>
      <p:sp>
        <p:nvSpPr>
          <p:cNvPr id="4" name="Slide Number Placeholder 3"/>
          <p:cNvSpPr>
            <a:spLocks noGrp="1"/>
          </p:cNvSpPr>
          <p:nvPr>
            <p:ph type="sldNum" sz="quarter" idx="10"/>
          </p:nvPr>
        </p:nvSpPr>
        <p:spPr/>
        <p:txBody>
          <a:bodyPr/>
          <a:lstStyle/>
          <a:p>
            <a:fld id="{0B83313B-DBD1-7240-AEE0-25C854834CA1}" type="slidenum">
              <a:rPr lang="en-US" smtClean="0"/>
              <a:pPr/>
              <a:t>16</a:t>
            </a:fld>
            <a:endParaRPr lang="en-US"/>
          </a:p>
        </p:txBody>
      </p:sp>
    </p:spTree>
    <p:extLst>
      <p:ext uri="{BB962C8B-B14F-4D97-AF65-F5344CB8AC3E}">
        <p14:creationId xmlns:p14="http://schemas.microsoft.com/office/powerpoint/2010/main" val="2272167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CLM state vector has tens of variables pertaining</a:t>
            </a:r>
            <a:r>
              <a:rPr lang="en-US" baseline="0" dirty="0" smtClean="0"/>
              <a:t> to snow … what ones do we update, and how? In the case of snow … a thin layer can appear/disappear based on small differences in atmospheric forcing. Does the observation indicate we still have a little dirty snow left, or did it just snow a little? There are also some challenging observations … generally our observation is instantaneous, but there are observations out there of change in [</a:t>
            </a:r>
            <a:r>
              <a:rPr lang="en-US" baseline="0" dirty="0" err="1" smtClean="0"/>
              <a:t>carbon,water</a:t>
            </a:r>
            <a:r>
              <a:rPr lang="en-US" baseline="0" dirty="0" smtClean="0"/>
              <a:t>] over monthly timescales. Now we need the model state from a month ago in addition to the current state … our previous diagram is a little overly simplistic for this case.</a:t>
            </a:r>
            <a:endParaRPr lang="en-US" dirty="0"/>
          </a:p>
        </p:txBody>
      </p:sp>
      <p:sp>
        <p:nvSpPr>
          <p:cNvPr id="4" name="Slide Number Placeholder 3"/>
          <p:cNvSpPr>
            <a:spLocks noGrp="1"/>
          </p:cNvSpPr>
          <p:nvPr>
            <p:ph type="sldNum" sz="quarter" idx="10"/>
          </p:nvPr>
        </p:nvSpPr>
        <p:spPr/>
        <p:txBody>
          <a:bodyPr/>
          <a:lstStyle/>
          <a:p>
            <a:fld id="{0B83313B-DBD1-7240-AEE0-25C854834CA1}" type="slidenum">
              <a:rPr lang="en-US" smtClean="0"/>
              <a:pPr/>
              <a:t>17</a:t>
            </a:fld>
            <a:endParaRPr lang="en-US"/>
          </a:p>
        </p:txBody>
      </p:sp>
    </p:spTree>
    <p:extLst>
      <p:ext uri="{BB962C8B-B14F-4D97-AF65-F5344CB8AC3E}">
        <p14:creationId xmlns:p14="http://schemas.microsoft.com/office/powerpoint/2010/main" val="2638167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support for ‘level4’ FLUXNET</a:t>
            </a:r>
            <a:r>
              <a:rPr lang="en-US" baseline="0" dirty="0" smtClean="0"/>
              <a:t> format tower observations – every 30 minutes.</a:t>
            </a:r>
          </a:p>
          <a:p>
            <a:r>
              <a:rPr lang="en-US" baseline="0" dirty="0" smtClean="0"/>
              <a:t>The observation operator exploits a CLM history file to get the model state for NEP at</a:t>
            </a:r>
          </a:p>
          <a:p>
            <a:r>
              <a:rPr lang="en-US" baseline="0" dirty="0" smtClean="0"/>
              <a:t>times that match the FLUXNET obs.</a:t>
            </a:r>
            <a:endParaRPr lang="en-US" dirty="0"/>
          </a:p>
        </p:txBody>
      </p:sp>
      <p:sp>
        <p:nvSpPr>
          <p:cNvPr id="4" name="Slide Number Placeholder 3"/>
          <p:cNvSpPr>
            <a:spLocks noGrp="1"/>
          </p:cNvSpPr>
          <p:nvPr>
            <p:ph type="sldNum" sz="quarter" idx="10"/>
          </p:nvPr>
        </p:nvSpPr>
        <p:spPr/>
        <p:txBody>
          <a:bodyPr/>
          <a:lstStyle/>
          <a:p>
            <a:fld id="{D2074D54-BCCE-6445-A115-0B20BFE62C19}" type="slidenum">
              <a:rPr lang="en-US" smtClean="0"/>
              <a:pPr/>
              <a:t>20</a:t>
            </a:fld>
            <a:endParaRPr lang="en-US"/>
          </a:p>
        </p:txBody>
      </p:sp>
    </p:spTree>
    <p:extLst>
      <p:ext uri="{BB962C8B-B14F-4D97-AF65-F5344CB8AC3E}">
        <p14:creationId xmlns:p14="http://schemas.microsoft.com/office/powerpoint/2010/main" val="211290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60B55FB-D248-0245-B407-04DCC968A4F1}" type="slidenum">
              <a:rPr lang="en-US"/>
              <a:pPr/>
              <a:t>23</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a:t>
            </a:r>
            <a:r>
              <a:rPr lang="en-US" baseline="0" dirty="0" smtClean="0"/>
              <a:t> schematic – for clarity it has 3 ensemble members, we typically run wit 40 to 80 ensemble members.</a:t>
            </a:r>
          </a:p>
          <a:p>
            <a:r>
              <a:rPr lang="en-US" baseline="0" dirty="0" smtClean="0"/>
              <a:t>I’m going to use the terms ‘ensemble members’, ’instances’, and ‘model states’ interchangeably.</a:t>
            </a:r>
          </a:p>
          <a:p>
            <a:r>
              <a:rPr lang="en-US" baseline="0" dirty="0" smtClean="0"/>
              <a:t>The instances advance to some time when we want to assimilate some data, CLM writes out a bunch of restart files at time ‘t’.</a:t>
            </a:r>
          </a:p>
          <a:p>
            <a:r>
              <a:rPr lang="en-US" baseline="0" dirty="0" smtClean="0"/>
              <a:t>DART grabs some subset of interest of the restart file to create a DART </a:t>
            </a:r>
            <a:r>
              <a:rPr lang="en-US" baseline="0" dirty="0" err="1" smtClean="0"/>
              <a:t>statevector</a:t>
            </a:r>
            <a:r>
              <a:rPr lang="en-US" baseline="0" dirty="0" smtClean="0"/>
              <a:t>.</a:t>
            </a:r>
          </a:p>
          <a:p>
            <a:r>
              <a:rPr lang="en-US" baseline="0" dirty="0" smtClean="0"/>
              <a:t>DART applies an observation operator to get the expected value of an observation given the state.</a:t>
            </a:r>
          </a:p>
          <a:p>
            <a:r>
              <a:rPr lang="en-US" baseline="0" dirty="0" smtClean="0"/>
              <a:t>These expected observations are compared to the observation that contains observation error, instrument error, representativeness errors … whatever.</a:t>
            </a:r>
          </a:p>
          <a:p>
            <a:r>
              <a:rPr lang="en-US" baseline="0" dirty="0" smtClean="0"/>
              <a:t>All observations are imperfect.</a:t>
            </a:r>
          </a:p>
          <a:p>
            <a:r>
              <a:rPr lang="en-US" baseline="0" dirty="0" smtClean="0"/>
              <a:t>Increments are calculated and then regressed onto the DART </a:t>
            </a:r>
            <a:r>
              <a:rPr lang="en-US" baseline="0" dirty="0" err="1" smtClean="0"/>
              <a:t>statevector</a:t>
            </a:r>
            <a:r>
              <a:rPr lang="en-US" baseline="0" dirty="0" smtClean="0"/>
              <a:t>.</a:t>
            </a:r>
          </a:p>
          <a:p>
            <a:r>
              <a:rPr lang="en-US" baseline="0" dirty="0" smtClean="0"/>
              <a:t>The DART </a:t>
            </a:r>
            <a:r>
              <a:rPr lang="en-US" baseline="0" dirty="0" err="1" smtClean="0"/>
              <a:t>statevector</a:t>
            </a:r>
            <a:r>
              <a:rPr lang="en-US" baseline="0" dirty="0" smtClean="0"/>
              <a:t> elements are then inserted back into the CLM RESTART FILE.</a:t>
            </a:r>
          </a:p>
          <a:p>
            <a:r>
              <a:rPr lang="en-US" baseline="0" dirty="0" smtClean="0"/>
              <a:t>We are not estimating parameters – YET. We are updating the actual CLM state, not the CLM parameters.</a:t>
            </a:r>
          </a:p>
          <a:p>
            <a:r>
              <a:rPr lang="en-US" baseline="0" dirty="0" smtClean="0"/>
              <a:t>The whole point (to me) is that – after cycling the assimilation cycle “a few time” – CLM will represent June 19</a:t>
            </a:r>
            <a:r>
              <a:rPr lang="en-US" baseline="30000" dirty="0" smtClean="0"/>
              <a:t>th</a:t>
            </a:r>
            <a:r>
              <a:rPr lang="en-US" baseline="0" dirty="0" smtClean="0"/>
              <a:t> 2012 instead of some </a:t>
            </a:r>
            <a:r>
              <a:rPr lang="en-US" baseline="0" dirty="0" err="1" smtClean="0"/>
              <a:t>arbitraryJune</a:t>
            </a:r>
            <a:r>
              <a:rPr lang="en-US" baseline="0" dirty="0" smtClean="0"/>
              <a:t> 19</a:t>
            </a:r>
            <a:r>
              <a:rPr lang="en-US" baseline="30000" dirty="0" smtClean="0"/>
              <a:t>th</a:t>
            </a:r>
            <a:r>
              <a:rPr lang="en-US" baseline="0" dirty="0" smtClean="0"/>
              <a:t>.</a:t>
            </a:r>
          </a:p>
          <a:p>
            <a:r>
              <a:rPr lang="en-US" baseline="0" dirty="0" smtClean="0"/>
              <a:t>Now you can do ecological forecasting.</a:t>
            </a:r>
          </a:p>
          <a:p>
            <a:r>
              <a:rPr lang="en-US" baseline="0" dirty="0" smtClean="0"/>
              <a:t>Now you can compare the water storage from a GRACE observation to the water storage estimated by CLM for that day/week … </a:t>
            </a:r>
          </a:p>
          <a:p>
            <a:endParaRPr lang="en-US" dirty="0"/>
          </a:p>
        </p:txBody>
      </p:sp>
      <p:sp>
        <p:nvSpPr>
          <p:cNvPr id="4" name="Slide Number Placeholder 3"/>
          <p:cNvSpPr>
            <a:spLocks noGrp="1"/>
          </p:cNvSpPr>
          <p:nvPr>
            <p:ph type="sldNum" sz="quarter" idx="10"/>
          </p:nvPr>
        </p:nvSpPr>
        <p:spPr/>
        <p:txBody>
          <a:bodyPr/>
          <a:lstStyle/>
          <a:p>
            <a:fld id="{D2074D54-BCCE-6445-A115-0B20BFE62C19}" type="slidenum">
              <a:rPr lang="en-US" smtClean="0"/>
              <a:pPr/>
              <a:t>25</a:t>
            </a:fld>
            <a:endParaRPr lang="en-US"/>
          </a:p>
        </p:txBody>
      </p:sp>
    </p:spTree>
    <p:extLst>
      <p:ext uri="{BB962C8B-B14F-4D97-AF65-F5344CB8AC3E}">
        <p14:creationId xmlns:p14="http://schemas.microsoft.com/office/powerpoint/2010/main" val="3355558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is one of Andy’s to</a:t>
            </a:r>
            <a:r>
              <a:rPr lang="en-US" baseline="0" dirty="0" smtClean="0"/>
              <a:t> motivate using DA with CLM.</a:t>
            </a:r>
          </a:p>
          <a:p>
            <a:r>
              <a:rPr lang="en-US" baseline="0" dirty="0" smtClean="0"/>
              <a:t>It explains why my mailbox has emails from perhaps a dozen groups that want to do DA with CLM.</a:t>
            </a:r>
          </a:p>
          <a:p>
            <a:r>
              <a:rPr lang="en-US" baseline="0" dirty="0" smtClean="0"/>
              <a:t>About half those groups are using Noah or other models because CLM is too complicated.</a:t>
            </a:r>
          </a:p>
          <a:p>
            <a:r>
              <a:rPr lang="en-US" baseline="0" dirty="0" smtClean="0"/>
              <a:t>I’m going to go into a quick explanation of what DA is, follow it with an example, and then get into some of the more interesting details.</a:t>
            </a:r>
          </a:p>
        </p:txBody>
      </p:sp>
      <p:sp>
        <p:nvSpPr>
          <p:cNvPr id="4" name="Slide Number Placeholder 3"/>
          <p:cNvSpPr>
            <a:spLocks noGrp="1"/>
          </p:cNvSpPr>
          <p:nvPr>
            <p:ph type="sldNum" sz="quarter" idx="10"/>
          </p:nvPr>
        </p:nvSpPr>
        <p:spPr/>
        <p:txBody>
          <a:bodyPr/>
          <a:lstStyle/>
          <a:p>
            <a:fld id="{3E09EDD4-76B0-2144-883C-A0FB16EB041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06B8C44-5E67-1B48-86FB-BDA68C5FB483}" type="slidenum">
              <a:rPr lang="en-US" sz="1200"/>
              <a:pPr/>
              <a:t>30</a:t>
            </a:fld>
            <a:endParaRPr lang="en-US" sz="120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CD7F518-7D63-944D-B3D1-5CDEE9A800CB}" type="slidenum">
              <a:rPr lang="en-US" sz="1200"/>
              <a:pPr/>
              <a:t>31</a:t>
            </a:fld>
            <a:endParaRPr lang="en-US" sz="120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C785475-9E83-F34D-A086-2B46101F6218}" type="slidenum">
              <a:rPr lang="en-US" sz="1200"/>
              <a:pPr/>
              <a:t>32</a:t>
            </a:fld>
            <a:endParaRPr lang="en-US" sz="120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AF4E523-44EE-FB43-B393-F311DB3B75A7}" type="slidenum">
              <a:rPr lang="en-US" sz="1200"/>
              <a:pPr/>
              <a:t>33</a:t>
            </a:fld>
            <a:endParaRPr lang="en-US" sz="1200"/>
          </a:p>
        </p:txBody>
      </p:sp>
      <p:sp>
        <p:nvSpPr>
          <p:cNvPr id="64514" name="Rectangle 1026"/>
          <p:cNvSpPr>
            <a:spLocks noGrp="1" noRot="1" noChangeAspect="1" noChangeArrowheads="1" noTextEdit="1"/>
          </p:cNvSpPr>
          <p:nvPr>
            <p:ph type="sldImg"/>
          </p:nvPr>
        </p:nvSpPr>
        <p:spPr>
          <a:ln/>
        </p:spPr>
      </p:sp>
      <p:sp>
        <p:nvSpPr>
          <p:cNvPr id="64515"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D2D25A7-1AA6-1149-BB5B-1A843DF96322}" type="slidenum">
              <a:rPr lang="en-US" sz="1200"/>
              <a:pPr/>
              <a:t>34</a:t>
            </a:fld>
            <a:endParaRPr lang="en-US" sz="1200"/>
          </a:p>
        </p:txBody>
      </p:sp>
      <p:sp>
        <p:nvSpPr>
          <p:cNvPr id="66562" name="Rectangle 1026"/>
          <p:cNvSpPr>
            <a:spLocks noGrp="1" noRot="1" noChangeAspect="1" noChangeArrowheads="1" noTextEdit="1"/>
          </p:cNvSpPr>
          <p:nvPr>
            <p:ph type="sldImg"/>
          </p:nvPr>
        </p:nvSpPr>
        <p:spPr>
          <a:ln/>
        </p:spPr>
      </p:sp>
      <p:sp>
        <p:nvSpPr>
          <p:cNvPr id="6656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55FF61E-76EF-4E4F-A59B-452E4C4A5E78}" type="slidenum">
              <a:rPr lang="en-US" sz="1200"/>
              <a:pPr/>
              <a:t>35</a:t>
            </a:fld>
            <a:endParaRPr lang="en-US" sz="1200"/>
          </a:p>
        </p:txBody>
      </p:sp>
      <p:sp>
        <p:nvSpPr>
          <p:cNvPr id="68610" name="Rectangle 1026"/>
          <p:cNvSpPr>
            <a:spLocks noGrp="1" noRot="1" noChangeAspect="1" noChangeArrowheads="1" noTextEdit="1"/>
          </p:cNvSpPr>
          <p:nvPr>
            <p:ph type="sldImg"/>
          </p:nvPr>
        </p:nvSpPr>
        <p:spPr>
          <a:ln/>
        </p:spPr>
      </p:sp>
      <p:sp>
        <p:nvSpPr>
          <p:cNvPr id="6861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a:t>
            </a:r>
            <a:r>
              <a:rPr lang="en-US" baseline="0" dirty="0" smtClean="0"/>
              <a:t> schematic – for clarity it has 3 ensemble members, we typically run wit 40 to 80 ensemble members.</a:t>
            </a:r>
          </a:p>
          <a:p>
            <a:r>
              <a:rPr lang="en-US" baseline="0" dirty="0" smtClean="0"/>
              <a:t>I’m going to use the terms ‘ensemble members’, ’instances’, and ‘model states’ interchangeably.</a:t>
            </a:r>
          </a:p>
          <a:p>
            <a:r>
              <a:rPr lang="en-US" baseline="0" dirty="0" smtClean="0"/>
              <a:t>The instances advance to some time when we want to assimilate some data, CLM writes out a bunch of restart files at time ‘t’.</a:t>
            </a:r>
          </a:p>
          <a:p>
            <a:r>
              <a:rPr lang="en-US" baseline="0" dirty="0" smtClean="0"/>
              <a:t>DART grabs some subset of interest of the restart file to create a DART </a:t>
            </a:r>
            <a:r>
              <a:rPr lang="en-US" baseline="0" dirty="0" err="1" smtClean="0"/>
              <a:t>statevector</a:t>
            </a:r>
            <a:r>
              <a:rPr lang="en-US" baseline="0" dirty="0" smtClean="0"/>
              <a:t>.</a:t>
            </a:r>
          </a:p>
          <a:p>
            <a:r>
              <a:rPr lang="en-US" baseline="0" dirty="0" smtClean="0"/>
              <a:t>DART applies an observation operator to get the expected value of an observation given the state.</a:t>
            </a:r>
          </a:p>
          <a:p>
            <a:r>
              <a:rPr lang="en-US" baseline="0" dirty="0" smtClean="0"/>
              <a:t>These expected observations are compared to the observation that contains observation error, instrument error, representativeness errors … whatever.</a:t>
            </a:r>
          </a:p>
          <a:p>
            <a:r>
              <a:rPr lang="en-US" baseline="0" dirty="0" smtClean="0"/>
              <a:t>All observations are imperfect.</a:t>
            </a:r>
          </a:p>
          <a:p>
            <a:r>
              <a:rPr lang="en-US" baseline="0" dirty="0" smtClean="0"/>
              <a:t>Increments are calculated and then regressed onto the DART </a:t>
            </a:r>
            <a:r>
              <a:rPr lang="en-US" baseline="0" dirty="0" err="1" smtClean="0"/>
              <a:t>statevector</a:t>
            </a:r>
            <a:r>
              <a:rPr lang="en-US" baseline="0" dirty="0" smtClean="0"/>
              <a:t>.</a:t>
            </a:r>
          </a:p>
          <a:p>
            <a:r>
              <a:rPr lang="en-US" baseline="0" dirty="0" smtClean="0"/>
              <a:t>The DART </a:t>
            </a:r>
            <a:r>
              <a:rPr lang="en-US" baseline="0" dirty="0" err="1" smtClean="0"/>
              <a:t>statevector</a:t>
            </a:r>
            <a:r>
              <a:rPr lang="en-US" baseline="0" dirty="0" smtClean="0"/>
              <a:t> elements are then inserted back into the CLM RESTART FILE.</a:t>
            </a:r>
          </a:p>
          <a:p>
            <a:r>
              <a:rPr lang="en-US" baseline="0" dirty="0" smtClean="0"/>
              <a:t>We are not estimating parameters – YET. We are updating the actual CLM state, not the CLM parameters.</a:t>
            </a:r>
          </a:p>
          <a:p>
            <a:r>
              <a:rPr lang="en-US" baseline="0" dirty="0" smtClean="0"/>
              <a:t>The whole point (to me) is that – after cycling the assimilation cycle “a few time” – CLM will represent June 19</a:t>
            </a:r>
            <a:r>
              <a:rPr lang="en-US" baseline="30000" dirty="0" smtClean="0"/>
              <a:t>th</a:t>
            </a:r>
            <a:r>
              <a:rPr lang="en-US" baseline="0" dirty="0" smtClean="0"/>
              <a:t> 2012 instead of some </a:t>
            </a:r>
            <a:r>
              <a:rPr lang="en-US" baseline="0" dirty="0" err="1" smtClean="0"/>
              <a:t>arbitraryJune</a:t>
            </a:r>
            <a:r>
              <a:rPr lang="en-US" baseline="0" dirty="0" smtClean="0"/>
              <a:t> 19</a:t>
            </a:r>
            <a:r>
              <a:rPr lang="en-US" baseline="30000" dirty="0" smtClean="0"/>
              <a:t>th</a:t>
            </a:r>
            <a:r>
              <a:rPr lang="en-US" baseline="0" dirty="0" smtClean="0"/>
              <a:t>.</a:t>
            </a:r>
          </a:p>
          <a:p>
            <a:r>
              <a:rPr lang="en-US" baseline="0" dirty="0" smtClean="0"/>
              <a:t>Now you can do ecological forecasting.</a:t>
            </a:r>
          </a:p>
          <a:p>
            <a:r>
              <a:rPr lang="en-US" baseline="0" dirty="0" smtClean="0"/>
              <a:t>Now you can compare the water storage from a GRACE observation to the water storage estimated by CLM for that day/week … </a:t>
            </a:r>
          </a:p>
          <a:p>
            <a:endParaRPr lang="en-US" dirty="0"/>
          </a:p>
        </p:txBody>
      </p:sp>
      <p:sp>
        <p:nvSpPr>
          <p:cNvPr id="4" name="Slide Number Placeholder 3"/>
          <p:cNvSpPr>
            <a:spLocks noGrp="1"/>
          </p:cNvSpPr>
          <p:nvPr>
            <p:ph type="sldNum" sz="quarter" idx="10"/>
          </p:nvPr>
        </p:nvSpPr>
        <p:spPr/>
        <p:txBody>
          <a:bodyPr/>
          <a:lstStyle/>
          <a:p>
            <a:fld id="{D2074D54-BCCE-6445-A115-0B20BFE62C19}" type="slidenum">
              <a:rPr lang="en-US" smtClean="0"/>
              <a:pPr/>
              <a:t>3</a:t>
            </a:fld>
            <a:endParaRPr lang="en-US"/>
          </a:p>
        </p:txBody>
      </p:sp>
    </p:spTree>
    <p:extLst>
      <p:ext uri="{BB962C8B-B14F-4D97-AF65-F5344CB8AC3E}">
        <p14:creationId xmlns:p14="http://schemas.microsoft.com/office/powerpoint/2010/main" val="3355558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09EDD4-76B0-2144-883C-A0FB16EB041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spread in the ensemble</a:t>
            </a:r>
            <a:r>
              <a:rPr lang="en-US" baseline="0" dirty="0" smtClean="0"/>
              <a:t> is the result of unique atmospheric forcing for each instance/ensemble member.</a:t>
            </a:r>
          </a:p>
          <a:p>
            <a:r>
              <a:rPr lang="en-US" baseline="0" dirty="0" smtClean="0"/>
              <a:t>Once we are spun up, we have our initial ensemble.</a:t>
            </a:r>
          </a:p>
          <a:p>
            <a:r>
              <a:rPr lang="en-US" baseline="0" dirty="0" smtClean="0"/>
              <a:t>This is an area of active research, we don’t know how long it takes to spin up CLM in this fashion.</a:t>
            </a:r>
          </a:p>
        </p:txBody>
      </p:sp>
      <p:sp>
        <p:nvSpPr>
          <p:cNvPr id="4" name="Slide Number Placeholder 3"/>
          <p:cNvSpPr>
            <a:spLocks noGrp="1"/>
          </p:cNvSpPr>
          <p:nvPr>
            <p:ph type="sldNum" sz="quarter" idx="10"/>
          </p:nvPr>
        </p:nvSpPr>
        <p:spPr/>
        <p:txBody>
          <a:bodyPr/>
          <a:lstStyle/>
          <a:p>
            <a:fld id="{D2074D54-BCCE-6445-A115-0B20BFE62C19}" type="slidenum">
              <a:rPr lang="en-US" smtClean="0"/>
              <a:pPr/>
              <a:t>5</a:t>
            </a:fld>
            <a:endParaRPr lang="en-US"/>
          </a:p>
        </p:txBody>
      </p:sp>
    </p:spTree>
    <p:extLst>
      <p:ext uri="{BB962C8B-B14F-4D97-AF65-F5344CB8AC3E}">
        <p14:creationId xmlns:p14="http://schemas.microsoft.com/office/powerpoint/2010/main" val="4164799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spread in the ensemble</a:t>
            </a:r>
            <a:r>
              <a:rPr lang="en-US" baseline="0" dirty="0" smtClean="0"/>
              <a:t> is the result of unique atmospheric forcing for each instance/ensemble member. Once we are spun up, we have our initial ensemble.</a:t>
            </a:r>
          </a:p>
          <a:p>
            <a:r>
              <a:rPr lang="en-US" baseline="0" dirty="0" smtClean="0"/>
              <a:t>We roll a dice, whatever, to randomly pick an instance and declare it to be the TRUTH.</a:t>
            </a:r>
          </a:p>
        </p:txBody>
      </p:sp>
      <p:sp>
        <p:nvSpPr>
          <p:cNvPr id="4" name="Slide Number Placeholder 3"/>
          <p:cNvSpPr>
            <a:spLocks noGrp="1"/>
          </p:cNvSpPr>
          <p:nvPr>
            <p:ph type="sldNum" sz="quarter" idx="10"/>
          </p:nvPr>
        </p:nvSpPr>
        <p:spPr/>
        <p:txBody>
          <a:bodyPr/>
          <a:lstStyle/>
          <a:p>
            <a:fld id="{D2074D54-BCCE-6445-A115-0B20BFE62C19}" type="slidenum">
              <a:rPr lang="en-US" smtClean="0"/>
              <a:pPr/>
              <a:t>6</a:t>
            </a:fld>
            <a:endParaRPr lang="en-US"/>
          </a:p>
        </p:txBody>
      </p:sp>
    </p:spTree>
    <p:extLst>
      <p:ext uri="{BB962C8B-B14F-4D97-AF65-F5344CB8AC3E}">
        <p14:creationId xmlns:p14="http://schemas.microsoft.com/office/powerpoint/2010/main" val="4164799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09EDD4-76B0-2144-883C-A0FB16EB0411}"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09EDD4-76B0-2144-883C-A0FB16EB0411}"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09EDD4-76B0-2144-883C-A0FB16EB0411}"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9733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13" name="Content Placeholder 2"/>
          <p:cNvSpPr>
            <a:spLocks noGrp="1"/>
          </p:cNvSpPr>
          <p:nvPr>
            <p:ph idx="1"/>
          </p:nvPr>
        </p:nvSpPr>
        <p:spPr>
          <a:xfrm>
            <a:off x="1445846" y="1006230"/>
            <a:ext cx="6270655" cy="4525963"/>
          </a:xfrm>
          <a:prstGeom prst="rect">
            <a:avLst/>
          </a:prstGeom>
        </p:spPr>
        <p:txBody>
          <a:bodyPr>
            <a:normAutofit/>
          </a:bodyPr>
          <a:lstStyle>
            <a:lvl1pPr>
              <a:defRPr sz="20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title"/>
          </p:nvPr>
        </p:nvSpPr>
        <p:spPr>
          <a:xfrm>
            <a:off x="457200" y="0"/>
            <a:ext cx="8229600" cy="781538"/>
          </a:xfrm>
          <a:prstGeom prst="rect">
            <a:avLst/>
          </a:prstGeom>
        </p:spPr>
        <p:txBody>
          <a:bodyPr anchor="b" anchorCtr="0">
            <a:normAutofit/>
          </a:bodyPr>
          <a:lstStyle>
            <a:lvl1pPr>
              <a:defRPr sz="3000">
                <a:solidFill>
                  <a:schemeClr val="accent4"/>
                </a:solidFill>
              </a:defRPr>
            </a:lvl1pPr>
          </a:lstStyle>
          <a:p>
            <a:r>
              <a:rPr lang="en-US" dirty="0" smtClean="0"/>
              <a:t>Click to edit Master title style</a:t>
            </a:r>
            <a:endParaRPr lang="en-US" dirty="0"/>
          </a:p>
        </p:txBody>
      </p:sp>
      <p:cxnSp>
        <p:nvCxnSpPr>
          <p:cNvPr id="15" name="Straight Connector 14"/>
          <p:cNvCxnSpPr/>
          <p:nvPr userDrawn="1"/>
        </p:nvCxnSpPr>
        <p:spPr>
          <a:xfrm>
            <a:off x="0" y="915840"/>
            <a:ext cx="9144000" cy="1588"/>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8" name="Date Placeholder 6"/>
          <p:cNvSpPr>
            <a:spLocks noGrp="1"/>
          </p:cNvSpPr>
          <p:nvPr>
            <p:ph type="dt" sz="half" idx="10"/>
          </p:nvPr>
        </p:nvSpPr>
        <p:spPr>
          <a:xfrm>
            <a:off x="1486271" y="6437882"/>
            <a:ext cx="749614" cy="365125"/>
          </a:xfrm>
          <a:prstGeom prst="rect">
            <a:avLst/>
          </a:prstGeom>
        </p:spPr>
        <p:txBody>
          <a:bodyPr/>
          <a:lstStyle>
            <a:lvl1pPr>
              <a:defRPr sz="1000">
                <a:solidFill>
                  <a:schemeClr val="bg1"/>
                </a:solidFill>
              </a:defRPr>
            </a:lvl1pPr>
          </a:lstStyle>
          <a:p>
            <a:fld id="{884063A3-679B-8E4F-884E-851473897DC2}" type="datetime1">
              <a:rPr lang="en-US" smtClean="0"/>
              <a:pPr/>
              <a:t>7/5/12</a:t>
            </a:fld>
            <a:endParaRPr lang="en-US"/>
          </a:p>
        </p:txBody>
      </p:sp>
      <p:sp>
        <p:nvSpPr>
          <p:cNvPr id="12" name="Footer Placeholder 7"/>
          <p:cNvSpPr>
            <a:spLocks noGrp="1"/>
          </p:cNvSpPr>
          <p:nvPr>
            <p:ph type="ftr" sz="quarter" idx="11"/>
          </p:nvPr>
        </p:nvSpPr>
        <p:spPr>
          <a:xfrm>
            <a:off x="4687272" y="6532922"/>
            <a:ext cx="2895600" cy="365125"/>
          </a:xfrm>
          <a:prstGeom prst="rect">
            <a:avLst/>
          </a:prstGeom>
        </p:spPr>
        <p:txBody>
          <a:bodyPr/>
          <a:lstStyle>
            <a:lvl1pPr>
              <a:defRPr sz="1000">
                <a:solidFill>
                  <a:schemeClr val="bg1"/>
                </a:solidFill>
              </a:defRPr>
            </a:lvl1pPr>
          </a:lstStyle>
          <a:p>
            <a:endParaRPr lang="en-US" dirty="0"/>
          </a:p>
        </p:txBody>
      </p:sp>
      <p:sp>
        <p:nvSpPr>
          <p:cNvPr id="16" name="Slide Number Placeholder 8"/>
          <p:cNvSpPr>
            <a:spLocks noGrp="1"/>
          </p:cNvSpPr>
          <p:nvPr>
            <p:ph type="sldNum" sz="quarter" idx="12"/>
          </p:nvPr>
        </p:nvSpPr>
        <p:spPr>
          <a:xfrm>
            <a:off x="8492083" y="6532922"/>
            <a:ext cx="651917" cy="365125"/>
          </a:xfrm>
          <a:prstGeom prst="rect">
            <a:avLst/>
          </a:prstGeom>
        </p:spPr>
        <p:txBody>
          <a:bodyPr/>
          <a:lstStyle>
            <a:lvl1pPr>
              <a:defRPr sz="1000">
                <a:solidFill>
                  <a:schemeClr val="bg1"/>
                </a:solidFill>
              </a:defRPr>
            </a:lvl1pPr>
          </a:lstStyle>
          <a:p>
            <a:fld id="{36D6F7B0-F2CD-7E47-8ADC-5FFE04B522BF}" type="slidenum">
              <a:rPr lang="en-US" smtClean="0"/>
              <a:pPr/>
              <a:t>‹#›</a:t>
            </a:fld>
            <a:endParaRPr lang="en-US"/>
          </a:p>
        </p:txBody>
      </p:sp>
    </p:spTree>
    <p:extLst>
      <p:ext uri="{BB962C8B-B14F-4D97-AF65-F5344CB8AC3E}">
        <p14:creationId xmlns:p14="http://schemas.microsoft.com/office/powerpoint/2010/main" val="39268630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8" Type="http://schemas.openxmlformats.org/officeDocument/2006/relationships/image" Target="../media/image2.png"/><Relationship Id="rId9"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8" descr="ncar-logo-med"/>
          <p:cNvPicPr>
            <a:picLocks noChangeAspect="1" noChangeArrowheads="1"/>
          </p:cNvPicPr>
          <p:nvPr userDrawn="1"/>
        </p:nvPicPr>
        <p:blipFill>
          <a:blip r:embed="rId7"/>
          <a:srcRect/>
          <a:stretch>
            <a:fillRect/>
          </a:stretch>
        </p:blipFill>
        <p:spPr bwMode="auto">
          <a:xfrm>
            <a:off x="457200" y="6324600"/>
            <a:ext cx="1231900" cy="347663"/>
          </a:xfrm>
          <a:prstGeom prst="rect">
            <a:avLst/>
          </a:prstGeom>
          <a:noFill/>
          <a:ln w="9525">
            <a:noFill/>
            <a:miter lim="800000"/>
            <a:headEnd/>
            <a:tailEnd/>
          </a:ln>
        </p:spPr>
      </p:pic>
      <p:pic>
        <p:nvPicPr>
          <p:cNvPr id="8" name="Picture 9" descr="Dartboard7"/>
          <p:cNvPicPr>
            <a:picLocks noChangeAspect="1" noChangeArrowheads="1"/>
          </p:cNvPicPr>
          <p:nvPr userDrawn="1"/>
        </p:nvPicPr>
        <p:blipFill>
          <a:blip r:embed="rId8"/>
          <a:srcRect/>
          <a:stretch>
            <a:fillRect/>
          </a:stretch>
        </p:blipFill>
        <p:spPr bwMode="auto">
          <a:xfrm>
            <a:off x="6934200" y="6245225"/>
            <a:ext cx="1752600" cy="519113"/>
          </a:xfrm>
          <a:prstGeom prst="rect">
            <a:avLst/>
          </a:prstGeom>
          <a:noFill/>
          <a:ln w="9525">
            <a:noFill/>
            <a:miter lim="800000"/>
            <a:headEnd/>
            <a:tailEnd/>
          </a:ln>
        </p:spPr>
      </p:pic>
      <p:pic>
        <p:nvPicPr>
          <p:cNvPr id="9" name="Picture 7" descr="nsf1"/>
          <p:cNvPicPr>
            <a:picLocks noChangeAspect="1" noChangeArrowheads="1"/>
          </p:cNvPicPr>
          <p:nvPr userDrawn="1"/>
        </p:nvPicPr>
        <p:blipFill>
          <a:blip r:embed="rId9"/>
          <a:srcRect/>
          <a:stretch>
            <a:fillRect/>
          </a:stretch>
        </p:blipFill>
        <p:spPr bwMode="auto">
          <a:xfrm>
            <a:off x="2057400" y="6248400"/>
            <a:ext cx="503238" cy="5064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5"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image.ucar.edu/DAReS/DART" TargetMode="External"/><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4.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emf"/><Relationship Id="rId3" Type="http://schemas.openxmlformats.org/officeDocument/2006/relationships/image" Target="../media/image26.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3"/>
          <p:cNvSpPr txBox="1">
            <a:spLocks noChangeArrowheads="1"/>
          </p:cNvSpPr>
          <p:nvPr/>
        </p:nvSpPr>
        <p:spPr bwMode="auto">
          <a:xfrm>
            <a:off x="266700" y="3340620"/>
            <a:ext cx="8610600" cy="2624950"/>
          </a:xfrm>
          <a:prstGeom prst="rect">
            <a:avLst/>
          </a:prstGeom>
          <a:noFill/>
          <a:ln w="9525">
            <a:noFill/>
            <a:miter lim="800000"/>
            <a:headEnd/>
            <a:tailEnd/>
          </a:ln>
        </p:spPr>
        <p:txBody>
          <a:bodyPr>
            <a:prstTxWarp prst="textNoShape">
              <a:avLst/>
            </a:prstTxWarp>
          </a:bodyPr>
          <a:lstStyle/>
          <a:p>
            <a:pPr algn="ctr">
              <a:spcBef>
                <a:spcPct val="20000"/>
              </a:spcBef>
            </a:pPr>
            <a:r>
              <a:rPr lang="en-US" sz="2200" b="1" dirty="0" smtClean="0"/>
              <a:t>Tim Hoar</a:t>
            </a:r>
            <a:r>
              <a:rPr lang="en-US" sz="2200" dirty="0" smtClean="0"/>
              <a:t>:  </a:t>
            </a:r>
            <a:r>
              <a:rPr lang="en-US" sz="2200" i="1" dirty="0"/>
              <a:t>National Center for Atmospheric </a:t>
            </a:r>
            <a:r>
              <a:rPr lang="en-US" sz="2200" i="1" dirty="0" smtClean="0"/>
              <a:t>Research</a:t>
            </a:r>
          </a:p>
          <a:p>
            <a:pPr algn="ctr">
              <a:spcBef>
                <a:spcPct val="20000"/>
              </a:spcBef>
            </a:pPr>
            <a:r>
              <a:rPr lang="en-US" dirty="0"/>
              <a:t>w</a:t>
            </a:r>
            <a:r>
              <a:rPr lang="en-US" dirty="0" smtClean="0"/>
              <a:t>ith a whole lot of help from:</a:t>
            </a:r>
            <a:endParaRPr lang="en-US" dirty="0"/>
          </a:p>
          <a:p>
            <a:pPr algn="ctr">
              <a:spcBef>
                <a:spcPct val="20000"/>
              </a:spcBef>
            </a:pPr>
            <a:r>
              <a:rPr lang="en-US" sz="2200" dirty="0" smtClean="0"/>
              <a:t>Bill </a:t>
            </a:r>
            <a:r>
              <a:rPr lang="en-US" sz="2200" dirty="0"/>
              <a:t>Sacks, </a:t>
            </a:r>
            <a:r>
              <a:rPr lang="en-US" sz="2200" dirty="0" smtClean="0"/>
              <a:t>Mariana </a:t>
            </a:r>
            <a:r>
              <a:rPr lang="en-US" sz="2200" dirty="0" err="1" smtClean="0"/>
              <a:t>Vertenstein</a:t>
            </a:r>
            <a:r>
              <a:rPr lang="en-US" sz="2200" dirty="0"/>
              <a:t>, Tony Craig, </a:t>
            </a:r>
            <a:r>
              <a:rPr lang="en-US" sz="2200" dirty="0" smtClean="0"/>
              <a:t>Jim Edwards:  </a:t>
            </a:r>
            <a:r>
              <a:rPr lang="en-US" sz="2200" i="1" dirty="0" smtClean="0"/>
              <a:t>NCAR</a:t>
            </a:r>
          </a:p>
          <a:p>
            <a:pPr algn="ctr">
              <a:spcBef>
                <a:spcPct val="20000"/>
              </a:spcBef>
            </a:pPr>
            <a:r>
              <a:rPr lang="en-US" sz="2200" dirty="0"/>
              <a:t>Andrew Fox: </a:t>
            </a:r>
            <a:r>
              <a:rPr lang="en-US" sz="2200" i="1" dirty="0"/>
              <a:t>National Ecological Observatory Network (NEON)</a:t>
            </a:r>
          </a:p>
          <a:p>
            <a:pPr algn="ctr">
              <a:spcBef>
                <a:spcPct val="20000"/>
              </a:spcBef>
            </a:pPr>
            <a:r>
              <a:rPr lang="en-US" sz="2200" dirty="0" smtClean="0"/>
              <a:t>Nancy Collins, Kevin Raeder, Jeff Anderson: </a:t>
            </a:r>
            <a:r>
              <a:rPr lang="en-US" sz="2200" i="1" dirty="0" smtClean="0"/>
              <a:t>NCAR</a:t>
            </a:r>
          </a:p>
          <a:p>
            <a:pPr algn="ctr">
              <a:spcBef>
                <a:spcPct val="20000"/>
              </a:spcBef>
            </a:pPr>
            <a:r>
              <a:rPr lang="en-US" sz="2200" dirty="0" err="1" smtClean="0"/>
              <a:t>Yongfei</a:t>
            </a:r>
            <a:r>
              <a:rPr lang="en-US" sz="2200" dirty="0" smtClean="0"/>
              <a:t> </a:t>
            </a:r>
            <a:r>
              <a:rPr lang="en-US" sz="2200" dirty="0"/>
              <a:t>Zhang: </a:t>
            </a:r>
            <a:r>
              <a:rPr lang="en-US" sz="2200" i="1" dirty="0"/>
              <a:t>University of Texas Austin</a:t>
            </a:r>
          </a:p>
          <a:p>
            <a:pPr algn="ctr">
              <a:spcBef>
                <a:spcPct val="20000"/>
              </a:spcBef>
            </a:pPr>
            <a:endParaRPr lang="en-US" sz="2200" i="1" dirty="0" smtClean="0"/>
          </a:p>
        </p:txBody>
      </p:sp>
      <p:pic>
        <p:nvPicPr>
          <p:cNvPr id="30725" name="Picture 4" descr="Dartboard7"/>
          <p:cNvPicPr>
            <a:picLocks noChangeAspect="1" noChangeArrowheads="1"/>
          </p:cNvPicPr>
          <p:nvPr/>
        </p:nvPicPr>
        <p:blipFill>
          <a:blip r:embed="rId3"/>
          <a:srcRect/>
          <a:stretch>
            <a:fillRect/>
          </a:stretch>
        </p:blipFill>
        <p:spPr bwMode="auto">
          <a:xfrm>
            <a:off x="1371600" y="1171265"/>
            <a:ext cx="6388100" cy="1889125"/>
          </a:xfrm>
          <a:prstGeom prst="rect">
            <a:avLst/>
          </a:prstGeom>
          <a:noFill/>
          <a:ln w="9525">
            <a:noFill/>
            <a:miter lim="800000"/>
            <a:headEnd/>
            <a:tailEnd/>
          </a:ln>
        </p:spPr>
      </p:pic>
      <p:sp>
        <p:nvSpPr>
          <p:cNvPr id="2" name="Title 1"/>
          <p:cNvSpPr>
            <a:spLocks noGrp="1"/>
          </p:cNvSpPr>
          <p:nvPr>
            <p:ph type="title"/>
          </p:nvPr>
        </p:nvSpPr>
        <p:spPr>
          <a:xfrm>
            <a:off x="646115" y="28265"/>
            <a:ext cx="7865545" cy="1143000"/>
          </a:xfrm>
        </p:spPr>
        <p:txBody>
          <a:bodyPr>
            <a:normAutofit fontScale="90000"/>
          </a:bodyPr>
          <a:lstStyle/>
          <a:p>
            <a:r>
              <a:rPr lang="en-US" dirty="0"/>
              <a:t>Data </a:t>
            </a:r>
            <a:r>
              <a:rPr lang="en-US" dirty="0" smtClean="0"/>
              <a:t>Assimilation with </a:t>
            </a:r>
            <a:r>
              <a:rPr lang="en-US" dirty="0"/>
              <a:t>CLM </a:t>
            </a:r>
            <a:r>
              <a:rPr lang="en-US" dirty="0" smtClean="0"/>
              <a:t>&amp; </a:t>
            </a:r>
            <a:r>
              <a:rPr lang="en-US" dirty="0"/>
              <a:t>DART </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9644" y="1006230"/>
            <a:ext cx="3891834" cy="5116984"/>
          </a:xfrm>
          <a:prstGeom prst="rect">
            <a:avLst/>
          </a:prstGeom>
        </p:spPr>
        <p:txBody>
          <a:bodyPr>
            <a:normAutofit fontScale="92500" lnSpcReduction="10000"/>
          </a:bodyPr>
          <a:lstStyle/>
          <a:p>
            <a:pPr>
              <a:defRPr/>
            </a:pPr>
            <a:r>
              <a:rPr lang="en-US" dirty="0" smtClean="0"/>
              <a:t>40 member ensemble of CLM forced with meteorology from 40 different data atmospheres in 2° grid global runs</a:t>
            </a:r>
          </a:p>
          <a:p>
            <a:pPr>
              <a:defRPr/>
            </a:pPr>
            <a:r>
              <a:rPr lang="en-US" dirty="0" smtClean="0"/>
              <a:t>Leaf carbon is a key variable in CLM strongly influencing productivity, evapotranspiration and radiation dynamics</a:t>
            </a:r>
          </a:p>
          <a:p>
            <a:r>
              <a:rPr lang="en-US" dirty="0" smtClean="0">
                <a:latin typeface="Arial" charset="0"/>
                <a:ea typeface="ＭＳ Ｐゴシック" charset="-128"/>
                <a:cs typeface="ＭＳ Ｐゴシック" charset="-128"/>
              </a:rPr>
              <a:t>Run 1 ensemble member forward from 1 May 2000, harvesting daily observations of </a:t>
            </a:r>
            <a:r>
              <a:rPr lang="fr-FR" b="1" dirty="0" err="1" smtClean="0">
                <a:solidFill>
                  <a:srgbClr val="E46C0A"/>
                </a:solidFill>
                <a:latin typeface="Andale Mono"/>
                <a:cs typeface="Andale Mono"/>
              </a:rPr>
              <a:t>leafc</a:t>
            </a:r>
            <a:r>
              <a:rPr lang="fr-FR" b="1" dirty="0" smtClean="0">
                <a:solidFill>
                  <a:srgbClr val="E46C0A"/>
                </a:solidFill>
                <a:latin typeface="Andale Mono"/>
                <a:cs typeface="Andale Mono"/>
              </a:rPr>
              <a:t> </a:t>
            </a:r>
            <a:r>
              <a:rPr lang="en-US" dirty="0" smtClean="0">
                <a:latin typeface="Arial" charset="0"/>
                <a:ea typeface="ＭＳ Ｐゴシック" charset="-128"/>
                <a:cs typeface="ＭＳ Ｐゴシック" charset="-128"/>
              </a:rPr>
              <a:t>at 16 FLUXNET locations</a:t>
            </a:r>
          </a:p>
          <a:p>
            <a:r>
              <a:rPr lang="en-US" dirty="0" smtClean="0">
                <a:latin typeface="Arial" charset="0"/>
                <a:ea typeface="ＭＳ Ｐゴシック" charset="-128"/>
                <a:cs typeface="ＭＳ Ｐゴシック" charset="-128"/>
              </a:rPr>
              <a:t>Run 40 ensemble members forward from 1 May 2000 for 30 days, assimilating synthetic observations</a:t>
            </a:r>
          </a:p>
          <a:p>
            <a:endParaRPr lang="en-US" dirty="0" smtClean="0"/>
          </a:p>
          <a:p>
            <a:endParaRPr lang="en-US" dirty="0" smtClean="0"/>
          </a:p>
        </p:txBody>
      </p:sp>
      <p:sp>
        <p:nvSpPr>
          <p:cNvPr id="2" name="Title 1"/>
          <p:cNvSpPr>
            <a:spLocks noGrp="1"/>
          </p:cNvSpPr>
          <p:nvPr>
            <p:ph type="title"/>
          </p:nvPr>
        </p:nvSpPr>
        <p:spPr>
          <a:prstGeom prst="rect">
            <a:avLst/>
          </a:prstGeom>
        </p:spPr>
        <p:txBody>
          <a:bodyPr>
            <a:normAutofit/>
          </a:bodyPr>
          <a:lstStyle/>
          <a:p>
            <a:r>
              <a:rPr lang="en-US" dirty="0" smtClean="0"/>
              <a:t>An example of data assimilation in the CLM</a:t>
            </a:r>
            <a:endParaRPr lang="en-US" dirty="0"/>
          </a:p>
        </p:txBody>
      </p:sp>
      <p:sp>
        <p:nvSpPr>
          <p:cNvPr id="5" name="TextBox 4"/>
          <p:cNvSpPr txBox="1"/>
          <p:nvPr/>
        </p:nvSpPr>
        <p:spPr>
          <a:xfrm>
            <a:off x="5247633" y="1483309"/>
            <a:ext cx="3127589" cy="369332"/>
          </a:xfrm>
          <a:prstGeom prst="rect">
            <a:avLst/>
          </a:prstGeom>
          <a:noFill/>
        </p:spPr>
        <p:txBody>
          <a:bodyPr wrap="square" rtlCol="0">
            <a:spAutoFit/>
          </a:bodyPr>
          <a:lstStyle/>
          <a:p>
            <a:r>
              <a:rPr lang="en-US" dirty="0" smtClean="0"/>
              <a:t>Global </a:t>
            </a:r>
            <a:r>
              <a:rPr lang="fr-FR" b="1" dirty="0" err="1" smtClean="0">
                <a:solidFill>
                  <a:srgbClr val="E46C0A"/>
                </a:solidFill>
                <a:latin typeface="Andale Mono"/>
                <a:cs typeface="Andale Mono"/>
              </a:rPr>
              <a:t>leafc</a:t>
            </a:r>
            <a:r>
              <a:rPr lang="en-US" dirty="0" smtClean="0"/>
              <a:t>, 1 May 2000</a:t>
            </a:r>
            <a:endParaRPr lang="en-US" dirty="0"/>
          </a:p>
        </p:txBody>
      </p:sp>
      <p:pic>
        <p:nvPicPr>
          <p:cNvPr id="7" name="Picture 6" descr="world_leafc_map.bmp"/>
          <p:cNvPicPr>
            <a:picLocks noChangeAspect="1"/>
          </p:cNvPicPr>
          <p:nvPr/>
        </p:nvPicPr>
        <p:blipFill>
          <a:blip r:embed="rId3"/>
          <a:srcRect l="12221" t="8796" r="10195" b="8796"/>
          <a:stretch>
            <a:fillRect/>
          </a:stretch>
        </p:blipFill>
        <p:spPr>
          <a:xfrm>
            <a:off x="4481478" y="1945692"/>
            <a:ext cx="4423829" cy="3628763"/>
          </a:xfrm>
          <a:prstGeom prst="rect">
            <a:avLst/>
          </a:prstGeom>
        </p:spPr>
      </p:pic>
    </p:spTree>
    <p:extLst>
      <p:ext uri="{BB962C8B-B14F-4D97-AF65-F5344CB8AC3E}">
        <p14:creationId xmlns:p14="http://schemas.microsoft.com/office/powerpoint/2010/main" val="945376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74320" y="842945"/>
            <a:ext cx="8717280" cy="5339544"/>
            <a:chOff x="-2099528" y="19094398"/>
            <a:chExt cx="9298432" cy="6503886"/>
          </a:xfrm>
        </p:grpSpPr>
        <p:pic>
          <p:nvPicPr>
            <p:cNvPr id="8" name="Picture 7" descr="leafc_DA.pdf"/>
            <p:cNvPicPr>
              <a:picLocks noChangeAspect="1"/>
            </p:cNvPicPr>
            <p:nvPr/>
          </p:nvPicPr>
          <p:blipFill rotWithShape="1">
            <a:blip r:embed="rId3"/>
            <a:srcRect l="7943" t="2934" r="-5155" b="49307"/>
            <a:stretch/>
          </p:blipFill>
          <p:spPr>
            <a:xfrm>
              <a:off x="-2099528" y="22296760"/>
              <a:ext cx="8696657" cy="3301524"/>
            </a:xfrm>
            <a:prstGeom prst="rect">
              <a:avLst/>
            </a:prstGeom>
            <a:solidFill>
              <a:schemeClr val="bg1"/>
            </a:solidFill>
          </p:spPr>
        </p:pic>
        <p:pic>
          <p:nvPicPr>
            <p:cNvPr id="7" name="Picture 6" descr="leafc_DA_PDFs2.pdf"/>
            <p:cNvPicPr>
              <a:picLocks noChangeAspect="1"/>
            </p:cNvPicPr>
            <p:nvPr/>
          </p:nvPicPr>
          <p:blipFill>
            <a:blip r:embed="rId4"/>
            <a:srcRect l="9774" t="25529" r="12605" b="24918"/>
            <a:stretch>
              <a:fillRect/>
            </a:stretch>
          </p:blipFill>
          <p:spPr>
            <a:xfrm>
              <a:off x="-116296" y="19094398"/>
              <a:ext cx="7315200" cy="3541302"/>
            </a:xfrm>
            <a:prstGeom prst="rect">
              <a:avLst/>
            </a:prstGeom>
            <a:noFill/>
          </p:spPr>
        </p:pic>
      </p:grpSp>
      <p:sp>
        <p:nvSpPr>
          <p:cNvPr id="2" name="Title 1"/>
          <p:cNvSpPr>
            <a:spLocks noGrp="1"/>
          </p:cNvSpPr>
          <p:nvPr>
            <p:ph type="title"/>
          </p:nvPr>
        </p:nvSpPr>
        <p:spPr>
          <a:xfrm>
            <a:off x="457200" y="31692"/>
            <a:ext cx="8229600" cy="664058"/>
          </a:xfrm>
        </p:spPr>
        <p:txBody>
          <a:bodyPr>
            <a:normAutofit/>
          </a:bodyPr>
          <a:lstStyle/>
          <a:p>
            <a:r>
              <a:rPr lang="en-US" sz="3600" dirty="0" smtClean="0"/>
              <a:t>Proof-of-concept with leaf carbon</a:t>
            </a:r>
            <a:endParaRPr lang="en-US" sz="3600" dirty="0"/>
          </a:p>
        </p:txBody>
      </p:sp>
      <p:sp>
        <p:nvSpPr>
          <p:cNvPr id="9" name="Rectangle 8"/>
          <p:cNvSpPr/>
          <p:nvPr/>
        </p:nvSpPr>
        <p:spPr>
          <a:xfrm>
            <a:off x="208006" y="842937"/>
            <a:ext cx="1879092" cy="2671600"/>
          </a:xfrm>
          <a:prstGeom prst="rect">
            <a:avLst/>
          </a:prstGeom>
        </p:spPr>
        <p:txBody>
          <a:bodyPr wrap="square">
            <a:spAutoFit/>
          </a:bodyPr>
          <a:lstStyle/>
          <a:p>
            <a:pPr algn="ctr">
              <a:spcBef>
                <a:spcPts val="1200"/>
              </a:spcBef>
            </a:pPr>
            <a:r>
              <a:rPr lang="en-US" b="1" dirty="0"/>
              <a:t>Prior and posterior probability distributions of leaf carbon in a single grid cell at 60°W, 4°S for nine days of assimilation</a:t>
            </a:r>
          </a:p>
        </p:txBody>
      </p:sp>
      <p:pic>
        <p:nvPicPr>
          <p:cNvPr id="10" name="Picture 9" descr="leafc_DA.pdf"/>
          <p:cNvPicPr>
            <a:picLocks noChangeAspect="1"/>
          </p:cNvPicPr>
          <p:nvPr/>
        </p:nvPicPr>
        <p:blipFill>
          <a:blip r:embed="rId5"/>
          <a:srcRect l="74748" t="52069" r="12289" b="34641"/>
          <a:stretch>
            <a:fillRect/>
          </a:stretch>
        </p:blipFill>
        <p:spPr>
          <a:xfrm>
            <a:off x="7492668" y="4299374"/>
            <a:ext cx="1109133" cy="878664"/>
          </a:xfrm>
          <a:prstGeom prst="rect">
            <a:avLst/>
          </a:prstGeom>
        </p:spPr>
      </p:pic>
    </p:spTree>
    <p:extLst>
      <p:ext uri="{BB962C8B-B14F-4D97-AF65-F5344CB8AC3E}">
        <p14:creationId xmlns:p14="http://schemas.microsoft.com/office/powerpoint/2010/main" val="1138622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3426" y="1006230"/>
            <a:ext cx="7819570" cy="1379161"/>
          </a:xfrm>
          <a:prstGeom prst="rect">
            <a:avLst/>
          </a:prstGeom>
        </p:spPr>
        <p:txBody>
          <a:bodyPr>
            <a:normAutofit/>
          </a:bodyPr>
          <a:lstStyle/>
          <a:p>
            <a:r>
              <a:rPr lang="en-US" dirty="0" smtClean="0"/>
              <a:t>40 member ensemble of </a:t>
            </a:r>
            <a:r>
              <a:rPr lang="fr-FR" b="1" dirty="0" err="1" smtClean="0">
                <a:solidFill>
                  <a:srgbClr val="E46C0A"/>
                </a:solidFill>
                <a:latin typeface="Andale Mono"/>
                <a:cs typeface="Andale Mono"/>
              </a:rPr>
              <a:t>leafc</a:t>
            </a:r>
            <a:r>
              <a:rPr lang="fr-FR" b="1" dirty="0" smtClean="0">
                <a:solidFill>
                  <a:srgbClr val="E46C0A"/>
                </a:solidFill>
                <a:latin typeface="Andale Mono"/>
                <a:cs typeface="Andale Mono"/>
              </a:rPr>
              <a:t> </a:t>
            </a:r>
            <a:r>
              <a:rPr lang="en-US" dirty="0" smtClean="0">
                <a:latin typeface="Arial" charset="0"/>
                <a:ea typeface="ＭＳ Ｐゴシック" charset="-128"/>
                <a:cs typeface="ＭＳ Ｐゴシック" charset="-128"/>
              </a:rPr>
              <a:t>in a single grid cell corresponding to 60.21°W, 2.61°S (Manaus, Brazil).</a:t>
            </a:r>
          </a:p>
          <a:p>
            <a:r>
              <a:rPr lang="en-US" dirty="0" smtClean="0">
                <a:latin typeface="Arial" charset="0"/>
                <a:ea typeface="ＭＳ Ｐゴシック" charset="-128"/>
                <a:cs typeface="ＭＳ Ｐゴシック" charset="-128"/>
              </a:rPr>
              <a:t>Ensemble members (blue lines) show impact of assimilation.</a:t>
            </a:r>
            <a:endParaRPr lang="en-US" dirty="0" smtClean="0"/>
          </a:p>
        </p:txBody>
      </p:sp>
      <p:sp>
        <p:nvSpPr>
          <p:cNvPr id="2" name="Title 1"/>
          <p:cNvSpPr>
            <a:spLocks noGrp="1"/>
          </p:cNvSpPr>
          <p:nvPr>
            <p:ph type="title"/>
          </p:nvPr>
        </p:nvSpPr>
        <p:spPr>
          <a:prstGeom prst="rect">
            <a:avLst/>
          </a:prstGeom>
        </p:spPr>
        <p:txBody>
          <a:bodyPr>
            <a:normAutofit/>
          </a:bodyPr>
          <a:lstStyle/>
          <a:p>
            <a:r>
              <a:rPr lang="en-US" dirty="0" smtClean="0"/>
              <a:t>Time series of “truth”, </a:t>
            </a:r>
            <a:r>
              <a:rPr lang="en-US" dirty="0" err="1" smtClean="0"/>
              <a:t>obs</a:t>
            </a:r>
            <a:r>
              <a:rPr lang="en-US" dirty="0" smtClean="0"/>
              <a:t> and 40 </a:t>
            </a:r>
            <a:r>
              <a:rPr lang="en-US" dirty="0" err="1" smtClean="0"/>
              <a:t>ens</a:t>
            </a:r>
            <a:r>
              <a:rPr lang="en-US" dirty="0" smtClean="0"/>
              <a:t> members </a:t>
            </a:r>
            <a:endParaRPr lang="en-US" dirty="0"/>
          </a:p>
        </p:txBody>
      </p:sp>
      <p:pic>
        <p:nvPicPr>
          <p:cNvPr id="6" name="Picture 5" descr="Time_series_site_4.pdf"/>
          <p:cNvPicPr>
            <a:picLocks/>
          </p:cNvPicPr>
          <p:nvPr/>
        </p:nvPicPr>
        <p:blipFill>
          <a:blip r:embed="rId3"/>
          <a:srcRect t="5710" b="33796"/>
          <a:stretch>
            <a:fillRect/>
          </a:stretch>
        </p:blipFill>
        <p:spPr>
          <a:xfrm>
            <a:off x="134470" y="2021423"/>
            <a:ext cx="8875059" cy="3657600"/>
          </a:xfrm>
          <a:prstGeom prst="rect">
            <a:avLst/>
          </a:prstGeom>
        </p:spPr>
      </p:pic>
      <p:sp>
        <p:nvSpPr>
          <p:cNvPr id="4" name="TextBox 3"/>
          <p:cNvSpPr txBox="1"/>
          <p:nvPr/>
        </p:nvSpPr>
        <p:spPr>
          <a:xfrm>
            <a:off x="703426" y="5546505"/>
            <a:ext cx="8002181" cy="984885"/>
          </a:xfrm>
          <a:prstGeom prst="rect">
            <a:avLst/>
          </a:prstGeom>
          <a:noFill/>
        </p:spPr>
        <p:txBody>
          <a:bodyPr wrap="square" rtlCol="0">
            <a:spAutoFit/>
          </a:bodyPr>
          <a:lstStyle/>
          <a:p>
            <a:pPr marL="342900" indent="-342900">
              <a:buFont typeface="Arial"/>
              <a:buChar char="•"/>
            </a:pPr>
            <a:r>
              <a:rPr lang="en-US" sz="2000" dirty="0" smtClean="0">
                <a:latin typeface="Arial"/>
                <a:cs typeface="Arial"/>
              </a:rPr>
              <a:t>Andy has a CSL proposal for 420,000 </a:t>
            </a:r>
            <a:r>
              <a:rPr lang="en-US" sz="2000" dirty="0">
                <a:latin typeface="Arial"/>
                <a:cs typeface="Arial"/>
              </a:rPr>
              <a:t>core-hours on </a:t>
            </a:r>
            <a:r>
              <a:rPr lang="en-US" sz="2000" dirty="0" smtClean="0">
                <a:latin typeface="Arial"/>
                <a:cs typeface="Arial"/>
              </a:rPr>
              <a:t>Yellowstone to continue.</a:t>
            </a:r>
            <a:endParaRPr lang="en-US" sz="2000" dirty="0">
              <a:latin typeface="Arial"/>
              <a:cs typeface="Arial"/>
            </a:endParaRPr>
          </a:p>
          <a:p>
            <a:pPr marL="342900" indent="-342900">
              <a:buFont typeface="Arial"/>
              <a:buChar char="•"/>
            </a:pPr>
            <a:endParaRPr lang="en-US" dirty="0"/>
          </a:p>
        </p:txBody>
      </p:sp>
    </p:spTree>
    <p:extLst>
      <p:ext uri="{BB962C8B-B14F-4D97-AF65-F5344CB8AC3E}">
        <p14:creationId xmlns:p14="http://schemas.microsoft.com/office/powerpoint/2010/main" val="233115769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117"/>
          </a:xfrm>
        </p:spPr>
        <p:txBody>
          <a:bodyPr>
            <a:normAutofit/>
          </a:bodyPr>
          <a:lstStyle/>
          <a:p>
            <a:r>
              <a:rPr lang="en-US" sz="3600" dirty="0" smtClean="0"/>
              <a:t>CESM/CLM DART logic</a:t>
            </a:r>
            <a:endParaRPr lang="en-US" sz="3600" dirty="0"/>
          </a:p>
        </p:txBody>
      </p:sp>
      <p:sp>
        <p:nvSpPr>
          <p:cNvPr id="7" name="TextBox 6"/>
          <p:cNvSpPr txBox="1"/>
          <p:nvPr/>
        </p:nvSpPr>
        <p:spPr>
          <a:xfrm>
            <a:off x="337157" y="1177873"/>
            <a:ext cx="8552569" cy="5092941"/>
          </a:xfrm>
          <a:prstGeom prst="rect">
            <a:avLst/>
          </a:prstGeom>
          <a:noFill/>
        </p:spPr>
        <p:txBody>
          <a:bodyPr wrap="square" rtlCol="0">
            <a:normAutofit fontScale="92500" lnSpcReduction="20000"/>
          </a:bodyPr>
          <a:lstStyle/>
          <a:p>
            <a:pPr marL="342900" indent="-342900">
              <a:spcAft>
                <a:spcPts val="600"/>
              </a:spcAft>
              <a:buFont typeface="+mj-lt"/>
              <a:buAutoNum type="arabicPeriod"/>
            </a:pPr>
            <a:r>
              <a:rPr lang="en-US" sz="2200" dirty="0" smtClean="0"/>
              <a:t>CESM advances CLM to some time when we have observations – and STOPS.</a:t>
            </a:r>
          </a:p>
          <a:p>
            <a:pPr marL="800100" lvl="1" indent="-342900">
              <a:spcAft>
                <a:spcPts val="600"/>
              </a:spcAft>
              <a:buFont typeface="+mj-lt"/>
              <a:buAutoNum type="arabicPeriod"/>
            </a:pPr>
            <a:r>
              <a:rPr lang="en-US" dirty="0" smtClean="0"/>
              <a:t>This is done through the normal CESM framework: </a:t>
            </a:r>
            <a:r>
              <a:rPr lang="en-US" dirty="0" err="1" smtClean="0"/>
              <a:t>env_run.xml</a:t>
            </a:r>
            <a:r>
              <a:rPr lang="en-US" dirty="0" smtClean="0"/>
              <a:t> </a:t>
            </a:r>
          </a:p>
          <a:p>
            <a:pPr marL="800100" lvl="1" indent="-342900">
              <a:spcAft>
                <a:spcPts val="600"/>
              </a:spcAft>
              <a:buFont typeface="+mj-lt"/>
              <a:buAutoNum type="arabicPeriod"/>
            </a:pPr>
            <a:endParaRPr lang="en-US" sz="1100" dirty="0" smtClean="0"/>
          </a:p>
          <a:p>
            <a:pPr marL="342900" indent="-342900">
              <a:spcAft>
                <a:spcPts val="600"/>
              </a:spcAft>
              <a:buFont typeface="+mj-lt"/>
              <a:buAutoNum type="arabicPeriod"/>
            </a:pPr>
            <a:r>
              <a:rPr lang="en-US" sz="2200" dirty="0" smtClean="0"/>
              <a:t>A call to a DART shell script “</a:t>
            </a:r>
            <a:r>
              <a:rPr lang="en-US" sz="2200" dirty="0" err="1" smtClean="0"/>
              <a:t>assimilate.csh</a:t>
            </a:r>
            <a:r>
              <a:rPr lang="en-US" sz="2200" dirty="0" smtClean="0"/>
              <a:t>” is made.</a:t>
            </a:r>
          </a:p>
          <a:p>
            <a:pPr marL="800100" lvl="1" indent="-342900">
              <a:spcAft>
                <a:spcPts val="600"/>
              </a:spcAft>
              <a:buFont typeface="+mj-lt"/>
              <a:buAutoNum type="arabicPeriod"/>
            </a:pPr>
            <a:r>
              <a:rPr lang="en-US" dirty="0" smtClean="0"/>
              <a:t>DART makes a ‘clean’ directory in the CESM $RUN directory</a:t>
            </a:r>
          </a:p>
          <a:p>
            <a:pPr marL="800100" lvl="1" indent="-342900">
              <a:spcAft>
                <a:spcPts val="600"/>
              </a:spcAft>
              <a:buFont typeface="+mj-lt"/>
              <a:buAutoNum type="arabicPeriod"/>
            </a:pPr>
            <a:r>
              <a:rPr lang="en-US" dirty="0" smtClean="0"/>
              <a:t>The valid time of the model is determined and the appropriate file containing the observations is linked to a static file name – IMPORTANT.</a:t>
            </a:r>
          </a:p>
          <a:p>
            <a:pPr marL="800100" lvl="1" indent="-342900">
              <a:spcAft>
                <a:spcPts val="600"/>
              </a:spcAft>
              <a:buFont typeface="+mj-lt"/>
              <a:buAutoNum type="arabicPeriod"/>
            </a:pPr>
            <a:r>
              <a:rPr lang="en-US" dirty="0" smtClean="0"/>
              <a:t>DART makes a directory for each CLM instance and converts the CLM restart file to a DART initial conditions file – serially, but simultaneously.</a:t>
            </a:r>
          </a:p>
          <a:p>
            <a:pPr marL="800100" lvl="1" indent="-342900">
              <a:spcAft>
                <a:spcPts val="600"/>
              </a:spcAft>
              <a:buFont typeface="+mj-lt"/>
              <a:buAutoNum type="arabicPeriod"/>
            </a:pPr>
            <a:r>
              <a:rPr lang="en-US" dirty="0" smtClean="0"/>
              <a:t>‘filter’ runs and performs the assimilation on the DART initial conditions files and writes out DART restart files.</a:t>
            </a:r>
          </a:p>
          <a:p>
            <a:pPr marL="800100" lvl="1" indent="-342900">
              <a:spcAft>
                <a:spcPts val="600"/>
              </a:spcAft>
              <a:buFont typeface="+mj-lt"/>
              <a:buAutoNum type="arabicPeriod"/>
            </a:pPr>
            <a:r>
              <a:rPr lang="en-US" dirty="0" smtClean="0"/>
              <a:t>A </a:t>
            </a:r>
            <a:r>
              <a:rPr lang="en-US" b="1" i="1" dirty="0" smtClean="0"/>
              <a:t>subset</a:t>
            </a:r>
            <a:r>
              <a:rPr lang="en-US" dirty="0" smtClean="0"/>
              <a:t> of the information in the DART restart files is used to update the CLM restart files. Ask me why. Again – serially, but simultaneously.</a:t>
            </a:r>
          </a:p>
          <a:p>
            <a:pPr marL="800100" lvl="1" indent="-342900">
              <a:spcAft>
                <a:spcPts val="600"/>
              </a:spcAft>
              <a:buFont typeface="+mj-lt"/>
              <a:buAutoNum type="arabicPeriod"/>
            </a:pPr>
            <a:endParaRPr lang="en-US" sz="1200" dirty="0" smtClean="0"/>
          </a:p>
          <a:p>
            <a:pPr marL="342900" indent="-342900">
              <a:spcAft>
                <a:spcPts val="600"/>
              </a:spcAft>
              <a:buFont typeface="+mj-lt"/>
              <a:buAutoNum type="arabicPeriod"/>
            </a:pPr>
            <a:r>
              <a:rPr lang="en-US" sz="2200" dirty="0" smtClean="0"/>
              <a:t>The CESM </a:t>
            </a:r>
            <a:r>
              <a:rPr lang="en-US" sz="2200" dirty="0" err="1" smtClean="0"/>
              <a:t>ccsm_postrun.csh</a:t>
            </a:r>
            <a:r>
              <a:rPr lang="en-US" sz="2200" dirty="0" smtClean="0"/>
              <a:t> script executes as normal.</a:t>
            </a:r>
          </a:p>
          <a:p>
            <a:pPr marL="800100" lvl="1" indent="-342900">
              <a:spcAft>
                <a:spcPts val="600"/>
              </a:spcAft>
              <a:buFont typeface="+mj-lt"/>
              <a:buAutoNum type="arabicPeriod"/>
            </a:pPr>
            <a:r>
              <a:rPr lang="en-US" dirty="0" smtClean="0"/>
              <a:t>It may advance the model</a:t>
            </a:r>
          </a:p>
          <a:p>
            <a:pPr marL="800100" lvl="1" indent="-342900">
              <a:spcAft>
                <a:spcPts val="600"/>
              </a:spcAft>
              <a:buFont typeface="+mj-lt"/>
              <a:buAutoNum type="arabicPeriod"/>
            </a:pPr>
            <a:r>
              <a:rPr lang="en-US" dirty="0" smtClean="0"/>
              <a:t>It may call the short-term </a:t>
            </a:r>
            <a:r>
              <a:rPr lang="en-US" dirty="0" err="1" smtClean="0"/>
              <a:t>archiver</a:t>
            </a:r>
            <a:endParaRPr lang="en-US" dirty="0" smtClean="0"/>
          </a:p>
          <a:p>
            <a:pPr marL="800100" lvl="1" indent="-342900">
              <a:spcAft>
                <a:spcPts val="600"/>
              </a:spcAft>
              <a:buFont typeface="+mj-lt"/>
              <a:buAutoNum type="arabicPeriod"/>
            </a:pPr>
            <a:r>
              <a:rPr lang="en-US" dirty="0" smtClean="0"/>
              <a:t>… whatever you told it in </a:t>
            </a:r>
            <a:r>
              <a:rPr lang="en-US" dirty="0" err="1" smtClean="0"/>
              <a:t>env_run.xml</a:t>
            </a:r>
            <a:endParaRPr lang="en-US" dirty="0" smtClean="0"/>
          </a:p>
          <a:p>
            <a:pPr marL="342900" indent="-342900">
              <a:buFont typeface="+mj-lt"/>
              <a:buAutoNum type="arabicPeriod"/>
            </a:pPr>
            <a:endParaRPr lang="en-US" dirty="0"/>
          </a:p>
        </p:txBody>
      </p:sp>
    </p:spTree>
    <p:extLst>
      <p:ext uri="{BB962C8B-B14F-4D97-AF65-F5344CB8AC3E}">
        <p14:creationId xmlns:p14="http://schemas.microsoft.com/office/powerpoint/2010/main" val="3500266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3449638" y="274638"/>
            <a:ext cx="2060575" cy="885825"/>
          </a:xfrm>
        </p:spPr>
        <p:txBody>
          <a:bodyPr/>
          <a:lstStyle/>
          <a:p>
            <a:pPr eaLnBrk="1" hangingPunct="1"/>
            <a:r>
              <a:rPr lang="en-US" sz="4000">
                <a:latin typeface="Calibri" charset="0"/>
              </a:rPr>
              <a:t>Details</a:t>
            </a:r>
          </a:p>
        </p:txBody>
      </p:sp>
      <p:sp>
        <p:nvSpPr>
          <p:cNvPr id="3" name="Content Placeholder 2"/>
          <p:cNvSpPr>
            <a:spLocks noGrp="1"/>
          </p:cNvSpPr>
          <p:nvPr>
            <p:ph idx="1"/>
          </p:nvPr>
        </p:nvSpPr>
        <p:spPr>
          <a:xfrm>
            <a:off x="357188" y="1162050"/>
            <a:ext cx="8229600" cy="1520825"/>
          </a:xfrm>
        </p:spPr>
        <p:txBody>
          <a:bodyPr rtlCol="0">
            <a:normAutofit/>
          </a:bodyPr>
          <a:lstStyle/>
          <a:p>
            <a:pPr eaLnBrk="1" fontAlgn="auto" hangingPunct="1">
              <a:spcAft>
                <a:spcPts val="0"/>
              </a:spcAft>
              <a:buFont typeface="Arial"/>
              <a:buChar char="•"/>
              <a:defRPr/>
            </a:pPr>
            <a:r>
              <a:rPr lang="en-US" dirty="0" smtClean="0">
                <a:ea typeface="+mn-ea"/>
                <a:cs typeface="+mn-cs"/>
              </a:rPr>
              <a:t>DART allows you to choose what </a:t>
            </a:r>
            <a:r>
              <a:rPr lang="en-US" b="1" dirty="0" smtClean="0">
                <a:solidFill>
                  <a:schemeClr val="accent6">
                    <a:lumMod val="75000"/>
                  </a:schemeClr>
                </a:solidFill>
                <a:ea typeface="+mn-ea"/>
                <a:cs typeface="+mn-cs"/>
              </a:rPr>
              <a:t>CLM variables</a:t>
            </a:r>
            <a:r>
              <a:rPr lang="en-US" dirty="0" smtClean="0">
                <a:ea typeface="+mn-ea"/>
                <a:cs typeface="+mn-cs"/>
              </a:rPr>
              <a:t> get updated by the assimilation.</a:t>
            </a:r>
          </a:p>
          <a:p>
            <a:pPr eaLnBrk="1" fontAlgn="auto" hangingPunct="1">
              <a:spcAft>
                <a:spcPts val="0"/>
              </a:spcAft>
              <a:buFont typeface="Arial"/>
              <a:buChar char="•"/>
              <a:defRPr/>
            </a:pPr>
            <a:endParaRPr lang="en-US" dirty="0">
              <a:ea typeface="+mn-ea"/>
              <a:cs typeface="+mn-cs"/>
            </a:endParaRPr>
          </a:p>
        </p:txBody>
      </p:sp>
      <p:sp>
        <p:nvSpPr>
          <p:cNvPr id="6" name="TextBox 5"/>
          <p:cNvSpPr txBox="1"/>
          <p:nvPr/>
        </p:nvSpPr>
        <p:spPr>
          <a:xfrm>
            <a:off x="73025" y="2347913"/>
            <a:ext cx="8997950" cy="1754187"/>
          </a:xfrm>
          <a:prstGeom prst="rect">
            <a:avLst/>
          </a:prstGeom>
          <a:noFill/>
        </p:spPr>
        <p:txBody>
          <a:bodyPr>
            <a:spAutoFit/>
          </a:bodyPr>
          <a:lstStyle/>
          <a:p>
            <a:pPr defTabSz="457200" eaLnBrk="1" fontAlgn="auto" hangingPunct="1">
              <a:spcBef>
                <a:spcPts val="0"/>
              </a:spcBef>
              <a:spcAft>
                <a:spcPts val="0"/>
              </a:spcAft>
              <a:defRPr/>
            </a:pPr>
            <a:r>
              <a:rPr lang="fr-FR" sz="1800" dirty="0">
                <a:solidFill>
                  <a:prstClr val="black"/>
                </a:solidFill>
                <a:latin typeface="Andale Mono"/>
                <a:ea typeface="+mn-ea"/>
                <a:cs typeface="Andale Mono"/>
              </a:rPr>
              <a:t>&amp;</a:t>
            </a:r>
            <a:r>
              <a:rPr lang="fr-FR" sz="1800" dirty="0" err="1">
                <a:solidFill>
                  <a:prstClr val="black"/>
                </a:solidFill>
                <a:latin typeface="Andale Mono"/>
                <a:ea typeface="+mn-ea"/>
                <a:cs typeface="Andale Mono"/>
              </a:rPr>
              <a:t>clm_vars_nml</a:t>
            </a:r>
            <a:endParaRPr lang="fr-FR" sz="1800" dirty="0">
              <a:solidFill>
                <a:prstClr val="black"/>
              </a:solidFill>
              <a:latin typeface="Andale Mono"/>
              <a:ea typeface="+mn-ea"/>
              <a:cs typeface="Andale Mono"/>
            </a:endParaRPr>
          </a:p>
          <a:p>
            <a:pPr defTabSz="457200" eaLnBrk="1" fontAlgn="auto" hangingPunct="1">
              <a:spcBef>
                <a:spcPts val="0"/>
              </a:spcBef>
              <a:spcAft>
                <a:spcPts val="0"/>
              </a:spcAft>
              <a:defRPr/>
            </a:pPr>
            <a:r>
              <a:rPr lang="fr-FR" sz="1800" dirty="0">
                <a:solidFill>
                  <a:prstClr val="black"/>
                </a:solidFill>
                <a:latin typeface="Andale Mono"/>
                <a:ea typeface="+mn-ea"/>
                <a:cs typeface="Andale Mono"/>
              </a:rPr>
              <a:t>   </a:t>
            </a:r>
            <a:r>
              <a:rPr lang="fr-FR" sz="1800" dirty="0" err="1">
                <a:solidFill>
                  <a:prstClr val="black"/>
                </a:solidFill>
                <a:latin typeface="Andale Mono"/>
                <a:ea typeface="+mn-ea"/>
                <a:cs typeface="Andale Mono"/>
              </a:rPr>
              <a:t>clm_state_variables</a:t>
            </a:r>
            <a:r>
              <a:rPr lang="fr-FR" sz="1800" dirty="0">
                <a:solidFill>
                  <a:prstClr val="black"/>
                </a:solidFill>
                <a:latin typeface="Andale Mono"/>
                <a:ea typeface="+mn-ea"/>
                <a:cs typeface="Andale Mono"/>
              </a:rPr>
              <a:t> = '</a:t>
            </a:r>
            <a:r>
              <a:rPr lang="fr-FR" sz="1800" b="1" dirty="0" err="1">
                <a:solidFill>
                  <a:srgbClr val="E46C0A"/>
                </a:solidFill>
                <a:latin typeface="Andale Mono"/>
                <a:ea typeface="+mn-ea"/>
                <a:cs typeface="Andale Mono"/>
              </a:rPr>
              <a:t>frac_sno</a:t>
            </a:r>
            <a:r>
              <a:rPr lang="fr-FR" sz="1800" dirty="0">
                <a:solidFill>
                  <a:prstClr val="black"/>
                </a:solidFill>
                <a:latin typeface="Andale Mono"/>
                <a:ea typeface="+mn-ea"/>
                <a:cs typeface="Andale Mono"/>
              </a:rPr>
              <a:t>',    'KIND_SNOWCOVER_FRAC',</a:t>
            </a:r>
          </a:p>
          <a:p>
            <a:pPr defTabSz="457200" eaLnBrk="1" fontAlgn="auto" hangingPunct="1">
              <a:spcBef>
                <a:spcPts val="0"/>
              </a:spcBef>
              <a:spcAft>
                <a:spcPts val="0"/>
              </a:spcAft>
              <a:defRPr/>
            </a:pPr>
            <a:r>
              <a:rPr lang="fr-FR" sz="1800" dirty="0">
                <a:solidFill>
                  <a:prstClr val="black"/>
                </a:solidFill>
                <a:latin typeface="Andale Mono"/>
                <a:ea typeface="+mn-ea"/>
                <a:cs typeface="Andale Mono"/>
              </a:rPr>
              <a:t>                         '</a:t>
            </a:r>
            <a:r>
              <a:rPr lang="fr-FR" sz="1800" b="1" dirty="0">
                <a:solidFill>
                  <a:srgbClr val="E46C0A"/>
                </a:solidFill>
                <a:latin typeface="Andale Mono"/>
                <a:ea typeface="+mn-ea"/>
                <a:cs typeface="Andale Mono"/>
              </a:rPr>
              <a:t>DZSNO</a:t>
            </a:r>
            <a:r>
              <a:rPr lang="fr-FR" sz="1800" dirty="0">
                <a:solidFill>
                  <a:prstClr val="black"/>
                </a:solidFill>
                <a:latin typeface="Andale Mono"/>
                <a:ea typeface="+mn-ea"/>
                <a:cs typeface="Andale Mono"/>
              </a:rPr>
              <a:t>',       'KIND_SNOW_THICKNESS',</a:t>
            </a:r>
          </a:p>
          <a:p>
            <a:pPr defTabSz="457200" eaLnBrk="1" fontAlgn="auto" hangingPunct="1">
              <a:spcBef>
                <a:spcPts val="0"/>
              </a:spcBef>
              <a:spcAft>
                <a:spcPts val="0"/>
              </a:spcAft>
              <a:defRPr/>
            </a:pPr>
            <a:r>
              <a:rPr lang="fr-FR" sz="1800" dirty="0">
                <a:solidFill>
                  <a:prstClr val="black"/>
                </a:solidFill>
                <a:latin typeface="Andale Mono"/>
                <a:ea typeface="+mn-ea"/>
                <a:cs typeface="Andale Mono"/>
              </a:rPr>
              <a:t>                         '</a:t>
            </a:r>
            <a:r>
              <a:rPr lang="fr-FR" sz="1800" b="1" dirty="0">
                <a:solidFill>
                  <a:srgbClr val="E46C0A"/>
                </a:solidFill>
                <a:latin typeface="Andale Mono"/>
                <a:ea typeface="+mn-ea"/>
                <a:cs typeface="Andale Mono"/>
              </a:rPr>
              <a:t>H2OSNO</a:t>
            </a:r>
            <a:r>
              <a:rPr lang="fr-FR" sz="1800" dirty="0">
                <a:solidFill>
                  <a:prstClr val="black"/>
                </a:solidFill>
                <a:latin typeface="Andale Mono"/>
                <a:ea typeface="+mn-ea"/>
                <a:cs typeface="Andale Mono"/>
              </a:rPr>
              <a:t>',      'KIND_SNOW_WATER’,</a:t>
            </a:r>
          </a:p>
          <a:p>
            <a:pPr defTabSz="457200" eaLnBrk="1" fontAlgn="auto" hangingPunct="1">
              <a:spcBef>
                <a:spcPts val="0"/>
              </a:spcBef>
              <a:spcAft>
                <a:spcPts val="0"/>
              </a:spcAft>
              <a:defRPr/>
            </a:pPr>
            <a:r>
              <a:rPr lang="fr-FR" sz="1800" dirty="0">
                <a:solidFill>
                  <a:prstClr val="black"/>
                </a:solidFill>
                <a:latin typeface="Andale Mono"/>
                <a:ea typeface="+mn-ea"/>
                <a:cs typeface="Andale Mono"/>
              </a:rPr>
              <a:t>                         '</a:t>
            </a:r>
            <a:r>
              <a:rPr lang="fr-FR" sz="1800" b="1" dirty="0">
                <a:solidFill>
                  <a:srgbClr val="E46C0A"/>
                </a:solidFill>
                <a:latin typeface="Andale Mono"/>
                <a:ea typeface="+mn-ea"/>
                <a:cs typeface="Andale Mono"/>
              </a:rPr>
              <a:t>T_SOISNO</a:t>
            </a:r>
            <a:r>
              <a:rPr lang="fr-FR" sz="1800" dirty="0">
                <a:solidFill>
                  <a:prstClr val="black"/>
                </a:solidFill>
                <a:latin typeface="Andale Mono"/>
                <a:ea typeface="+mn-ea"/>
                <a:cs typeface="Andale Mono"/>
              </a:rPr>
              <a:t>',    'KIND_SOIL_TEMPERATURE',</a:t>
            </a:r>
          </a:p>
          <a:p>
            <a:pPr defTabSz="457200" eaLnBrk="1" fontAlgn="auto" hangingPunct="1">
              <a:spcBef>
                <a:spcPts val="0"/>
              </a:spcBef>
              <a:spcAft>
                <a:spcPts val="0"/>
              </a:spcAft>
              <a:defRPr/>
            </a:pPr>
            <a:r>
              <a:rPr lang="fr-FR" sz="1800" dirty="0">
                <a:solidFill>
                  <a:prstClr val="black"/>
                </a:solidFill>
                <a:latin typeface="Andale Mono"/>
                <a:ea typeface="+mn-ea"/>
                <a:cs typeface="Andale Mono"/>
              </a:rPr>
              <a:t>                         ‘</a:t>
            </a:r>
            <a:r>
              <a:rPr lang="fr-FR" sz="1800" b="1" dirty="0" err="1">
                <a:solidFill>
                  <a:srgbClr val="E46C0A"/>
                </a:solidFill>
                <a:latin typeface="Andale Mono"/>
                <a:ea typeface="+mn-ea"/>
                <a:cs typeface="Andale Mono"/>
              </a:rPr>
              <a:t>leafc</a:t>
            </a:r>
            <a:r>
              <a:rPr lang="fr-FR" sz="1800" dirty="0">
                <a:solidFill>
                  <a:prstClr val="black"/>
                </a:solidFill>
                <a:latin typeface="Andale Mono"/>
                <a:ea typeface="+mn-ea"/>
                <a:cs typeface="Andale Mono"/>
              </a:rPr>
              <a:t>’,       ‘KIND_LEAF_CARBON’ /</a:t>
            </a:r>
            <a:endParaRPr lang="en-US" sz="1800" dirty="0">
              <a:solidFill>
                <a:prstClr val="black"/>
              </a:solidFill>
              <a:latin typeface="Andale Mono"/>
              <a:ea typeface="+mn-ea"/>
              <a:cs typeface="Andale Mono"/>
            </a:endParaRPr>
          </a:p>
        </p:txBody>
      </p:sp>
      <p:sp>
        <p:nvSpPr>
          <p:cNvPr id="7" name="Content Placeholder 2"/>
          <p:cNvSpPr txBox="1">
            <a:spLocks/>
          </p:cNvSpPr>
          <p:nvPr/>
        </p:nvSpPr>
        <p:spPr>
          <a:xfrm>
            <a:off x="357188" y="4459288"/>
            <a:ext cx="8229600" cy="1520825"/>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n-US" dirty="0" smtClean="0">
                <a:solidFill>
                  <a:prstClr val="black"/>
                </a:solidFill>
                <a:latin typeface="Calibri"/>
              </a:rPr>
              <a:t>These are read from a CLM restart file and reinserted after the assimilation.</a:t>
            </a:r>
          </a:p>
          <a:p>
            <a:pPr fontAlgn="auto">
              <a:spcAft>
                <a:spcPts val="0"/>
              </a:spcAft>
              <a:defRPr/>
            </a:pPr>
            <a:r>
              <a:rPr lang="en-US" b="1" dirty="0" smtClean="0">
                <a:solidFill>
                  <a:srgbClr val="FF0000"/>
                </a:solidFill>
                <a:latin typeface="Calibri"/>
              </a:rPr>
              <a:t>Potential problem … balance/consistency?</a:t>
            </a:r>
          </a:p>
          <a:p>
            <a:pPr fontAlgn="auto">
              <a:spcAft>
                <a:spcPts val="0"/>
              </a:spcAft>
              <a:defRPr/>
            </a:pPr>
            <a:endParaRPr lang="en-US" dirty="0">
              <a:solidFill>
                <a:prstClr val="black"/>
              </a:solidFill>
              <a:latin typeface="Calibri"/>
            </a:endParaRPr>
          </a:p>
        </p:txBody>
      </p:sp>
    </p:spTree>
    <p:extLst>
      <p:ext uri="{BB962C8B-B14F-4D97-AF65-F5344CB8AC3E}">
        <p14:creationId xmlns:p14="http://schemas.microsoft.com/office/powerpoint/2010/main" val="405844193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79368"/>
            <a:ext cx="9067799" cy="548818"/>
          </a:xfrm>
        </p:spPr>
        <p:txBody>
          <a:bodyPr>
            <a:normAutofit fontScale="90000"/>
          </a:bodyPr>
          <a:lstStyle/>
          <a:p>
            <a:r>
              <a:rPr lang="en-US" dirty="0" smtClean="0"/>
              <a:t>Assimilation of MODIS snow cover fraction</a:t>
            </a:r>
            <a:endParaRPr lang="en-US" dirty="0"/>
          </a:p>
        </p:txBody>
      </p:sp>
      <p:sp>
        <p:nvSpPr>
          <p:cNvPr id="5" name="TextBox 4"/>
          <p:cNvSpPr txBox="1"/>
          <p:nvPr/>
        </p:nvSpPr>
        <p:spPr>
          <a:xfrm>
            <a:off x="1044394" y="648027"/>
            <a:ext cx="7055212" cy="1754327"/>
          </a:xfrm>
          <a:prstGeom prst="rect">
            <a:avLst/>
          </a:prstGeom>
          <a:noFill/>
        </p:spPr>
        <p:txBody>
          <a:bodyPr wrap="square" rtlCol="0">
            <a:spAutoFit/>
          </a:bodyPr>
          <a:lstStyle/>
          <a:p>
            <a:pPr marL="342900" indent="-342900">
              <a:buFont typeface="Arial"/>
              <a:buChar char="•"/>
            </a:pPr>
            <a:r>
              <a:rPr lang="en-US" dirty="0" smtClean="0"/>
              <a:t>80 member ensemble for onset of NH winter</a:t>
            </a:r>
          </a:p>
          <a:p>
            <a:pPr marL="342900" indent="-342900">
              <a:buFont typeface="Arial"/>
              <a:buChar char="•"/>
            </a:pPr>
            <a:r>
              <a:rPr lang="en-US" dirty="0" smtClean="0"/>
              <a:t>Assimilate once per day</a:t>
            </a:r>
          </a:p>
          <a:p>
            <a:pPr marL="342900" indent="-342900">
              <a:buFont typeface="Arial"/>
              <a:buChar char="•"/>
            </a:pPr>
            <a:r>
              <a:rPr lang="en-US" dirty="0" smtClean="0"/>
              <a:t>Level 3 MODIS product – </a:t>
            </a:r>
            <a:r>
              <a:rPr lang="en-US" dirty="0" err="1" smtClean="0"/>
              <a:t>regridded</a:t>
            </a:r>
            <a:r>
              <a:rPr lang="en-US" dirty="0" smtClean="0"/>
              <a:t> to a daily 1 degree grid</a:t>
            </a:r>
          </a:p>
          <a:p>
            <a:pPr marL="342900" indent="-342900">
              <a:buFont typeface="Arial"/>
              <a:buChar char="•"/>
            </a:pPr>
            <a:r>
              <a:rPr lang="en-US" dirty="0" smtClean="0"/>
              <a:t>Observation error variance is 0.1 (for lack of a better value)</a:t>
            </a:r>
          </a:p>
          <a:p>
            <a:pPr marL="342900" indent="-342900">
              <a:buFont typeface="Arial"/>
              <a:buChar char="•"/>
            </a:pPr>
            <a:r>
              <a:rPr lang="en-US" dirty="0" smtClean="0"/>
              <a:t>Observations can impact state variables within 200km</a:t>
            </a:r>
          </a:p>
          <a:p>
            <a:pPr marL="342900" indent="-342900">
              <a:buFont typeface="Arial"/>
              <a:buChar char="•"/>
            </a:pPr>
            <a:r>
              <a:rPr lang="en-US" dirty="0" smtClean="0"/>
              <a:t>CLM variable to be updated is the snow water equivalent “</a:t>
            </a:r>
            <a:r>
              <a:rPr lang="en-US" b="1" dirty="0" smtClean="0">
                <a:solidFill>
                  <a:schemeClr val="accent6"/>
                </a:solidFill>
                <a:latin typeface="Andale Mono"/>
                <a:cs typeface="Andale Mono"/>
              </a:rPr>
              <a:t>H2OSNO</a:t>
            </a:r>
            <a:r>
              <a:rPr lang="en-US" dirty="0" smtClean="0"/>
              <a:t>”</a:t>
            </a:r>
            <a:endParaRPr lang="en-US" dirty="0"/>
          </a:p>
        </p:txBody>
      </p:sp>
      <p:sp>
        <p:nvSpPr>
          <p:cNvPr id="7" name="TextBox 6"/>
          <p:cNvSpPr txBox="1"/>
          <p:nvPr/>
        </p:nvSpPr>
        <p:spPr>
          <a:xfrm>
            <a:off x="1" y="2976477"/>
            <a:ext cx="2262125" cy="2308324"/>
          </a:xfrm>
          <a:prstGeom prst="rect">
            <a:avLst/>
          </a:prstGeom>
          <a:noFill/>
        </p:spPr>
        <p:txBody>
          <a:bodyPr wrap="square" rtlCol="0">
            <a:spAutoFit/>
          </a:bodyPr>
          <a:lstStyle/>
          <a:p>
            <a:pPr algn="ctr"/>
            <a:r>
              <a:rPr lang="en-US" altLang="zh-CN" sz="2400" dirty="0" smtClean="0"/>
              <a:t>Standard deviation of the CLM snow cover fraction</a:t>
            </a:r>
            <a:r>
              <a:rPr lang="en-US" altLang="zh-CN" sz="2400" dirty="0" smtClean="0">
                <a:solidFill>
                  <a:srgbClr val="FF0000"/>
                </a:solidFill>
              </a:rPr>
              <a:t> </a:t>
            </a:r>
            <a:r>
              <a:rPr lang="en-US" altLang="zh-CN" sz="2400" dirty="0" smtClean="0"/>
              <a:t>initial conditions for Oct. 2002</a:t>
            </a:r>
            <a:endParaRPr lang="zh-CN" altLang="en-US" sz="2400" dirty="0"/>
          </a:p>
        </p:txBody>
      </p:sp>
      <p:pic>
        <p:nvPicPr>
          <p:cNvPr id="8" name="Picture 8"/>
          <p:cNvPicPr>
            <a:picLocks noChangeAspect="1" noChangeArrowheads="1"/>
          </p:cNvPicPr>
          <p:nvPr/>
        </p:nvPicPr>
        <p:blipFill>
          <a:blip r:embed="rId3"/>
          <a:stretch>
            <a:fillRect/>
          </a:stretch>
        </p:blipFill>
        <p:spPr bwMode="auto">
          <a:xfrm>
            <a:off x="2262126" y="2541614"/>
            <a:ext cx="6512624" cy="3460089"/>
          </a:xfrm>
          <a:prstGeom prst="rect">
            <a:avLst/>
          </a:prstGeom>
          <a:noFill/>
          <a:ln w="9525">
            <a:noFill/>
            <a:miter lim="800000"/>
            <a:headEnd/>
            <a:tailEnd/>
          </a:ln>
          <a:effectLst/>
        </p:spPr>
      </p:pic>
    </p:spTree>
    <p:extLst>
      <p:ext uri="{BB962C8B-B14F-4D97-AF65-F5344CB8AC3E}">
        <p14:creationId xmlns:p14="http://schemas.microsoft.com/office/powerpoint/2010/main" val="133197138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91868" y="165507"/>
            <a:ext cx="7560264" cy="836532"/>
          </a:xfrm>
        </p:spPr>
        <p:txBody>
          <a:bodyPr>
            <a:noAutofit/>
          </a:bodyPr>
          <a:lstStyle/>
          <a:p>
            <a:r>
              <a:rPr lang="en-US" sz="2400" dirty="0" smtClean="0"/>
              <a:t>An early result: assimilation of MODIS </a:t>
            </a:r>
            <a:r>
              <a:rPr lang="en-US" sz="2400" i="1" dirty="0" err="1" smtClean="0">
                <a:solidFill>
                  <a:schemeClr val="tx2"/>
                </a:solidFill>
              </a:rPr>
              <a:t>snowcover</a:t>
            </a:r>
            <a:r>
              <a:rPr lang="en-US" sz="2400" i="1" dirty="0" smtClean="0">
                <a:solidFill>
                  <a:schemeClr val="tx2"/>
                </a:solidFill>
              </a:rPr>
              <a:t> fraction </a:t>
            </a:r>
            <a:r>
              <a:rPr lang="en-US" sz="2400" dirty="0" smtClean="0"/>
              <a:t>on total</a:t>
            </a:r>
            <a:r>
              <a:rPr lang="en-US" sz="2400" i="1" dirty="0" smtClean="0"/>
              <a:t> </a:t>
            </a:r>
            <a:r>
              <a:rPr lang="en-US" sz="2400" i="1" dirty="0" smtClean="0">
                <a:solidFill>
                  <a:srgbClr val="FF0000"/>
                </a:solidFill>
              </a:rPr>
              <a:t>snow water equivalent</a:t>
            </a:r>
            <a:r>
              <a:rPr lang="en-US" sz="2400" dirty="0" smtClean="0"/>
              <a:t> in CLM.</a:t>
            </a:r>
            <a:endParaRPr lang="en-US" sz="2400" dirty="0"/>
          </a:p>
        </p:txBody>
      </p:sp>
      <p:pic>
        <p:nvPicPr>
          <p:cNvPr id="11" name="Picture 10" descr="prior_H2OSNO_30-Nov-20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41258"/>
            <a:ext cx="4406747" cy="2286000"/>
          </a:xfrm>
          <a:prstGeom prst="rect">
            <a:avLst/>
          </a:prstGeom>
        </p:spPr>
      </p:pic>
      <p:pic>
        <p:nvPicPr>
          <p:cNvPr id="10" name="Picture 9" descr="innov_H2OSNO_30-Nov-20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1491" y="2491729"/>
            <a:ext cx="4399342" cy="2286000"/>
          </a:xfrm>
          <a:prstGeom prst="rect">
            <a:avLst/>
          </a:prstGeom>
        </p:spPr>
      </p:pic>
      <p:pic>
        <p:nvPicPr>
          <p:cNvPr id="12" name="Picture 11" descr="innov_H2OSNO_30-Nov-2002_blankzer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142" y="3761498"/>
            <a:ext cx="4405997" cy="2286000"/>
          </a:xfrm>
          <a:prstGeom prst="rect">
            <a:avLst/>
          </a:prstGeom>
        </p:spPr>
      </p:pic>
      <p:sp>
        <p:nvSpPr>
          <p:cNvPr id="13" name="TextBox 12"/>
          <p:cNvSpPr txBox="1"/>
          <p:nvPr/>
        </p:nvSpPr>
        <p:spPr>
          <a:xfrm>
            <a:off x="1425492" y="2333525"/>
            <a:ext cx="2255508" cy="369332"/>
          </a:xfrm>
          <a:prstGeom prst="rect">
            <a:avLst/>
          </a:prstGeom>
          <a:solidFill>
            <a:schemeClr val="bg1"/>
          </a:solidFill>
        </p:spPr>
        <p:txBody>
          <a:bodyPr wrap="none" rtlCol="0">
            <a:spAutoFit/>
          </a:bodyPr>
          <a:lstStyle/>
          <a:p>
            <a:r>
              <a:rPr lang="en-US" dirty="0" smtClean="0"/>
              <a:t>Prior for Nov 30, 2002</a:t>
            </a:r>
            <a:endParaRPr lang="en-US" dirty="0"/>
          </a:p>
        </p:txBody>
      </p:sp>
      <p:sp>
        <p:nvSpPr>
          <p:cNvPr id="14" name="TextBox 13"/>
          <p:cNvSpPr txBox="1"/>
          <p:nvPr/>
        </p:nvSpPr>
        <p:spPr>
          <a:xfrm>
            <a:off x="5067870" y="3778581"/>
            <a:ext cx="2970660" cy="369332"/>
          </a:xfrm>
          <a:prstGeom prst="rect">
            <a:avLst/>
          </a:prstGeom>
          <a:solidFill>
            <a:schemeClr val="bg1"/>
          </a:solidFill>
        </p:spPr>
        <p:txBody>
          <a:bodyPr wrap="none" rtlCol="0">
            <a:spAutoFit/>
          </a:bodyPr>
          <a:lstStyle/>
          <a:p>
            <a:r>
              <a:rPr lang="en-US" dirty="0" smtClean="0"/>
              <a:t>Increments (Prior – Posterior)</a:t>
            </a:r>
            <a:endParaRPr lang="en-US" dirty="0"/>
          </a:p>
        </p:txBody>
      </p:sp>
      <p:sp>
        <p:nvSpPr>
          <p:cNvPr id="16" name="TextBox 15"/>
          <p:cNvSpPr txBox="1"/>
          <p:nvPr/>
        </p:nvSpPr>
        <p:spPr>
          <a:xfrm>
            <a:off x="956450" y="4925649"/>
            <a:ext cx="3390672" cy="369332"/>
          </a:xfrm>
          <a:prstGeom prst="rect">
            <a:avLst/>
          </a:prstGeom>
          <a:solidFill>
            <a:schemeClr val="bg1"/>
          </a:solidFill>
        </p:spPr>
        <p:txBody>
          <a:bodyPr wrap="none" rtlCol="0">
            <a:spAutoFit/>
          </a:bodyPr>
          <a:lstStyle/>
          <a:p>
            <a:r>
              <a:rPr lang="en-US" dirty="0" smtClean="0"/>
              <a:t>Focus on the non-zero increments</a:t>
            </a:r>
            <a:endParaRPr lang="en-US" dirty="0"/>
          </a:p>
        </p:txBody>
      </p:sp>
      <p:sp>
        <p:nvSpPr>
          <p:cNvPr id="17" name="TextBox 16"/>
          <p:cNvSpPr txBox="1"/>
          <p:nvPr/>
        </p:nvSpPr>
        <p:spPr>
          <a:xfrm>
            <a:off x="5067870" y="4826389"/>
            <a:ext cx="3656886" cy="1323439"/>
          </a:xfrm>
          <a:prstGeom prst="rect">
            <a:avLst/>
          </a:prstGeom>
          <a:noFill/>
        </p:spPr>
        <p:txBody>
          <a:bodyPr wrap="square" rtlCol="0">
            <a:spAutoFit/>
          </a:bodyPr>
          <a:lstStyle/>
          <a:p>
            <a:r>
              <a:rPr lang="en-US" sz="2000" dirty="0" smtClean="0"/>
              <a:t>The model state is changing in reasonable places, by reasonable amounts. At this point, that’s all we’re looking for.</a:t>
            </a:r>
            <a:endParaRPr lang="en-US" sz="2000" dirty="0"/>
          </a:p>
        </p:txBody>
      </p:sp>
      <p:sp>
        <p:nvSpPr>
          <p:cNvPr id="3" name="TextBox 2"/>
          <p:cNvSpPr txBox="1"/>
          <p:nvPr/>
        </p:nvSpPr>
        <p:spPr>
          <a:xfrm rot="5400000">
            <a:off x="4453852" y="1784009"/>
            <a:ext cx="820189" cy="584776"/>
          </a:xfrm>
          <a:prstGeom prst="rect">
            <a:avLst/>
          </a:prstGeom>
          <a:noFill/>
        </p:spPr>
        <p:txBody>
          <a:bodyPr wrap="square" rtlCol="0">
            <a:spAutoFit/>
          </a:bodyPr>
          <a:lstStyle/>
          <a:p>
            <a:r>
              <a:rPr lang="en-US" sz="1400" dirty="0"/>
              <a:t>kg/m2</a:t>
            </a:r>
          </a:p>
          <a:p>
            <a:endParaRPr lang="en-US" dirty="0"/>
          </a:p>
        </p:txBody>
      </p:sp>
      <p:sp>
        <p:nvSpPr>
          <p:cNvPr id="18" name="TextBox 17"/>
          <p:cNvSpPr txBox="1"/>
          <p:nvPr/>
        </p:nvSpPr>
        <p:spPr>
          <a:xfrm rot="5400000">
            <a:off x="8110739" y="3434870"/>
            <a:ext cx="820189" cy="584776"/>
          </a:xfrm>
          <a:prstGeom prst="rect">
            <a:avLst/>
          </a:prstGeom>
          <a:noFill/>
        </p:spPr>
        <p:txBody>
          <a:bodyPr wrap="square" rtlCol="0">
            <a:spAutoFit/>
          </a:bodyPr>
          <a:lstStyle/>
          <a:p>
            <a:r>
              <a:rPr lang="en-US" sz="1400" dirty="0"/>
              <a:t>kg/m2</a:t>
            </a:r>
          </a:p>
          <a:p>
            <a:endParaRPr lang="en-US" dirty="0"/>
          </a:p>
        </p:txBody>
      </p:sp>
      <p:sp>
        <p:nvSpPr>
          <p:cNvPr id="4" name="TextBox 3"/>
          <p:cNvSpPr txBox="1"/>
          <p:nvPr/>
        </p:nvSpPr>
        <p:spPr>
          <a:xfrm>
            <a:off x="6367701" y="1594308"/>
            <a:ext cx="1733780" cy="369332"/>
          </a:xfrm>
          <a:prstGeom prst="rect">
            <a:avLst/>
          </a:prstGeom>
          <a:noFill/>
        </p:spPr>
        <p:txBody>
          <a:bodyPr wrap="none" rtlCol="0">
            <a:spAutoFit/>
          </a:bodyPr>
          <a:lstStyle/>
          <a:p>
            <a:r>
              <a:rPr lang="en-US" i="1" dirty="0" smtClean="0"/>
              <a:t>Thanks </a:t>
            </a:r>
            <a:r>
              <a:rPr lang="en-US" i="1" dirty="0" err="1" smtClean="0"/>
              <a:t>Yongfei</a:t>
            </a:r>
            <a:r>
              <a:rPr lang="en-US" i="1" dirty="0" smtClean="0"/>
              <a:t>!</a:t>
            </a:r>
            <a:endParaRPr lang="en-US" i="1" dirty="0"/>
          </a:p>
        </p:txBody>
      </p:sp>
    </p:spTree>
    <p:extLst>
      <p:ext uri="{BB962C8B-B14F-4D97-AF65-F5344CB8AC3E}">
        <p14:creationId xmlns:p14="http://schemas.microsoft.com/office/powerpoint/2010/main" val="51737479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Box 122"/>
          <p:cNvSpPr txBox="1"/>
          <p:nvPr/>
        </p:nvSpPr>
        <p:spPr>
          <a:xfrm>
            <a:off x="552353" y="185915"/>
            <a:ext cx="7866308" cy="1384995"/>
          </a:xfrm>
          <a:prstGeom prst="rect">
            <a:avLst/>
          </a:prstGeom>
          <a:noFill/>
        </p:spPr>
        <p:txBody>
          <a:bodyPr wrap="square" rtlCol="0">
            <a:spAutoFit/>
          </a:bodyPr>
          <a:lstStyle/>
          <a:p>
            <a:pPr algn="ctr"/>
            <a:r>
              <a:rPr lang="en-US" sz="2800" dirty="0" smtClean="0"/>
              <a:t>The HARD part is: </a:t>
            </a:r>
            <a:r>
              <a:rPr lang="en-US" sz="28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What do we do when only SOME (or none!) of the ensembles have [</a:t>
            </a:r>
            <a:r>
              <a:rPr lang="en-US" sz="28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snow,leaves</a:t>
            </a:r>
            <a:r>
              <a:rPr lang="en-US" sz="28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and the observations indicate otherwise?</a:t>
            </a:r>
            <a:endParaRPr lang="en-US" sz="28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 name="Picture 1" descr="Decision-Making-Process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5442" y="1932092"/>
            <a:ext cx="3544714" cy="2360362"/>
          </a:xfrm>
          <a:prstGeom prst="rect">
            <a:avLst/>
          </a:prstGeom>
          <a:effectLst>
            <a:softEdge rad="254000"/>
          </a:effectLst>
        </p:spPr>
      </p:pic>
      <p:sp>
        <p:nvSpPr>
          <p:cNvPr id="3" name="TextBox 2"/>
          <p:cNvSpPr txBox="1"/>
          <p:nvPr/>
        </p:nvSpPr>
        <p:spPr>
          <a:xfrm>
            <a:off x="1351198" y="2691940"/>
            <a:ext cx="1454244" cy="369332"/>
          </a:xfrm>
          <a:prstGeom prst="rect">
            <a:avLst/>
          </a:prstGeom>
          <a:noFill/>
        </p:spPr>
        <p:txBody>
          <a:bodyPr wrap="none" rtlCol="0">
            <a:spAutoFit/>
          </a:bodyPr>
          <a:lstStyle/>
          <a:p>
            <a:r>
              <a:rPr lang="en-US" dirty="0" smtClean="0"/>
              <a:t>Slushy Snow?</a:t>
            </a:r>
            <a:endParaRPr lang="en-US" dirty="0"/>
          </a:p>
        </p:txBody>
      </p:sp>
      <p:sp>
        <p:nvSpPr>
          <p:cNvPr id="62" name="TextBox 61"/>
          <p:cNvSpPr txBox="1"/>
          <p:nvPr/>
        </p:nvSpPr>
        <p:spPr>
          <a:xfrm>
            <a:off x="1836668" y="1740898"/>
            <a:ext cx="1287532" cy="369332"/>
          </a:xfrm>
          <a:prstGeom prst="rect">
            <a:avLst/>
          </a:prstGeom>
          <a:noFill/>
        </p:spPr>
        <p:txBody>
          <a:bodyPr wrap="none" rtlCol="0">
            <a:spAutoFit/>
          </a:bodyPr>
          <a:lstStyle/>
          <a:p>
            <a:r>
              <a:rPr lang="en-US" dirty="0" smtClean="0"/>
              <a:t>New Snow?</a:t>
            </a:r>
            <a:endParaRPr lang="en-US" dirty="0"/>
          </a:p>
        </p:txBody>
      </p:sp>
      <p:sp>
        <p:nvSpPr>
          <p:cNvPr id="63" name="TextBox 62"/>
          <p:cNvSpPr txBox="1"/>
          <p:nvPr/>
        </p:nvSpPr>
        <p:spPr>
          <a:xfrm>
            <a:off x="6540656" y="4025513"/>
            <a:ext cx="1523562" cy="369332"/>
          </a:xfrm>
          <a:prstGeom prst="rect">
            <a:avLst/>
          </a:prstGeom>
          <a:noFill/>
        </p:spPr>
        <p:txBody>
          <a:bodyPr wrap="none" rtlCol="0">
            <a:spAutoFit/>
          </a:bodyPr>
          <a:lstStyle/>
          <a:p>
            <a:r>
              <a:rPr lang="en-US" dirty="0" smtClean="0"/>
              <a:t>Snow Albedo?</a:t>
            </a:r>
            <a:endParaRPr lang="en-US" dirty="0"/>
          </a:p>
        </p:txBody>
      </p:sp>
      <p:sp>
        <p:nvSpPr>
          <p:cNvPr id="64" name="TextBox 63"/>
          <p:cNvSpPr txBox="1"/>
          <p:nvPr/>
        </p:nvSpPr>
        <p:spPr>
          <a:xfrm>
            <a:off x="1351198" y="3936268"/>
            <a:ext cx="1561094" cy="369332"/>
          </a:xfrm>
          <a:prstGeom prst="rect">
            <a:avLst/>
          </a:prstGeom>
          <a:noFill/>
        </p:spPr>
        <p:txBody>
          <a:bodyPr wrap="none" rtlCol="0">
            <a:spAutoFit/>
          </a:bodyPr>
          <a:lstStyle/>
          <a:p>
            <a:r>
              <a:rPr lang="en-US" dirty="0" smtClean="0"/>
              <a:t>Snow Density?</a:t>
            </a:r>
            <a:endParaRPr lang="en-US" dirty="0"/>
          </a:p>
        </p:txBody>
      </p:sp>
      <p:sp>
        <p:nvSpPr>
          <p:cNvPr id="65" name="TextBox 64"/>
          <p:cNvSpPr txBox="1"/>
          <p:nvPr/>
        </p:nvSpPr>
        <p:spPr>
          <a:xfrm>
            <a:off x="328352" y="3090134"/>
            <a:ext cx="1315159" cy="369332"/>
          </a:xfrm>
          <a:prstGeom prst="rect">
            <a:avLst/>
          </a:prstGeom>
          <a:noFill/>
        </p:spPr>
        <p:txBody>
          <a:bodyPr wrap="none" rtlCol="0">
            <a:spAutoFit/>
          </a:bodyPr>
          <a:lstStyle/>
          <a:p>
            <a:r>
              <a:rPr lang="en-US" dirty="0" smtClean="0"/>
              <a:t>Dirty Snow?</a:t>
            </a:r>
            <a:endParaRPr lang="en-US" dirty="0"/>
          </a:p>
        </p:txBody>
      </p:sp>
      <p:sp>
        <p:nvSpPr>
          <p:cNvPr id="66" name="TextBox 65"/>
          <p:cNvSpPr txBox="1"/>
          <p:nvPr/>
        </p:nvSpPr>
        <p:spPr>
          <a:xfrm>
            <a:off x="5642217" y="1747426"/>
            <a:ext cx="1184940" cy="369332"/>
          </a:xfrm>
          <a:prstGeom prst="rect">
            <a:avLst/>
          </a:prstGeom>
          <a:noFill/>
        </p:spPr>
        <p:txBody>
          <a:bodyPr wrap="none" rtlCol="0">
            <a:spAutoFit/>
          </a:bodyPr>
          <a:lstStyle/>
          <a:p>
            <a:r>
              <a:rPr lang="en-US" dirty="0" smtClean="0"/>
              <a:t>Dry Snow?</a:t>
            </a:r>
            <a:endParaRPr lang="en-US" dirty="0"/>
          </a:p>
        </p:txBody>
      </p:sp>
      <p:sp>
        <p:nvSpPr>
          <p:cNvPr id="67" name="TextBox 66"/>
          <p:cNvSpPr txBox="1"/>
          <p:nvPr/>
        </p:nvSpPr>
        <p:spPr>
          <a:xfrm>
            <a:off x="7163238" y="1581162"/>
            <a:ext cx="1255422" cy="369332"/>
          </a:xfrm>
          <a:prstGeom prst="rect">
            <a:avLst/>
          </a:prstGeom>
          <a:noFill/>
        </p:spPr>
        <p:txBody>
          <a:bodyPr wrap="none" rtlCol="0">
            <a:spAutoFit/>
          </a:bodyPr>
          <a:lstStyle/>
          <a:p>
            <a:r>
              <a:rPr lang="en-US" dirty="0" smtClean="0"/>
              <a:t>Wet Snow?</a:t>
            </a:r>
            <a:endParaRPr lang="en-US" dirty="0"/>
          </a:p>
        </p:txBody>
      </p:sp>
      <p:sp>
        <p:nvSpPr>
          <p:cNvPr id="68" name="TextBox 67"/>
          <p:cNvSpPr txBox="1"/>
          <p:nvPr/>
        </p:nvSpPr>
        <p:spPr>
          <a:xfrm>
            <a:off x="6709948" y="2810245"/>
            <a:ext cx="1184977" cy="369332"/>
          </a:xfrm>
          <a:prstGeom prst="rect">
            <a:avLst/>
          </a:prstGeom>
          <a:noFill/>
        </p:spPr>
        <p:txBody>
          <a:bodyPr wrap="none" rtlCol="0">
            <a:spAutoFit/>
          </a:bodyPr>
          <a:lstStyle/>
          <a:p>
            <a:r>
              <a:rPr lang="en-US" dirty="0" smtClean="0"/>
              <a:t>Old Snow?</a:t>
            </a:r>
            <a:endParaRPr lang="en-US" dirty="0"/>
          </a:p>
        </p:txBody>
      </p:sp>
      <p:sp>
        <p:nvSpPr>
          <p:cNvPr id="69" name="TextBox 68"/>
          <p:cNvSpPr txBox="1"/>
          <p:nvPr/>
        </p:nvSpPr>
        <p:spPr>
          <a:xfrm>
            <a:off x="351268" y="3516772"/>
            <a:ext cx="2036059" cy="369332"/>
          </a:xfrm>
          <a:prstGeom prst="rect">
            <a:avLst/>
          </a:prstGeom>
          <a:noFill/>
        </p:spPr>
        <p:txBody>
          <a:bodyPr wrap="none" rtlCol="0">
            <a:spAutoFit/>
          </a:bodyPr>
          <a:lstStyle/>
          <a:p>
            <a:r>
              <a:rPr lang="en-US" dirty="0" smtClean="0"/>
              <a:t>Early Season Snow?</a:t>
            </a:r>
            <a:endParaRPr lang="en-US" dirty="0"/>
          </a:p>
        </p:txBody>
      </p:sp>
      <p:sp>
        <p:nvSpPr>
          <p:cNvPr id="70" name="TextBox 69"/>
          <p:cNvSpPr txBox="1"/>
          <p:nvPr/>
        </p:nvSpPr>
        <p:spPr>
          <a:xfrm>
            <a:off x="6892281" y="3413300"/>
            <a:ext cx="1526379" cy="369332"/>
          </a:xfrm>
          <a:prstGeom prst="rect">
            <a:avLst/>
          </a:prstGeom>
          <a:noFill/>
        </p:spPr>
        <p:txBody>
          <a:bodyPr wrap="none" rtlCol="0">
            <a:spAutoFit/>
          </a:bodyPr>
          <a:lstStyle/>
          <a:p>
            <a:r>
              <a:rPr lang="en-US" dirty="0" smtClean="0"/>
              <a:t>Packed Snow?</a:t>
            </a:r>
            <a:endParaRPr lang="en-US" dirty="0"/>
          </a:p>
        </p:txBody>
      </p:sp>
      <p:sp>
        <p:nvSpPr>
          <p:cNvPr id="73" name="TextBox 72"/>
          <p:cNvSpPr txBox="1"/>
          <p:nvPr/>
        </p:nvSpPr>
        <p:spPr>
          <a:xfrm>
            <a:off x="7302437" y="2135508"/>
            <a:ext cx="1454808" cy="369332"/>
          </a:xfrm>
          <a:prstGeom prst="rect">
            <a:avLst/>
          </a:prstGeom>
          <a:noFill/>
        </p:spPr>
        <p:txBody>
          <a:bodyPr wrap="none" rtlCol="0">
            <a:spAutoFit/>
          </a:bodyPr>
          <a:lstStyle/>
          <a:p>
            <a:r>
              <a:rPr lang="en-US" dirty="0" smtClean="0"/>
              <a:t>Crusty Snow?</a:t>
            </a:r>
            <a:endParaRPr lang="en-US" dirty="0"/>
          </a:p>
        </p:txBody>
      </p:sp>
      <p:pic>
        <p:nvPicPr>
          <p:cNvPr id="4" name="Picture 3" descr="alaskan_inuit_winter_home_190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473" y="4608915"/>
            <a:ext cx="2105887" cy="1575905"/>
          </a:xfrm>
          <a:prstGeom prst="rect">
            <a:avLst/>
          </a:prstGeom>
          <a:effectLst>
            <a:softEdge rad="215900"/>
          </a:effectLst>
        </p:spPr>
      </p:pic>
      <p:sp>
        <p:nvSpPr>
          <p:cNvPr id="74" name="TextBox 73"/>
          <p:cNvSpPr txBox="1"/>
          <p:nvPr/>
        </p:nvSpPr>
        <p:spPr>
          <a:xfrm>
            <a:off x="226473" y="1556232"/>
            <a:ext cx="1304451" cy="369332"/>
          </a:xfrm>
          <a:prstGeom prst="rect">
            <a:avLst/>
          </a:prstGeom>
          <a:noFill/>
        </p:spPr>
        <p:txBody>
          <a:bodyPr wrap="none" rtlCol="0">
            <a:spAutoFit/>
          </a:bodyPr>
          <a:lstStyle/>
          <a:p>
            <a:r>
              <a:rPr lang="en-US" dirty="0" smtClean="0"/>
              <a:t>Corn Snow?</a:t>
            </a:r>
            <a:endParaRPr lang="en-US" dirty="0"/>
          </a:p>
        </p:txBody>
      </p:sp>
      <p:sp>
        <p:nvSpPr>
          <p:cNvPr id="75" name="TextBox 74"/>
          <p:cNvSpPr txBox="1"/>
          <p:nvPr/>
        </p:nvSpPr>
        <p:spPr>
          <a:xfrm>
            <a:off x="3581799" y="1562760"/>
            <a:ext cx="1384927" cy="369332"/>
          </a:xfrm>
          <a:prstGeom prst="rect">
            <a:avLst/>
          </a:prstGeom>
          <a:noFill/>
        </p:spPr>
        <p:txBody>
          <a:bodyPr wrap="none" rtlCol="0">
            <a:spAutoFit/>
          </a:bodyPr>
          <a:lstStyle/>
          <a:p>
            <a:r>
              <a:rPr lang="en-US" dirty="0" smtClean="0"/>
              <a:t>Sugar Snow?</a:t>
            </a:r>
            <a:endParaRPr lang="en-US" dirty="0"/>
          </a:p>
        </p:txBody>
      </p:sp>
      <p:sp>
        <p:nvSpPr>
          <p:cNvPr id="76" name="TextBox 75"/>
          <p:cNvSpPr txBox="1"/>
          <p:nvPr/>
        </p:nvSpPr>
        <p:spPr>
          <a:xfrm>
            <a:off x="319424" y="2229154"/>
            <a:ext cx="2371488" cy="369332"/>
          </a:xfrm>
          <a:prstGeom prst="rect">
            <a:avLst/>
          </a:prstGeom>
          <a:noFill/>
        </p:spPr>
        <p:txBody>
          <a:bodyPr wrap="none" rtlCol="0">
            <a:spAutoFit/>
          </a:bodyPr>
          <a:lstStyle/>
          <a:p>
            <a:r>
              <a:rPr lang="en-US" dirty="0" smtClean="0"/>
              <a:t>“Champagne Powder”?</a:t>
            </a:r>
            <a:endParaRPr lang="en-US" dirty="0"/>
          </a:p>
        </p:txBody>
      </p:sp>
      <p:sp>
        <p:nvSpPr>
          <p:cNvPr id="77" name="TextBox 76"/>
          <p:cNvSpPr txBox="1"/>
          <p:nvPr/>
        </p:nvSpPr>
        <p:spPr>
          <a:xfrm>
            <a:off x="2655402" y="4492131"/>
            <a:ext cx="5973630" cy="1569660"/>
          </a:xfrm>
          <a:prstGeom prst="rect">
            <a:avLst/>
          </a:prstGeom>
          <a:noFill/>
        </p:spPr>
        <p:txBody>
          <a:bodyPr wrap="square" rtlCol="0">
            <a:spAutoFit/>
          </a:bodyPr>
          <a:lstStyle/>
          <a:p>
            <a:r>
              <a:rPr lang="en-US" sz="2400" dirty="0" smtClean="0"/>
              <a:t>The ensemble </a:t>
            </a:r>
            <a:r>
              <a:rPr lang="en-US" sz="2400" b="1" i="1" dirty="0" smtClean="0"/>
              <a:t>must</a:t>
            </a:r>
            <a:r>
              <a:rPr lang="en-US" sz="2400" dirty="0" smtClean="0"/>
              <a:t> have some uncertainty, it cannot use the same value for all. The model expert must provide guidance. It’s even worse for the hundreds of carbon-based quantities! </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6091" y="663363"/>
            <a:ext cx="8308524" cy="5808143"/>
          </a:xfrm>
          <a:prstGeom prst="rect">
            <a:avLst/>
          </a:prstGeom>
          <a:noFill/>
        </p:spPr>
        <p:txBody>
          <a:bodyPr wrap="square" rtlCol="0">
            <a:noAutofit/>
          </a:bodyPr>
          <a:lstStyle/>
          <a:p>
            <a:pPr marL="285750" indent="-285750">
              <a:buFont typeface="Arial"/>
              <a:buChar char="•"/>
            </a:pPr>
            <a:r>
              <a:rPr lang="en-US" sz="2400" dirty="0" smtClean="0"/>
              <a:t>Use the CESM multi-instance capability to run simultaneous instances of CLM.</a:t>
            </a:r>
          </a:p>
          <a:p>
            <a:pPr marL="285750" indent="-285750">
              <a:buFont typeface="Arial"/>
              <a:buChar char="•"/>
            </a:pPr>
            <a:endParaRPr lang="en-US" sz="800" dirty="0" smtClean="0"/>
          </a:p>
          <a:p>
            <a:pPr marL="285750" indent="-285750">
              <a:buFont typeface="Arial"/>
              <a:buChar char="•"/>
            </a:pPr>
            <a:r>
              <a:rPr lang="en-US" sz="2400" dirty="0" smtClean="0"/>
              <a:t>Force each instance with different </a:t>
            </a:r>
            <a:r>
              <a:rPr lang="en-US" sz="2400" i="1" dirty="0" smtClean="0"/>
              <a:t>realistic</a:t>
            </a:r>
            <a:r>
              <a:rPr lang="en-US" sz="2400" dirty="0" smtClean="0"/>
              <a:t> atmospheric conditions (say, from an offline CAM/DART assimilation).</a:t>
            </a:r>
          </a:p>
          <a:p>
            <a:pPr marL="285750" indent="-285750">
              <a:buFont typeface="Arial"/>
              <a:buChar char="•"/>
            </a:pPr>
            <a:endParaRPr lang="en-US" sz="800" dirty="0" smtClean="0"/>
          </a:p>
          <a:p>
            <a:pPr marL="285750" indent="-285750">
              <a:buFont typeface="Arial"/>
              <a:buChar char="•"/>
            </a:pPr>
            <a:r>
              <a:rPr lang="en-US" sz="2400" dirty="0"/>
              <a:t>A</a:t>
            </a:r>
            <a:r>
              <a:rPr lang="en-US" sz="2400" dirty="0" smtClean="0"/>
              <a:t>ssimilate observations every time CESM stops.</a:t>
            </a:r>
          </a:p>
          <a:p>
            <a:pPr marL="285750" indent="-285750">
              <a:buFont typeface="Arial"/>
              <a:buChar char="•"/>
            </a:pPr>
            <a:endParaRPr lang="en-US" sz="800" dirty="0" smtClean="0"/>
          </a:p>
          <a:p>
            <a:pPr marL="285750" indent="-285750">
              <a:buFont typeface="Arial"/>
              <a:buChar char="•"/>
            </a:pPr>
            <a:r>
              <a:rPr lang="en-US" sz="2400" dirty="0" smtClean="0"/>
              <a:t>Modify the CLM restart file contents to be more consistent with observations – </a:t>
            </a:r>
            <a:r>
              <a:rPr lang="en-US" sz="2400" i="1" dirty="0" smtClean="0"/>
              <a:t>and not just at the observation location!</a:t>
            </a:r>
          </a:p>
          <a:p>
            <a:pPr marL="285750" indent="-285750">
              <a:buFont typeface="Arial"/>
              <a:buChar char="•"/>
            </a:pPr>
            <a:endParaRPr lang="en-US" sz="1000" i="1" dirty="0"/>
          </a:p>
          <a:p>
            <a:pPr marL="285750" indent="-285750">
              <a:buFont typeface="Arial"/>
              <a:buChar char="•"/>
            </a:pPr>
            <a:r>
              <a:rPr lang="en-US" sz="2400" dirty="0"/>
              <a:t>U</a:t>
            </a:r>
            <a:r>
              <a:rPr lang="en-US" sz="2400" dirty="0" smtClean="0"/>
              <a:t>se CLM history files to provide model states to compare with observations, i.e. the observation operator IS the history file (GRACE observations, NEE, … ).</a:t>
            </a:r>
          </a:p>
          <a:p>
            <a:pPr marL="285750" indent="-285750">
              <a:buFont typeface="Arial"/>
              <a:buChar char="•"/>
            </a:pPr>
            <a:endParaRPr lang="en-US" sz="800" dirty="0" smtClean="0"/>
          </a:p>
          <a:p>
            <a:endParaRPr lang="en-US" dirty="0" smtClean="0"/>
          </a:p>
          <a:p>
            <a:pPr marL="285750" indent="-285750">
              <a:buFont typeface="Arial"/>
              <a:buChar char="•"/>
            </a:pPr>
            <a:endParaRPr lang="en-US" dirty="0"/>
          </a:p>
        </p:txBody>
      </p:sp>
      <p:sp>
        <p:nvSpPr>
          <p:cNvPr id="2" name="Title 1"/>
          <p:cNvSpPr>
            <a:spLocks noGrp="1"/>
          </p:cNvSpPr>
          <p:nvPr>
            <p:ph type="title" idx="4294967295"/>
          </p:nvPr>
        </p:nvSpPr>
        <p:spPr>
          <a:xfrm>
            <a:off x="1497481" y="21835"/>
            <a:ext cx="6149038" cy="508893"/>
          </a:xfrm>
        </p:spPr>
        <p:txBody>
          <a:bodyPr>
            <a:noAutofit/>
          </a:bodyPr>
          <a:lstStyle/>
          <a:p>
            <a:pPr algn="l"/>
            <a:r>
              <a:rPr lang="en-US" sz="3200" dirty="0" smtClean="0"/>
              <a:t>What can CLM-DART do </a:t>
            </a:r>
            <a:r>
              <a:rPr lang="en-US" sz="3200" i="1" dirty="0" smtClean="0"/>
              <a:t>right now</a:t>
            </a:r>
            <a:r>
              <a:rPr lang="en-US" sz="3200" dirty="0" smtClean="0"/>
              <a:t>:</a:t>
            </a:r>
            <a:endParaRPr lang="en-US" sz="3200" dirty="0"/>
          </a:p>
        </p:txBody>
      </p:sp>
    </p:spTree>
    <p:extLst>
      <p:ext uri="{BB962C8B-B14F-4D97-AF65-F5344CB8AC3E}">
        <p14:creationId xmlns:p14="http://schemas.microsoft.com/office/powerpoint/2010/main" val="307484365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6091" y="663363"/>
            <a:ext cx="8308524" cy="5808143"/>
          </a:xfrm>
          <a:prstGeom prst="rect">
            <a:avLst/>
          </a:prstGeom>
          <a:noFill/>
        </p:spPr>
        <p:txBody>
          <a:bodyPr wrap="square" rtlCol="0">
            <a:noAutofit/>
          </a:bodyPr>
          <a:lstStyle/>
          <a:p>
            <a:pPr marL="285750" indent="-285750">
              <a:buFont typeface="Arial"/>
              <a:buChar char="•"/>
            </a:pPr>
            <a:r>
              <a:rPr lang="en-US" sz="2400" dirty="0" smtClean="0">
                <a:solidFill>
                  <a:srgbClr val="808080"/>
                </a:solidFill>
              </a:rPr>
              <a:t>Use the CESM multi-instance capability to run up to 80 simultaneous instances of CLM</a:t>
            </a:r>
          </a:p>
          <a:p>
            <a:pPr marL="285750" indent="-285750">
              <a:buFont typeface="Arial"/>
              <a:buChar char="•"/>
            </a:pPr>
            <a:endParaRPr lang="en-US" sz="800" dirty="0" smtClean="0">
              <a:solidFill>
                <a:srgbClr val="808080"/>
              </a:solidFill>
            </a:endParaRPr>
          </a:p>
          <a:p>
            <a:pPr marL="285750" indent="-285750">
              <a:buFont typeface="Arial"/>
              <a:buChar char="•"/>
            </a:pPr>
            <a:r>
              <a:rPr lang="en-US" sz="2400" dirty="0" smtClean="0">
                <a:solidFill>
                  <a:srgbClr val="808080"/>
                </a:solidFill>
              </a:rPr>
              <a:t>Force each instance with different </a:t>
            </a:r>
            <a:r>
              <a:rPr lang="en-US" sz="2400" i="1" dirty="0" smtClean="0">
                <a:solidFill>
                  <a:srgbClr val="808080"/>
                </a:solidFill>
              </a:rPr>
              <a:t>realistic</a:t>
            </a:r>
            <a:r>
              <a:rPr lang="en-US" sz="2400" dirty="0" smtClean="0">
                <a:solidFill>
                  <a:srgbClr val="808080"/>
                </a:solidFill>
              </a:rPr>
              <a:t> atmospheric conditions (from an offline CAM/DART assimilation)</a:t>
            </a:r>
          </a:p>
          <a:p>
            <a:pPr marL="285750" indent="-285750">
              <a:buFont typeface="Arial"/>
              <a:buChar char="•"/>
            </a:pPr>
            <a:endParaRPr lang="en-US" sz="800" dirty="0" smtClean="0">
              <a:solidFill>
                <a:srgbClr val="808080"/>
              </a:solidFill>
            </a:endParaRPr>
          </a:p>
          <a:p>
            <a:pPr marL="285750" indent="-285750">
              <a:buFont typeface="Arial"/>
              <a:buChar char="•"/>
            </a:pPr>
            <a:r>
              <a:rPr lang="en-US" sz="2400" dirty="0" smtClean="0">
                <a:solidFill>
                  <a:srgbClr val="808080"/>
                </a:solidFill>
              </a:rPr>
              <a:t>Use the multi-instance capability to assimilate every midnight</a:t>
            </a:r>
          </a:p>
          <a:p>
            <a:pPr marL="285750" indent="-285750">
              <a:buFont typeface="Arial"/>
              <a:buChar char="•"/>
            </a:pPr>
            <a:endParaRPr lang="en-US" sz="800" dirty="0" smtClean="0">
              <a:solidFill>
                <a:srgbClr val="808080"/>
              </a:solidFill>
            </a:endParaRPr>
          </a:p>
          <a:p>
            <a:pPr marL="285750" indent="-285750">
              <a:buFont typeface="Arial"/>
              <a:buChar char="•"/>
            </a:pPr>
            <a:r>
              <a:rPr lang="en-US" sz="2400" dirty="0" smtClean="0">
                <a:solidFill>
                  <a:srgbClr val="808080"/>
                </a:solidFill>
              </a:rPr>
              <a:t>Modify the CLM restart file contents to be more consistent with observations – </a:t>
            </a:r>
            <a:r>
              <a:rPr lang="en-US" sz="2400" i="1" dirty="0" smtClean="0">
                <a:solidFill>
                  <a:srgbClr val="808080"/>
                </a:solidFill>
              </a:rPr>
              <a:t>and not just at the observation location</a:t>
            </a:r>
          </a:p>
          <a:p>
            <a:pPr marL="285750" indent="-285750">
              <a:buFont typeface="Arial"/>
              <a:buChar char="•"/>
            </a:pPr>
            <a:endParaRPr lang="en-US" sz="800" dirty="0" smtClean="0">
              <a:solidFill>
                <a:srgbClr val="808080"/>
              </a:solidFill>
            </a:endParaRPr>
          </a:p>
          <a:p>
            <a:pPr marL="285750" indent="-285750">
              <a:buFont typeface="Arial"/>
              <a:buChar char="•"/>
            </a:pPr>
            <a:r>
              <a:rPr lang="en-US" sz="2400" dirty="0" smtClean="0">
                <a:solidFill>
                  <a:srgbClr val="808080"/>
                </a:solidFill>
              </a:rPr>
              <a:t>Can use CLM history files to provide model states to compare with observations, i.e. the observation operator IS the history file (GRACE observations, NEE, … )</a:t>
            </a:r>
          </a:p>
          <a:p>
            <a:pPr marL="285750" indent="-285750">
              <a:buFont typeface="Arial"/>
              <a:buChar char="•"/>
            </a:pPr>
            <a:endParaRPr lang="en-US" sz="800" dirty="0" smtClean="0"/>
          </a:p>
          <a:p>
            <a:pPr marL="285750" indent="-285750">
              <a:buFont typeface="Arial"/>
              <a:buChar char="•"/>
            </a:pPr>
            <a:r>
              <a:rPr lang="en-US" sz="2400" i="1" dirty="0" smtClean="0"/>
              <a:t>Defeat any (and all?) balance checks Erik can throw at us </a:t>
            </a:r>
            <a:r>
              <a:rPr lang="en-US" sz="2400" dirty="0" smtClean="0"/>
              <a:t>…</a:t>
            </a:r>
          </a:p>
          <a:p>
            <a:pPr marL="285750" indent="-285750">
              <a:buFont typeface="Arial"/>
              <a:buChar char="•"/>
            </a:pPr>
            <a:endParaRPr lang="en-US" sz="800" dirty="0" smtClean="0"/>
          </a:p>
          <a:p>
            <a:pPr marL="285750" indent="-285750">
              <a:buFont typeface="Arial"/>
              <a:buChar char="•"/>
            </a:pPr>
            <a:r>
              <a:rPr lang="en-US" sz="2400" i="1" dirty="0" smtClean="0"/>
              <a:t>Blow your file quota on any machine, any time, without breaking a sweat …</a:t>
            </a:r>
          </a:p>
          <a:p>
            <a:endParaRPr lang="en-US" dirty="0" smtClean="0"/>
          </a:p>
          <a:p>
            <a:pPr marL="285750" indent="-285750">
              <a:buFont typeface="Arial"/>
              <a:buChar char="•"/>
            </a:pPr>
            <a:endParaRPr lang="en-US" dirty="0"/>
          </a:p>
        </p:txBody>
      </p:sp>
      <p:sp>
        <p:nvSpPr>
          <p:cNvPr id="2" name="Title 1"/>
          <p:cNvSpPr>
            <a:spLocks noGrp="1"/>
          </p:cNvSpPr>
          <p:nvPr>
            <p:ph type="title" idx="4294967295"/>
          </p:nvPr>
        </p:nvSpPr>
        <p:spPr>
          <a:xfrm>
            <a:off x="1497481" y="21835"/>
            <a:ext cx="6149038" cy="508893"/>
          </a:xfrm>
        </p:spPr>
        <p:txBody>
          <a:bodyPr>
            <a:noAutofit/>
          </a:bodyPr>
          <a:lstStyle/>
          <a:p>
            <a:pPr algn="l"/>
            <a:r>
              <a:rPr lang="en-US" sz="3200" dirty="0" smtClean="0"/>
              <a:t>What can CLM-DART do </a:t>
            </a:r>
            <a:r>
              <a:rPr lang="en-US" sz="3200" i="1" dirty="0" smtClean="0"/>
              <a:t>right now</a:t>
            </a:r>
            <a:r>
              <a:rPr lang="en-US" sz="3200" dirty="0" smtClean="0"/>
              <a:t>:</a:t>
            </a:r>
            <a:endParaRPr lang="en-US" sz="3200" dirty="0"/>
          </a:p>
        </p:txBody>
      </p:sp>
    </p:spTree>
    <p:extLst>
      <p:ext uri="{BB962C8B-B14F-4D97-AF65-F5344CB8AC3E}">
        <p14:creationId xmlns:p14="http://schemas.microsoft.com/office/powerpoint/2010/main" val="32981609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smtClean="0"/>
              <a:t>Is DA different for NWP and ecosystem models?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510349602"/>
              </p:ext>
            </p:extLst>
          </p:nvPr>
        </p:nvGraphicFramePr>
        <p:xfrm>
          <a:off x="118692" y="1795780"/>
          <a:ext cx="8930348" cy="3754119"/>
        </p:xfrm>
        <a:graphic>
          <a:graphicData uri="http://schemas.openxmlformats.org/drawingml/2006/table">
            <a:tbl>
              <a:tblPr firstRow="1" bandRow="1">
                <a:tableStyleId>{5C22544A-7EE6-4342-B048-85BDC9FD1C3A}</a:tableStyleId>
              </a:tblPr>
              <a:tblGrid>
                <a:gridCol w="1709214"/>
                <a:gridCol w="3442168"/>
                <a:gridCol w="3778966"/>
              </a:tblGrid>
              <a:tr h="370840">
                <a:tc>
                  <a:txBody>
                    <a:bodyPr/>
                    <a:lstStyle/>
                    <a:p>
                      <a:endParaRPr lang="en-US" dirty="0"/>
                    </a:p>
                  </a:txBody>
                  <a:tcPr/>
                </a:tc>
                <a:tc>
                  <a:txBody>
                    <a:bodyPr/>
                    <a:lstStyle/>
                    <a:p>
                      <a:r>
                        <a:rPr lang="en-US" dirty="0" smtClean="0"/>
                        <a:t>Data Assimilation in NWP</a:t>
                      </a:r>
                      <a:endParaRPr lang="en-US" dirty="0"/>
                    </a:p>
                  </a:txBody>
                  <a:tcPr/>
                </a:tc>
                <a:tc>
                  <a:txBody>
                    <a:bodyPr/>
                    <a:lstStyle/>
                    <a:p>
                      <a:r>
                        <a:rPr lang="en-US" dirty="0" smtClean="0"/>
                        <a:t>Data</a:t>
                      </a:r>
                      <a:r>
                        <a:rPr lang="en-US" baseline="0" dirty="0" smtClean="0"/>
                        <a:t> Assimilation in CLM</a:t>
                      </a:r>
                      <a:endParaRPr lang="en-US" dirty="0"/>
                    </a:p>
                  </a:txBody>
                  <a:tcPr/>
                </a:tc>
              </a:tr>
              <a:tr h="370840">
                <a:tc>
                  <a:txBody>
                    <a:bodyPr/>
                    <a:lstStyle/>
                    <a:p>
                      <a:r>
                        <a:rPr lang="en-US" dirty="0" smtClean="0"/>
                        <a:t>Main objective</a:t>
                      </a:r>
                      <a:endParaRPr lang="en-US" dirty="0"/>
                    </a:p>
                  </a:txBody>
                  <a:tcPr/>
                </a:tc>
                <a:tc>
                  <a:txBody>
                    <a:bodyPr/>
                    <a:lstStyle/>
                    <a:p>
                      <a:r>
                        <a:rPr lang="en-US" dirty="0" smtClean="0"/>
                        <a:t>Improved initial conditions Forecast</a:t>
                      </a:r>
                      <a:r>
                        <a:rPr lang="en-US" baseline="0" dirty="0" smtClean="0"/>
                        <a:t> improvement</a:t>
                      </a:r>
                      <a:endParaRPr lang="en-US" dirty="0"/>
                    </a:p>
                  </a:txBody>
                  <a:tcPr/>
                </a:tc>
                <a:tc>
                  <a:txBody>
                    <a:bodyPr/>
                    <a:lstStyle/>
                    <a:p>
                      <a:r>
                        <a:rPr lang="en-US" dirty="0" smtClean="0"/>
                        <a:t>Process</a:t>
                      </a:r>
                      <a:r>
                        <a:rPr lang="en-US" baseline="0" dirty="0" smtClean="0"/>
                        <a:t> understanding</a:t>
                      </a:r>
                    </a:p>
                    <a:p>
                      <a:r>
                        <a:rPr lang="en-US" baseline="0" dirty="0" smtClean="0"/>
                        <a:t>Regional quantification</a:t>
                      </a:r>
                    </a:p>
                    <a:p>
                      <a:r>
                        <a:rPr lang="en-US" baseline="0" dirty="0" smtClean="0"/>
                        <a:t>Forecasting</a:t>
                      </a:r>
                      <a:endParaRPr lang="en-US" dirty="0"/>
                    </a:p>
                  </a:txBody>
                  <a:tcPr/>
                </a:tc>
              </a:tr>
              <a:tr h="370840">
                <a:tc>
                  <a:txBody>
                    <a:bodyPr/>
                    <a:lstStyle/>
                    <a:p>
                      <a:r>
                        <a:rPr lang="en-US" dirty="0" smtClean="0"/>
                        <a:t>Dynamics</a:t>
                      </a:r>
                      <a:endParaRPr lang="en-US" dirty="0"/>
                    </a:p>
                  </a:txBody>
                  <a:tcPr/>
                </a:tc>
                <a:tc>
                  <a:txBody>
                    <a:bodyPr/>
                    <a:lstStyle/>
                    <a:p>
                      <a:r>
                        <a:rPr lang="en-US" dirty="0" smtClean="0"/>
                        <a:t>Physics – </a:t>
                      </a:r>
                    </a:p>
                    <a:p>
                      <a:r>
                        <a:rPr lang="en-US" dirty="0" smtClean="0"/>
                        <a:t>essentially well known from first principles</a:t>
                      </a:r>
                      <a:endParaRPr lang="en-US" dirty="0"/>
                    </a:p>
                  </a:txBody>
                  <a:tcPr/>
                </a:tc>
                <a:tc>
                  <a:txBody>
                    <a:bodyPr/>
                    <a:lstStyle/>
                    <a:p>
                      <a:r>
                        <a:rPr lang="en-US" dirty="0" smtClean="0"/>
                        <a:t>Physical, biological,</a:t>
                      </a:r>
                      <a:r>
                        <a:rPr lang="en-US" baseline="0" dirty="0" smtClean="0"/>
                        <a:t> chemical –</a:t>
                      </a:r>
                    </a:p>
                    <a:p>
                      <a:r>
                        <a:rPr lang="en-US" baseline="0" dirty="0" smtClean="0"/>
                        <a:t>Only partially known, empirical relationships</a:t>
                      </a:r>
                    </a:p>
                  </a:txBody>
                  <a:tcPr/>
                </a:tc>
              </a:tr>
              <a:tr h="185420">
                <a:tc>
                  <a:txBody>
                    <a:bodyPr/>
                    <a:lstStyle/>
                    <a:p>
                      <a:r>
                        <a:rPr lang="en-US" dirty="0" smtClean="0"/>
                        <a:t>Observations</a:t>
                      </a:r>
                      <a:endParaRPr lang="en-US" dirty="0"/>
                    </a:p>
                  </a:txBody>
                  <a:tcPr/>
                </a:tc>
                <a:tc>
                  <a:txBody>
                    <a:bodyPr/>
                    <a:lstStyle/>
                    <a:p>
                      <a:r>
                        <a:rPr lang="en-US" dirty="0" smtClean="0"/>
                        <a:t>High spatial</a:t>
                      </a:r>
                      <a:r>
                        <a:rPr lang="en-US" baseline="0" dirty="0" smtClean="0"/>
                        <a:t> and temporal density</a:t>
                      </a:r>
                      <a:endParaRPr lang="en-US" dirty="0"/>
                    </a:p>
                  </a:txBody>
                  <a:tcPr/>
                </a:tc>
                <a:tc>
                  <a:txBody>
                    <a:bodyPr/>
                    <a:lstStyle/>
                    <a:p>
                      <a:r>
                        <a:rPr lang="en-US" dirty="0" smtClean="0"/>
                        <a:t>Very different</a:t>
                      </a:r>
                      <a:r>
                        <a:rPr lang="en-US" baseline="0" dirty="0" smtClean="0"/>
                        <a:t> spatial and temporal characteristics</a:t>
                      </a:r>
                      <a:endParaRPr lang="en-US" dirty="0"/>
                    </a:p>
                  </a:txBody>
                  <a:tcPr/>
                </a:tc>
              </a:tr>
              <a:tr h="185420">
                <a:tc>
                  <a:txBody>
                    <a:bodyPr/>
                    <a:lstStyle/>
                    <a:p>
                      <a:r>
                        <a:rPr lang="en-US" dirty="0" smtClean="0"/>
                        <a:t>Mathematical</a:t>
                      </a:r>
                      <a:r>
                        <a:rPr lang="en-US" baseline="0" dirty="0" smtClean="0"/>
                        <a:t> problem</a:t>
                      </a:r>
                      <a:endParaRPr lang="en-US" dirty="0"/>
                    </a:p>
                  </a:txBody>
                  <a:tcPr/>
                </a:tc>
                <a:tc>
                  <a:txBody>
                    <a:bodyPr/>
                    <a:lstStyle/>
                    <a:p>
                      <a:r>
                        <a:rPr lang="en-US" dirty="0" smtClean="0"/>
                        <a:t>Optimization</a:t>
                      </a:r>
                      <a:r>
                        <a:rPr lang="en-US" baseline="0" dirty="0" smtClean="0"/>
                        <a:t> of initial conditions</a:t>
                      </a:r>
                      <a:endParaRPr lang="en-US" dirty="0"/>
                    </a:p>
                  </a:txBody>
                  <a:tcPr/>
                </a:tc>
                <a:tc>
                  <a:txBody>
                    <a:bodyPr/>
                    <a:lstStyle/>
                    <a:p>
                      <a:r>
                        <a:rPr lang="en-US" dirty="0" smtClean="0"/>
                        <a:t>Initial</a:t>
                      </a:r>
                      <a:r>
                        <a:rPr lang="en-US" baseline="0" dirty="0" smtClean="0"/>
                        <a:t> value problem (e.g. pools)</a:t>
                      </a:r>
                    </a:p>
                    <a:p>
                      <a:r>
                        <a:rPr lang="en-US" baseline="0" dirty="0" smtClean="0"/>
                        <a:t>Boundary conditions (e.g. fluxes)</a:t>
                      </a:r>
                    </a:p>
                    <a:p>
                      <a:r>
                        <a:rPr lang="en-US" baseline="0" dirty="0" smtClean="0"/>
                        <a:t>Parameter optimization</a:t>
                      </a:r>
                      <a:endParaRPr lang="en-US" dirty="0"/>
                    </a:p>
                  </a:txBody>
                  <a:tcPr/>
                </a:tc>
              </a:tr>
            </a:tbl>
          </a:graphicData>
        </a:graphic>
      </p:graphicFrame>
    </p:spTree>
    <p:extLst>
      <p:ext uri="{BB962C8B-B14F-4D97-AF65-F5344CB8AC3E}">
        <p14:creationId xmlns:p14="http://schemas.microsoft.com/office/powerpoint/2010/main" val="216739355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OS_Flux_artic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868" y="644666"/>
            <a:ext cx="7544265" cy="5436125"/>
          </a:xfrm>
          <a:prstGeom prst="rect">
            <a:avLst/>
          </a:prstGeom>
        </p:spPr>
      </p:pic>
    </p:spTree>
    <p:extLst>
      <p:ext uri="{BB962C8B-B14F-4D97-AF65-F5344CB8AC3E}">
        <p14:creationId xmlns:p14="http://schemas.microsoft.com/office/powerpoint/2010/main" val="129368160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685800" y="0"/>
            <a:ext cx="7772400" cy="762000"/>
          </a:xfrm>
        </p:spPr>
        <p:txBody>
          <a:bodyPr>
            <a:normAutofit/>
          </a:bodyPr>
          <a:lstStyle/>
          <a:p>
            <a:r>
              <a:rPr lang="en-US" sz="3200" dirty="0">
                <a:latin typeface="Arial" charset="0"/>
                <a:ea typeface="ＭＳ Ｐゴシック" charset="0"/>
                <a:cs typeface="ＭＳ Ｐゴシック" charset="0"/>
              </a:rPr>
              <a:t>Observation support / Forward operators</a:t>
            </a:r>
          </a:p>
        </p:txBody>
      </p:sp>
      <p:graphicFrame>
        <p:nvGraphicFramePr>
          <p:cNvPr id="5" name="Table 4"/>
          <p:cNvGraphicFramePr>
            <a:graphicFrameLocks noGrp="1"/>
          </p:cNvGraphicFramePr>
          <p:nvPr/>
        </p:nvGraphicFramePr>
        <p:xfrm>
          <a:off x="762000" y="3505200"/>
          <a:ext cx="8077200" cy="2666998"/>
        </p:xfrm>
        <a:graphic>
          <a:graphicData uri="http://schemas.openxmlformats.org/drawingml/2006/table">
            <a:tbl>
              <a:tblPr bandRow="1">
                <a:tableStyleId>{FABFCF23-3B69-468F-B69F-88F6DE6A72F2}</a:tableStyleId>
              </a:tblPr>
              <a:tblGrid>
                <a:gridCol w="2692400"/>
                <a:gridCol w="2692400"/>
                <a:gridCol w="2692400"/>
              </a:tblGrid>
              <a:tr h="349878">
                <a:tc>
                  <a:txBody>
                    <a:bodyPr/>
                    <a:lstStyle/>
                    <a:p>
                      <a:pPr>
                        <a:spcAft>
                          <a:spcPts val="0"/>
                        </a:spcAft>
                      </a:pPr>
                      <a:r>
                        <a:rPr lang="en-US" sz="1200" dirty="0" smtClean="0"/>
                        <a:t>obs_def_1d_state_mod.f90 </a:t>
                      </a:r>
                      <a:endParaRPr lang="en-US" sz="1200" dirty="0"/>
                    </a:p>
                  </a:txBody>
                  <a:tcPr/>
                </a:tc>
                <a:tc>
                  <a:txBody>
                    <a:bodyPr/>
                    <a:lstStyle/>
                    <a:p>
                      <a:pPr>
                        <a:spcAft>
                          <a:spcPts val="0"/>
                        </a:spcAft>
                      </a:pPr>
                      <a:r>
                        <a:rPr lang="en-US" sz="1200" dirty="0" smtClean="0"/>
                        <a:t>obs_def_GWD_mod.f90 </a:t>
                      </a:r>
                      <a:endParaRPr lang="en-US" sz="1200" dirty="0"/>
                    </a:p>
                  </a:txBody>
                  <a:tcPr/>
                </a:tc>
                <a:tc>
                  <a:txBody>
                    <a:bodyPr/>
                    <a:lstStyle/>
                    <a:p>
                      <a:pPr>
                        <a:spcAft>
                          <a:spcPts val="0"/>
                        </a:spcAft>
                      </a:pPr>
                      <a:r>
                        <a:rPr lang="en-US" sz="1200" dirty="0" smtClean="0"/>
                        <a:t>obs_def_simple_advection_mod.f90 </a:t>
                      </a:r>
                      <a:endParaRPr lang="en-US" sz="1200" dirty="0"/>
                    </a:p>
                  </a:txBody>
                  <a:tcPr/>
                </a:tc>
              </a:tr>
              <a:tr h="349878">
                <a:tc>
                  <a:txBody>
                    <a:bodyPr/>
                    <a:lstStyle/>
                    <a:p>
                      <a:pPr>
                        <a:spcAft>
                          <a:spcPts val="0"/>
                        </a:spcAft>
                      </a:pPr>
                      <a:r>
                        <a:rPr lang="en-US" sz="1200" dirty="0" smtClean="0"/>
                        <a:t>obs_def_AIRS_mod.f90 </a:t>
                      </a:r>
                      <a:endParaRPr lang="en-US" sz="1200" dirty="0"/>
                    </a:p>
                  </a:txBody>
                  <a:tcPr/>
                </a:tc>
                <a:tc>
                  <a:txBody>
                    <a:bodyPr/>
                    <a:lstStyle/>
                    <a:p>
                      <a:pPr>
                        <a:spcAft>
                          <a:spcPts val="0"/>
                        </a:spcAft>
                      </a:pPr>
                      <a:r>
                        <a:rPr lang="en-US" sz="1200" dirty="0" smtClean="0"/>
                        <a:t>obs_def_metar_mod.f90 </a:t>
                      </a:r>
                      <a:endParaRPr lang="en-US" sz="1200" dirty="0"/>
                    </a:p>
                  </a:txBody>
                  <a:tcPr/>
                </a:tc>
                <a:tc>
                  <a:txBody>
                    <a:bodyPr/>
                    <a:lstStyle/>
                    <a:p>
                      <a:pPr>
                        <a:spcAft>
                          <a:spcPts val="0"/>
                        </a:spcAft>
                      </a:pPr>
                      <a:r>
                        <a:rPr lang="en-US" sz="1200" dirty="0" smtClean="0"/>
                        <a:t>obs_def_TES_nadir_mod.f90 </a:t>
                      </a:r>
                      <a:endParaRPr lang="en-US" sz="1200" dirty="0"/>
                    </a:p>
                  </a:txBody>
                  <a:tcPr/>
                </a:tc>
              </a:tr>
              <a:tr h="349878">
                <a:tc>
                  <a:txBody>
                    <a:bodyPr/>
                    <a:lstStyle/>
                    <a:p>
                      <a:pPr>
                        <a:spcAft>
                          <a:spcPts val="0"/>
                        </a:spcAft>
                      </a:pPr>
                      <a:r>
                        <a:rPr lang="en-US" sz="1200" dirty="0" smtClean="0"/>
                        <a:t>obs_def_altimeter_mod.f90 </a:t>
                      </a:r>
                      <a:endParaRPr lang="en-US" sz="1200" dirty="0"/>
                    </a:p>
                  </a:txBody>
                  <a:tcPr/>
                </a:tc>
                <a:tc>
                  <a:txBody>
                    <a:bodyPr/>
                    <a:lstStyle/>
                    <a:p>
                      <a:pPr>
                        <a:spcAft>
                          <a:spcPts val="0"/>
                        </a:spcAft>
                      </a:pPr>
                      <a:r>
                        <a:rPr lang="en-US" sz="1200" dirty="0" smtClean="0"/>
                        <a:t>obs_def_ocean_mod.f90 </a:t>
                      </a:r>
                      <a:endParaRPr lang="en-US" sz="1200" dirty="0"/>
                    </a:p>
                  </a:txBody>
                  <a:tcPr/>
                </a:tc>
                <a:tc>
                  <a:txBody>
                    <a:bodyPr/>
                    <a:lstStyle/>
                    <a:p>
                      <a:pPr>
                        <a:spcAft>
                          <a:spcPts val="0"/>
                        </a:spcAft>
                      </a:pPr>
                      <a:r>
                        <a:rPr lang="en-US" sz="1200" dirty="0" smtClean="0"/>
                        <a:t>obs_def_tower_mod.f90 </a:t>
                      </a:r>
                      <a:endParaRPr lang="en-US" sz="1200" dirty="0"/>
                    </a:p>
                  </a:txBody>
                  <a:tcPr/>
                </a:tc>
              </a:tr>
              <a:tr h="349878">
                <a:tc>
                  <a:txBody>
                    <a:bodyPr/>
                    <a:lstStyle/>
                    <a:p>
                      <a:pPr>
                        <a:spcAft>
                          <a:spcPts val="0"/>
                        </a:spcAft>
                      </a:pPr>
                      <a:r>
                        <a:rPr lang="en-US" sz="1200" dirty="0" smtClean="0"/>
                        <a:t>obs_def_AOD_mod.f90 </a:t>
                      </a:r>
                      <a:endParaRPr lang="en-US" sz="1200" dirty="0"/>
                    </a:p>
                  </a:txBody>
                  <a:tcPr/>
                </a:tc>
                <a:tc>
                  <a:txBody>
                    <a:bodyPr/>
                    <a:lstStyle/>
                    <a:p>
                      <a:pPr>
                        <a:spcAft>
                          <a:spcPts val="0"/>
                        </a:spcAft>
                      </a:pPr>
                      <a:r>
                        <a:rPr lang="en-US" sz="1200" dirty="0" smtClean="0"/>
                        <a:t>obs_def_pe2lyr_mod.f90 </a:t>
                      </a:r>
                      <a:endParaRPr lang="en-US" sz="1200" dirty="0"/>
                    </a:p>
                  </a:txBody>
                  <a:tcPr/>
                </a:tc>
                <a:tc>
                  <a:txBody>
                    <a:bodyPr/>
                    <a:lstStyle/>
                    <a:p>
                      <a:pPr>
                        <a:spcAft>
                          <a:spcPts val="0"/>
                        </a:spcAft>
                      </a:pPr>
                      <a:r>
                        <a:rPr lang="en-US" sz="1200" dirty="0" smtClean="0"/>
                        <a:t>obs_def_upper_atm_mod.f90 </a:t>
                      </a:r>
                      <a:endParaRPr lang="en-US" sz="1200" dirty="0"/>
                    </a:p>
                  </a:txBody>
                  <a:tcPr/>
                </a:tc>
              </a:tr>
              <a:tr h="349878">
                <a:tc>
                  <a:txBody>
                    <a:bodyPr/>
                    <a:lstStyle/>
                    <a:p>
                      <a:pPr>
                        <a:spcAft>
                          <a:spcPts val="0"/>
                        </a:spcAft>
                      </a:pPr>
                      <a:r>
                        <a:rPr lang="en-US" sz="1200" dirty="0" smtClean="0"/>
                        <a:t>obs_def_cloud_mod.f90 </a:t>
                      </a:r>
                      <a:endParaRPr lang="en-US" sz="1200" dirty="0"/>
                    </a:p>
                  </a:txBody>
                  <a:tcPr/>
                </a:tc>
                <a:tc>
                  <a:txBody>
                    <a:bodyPr/>
                    <a:lstStyle/>
                    <a:p>
                      <a:pPr>
                        <a:spcAft>
                          <a:spcPts val="0"/>
                        </a:spcAft>
                      </a:pPr>
                      <a:r>
                        <a:rPr lang="en-US" sz="1200" dirty="0" smtClean="0"/>
                        <a:t>obs_def_QuikSCAT_mod.f90 </a:t>
                      </a:r>
                      <a:endParaRPr lang="en-US" sz="1200" dirty="0"/>
                    </a:p>
                  </a:txBody>
                  <a:tcPr/>
                </a:tc>
                <a:tc>
                  <a:txBody>
                    <a:bodyPr/>
                    <a:lstStyle/>
                    <a:p>
                      <a:pPr>
                        <a:spcAft>
                          <a:spcPts val="0"/>
                        </a:spcAft>
                      </a:pPr>
                      <a:r>
                        <a:rPr lang="en-US" sz="1200" dirty="0" smtClean="0"/>
                        <a:t>obs_def_vortex_mod.f90 </a:t>
                      </a:r>
                      <a:endParaRPr lang="en-US" sz="1200" dirty="0"/>
                    </a:p>
                  </a:txBody>
                  <a:tcPr/>
                </a:tc>
              </a:tr>
              <a:tr h="349878">
                <a:tc>
                  <a:txBody>
                    <a:bodyPr/>
                    <a:lstStyle/>
                    <a:p>
                      <a:pPr>
                        <a:spcAft>
                          <a:spcPts val="0"/>
                        </a:spcAft>
                      </a:pPr>
                      <a:r>
                        <a:rPr lang="en-US" sz="1200" dirty="0" smtClean="0"/>
                        <a:t>obs_def_dew_point_mod.f90 </a:t>
                      </a:r>
                      <a:endParaRPr lang="en-US" sz="1200" dirty="0"/>
                    </a:p>
                  </a:txBody>
                  <a:tcPr/>
                </a:tc>
                <a:tc>
                  <a:txBody>
                    <a:bodyPr/>
                    <a:lstStyle/>
                    <a:p>
                      <a:pPr>
                        <a:spcAft>
                          <a:spcPts val="0"/>
                        </a:spcAft>
                      </a:pPr>
                      <a:r>
                        <a:rPr lang="en-US" sz="1200" dirty="0" smtClean="0"/>
                        <a:t>obs_def_radar_mod.f90 </a:t>
                      </a:r>
                      <a:endParaRPr lang="en-US" sz="1200" dirty="0"/>
                    </a:p>
                  </a:txBody>
                  <a:tcPr/>
                </a:tc>
                <a:tc>
                  <a:txBody>
                    <a:bodyPr/>
                    <a:lstStyle/>
                    <a:p>
                      <a:pPr>
                        <a:spcAft>
                          <a:spcPts val="0"/>
                        </a:spcAft>
                      </a:pPr>
                      <a:r>
                        <a:rPr lang="en-US" sz="1200" dirty="0" smtClean="0"/>
                        <a:t>obs_def_wind_speed_mod.f90</a:t>
                      </a:r>
                      <a:endParaRPr lang="en-US" sz="1200" dirty="0"/>
                    </a:p>
                  </a:txBody>
                  <a:tcPr/>
                </a:tc>
              </a:tr>
              <a:tr h="283865">
                <a:tc>
                  <a:txBody>
                    <a:bodyPr/>
                    <a:lstStyle/>
                    <a:p>
                      <a:pPr>
                        <a:spcAft>
                          <a:spcPts val="0"/>
                        </a:spcAft>
                      </a:pPr>
                      <a:r>
                        <a:rPr lang="en-US" sz="1200" dirty="0" smtClean="0"/>
                        <a:t>obs_def_gps_mod.f90 </a:t>
                      </a:r>
                      <a:endParaRPr lang="en-US" sz="1200" dirty="0"/>
                    </a:p>
                  </a:txBody>
                  <a:tcPr/>
                </a:tc>
                <a:tc>
                  <a:txBody>
                    <a:bodyPr/>
                    <a:lstStyle/>
                    <a:p>
                      <a:pPr>
                        <a:spcAft>
                          <a:spcPts val="0"/>
                        </a:spcAft>
                      </a:pPr>
                      <a:r>
                        <a:rPr lang="en-US" sz="1200" dirty="0" smtClean="0"/>
                        <a:t>obs_def_reanalysis_bufr_mod.f90 </a:t>
                      </a:r>
                      <a:endParaRPr lang="en-US" sz="1200" dirty="0"/>
                    </a:p>
                  </a:txBody>
                  <a:tcPr/>
                </a:tc>
                <a:tc>
                  <a:txBody>
                    <a:bodyPr/>
                    <a:lstStyle/>
                    <a:p>
                      <a:pPr>
                        <a:spcAft>
                          <a:spcPts val="0"/>
                        </a:spcAft>
                      </a:pPr>
                      <a:endParaRPr lang="en-US" sz="1200"/>
                    </a:p>
                  </a:txBody>
                  <a:tcPr/>
                </a:tc>
              </a:tr>
              <a:tr h="283865">
                <a:tc>
                  <a:txBody>
                    <a:bodyPr/>
                    <a:lstStyle/>
                    <a:p>
                      <a:pPr>
                        <a:spcAft>
                          <a:spcPts val="0"/>
                        </a:spcAft>
                      </a:pPr>
                      <a:r>
                        <a:rPr lang="en-US" sz="1200" dirty="0" smtClean="0"/>
                        <a:t>obs_def_gts_mod.f90 </a:t>
                      </a:r>
                      <a:endParaRPr lang="en-US" sz="1200" dirty="0"/>
                    </a:p>
                  </a:txBody>
                  <a:tcPr/>
                </a:tc>
                <a:tc>
                  <a:txBody>
                    <a:bodyPr/>
                    <a:lstStyle/>
                    <a:p>
                      <a:pPr>
                        <a:spcAft>
                          <a:spcPts val="0"/>
                        </a:spcAft>
                      </a:pPr>
                      <a:r>
                        <a:rPr lang="en-US" sz="1200" dirty="0" smtClean="0"/>
                        <a:t>obs_def_rel_humidity_mod.f90 </a:t>
                      </a:r>
                      <a:endParaRPr lang="en-US" sz="1200" dirty="0"/>
                    </a:p>
                  </a:txBody>
                  <a:tcPr/>
                </a:tc>
                <a:tc>
                  <a:txBody>
                    <a:bodyPr/>
                    <a:lstStyle/>
                    <a:p>
                      <a:pPr>
                        <a:spcAft>
                          <a:spcPts val="0"/>
                        </a:spcAft>
                      </a:pPr>
                      <a:endParaRPr lang="en-US" sz="1200" dirty="0"/>
                    </a:p>
                  </a:txBody>
                  <a:tcPr/>
                </a:tc>
              </a:tr>
            </a:tbl>
          </a:graphicData>
        </a:graphic>
      </p:graphicFrame>
      <p:sp>
        <p:nvSpPr>
          <p:cNvPr id="76838" name="TextBox 6"/>
          <p:cNvSpPr txBox="1">
            <a:spLocks noChangeArrowheads="1"/>
          </p:cNvSpPr>
          <p:nvPr/>
        </p:nvSpPr>
        <p:spPr bwMode="auto">
          <a:xfrm>
            <a:off x="304800" y="762000"/>
            <a:ext cx="85344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i="1" u="sng"/>
              <a:t>There is a clean separation between DART, the model, and the observations.</a:t>
            </a:r>
          </a:p>
          <a:p>
            <a:pPr algn="ctr"/>
            <a:endParaRPr lang="en-US" sz="1800"/>
          </a:p>
          <a:p>
            <a:pPr algn="ctr"/>
            <a:r>
              <a:rPr lang="en-US" sz="1800"/>
              <a:t>This allows for modular support of multiple models and multiple forward operators, and a tremendous amount of code reuse. The same code is used to assimilate with the Lorenz ‘63 model as is used with </a:t>
            </a:r>
            <a:r>
              <a:rPr lang="en-US" sz="1800" b="1" i="1"/>
              <a:t>every</a:t>
            </a:r>
            <a:r>
              <a:rPr lang="en-US" sz="1800"/>
              <a:t> other model. The same observation datasets can be used with regional or global models,</a:t>
            </a:r>
          </a:p>
          <a:p>
            <a:pPr algn="ctr"/>
            <a:r>
              <a:rPr lang="en-US" sz="1800"/>
              <a:t>data denial experiments, etc.</a:t>
            </a:r>
          </a:p>
          <a:p>
            <a:endParaRPr lang="en-US" sz="1600"/>
          </a:p>
          <a:p>
            <a:pPr algn="ctr"/>
            <a:r>
              <a:rPr lang="en-US" sz="1800"/>
              <a:t>This is a list of the modules used to support different observation types:</a:t>
            </a:r>
          </a:p>
        </p:txBody>
      </p:sp>
    </p:spTree>
    <p:extLst>
      <p:ext uri="{BB962C8B-B14F-4D97-AF65-F5344CB8AC3E}">
        <p14:creationId xmlns:p14="http://schemas.microsoft.com/office/powerpoint/2010/main" val="83919479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215112"/>
            <a:ext cx="5562600" cy="796847"/>
          </a:xfrm>
        </p:spPr>
        <p:txBody>
          <a:bodyPr/>
          <a:lstStyle/>
          <a:p>
            <a:r>
              <a:rPr lang="en-US" dirty="0" smtClean="0"/>
              <a:t>Problems to be solved:</a:t>
            </a:r>
            <a:endParaRPr lang="en-US" dirty="0"/>
          </a:p>
        </p:txBody>
      </p:sp>
      <p:sp>
        <p:nvSpPr>
          <p:cNvPr id="3" name="Content Placeholder 2"/>
          <p:cNvSpPr>
            <a:spLocks noGrp="1"/>
          </p:cNvSpPr>
          <p:nvPr>
            <p:ph idx="1"/>
          </p:nvPr>
        </p:nvSpPr>
        <p:spPr>
          <a:xfrm>
            <a:off x="236662" y="1163669"/>
            <a:ext cx="8670677" cy="4759262"/>
          </a:xfrm>
        </p:spPr>
        <p:txBody>
          <a:bodyPr>
            <a:normAutofit fontScale="77500" lnSpcReduction="20000"/>
          </a:bodyPr>
          <a:lstStyle/>
          <a:p>
            <a:r>
              <a:rPr lang="en-US" dirty="0" smtClean="0"/>
              <a:t>Proper initial ensemble</a:t>
            </a:r>
          </a:p>
          <a:p>
            <a:r>
              <a:rPr lang="en-US" dirty="0" smtClean="0"/>
              <a:t>Creating snow with the right characteristics</a:t>
            </a:r>
          </a:p>
          <a:p>
            <a:r>
              <a:rPr lang="en-US" dirty="0" smtClean="0"/>
              <a:t>Bounded quantities</a:t>
            </a:r>
          </a:p>
          <a:p>
            <a:r>
              <a:rPr lang="en-US" dirty="0"/>
              <a:t>W</a:t>
            </a:r>
            <a:r>
              <a:rPr lang="en-US" dirty="0" smtClean="0"/>
              <a:t>hen all ensembles have identical values the observations cannot have any effect with the current algorithms</a:t>
            </a:r>
          </a:p>
          <a:p>
            <a:r>
              <a:rPr lang="en-US" dirty="0" smtClean="0"/>
              <a:t>Forward operators – many flux observations are over timescales that are inconvenient – need soil moisture from last month and now…</a:t>
            </a:r>
          </a:p>
          <a:p>
            <a:r>
              <a:rPr lang="en-US" dirty="0" smtClean="0"/>
              <a:t>CLM has </a:t>
            </a:r>
            <a:r>
              <a:rPr lang="en-US" b="1" dirty="0" smtClean="0"/>
              <a:t>a lot </a:t>
            </a:r>
            <a:r>
              <a:rPr lang="en-US" dirty="0" smtClean="0"/>
              <a:t>of carbon species, hard to support all the forward operators required</a:t>
            </a:r>
          </a:p>
          <a:p>
            <a:r>
              <a:rPr lang="en-US" dirty="0" smtClean="0"/>
              <a:t>CLM’s abstraction of grid cells, land units, etc., make the treatment of observations very peculiar. All land units in a grid cell share a location. Easy to have ‘contradictory’ observations.</a:t>
            </a:r>
            <a:endParaRPr lang="en-US" dirty="0"/>
          </a:p>
        </p:txBody>
      </p:sp>
    </p:spTree>
    <p:extLst>
      <p:ext uri="{BB962C8B-B14F-4D97-AF65-F5344CB8AC3E}">
        <p14:creationId xmlns:p14="http://schemas.microsoft.com/office/powerpoint/2010/main" val="372341066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3"/>
          <p:cNvSpPr txBox="1">
            <a:spLocks noChangeArrowheads="1"/>
          </p:cNvSpPr>
          <p:nvPr/>
        </p:nvSpPr>
        <p:spPr bwMode="auto">
          <a:xfrm>
            <a:off x="1882522" y="4114800"/>
            <a:ext cx="5392731" cy="1548359"/>
          </a:xfrm>
          <a:prstGeom prst="rect">
            <a:avLst/>
          </a:prstGeom>
          <a:noFill/>
          <a:ln w="9525">
            <a:noFill/>
            <a:miter lim="800000"/>
            <a:headEnd/>
            <a:tailEnd/>
          </a:ln>
        </p:spPr>
        <p:txBody>
          <a:bodyPr>
            <a:prstTxWarp prst="textNoShape">
              <a:avLst/>
            </a:prstTxWarp>
          </a:bodyPr>
          <a:lstStyle/>
          <a:p>
            <a:pPr algn="ctr">
              <a:spcBef>
                <a:spcPct val="20000"/>
              </a:spcBef>
            </a:pPr>
            <a:r>
              <a:rPr lang="en-US" sz="2800" dirty="0" smtClean="0">
                <a:hlinkClick r:id="rId3"/>
              </a:rPr>
              <a:t>www.image.ucar.edu/DAReS/DART</a:t>
            </a:r>
            <a:endParaRPr lang="en-US" sz="2800" dirty="0" smtClean="0"/>
          </a:p>
          <a:p>
            <a:pPr algn="ctr">
              <a:spcBef>
                <a:spcPct val="20000"/>
              </a:spcBef>
            </a:pPr>
            <a:r>
              <a:rPr lang="en-US" sz="2800" dirty="0" err="1" smtClean="0"/>
              <a:t>dart@ucar.edu</a:t>
            </a:r>
            <a:endParaRPr lang="en-US" sz="2800" dirty="0" smtClean="0"/>
          </a:p>
        </p:txBody>
      </p:sp>
      <p:pic>
        <p:nvPicPr>
          <p:cNvPr id="30725" name="Picture 4" descr="Dartboard7"/>
          <p:cNvPicPr>
            <a:picLocks noChangeAspect="1" noChangeArrowheads="1"/>
          </p:cNvPicPr>
          <p:nvPr/>
        </p:nvPicPr>
        <p:blipFill>
          <a:blip r:embed="rId4"/>
          <a:srcRect/>
          <a:stretch>
            <a:fillRect/>
          </a:stretch>
        </p:blipFill>
        <p:spPr bwMode="auto">
          <a:xfrm>
            <a:off x="1384837" y="1905000"/>
            <a:ext cx="6388100" cy="1889125"/>
          </a:xfrm>
          <a:prstGeom prst="rect">
            <a:avLst/>
          </a:prstGeom>
          <a:noFill/>
          <a:ln w="9525">
            <a:noFill/>
            <a:miter lim="800000"/>
            <a:headEnd/>
            <a:tailEnd/>
          </a:ln>
        </p:spPr>
      </p:pic>
      <p:sp>
        <p:nvSpPr>
          <p:cNvPr id="2" name="Title 1"/>
          <p:cNvSpPr>
            <a:spLocks noGrp="1"/>
          </p:cNvSpPr>
          <p:nvPr>
            <p:ph type="title"/>
          </p:nvPr>
        </p:nvSpPr>
        <p:spPr>
          <a:xfrm>
            <a:off x="646115" y="384275"/>
            <a:ext cx="7865545" cy="1143000"/>
          </a:xfrm>
        </p:spPr>
        <p:txBody>
          <a:bodyPr>
            <a:normAutofit/>
          </a:bodyPr>
          <a:lstStyle/>
          <a:p>
            <a:r>
              <a:rPr lang="en-US" dirty="0" smtClean="0"/>
              <a:t>For more information:</a:t>
            </a:r>
            <a:endParaRPr lang="en-US" dirty="0"/>
          </a:p>
        </p:txBody>
      </p:sp>
    </p:spTree>
    <p:extLst>
      <p:ext uri="{BB962C8B-B14F-4D97-AF65-F5344CB8AC3E}">
        <p14:creationId xmlns:p14="http://schemas.microsoft.com/office/powerpoint/2010/main" val="321801412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286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ataAssimilationDiagram_frame6.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286000"/>
            <a:ext cx="6624320" cy="3698240"/>
          </a:xfrm>
          <a:prstGeom prst="rect">
            <a:avLst/>
          </a:prstGeom>
        </p:spPr>
      </p:pic>
      <p:sp>
        <p:nvSpPr>
          <p:cNvPr id="5" name="TextBox 4"/>
          <p:cNvSpPr txBox="1"/>
          <p:nvPr/>
        </p:nvSpPr>
        <p:spPr>
          <a:xfrm>
            <a:off x="1114547" y="5679161"/>
            <a:ext cx="2010136" cy="461665"/>
          </a:xfrm>
          <a:prstGeom prst="rect">
            <a:avLst/>
          </a:prstGeom>
          <a:noFill/>
        </p:spPr>
        <p:txBody>
          <a:bodyPr wrap="none" rtlCol="0">
            <a:spAutoFit/>
          </a:bodyPr>
          <a:lstStyle/>
          <a:p>
            <a:r>
              <a:rPr lang="en-US" sz="2400" dirty="0" smtClean="0">
                <a:solidFill>
                  <a:srgbClr val="008000"/>
                </a:solidFill>
              </a:rPr>
              <a:t>CLM instances</a:t>
            </a:r>
            <a:endParaRPr lang="en-US" sz="2400" dirty="0">
              <a:solidFill>
                <a:srgbClr val="008000"/>
              </a:solidFill>
            </a:endParaRPr>
          </a:p>
        </p:txBody>
      </p:sp>
      <p:sp>
        <p:nvSpPr>
          <p:cNvPr id="4" name="TextBox 3"/>
          <p:cNvSpPr txBox="1"/>
          <p:nvPr/>
        </p:nvSpPr>
        <p:spPr>
          <a:xfrm>
            <a:off x="6828285" y="3047946"/>
            <a:ext cx="2315715" cy="2554545"/>
          </a:xfrm>
          <a:prstGeom prst="rect">
            <a:avLst/>
          </a:prstGeom>
          <a:noFill/>
        </p:spPr>
        <p:txBody>
          <a:bodyPr wrap="square" rtlCol="0">
            <a:spAutoFit/>
          </a:bodyPr>
          <a:lstStyle/>
          <a:p>
            <a:r>
              <a:rPr lang="en-US" sz="2000" dirty="0" smtClean="0"/>
              <a:t>The </a:t>
            </a:r>
            <a:r>
              <a:rPr lang="en-US" sz="2000" b="1" dirty="0" smtClean="0">
                <a:solidFill>
                  <a:srgbClr val="0000FF"/>
                </a:solidFill>
              </a:rPr>
              <a:t>increments</a:t>
            </a:r>
            <a:r>
              <a:rPr lang="en-US" sz="2000" dirty="0" smtClean="0"/>
              <a:t> are regressed onto as many </a:t>
            </a:r>
            <a:r>
              <a:rPr lang="en-US" sz="2000" dirty="0" smtClean="0">
                <a:solidFill>
                  <a:srgbClr val="008000"/>
                </a:solidFill>
              </a:rPr>
              <a:t>CLM </a:t>
            </a:r>
            <a:r>
              <a:rPr lang="en-US" sz="2000" b="1" dirty="0" smtClean="0">
                <a:solidFill>
                  <a:srgbClr val="008000"/>
                </a:solidFill>
              </a:rPr>
              <a:t>state variables</a:t>
            </a:r>
            <a:r>
              <a:rPr lang="en-US" sz="2000" dirty="0" smtClean="0">
                <a:solidFill>
                  <a:srgbClr val="008000"/>
                </a:solidFill>
              </a:rPr>
              <a:t> </a:t>
            </a:r>
            <a:r>
              <a:rPr lang="en-US" sz="2000" dirty="0" smtClean="0"/>
              <a:t>as you like. If there is a correlation, the CLM state gets adjusted in the restart file.</a:t>
            </a:r>
            <a:endParaRPr lang="en-US" sz="2000" dirty="0"/>
          </a:p>
        </p:txBody>
      </p:sp>
      <p:sp>
        <p:nvSpPr>
          <p:cNvPr id="7" name="Text Box 7"/>
          <p:cNvSpPr txBox="1">
            <a:spLocks noChangeArrowheads="1"/>
          </p:cNvSpPr>
          <p:nvPr/>
        </p:nvSpPr>
        <p:spPr bwMode="auto">
          <a:xfrm>
            <a:off x="263137" y="1341338"/>
            <a:ext cx="8804663" cy="907941"/>
          </a:xfrm>
          <a:prstGeom prst="rect">
            <a:avLst/>
          </a:prstGeom>
          <a:noFill/>
          <a:ln w="34925">
            <a:noFill/>
            <a:miter lim="800000"/>
            <a:headEnd/>
            <a:tailEnd/>
          </a:ln>
        </p:spPr>
        <p:txBody>
          <a:bodyPr wrap="square" anchor="ctr">
            <a:spAutoFit/>
          </a:bodyPr>
          <a:lstStyle/>
          <a:p>
            <a:pPr>
              <a:spcAft>
                <a:spcPts val="600"/>
              </a:spcAft>
              <a:defRPr/>
            </a:pPr>
            <a:r>
              <a:rPr lang="en-US" dirty="0" smtClean="0">
                <a:latin typeface="+mn-lt"/>
                <a:ea typeface="ＭＳ Ｐゴシック" charset="-128"/>
                <a:cs typeface="ＭＳ Ｐゴシック" charset="-128"/>
              </a:rPr>
              <a:t> </a:t>
            </a:r>
            <a:r>
              <a:rPr lang="en-US" dirty="0">
                <a:latin typeface="+mn-lt"/>
                <a:ea typeface="ＭＳ Ｐゴシック" charset="-128"/>
                <a:cs typeface="ＭＳ Ｐゴシック" charset="-128"/>
              </a:rPr>
              <a:t>	</a:t>
            </a:r>
            <a:r>
              <a:rPr lang="en-US" sz="2400" dirty="0">
                <a:latin typeface="+mn-lt"/>
                <a:ea typeface="ＭＳ Ｐゴシック" charset="-128"/>
                <a:cs typeface="ＭＳ Ｐゴシック" charset="-128"/>
              </a:rPr>
              <a:t>1. A way to make model forecasts;</a:t>
            </a:r>
          </a:p>
          <a:p>
            <a:pPr>
              <a:spcAft>
                <a:spcPts val="600"/>
              </a:spcAft>
              <a:defRPr/>
            </a:pPr>
            <a:r>
              <a:rPr lang="en-US" sz="2400" dirty="0">
                <a:latin typeface="+mn-lt"/>
                <a:ea typeface="ＭＳ Ｐゴシック" charset="-128"/>
                <a:cs typeface="ＭＳ Ｐゴシック" charset="-128"/>
              </a:rPr>
              <a:t>	2. A way to compute </a:t>
            </a:r>
            <a:r>
              <a:rPr lang="en-US" sz="2400" dirty="0" smtClean="0">
                <a:latin typeface="+mn-lt"/>
                <a:ea typeface="ＭＳ Ｐゴシック" charset="-128"/>
                <a:cs typeface="ＭＳ Ｐゴシック" charset="-128"/>
              </a:rPr>
              <a:t>the observation operators</a:t>
            </a:r>
            <a:r>
              <a:rPr lang="en-US" sz="2400" dirty="0">
                <a:latin typeface="+mn-lt"/>
                <a:ea typeface="ＭＳ Ｐゴシック" charset="-128"/>
                <a:cs typeface="ＭＳ Ｐゴシック" charset="-128"/>
              </a:rPr>
              <a:t>, h.</a:t>
            </a:r>
          </a:p>
        </p:txBody>
      </p:sp>
      <p:sp>
        <p:nvSpPr>
          <p:cNvPr id="8" name="Title 7"/>
          <p:cNvSpPr>
            <a:spLocks noGrp="1"/>
          </p:cNvSpPr>
          <p:nvPr>
            <p:ph type="title" idx="4294967295"/>
          </p:nvPr>
        </p:nvSpPr>
        <p:spPr>
          <a:xfrm>
            <a:off x="0" y="11474"/>
            <a:ext cx="9144000" cy="1143000"/>
          </a:xfrm>
        </p:spPr>
        <p:txBody>
          <a:bodyPr>
            <a:normAutofit/>
          </a:bodyPr>
          <a:lstStyle/>
          <a:p>
            <a:r>
              <a:rPr lang="en-US" sz="3200" dirty="0" smtClean="0"/>
              <a:t>A generic ensemble filter system like</a:t>
            </a:r>
            <a:r>
              <a:rPr lang="en-US" sz="3200" baseline="0" dirty="0" smtClean="0"/>
              <a:t> DART needs:</a:t>
            </a:r>
            <a:endParaRPr lang="en-US" sz="3200" dirty="0"/>
          </a:p>
        </p:txBody>
      </p:sp>
    </p:spTree>
    <p:extLst>
      <p:ext uri="{BB962C8B-B14F-4D97-AF65-F5344CB8AC3E}">
        <p14:creationId xmlns:p14="http://schemas.microsoft.com/office/powerpoint/2010/main" val="344739765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ataAssimilationDiagram_HistFile_graffl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286000"/>
            <a:ext cx="6624320" cy="3698240"/>
          </a:xfrm>
          <a:prstGeom prst="rect">
            <a:avLst/>
          </a:prstGeom>
        </p:spPr>
      </p:pic>
      <p:sp>
        <p:nvSpPr>
          <p:cNvPr id="6" name="TextBox 5"/>
          <p:cNvSpPr txBox="1"/>
          <p:nvPr/>
        </p:nvSpPr>
        <p:spPr>
          <a:xfrm>
            <a:off x="1379912" y="5675253"/>
            <a:ext cx="1744288" cy="461665"/>
          </a:xfrm>
          <a:prstGeom prst="rect">
            <a:avLst/>
          </a:prstGeom>
          <a:noFill/>
        </p:spPr>
        <p:txBody>
          <a:bodyPr wrap="none" rtlCol="0">
            <a:spAutoFit/>
          </a:bodyPr>
          <a:lstStyle/>
          <a:p>
            <a:r>
              <a:rPr lang="en-US" sz="2400" b="1" dirty="0" smtClean="0">
                <a:solidFill>
                  <a:schemeClr val="tx1">
                    <a:lumMod val="50000"/>
                    <a:lumOff val="50000"/>
                  </a:schemeClr>
                </a:solidFill>
              </a:rPr>
              <a:t>History Files</a:t>
            </a:r>
            <a:endParaRPr lang="en-US" sz="2400" b="1" dirty="0">
              <a:solidFill>
                <a:schemeClr val="tx1">
                  <a:lumMod val="50000"/>
                  <a:lumOff val="50000"/>
                </a:schemeClr>
              </a:solidFill>
            </a:endParaRPr>
          </a:p>
        </p:txBody>
      </p:sp>
      <p:sp>
        <p:nvSpPr>
          <p:cNvPr id="4" name="Title 3"/>
          <p:cNvSpPr>
            <a:spLocks noGrp="1"/>
          </p:cNvSpPr>
          <p:nvPr>
            <p:ph type="title" idx="4294967295"/>
          </p:nvPr>
        </p:nvSpPr>
        <p:spPr>
          <a:xfrm>
            <a:off x="457200" y="274638"/>
            <a:ext cx="5119255" cy="1283998"/>
          </a:xfrm>
        </p:spPr>
        <p:txBody>
          <a:bodyPr/>
          <a:lstStyle/>
          <a:p>
            <a:r>
              <a:rPr lang="en-US" dirty="0" smtClean="0"/>
              <a:t>History file games:</a:t>
            </a:r>
            <a:endParaRPr lang="en-US" dirty="0"/>
          </a:p>
        </p:txBody>
      </p:sp>
      <p:sp>
        <p:nvSpPr>
          <p:cNvPr id="7" name="TextBox 6"/>
          <p:cNvSpPr txBox="1"/>
          <p:nvPr/>
        </p:nvSpPr>
        <p:spPr>
          <a:xfrm>
            <a:off x="457200" y="1641110"/>
            <a:ext cx="4609480" cy="369332"/>
          </a:xfrm>
          <a:prstGeom prst="rect">
            <a:avLst/>
          </a:prstGeom>
          <a:noFill/>
        </p:spPr>
        <p:txBody>
          <a:bodyPr wrap="none" rtlCol="0">
            <a:spAutoFit/>
          </a:bodyPr>
          <a:lstStyle/>
          <a:p>
            <a:r>
              <a:rPr lang="en-US" dirty="0" smtClean="0"/>
              <a:t>We can query a history file for the CLM state at  </a:t>
            </a:r>
            <a:endParaRPr lang="en-US" dirty="0"/>
          </a:p>
        </p:txBody>
      </p:sp>
      <p:sp>
        <p:nvSpPr>
          <p:cNvPr id="8" name="TextBox 7"/>
          <p:cNvSpPr txBox="1"/>
          <p:nvPr/>
        </p:nvSpPr>
        <p:spPr>
          <a:xfrm>
            <a:off x="6105819" y="118889"/>
            <a:ext cx="2961981" cy="2862323"/>
          </a:xfrm>
          <a:prstGeom prst="rect">
            <a:avLst/>
          </a:prstGeom>
          <a:noFill/>
        </p:spPr>
        <p:txBody>
          <a:bodyPr wrap="none" rtlCol="0">
            <a:spAutoFit/>
          </a:bodyPr>
          <a:lstStyle/>
          <a:p>
            <a:r>
              <a:rPr lang="en-US" dirty="0"/>
              <a:t>cat &lt;</a:t>
            </a:r>
            <a:r>
              <a:rPr lang="en-US" dirty="0" smtClean="0"/>
              <a:t>&lt; EOF </a:t>
            </a:r>
            <a:r>
              <a:rPr lang="en-US" dirty="0"/>
              <a:t>&gt;! </a:t>
            </a:r>
            <a:r>
              <a:rPr lang="en-US" dirty="0" err="1"/>
              <a:t>user_nl_clm</a:t>
            </a:r>
            <a:endParaRPr lang="en-US" dirty="0"/>
          </a:p>
          <a:p>
            <a:r>
              <a:rPr lang="en-US" dirty="0"/>
              <a:t>&amp;</a:t>
            </a:r>
            <a:r>
              <a:rPr lang="en-US" dirty="0" err="1"/>
              <a:t>clm_inparm</a:t>
            </a:r>
            <a:endParaRPr lang="en-US" dirty="0"/>
          </a:p>
          <a:p>
            <a:r>
              <a:rPr lang="en-US" dirty="0"/>
              <a:t> </a:t>
            </a:r>
            <a:r>
              <a:rPr lang="en-US" dirty="0" err="1"/>
              <a:t>hist_empty_htapes</a:t>
            </a:r>
            <a:r>
              <a:rPr lang="en-US" dirty="0"/>
              <a:t> = .false.</a:t>
            </a:r>
          </a:p>
          <a:p>
            <a:r>
              <a:rPr lang="en-US" dirty="0"/>
              <a:t> hist_fincl1 = 'NEP'</a:t>
            </a:r>
          </a:p>
          <a:p>
            <a:r>
              <a:rPr lang="en-US" dirty="0"/>
              <a:t> hist_fincl2 = 'NEP'</a:t>
            </a:r>
          </a:p>
          <a:p>
            <a:r>
              <a:rPr lang="en-US" dirty="0"/>
              <a:t> </a:t>
            </a:r>
            <a:r>
              <a:rPr lang="en-US" dirty="0" err="1"/>
              <a:t>hist_nhtfrq</a:t>
            </a:r>
            <a:r>
              <a:rPr lang="en-US" dirty="0"/>
              <a:t> = </a:t>
            </a:r>
            <a:r>
              <a:rPr lang="en-US" dirty="0" smtClean="0"/>
              <a:t>-24,1</a:t>
            </a:r>
            <a:r>
              <a:rPr lang="en-US" dirty="0"/>
              <a:t>,</a:t>
            </a:r>
          </a:p>
          <a:p>
            <a:r>
              <a:rPr lang="en-US" dirty="0"/>
              <a:t> </a:t>
            </a:r>
            <a:r>
              <a:rPr lang="en-US" dirty="0" err="1"/>
              <a:t>hist_mfilt</a:t>
            </a:r>
            <a:r>
              <a:rPr lang="en-US" dirty="0"/>
              <a:t>  = 1,48</a:t>
            </a:r>
          </a:p>
          <a:p>
            <a:r>
              <a:rPr lang="en-US" dirty="0"/>
              <a:t> </a:t>
            </a:r>
            <a:r>
              <a:rPr lang="en-US" dirty="0" err="1"/>
              <a:t>hist_avgflag_pertape</a:t>
            </a:r>
            <a:r>
              <a:rPr lang="en-US" dirty="0"/>
              <a:t> = 'A','A'</a:t>
            </a:r>
          </a:p>
          <a:p>
            <a:r>
              <a:rPr lang="en-US" dirty="0" smtClean="0"/>
              <a:t>/</a:t>
            </a:r>
          </a:p>
          <a:p>
            <a:r>
              <a:rPr lang="en-US" dirty="0" smtClean="0"/>
              <a:t>EOF</a:t>
            </a:r>
            <a:endParaRPr lang="en-US" dirty="0"/>
          </a:p>
        </p:txBody>
      </p:sp>
    </p:spTree>
    <p:extLst>
      <p:ext uri="{BB962C8B-B14F-4D97-AF65-F5344CB8AC3E}">
        <p14:creationId xmlns:p14="http://schemas.microsoft.com/office/powerpoint/2010/main" val="394958241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R_c_present_US-NR1_ICN_fluxes_fig.pdf"/>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rot="5400000">
            <a:off x="3840827" y="1294887"/>
            <a:ext cx="5486400" cy="4572000"/>
          </a:xfrm>
          <a:prstGeom prst="rect">
            <a:avLst/>
          </a:prstGeom>
        </p:spPr>
      </p:pic>
      <p:pic>
        <p:nvPicPr>
          <p:cNvPr id="5" name="Picture 4" descr="SR_c_present_US-NR1_ICN_climate_fig.pdf"/>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rot="5400000">
            <a:off x="-555691" y="1294887"/>
            <a:ext cx="5486400" cy="4572000"/>
          </a:xfrm>
          <a:prstGeom prst="rect">
            <a:avLst/>
          </a:prstGeom>
        </p:spPr>
      </p:pic>
      <p:sp>
        <p:nvSpPr>
          <p:cNvPr id="6" name="TextBox 5"/>
          <p:cNvSpPr txBox="1"/>
          <p:nvPr/>
        </p:nvSpPr>
        <p:spPr>
          <a:xfrm>
            <a:off x="639472" y="837687"/>
            <a:ext cx="1325979" cy="369332"/>
          </a:xfrm>
          <a:prstGeom prst="rect">
            <a:avLst/>
          </a:prstGeom>
          <a:noFill/>
        </p:spPr>
        <p:txBody>
          <a:bodyPr wrap="none" rtlCol="0">
            <a:spAutoFit/>
          </a:bodyPr>
          <a:lstStyle/>
          <a:p>
            <a:r>
              <a:rPr lang="en-US" dirty="0" err="1" smtClean="0"/>
              <a:t>Niwot</a:t>
            </a:r>
            <a:r>
              <a:rPr lang="en-US" dirty="0" smtClean="0"/>
              <a:t> Ridge</a:t>
            </a:r>
            <a:endParaRPr lang="en-US" dirty="0"/>
          </a:p>
        </p:txBody>
      </p:sp>
    </p:spTree>
    <p:extLst>
      <p:ext uri="{BB962C8B-B14F-4D97-AF65-F5344CB8AC3E}">
        <p14:creationId xmlns:p14="http://schemas.microsoft.com/office/powerpoint/2010/main" val="3927174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7884" y="217728"/>
            <a:ext cx="1868232" cy="439432"/>
          </a:xfrm>
        </p:spPr>
        <p:txBody>
          <a:bodyPr>
            <a:normAutofit/>
          </a:bodyPr>
          <a:lstStyle/>
          <a:p>
            <a:r>
              <a:rPr lang="en-US" sz="1600" dirty="0" smtClean="0"/>
              <a:t>slide held in reserve</a:t>
            </a:r>
            <a:endParaRPr lang="en-US" sz="1600" dirty="0"/>
          </a:p>
        </p:txBody>
      </p:sp>
      <p:pic>
        <p:nvPicPr>
          <p:cNvPr id="6" name="Content Placeholder 7" descr="DART_linked_observation_graphic.pdf"/>
          <p:cNvPicPr>
            <a:picLocks noGrp="1" noChangeAspect="1"/>
          </p:cNvPicPr>
          <p:nvPr>
            <p:ph idx="1"/>
          </p:nvPr>
        </p:nvPicPr>
        <p:blipFill rotWithShape="1">
          <a:blip r:embed="rId2">
            <a:extLst>
              <a:ext uri="{28A0092B-C50C-407E-A947-70E740481C1C}">
                <a14:useLocalDpi xmlns:a14="http://schemas.microsoft.com/office/drawing/2010/main" val="0"/>
              </a:ext>
            </a:extLst>
          </a:blip>
          <a:srcRect t="-135" b="43"/>
          <a:stretch/>
        </p:blipFill>
        <p:spPr>
          <a:xfrm>
            <a:off x="1023012" y="594999"/>
            <a:ext cx="7097976" cy="5585862"/>
          </a:xfrm>
        </p:spPr>
      </p:pic>
    </p:spTree>
    <p:extLst>
      <p:ext uri="{BB962C8B-B14F-4D97-AF65-F5344CB8AC3E}">
        <p14:creationId xmlns:p14="http://schemas.microsoft.com/office/powerpoint/2010/main" val="1179945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7884" y="217728"/>
            <a:ext cx="1868232" cy="439432"/>
          </a:xfrm>
        </p:spPr>
        <p:txBody>
          <a:bodyPr>
            <a:normAutofit/>
          </a:bodyPr>
          <a:lstStyle/>
          <a:p>
            <a:r>
              <a:rPr lang="en-US" sz="1600" dirty="0" smtClean="0"/>
              <a:t>slide held in reserve</a:t>
            </a:r>
            <a:endParaRPr lang="en-US" sz="1600" dirty="0"/>
          </a:p>
        </p:txBody>
      </p:sp>
      <p:pic>
        <p:nvPicPr>
          <p:cNvPr id="7" name="Picture 6"/>
          <p:cNvPicPr>
            <a:picLocks noChangeAspect="1" noChangeArrowheads="1"/>
          </p:cNvPicPr>
          <p:nvPr/>
        </p:nvPicPr>
        <p:blipFill>
          <a:blip r:embed="rId2"/>
          <a:srcRect/>
          <a:stretch>
            <a:fillRect/>
          </a:stretch>
        </p:blipFill>
        <p:spPr bwMode="auto">
          <a:xfrm>
            <a:off x="1112833" y="834771"/>
            <a:ext cx="6918335" cy="5261390"/>
          </a:xfrm>
          <a:prstGeom prst="rect">
            <a:avLst/>
          </a:prstGeom>
          <a:noFill/>
          <a:ln w="9525">
            <a:noFill/>
            <a:miter lim="800000"/>
            <a:headEnd/>
            <a:tailEnd/>
          </a:ln>
          <a:effectLst/>
        </p:spPr>
      </p:pic>
    </p:spTree>
    <p:extLst>
      <p:ext uri="{BB962C8B-B14F-4D97-AF65-F5344CB8AC3E}">
        <p14:creationId xmlns:p14="http://schemas.microsoft.com/office/powerpoint/2010/main" val="2808939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ataAssimilationDiagram_frame6.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286000"/>
            <a:ext cx="6624320" cy="3698240"/>
          </a:xfrm>
          <a:prstGeom prst="rect">
            <a:avLst/>
          </a:prstGeom>
        </p:spPr>
      </p:pic>
      <p:sp>
        <p:nvSpPr>
          <p:cNvPr id="5" name="TextBox 4"/>
          <p:cNvSpPr txBox="1"/>
          <p:nvPr/>
        </p:nvSpPr>
        <p:spPr>
          <a:xfrm>
            <a:off x="1114547" y="5679161"/>
            <a:ext cx="2010136" cy="461665"/>
          </a:xfrm>
          <a:prstGeom prst="rect">
            <a:avLst/>
          </a:prstGeom>
          <a:noFill/>
        </p:spPr>
        <p:txBody>
          <a:bodyPr wrap="none" rtlCol="0">
            <a:spAutoFit/>
          </a:bodyPr>
          <a:lstStyle/>
          <a:p>
            <a:r>
              <a:rPr lang="en-US" sz="2400" dirty="0" smtClean="0">
                <a:solidFill>
                  <a:srgbClr val="008000"/>
                </a:solidFill>
              </a:rPr>
              <a:t>CLM instances</a:t>
            </a:r>
            <a:endParaRPr lang="en-US" sz="2400" dirty="0">
              <a:solidFill>
                <a:srgbClr val="008000"/>
              </a:solidFill>
            </a:endParaRPr>
          </a:p>
        </p:txBody>
      </p:sp>
      <p:sp>
        <p:nvSpPr>
          <p:cNvPr id="4" name="TextBox 3"/>
          <p:cNvSpPr txBox="1"/>
          <p:nvPr/>
        </p:nvSpPr>
        <p:spPr>
          <a:xfrm>
            <a:off x="6828285" y="3047946"/>
            <a:ext cx="2315715" cy="2554545"/>
          </a:xfrm>
          <a:prstGeom prst="rect">
            <a:avLst/>
          </a:prstGeom>
          <a:noFill/>
        </p:spPr>
        <p:txBody>
          <a:bodyPr wrap="square" rtlCol="0">
            <a:spAutoFit/>
          </a:bodyPr>
          <a:lstStyle/>
          <a:p>
            <a:r>
              <a:rPr lang="en-US" sz="2000" dirty="0" smtClean="0"/>
              <a:t>The </a:t>
            </a:r>
            <a:r>
              <a:rPr lang="en-US" sz="2000" b="1" dirty="0" smtClean="0">
                <a:solidFill>
                  <a:srgbClr val="0000FF"/>
                </a:solidFill>
              </a:rPr>
              <a:t>increments</a:t>
            </a:r>
            <a:r>
              <a:rPr lang="en-US" sz="2000" dirty="0" smtClean="0"/>
              <a:t> are regressed onto as many </a:t>
            </a:r>
            <a:r>
              <a:rPr lang="en-US" sz="2000" dirty="0" smtClean="0">
                <a:solidFill>
                  <a:srgbClr val="008000"/>
                </a:solidFill>
              </a:rPr>
              <a:t>CLM </a:t>
            </a:r>
            <a:r>
              <a:rPr lang="en-US" sz="2000" b="1" dirty="0" smtClean="0">
                <a:solidFill>
                  <a:srgbClr val="008000"/>
                </a:solidFill>
              </a:rPr>
              <a:t>state variables</a:t>
            </a:r>
            <a:r>
              <a:rPr lang="en-US" sz="2000" dirty="0" smtClean="0">
                <a:solidFill>
                  <a:srgbClr val="008000"/>
                </a:solidFill>
              </a:rPr>
              <a:t> </a:t>
            </a:r>
            <a:r>
              <a:rPr lang="en-US" sz="2000" dirty="0" smtClean="0"/>
              <a:t>as you like. If there is a correlation, the CLM state gets adjusted in the restart file.</a:t>
            </a:r>
            <a:endParaRPr lang="en-US" sz="2000" dirty="0"/>
          </a:p>
        </p:txBody>
      </p:sp>
      <p:sp>
        <p:nvSpPr>
          <p:cNvPr id="7" name="Text Box 7"/>
          <p:cNvSpPr txBox="1">
            <a:spLocks noChangeArrowheads="1"/>
          </p:cNvSpPr>
          <p:nvPr/>
        </p:nvSpPr>
        <p:spPr bwMode="auto">
          <a:xfrm>
            <a:off x="263137" y="1125895"/>
            <a:ext cx="8804663" cy="1338828"/>
          </a:xfrm>
          <a:prstGeom prst="rect">
            <a:avLst/>
          </a:prstGeom>
          <a:noFill/>
          <a:ln w="34925">
            <a:noFill/>
            <a:miter lim="800000"/>
            <a:headEnd/>
            <a:tailEnd/>
          </a:ln>
        </p:spPr>
        <p:txBody>
          <a:bodyPr wrap="square" anchor="ctr">
            <a:spAutoFit/>
          </a:bodyPr>
          <a:lstStyle/>
          <a:p>
            <a:pPr>
              <a:spcAft>
                <a:spcPts val="600"/>
              </a:spcAft>
              <a:defRPr/>
            </a:pPr>
            <a:r>
              <a:rPr lang="en-US" dirty="0" smtClean="0">
                <a:latin typeface="+mn-lt"/>
                <a:ea typeface="ＭＳ Ｐゴシック" charset="-128"/>
                <a:cs typeface="ＭＳ Ｐゴシック" charset="-128"/>
              </a:rPr>
              <a:t> </a:t>
            </a:r>
            <a:r>
              <a:rPr lang="en-US" dirty="0">
                <a:latin typeface="+mn-lt"/>
                <a:ea typeface="ＭＳ Ｐゴシック" charset="-128"/>
                <a:cs typeface="ＭＳ Ｐゴシック" charset="-128"/>
              </a:rPr>
              <a:t>	</a:t>
            </a:r>
            <a:r>
              <a:rPr lang="en-US" sz="2400" dirty="0">
                <a:latin typeface="+mn-lt"/>
                <a:ea typeface="ＭＳ Ｐゴシック" charset="-128"/>
                <a:cs typeface="ＭＳ Ｐゴシック" charset="-128"/>
              </a:rPr>
              <a:t>1. A way to make model </a:t>
            </a:r>
            <a:r>
              <a:rPr lang="en-US" sz="2400" dirty="0" smtClean="0">
                <a:latin typeface="+mn-lt"/>
                <a:ea typeface="ＭＳ Ｐゴシック" charset="-128"/>
                <a:cs typeface="ＭＳ Ｐゴシック" charset="-128"/>
              </a:rPr>
              <a:t>forecasts.</a:t>
            </a:r>
            <a:endParaRPr lang="en-US" sz="2400" dirty="0">
              <a:latin typeface="+mn-lt"/>
              <a:ea typeface="ＭＳ Ｐゴシック" charset="-128"/>
              <a:cs typeface="ＭＳ Ｐゴシック" charset="-128"/>
            </a:endParaRPr>
          </a:p>
          <a:p>
            <a:pPr>
              <a:spcAft>
                <a:spcPts val="600"/>
              </a:spcAft>
              <a:defRPr/>
            </a:pPr>
            <a:r>
              <a:rPr lang="en-US" sz="2400" dirty="0">
                <a:latin typeface="+mn-lt"/>
                <a:ea typeface="ＭＳ Ｐゴシック" charset="-128"/>
                <a:cs typeface="ＭＳ Ｐゴシック" charset="-128"/>
              </a:rPr>
              <a:t>	2. A way to </a:t>
            </a:r>
            <a:r>
              <a:rPr lang="en-US" sz="2400" dirty="0" smtClean="0">
                <a:latin typeface="+mn-lt"/>
                <a:ea typeface="ＭＳ Ｐゴシック" charset="-128"/>
                <a:cs typeface="ＭＳ Ｐゴシック" charset="-128"/>
              </a:rPr>
              <a:t>estimate what the observation would be – given the 	    model state. This is the observation operator – </a:t>
            </a:r>
            <a:r>
              <a:rPr lang="en-US" sz="2800" dirty="0" smtClean="0">
                <a:latin typeface="+mn-lt"/>
                <a:ea typeface="ＭＳ Ｐゴシック" charset="-128"/>
                <a:cs typeface="ＭＳ Ｐゴシック" charset="-128"/>
              </a:rPr>
              <a:t>h</a:t>
            </a:r>
            <a:r>
              <a:rPr lang="en-US" sz="2400" dirty="0" smtClean="0">
                <a:latin typeface="+mn-lt"/>
                <a:ea typeface="ＭＳ Ｐゴシック" charset="-128"/>
                <a:cs typeface="ＭＳ Ｐゴシック" charset="-128"/>
              </a:rPr>
              <a:t>.</a:t>
            </a:r>
            <a:endParaRPr lang="en-US" sz="2400" dirty="0">
              <a:latin typeface="+mn-lt"/>
              <a:ea typeface="ＭＳ Ｐゴシック" charset="-128"/>
              <a:cs typeface="ＭＳ Ｐゴシック" charset="-128"/>
            </a:endParaRPr>
          </a:p>
        </p:txBody>
      </p:sp>
      <p:sp>
        <p:nvSpPr>
          <p:cNvPr id="8" name="Title 7"/>
          <p:cNvSpPr>
            <a:spLocks noGrp="1"/>
          </p:cNvSpPr>
          <p:nvPr>
            <p:ph type="title" idx="4294967295"/>
          </p:nvPr>
        </p:nvSpPr>
        <p:spPr>
          <a:xfrm>
            <a:off x="0" y="11474"/>
            <a:ext cx="9144000" cy="1143000"/>
          </a:xfrm>
        </p:spPr>
        <p:txBody>
          <a:bodyPr>
            <a:normAutofit/>
          </a:bodyPr>
          <a:lstStyle/>
          <a:p>
            <a:r>
              <a:rPr lang="en-US" sz="3200" dirty="0" smtClean="0"/>
              <a:t>A generic ensemble filter system like</a:t>
            </a:r>
            <a:r>
              <a:rPr lang="en-US" sz="3200" baseline="0" dirty="0" smtClean="0"/>
              <a:t> DART needs:</a:t>
            </a:r>
            <a:endParaRPr lang="en-US" sz="3200" dirty="0"/>
          </a:p>
        </p:txBody>
      </p:sp>
    </p:spTree>
    <p:extLst>
      <p:ext uri="{BB962C8B-B14F-4D97-AF65-F5344CB8AC3E}">
        <p14:creationId xmlns:p14="http://schemas.microsoft.com/office/powerpoint/2010/main" val="137097673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0" descr="DataAssimilationDiagram_fram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1600200"/>
            <a:ext cx="82804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Rectangle 8"/>
          <p:cNvSpPr txBox="1">
            <a:spLocks noChangeArrowheads="1"/>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a:solidFill>
                  <a:schemeClr val="tx2"/>
                </a:solidFill>
              </a:rPr>
              <a:t>Ensemble Filter for Large Geophysical Models</a:t>
            </a:r>
          </a:p>
        </p:txBody>
      </p:sp>
      <p:sp>
        <p:nvSpPr>
          <p:cNvPr id="57347" name="Rectangle 14"/>
          <p:cNvSpPr>
            <a:spLocks noChangeArrowheads="1"/>
          </p:cNvSpPr>
          <p:nvPr/>
        </p:nvSpPr>
        <p:spPr bwMode="auto">
          <a:xfrm>
            <a:off x="717550" y="1062038"/>
            <a:ext cx="7708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anchor="ctr">
            <a:spAutoFit/>
          </a:bodyPr>
          <a:lstStyle/>
          <a:p>
            <a:pPr algn="ctr"/>
            <a:r>
              <a:rPr lang="en-US">
                <a:latin typeface="Times New Roman" charset="0"/>
              </a:rPr>
              <a:t>1. </a:t>
            </a:r>
            <a:r>
              <a:rPr lang="en-US"/>
              <a:t>Use model to advance </a:t>
            </a:r>
            <a:r>
              <a:rPr lang="en-US">
                <a:solidFill>
                  <a:srgbClr val="008000"/>
                </a:solidFill>
              </a:rPr>
              <a:t>ensemble</a:t>
            </a:r>
            <a:r>
              <a:rPr lang="en-US"/>
              <a:t> (3 members here) to time at which next observation becomes available.</a:t>
            </a:r>
            <a:endParaRPr lang="en-US">
              <a:latin typeface="Times New Roman" charset="0"/>
            </a:endParaRPr>
          </a:p>
        </p:txBody>
      </p:sp>
      <p:sp>
        <p:nvSpPr>
          <p:cNvPr id="57348" name="Text Box 12"/>
          <p:cNvSpPr txBox="1">
            <a:spLocks noChangeArrowheads="1"/>
          </p:cNvSpPr>
          <p:nvPr/>
        </p:nvSpPr>
        <p:spPr bwMode="auto">
          <a:xfrm>
            <a:off x="112713" y="2973388"/>
            <a:ext cx="31369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Ensemble state estimate after using previous observation (</a:t>
            </a:r>
            <a:r>
              <a:rPr lang="en-US">
                <a:solidFill>
                  <a:srgbClr val="0000FF"/>
                </a:solidFill>
              </a:rPr>
              <a:t>analysis</a:t>
            </a:r>
            <a:r>
              <a:rPr lang="en-US"/>
              <a:t>)</a:t>
            </a:r>
            <a:endParaRPr lang="en-US">
              <a:latin typeface="Times New Roman" charset="0"/>
            </a:endParaRPr>
          </a:p>
        </p:txBody>
      </p:sp>
      <p:sp>
        <p:nvSpPr>
          <p:cNvPr id="57349" name="Text Box 13"/>
          <p:cNvSpPr txBox="1">
            <a:spLocks noChangeArrowheads="1"/>
          </p:cNvSpPr>
          <p:nvPr/>
        </p:nvSpPr>
        <p:spPr bwMode="auto">
          <a:xfrm>
            <a:off x="4179888" y="3336925"/>
            <a:ext cx="23590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Ensemble state at time of next observation (</a:t>
            </a:r>
            <a:r>
              <a:rPr lang="en-US">
                <a:solidFill>
                  <a:srgbClr val="008000"/>
                </a:solidFill>
              </a:rPr>
              <a:t>prior</a:t>
            </a:r>
            <a:r>
              <a:rPr lang="en-US"/>
              <a:t>)</a:t>
            </a:r>
            <a:endParaRPr lang="en-US">
              <a:latin typeface="Times New Roman" charset="0"/>
            </a:endParaRPr>
          </a:p>
        </p:txBody>
      </p:sp>
    </p:spTree>
    <p:extLst>
      <p:ext uri="{BB962C8B-B14F-4D97-AF65-F5344CB8AC3E}">
        <p14:creationId xmlns:p14="http://schemas.microsoft.com/office/powerpoint/2010/main" val="4041577116"/>
      </p:ext>
    </p:extLst>
  </p:cSld>
  <p:clrMapOvr>
    <a:masterClrMapping/>
  </p:clrMapOvr>
  <p:transition xmlns:p14="http://schemas.microsoft.com/office/powerpoint/2010/main">
    <p:zoom dir="in"/>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4" descr="DataAssimilationDiagram_fram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1600200"/>
            <a:ext cx="82804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4" name="Text Box 6"/>
          <p:cNvSpPr txBox="1">
            <a:spLocks noChangeArrowheads="1"/>
          </p:cNvSpPr>
          <p:nvPr/>
        </p:nvSpPr>
        <p:spPr bwMode="auto">
          <a:xfrm>
            <a:off x="609600" y="1062038"/>
            <a:ext cx="7924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t>2. Get prior ensemble sample of observation, y = h(x), by applying forward operator </a:t>
            </a:r>
            <a:r>
              <a:rPr lang="en-US" b="1"/>
              <a:t>h</a:t>
            </a:r>
            <a:r>
              <a:rPr lang="en-US"/>
              <a:t> to each ensemble member.</a:t>
            </a:r>
            <a:endParaRPr lang="en-US">
              <a:latin typeface="Times New Roman" charset="0"/>
            </a:endParaRPr>
          </a:p>
        </p:txBody>
      </p:sp>
      <p:sp>
        <p:nvSpPr>
          <p:cNvPr id="59395" name="Text Box 7"/>
          <p:cNvSpPr txBox="1">
            <a:spLocks noChangeArrowheads="1"/>
          </p:cNvSpPr>
          <p:nvPr/>
        </p:nvSpPr>
        <p:spPr bwMode="auto">
          <a:xfrm>
            <a:off x="5138738" y="3022600"/>
            <a:ext cx="341788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Theory: observations from instruments with uncorrelated errors can be done sequentially.</a:t>
            </a:r>
          </a:p>
        </p:txBody>
      </p:sp>
      <p:sp>
        <p:nvSpPr>
          <p:cNvPr id="59396" name="Rectangle 8"/>
          <p:cNvSpPr txBox="1">
            <a:spLocks noChangeArrowheads="1"/>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a:solidFill>
                  <a:schemeClr val="tx2"/>
                </a:solidFill>
              </a:rPr>
              <a:t>Ensemble Filter for Large Geophysical Models</a:t>
            </a:r>
          </a:p>
        </p:txBody>
      </p:sp>
    </p:spTree>
    <p:extLst>
      <p:ext uri="{BB962C8B-B14F-4D97-AF65-F5344CB8AC3E}">
        <p14:creationId xmlns:p14="http://schemas.microsoft.com/office/powerpoint/2010/main" val="2908596320"/>
      </p:ext>
    </p:extLst>
  </p:cSld>
  <p:clrMapOvr>
    <a:masterClrMapping/>
  </p:clrMapOvr>
  <p:transition xmlns:p14="http://schemas.microsoft.com/office/powerpoint/2010/main">
    <p:zoom dir="in"/>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3" descr="DataAssimilationDiagram_fram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1600200"/>
            <a:ext cx="82804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2" name="Text Box 5"/>
          <p:cNvSpPr txBox="1">
            <a:spLocks noChangeArrowheads="1"/>
          </p:cNvSpPr>
          <p:nvPr/>
        </p:nvSpPr>
        <p:spPr bwMode="auto">
          <a:xfrm>
            <a:off x="1719263" y="985838"/>
            <a:ext cx="57070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t>3. Get </a:t>
            </a:r>
            <a:r>
              <a:rPr lang="en-US">
                <a:solidFill>
                  <a:srgbClr val="FF0000"/>
                </a:solidFill>
              </a:rPr>
              <a:t>observed value</a:t>
            </a:r>
            <a:r>
              <a:rPr lang="en-US"/>
              <a:t> and </a:t>
            </a:r>
            <a:r>
              <a:rPr lang="en-US">
                <a:solidFill>
                  <a:srgbClr val="FF0000"/>
                </a:solidFill>
              </a:rPr>
              <a:t>observational error distribution</a:t>
            </a:r>
            <a:r>
              <a:rPr lang="en-US"/>
              <a:t> from observing system.</a:t>
            </a:r>
          </a:p>
        </p:txBody>
      </p:sp>
      <p:sp>
        <p:nvSpPr>
          <p:cNvPr id="61443" name="Rectangle 8"/>
          <p:cNvSpPr txBox="1">
            <a:spLocks noChangeArrowheads="1"/>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a:solidFill>
                  <a:schemeClr val="tx2"/>
                </a:solidFill>
              </a:rPr>
              <a:t>Ensemble Filter for Large Geophysical Models</a:t>
            </a:r>
          </a:p>
        </p:txBody>
      </p:sp>
    </p:spTree>
    <p:extLst>
      <p:ext uri="{BB962C8B-B14F-4D97-AF65-F5344CB8AC3E}">
        <p14:creationId xmlns:p14="http://schemas.microsoft.com/office/powerpoint/2010/main" val="1842461777"/>
      </p:ext>
    </p:extLst>
  </p:cSld>
  <p:clrMapOvr>
    <a:masterClrMapping/>
  </p:clrMapOvr>
  <p:transition xmlns:p14="http://schemas.microsoft.com/office/powerpoint/2010/main">
    <p:zoom dir="in"/>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4" descr="DataAssimilationDiagram_fram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600200"/>
            <a:ext cx="82804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0" name="Text Box 6"/>
          <p:cNvSpPr txBox="1">
            <a:spLocks noChangeArrowheads="1"/>
          </p:cNvSpPr>
          <p:nvPr/>
        </p:nvSpPr>
        <p:spPr bwMode="auto">
          <a:xfrm>
            <a:off x="373063" y="909638"/>
            <a:ext cx="83978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t>4. Find the </a:t>
            </a:r>
            <a:r>
              <a:rPr lang="en-US">
                <a:solidFill>
                  <a:srgbClr val="0000FF"/>
                </a:solidFill>
              </a:rPr>
              <a:t>increments</a:t>
            </a:r>
            <a:r>
              <a:rPr lang="en-US"/>
              <a:t> for the prior observation ensemble                  (this is a scalar problem for uncorrelated observation errors).</a:t>
            </a:r>
            <a:endParaRPr lang="en-US">
              <a:latin typeface="Times New Roman" charset="0"/>
            </a:endParaRPr>
          </a:p>
        </p:txBody>
      </p:sp>
      <p:sp>
        <p:nvSpPr>
          <p:cNvPr id="63491" name="Text Box 7"/>
          <p:cNvSpPr txBox="1">
            <a:spLocks noChangeArrowheads="1"/>
          </p:cNvSpPr>
          <p:nvPr/>
        </p:nvSpPr>
        <p:spPr bwMode="auto">
          <a:xfrm>
            <a:off x="4673600" y="3929063"/>
            <a:ext cx="401478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Note: Difference between various ensemble filters is primarily in observation increment calculation.</a:t>
            </a:r>
            <a:endParaRPr lang="en-US">
              <a:latin typeface="Times New Roman" charset="0"/>
            </a:endParaRPr>
          </a:p>
        </p:txBody>
      </p:sp>
      <p:sp>
        <p:nvSpPr>
          <p:cNvPr id="63492" name="Rectangle 8"/>
          <p:cNvSpPr txBox="1">
            <a:spLocks noChangeArrowheads="1"/>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a:solidFill>
                  <a:schemeClr val="tx2"/>
                </a:solidFill>
              </a:rPr>
              <a:t>Ensemble Filter for Large Geophysical Models</a:t>
            </a:r>
          </a:p>
        </p:txBody>
      </p:sp>
    </p:spTree>
    <p:extLst>
      <p:ext uri="{BB962C8B-B14F-4D97-AF65-F5344CB8AC3E}">
        <p14:creationId xmlns:p14="http://schemas.microsoft.com/office/powerpoint/2010/main" val="3016707041"/>
      </p:ext>
    </p:extLst>
  </p:cSld>
  <p:clrMapOvr>
    <a:masterClrMapping/>
  </p:clrMapOvr>
  <p:transition xmlns:p14="http://schemas.microsoft.com/office/powerpoint/2010/main">
    <p:zoom dir="in"/>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3" descr="DataAssimilationDiagram_fram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1600200"/>
            <a:ext cx="82804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8" name="Text Box 5"/>
          <p:cNvSpPr txBox="1">
            <a:spLocks noChangeArrowheads="1"/>
          </p:cNvSpPr>
          <p:nvPr/>
        </p:nvSpPr>
        <p:spPr bwMode="auto">
          <a:xfrm>
            <a:off x="493713" y="990600"/>
            <a:ext cx="8002587"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100"/>
              <a:t>5. Use ensemble samples of </a:t>
            </a:r>
            <a:r>
              <a:rPr lang="en-US" sz="2100" b="1"/>
              <a:t>y</a:t>
            </a:r>
            <a:r>
              <a:rPr lang="en-US" sz="2100"/>
              <a:t> and each state variable to linearly regress observation increments onto state variable increments.</a:t>
            </a:r>
            <a:endParaRPr lang="en-US">
              <a:latin typeface="Times New Roman" charset="0"/>
            </a:endParaRPr>
          </a:p>
        </p:txBody>
      </p:sp>
      <p:sp>
        <p:nvSpPr>
          <p:cNvPr id="65539" name="Text Box 6"/>
          <p:cNvSpPr txBox="1">
            <a:spLocks noChangeArrowheads="1"/>
          </p:cNvSpPr>
          <p:nvPr/>
        </p:nvSpPr>
        <p:spPr bwMode="auto">
          <a:xfrm>
            <a:off x="5478463" y="4651375"/>
            <a:ext cx="351313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200"/>
              <a:t>Theory: impact of observation increments on each state variable can be handled independently!</a:t>
            </a:r>
            <a:endParaRPr lang="en-US">
              <a:latin typeface="Times New Roman" charset="0"/>
            </a:endParaRPr>
          </a:p>
        </p:txBody>
      </p:sp>
      <p:sp>
        <p:nvSpPr>
          <p:cNvPr id="65540" name="Rectangle 8"/>
          <p:cNvSpPr txBox="1">
            <a:spLocks noChangeArrowheads="1"/>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a:solidFill>
                  <a:schemeClr val="tx2"/>
                </a:solidFill>
              </a:rPr>
              <a:t>Ensemble Filter for Large Geophysical Models</a:t>
            </a:r>
          </a:p>
        </p:txBody>
      </p:sp>
    </p:spTree>
    <p:extLst>
      <p:ext uri="{BB962C8B-B14F-4D97-AF65-F5344CB8AC3E}">
        <p14:creationId xmlns:p14="http://schemas.microsoft.com/office/powerpoint/2010/main" val="2812246930"/>
      </p:ext>
    </p:extLst>
  </p:cSld>
  <p:clrMapOvr>
    <a:masterClrMapping/>
  </p:clrMapOvr>
  <p:transition xmlns:p14="http://schemas.microsoft.com/office/powerpoint/2010/main">
    <p:zoom dir="in"/>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5" descr="DataAssimilationDiagram_frame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1600200"/>
            <a:ext cx="82804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6" name="Text Box 7"/>
          <p:cNvSpPr txBox="1">
            <a:spLocks noChangeArrowheads="1"/>
          </p:cNvSpPr>
          <p:nvPr/>
        </p:nvSpPr>
        <p:spPr bwMode="auto">
          <a:xfrm>
            <a:off x="1047750" y="914400"/>
            <a:ext cx="7050088"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200"/>
              <a:t>6. When all ensemble members for each state variable are updated, there is a new analysis. Integrate to time of next observation …</a:t>
            </a:r>
            <a:endParaRPr lang="en-US">
              <a:latin typeface="Times New Roman" charset="0"/>
            </a:endParaRPr>
          </a:p>
        </p:txBody>
      </p:sp>
      <p:sp>
        <p:nvSpPr>
          <p:cNvPr id="67587" name="Rectangle 8"/>
          <p:cNvSpPr txBox="1">
            <a:spLocks noChangeArrowheads="1"/>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a:solidFill>
                  <a:schemeClr val="tx2"/>
                </a:solidFill>
              </a:rPr>
              <a:t>Ensemble Filter for Large Geophysical Models</a:t>
            </a:r>
          </a:p>
        </p:txBody>
      </p:sp>
    </p:spTree>
    <p:extLst>
      <p:ext uri="{BB962C8B-B14F-4D97-AF65-F5344CB8AC3E}">
        <p14:creationId xmlns:p14="http://schemas.microsoft.com/office/powerpoint/2010/main" val="2073347353"/>
      </p:ext>
    </p:extLst>
  </p:cSld>
  <p:clrMapOvr>
    <a:masterClrMapping/>
  </p:clrMapOvr>
  <p:transition xmlns:p14="http://schemas.microsoft.com/office/powerpoint/2010/main">
    <p:zoom dir="in"/>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9644" y="1006230"/>
            <a:ext cx="7819570" cy="5116984"/>
          </a:xfrm>
          <a:prstGeom prst="rect">
            <a:avLst/>
          </a:prstGeom>
        </p:spPr>
        <p:txBody>
          <a:bodyPr>
            <a:normAutofit/>
          </a:bodyPr>
          <a:lstStyle/>
          <a:p>
            <a:pPr algn="just"/>
            <a:r>
              <a:rPr lang="en-US" dirty="0" smtClean="0"/>
              <a:t>A multi-instance version of CESM has been developed that more easily facilitates ensemble-based DA</a:t>
            </a:r>
          </a:p>
          <a:p>
            <a:pPr algn="just"/>
            <a:r>
              <a:rPr lang="en-US" dirty="0" smtClean="0"/>
              <a:t>For example, multiple land models can be driven by multiple data-atmospheres in a single executable. </a:t>
            </a:r>
          </a:p>
          <a:p>
            <a:pPr algn="just"/>
            <a:r>
              <a:rPr lang="en-US" dirty="0" smtClean="0"/>
              <a:t>This capability should be available in the next CESM release. </a:t>
            </a:r>
            <a:endParaRPr lang="en-US" dirty="0"/>
          </a:p>
        </p:txBody>
      </p:sp>
      <p:sp>
        <p:nvSpPr>
          <p:cNvPr id="2" name="Title 1"/>
          <p:cNvSpPr>
            <a:spLocks noGrp="1"/>
          </p:cNvSpPr>
          <p:nvPr>
            <p:ph type="title"/>
          </p:nvPr>
        </p:nvSpPr>
        <p:spPr>
          <a:prstGeom prst="rect">
            <a:avLst/>
          </a:prstGeom>
        </p:spPr>
        <p:txBody>
          <a:bodyPr/>
          <a:lstStyle/>
          <a:p>
            <a:r>
              <a:rPr lang="en-US" dirty="0" smtClean="0"/>
              <a:t>Multi-instance CESM code</a:t>
            </a:r>
            <a:endParaRPr lang="en-US" dirty="0"/>
          </a:p>
        </p:txBody>
      </p:sp>
      <p:grpSp>
        <p:nvGrpSpPr>
          <p:cNvPr id="4" name="Group 3"/>
          <p:cNvGrpSpPr>
            <a:grpSpLocks noChangeAspect="1"/>
          </p:cNvGrpSpPr>
          <p:nvPr/>
        </p:nvGrpSpPr>
        <p:grpSpPr>
          <a:xfrm>
            <a:off x="1637181" y="2836349"/>
            <a:ext cx="5869638" cy="2619978"/>
            <a:chOff x="15326360" y="5888922"/>
            <a:chExt cx="6367626" cy="2842260"/>
          </a:xfrm>
        </p:grpSpPr>
        <p:pic>
          <p:nvPicPr>
            <p:cNvPr id="5" name="Picture 4"/>
            <p:cNvPicPr>
              <a:picLocks noChangeAspect="1"/>
            </p:cNvPicPr>
            <p:nvPr/>
          </p:nvPicPr>
          <p:blipFill>
            <a:blip r:embed="rId3"/>
            <a:stretch>
              <a:fillRect/>
            </a:stretch>
          </p:blipFill>
          <p:spPr>
            <a:xfrm>
              <a:off x="15326360" y="5888922"/>
              <a:ext cx="3063240" cy="2842260"/>
            </a:xfrm>
            <a:prstGeom prst="rect">
              <a:avLst/>
            </a:prstGeom>
          </p:spPr>
        </p:pic>
        <p:pic>
          <p:nvPicPr>
            <p:cNvPr id="6" name="Picture 5"/>
            <p:cNvPicPr>
              <a:picLocks noChangeAspect="1"/>
            </p:cNvPicPr>
            <p:nvPr/>
          </p:nvPicPr>
          <p:blipFill>
            <a:blip r:embed="rId4"/>
            <a:srcRect l="51701"/>
            <a:stretch>
              <a:fillRect/>
            </a:stretch>
          </p:blipFill>
          <p:spPr>
            <a:xfrm>
              <a:off x="18642965" y="5995602"/>
              <a:ext cx="3051021" cy="2697480"/>
            </a:xfrm>
            <a:prstGeom prst="rect">
              <a:avLst/>
            </a:prstGeom>
          </p:spPr>
        </p:pic>
        <p:cxnSp>
          <p:nvCxnSpPr>
            <p:cNvPr id="7" name="Straight Arrow Connector 6"/>
            <p:cNvCxnSpPr/>
            <p:nvPr/>
          </p:nvCxnSpPr>
          <p:spPr>
            <a:xfrm rot="10800000">
              <a:off x="17729203" y="6496050"/>
              <a:ext cx="986365" cy="674302"/>
            </a:xfrm>
            <a:prstGeom prst="straightConnector1">
              <a:avLst/>
            </a:prstGeom>
            <a:ln>
              <a:solidFill>
                <a:srgbClr val="F6DD9A"/>
              </a:solidFill>
              <a:tailEnd type="arrow"/>
            </a:ln>
          </p:spPr>
          <p:style>
            <a:lnRef idx="2">
              <a:schemeClr val="accent1"/>
            </a:lnRef>
            <a:fillRef idx="0">
              <a:schemeClr val="accent1"/>
            </a:fillRef>
            <a:effectRef idx="1">
              <a:schemeClr val="accent1"/>
            </a:effectRef>
            <a:fontRef idx="minor">
              <a:schemeClr val="tx1"/>
            </a:fontRef>
          </p:style>
        </p:cxnSp>
      </p:grpSp>
      <p:sp>
        <p:nvSpPr>
          <p:cNvPr id="8" name="TextBox 7"/>
          <p:cNvSpPr txBox="1"/>
          <p:nvPr/>
        </p:nvSpPr>
        <p:spPr>
          <a:xfrm>
            <a:off x="605485" y="5681579"/>
            <a:ext cx="7933031" cy="461665"/>
          </a:xfrm>
          <a:prstGeom prst="rect">
            <a:avLst/>
          </a:prstGeom>
          <a:noFill/>
        </p:spPr>
        <p:txBody>
          <a:bodyPr wrap="none" rtlCol="0">
            <a:spAutoFit/>
          </a:bodyPr>
          <a:lstStyle/>
          <a:p>
            <a:pPr algn="ctr"/>
            <a:r>
              <a:rPr lang="en-US" sz="2400" b="1" dirty="0" smtClean="0">
                <a:solidFill>
                  <a:srgbClr val="FF0000"/>
                </a:solidFill>
              </a:rPr>
              <a:t>Right now, this is only available on the development branch!</a:t>
            </a:r>
            <a:endParaRPr lang="en-US" sz="2400" b="1" dirty="0">
              <a:solidFill>
                <a:srgbClr val="FF0000"/>
              </a:solidFill>
            </a:endParaRPr>
          </a:p>
        </p:txBody>
      </p:sp>
    </p:spTree>
    <p:extLst>
      <p:ext uri="{BB962C8B-B14F-4D97-AF65-F5344CB8AC3E}">
        <p14:creationId xmlns:p14="http://schemas.microsoft.com/office/powerpoint/2010/main" val="39954670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91230"/>
          </a:xfrm>
        </p:spPr>
        <p:txBody>
          <a:bodyPr>
            <a:normAutofit fontScale="90000"/>
          </a:bodyPr>
          <a:lstStyle/>
          <a:p>
            <a:r>
              <a:rPr lang="en-US" dirty="0" smtClean="0"/>
              <a:t>Creating the initial ensemble of CLM.</a:t>
            </a:r>
            <a:endParaRPr lang="en-US" dirty="0"/>
          </a:p>
        </p:txBody>
      </p:sp>
      <p:cxnSp>
        <p:nvCxnSpPr>
          <p:cNvPr id="18" name="Straight Arrow Connector 17"/>
          <p:cNvCxnSpPr/>
          <p:nvPr/>
        </p:nvCxnSpPr>
        <p:spPr>
          <a:xfrm>
            <a:off x="925945" y="2138504"/>
            <a:ext cx="7315200"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971500" y="2138504"/>
            <a:ext cx="1272892" cy="369332"/>
          </a:xfrm>
          <a:prstGeom prst="rect">
            <a:avLst/>
          </a:prstGeom>
          <a:noFill/>
        </p:spPr>
        <p:txBody>
          <a:bodyPr wrap="none" rtlCol="0">
            <a:spAutoFit/>
          </a:bodyPr>
          <a:lstStyle/>
          <a:p>
            <a:r>
              <a:rPr lang="en-US" dirty="0" smtClean="0"/>
              <a:t>model time</a:t>
            </a:r>
            <a:endParaRPr lang="en-US" dirty="0"/>
          </a:p>
        </p:txBody>
      </p:sp>
      <p:cxnSp>
        <p:nvCxnSpPr>
          <p:cNvPr id="31" name="Straight Connector 30"/>
          <p:cNvCxnSpPr/>
          <p:nvPr/>
        </p:nvCxnSpPr>
        <p:spPr>
          <a:xfrm>
            <a:off x="971605" y="2444281"/>
            <a:ext cx="0" cy="914400"/>
          </a:xfrm>
          <a:prstGeom prst="line">
            <a:avLst/>
          </a:prstGeom>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1752666" y="3042879"/>
            <a:ext cx="1421220" cy="369332"/>
          </a:xfrm>
          <a:prstGeom prst="rect">
            <a:avLst/>
          </a:prstGeom>
          <a:noFill/>
        </p:spPr>
        <p:txBody>
          <a:bodyPr wrap="none" rtlCol="0">
            <a:spAutoFit/>
          </a:bodyPr>
          <a:lstStyle/>
          <a:p>
            <a:r>
              <a:rPr lang="en-US" dirty="0" smtClean="0"/>
              <a:t>“a long time”</a:t>
            </a:r>
            <a:endParaRPr lang="en-US" dirty="0"/>
          </a:p>
        </p:txBody>
      </p:sp>
      <p:sp>
        <p:nvSpPr>
          <p:cNvPr id="72" name="TextBox 71"/>
          <p:cNvSpPr txBox="1"/>
          <p:nvPr/>
        </p:nvSpPr>
        <p:spPr>
          <a:xfrm>
            <a:off x="2867461" y="2277405"/>
            <a:ext cx="1122648" cy="369332"/>
          </a:xfrm>
          <a:prstGeom prst="rect">
            <a:avLst/>
          </a:prstGeom>
          <a:noFill/>
        </p:spPr>
        <p:txBody>
          <a:bodyPr wrap="none" rtlCol="0">
            <a:spAutoFit/>
          </a:bodyPr>
          <a:lstStyle/>
          <a:p>
            <a:r>
              <a:rPr lang="en-US" dirty="0" smtClean="0"/>
              <a:t>“spun up”</a:t>
            </a:r>
            <a:endParaRPr lang="en-US" dirty="0"/>
          </a:p>
        </p:txBody>
      </p:sp>
      <p:sp>
        <p:nvSpPr>
          <p:cNvPr id="76" name="TextBox 75"/>
          <p:cNvSpPr txBox="1"/>
          <p:nvPr/>
        </p:nvSpPr>
        <p:spPr>
          <a:xfrm>
            <a:off x="542751" y="737538"/>
            <a:ext cx="8144049" cy="1200328"/>
          </a:xfrm>
          <a:prstGeom prst="rect">
            <a:avLst/>
          </a:prstGeom>
          <a:noFill/>
        </p:spPr>
        <p:txBody>
          <a:bodyPr wrap="square" rtlCol="0">
            <a:spAutoFit/>
          </a:bodyPr>
          <a:lstStyle/>
          <a:p>
            <a:pPr algn="ctr"/>
            <a:r>
              <a:rPr lang="en-US" sz="2400" dirty="0" smtClean="0"/>
              <a:t>Replicate what we have N times.</a:t>
            </a:r>
          </a:p>
          <a:p>
            <a:pPr algn="ctr"/>
            <a:r>
              <a:rPr lang="en-US" sz="2400" dirty="0" smtClean="0"/>
              <a:t>Use a unique (and different!) </a:t>
            </a:r>
            <a:r>
              <a:rPr lang="en-US" sz="2400" i="1" dirty="0" smtClean="0"/>
              <a:t>realistic</a:t>
            </a:r>
            <a:r>
              <a:rPr lang="en-US" sz="2400" dirty="0" smtClean="0"/>
              <a:t> DATM for each.</a:t>
            </a:r>
          </a:p>
          <a:p>
            <a:pPr algn="ctr"/>
            <a:r>
              <a:rPr lang="en-US" sz="2400" dirty="0" smtClean="0"/>
              <a:t>Run them forward for “a long time”.</a:t>
            </a:r>
          </a:p>
        </p:txBody>
      </p:sp>
      <p:pic>
        <p:nvPicPr>
          <p:cNvPr id="3" name="Picture 2" descr="spinup_spaghetti_free.pdf"/>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914400" y="2282358"/>
            <a:ext cx="7315200" cy="914400"/>
          </a:xfrm>
          <a:prstGeom prst="rect">
            <a:avLst/>
          </a:prstGeom>
        </p:spPr>
      </p:pic>
      <p:sp>
        <p:nvSpPr>
          <p:cNvPr id="33" name="Rounded Rectangle 32"/>
          <p:cNvSpPr/>
          <p:nvPr/>
        </p:nvSpPr>
        <p:spPr>
          <a:xfrm>
            <a:off x="3957544" y="2282358"/>
            <a:ext cx="4365642" cy="120465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Connector 35"/>
          <p:cNvCxnSpPr/>
          <p:nvPr/>
        </p:nvCxnSpPr>
        <p:spPr>
          <a:xfrm>
            <a:off x="3950139" y="2277405"/>
            <a:ext cx="0" cy="1248153"/>
          </a:xfrm>
          <a:prstGeom prst="line">
            <a:avLst/>
          </a:prstGeom>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4673577" y="2402011"/>
            <a:ext cx="2935192" cy="1015663"/>
          </a:xfrm>
          <a:prstGeom prst="rect">
            <a:avLst/>
          </a:prstGeom>
          <a:noFill/>
        </p:spPr>
        <p:txBody>
          <a:bodyPr wrap="square" rtlCol="0">
            <a:spAutoFit/>
          </a:bodyPr>
          <a:lstStyle/>
          <a:p>
            <a:r>
              <a:rPr lang="en-US" sz="2000" b="1" dirty="0" smtClean="0">
                <a:solidFill>
                  <a:srgbClr val="FF0000"/>
                </a:solidFill>
              </a:rPr>
              <a:t>Getting a proper initial ensemble is an area of active research.</a:t>
            </a:r>
            <a:endParaRPr lang="en-US" sz="2000" b="1" dirty="0">
              <a:solidFill>
                <a:srgbClr val="FF0000"/>
              </a:solidFill>
            </a:endParaRPr>
          </a:p>
        </p:txBody>
      </p:sp>
      <p:sp>
        <p:nvSpPr>
          <p:cNvPr id="8" name="TextBox 7"/>
          <p:cNvSpPr txBox="1"/>
          <p:nvPr/>
        </p:nvSpPr>
        <p:spPr>
          <a:xfrm>
            <a:off x="1595948" y="4403313"/>
            <a:ext cx="5952105" cy="1107996"/>
          </a:xfrm>
          <a:prstGeom prst="rect">
            <a:avLst/>
          </a:prstGeom>
          <a:noFill/>
        </p:spPr>
        <p:txBody>
          <a:bodyPr wrap="square" rtlCol="0">
            <a:spAutoFit/>
          </a:bodyPr>
          <a:lstStyle/>
          <a:p>
            <a:pPr algn="ctr"/>
            <a:r>
              <a:rPr lang="en-US" sz="2400" dirty="0"/>
              <a:t>We don’t know how much spread we NEED to capture the </a:t>
            </a:r>
            <a:r>
              <a:rPr lang="en-US" sz="2400" dirty="0" smtClean="0"/>
              <a:t>uncertainty in the system.</a:t>
            </a:r>
            <a:endParaRPr lang="en-US" sz="2400" dirty="0"/>
          </a:p>
          <a:p>
            <a:endParaRPr lang="en-US" dirty="0"/>
          </a:p>
        </p:txBody>
      </p:sp>
    </p:spTree>
    <p:extLst>
      <p:ext uri="{BB962C8B-B14F-4D97-AF65-F5344CB8AC3E}">
        <p14:creationId xmlns:p14="http://schemas.microsoft.com/office/powerpoint/2010/main" val="28536497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pinup_spaghetti_assim.pdf"/>
          <p:cNvPicPr>
            <a:picLocks/>
          </p:cNvPicPr>
          <p:nvPr/>
        </p:nvPicPr>
        <p:blipFill>
          <a:blip r:embed="rId3">
            <a:extLst>
              <a:ext uri="{28A0092B-C50C-407E-A947-70E740481C1C}">
                <a14:useLocalDpi xmlns:a14="http://schemas.microsoft.com/office/drawing/2010/main" val="0"/>
              </a:ext>
            </a:extLst>
          </a:blip>
          <a:stretch>
            <a:fillRect/>
          </a:stretch>
        </p:blipFill>
        <p:spPr>
          <a:xfrm>
            <a:off x="914400" y="4623352"/>
            <a:ext cx="7315200" cy="594360"/>
          </a:xfrm>
          <a:prstGeom prst="rect">
            <a:avLst/>
          </a:prstGeom>
        </p:spPr>
      </p:pic>
      <p:pic>
        <p:nvPicPr>
          <p:cNvPr id="5" name="Picture 4" descr="spinup_spaghetti_notruth.pdf"/>
          <p:cNvPicPr>
            <a:picLocks/>
          </p:cNvPicPr>
          <p:nvPr/>
        </p:nvPicPr>
        <p:blipFill>
          <a:blip r:embed="rId4">
            <a:extLst>
              <a:ext uri="{28A0092B-C50C-407E-A947-70E740481C1C}">
                <a14:useLocalDpi xmlns:a14="http://schemas.microsoft.com/office/drawing/2010/main" val="0"/>
              </a:ext>
            </a:extLst>
          </a:blip>
          <a:stretch>
            <a:fillRect/>
          </a:stretch>
        </p:blipFill>
        <p:spPr>
          <a:xfrm>
            <a:off x="914400" y="2222190"/>
            <a:ext cx="7315200" cy="1143000"/>
          </a:xfrm>
          <a:prstGeom prst="rect">
            <a:avLst/>
          </a:prstGeom>
        </p:spPr>
      </p:pic>
      <p:sp>
        <p:nvSpPr>
          <p:cNvPr id="2" name="Title 1"/>
          <p:cNvSpPr>
            <a:spLocks noGrp="1"/>
          </p:cNvSpPr>
          <p:nvPr>
            <p:ph type="title"/>
          </p:nvPr>
        </p:nvSpPr>
        <p:spPr>
          <a:xfrm>
            <a:off x="457200" y="0"/>
            <a:ext cx="8229600" cy="591230"/>
          </a:xfrm>
        </p:spPr>
        <p:txBody>
          <a:bodyPr>
            <a:normAutofit fontScale="90000"/>
          </a:bodyPr>
          <a:lstStyle/>
          <a:p>
            <a:r>
              <a:rPr lang="en-US" dirty="0" smtClean="0"/>
              <a:t>The ensemble advantage.</a:t>
            </a:r>
            <a:endParaRPr lang="en-US" dirty="0"/>
          </a:p>
        </p:txBody>
      </p:sp>
      <p:sp>
        <p:nvSpPr>
          <p:cNvPr id="23" name="Rounded Rectangle 22"/>
          <p:cNvSpPr/>
          <p:nvPr/>
        </p:nvSpPr>
        <p:spPr>
          <a:xfrm>
            <a:off x="18699" y="2455318"/>
            <a:ext cx="3931440" cy="87171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Connector 35"/>
          <p:cNvCxnSpPr/>
          <p:nvPr/>
        </p:nvCxnSpPr>
        <p:spPr>
          <a:xfrm>
            <a:off x="3950139" y="2277405"/>
            <a:ext cx="0" cy="1248153"/>
          </a:xfrm>
          <a:prstGeom prst="line">
            <a:avLst/>
          </a:prstGeom>
        </p:spPr>
        <p:style>
          <a:lnRef idx="2">
            <a:schemeClr val="accent1"/>
          </a:lnRef>
          <a:fillRef idx="0">
            <a:schemeClr val="accent1"/>
          </a:fillRef>
          <a:effectRef idx="1">
            <a:schemeClr val="accent1"/>
          </a:effectRef>
          <a:fontRef idx="minor">
            <a:schemeClr val="tx1"/>
          </a:fontRef>
        </p:style>
      </p:cxnSp>
      <p:sp>
        <p:nvSpPr>
          <p:cNvPr id="76" name="TextBox 75"/>
          <p:cNvSpPr txBox="1"/>
          <p:nvPr/>
        </p:nvSpPr>
        <p:spPr>
          <a:xfrm>
            <a:off x="358216" y="2300853"/>
            <a:ext cx="3382014" cy="1200328"/>
          </a:xfrm>
          <a:prstGeom prst="rect">
            <a:avLst/>
          </a:prstGeom>
          <a:noFill/>
        </p:spPr>
        <p:txBody>
          <a:bodyPr wrap="square" rtlCol="0">
            <a:spAutoFit/>
          </a:bodyPr>
          <a:lstStyle/>
          <a:p>
            <a:pPr algn="r"/>
            <a:r>
              <a:rPr lang="en-US" sz="2400" dirty="0" smtClean="0"/>
              <a:t>In a free run,</a:t>
            </a:r>
          </a:p>
          <a:p>
            <a:pPr algn="r"/>
            <a:r>
              <a:rPr lang="en-US" sz="2400" dirty="0" smtClean="0"/>
              <a:t>the ensemble spread </a:t>
            </a:r>
            <a:r>
              <a:rPr lang="en-US" sz="2400" dirty="0"/>
              <a:t>frequently </a:t>
            </a:r>
            <a:r>
              <a:rPr lang="en-US" sz="2400" dirty="0" smtClean="0"/>
              <a:t>grows.</a:t>
            </a:r>
          </a:p>
        </p:txBody>
      </p:sp>
      <p:sp>
        <p:nvSpPr>
          <p:cNvPr id="20" name="Rounded Rectangle 19"/>
          <p:cNvSpPr/>
          <p:nvPr/>
        </p:nvSpPr>
        <p:spPr>
          <a:xfrm>
            <a:off x="10856" y="4489704"/>
            <a:ext cx="3931440" cy="87171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7465875" y="4220976"/>
            <a:ext cx="0" cy="1248153"/>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315443" y="4220976"/>
            <a:ext cx="0" cy="1248153"/>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5122051" y="4220976"/>
            <a:ext cx="0" cy="1248153"/>
          </a:xfrm>
          <a:prstGeom prst="line">
            <a:avLst/>
          </a:prstGeom>
        </p:spPr>
        <p:style>
          <a:lnRef idx="2">
            <a:schemeClr val="accent1"/>
          </a:lnRef>
          <a:fillRef idx="0">
            <a:schemeClr val="accent1"/>
          </a:fillRef>
          <a:effectRef idx="1">
            <a:schemeClr val="accent1"/>
          </a:effectRef>
          <a:fontRef idx="minor">
            <a:schemeClr val="tx1"/>
          </a:fontRef>
        </p:style>
      </p:cxnSp>
      <p:sp>
        <p:nvSpPr>
          <p:cNvPr id="22" name="Rounded Rectangle 21"/>
          <p:cNvSpPr/>
          <p:nvPr/>
        </p:nvSpPr>
        <p:spPr>
          <a:xfrm>
            <a:off x="65129" y="4310054"/>
            <a:ext cx="3855169" cy="87171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3935174" y="4220976"/>
            <a:ext cx="0" cy="1248153"/>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65130" y="4094086"/>
            <a:ext cx="3740230" cy="1569660"/>
          </a:xfrm>
          <a:prstGeom prst="rect">
            <a:avLst/>
          </a:prstGeom>
          <a:noFill/>
        </p:spPr>
        <p:txBody>
          <a:bodyPr wrap="square" rtlCol="0">
            <a:spAutoFit/>
          </a:bodyPr>
          <a:lstStyle/>
          <a:p>
            <a:pPr algn="r"/>
            <a:r>
              <a:rPr lang="en-US" sz="2400" dirty="0"/>
              <a:t>With </a:t>
            </a:r>
            <a:r>
              <a:rPr lang="en-US" sz="2400" dirty="0" smtClean="0"/>
              <a:t>a good assimilation</a:t>
            </a:r>
            <a:r>
              <a:rPr lang="en-US" sz="2400" dirty="0"/>
              <a:t>: ensemble spread ultimately remains stable and small enough to be informative</a:t>
            </a:r>
            <a:endParaRPr lang="en-US" sz="2400" dirty="0" smtClean="0"/>
          </a:p>
        </p:txBody>
      </p:sp>
      <p:sp>
        <p:nvSpPr>
          <p:cNvPr id="27" name="Rounded Rectangle 26"/>
          <p:cNvSpPr/>
          <p:nvPr/>
        </p:nvSpPr>
        <p:spPr>
          <a:xfrm>
            <a:off x="8131904" y="1590351"/>
            <a:ext cx="884617" cy="4345068"/>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2218178" y="1270028"/>
            <a:ext cx="4707644" cy="523220"/>
          </a:xfrm>
          <a:prstGeom prst="rect">
            <a:avLst/>
          </a:prstGeom>
          <a:noFill/>
        </p:spPr>
        <p:txBody>
          <a:bodyPr wrap="square" rtlCol="0">
            <a:spAutoFit/>
          </a:bodyPr>
          <a:lstStyle/>
          <a:p>
            <a:pPr algn="ctr"/>
            <a:r>
              <a:rPr lang="en-US" sz="2800" dirty="0" smtClean="0"/>
              <a:t>You can represent uncertainty.</a:t>
            </a:r>
          </a:p>
        </p:txBody>
      </p:sp>
      <p:sp>
        <p:nvSpPr>
          <p:cNvPr id="34" name="TextBox 33"/>
          <p:cNvSpPr txBox="1"/>
          <p:nvPr/>
        </p:nvSpPr>
        <p:spPr>
          <a:xfrm>
            <a:off x="4742357" y="5650437"/>
            <a:ext cx="1903085" cy="369332"/>
          </a:xfrm>
          <a:prstGeom prst="rect">
            <a:avLst/>
          </a:prstGeom>
          <a:noFill/>
        </p:spPr>
        <p:txBody>
          <a:bodyPr wrap="none" rtlCol="0">
            <a:spAutoFit/>
          </a:bodyPr>
          <a:lstStyle/>
          <a:p>
            <a:r>
              <a:rPr lang="en-US" dirty="0" smtClean="0"/>
              <a:t>observation times</a:t>
            </a:r>
            <a:endParaRPr lang="en-US" dirty="0"/>
          </a:p>
        </p:txBody>
      </p:sp>
      <p:cxnSp>
        <p:nvCxnSpPr>
          <p:cNvPr id="35" name="Straight Arrow Connector 34"/>
          <p:cNvCxnSpPr>
            <a:stCxn id="34" idx="1"/>
          </p:cNvCxnSpPr>
          <p:nvPr/>
        </p:nvCxnSpPr>
        <p:spPr>
          <a:xfrm flipH="1" flipV="1">
            <a:off x="3940053" y="5530002"/>
            <a:ext cx="802304" cy="3051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flipV="1">
            <a:off x="5122051" y="5530002"/>
            <a:ext cx="430698" cy="2160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34" idx="3"/>
          </p:cNvCxnSpPr>
          <p:nvPr/>
        </p:nvCxnSpPr>
        <p:spPr>
          <a:xfrm flipV="1">
            <a:off x="6645442" y="5548975"/>
            <a:ext cx="820433" cy="2861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V="1">
            <a:off x="5993433" y="5530002"/>
            <a:ext cx="361931" cy="2160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843468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eb17_2003_spaghetti_NH.pdf"/>
          <p:cNvPicPr>
            <a:picLocks noChangeAspect="1"/>
          </p:cNvPicPr>
          <p:nvPr/>
        </p:nvPicPr>
        <p:blipFill rotWithShape="1">
          <a:blip r:embed="rId2">
            <a:extLst>
              <a:ext uri="{28A0092B-C50C-407E-A947-70E740481C1C}">
                <a14:useLocalDpi xmlns:a14="http://schemas.microsoft.com/office/drawing/2010/main" val="0"/>
              </a:ext>
            </a:extLst>
          </a:blip>
          <a:srcRect b="5573"/>
          <a:stretch/>
        </p:blipFill>
        <p:spPr>
          <a:xfrm>
            <a:off x="1409701" y="666404"/>
            <a:ext cx="5929313" cy="5486400"/>
          </a:xfrm>
          <a:prstGeom prst="rect">
            <a:avLst/>
          </a:prstGeom>
        </p:spPr>
      </p:pic>
      <p:sp>
        <p:nvSpPr>
          <p:cNvPr id="8" name="Title 7"/>
          <p:cNvSpPr>
            <a:spLocks noGrp="1"/>
          </p:cNvSpPr>
          <p:nvPr>
            <p:ph type="title" idx="4294967295"/>
          </p:nvPr>
        </p:nvSpPr>
        <p:spPr>
          <a:xfrm>
            <a:off x="1600200" y="0"/>
            <a:ext cx="5943600" cy="762000"/>
          </a:xfrm>
        </p:spPr>
        <p:txBody>
          <a:bodyPr/>
          <a:lstStyle/>
          <a:p>
            <a:r>
              <a:rPr lang="en-US" dirty="0" smtClean="0"/>
              <a:t>Atmospheric Reanalysis</a:t>
            </a:r>
            <a:endParaRPr lang="en-US" dirty="0"/>
          </a:p>
        </p:txBody>
      </p:sp>
      <p:sp>
        <p:nvSpPr>
          <p:cNvPr id="50180" name="TextBox 6"/>
          <p:cNvSpPr txBox="1">
            <a:spLocks noChangeArrowheads="1"/>
          </p:cNvSpPr>
          <p:nvPr/>
        </p:nvSpPr>
        <p:spPr bwMode="auto">
          <a:xfrm>
            <a:off x="6437592" y="685800"/>
            <a:ext cx="2711669" cy="1754327"/>
          </a:xfrm>
          <a:prstGeom prst="rect">
            <a:avLst/>
          </a:prstGeom>
          <a:noFill/>
          <a:ln w="9525">
            <a:noFill/>
            <a:miter lim="800000"/>
            <a:headEnd/>
            <a:tailEnd/>
          </a:ln>
        </p:spPr>
        <p:txBody>
          <a:bodyPr wrap="square">
            <a:prstTxWarp prst="textNoShape">
              <a:avLst/>
            </a:prstTxWarp>
            <a:spAutoFit/>
          </a:bodyPr>
          <a:lstStyle/>
          <a:p>
            <a:pPr algn="r">
              <a:spcBef>
                <a:spcPts val="0"/>
              </a:spcBef>
              <a:defRPr/>
            </a:pPr>
            <a:r>
              <a:rPr lang="en-US" sz="1800" dirty="0" smtClean="0">
                <a:latin typeface="Arial" charset="0"/>
                <a:ea typeface="ＭＳ Ｐゴシック" charset="-128"/>
                <a:cs typeface="ＭＳ Ｐゴシック" charset="-128"/>
              </a:rPr>
              <a:t>Assimilation uses 80 members of 2</a:t>
            </a:r>
            <a:r>
              <a:rPr lang="en-US" sz="1800" baseline="30000" dirty="0" smtClean="0">
                <a:latin typeface="Arial" charset="0"/>
                <a:ea typeface="ＭＳ Ｐゴシック" charset="-128"/>
                <a:cs typeface="ＭＳ Ｐゴシック" charset="-128"/>
              </a:rPr>
              <a:t>o  </a:t>
            </a:r>
            <a:r>
              <a:rPr lang="en-US" sz="1800" dirty="0" smtClean="0">
                <a:latin typeface="Arial" charset="0"/>
                <a:ea typeface="ＭＳ Ｐゴシック" charset="-128"/>
                <a:cs typeface="ＭＳ Ｐゴシック" charset="-128"/>
              </a:rPr>
              <a:t>FV CAM forced by a single ocean (Hadley+ NCEP-OI2)  and produces a very   competitive reanalysis.</a:t>
            </a:r>
          </a:p>
        </p:txBody>
      </p:sp>
      <p:sp>
        <p:nvSpPr>
          <p:cNvPr id="9" name="TextBox 8"/>
          <p:cNvSpPr txBox="1"/>
          <p:nvPr/>
        </p:nvSpPr>
        <p:spPr>
          <a:xfrm>
            <a:off x="152400" y="762000"/>
            <a:ext cx="2362200" cy="1219200"/>
          </a:xfrm>
          <a:prstGeom prst="rect">
            <a:avLst/>
          </a:prstGeom>
          <a:noFill/>
        </p:spPr>
        <p:txBody>
          <a:bodyPr wrap="square" rtlCol="0">
            <a:spAutoFit/>
          </a:bodyPr>
          <a:lstStyle/>
          <a:p>
            <a:r>
              <a:rPr lang="en-US" sz="1800" dirty="0" smtClean="0">
                <a:latin typeface="Arial" charset="0"/>
                <a:ea typeface="ＭＳ Ｐゴシック" charset="-128"/>
                <a:cs typeface="ＭＳ Ｐゴシック" charset="-128"/>
              </a:rPr>
              <a:t>O(1 million) atmospheric </a:t>
            </a:r>
            <a:r>
              <a:rPr lang="en-US" sz="1800" dirty="0" err="1" smtClean="0">
                <a:latin typeface="Arial" charset="0"/>
                <a:ea typeface="ＭＳ Ｐゴシック" charset="-128"/>
                <a:cs typeface="ＭＳ Ｐゴシック" charset="-128"/>
              </a:rPr>
              <a:t>obs</a:t>
            </a:r>
            <a:r>
              <a:rPr lang="en-US" sz="1800" dirty="0" smtClean="0">
                <a:latin typeface="Arial" charset="0"/>
                <a:ea typeface="ＭＳ Ｐゴシック" charset="-128"/>
                <a:cs typeface="ＭＳ Ｐゴシック" charset="-128"/>
              </a:rPr>
              <a:t> are assimilated every day.</a:t>
            </a:r>
            <a:endParaRPr lang="en-US" sz="1800" dirty="0"/>
          </a:p>
        </p:txBody>
      </p:sp>
      <p:sp>
        <p:nvSpPr>
          <p:cNvPr id="10" name="TextBox 9"/>
          <p:cNvSpPr txBox="1"/>
          <p:nvPr/>
        </p:nvSpPr>
        <p:spPr>
          <a:xfrm>
            <a:off x="6781800" y="5416730"/>
            <a:ext cx="2133600" cy="646331"/>
          </a:xfrm>
          <a:prstGeom prst="rect">
            <a:avLst/>
          </a:prstGeom>
          <a:noFill/>
        </p:spPr>
        <p:txBody>
          <a:bodyPr wrap="square" rtlCol="0">
            <a:spAutoFit/>
          </a:bodyPr>
          <a:lstStyle/>
          <a:p>
            <a:pPr algn="r"/>
            <a:r>
              <a:rPr lang="en-US" dirty="0" smtClean="0"/>
              <a:t>Generates spread in the land model.</a:t>
            </a:r>
            <a:endParaRPr lang="en-US" dirty="0"/>
          </a:p>
        </p:txBody>
      </p:sp>
      <p:sp>
        <p:nvSpPr>
          <p:cNvPr id="11" name="TextBox 10"/>
          <p:cNvSpPr txBox="1"/>
          <p:nvPr/>
        </p:nvSpPr>
        <p:spPr>
          <a:xfrm>
            <a:off x="0" y="4876800"/>
            <a:ext cx="3200400" cy="1200329"/>
          </a:xfrm>
          <a:prstGeom prst="rect">
            <a:avLst/>
          </a:prstGeom>
          <a:noFill/>
        </p:spPr>
        <p:txBody>
          <a:bodyPr wrap="square" rtlCol="0">
            <a:spAutoFit/>
          </a:bodyPr>
          <a:lstStyle/>
          <a:p>
            <a:r>
              <a:rPr lang="en-US" sz="1800" dirty="0" smtClean="0">
                <a:latin typeface="Arial" charset="0"/>
                <a:ea typeface="ＭＳ Ｐゴシック" charset="-128"/>
                <a:cs typeface="ＭＳ Ｐゴシック" charset="-128"/>
              </a:rPr>
              <a:t>Each </a:t>
            </a:r>
            <a:r>
              <a:rPr lang="en-US" dirty="0" smtClean="0">
                <a:latin typeface="Arial" charset="0"/>
                <a:ea typeface="ＭＳ Ｐゴシック" charset="-128"/>
                <a:cs typeface="ＭＳ Ｐゴシック" charset="-128"/>
              </a:rPr>
              <a:t>CLM</a:t>
            </a:r>
            <a:r>
              <a:rPr lang="en-US" sz="1800" dirty="0" smtClean="0">
                <a:latin typeface="Arial" charset="0"/>
                <a:ea typeface="ＭＳ Ｐゴシック" charset="-128"/>
                <a:cs typeface="ＭＳ Ｐゴシック" charset="-128"/>
              </a:rPr>
              <a:t> ensemble                             member is forced with a different atmospheric reanalysis member. </a:t>
            </a:r>
            <a:endParaRPr lang="en-US" sz="1800" dirty="0"/>
          </a:p>
        </p:txBody>
      </p:sp>
      <p:sp>
        <p:nvSpPr>
          <p:cNvPr id="12" name="TextBox 11"/>
          <p:cNvSpPr txBox="1"/>
          <p:nvPr/>
        </p:nvSpPr>
        <p:spPr>
          <a:xfrm>
            <a:off x="457200" y="3505200"/>
            <a:ext cx="1295400" cy="523220"/>
          </a:xfrm>
          <a:prstGeom prst="rect">
            <a:avLst/>
          </a:prstGeom>
          <a:noFill/>
        </p:spPr>
        <p:txBody>
          <a:bodyPr wrap="square" rtlCol="0">
            <a:spAutoFit/>
          </a:bodyPr>
          <a:lstStyle/>
          <a:p>
            <a:pPr algn="r"/>
            <a:r>
              <a:rPr lang="en-US" sz="1400" dirty="0" smtClean="0"/>
              <a:t>500 </a:t>
            </a:r>
            <a:r>
              <a:rPr lang="en-US" sz="1400" dirty="0" err="1" smtClean="0"/>
              <a:t>hPa</a:t>
            </a:r>
            <a:r>
              <a:rPr lang="en-US" sz="1400" dirty="0" smtClean="0"/>
              <a:t> GPH</a:t>
            </a:r>
          </a:p>
          <a:p>
            <a:pPr algn="r"/>
            <a:r>
              <a:rPr lang="en-US" sz="1400" dirty="0" smtClean="0"/>
              <a:t>Feb 17 2003</a:t>
            </a:r>
            <a:endParaRPr lang="en-US" sz="1400" dirty="0"/>
          </a:p>
        </p:txBody>
      </p:sp>
      <p:sp>
        <p:nvSpPr>
          <p:cNvPr id="13" name="TextBox 6"/>
          <p:cNvSpPr txBox="1">
            <a:spLocks noChangeArrowheads="1"/>
          </p:cNvSpPr>
          <p:nvPr/>
        </p:nvSpPr>
        <p:spPr bwMode="auto">
          <a:xfrm>
            <a:off x="7049872" y="4028420"/>
            <a:ext cx="1865528" cy="1200328"/>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prstTxWarp prst="textNoShape">
              <a:avLst/>
            </a:prstTxWarp>
            <a:spAutoFit/>
          </a:bodyPr>
          <a:lstStyle/>
          <a:p>
            <a:pPr algn="ctr">
              <a:spcBef>
                <a:spcPts val="0"/>
              </a:spcBef>
              <a:defRPr/>
            </a:pPr>
            <a:r>
              <a:rPr lang="en-US" sz="2400" dirty="0" smtClean="0">
                <a:latin typeface="Arial" charset="0"/>
                <a:ea typeface="ＭＳ Ｐゴシック" charset="-128"/>
                <a:cs typeface="ＭＳ Ｐゴシック" charset="-128"/>
              </a:rPr>
              <a:t>1998-2010</a:t>
            </a:r>
          </a:p>
          <a:p>
            <a:pPr algn="ctr">
              <a:spcBef>
                <a:spcPts val="0"/>
              </a:spcBef>
              <a:defRPr/>
            </a:pPr>
            <a:r>
              <a:rPr lang="en-US" sz="2400" dirty="0" smtClean="0">
                <a:latin typeface="Arial" charset="0"/>
                <a:ea typeface="ＭＳ Ｐゴシック" charset="-128"/>
                <a:cs typeface="ＭＳ Ｐゴシック" charset="-128"/>
              </a:rPr>
              <a:t>4x daily</a:t>
            </a:r>
          </a:p>
          <a:p>
            <a:pPr algn="ctr">
              <a:spcBef>
                <a:spcPts val="0"/>
              </a:spcBef>
              <a:defRPr/>
            </a:pPr>
            <a:r>
              <a:rPr lang="en-US" sz="2400" dirty="0" smtClean="0">
                <a:latin typeface="Arial" charset="0"/>
                <a:ea typeface="ＭＳ Ｐゴシック" charset="-128"/>
                <a:cs typeface="ＭＳ Ｐゴシック" charset="-128"/>
              </a:rPr>
              <a:t>is available.</a:t>
            </a:r>
          </a:p>
        </p:txBody>
      </p:sp>
    </p:spTree>
    <p:extLst>
      <p:ext uri="{BB962C8B-B14F-4D97-AF65-F5344CB8AC3E}">
        <p14:creationId xmlns:p14="http://schemas.microsoft.com/office/powerpoint/2010/main" val="5766523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2215" y="1006231"/>
            <a:ext cx="7819570" cy="3881406"/>
          </a:xfrm>
          <a:prstGeom prst="rect">
            <a:avLst/>
          </a:prstGeom>
        </p:spPr>
        <p:txBody>
          <a:bodyPr>
            <a:normAutofit/>
          </a:bodyPr>
          <a:lstStyle/>
          <a:p>
            <a:r>
              <a:rPr lang="en-US" dirty="0" smtClean="0"/>
              <a:t>Our goal has been to “Do no harm” to CLM</a:t>
            </a:r>
          </a:p>
          <a:p>
            <a:r>
              <a:rPr lang="en-US" dirty="0" err="1" smtClean="0"/>
              <a:t>DART’s</a:t>
            </a:r>
            <a:r>
              <a:rPr lang="en-US" dirty="0" smtClean="0"/>
              <a:t> </a:t>
            </a:r>
            <a:r>
              <a:rPr lang="en-US" dirty="0" err="1" smtClean="0"/>
              <a:t>namelist</a:t>
            </a:r>
            <a:r>
              <a:rPr lang="en-US" dirty="0" smtClean="0"/>
              <a:t> allows you to choose what CLM variables get updated by the assimilation</a:t>
            </a:r>
          </a:p>
          <a:p>
            <a:r>
              <a:rPr lang="en-US" dirty="0" smtClean="0"/>
              <a:t>New routines communicate between CLM and DART</a:t>
            </a:r>
          </a:p>
          <a:p>
            <a:r>
              <a:rPr lang="en-US" dirty="0" smtClean="0"/>
              <a:t>At predetermined assimilation intervals:</a:t>
            </a:r>
          </a:p>
          <a:p>
            <a:endParaRPr lang="en-US" sz="1000" dirty="0" smtClean="0"/>
          </a:p>
          <a:p>
            <a:pPr marL="857136" lvl="1" indent="-457200">
              <a:buFont typeface="+mj-lt"/>
              <a:buAutoNum type="arabicPeriod"/>
            </a:pPr>
            <a:r>
              <a:rPr lang="en-US" dirty="0" smtClean="0"/>
              <a:t>CESM/CLM stops and writes restart and history files</a:t>
            </a:r>
          </a:p>
          <a:p>
            <a:pPr marL="857136" lvl="1" indent="-457200">
              <a:buFont typeface="+mj-lt"/>
              <a:buAutoNum type="arabicPeriod"/>
            </a:pPr>
            <a:r>
              <a:rPr lang="en-US" dirty="0" smtClean="0"/>
              <a:t>DART state vector extracted from CLM restart &amp; history files</a:t>
            </a:r>
          </a:p>
          <a:p>
            <a:pPr marL="857136" lvl="1" indent="-457200">
              <a:buFont typeface="+mj-lt"/>
              <a:buAutoNum type="arabicPeriod"/>
            </a:pPr>
            <a:r>
              <a:rPr lang="en-US" dirty="0" smtClean="0"/>
              <a:t>Increments calculated and applied to DART state vector</a:t>
            </a:r>
          </a:p>
          <a:p>
            <a:pPr marL="857136" lvl="1" indent="-457200">
              <a:buFont typeface="+mj-lt"/>
              <a:buAutoNum type="arabicPeriod"/>
            </a:pPr>
            <a:r>
              <a:rPr lang="en-US" dirty="0" smtClean="0"/>
              <a:t>CLM </a:t>
            </a:r>
            <a:r>
              <a:rPr lang="en-US" dirty="0"/>
              <a:t>r</a:t>
            </a:r>
            <a:r>
              <a:rPr lang="en-US" dirty="0" smtClean="0"/>
              <a:t>estart files updated with adjusted DART state vector</a:t>
            </a:r>
          </a:p>
          <a:p>
            <a:pPr marL="857136" lvl="1" indent="-457200">
              <a:buFont typeface="+mj-lt"/>
              <a:buAutoNum type="arabicPeriod"/>
            </a:pPr>
            <a:r>
              <a:rPr lang="en-US" dirty="0" smtClean="0"/>
              <a:t>CESM </a:t>
            </a:r>
            <a:r>
              <a:rPr lang="en-US" dirty="0" err="1" smtClean="0"/>
              <a:t>postrun</a:t>
            </a:r>
            <a:r>
              <a:rPr lang="en-US" dirty="0" smtClean="0"/>
              <a:t> script executes</a:t>
            </a:r>
          </a:p>
          <a:p>
            <a:endParaRPr lang="en-US" dirty="0" smtClean="0"/>
          </a:p>
          <a:p>
            <a:endParaRPr lang="en-US" dirty="0" smtClean="0"/>
          </a:p>
          <a:p>
            <a:endParaRPr lang="en-US" dirty="0" smtClean="0"/>
          </a:p>
        </p:txBody>
      </p:sp>
      <p:sp>
        <p:nvSpPr>
          <p:cNvPr id="2" name="Title 1"/>
          <p:cNvSpPr>
            <a:spLocks noGrp="1"/>
          </p:cNvSpPr>
          <p:nvPr>
            <p:ph type="title"/>
          </p:nvPr>
        </p:nvSpPr>
        <p:spPr>
          <a:prstGeom prst="rect">
            <a:avLst/>
          </a:prstGeom>
        </p:spPr>
        <p:txBody>
          <a:bodyPr/>
          <a:lstStyle/>
          <a:p>
            <a:r>
              <a:rPr lang="en-US" dirty="0" smtClean="0"/>
              <a:t>CLM-DART coupling</a:t>
            </a:r>
            <a:endParaRPr lang="en-US" dirty="0"/>
          </a:p>
        </p:txBody>
      </p:sp>
      <p:sp>
        <p:nvSpPr>
          <p:cNvPr id="4" name="TextBox 3"/>
          <p:cNvSpPr txBox="1"/>
          <p:nvPr/>
        </p:nvSpPr>
        <p:spPr>
          <a:xfrm>
            <a:off x="186425" y="4736927"/>
            <a:ext cx="8771151" cy="738664"/>
          </a:xfrm>
          <a:prstGeom prst="rect">
            <a:avLst/>
          </a:prstGeom>
          <a:noFill/>
        </p:spPr>
        <p:txBody>
          <a:bodyPr wrap="none" rtlCol="0">
            <a:spAutoFit/>
          </a:bodyPr>
          <a:lstStyle/>
          <a:p>
            <a:pPr algn="ctr"/>
            <a:r>
              <a:rPr lang="en-US" sz="2400" dirty="0"/>
              <a:t>Proof-of-concept using Perfect Model Experiment of </a:t>
            </a:r>
            <a:r>
              <a:rPr lang="en-US" sz="2400" i="1" dirty="0" err="1">
                <a:cs typeface="Andale Mono"/>
              </a:rPr>
              <a:t>leafc</a:t>
            </a:r>
            <a:r>
              <a:rPr lang="en-US" sz="2400" dirty="0"/>
              <a:t> </a:t>
            </a:r>
            <a:r>
              <a:rPr lang="en-US" sz="2400" dirty="0" smtClean="0"/>
              <a:t>follows.</a:t>
            </a:r>
            <a:endParaRPr lang="en-US" sz="2400" dirty="0"/>
          </a:p>
          <a:p>
            <a:endParaRPr lang="en-US" dirty="0"/>
          </a:p>
        </p:txBody>
      </p:sp>
      <p:sp>
        <p:nvSpPr>
          <p:cNvPr id="5" name="TextBox 4"/>
          <p:cNvSpPr txBox="1"/>
          <p:nvPr/>
        </p:nvSpPr>
        <p:spPr>
          <a:xfrm>
            <a:off x="1305721" y="5246753"/>
            <a:ext cx="6532558" cy="830997"/>
          </a:xfrm>
          <a:prstGeom prst="rect">
            <a:avLst/>
          </a:prstGeom>
          <a:noFill/>
        </p:spPr>
        <p:txBody>
          <a:bodyPr wrap="none" rtlCol="0">
            <a:spAutoFit/>
          </a:bodyPr>
          <a:lstStyle/>
          <a:p>
            <a:pPr marL="285750" indent="-285750">
              <a:buFont typeface="Arial"/>
              <a:buChar char="•"/>
            </a:pPr>
            <a:r>
              <a:rPr lang="en-US" sz="2400" dirty="0" smtClean="0"/>
              <a:t>18 synthetic observation locations of leaf carbon</a:t>
            </a:r>
          </a:p>
          <a:p>
            <a:pPr marL="285750" indent="-285750">
              <a:buFont typeface="Arial"/>
              <a:buChar char="•"/>
            </a:pPr>
            <a:r>
              <a:rPr lang="en-US" sz="2400" dirty="0" smtClean="0"/>
              <a:t>40 CLM instances spun up for several months</a:t>
            </a:r>
            <a:endParaRPr lang="en-US" sz="2400" dirty="0"/>
          </a:p>
        </p:txBody>
      </p:sp>
    </p:spTree>
    <p:extLst>
      <p:ext uri="{BB962C8B-B14F-4D97-AF65-F5344CB8AC3E}">
        <p14:creationId xmlns:p14="http://schemas.microsoft.com/office/powerpoint/2010/main" val="263521780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9644" y="1006230"/>
            <a:ext cx="8097156" cy="5116984"/>
          </a:xfrm>
          <a:prstGeom prst="rect">
            <a:avLst/>
          </a:prstGeom>
        </p:spPr>
        <p:txBody>
          <a:bodyPr>
            <a:normAutofit/>
          </a:bodyPr>
          <a:lstStyle/>
          <a:p>
            <a:r>
              <a:rPr lang="en-US" b="1" dirty="0" smtClean="0"/>
              <a:t>Information </a:t>
            </a:r>
            <a:r>
              <a:rPr lang="en-US" dirty="0" smtClean="0"/>
              <a:t>from a site is </a:t>
            </a:r>
            <a:r>
              <a:rPr lang="en-US" b="1" dirty="0" smtClean="0"/>
              <a:t>extrapolated </a:t>
            </a:r>
            <a:r>
              <a:rPr lang="en-US" dirty="0" smtClean="0"/>
              <a:t>across space through the covariance matrix represented by the ensemble of CLM instances.</a:t>
            </a:r>
          </a:p>
          <a:p>
            <a:endParaRPr lang="en-US" sz="1000" dirty="0" smtClean="0"/>
          </a:p>
          <a:p>
            <a:r>
              <a:rPr lang="en-US" dirty="0" smtClean="0"/>
              <a:t>Generally, largest updates closest to observation sites.</a:t>
            </a:r>
          </a:p>
        </p:txBody>
      </p:sp>
      <p:sp>
        <p:nvSpPr>
          <p:cNvPr id="2" name="Title 1"/>
          <p:cNvSpPr>
            <a:spLocks noGrp="1"/>
          </p:cNvSpPr>
          <p:nvPr>
            <p:ph type="title"/>
          </p:nvPr>
        </p:nvSpPr>
        <p:spPr>
          <a:prstGeom prst="rect">
            <a:avLst/>
          </a:prstGeom>
        </p:spPr>
        <p:txBody>
          <a:bodyPr/>
          <a:lstStyle/>
          <a:p>
            <a:r>
              <a:rPr lang="en-US" dirty="0" smtClean="0"/>
              <a:t>Innovation map of </a:t>
            </a:r>
            <a:r>
              <a:rPr lang="fr-FR" dirty="0" err="1" smtClean="0">
                <a:solidFill>
                  <a:srgbClr val="E46C0A"/>
                </a:solidFill>
                <a:cs typeface="Andale Mono"/>
              </a:rPr>
              <a:t>leafc</a:t>
            </a:r>
            <a:r>
              <a:rPr lang="fr-FR" dirty="0">
                <a:solidFill>
                  <a:srgbClr val="E46C0A"/>
                </a:solidFill>
                <a:cs typeface="Andale Mono"/>
              </a:rPr>
              <a:t> </a:t>
            </a:r>
            <a:r>
              <a:rPr lang="en-US" dirty="0" smtClean="0">
                <a:ea typeface="ＭＳ Ｐゴシック" charset="-128"/>
                <a:cs typeface="ＭＳ Ｐゴシック" charset="-128"/>
              </a:rPr>
              <a:t>on 4 May 2000 </a:t>
            </a:r>
            <a:r>
              <a:rPr lang="en-US" dirty="0" smtClean="0"/>
              <a:t> </a:t>
            </a:r>
            <a:endParaRPr lang="en-US" dirty="0"/>
          </a:p>
        </p:txBody>
      </p:sp>
      <p:pic>
        <p:nvPicPr>
          <p:cNvPr id="4" name="Picture 3" descr="innov_map_point3_cutoff.bmp"/>
          <p:cNvPicPr>
            <a:picLocks/>
          </p:cNvPicPr>
          <p:nvPr/>
        </p:nvPicPr>
        <p:blipFill>
          <a:blip r:embed="rId3"/>
          <a:srcRect l="11625" t="9105" r="10791" b="10714"/>
          <a:stretch>
            <a:fillRect/>
          </a:stretch>
        </p:blipFill>
        <p:spPr>
          <a:xfrm>
            <a:off x="1371600" y="2472267"/>
            <a:ext cx="6400800" cy="3657600"/>
          </a:xfrm>
          <a:prstGeom prst="rect">
            <a:avLst/>
          </a:prstGeom>
        </p:spPr>
      </p:pic>
      <p:sp>
        <p:nvSpPr>
          <p:cNvPr id="6" name="TextBox 5"/>
          <p:cNvSpPr txBox="1"/>
          <p:nvPr/>
        </p:nvSpPr>
        <p:spPr>
          <a:xfrm>
            <a:off x="4124627" y="3501705"/>
            <a:ext cx="1200344" cy="954107"/>
          </a:xfrm>
          <a:prstGeom prst="rect">
            <a:avLst/>
          </a:prstGeom>
          <a:noFill/>
        </p:spPr>
        <p:txBody>
          <a:bodyPr wrap="none" rtlCol="0">
            <a:spAutoFit/>
          </a:bodyPr>
          <a:lstStyle/>
          <a:p>
            <a:pPr algn="ctr"/>
            <a:r>
              <a:rPr lang="fr-FR" sz="2800" dirty="0" err="1">
                <a:solidFill>
                  <a:srgbClr val="E46C0A"/>
                </a:solidFill>
                <a:latin typeface="+mj-lt"/>
                <a:cs typeface="Andale Mono"/>
              </a:rPr>
              <a:t>l</a:t>
            </a:r>
            <a:r>
              <a:rPr lang="fr-FR" sz="2800" dirty="0" err="1" smtClean="0">
                <a:solidFill>
                  <a:srgbClr val="E46C0A"/>
                </a:solidFill>
                <a:latin typeface="+mj-lt"/>
                <a:cs typeface="Andale Mono"/>
              </a:rPr>
              <a:t>eaf</a:t>
            </a:r>
            <a:endParaRPr lang="fr-FR" sz="2800" dirty="0" smtClean="0">
              <a:solidFill>
                <a:srgbClr val="E46C0A"/>
              </a:solidFill>
              <a:latin typeface="+mj-lt"/>
              <a:cs typeface="Andale Mono"/>
            </a:endParaRPr>
          </a:p>
          <a:p>
            <a:pPr algn="ctr"/>
            <a:r>
              <a:rPr lang="fr-FR" sz="2800" dirty="0" err="1" smtClean="0">
                <a:solidFill>
                  <a:srgbClr val="E46C0A"/>
                </a:solidFill>
                <a:latin typeface="+mj-lt"/>
                <a:cs typeface="Andale Mono"/>
              </a:rPr>
              <a:t>carbon</a:t>
            </a:r>
            <a:endParaRPr lang="en-US" sz="2800" dirty="0">
              <a:latin typeface="+mj-lt"/>
            </a:endParaRPr>
          </a:p>
        </p:txBody>
      </p:sp>
    </p:spTree>
    <p:extLst>
      <p:ext uri="{BB962C8B-B14F-4D97-AF65-F5344CB8AC3E}">
        <p14:creationId xmlns:p14="http://schemas.microsoft.com/office/powerpoint/2010/main" val="15530610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2693</TotalTime>
  <Words>3529</Words>
  <Application>Microsoft Macintosh PowerPoint</Application>
  <PresentationFormat>On-screen Show (4:3)</PresentationFormat>
  <Paragraphs>337</Paragraphs>
  <Slides>35</Slides>
  <Notes>25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Data Assimilation with CLM &amp; DART </vt:lpstr>
      <vt:lpstr>Is DA different for NWP and ecosystem models?</vt:lpstr>
      <vt:lpstr>A generic ensemble filter system like DART needs:</vt:lpstr>
      <vt:lpstr>Multi-instance CESM code</vt:lpstr>
      <vt:lpstr>Creating the initial ensemble of CLM.</vt:lpstr>
      <vt:lpstr>The ensemble advantage.</vt:lpstr>
      <vt:lpstr>Atmospheric Reanalysis</vt:lpstr>
      <vt:lpstr>CLM-DART coupling</vt:lpstr>
      <vt:lpstr>Innovation map of leafc on 4 May 2000  </vt:lpstr>
      <vt:lpstr>An example of data assimilation in the CLM</vt:lpstr>
      <vt:lpstr>Proof-of-concept with leaf carbon</vt:lpstr>
      <vt:lpstr>Time series of “truth”, obs and 40 ens members </vt:lpstr>
      <vt:lpstr>CESM/CLM DART logic</vt:lpstr>
      <vt:lpstr>Details</vt:lpstr>
      <vt:lpstr>Assimilation of MODIS snow cover fraction</vt:lpstr>
      <vt:lpstr>An early result: assimilation of MODIS snowcover fraction on total snow water equivalent in CLM.</vt:lpstr>
      <vt:lpstr>PowerPoint Presentation</vt:lpstr>
      <vt:lpstr>What can CLM-DART do right now:</vt:lpstr>
      <vt:lpstr>What can CLM-DART do right now:</vt:lpstr>
      <vt:lpstr>PowerPoint Presentation</vt:lpstr>
      <vt:lpstr>Observation support / Forward operators</vt:lpstr>
      <vt:lpstr>Problems to be solved:</vt:lpstr>
      <vt:lpstr>For more information:</vt:lpstr>
      <vt:lpstr>PowerPoint Presentation</vt:lpstr>
      <vt:lpstr>A generic ensemble filter system like DART needs:</vt:lpstr>
      <vt:lpstr>History file games:</vt:lpstr>
      <vt:lpstr>PowerPoint Presentation</vt:lpstr>
      <vt:lpstr>slide held in reserve</vt:lpstr>
      <vt:lpstr>slide held in reserve</vt:lpstr>
      <vt:lpstr>PowerPoint Presentation</vt:lpstr>
      <vt:lpstr>PowerPoint Presentation</vt:lpstr>
      <vt:lpstr>PowerPoint Presentation</vt:lpstr>
      <vt:lpstr>PowerPoint Presentation</vt:lpstr>
      <vt:lpstr>PowerPoint Presentation</vt:lpstr>
      <vt:lpstr>PowerPoint Presentation</vt:lpstr>
    </vt:vector>
  </TitlesOfParts>
  <Company>ncar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 Anderson</dc:creator>
  <cp:lastModifiedBy>Tim Hoar</cp:lastModifiedBy>
  <cp:revision>145</cp:revision>
  <cp:lastPrinted>2012-01-18T17:06:17Z</cp:lastPrinted>
  <dcterms:created xsi:type="dcterms:W3CDTF">2011-12-02T17:56:14Z</dcterms:created>
  <dcterms:modified xsi:type="dcterms:W3CDTF">2012-07-05T19:51:34Z</dcterms:modified>
</cp:coreProperties>
</file>