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tiff" ContentType="image/tiff"/>
  <Default Extension="vml" ContentType="application/vnd.openxmlformats-officedocument.vmlDrawing"/>
  <Default Extension="gif"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3.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notesSlides/notesSlide59.xml" ContentType="application/vnd.openxmlformats-officedocument.presentationml.notesSlide+xml"/>
  <Override PartName="/ppt/embeddings/oleObject65.bin" ContentType="application/vnd.openxmlformats-officedocument.oleObject"/>
  <Override PartName="/ppt/embeddings/oleObject66.bin" ContentType="application/vnd.openxmlformats-officedocument.oleObject"/>
  <Override PartName="/ppt/notesSlides/notesSlide60.xml" ContentType="application/vnd.openxmlformats-officedocument.presentationml.notesSlide+xml"/>
  <Override PartName="/ppt/embeddings/oleObject67.bin" ContentType="application/vnd.openxmlformats-officedocument.oleObject"/>
  <Override PartName="/ppt/embeddings/oleObject68.bin" ContentType="application/vnd.openxmlformats-officedocument.oleObject"/>
  <Override PartName="/ppt/notesSlides/notesSlide61.xml" ContentType="application/vnd.openxmlformats-officedocument.presentationml.notesSlide+xml"/>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notesSlides/notesSlide62.xml" ContentType="application/vnd.openxmlformats-officedocument.presentationml.notesSlide+xml"/>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notesSlides/notesSlide63.xml" ContentType="application/vnd.openxmlformats-officedocument.presentationml.notesSlide+xml"/>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62" r:id="rId2"/>
    <p:sldMasterId id="2147483965" r:id="rId3"/>
    <p:sldMasterId id="2147483970" r:id="rId4"/>
    <p:sldMasterId id="2147483978" r:id="rId5"/>
    <p:sldMasterId id="2147483984" r:id="rId6"/>
  </p:sldMasterIdLst>
  <p:notesMasterIdLst>
    <p:notesMasterId r:id="rId143"/>
  </p:notesMasterIdLst>
  <p:handoutMasterIdLst>
    <p:handoutMasterId r:id="rId144"/>
  </p:handoutMasterIdLst>
  <p:sldIdLst>
    <p:sldId id="717" r:id="rId7"/>
    <p:sldId id="593" r:id="rId8"/>
    <p:sldId id="594" r:id="rId9"/>
    <p:sldId id="527" r:id="rId10"/>
    <p:sldId id="530" r:id="rId11"/>
    <p:sldId id="529" r:id="rId12"/>
    <p:sldId id="532" r:id="rId13"/>
    <p:sldId id="413" r:id="rId14"/>
    <p:sldId id="528" r:id="rId15"/>
    <p:sldId id="533" r:id="rId16"/>
    <p:sldId id="534" r:id="rId17"/>
    <p:sldId id="414" r:id="rId18"/>
    <p:sldId id="419" r:id="rId19"/>
    <p:sldId id="531" r:id="rId20"/>
    <p:sldId id="537" r:id="rId21"/>
    <p:sldId id="416" r:id="rId22"/>
    <p:sldId id="538" r:id="rId23"/>
    <p:sldId id="539" r:id="rId24"/>
    <p:sldId id="540" r:id="rId25"/>
    <p:sldId id="541" r:id="rId26"/>
    <p:sldId id="542" r:id="rId27"/>
    <p:sldId id="543" r:id="rId28"/>
    <p:sldId id="546" r:id="rId29"/>
    <p:sldId id="420" r:id="rId30"/>
    <p:sldId id="595" r:id="rId31"/>
    <p:sldId id="596" r:id="rId32"/>
    <p:sldId id="602" r:id="rId33"/>
    <p:sldId id="603" r:id="rId34"/>
    <p:sldId id="604" r:id="rId35"/>
    <p:sldId id="605" r:id="rId36"/>
    <p:sldId id="606" r:id="rId37"/>
    <p:sldId id="608" r:id="rId38"/>
    <p:sldId id="610" r:id="rId39"/>
    <p:sldId id="611" r:id="rId40"/>
    <p:sldId id="612" r:id="rId41"/>
    <p:sldId id="609" r:id="rId42"/>
    <p:sldId id="662" r:id="rId43"/>
    <p:sldId id="663" r:id="rId44"/>
    <p:sldId id="664" r:id="rId45"/>
    <p:sldId id="613" r:id="rId46"/>
    <p:sldId id="614" r:id="rId47"/>
    <p:sldId id="615" r:id="rId48"/>
    <p:sldId id="616" r:id="rId49"/>
    <p:sldId id="617" r:id="rId50"/>
    <p:sldId id="618" r:id="rId51"/>
    <p:sldId id="619" r:id="rId52"/>
    <p:sldId id="620" r:id="rId53"/>
    <p:sldId id="621" r:id="rId54"/>
    <p:sldId id="622" r:id="rId55"/>
    <p:sldId id="623" r:id="rId56"/>
    <p:sldId id="624" r:id="rId57"/>
    <p:sldId id="625" r:id="rId58"/>
    <p:sldId id="626" r:id="rId59"/>
    <p:sldId id="627" r:id="rId60"/>
    <p:sldId id="628" r:id="rId61"/>
    <p:sldId id="629" r:id="rId62"/>
    <p:sldId id="630" r:id="rId63"/>
    <p:sldId id="631" r:id="rId64"/>
    <p:sldId id="632" r:id="rId65"/>
    <p:sldId id="633" r:id="rId66"/>
    <p:sldId id="634" r:id="rId67"/>
    <p:sldId id="635" r:id="rId68"/>
    <p:sldId id="636" r:id="rId69"/>
    <p:sldId id="637" r:id="rId70"/>
    <p:sldId id="638" r:id="rId71"/>
    <p:sldId id="639" r:id="rId72"/>
    <p:sldId id="640" r:id="rId73"/>
    <p:sldId id="641" r:id="rId74"/>
    <p:sldId id="642" r:id="rId75"/>
    <p:sldId id="643" r:id="rId76"/>
    <p:sldId id="644" r:id="rId77"/>
    <p:sldId id="645" r:id="rId78"/>
    <p:sldId id="646" r:id="rId79"/>
    <p:sldId id="647" r:id="rId80"/>
    <p:sldId id="648" r:id="rId81"/>
    <p:sldId id="649" r:id="rId82"/>
    <p:sldId id="650" r:id="rId83"/>
    <p:sldId id="651" r:id="rId84"/>
    <p:sldId id="652" r:id="rId85"/>
    <p:sldId id="654" r:id="rId86"/>
    <p:sldId id="655" r:id="rId87"/>
    <p:sldId id="656" r:id="rId88"/>
    <p:sldId id="657" r:id="rId89"/>
    <p:sldId id="658" r:id="rId90"/>
    <p:sldId id="721" r:id="rId91"/>
    <p:sldId id="659" r:id="rId92"/>
    <p:sldId id="720" r:id="rId93"/>
    <p:sldId id="724" r:id="rId94"/>
    <p:sldId id="660" r:id="rId95"/>
    <p:sldId id="661" r:id="rId96"/>
    <p:sldId id="665" r:id="rId97"/>
    <p:sldId id="666" r:id="rId98"/>
    <p:sldId id="670" r:id="rId99"/>
    <p:sldId id="671" r:id="rId100"/>
    <p:sldId id="672" r:id="rId101"/>
    <p:sldId id="673" r:id="rId102"/>
    <p:sldId id="728" r:id="rId103"/>
    <p:sldId id="729" r:id="rId104"/>
    <p:sldId id="730" r:id="rId105"/>
    <p:sldId id="731" r:id="rId106"/>
    <p:sldId id="732" r:id="rId107"/>
    <p:sldId id="733" r:id="rId108"/>
    <p:sldId id="697" r:id="rId109"/>
    <p:sldId id="698" r:id="rId110"/>
    <p:sldId id="703" r:id="rId111"/>
    <p:sldId id="704" r:id="rId112"/>
    <p:sldId id="705" r:id="rId113"/>
    <p:sldId id="706" r:id="rId114"/>
    <p:sldId id="707" r:id="rId115"/>
    <p:sldId id="708" r:id="rId116"/>
    <p:sldId id="709" r:id="rId117"/>
    <p:sldId id="710" r:id="rId118"/>
    <p:sldId id="711" r:id="rId119"/>
    <p:sldId id="712" r:id="rId120"/>
    <p:sldId id="713" r:id="rId121"/>
    <p:sldId id="714" r:id="rId122"/>
    <p:sldId id="715" r:id="rId123"/>
    <p:sldId id="716" r:id="rId124"/>
    <p:sldId id="734" r:id="rId125"/>
    <p:sldId id="735" r:id="rId126"/>
    <p:sldId id="736" r:id="rId127"/>
    <p:sldId id="743" r:id="rId128"/>
    <p:sldId id="744" r:id="rId129"/>
    <p:sldId id="745" r:id="rId130"/>
    <p:sldId id="746" r:id="rId131"/>
    <p:sldId id="747" r:id="rId132"/>
    <p:sldId id="748" r:id="rId133"/>
    <p:sldId id="750" r:id="rId134"/>
    <p:sldId id="751" r:id="rId135"/>
    <p:sldId id="737" r:id="rId136"/>
    <p:sldId id="738" r:id="rId137"/>
    <p:sldId id="739" r:id="rId138"/>
    <p:sldId id="740" r:id="rId139"/>
    <p:sldId id="741" r:id="rId140"/>
    <p:sldId id="742" r:id="rId141"/>
    <p:sldId id="490" r:id="rId1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3FF1D"/>
    <a:srgbClr val="162CFF"/>
    <a:srgbClr val="FF22FF"/>
    <a:srgbClr val="00B400"/>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324" autoAdjust="0"/>
    <p:restoredTop sz="95930" autoAdjust="0"/>
  </p:normalViewPr>
  <p:slideViewPr>
    <p:cSldViewPr>
      <p:cViewPr varScale="1">
        <p:scale>
          <a:sx n="103" d="100"/>
          <a:sy n="103" d="100"/>
        </p:scale>
        <p:origin x="-800" y="-104"/>
      </p:cViewPr>
      <p:guideLst>
        <p:guide orient="horz" pos="2160"/>
        <p:guide pos="2880"/>
      </p:guideLst>
    </p:cSldViewPr>
  </p:slideViewPr>
  <p:outlineViewPr>
    <p:cViewPr>
      <p:scale>
        <a:sx n="33" d="100"/>
        <a:sy n="33" d="100"/>
      </p:scale>
      <p:origin x="0" y="26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40" Type="http://schemas.openxmlformats.org/officeDocument/2006/relationships/slide" Target="slides/slide134.xml"/><Relationship Id="rId141" Type="http://schemas.openxmlformats.org/officeDocument/2006/relationships/slide" Target="slides/slide135.xml"/><Relationship Id="rId142" Type="http://schemas.openxmlformats.org/officeDocument/2006/relationships/slide" Target="slides/slide136.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interSettings" Target="printerSettings/printerSettings1.bin"/><Relationship Id="rId146" Type="http://schemas.openxmlformats.org/officeDocument/2006/relationships/presProps" Target="presProps.xml"/><Relationship Id="rId147" Type="http://schemas.openxmlformats.org/officeDocument/2006/relationships/viewProps" Target="viewProps.xml"/><Relationship Id="rId148" Type="http://schemas.openxmlformats.org/officeDocument/2006/relationships/theme" Target="theme/theme1.xml"/><Relationship Id="rId14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image" Target="../media/image50.emf"/><Relationship Id="rId2"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emf"/><Relationship Id="rId3"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9" Type="http://schemas.openxmlformats.org/officeDocument/2006/relationships/image" Target="../media/image31.emf"/><Relationship Id="rId1" Type="http://schemas.openxmlformats.org/officeDocument/2006/relationships/image" Target="../media/image23.emf"/><Relationship Id="rId2" Type="http://schemas.openxmlformats.org/officeDocument/2006/relationships/image" Target="../media/image2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2.emf"/><Relationship Id="rId2" Type="http://schemas.openxmlformats.org/officeDocument/2006/relationships/image" Target="../media/image24.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emf"/><Relationship Id="rId1" Type="http://schemas.openxmlformats.org/officeDocument/2006/relationships/image" Target="../media/image132.emf"/><Relationship Id="rId2" Type="http://schemas.openxmlformats.org/officeDocument/2006/relationships/image" Target="../media/image2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 Id="rId3"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9" Type="http://schemas.openxmlformats.org/officeDocument/2006/relationships/image" Target="../media/image31.emf"/><Relationship Id="rId1" Type="http://schemas.openxmlformats.org/officeDocument/2006/relationships/image" Target="../media/image23.emf"/><Relationship Id="rId2" Type="http://schemas.openxmlformats.org/officeDocument/2006/relationships/image" Target="../media/image2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 Id="rId3"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image" Target="../media/image32.emf"/><Relationship Id="rId2"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image" Target="../media/image23.emf"/><Relationship Id="rId2"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1" Type="http://schemas.openxmlformats.org/officeDocument/2006/relationships/image" Target="../media/image37.emf"/><Relationship Id="rId2"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5.emf"/><Relationship Id="rId1" Type="http://schemas.openxmlformats.org/officeDocument/2006/relationships/image" Target="../media/image43.emf"/><Relationship Id="rId2"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5.emf"/><Relationship Id="rId7" Type="http://schemas.openxmlformats.org/officeDocument/2006/relationships/image" Target="../media/image43.emf"/><Relationship Id="rId8" Type="http://schemas.openxmlformats.org/officeDocument/2006/relationships/image" Target="../media/image44.emf"/><Relationship Id="rId1" Type="http://schemas.openxmlformats.org/officeDocument/2006/relationships/image" Target="../media/image46.emf"/><Relationship Id="rId2"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a:t>
            </a:fld>
            <a:endParaRPr lang="en-US"/>
          </a:p>
        </p:txBody>
      </p:sp>
    </p:spTree>
    <p:extLst>
      <p:ext uri="{BB962C8B-B14F-4D97-AF65-F5344CB8AC3E}">
        <p14:creationId xmlns:p14="http://schemas.microsoft.com/office/powerpoint/2010/main" val="387104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0038003-AD85-B040-A8F1-9F6161A014B6}" type="slidenum">
              <a:rPr lang="en-US" sz="1200">
                <a:solidFill>
                  <a:prstClr val="black"/>
                </a:solidFill>
              </a:rPr>
              <a:pPr/>
              <a:t>48</a:t>
            </a:fld>
            <a:endParaRPr lang="en-US" sz="120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F96ADA-4DEC-AC49-82AB-7F1A37EE5D55}" type="slidenum">
              <a:rPr lang="en-US" sz="1200">
                <a:solidFill>
                  <a:prstClr val="black"/>
                </a:solidFill>
              </a:rPr>
              <a:pPr/>
              <a:t>49</a:t>
            </a:fld>
            <a:endParaRPr lang="en-US" sz="120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4CC8399-122A-BB4A-A6A4-9D28C54FB8F6}" type="slidenum">
              <a:rPr lang="en-US" sz="1200">
                <a:solidFill>
                  <a:prstClr val="black"/>
                </a:solidFill>
              </a:rPr>
              <a:pPr/>
              <a:t>50</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36934A7-0343-664C-8D79-52B11FF1B948}" type="slidenum">
              <a:rPr lang="en-US" sz="1200">
                <a:solidFill>
                  <a:prstClr val="black"/>
                </a:solidFill>
              </a:rPr>
              <a:pPr/>
              <a:t>51</a:t>
            </a:fld>
            <a:endParaRPr lang="en-US" sz="120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54CC83A-638E-E543-910B-D052BDCC0948}" type="slidenum">
              <a:rPr lang="en-US" sz="1200">
                <a:solidFill>
                  <a:prstClr val="black"/>
                </a:solidFill>
              </a:rPr>
              <a:pPr/>
              <a:t>52</a:t>
            </a:fld>
            <a:endParaRPr lang="en-US" sz="120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772373-75BF-0B4D-90F2-58F238A369FB}" type="slidenum">
              <a:rPr lang="en-US" sz="1200">
                <a:solidFill>
                  <a:prstClr val="black"/>
                </a:solidFill>
              </a:rPr>
              <a:pPr/>
              <a:t>53</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3740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80105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790181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96794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s11f23.eps</a:t>
            </a:r>
          </a:p>
          <a:p>
            <a:r>
              <a:rPr lang="en-US" dirty="0" smtClean="0"/>
              <a:t>Prepare</a:t>
            </a:r>
            <a:r>
              <a:rPr lang="en-US" baseline="0" dirty="0" smtClean="0"/>
              <a:t> the audience for the next slide. We are going to expand the left marginal at the expense of the other two. The content is the same.</a:t>
            </a:r>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702A5B-7B87-BC43-BC43-A1CA6AFBA4B0}" type="slidenum">
              <a:rPr lang="en-US" sz="1200">
                <a:solidFill>
                  <a:prstClr val="black"/>
                </a:solidFill>
              </a:rPr>
              <a:pPr/>
              <a:t>41</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79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99</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100</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101</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102</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105</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106</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107</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109</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F5B441-3F1B-044C-8456-4E68B106FACB}" type="slidenum">
              <a:rPr lang="en-US" sz="1200">
                <a:solidFill>
                  <a:prstClr val="black"/>
                </a:solidFill>
              </a:rPr>
              <a:pPr/>
              <a:t>42</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110</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111</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112</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113</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114</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115</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want to evaluate the chemical data </a:t>
            </a:r>
            <a:r>
              <a:rPr lang="en-US" dirty="0" err="1" smtClean="0"/>
              <a:t>assimailtion</a:t>
            </a:r>
            <a:r>
              <a:rPr lang="en-US" dirty="0" smtClean="0"/>
              <a:t> system.</a:t>
            </a:r>
          </a:p>
          <a:p>
            <a:r>
              <a:rPr lang="en-US" dirty="0" smtClean="0"/>
              <a:t>As CO</a:t>
            </a:r>
            <a:r>
              <a:rPr lang="en-US" baseline="0" dirty="0" smtClean="0"/>
              <a:t> observation we have used MOPITT CO on terra that </a:t>
            </a:r>
            <a:r>
              <a:rPr lang="en-US" baseline="0" dirty="0" err="1" smtClean="0"/>
              <a:t>retrive</a:t>
            </a:r>
            <a:r>
              <a:rPr lang="en-US" baseline="0" dirty="0" smtClean="0"/>
              <a:t> a troposphere profile</a:t>
            </a:r>
          </a:p>
          <a:p>
            <a:r>
              <a:rPr lang="en-US" baseline="0" dirty="0" smtClean="0"/>
              <a:t>It covers the globe in 4 days</a:t>
            </a:r>
          </a:p>
          <a:p>
            <a:r>
              <a:rPr lang="en-US" baseline="0" dirty="0" smtClean="0"/>
              <a:t>On the other hand we have also assimilated </a:t>
            </a:r>
            <a:r>
              <a:rPr lang="en-US" baseline="0" dirty="0" err="1" smtClean="0"/>
              <a:t>iasi</a:t>
            </a:r>
            <a:r>
              <a:rPr lang="en-US" baseline="0" dirty="0" smtClean="0"/>
              <a:t> CO, on </a:t>
            </a:r>
            <a:r>
              <a:rPr lang="en-US" baseline="0" dirty="0" err="1" smtClean="0"/>
              <a:t>metopa</a:t>
            </a:r>
            <a:endParaRPr lang="en-US" baseline="0" dirty="0" smtClean="0"/>
          </a:p>
          <a:p>
            <a:r>
              <a:rPr lang="en-US" baseline="0" dirty="0" smtClean="0"/>
              <a:t>Iasi has a larger swath and covers the globe in 1 day</a:t>
            </a:r>
          </a:p>
          <a:p>
            <a:r>
              <a:rPr lang="en-US" baseline="0" dirty="0" smtClean="0"/>
              <a:t>This is not a multispectral instrument then it has less sensitivity in the lowermost troposphere over land</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128</a:t>
            </a:fld>
            <a:endParaRPr lang="en-US">
              <a:solidFill>
                <a:prstClr val="black"/>
              </a:solidFill>
              <a:latin typeface="Calibri"/>
            </a:endParaRPr>
          </a:p>
        </p:txBody>
      </p:sp>
    </p:spTree>
    <p:extLst>
      <p:ext uri="{BB962C8B-B14F-4D97-AF65-F5344CB8AC3E}">
        <p14:creationId xmlns:p14="http://schemas.microsoft.com/office/powerpoint/2010/main" val="3695689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perform</a:t>
            </a:r>
            <a:r>
              <a:rPr lang="en-US" baseline="0" dirty="0" smtClean="0"/>
              <a:t> 4 experiments</a:t>
            </a:r>
          </a:p>
          <a:p>
            <a:r>
              <a:rPr lang="en-US" baseline="0" dirty="0" smtClean="0"/>
              <a:t>A control run with only meteorology assimilated</a:t>
            </a:r>
          </a:p>
          <a:p>
            <a:r>
              <a:rPr lang="en-US" baseline="0" dirty="0" smtClean="0"/>
              <a:t>A </a:t>
            </a:r>
            <a:r>
              <a:rPr lang="en-US" baseline="0" dirty="0" err="1" smtClean="0"/>
              <a:t>mopitt</a:t>
            </a:r>
            <a:r>
              <a:rPr lang="en-US" baseline="0" dirty="0" smtClean="0"/>
              <a:t> run where we add </a:t>
            </a:r>
            <a:r>
              <a:rPr lang="en-US" baseline="0" dirty="0" err="1" smtClean="0"/>
              <a:t>mopitt</a:t>
            </a:r>
            <a:r>
              <a:rPr lang="en-US" baseline="0" dirty="0" smtClean="0"/>
              <a:t> </a:t>
            </a:r>
            <a:r>
              <a:rPr lang="en-US" baseline="0" dirty="0" err="1" smtClean="0"/>
              <a:t>assimialtion</a:t>
            </a:r>
            <a:r>
              <a:rPr lang="en-US" baseline="0" dirty="0" smtClean="0"/>
              <a:t> </a:t>
            </a:r>
          </a:p>
          <a:p>
            <a:r>
              <a:rPr lang="en-US" baseline="0" dirty="0" smtClean="0"/>
              <a:t>A </a:t>
            </a:r>
            <a:r>
              <a:rPr lang="en-US" baseline="0" dirty="0" err="1" smtClean="0"/>
              <a:t>iasi</a:t>
            </a:r>
            <a:r>
              <a:rPr lang="en-US" baseline="0" dirty="0" smtClean="0"/>
              <a:t> run where we add </a:t>
            </a:r>
            <a:r>
              <a:rPr lang="en-US" baseline="0" dirty="0" err="1" smtClean="0"/>
              <a:t>iasi</a:t>
            </a:r>
            <a:r>
              <a:rPr lang="en-US" baseline="0" dirty="0" smtClean="0"/>
              <a:t> </a:t>
            </a:r>
            <a:r>
              <a:rPr lang="en-US" baseline="0" dirty="0" err="1" smtClean="0"/>
              <a:t>assimialtion</a:t>
            </a:r>
            <a:endParaRPr lang="en-US" baseline="0" dirty="0" smtClean="0"/>
          </a:p>
          <a:p>
            <a:r>
              <a:rPr lang="en-US" baseline="0" dirty="0" smtClean="0"/>
              <a:t>And also a combined run</a:t>
            </a:r>
          </a:p>
          <a:p>
            <a:endParaRPr lang="en-US" baseline="0" dirty="0" smtClean="0"/>
          </a:p>
          <a:p>
            <a:r>
              <a:rPr lang="en-US" baseline="0" dirty="0" smtClean="0"/>
              <a:t>CO assimilation globally increases CO. the effect of </a:t>
            </a:r>
            <a:r>
              <a:rPr lang="en-US" baseline="0" dirty="0" err="1" smtClean="0"/>
              <a:t>mopitt</a:t>
            </a:r>
            <a:r>
              <a:rPr lang="en-US" baseline="0" dirty="0" smtClean="0"/>
              <a:t> Is lower than the effect of </a:t>
            </a:r>
            <a:r>
              <a:rPr lang="en-US" baseline="0" dirty="0" err="1" smtClean="0"/>
              <a:t>iasi</a:t>
            </a:r>
            <a:r>
              <a:rPr lang="en-US" baseline="0" dirty="0" smtClean="0"/>
              <a:t> and that could easily be explained by the denser data coverage of </a:t>
            </a:r>
            <a:r>
              <a:rPr lang="en-US" baseline="0" dirty="0" err="1" smtClean="0"/>
              <a:t>iasi</a:t>
            </a:r>
            <a:r>
              <a:rPr lang="en-US" baseline="0" dirty="0" smtClean="0"/>
              <a:t>.</a:t>
            </a:r>
          </a:p>
          <a:p>
            <a:r>
              <a:rPr lang="en-US" baseline="0" dirty="0" smtClean="0"/>
              <a:t>When the two instruments are </a:t>
            </a:r>
            <a:r>
              <a:rPr lang="en-US" baseline="0" dirty="0" err="1" smtClean="0"/>
              <a:t>asimialted</a:t>
            </a:r>
            <a:r>
              <a:rPr lang="en-US" baseline="0" dirty="0" smtClean="0"/>
              <a:t>, the combined run look very similar to the </a:t>
            </a:r>
            <a:r>
              <a:rPr lang="en-US" baseline="0" dirty="0" err="1" smtClean="0"/>
              <a:t>iasi</a:t>
            </a:r>
            <a:r>
              <a:rPr lang="en-US" baseline="0" dirty="0" smtClean="0"/>
              <a:t> run.</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129</a:t>
            </a:fld>
            <a:endParaRPr lang="en-US">
              <a:solidFill>
                <a:prstClr val="black"/>
              </a:solidFill>
              <a:latin typeface="Calibri"/>
            </a:endParaRPr>
          </a:p>
        </p:txBody>
      </p:sp>
    </p:spTree>
    <p:extLst>
      <p:ext uri="{BB962C8B-B14F-4D97-AF65-F5344CB8AC3E}">
        <p14:creationId xmlns:p14="http://schemas.microsoft.com/office/powerpoint/2010/main" val="2755336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130</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53DD11-7839-FD46-A708-6ECABD892955}" type="slidenum">
              <a:rPr lang="en-US" sz="1200">
                <a:solidFill>
                  <a:prstClr val="black"/>
                </a:solidFill>
              </a:rPr>
              <a:pPr/>
              <a:t>43</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133</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134</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135</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683C666-CC78-C246-A077-FC681FCC33AC}" type="slidenum">
              <a:rPr lang="en-US" sz="1200">
                <a:solidFill>
                  <a:prstClr val="black"/>
                </a:solidFill>
              </a:rPr>
              <a:pPr/>
              <a:t>44</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8B23EE-7286-3840-9709-99993A641854}" type="slidenum">
              <a:rPr lang="en-US" sz="1200">
                <a:solidFill>
                  <a:prstClr val="black"/>
                </a:solidFill>
              </a:rPr>
              <a:pPr/>
              <a:t>45</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EECA00-6865-BC4A-B49E-61760477E631}" type="slidenum">
              <a:rPr lang="en-US" sz="1200">
                <a:solidFill>
                  <a:prstClr val="black"/>
                </a:solidFill>
              </a:rPr>
              <a:pPr/>
              <a:t>47</a:t>
            </a:fld>
            <a:endParaRPr lang="en-U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248440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262778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0016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0016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652697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336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69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3593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35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22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8434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5669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1334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3233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9988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075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2356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3202909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146865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10"/>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417932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theme" Target="../theme/theme3.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5.xml"/><Relationship Id="rId7" Type="http://schemas.openxmlformats.org/officeDocument/2006/relationships/image" Target="../media/image4.jpe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6.xml"/><Relationship Id="rId13"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7"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cSld>
  <p:clrMap bg1="lt1" tx1="dk1" bg2="lt2" tx2="dk2" accent1="accent1" accent2="accent2" accent3="accent3" accent4="accent4" accent5="accent5" accent6="accent6" hlink="hlink" folHlink="folHlink"/>
  <p:sldLayoutIdLst>
    <p:sldLayoutId id="2147483926" r:id="rId1"/>
    <p:sldLayoutId id="2147483929" r:id="rId2"/>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Calibri"/>
          <a:ea typeface="+mn-ea"/>
          <a:cs typeface="Calibri"/>
        </a:defRPr>
      </a:lvl1pPr>
      <a:lvl2pPr marL="742950" indent="-285750" algn="l" rtl="0" eaLnBrk="1" fontAlgn="base" hangingPunct="1">
        <a:spcBef>
          <a:spcPct val="20000"/>
        </a:spcBef>
        <a:spcAft>
          <a:spcPct val="0"/>
        </a:spcAft>
        <a:buChar char="–"/>
        <a:defRPr sz="2200">
          <a:solidFill>
            <a:schemeClr val="tx1"/>
          </a:solidFill>
          <a:latin typeface="Calibri"/>
          <a:ea typeface="+mn-ea"/>
          <a:cs typeface="Calibri"/>
        </a:defRPr>
      </a:lvl2pPr>
      <a:lvl3pPr marL="1143000" indent="-228600" algn="l" rtl="0" eaLnBrk="1" fontAlgn="base" hangingPunct="1">
        <a:spcBef>
          <a:spcPct val="20000"/>
        </a:spcBef>
        <a:spcAft>
          <a:spcPct val="0"/>
        </a:spcAft>
        <a:buChar char="•"/>
        <a:defRPr sz="2000">
          <a:solidFill>
            <a:schemeClr val="tx1"/>
          </a:solidFill>
          <a:latin typeface="Calibri"/>
          <a:ea typeface="+mn-ea"/>
          <a:cs typeface="Calibri"/>
        </a:defRPr>
      </a:lvl3pPr>
      <a:lvl4pPr marL="1600200" indent="-228600" algn="l" rtl="0" eaLnBrk="1" fontAlgn="base" hangingPunct="1">
        <a:spcBef>
          <a:spcPct val="20000"/>
        </a:spcBef>
        <a:spcAft>
          <a:spcPct val="0"/>
        </a:spcAft>
        <a:buChar char="–"/>
        <a:defRPr sz="2000">
          <a:solidFill>
            <a:schemeClr val="tx1"/>
          </a:solidFill>
          <a:latin typeface="Calibri"/>
          <a:ea typeface="+mn-ea"/>
          <a:cs typeface="Calibri"/>
        </a:defRPr>
      </a:lvl4pPr>
      <a:lvl5pPr marL="2057400" indent="-228600" algn="l" rtl="0" eaLnBrk="1" fontAlgn="base" hangingPunct="1">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73" r:id="rId3"/>
    <p:sldLayoutId id="2147483974" r:id="rId4"/>
    <p:sldLayoutId id="2147483975" r:id="rId5"/>
    <p:sldLayoutId id="2147483976" r:id="rId6"/>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1"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University at Albany, 22 Oct. 2015</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72" r:id="rId1"/>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1" name="Picture 7" descr="nsf1"/>
          <p:cNvPicPr>
            <a:picLocks noChangeAspect="1" noChangeArrowheads="1"/>
          </p:cNvPicPr>
          <p:nvPr/>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032" name="Picture 8" descr="ncar-logo-med"/>
          <p:cNvPicPr>
            <a:picLocks noChangeAspect="1" noChangeArrowheads="1"/>
          </p:cNvPicPr>
          <p:nvPr/>
        </p:nvPicPr>
        <p:blipFill>
          <a:blip r:embed="rId8"/>
          <a:srcRect/>
          <a:stretch>
            <a:fillRect/>
          </a:stretch>
        </p:blipFill>
        <p:spPr bwMode="auto">
          <a:xfrm>
            <a:off x="685800" y="6324600"/>
            <a:ext cx="1231900" cy="347663"/>
          </a:xfrm>
          <a:prstGeom prst="rect">
            <a:avLst/>
          </a:prstGeom>
          <a:noFill/>
          <a:ln w="9525">
            <a:noFill/>
            <a:miter lim="800000"/>
            <a:headEnd/>
            <a:tailEnd/>
          </a:ln>
        </p:spPr>
      </p:pic>
      <p:pic>
        <p:nvPicPr>
          <p:cNvPr id="1033" name="Picture 9" descr="Dartboard7"/>
          <p:cNvPicPr>
            <a:picLocks noChangeAspect="1" noChangeArrowheads="1"/>
          </p:cNvPicPr>
          <p:nvPr/>
        </p:nvPicPr>
        <p:blipFill>
          <a:blip r:embed="rId9"/>
          <a:srcRect/>
          <a:stretch>
            <a:fillRect/>
          </a:stretch>
        </p:blipFill>
        <p:spPr bwMode="auto">
          <a:xfrm>
            <a:off x="6629400" y="6248400"/>
            <a:ext cx="1752600" cy="519113"/>
          </a:xfrm>
          <a:prstGeom prst="rect">
            <a:avLst/>
          </a:prstGeom>
          <a:noFill/>
          <a:ln w="9525">
            <a:noFill/>
            <a:miter lim="800000"/>
            <a:headEnd/>
            <a:tailEnd/>
          </a:ln>
        </p:spPr>
      </p:pic>
      <p:sp>
        <p:nvSpPr>
          <p:cNvPr id="1034" name="Rectangle 10"/>
          <p:cNvSpPr>
            <a:spLocks noChangeArrowheads="1"/>
          </p:cNvSpPr>
          <p:nvPr/>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solidFill>
                  <a:srgbClr val="000000"/>
                </a:solidFill>
              </a:rPr>
              <a:t>pg </a:t>
            </a:r>
            <a:fld id="{36C93095-8263-124B-A941-6375B70BC881}" type="slidenum">
              <a:rPr lang="en-US" sz="1200">
                <a:solidFill>
                  <a:srgbClr val="000000"/>
                </a:solidFill>
              </a:rPr>
              <a:pPr algn="ctr">
                <a:defRPr/>
              </a:pPr>
              <a:t>‹#›</a:t>
            </a:fld>
            <a:endParaRPr lang="en-US" sz="1400" dirty="0">
              <a:solidFill>
                <a:srgbClr val="000000"/>
              </a:solidFill>
            </a:endParaRPr>
          </a:p>
        </p:txBody>
      </p:sp>
      <p:pic>
        <p:nvPicPr>
          <p:cNvPr id="11" name="Picture 7" descr="nsf1"/>
          <p:cNvPicPr>
            <a:picLocks noChangeAspect="1" noChangeArrowheads="1"/>
          </p:cNvPicPr>
          <p:nvPr userDrawn="1"/>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2" name="Picture 8" descr="ncar-logo-med"/>
          <p:cNvPicPr>
            <a:picLocks noChangeAspect="1" noChangeArrowheads="1"/>
          </p:cNvPicPr>
          <p:nvPr userDrawn="1"/>
        </p:nvPicPr>
        <p:blipFill>
          <a:blip r:embed="rId8"/>
          <a:srcRect/>
          <a:stretch>
            <a:fillRect/>
          </a:stretch>
        </p:blipFill>
        <p:spPr bwMode="auto">
          <a:xfrm>
            <a:off x="685800" y="6324600"/>
            <a:ext cx="1231900" cy="347663"/>
          </a:xfrm>
          <a:prstGeom prst="rect">
            <a:avLst/>
          </a:prstGeom>
          <a:noFill/>
          <a:ln w="9525">
            <a:noFill/>
            <a:miter lim="800000"/>
            <a:headEnd/>
            <a:tailEnd/>
          </a:ln>
        </p:spPr>
      </p:pic>
      <p:sp>
        <p:nvSpPr>
          <p:cNvPr id="14"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0" y="6527800"/>
            <a:ext cx="9144000" cy="342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7" name="Rectangle 6"/>
          <p:cNvSpPr/>
          <p:nvPr userDrawn="1"/>
        </p:nvSpPr>
        <p:spPr>
          <a:xfrm>
            <a:off x="0" y="-12700"/>
            <a:ext cx="9144000" cy="85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 name="Title Placeholder 1"/>
          <p:cNvSpPr>
            <a:spLocks noGrp="1"/>
          </p:cNvSpPr>
          <p:nvPr>
            <p:ph type="title"/>
          </p:nvPr>
        </p:nvSpPr>
        <p:spPr>
          <a:xfrm>
            <a:off x="457200" y="38100"/>
            <a:ext cx="8229600" cy="723900"/>
          </a:xfrm>
          <a:prstGeom prst="rect">
            <a:avLst/>
          </a:prstGeom>
        </p:spPr>
        <p:txBody>
          <a:bodyPr vert="horz" lIns="91440" tIns="45720" rIns="91440" bIns="45720" rtlCol="0" anchor="ctr">
            <a:normAutofit/>
          </a:body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44500" y="64706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4960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r>
              <a:rPr lang="fr-FR" smtClean="0">
                <a:solidFill>
                  <a:prstClr val="black">
                    <a:tint val="75000"/>
                  </a:prstClr>
                </a:solidFill>
                <a:latin typeface="Calibri"/>
                <a:ea typeface="+mn-ea"/>
                <a:cs typeface="+mn-cs"/>
              </a:rPr>
              <a:t>University at Albany, 22 Oct. 2015</a:t>
            </a: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5087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BC013A6-E110-844F-BF04-51545AE39463}"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pic>
        <p:nvPicPr>
          <p:cNvPr id="9" name="Picture 8"/>
          <p:cNvPicPr>
            <a:picLocks noChangeAspect="1"/>
          </p:cNvPicPr>
          <p:nvPr userDrawn="1"/>
        </p:nvPicPr>
        <p:blipFill rotWithShape="1">
          <a:blip r:embed="rId13"/>
          <a:srcRect l="14855" t="12365" r="11594" b="12903"/>
          <a:stretch/>
        </p:blipFill>
        <p:spPr>
          <a:xfrm>
            <a:off x="8091636" y="63500"/>
            <a:ext cx="1001564" cy="685800"/>
          </a:xfrm>
          <a:prstGeom prst="rect">
            <a:avLst/>
          </a:prstGeom>
        </p:spPr>
      </p:pic>
    </p:spTree>
    <p:extLst>
      <p:ext uri="{BB962C8B-B14F-4D97-AF65-F5344CB8AC3E}">
        <p14:creationId xmlns:p14="http://schemas.microsoft.com/office/powerpoint/2010/main" val="352290160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06.emf"/></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4.xml"/><Relationship Id="rId5" Type="http://schemas.openxmlformats.org/officeDocument/2006/relationships/image" Target="../media/image107.png"/><Relationship Id="rId1" Type="http://schemas.microsoft.com/office/2007/relationships/media" Target="../media/media8.mp4"/><Relationship Id="rId2" Type="http://schemas.openxmlformats.org/officeDocument/2006/relationships/video" Target="../media/media8.mp4"/></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109.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11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11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11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11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 Id="rId3" Type="http://schemas.openxmlformats.org/officeDocument/2006/relationships/image" Target="../media/image11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8.png"/></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17.xml"/><Relationship Id="rId2" Type="http://schemas.openxmlformats.org/officeDocument/2006/relationships/image" Target="../media/image11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1" Type="http://schemas.openxmlformats.org/officeDocument/2006/relationships/slideLayout" Target="../slideLayouts/slideLayout5.xml"/><Relationship Id="rId2" Type="http://schemas.openxmlformats.org/officeDocument/2006/relationships/image" Target="../media/image122.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127.png"/></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oleObject" Target="../embeddings/oleObject64.bin"/><Relationship Id="rId21" Type="http://schemas.openxmlformats.org/officeDocument/2006/relationships/image" Target="../media/image31.emf"/><Relationship Id="rId10" Type="http://schemas.openxmlformats.org/officeDocument/2006/relationships/oleObject" Target="../embeddings/oleObject59.bin"/><Relationship Id="rId11" Type="http://schemas.openxmlformats.org/officeDocument/2006/relationships/image" Target="../media/image26.emf"/><Relationship Id="rId12" Type="http://schemas.openxmlformats.org/officeDocument/2006/relationships/oleObject" Target="../embeddings/oleObject60.bin"/><Relationship Id="rId13" Type="http://schemas.openxmlformats.org/officeDocument/2006/relationships/image" Target="../media/image27.emf"/><Relationship Id="rId14" Type="http://schemas.openxmlformats.org/officeDocument/2006/relationships/oleObject" Target="../embeddings/oleObject61.bin"/><Relationship Id="rId15" Type="http://schemas.openxmlformats.org/officeDocument/2006/relationships/image" Target="../media/image28.emf"/><Relationship Id="rId16" Type="http://schemas.openxmlformats.org/officeDocument/2006/relationships/oleObject" Target="../embeddings/oleObject62.bin"/><Relationship Id="rId17" Type="http://schemas.openxmlformats.org/officeDocument/2006/relationships/image" Target="../media/image29.emf"/><Relationship Id="rId18" Type="http://schemas.openxmlformats.org/officeDocument/2006/relationships/oleObject" Target="../embeddings/oleObject63.bin"/><Relationship Id="rId19" Type="http://schemas.openxmlformats.org/officeDocument/2006/relationships/image" Target="../media/image30.emf"/><Relationship Id="rId1" Type="http://schemas.openxmlformats.org/officeDocument/2006/relationships/vmlDrawing" Target="../drawings/vmlDrawing15.vml"/><Relationship Id="rId2" Type="http://schemas.openxmlformats.org/officeDocument/2006/relationships/slideLayout" Target="../slideLayouts/slideLayout4.xml"/><Relationship Id="rId3" Type="http://schemas.openxmlformats.org/officeDocument/2006/relationships/notesSlide" Target="../notesSlides/notesSlide58.xml"/><Relationship Id="rId4" Type="http://schemas.openxmlformats.org/officeDocument/2006/relationships/oleObject" Target="../embeddings/oleObject56.bin"/><Relationship Id="rId5" Type="http://schemas.openxmlformats.org/officeDocument/2006/relationships/image" Target="../media/image23.emf"/><Relationship Id="rId6" Type="http://schemas.openxmlformats.org/officeDocument/2006/relationships/oleObject" Target="../embeddings/oleObject57.bin"/><Relationship Id="rId7" Type="http://schemas.openxmlformats.org/officeDocument/2006/relationships/image" Target="../media/image24.emf"/><Relationship Id="rId8" Type="http://schemas.openxmlformats.org/officeDocument/2006/relationships/oleObject" Target="../embeddings/oleObject58.bin"/></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65.bin"/><Relationship Id="rId5" Type="http://schemas.openxmlformats.org/officeDocument/2006/relationships/image" Target="../media/image23.emf"/><Relationship Id="rId6" Type="http://schemas.openxmlformats.org/officeDocument/2006/relationships/oleObject" Target="../embeddings/oleObject66.bin"/><Relationship Id="rId7" Type="http://schemas.openxmlformats.org/officeDocument/2006/relationships/image" Target="../media/image24.emf"/><Relationship Id="rId1" Type="http://schemas.openxmlformats.org/officeDocument/2006/relationships/vmlDrawing" Target="../drawings/vmlDrawing16.vml"/><Relationship Id="rId2"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67.bin"/><Relationship Id="rId5" Type="http://schemas.openxmlformats.org/officeDocument/2006/relationships/image" Target="../media/image132.emf"/><Relationship Id="rId6" Type="http://schemas.openxmlformats.org/officeDocument/2006/relationships/oleObject" Target="../embeddings/oleObject68.bin"/><Relationship Id="rId7" Type="http://schemas.openxmlformats.org/officeDocument/2006/relationships/image" Target="../media/image24.emf"/><Relationship Id="rId1" Type="http://schemas.openxmlformats.org/officeDocument/2006/relationships/vmlDrawing" Target="../drawings/vmlDrawing17.vml"/><Relationship Id="rId2"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1" Type="http://schemas.openxmlformats.org/officeDocument/2006/relationships/image" Target="../media/image134.emf"/><Relationship Id="rId12" Type="http://schemas.openxmlformats.org/officeDocument/2006/relationships/oleObject" Target="../embeddings/oleObject73.bin"/><Relationship Id="rId1" Type="http://schemas.openxmlformats.org/officeDocument/2006/relationships/vmlDrawing" Target="../drawings/vmlDrawing18.vml"/><Relationship Id="rId2" Type="http://schemas.openxmlformats.org/officeDocument/2006/relationships/slideLayout" Target="../slideLayouts/slideLayout4.xml"/><Relationship Id="rId3" Type="http://schemas.openxmlformats.org/officeDocument/2006/relationships/notesSlide" Target="../notesSlides/notesSlide61.xml"/><Relationship Id="rId4" Type="http://schemas.openxmlformats.org/officeDocument/2006/relationships/oleObject" Target="../embeddings/oleObject69.bin"/><Relationship Id="rId5" Type="http://schemas.openxmlformats.org/officeDocument/2006/relationships/image" Target="../media/image132.emf"/><Relationship Id="rId6" Type="http://schemas.openxmlformats.org/officeDocument/2006/relationships/oleObject" Target="../embeddings/oleObject70.bin"/><Relationship Id="rId7" Type="http://schemas.openxmlformats.org/officeDocument/2006/relationships/image" Target="../media/image24.emf"/><Relationship Id="rId8" Type="http://schemas.openxmlformats.org/officeDocument/2006/relationships/oleObject" Target="../embeddings/oleObject71.bin"/><Relationship Id="rId9" Type="http://schemas.openxmlformats.org/officeDocument/2006/relationships/image" Target="../media/image133.emf"/><Relationship Id="rId10" Type="http://schemas.openxmlformats.org/officeDocument/2006/relationships/oleObject" Target="../embeddings/oleObject72.bin"/></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74.bin"/><Relationship Id="rId5" Type="http://schemas.openxmlformats.org/officeDocument/2006/relationships/image" Target="../media/image133.emf"/><Relationship Id="rId6" Type="http://schemas.openxmlformats.org/officeDocument/2006/relationships/oleObject" Target="../embeddings/oleObject75.bin"/><Relationship Id="rId7" Type="http://schemas.openxmlformats.org/officeDocument/2006/relationships/image" Target="../media/image134.emf"/><Relationship Id="rId8" Type="http://schemas.openxmlformats.org/officeDocument/2006/relationships/oleObject" Target="../embeddings/oleObject76.bin"/><Relationship Id="rId9" Type="http://schemas.openxmlformats.org/officeDocument/2006/relationships/image" Target="../media/image24.emf"/><Relationship Id="rId1" Type="http://schemas.openxmlformats.org/officeDocument/2006/relationships/vmlDrawing" Target="../drawings/vmlDrawing19.vml"/><Relationship Id="rId2"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oleObject" Target="../embeddings/oleObject77.bin"/><Relationship Id="rId5" Type="http://schemas.openxmlformats.org/officeDocument/2006/relationships/image" Target="../media/image133.emf"/><Relationship Id="rId6" Type="http://schemas.openxmlformats.org/officeDocument/2006/relationships/oleObject" Target="../embeddings/oleObject78.bin"/><Relationship Id="rId7" Type="http://schemas.openxmlformats.org/officeDocument/2006/relationships/image" Target="../media/image134.emf"/><Relationship Id="rId8" Type="http://schemas.openxmlformats.org/officeDocument/2006/relationships/oleObject" Target="../embeddings/oleObject79.bin"/><Relationship Id="rId9" Type="http://schemas.openxmlformats.org/officeDocument/2006/relationships/image" Target="../media/image24.emf"/><Relationship Id="rId1" Type="http://schemas.openxmlformats.org/officeDocument/2006/relationships/vmlDrawing" Target="../drawings/vmlDrawing20.vml"/><Relationship Id="rId2"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hyperlink" Target="http://www.image.ucar.edu/DAReS/DAR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oleObject" Target="../embeddings/oleObject10.bin"/><Relationship Id="rId21" Type="http://schemas.openxmlformats.org/officeDocument/2006/relationships/image" Target="../media/image31.emf"/><Relationship Id="rId10" Type="http://schemas.openxmlformats.org/officeDocument/2006/relationships/oleObject" Target="../embeddings/oleObject5.bin"/><Relationship Id="rId11" Type="http://schemas.openxmlformats.org/officeDocument/2006/relationships/image" Target="../media/image26.emf"/><Relationship Id="rId12" Type="http://schemas.openxmlformats.org/officeDocument/2006/relationships/oleObject" Target="../embeddings/oleObject6.bin"/><Relationship Id="rId13" Type="http://schemas.openxmlformats.org/officeDocument/2006/relationships/image" Target="../media/image27.emf"/><Relationship Id="rId14" Type="http://schemas.openxmlformats.org/officeDocument/2006/relationships/oleObject" Target="../embeddings/oleObject7.bin"/><Relationship Id="rId15" Type="http://schemas.openxmlformats.org/officeDocument/2006/relationships/image" Target="../media/image28.emf"/><Relationship Id="rId16" Type="http://schemas.openxmlformats.org/officeDocument/2006/relationships/oleObject" Target="../embeddings/oleObject8.bin"/><Relationship Id="rId17" Type="http://schemas.openxmlformats.org/officeDocument/2006/relationships/image" Target="../media/image29.emf"/><Relationship Id="rId18" Type="http://schemas.openxmlformats.org/officeDocument/2006/relationships/oleObject" Target="../embeddings/oleObject9.bin"/><Relationship Id="rId19"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4.xml"/><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23.emf"/><Relationship Id="rId6" Type="http://schemas.openxmlformats.org/officeDocument/2006/relationships/oleObject" Target="../embeddings/oleObject3.bin"/><Relationship Id="rId7" Type="http://schemas.openxmlformats.org/officeDocument/2006/relationships/image" Target="../media/image24.emf"/><Relationship Id="rId8"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2.emf"/><Relationship Id="rId5" Type="http://schemas.openxmlformats.org/officeDocument/2006/relationships/oleObject" Target="../embeddings/oleObject12.bin"/><Relationship Id="rId6" Type="http://schemas.openxmlformats.org/officeDocument/2006/relationships/image" Target="../media/image33.emf"/><Relationship Id="rId7" Type="http://schemas.openxmlformats.org/officeDocument/2006/relationships/oleObject" Target="../embeddings/oleObject13.bin"/><Relationship Id="rId8" Type="http://schemas.openxmlformats.org/officeDocument/2006/relationships/image" Target="../media/image34.emf"/><Relationship Id="rId9" Type="http://schemas.openxmlformats.org/officeDocument/2006/relationships/oleObject" Target="../embeddings/oleObject14.bin"/><Relationship Id="rId10" Type="http://schemas.openxmlformats.org/officeDocument/2006/relationships/image" Target="../media/image35.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1.gif"/><Relationship Id="rId2" Type="http://schemas.openxmlformats.org/officeDocument/2006/relationships/video" Target="../media/media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1" Type="http://schemas.openxmlformats.org/officeDocument/2006/relationships/image" Target="../media/image26.emf"/><Relationship Id="rId12" Type="http://schemas.openxmlformats.org/officeDocument/2006/relationships/oleObject" Target="../embeddings/oleObject20.bin"/><Relationship Id="rId13" Type="http://schemas.openxmlformats.org/officeDocument/2006/relationships/image" Target="../media/image27.emf"/><Relationship Id="rId1" Type="http://schemas.openxmlformats.org/officeDocument/2006/relationships/vmlDrawing" Target="../drawings/vmlDrawing5.vml"/><Relationship Id="rId2" Type="http://schemas.openxmlformats.org/officeDocument/2006/relationships/slideLayout" Target="../slideLayouts/slideLayout4.xml"/><Relationship Id="rId3" Type="http://schemas.openxmlformats.org/officeDocument/2006/relationships/notesSlide" Target="../notesSlides/notesSlide3.xml"/><Relationship Id="rId4" Type="http://schemas.openxmlformats.org/officeDocument/2006/relationships/oleObject" Target="../embeddings/oleObject16.bin"/><Relationship Id="rId5" Type="http://schemas.openxmlformats.org/officeDocument/2006/relationships/image" Target="../media/image23.emf"/><Relationship Id="rId6" Type="http://schemas.openxmlformats.org/officeDocument/2006/relationships/oleObject" Target="../embeddings/oleObject17.bin"/><Relationship Id="rId7" Type="http://schemas.openxmlformats.org/officeDocument/2006/relationships/image" Target="../media/image24.emf"/><Relationship Id="rId8" Type="http://schemas.openxmlformats.org/officeDocument/2006/relationships/oleObject" Target="../embeddings/oleObject18.bin"/><Relationship Id="rId9" Type="http://schemas.openxmlformats.org/officeDocument/2006/relationships/image" Target="../media/image25.emf"/><Relationship Id="rId10" Type="http://schemas.openxmlformats.org/officeDocument/2006/relationships/oleObject" Target="../embeddings/oleObject19.bin"/></Relationships>
</file>

<file path=ppt/slides/_rels/slide33.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41.emf"/><Relationship Id="rId13" Type="http://schemas.openxmlformats.org/officeDocument/2006/relationships/oleObject" Target="../embeddings/oleObject26.bin"/><Relationship Id="rId14"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4.xml"/><Relationship Id="rId3" Type="http://schemas.openxmlformats.org/officeDocument/2006/relationships/oleObject" Target="../embeddings/oleObject21.bin"/><Relationship Id="rId4" Type="http://schemas.openxmlformats.org/officeDocument/2006/relationships/image" Target="../media/image37.emf"/><Relationship Id="rId5" Type="http://schemas.openxmlformats.org/officeDocument/2006/relationships/oleObject" Target="../embeddings/oleObject22.bin"/><Relationship Id="rId6" Type="http://schemas.openxmlformats.org/officeDocument/2006/relationships/image" Target="../media/image38.emf"/><Relationship Id="rId7" Type="http://schemas.openxmlformats.org/officeDocument/2006/relationships/oleObject" Target="../embeddings/oleObject23.bin"/><Relationship Id="rId8" Type="http://schemas.openxmlformats.org/officeDocument/2006/relationships/image" Target="../media/image39.emf"/><Relationship Id="rId9" Type="http://schemas.openxmlformats.org/officeDocument/2006/relationships/oleObject" Target="../embeddings/oleObject24.bin"/><Relationship Id="rId10" Type="http://schemas.openxmlformats.org/officeDocument/2006/relationships/image" Target="../media/image40.emf"/></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40.emf"/><Relationship Id="rId13" Type="http://schemas.openxmlformats.org/officeDocument/2006/relationships/oleObject" Target="../embeddings/oleObject32.bin"/><Relationship Id="rId14" Type="http://schemas.openxmlformats.org/officeDocument/2006/relationships/image" Target="../media/image41.emf"/><Relationship Id="rId15" Type="http://schemas.openxmlformats.org/officeDocument/2006/relationships/oleObject" Target="../embeddings/oleObject33.bin"/><Relationship Id="rId16"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4.xml"/><Relationship Id="rId3" Type="http://schemas.openxmlformats.org/officeDocument/2006/relationships/oleObject" Target="../embeddings/oleObject27.bin"/><Relationship Id="rId4" Type="http://schemas.openxmlformats.org/officeDocument/2006/relationships/image" Target="../media/image43.emf"/><Relationship Id="rId5" Type="http://schemas.openxmlformats.org/officeDocument/2006/relationships/oleObject" Target="../embeddings/oleObject28.bin"/><Relationship Id="rId6" Type="http://schemas.openxmlformats.org/officeDocument/2006/relationships/image" Target="../media/image44.emf"/><Relationship Id="rId7" Type="http://schemas.openxmlformats.org/officeDocument/2006/relationships/oleObject" Target="../embeddings/oleObject29.bin"/><Relationship Id="rId8" Type="http://schemas.openxmlformats.org/officeDocument/2006/relationships/image" Target="../media/image38.emf"/><Relationship Id="rId9" Type="http://schemas.openxmlformats.org/officeDocument/2006/relationships/oleObject" Target="../embeddings/oleObject30.bin"/><Relationship Id="rId10" Type="http://schemas.openxmlformats.org/officeDocument/2006/relationships/image" Target="../media/image39.emf"/></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41.emf"/><Relationship Id="rId13" Type="http://schemas.openxmlformats.org/officeDocument/2006/relationships/oleObject" Target="../embeddings/oleObject39.bin"/><Relationship Id="rId14" Type="http://schemas.openxmlformats.org/officeDocument/2006/relationships/image" Target="../media/image45.emf"/><Relationship Id="rId15" Type="http://schemas.openxmlformats.org/officeDocument/2006/relationships/oleObject" Target="../embeddings/oleObject40.bin"/><Relationship Id="rId16" Type="http://schemas.openxmlformats.org/officeDocument/2006/relationships/image" Target="../media/image43.emf"/><Relationship Id="rId17" Type="http://schemas.openxmlformats.org/officeDocument/2006/relationships/oleObject" Target="../embeddings/oleObject41.bin"/><Relationship Id="rId18" Type="http://schemas.openxmlformats.org/officeDocument/2006/relationships/image" Target="../media/image44.emf"/><Relationship Id="rId1" Type="http://schemas.openxmlformats.org/officeDocument/2006/relationships/vmlDrawing" Target="../drawings/vmlDrawing8.vml"/><Relationship Id="rId2" Type="http://schemas.openxmlformats.org/officeDocument/2006/relationships/slideLayout" Target="../slideLayouts/slideLayout4.xml"/><Relationship Id="rId3" Type="http://schemas.openxmlformats.org/officeDocument/2006/relationships/oleObject" Target="../embeddings/oleObject34.bin"/><Relationship Id="rId4" Type="http://schemas.openxmlformats.org/officeDocument/2006/relationships/image" Target="../media/image46.emf"/><Relationship Id="rId5" Type="http://schemas.openxmlformats.org/officeDocument/2006/relationships/oleObject" Target="../embeddings/oleObject35.bin"/><Relationship Id="rId6" Type="http://schemas.openxmlformats.org/officeDocument/2006/relationships/image" Target="../media/image38.emf"/><Relationship Id="rId7" Type="http://schemas.openxmlformats.org/officeDocument/2006/relationships/oleObject" Target="../embeddings/oleObject36.bin"/><Relationship Id="rId8" Type="http://schemas.openxmlformats.org/officeDocument/2006/relationships/image" Target="../media/image39.emf"/><Relationship Id="rId9" Type="http://schemas.openxmlformats.org/officeDocument/2006/relationships/oleObject" Target="../embeddings/oleObject37.bin"/><Relationship Id="rId10"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36.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oleObject" Target="../embeddings/oleObject43.bin"/><Relationship Id="rId5" Type="http://schemas.openxmlformats.org/officeDocument/2006/relationships/image" Target="../media/image36.emf"/><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oleObject" Target="../embeddings/oleObject44.bin"/><Relationship Id="rId5" Type="http://schemas.openxmlformats.org/officeDocument/2006/relationships/image" Target="../media/image36.emf"/><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oleObject" Target="../embeddings/oleObject45.bin"/><Relationship Id="rId5" Type="http://schemas.openxmlformats.org/officeDocument/2006/relationships/image" Target="../media/image36.emf"/><Relationship Id="rId1" Type="http://schemas.openxmlformats.org/officeDocument/2006/relationships/vmlDrawing" Target="../drawings/vmlDrawing12.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1" Type="http://schemas.openxmlformats.org/officeDocument/2006/relationships/oleObject" Target="../embeddings/oleObject50.bin"/><Relationship Id="rId12" Type="http://schemas.openxmlformats.org/officeDocument/2006/relationships/image" Target="../media/image39.emf"/><Relationship Id="rId13" Type="http://schemas.openxmlformats.org/officeDocument/2006/relationships/oleObject" Target="../embeddings/oleObject51.bin"/><Relationship Id="rId14" Type="http://schemas.openxmlformats.org/officeDocument/2006/relationships/image" Target="../media/image40.emf"/><Relationship Id="rId15" Type="http://schemas.openxmlformats.org/officeDocument/2006/relationships/oleObject" Target="../embeddings/oleObject52.bin"/><Relationship Id="rId16" Type="http://schemas.openxmlformats.org/officeDocument/2006/relationships/image" Target="../media/image41.emf"/><Relationship Id="rId1" Type="http://schemas.openxmlformats.org/officeDocument/2006/relationships/vmlDrawing" Target="../drawings/vmlDrawing13.vml"/><Relationship Id="rId2" Type="http://schemas.openxmlformats.org/officeDocument/2006/relationships/slideLayout" Target="../slideLayouts/slideLayout4.xml"/><Relationship Id="rId3" Type="http://schemas.openxmlformats.org/officeDocument/2006/relationships/oleObject" Target="../embeddings/oleObject46.bin"/><Relationship Id="rId4" Type="http://schemas.openxmlformats.org/officeDocument/2006/relationships/image" Target="../media/image50.emf"/><Relationship Id="rId5" Type="http://schemas.openxmlformats.org/officeDocument/2006/relationships/oleObject" Target="../embeddings/oleObject47.bin"/><Relationship Id="rId6" Type="http://schemas.openxmlformats.org/officeDocument/2006/relationships/image" Target="../media/image43.emf"/><Relationship Id="rId7" Type="http://schemas.openxmlformats.org/officeDocument/2006/relationships/oleObject" Target="../embeddings/oleObject48.bin"/><Relationship Id="rId8" Type="http://schemas.openxmlformats.org/officeDocument/2006/relationships/image" Target="../media/image44.emf"/><Relationship Id="rId9" Type="http://schemas.openxmlformats.org/officeDocument/2006/relationships/oleObject" Target="../embeddings/oleObject49.bin"/><Relationship Id="rId10" Type="http://schemas.openxmlformats.org/officeDocument/2006/relationships/image" Target="../media/image3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5.png"/><Relationship Id="rId5" Type="http://schemas.openxmlformats.org/officeDocument/2006/relationships/oleObject" Target="../embeddings/oleObject53.bin"/><Relationship Id="rId6" Type="http://schemas.openxmlformats.org/officeDocument/2006/relationships/image" Target="../media/image52.emf"/><Relationship Id="rId7" Type="http://schemas.openxmlformats.org/officeDocument/2006/relationships/oleObject" Target="../embeddings/oleObject54.bin"/><Relationship Id="rId8" Type="http://schemas.openxmlformats.org/officeDocument/2006/relationships/image" Target="../media/image53.emf"/><Relationship Id="rId9" Type="http://schemas.openxmlformats.org/officeDocument/2006/relationships/oleObject" Target="../embeddings/oleObject55.bin"/><Relationship Id="rId10" Type="http://schemas.openxmlformats.org/officeDocument/2006/relationships/image" Target="../media/image54.emf"/><Relationship Id="rId1" Type="http://schemas.openxmlformats.org/officeDocument/2006/relationships/vmlDrawing" Target="../drawings/vmlDrawing14.vml"/><Relationship Id="rId2"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7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7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7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79.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8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81.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3.png"/><Relationship Id="rId1" Type="http://schemas.microsoft.com/office/2007/relationships/media" Target="../media/media2.gif"/><Relationship Id="rId2" Type="http://schemas.openxmlformats.org/officeDocument/2006/relationships/video" Target="../media/media2.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8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84.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5.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86.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7.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8.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89.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9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9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8.png"/><Relationship Id="rId1" Type="http://schemas.microsoft.com/office/2007/relationships/media" Target="../media/media3.mp4"/><Relationship Id="rId2" Type="http://schemas.openxmlformats.org/officeDocument/2006/relationships/video" Target="../media/media3.mp4"/></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9.png"/><Relationship Id="rId1" Type="http://schemas.microsoft.com/office/2007/relationships/media" Target="../media/media4.mp4"/><Relationship Id="rId2" Type="http://schemas.openxmlformats.org/officeDocument/2006/relationships/video" Target="../media/media4.mp4"/></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00.png"/><Relationship Id="rId1" Type="http://schemas.microsoft.com/office/2007/relationships/media" Target="../media/media5.mp4"/><Relationship Id="rId2" Type="http://schemas.openxmlformats.org/officeDocument/2006/relationships/video" Target="../media/media5.mp4"/></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emf"/></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02.png"/><Relationship Id="rId1" Type="http://schemas.microsoft.com/office/2007/relationships/media" Target="../media/media6.mp4"/><Relationship Id="rId2" Type="http://schemas.openxmlformats.org/officeDocument/2006/relationships/video" Target="../media/media6.mp4"/></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tiff"/></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2.xml"/><Relationship Id="rId5" Type="http://schemas.openxmlformats.org/officeDocument/2006/relationships/image" Target="../media/image105.png"/><Relationship Id="rId1" Type="http://schemas.microsoft.com/office/2007/relationships/media" Target="../media/media7.mp4"/><Relationship Id="rId2" Type="http://schemas.openxmlformats.org/officeDocument/2006/relationships/video" Target="../media/media7.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State-of-the-Art Forecast Systems</a:t>
            </a:r>
            <a:br>
              <a:rPr lang="en-US" dirty="0" smtClean="0"/>
            </a:br>
            <a:r>
              <a:rPr lang="en-US" dirty="0" smtClean="0"/>
              <a:t>with the Ensemble </a:t>
            </a:r>
            <a:r>
              <a:rPr lang="en-US" dirty="0" err="1" smtClean="0"/>
              <a:t>Kalman</a:t>
            </a:r>
            <a:r>
              <a:rPr lang="en-US" dirty="0" smtClean="0"/>
              <a:t> Filter</a:t>
            </a:r>
            <a:r>
              <a:rPr lang="en-US" dirty="0"/>
              <a:t/>
            </a:r>
            <a:br>
              <a:rPr lang="en-US" dirty="0"/>
            </a:br>
            <a:r>
              <a:rPr lang="en-US" sz="2000" dirty="0"/>
              <a:t>Jeff Anderson representing the NCAR Data Assimilation Research Section</a:t>
            </a:r>
            <a:endParaRPr lang="en-US" dirty="0"/>
          </a:p>
        </p:txBody>
      </p:sp>
    </p:spTree>
    <p:extLst>
      <p:ext uri="{BB962C8B-B14F-4D97-AF65-F5344CB8AC3E}">
        <p14:creationId xmlns:p14="http://schemas.microsoft.com/office/powerpoint/2010/main" val="31701041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73100"/>
            <a:ext cx="7314713" cy="549213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Observations of the Red Ball</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10</a:t>
            </a:fld>
            <a:endParaRPr lang="en-US" dirty="0"/>
          </a:p>
        </p:txBody>
      </p:sp>
    </p:spTree>
    <p:extLst>
      <p:ext uri="{BB962C8B-B14F-4D97-AF65-F5344CB8AC3E}">
        <p14:creationId xmlns:p14="http://schemas.microsoft.com/office/powerpoint/2010/main" val="186321220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Reduce confidence in prior to deal with model error</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100</a:t>
            </a:fld>
            <a:endParaRPr lang="en-US" dirty="0"/>
          </a:p>
        </p:txBody>
      </p:sp>
      <p:sp>
        <p:nvSpPr>
          <p:cNvPr id="7" name="TextBox 6"/>
          <p:cNvSpPr txBox="1"/>
          <p:nvPr/>
        </p:nvSpPr>
        <p:spPr>
          <a:xfrm>
            <a:off x="381000" y="1227018"/>
            <a:ext cx="8382000" cy="1107996"/>
          </a:xfrm>
          <a:prstGeom prst="rect">
            <a:avLst/>
          </a:prstGeom>
          <a:noFill/>
        </p:spPr>
        <p:txBody>
          <a:bodyPr wrap="square" rtlCol="0">
            <a:spAutoFit/>
          </a:bodyPr>
          <a:lstStyle/>
          <a:p>
            <a:r>
              <a:rPr lang="en-US" sz="2200" dirty="0" smtClean="0"/>
              <a:t>Use inflation.</a:t>
            </a:r>
          </a:p>
          <a:p>
            <a:r>
              <a:rPr lang="en-US" sz="2200" dirty="0" smtClean="0"/>
              <a:t>Simply increase prior ensemble variance for each state variable.</a:t>
            </a:r>
          </a:p>
          <a:p>
            <a:r>
              <a:rPr lang="en-US" sz="2200" dirty="0" smtClean="0"/>
              <a:t>Adaptive algorithms use observations to guide this.</a:t>
            </a:r>
            <a:endParaRPr lang="en-US" sz="2200" dirty="0"/>
          </a:p>
        </p:txBody>
      </p:sp>
      <p:pic>
        <p:nvPicPr>
          <p:cNvPr id="8" name="Picture 7" descr="argfig4.1.eps"/>
          <p:cNvPicPr>
            <a:picLocks noChangeAspect="1"/>
          </p:cNvPicPr>
          <p:nvPr/>
        </p:nvPicPr>
        <p:blipFill>
          <a:blip r:embed="rId3"/>
          <a:stretch>
            <a:fillRect/>
          </a:stretch>
        </p:blipFill>
        <p:spPr>
          <a:xfrm rot="5400000">
            <a:off x="3256302" y="934698"/>
            <a:ext cx="2697659" cy="6771863"/>
          </a:xfrm>
          <a:prstGeom prst="rect">
            <a:avLst/>
          </a:prstGeom>
        </p:spPr>
      </p:pic>
    </p:spTree>
    <p:extLst>
      <p:ext uri="{BB962C8B-B14F-4D97-AF65-F5344CB8AC3E}">
        <p14:creationId xmlns:p14="http://schemas.microsoft.com/office/powerpoint/2010/main" val="217941394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524000"/>
            <a:ext cx="6858000" cy="5149215"/>
          </a:xfrm>
          <a:prstGeom prst="rect">
            <a:avLst/>
          </a:prstGeom>
        </p:spPr>
      </p:pic>
      <p:sp>
        <p:nvSpPr>
          <p:cNvPr id="3" name="Title 2"/>
          <p:cNvSpPr>
            <a:spLocks noGrp="1"/>
          </p:cNvSpPr>
          <p:nvPr>
            <p:ph type="title"/>
          </p:nvPr>
        </p:nvSpPr>
        <p:spPr/>
        <p:txBody>
          <a:bodyPr/>
          <a:lstStyle/>
          <a:p>
            <a:r>
              <a:rPr lang="en-US" sz="2800" dirty="0" smtClean="0">
                <a:latin typeface="Arial"/>
                <a:cs typeface="Arial"/>
              </a:rPr>
              <a:t>Assimilating with Inflation in Presence of Model Error</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101</a:t>
            </a:fld>
            <a:endParaRPr lang="en-US" dirty="0"/>
          </a:p>
        </p:txBody>
      </p:sp>
      <p:sp>
        <p:nvSpPr>
          <p:cNvPr id="9" name="TextBox 8"/>
          <p:cNvSpPr txBox="1"/>
          <p:nvPr/>
        </p:nvSpPr>
        <p:spPr>
          <a:xfrm>
            <a:off x="381000" y="918102"/>
            <a:ext cx="8305800" cy="830997"/>
          </a:xfrm>
          <a:prstGeom prst="rect">
            <a:avLst/>
          </a:prstGeom>
          <a:noFill/>
        </p:spPr>
        <p:txBody>
          <a:bodyPr wrap="square" rtlCol="0">
            <a:spAutoFit/>
          </a:bodyPr>
          <a:lstStyle/>
          <a:p>
            <a:r>
              <a:rPr lang="en-US" dirty="0" smtClean="0"/>
              <a:t>Inflation is a function of state variable and time.</a:t>
            </a:r>
          </a:p>
          <a:p>
            <a:r>
              <a:rPr lang="en-US" dirty="0" smtClean="0"/>
              <a:t>Automatically selected by adaptive inflation algorithm.</a:t>
            </a:r>
            <a:endParaRPr lang="en-US" dirty="0"/>
          </a:p>
        </p:txBody>
      </p:sp>
    </p:spTree>
    <p:extLst>
      <p:ext uri="{BB962C8B-B14F-4D97-AF65-F5344CB8AC3E}">
        <p14:creationId xmlns:p14="http://schemas.microsoft.com/office/powerpoint/2010/main" val="4102937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600" dirty="0" smtClean="0">
                <a:latin typeface="Arial"/>
                <a:cs typeface="Arial"/>
              </a:rPr>
              <a:t>Uncertainty Quantification with an Ensemble </a:t>
            </a:r>
            <a:r>
              <a:rPr lang="en-US" sz="2600" dirty="0" err="1" smtClean="0">
                <a:latin typeface="Arial"/>
                <a:cs typeface="Arial"/>
              </a:rPr>
              <a:t>Kalman</a:t>
            </a:r>
            <a:r>
              <a:rPr lang="en-US" sz="2600" dirty="0" smtClean="0">
                <a:latin typeface="Arial"/>
                <a:cs typeface="Arial"/>
              </a:rPr>
              <a:t> Filter</a:t>
            </a:r>
            <a:endParaRPr lang="en-US" sz="2600" dirty="0">
              <a:latin typeface="Arial"/>
              <a:cs typeface="Arial"/>
            </a:endParaRPr>
          </a:p>
        </p:txBody>
      </p: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102</a:t>
            </a:fld>
            <a:endParaRPr lang="en-US" dirty="0"/>
          </a:p>
        </p:txBody>
      </p:sp>
      <p:sp>
        <p:nvSpPr>
          <p:cNvPr id="7" name="Rectangle 2"/>
          <p:cNvSpPr txBox="1">
            <a:spLocks noChangeArrowheads="1"/>
          </p:cNvSpPr>
          <p:nvPr/>
        </p:nvSpPr>
        <p:spPr>
          <a:xfrm>
            <a:off x="228600" y="1600200"/>
            <a:ext cx="8763000" cy="4876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200" dirty="0" smtClean="0"/>
              <a:t>(Ensemble) KF optimal for linear model, </a:t>
            </a:r>
            <a:r>
              <a:rPr lang="en-US" sz="2200" dirty="0" err="1" smtClean="0"/>
              <a:t>gaussian</a:t>
            </a:r>
            <a:r>
              <a:rPr lang="en-US" sz="2200" dirty="0" smtClean="0"/>
              <a:t> likelihood, perfect model.</a:t>
            </a:r>
          </a:p>
          <a:p>
            <a:pPr>
              <a:buFont typeface="Wingdings" charset="2"/>
              <a:buChar char="Ø"/>
            </a:pPr>
            <a:r>
              <a:rPr lang="en-US" sz="2200" dirty="0" smtClean="0"/>
              <a:t>In KF, only mean and covariance have meaning.</a:t>
            </a:r>
          </a:p>
          <a:p>
            <a:pPr>
              <a:buFont typeface="Arial"/>
              <a:buNone/>
            </a:pPr>
            <a:endParaRPr lang="en-US" sz="2200" dirty="0" smtClean="0"/>
          </a:p>
          <a:p>
            <a:pPr>
              <a:buFont typeface="Wingdings" charset="2"/>
              <a:buChar char="Ø"/>
            </a:pPr>
            <a:r>
              <a:rPr lang="en-US" sz="2200" dirty="0" smtClean="0"/>
              <a:t>Ensemble allows computation of many other statistics.</a:t>
            </a:r>
          </a:p>
          <a:p>
            <a:pPr>
              <a:buFont typeface="Wingdings" charset="2"/>
              <a:buChar char="Ø"/>
            </a:pPr>
            <a:r>
              <a:rPr lang="en-US" sz="2200" dirty="0" smtClean="0"/>
              <a:t>What do they mean? Not entirely clear.</a:t>
            </a:r>
          </a:p>
          <a:p>
            <a:pPr>
              <a:buFont typeface="Wingdings" charset="2"/>
              <a:buChar char="Ø"/>
            </a:pPr>
            <a:endParaRPr lang="en-US" sz="2200" dirty="0" smtClean="0"/>
          </a:p>
          <a:p>
            <a:pPr>
              <a:buFont typeface="Wingdings" charset="2"/>
              <a:buChar char="Ø"/>
            </a:pPr>
            <a:r>
              <a:rPr lang="en-US" sz="2200" dirty="0" smtClean="0"/>
              <a:t>What do they mean when there are all sorts of error? </a:t>
            </a:r>
          </a:p>
          <a:p>
            <a:pPr marL="457200" lvl="1" indent="0">
              <a:buNone/>
            </a:pPr>
            <a:r>
              <a:rPr lang="en-US" sz="2200" dirty="0" smtClean="0"/>
              <a:t>Even less clear. </a:t>
            </a:r>
          </a:p>
          <a:p>
            <a:pPr>
              <a:buFont typeface="Wingdings" charset="2"/>
              <a:buChar char="Ø"/>
            </a:pPr>
            <a:endParaRPr lang="en-US" sz="2200" dirty="0" smtClean="0"/>
          </a:p>
          <a:p>
            <a:pPr>
              <a:buFont typeface="Wingdings" charset="2"/>
              <a:buChar char="Ø"/>
            </a:pPr>
            <a:r>
              <a:rPr lang="en-US" sz="2200" u="sng" dirty="0" smtClean="0">
                <a:solidFill>
                  <a:srgbClr val="FF0000"/>
                </a:solidFill>
              </a:rPr>
              <a:t>Must Calibrate and Validate results.</a:t>
            </a:r>
          </a:p>
          <a:p>
            <a:pPr>
              <a:buFont typeface="Arial"/>
              <a:buNone/>
            </a:pPr>
            <a:endParaRPr lang="en-US" sz="1400" dirty="0" smtClean="0"/>
          </a:p>
        </p:txBody>
      </p:sp>
    </p:spTree>
    <p:extLst>
      <p:ext uri="{BB962C8B-B14F-4D97-AF65-F5344CB8AC3E}">
        <p14:creationId xmlns:p14="http://schemas.microsoft.com/office/powerpoint/2010/main" val="382475515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ensemble forecast systems for  the atmosphere, ocean, land, …</a:t>
            </a:r>
            <a:endParaRPr lang="en-US" dirty="0"/>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Rounded Rectangle 35"/>
          <p:cNvSpPr/>
          <p:nvPr/>
        </p:nvSpPr>
        <p:spPr bwMode="auto">
          <a:xfrm>
            <a:off x="914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Rounded Rectangle 36"/>
          <p:cNvSpPr/>
          <p:nvPr/>
        </p:nvSpPr>
        <p:spPr bwMode="auto">
          <a:xfrm>
            <a:off x="5486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Rounded Rectangle 37"/>
          <p:cNvSpPr/>
          <p:nvPr/>
        </p:nvSpPr>
        <p:spPr bwMode="auto">
          <a:xfrm>
            <a:off x="3200400" y="35814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39" name="Straight Arrow Connector 38"/>
          <p:cNvCxnSpPr>
            <a:stCxn id="36" idx="2"/>
          </p:cNvCxnSpPr>
          <p:nvPr/>
        </p:nvCxnSpPr>
        <p:spPr bwMode="auto">
          <a:xfrm rot="16200000" flipH="1">
            <a:off x="22669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a:stCxn id="37" idx="2"/>
          </p:cNvCxnSpPr>
          <p:nvPr/>
        </p:nvCxnSpPr>
        <p:spPr bwMode="auto">
          <a:xfrm rot="5400000">
            <a:off x="57340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Oval 40"/>
          <p:cNvSpPr/>
          <p:nvPr/>
        </p:nvSpPr>
        <p:spPr bwMode="auto">
          <a:xfrm>
            <a:off x="1676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Oval 41"/>
          <p:cNvSpPr/>
          <p:nvPr/>
        </p:nvSpPr>
        <p:spPr bwMode="auto">
          <a:xfrm>
            <a:off x="5105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4" name="Straight Arrow Connector 43"/>
          <p:cNvCxnSpPr>
            <a:endCxn id="41" idx="0"/>
          </p:cNvCxnSpPr>
          <p:nvPr/>
        </p:nvCxnSpPr>
        <p:spPr bwMode="auto">
          <a:xfrm rot="5400000">
            <a:off x="28765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a:endCxn id="42" idx="0"/>
          </p:cNvCxnSpPr>
          <p:nvPr/>
        </p:nvCxnSpPr>
        <p:spPr bwMode="auto">
          <a:xfrm rot="16200000" flipH="1">
            <a:off x="57340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p:cNvCxnSpPr/>
          <p:nvPr/>
        </p:nvCxnSpPr>
        <p:spPr bwMode="auto">
          <a:xfrm rot="16200000" flipV="1">
            <a:off x="1028702" y="30861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103</a:t>
            </a:fld>
            <a:endParaRPr lang="en-US" dirty="0"/>
          </a:p>
        </p:txBody>
      </p:sp>
    </p:spTree>
    <p:extLst>
      <p:ext uri="{BB962C8B-B14F-4D97-AF65-F5344CB8AC3E}">
        <p14:creationId xmlns:p14="http://schemas.microsoft.com/office/powerpoint/2010/main" val="166075123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b17_2003_spaghetti_NH.pdf"/>
          <p:cNvPicPr>
            <a:picLocks noChangeAspect="1"/>
          </p:cNvPicPr>
          <p:nvPr/>
        </p:nvPicPr>
        <p:blipFill rotWithShape="1">
          <a:blip r:embed="rId2">
            <a:extLst>
              <a:ext uri="{28A0092B-C50C-407E-A947-70E740481C1C}">
                <a14:useLocalDpi xmlns:a14="http://schemas.microsoft.com/office/drawing/2010/main" val="0"/>
              </a:ext>
            </a:extLst>
          </a:blip>
          <a:srcRect b="5573"/>
          <a:stretch/>
        </p:blipFill>
        <p:spPr>
          <a:xfrm>
            <a:off x="2209800" y="1676400"/>
            <a:ext cx="4686299" cy="4336238"/>
          </a:xfrm>
          <a:prstGeom prst="rect">
            <a:avLst/>
          </a:prstGeom>
        </p:spPr>
      </p:pic>
      <p:sp>
        <p:nvSpPr>
          <p:cNvPr id="50180" name="TextBox 6"/>
          <p:cNvSpPr txBox="1">
            <a:spLocks noChangeArrowheads="1"/>
          </p:cNvSpPr>
          <p:nvPr/>
        </p:nvSpPr>
        <p:spPr bwMode="auto">
          <a:xfrm>
            <a:off x="6172200" y="1752600"/>
            <a:ext cx="2711669" cy="1754327"/>
          </a:xfrm>
          <a:prstGeom prst="rect">
            <a:avLst/>
          </a:prstGeom>
          <a:noFill/>
          <a:ln w="9525">
            <a:noFill/>
            <a:miter lim="800000"/>
            <a:headEnd/>
            <a:tailEnd/>
          </a:ln>
        </p:spPr>
        <p:txBody>
          <a:bodyPr wrap="square">
            <a:prstTxWarp prst="textNoShape">
              <a:avLst/>
            </a:prstTxWarp>
            <a:spAutoFit/>
          </a:bodyPr>
          <a:lstStyle/>
          <a:p>
            <a:pPr algn="r">
              <a:spcBef>
                <a:spcPts val="0"/>
              </a:spcBef>
              <a:defRPr/>
            </a:pPr>
            <a:r>
              <a:rPr lang="en-US" sz="1800" dirty="0" smtClean="0">
                <a:latin typeface="Arial" charset="0"/>
                <a:ea typeface="ＭＳ Ｐゴシック" charset="-128"/>
                <a:cs typeface="ＭＳ Ｐゴシック" charset="-128"/>
              </a:rPr>
              <a:t>Assimilation uses 80 members of 2</a:t>
            </a:r>
            <a:r>
              <a:rPr lang="en-US" sz="1800" baseline="30000" dirty="0" smtClean="0">
                <a:latin typeface="Arial" charset="0"/>
                <a:ea typeface="ＭＳ Ｐゴシック" charset="-128"/>
                <a:cs typeface="ＭＳ Ｐゴシック" charset="-128"/>
              </a:rPr>
              <a:t>o  </a:t>
            </a:r>
            <a:r>
              <a:rPr lang="en-US" sz="1800" dirty="0" smtClean="0">
                <a:latin typeface="Arial" charset="0"/>
                <a:ea typeface="ＭＳ Ｐゴシック" charset="-128"/>
                <a:cs typeface="ＭＳ Ｐゴシック" charset="-128"/>
              </a:rPr>
              <a:t>FV CAM forced by a single ocean (Hadley+ NCEP-OI2)  and produces a very   competitive reanalysis.</a:t>
            </a:r>
          </a:p>
        </p:txBody>
      </p:sp>
      <p:sp>
        <p:nvSpPr>
          <p:cNvPr id="9" name="TextBox 8"/>
          <p:cNvSpPr txBox="1"/>
          <p:nvPr/>
        </p:nvSpPr>
        <p:spPr>
          <a:xfrm>
            <a:off x="152400" y="2057400"/>
            <a:ext cx="2362200" cy="1219200"/>
          </a:xfrm>
          <a:prstGeom prst="rect">
            <a:avLst/>
          </a:prstGeom>
          <a:noFill/>
        </p:spPr>
        <p:txBody>
          <a:bodyPr wrap="square" rtlCol="0">
            <a:spAutoFit/>
          </a:bodyPr>
          <a:lstStyle/>
          <a:p>
            <a:r>
              <a:rPr lang="en-US" sz="1800" dirty="0" smtClean="0">
                <a:latin typeface="Arial" charset="0"/>
                <a:ea typeface="ＭＳ Ｐゴシック" charset="-128"/>
                <a:cs typeface="ＭＳ Ｐゴシック" charset="-128"/>
              </a:rPr>
              <a:t>O(1 million) atmospheric </a:t>
            </a:r>
            <a:r>
              <a:rPr lang="en-US" sz="1800" dirty="0" err="1" smtClean="0">
                <a:latin typeface="Arial" charset="0"/>
                <a:ea typeface="ＭＳ Ｐゴシック" charset="-128"/>
                <a:cs typeface="ＭＳ Ｐゴシック" charset="-128"/>
              </a:rPr>
              <a:t>obs</a:t>
            </a:r>
            <a:r>
              <a:rPr lang="en-US" sz="1800" dirty="0" smtClean="0">
                <a:latin typeface="Arial" charset="0"/>
                <a:ea typeface="ＭＳ Ｐゴシック" charset="-128"/>
                <a:cs typeface="ＭＳ Ｐゴシック" charset="-128"/>
              </a:rPr>
              <a:t> are assimilated every day.</a:t>
            </a:r>
            <a:endParaRPr lang="en-US" sz="1800" dirty="0"/>
          </a:p>
        </p:txBody>
      </p:sp>
      <p:sp>
        <p:nvSpPr>
          <p:cNvPr id="12" name="TextBox 11"/>
          <p:cNvSpPr txBox="1"/>
          <p:nvPr/>
        </p:nvSpPr>
        <p:spPr>
          <a:xfrm>
            <a:off x="457200" y="3505200"/>
            <a:ext cx="1295400" cy="523220"/>
          </a:xfrm>
          <a:prstGeom prst="rect">
            <a:avLst/>
          </a:prstGeom>
          <a:noFill/>
        </p:spPr>
        <p:txBody>
          <a:bodyPr wrap="square" rtlCol="0">
            <a:spAutoFit/>
          </a:bodyPr>
          <a:lstStyle/>
          <a:p>
            <a:pPr algn="r"/>
            <a:r>
              <a:rPr lang="en-US" sz="1400" dirty="0" smtClean="0"/>
              <a:t>500 </a:t>
            </a:r>
            <a:r>
              <a:rPr lang="en-US" sz="1400" dirty="0" err="1" smtClean="0"/>
              <a:t>hPa</a:t>
            </a:r>
            <a:r>
              <a:rPr lang="en-US" sz="1400" dirty="0" smtClean="0"/>
              <a:t> GPH</a:t>
            </a:r>
          </a:p>
          <a:p>
            <a:pPr algn="r"/>
            <a:r>
              <a:rPr lang="en-US" sz="1400" dirty="0" smtClean="0"/>
              <a:t>Feb 17 2003</a:t>
            </a:r>
            <a:endParaRPr lang="en-US" sz="1400" dirty="0"/>
          </a:p>
        </p:txBody>
      </p:sp>
      <p:sp>
        <p:nvSpPr>
          <p:cNvPr id="13" name="TextBox 6"/>
          <p:cNvSpPr txBox="1">
            <a:spLocks noChangeArrowheads="1"/>
          </p:cNvSpPr>
          <p:nvPr/>
        </p:nvSpPr>
        <p:spPr bwMode="auto">
          <a:xfrm>
            <a:off x="6934200" y="4572000"/>
            <a:ext cx="1865528" cy="120032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spcBef>
                <a:spcPts val="0"/>
              </a:spcBef>
              <a:defRPr/>
            </a:pPr>
            <a:r>
              <a:rPr lang="en-US" sz="2400" dirty="0" smtClean="0">
                <a:latin typeface="Arial" charset="0"/>
                <a:ea typeface="ＭＳ Ｐゴシック" charset="-128"/>
                <a:cs typeface="ＭＳ Ｐゴシック" charset="-128"/>
              </a:rPr>
              <a:t>1998-2010</a:t>
            </a:r>
          </a:p>
          <a:p>
            <a:pPr algn="ctr">
              <a:spcBef>
                <a:spcPts val="0"/>
              </a:spcBef>
              <a:defRPr/>
            </a:pPr>
            <a:r>
              <a:rPr lang="en-US" sz="2400" dirty="0" smtClean="0">
                <a:latin typeface="Arial" charset="0"/>
                <a:ea typeface="ＭＳ Ｐゴシック" charset="-128"/>
                <a:cs typeface="ＭＳ Ｐゴシック" charset="-128"/>
              </a:rPr>
              <a:t>4x daily</a:t>
            </a:r>
          </a:p>
          <a:p>
            <a:pPr algn="ctr">
              <a:spcBef>
                <a:spcPts val="0"/>
              </a:spcBef>
              <a:defRPr/>
            </a:pPr>
            <a:r>
              <a:rPr lang="en-US" sz="2400" dirty="0" smtClean="0">
                <a:latin typeface="Arial" charset="0"/>
                <a:ea typeface="ＭＳ Ｐゴシック" charset="-128"/>
                <a:cs typeface="ＭＳ Ｐゴシック" charset="-128"/>
              </a:rPr>
              <a:t>is available.</a:t>
            </a:r>
          </a:p>
        </p:txBody>
      </p:sp>
      <p:sp>
        <p:nvSpPr>
          <p:cNvPr id="2" name="TextBox 1"/>
          <p:cNvSpPr txBox="1"/>
          <p:nvPr/>
        </p:nvSpPr>
        <p:spPr>
          <a:xfrm>
            <a:off x="762000" y="685800"/>
            <a:ext cx="7620000" cy="830997"/>
          </a:xfrm>
          <a:prstGeom prst="rect">
            <a:avLst/>
          </a:prstGeom>
          <a:noFill/>
        </p:spPr>
        <p:txBody>
          <a:bodyPr wrap="square" rtlCol="0">
            <a:spAutoFit/>
          </a:bodyPr>
          <a:lstStyle/>
          <a:p>
            <a:r>
              <a:rPr lang="en-US" dirty="0" smtClean="0"/>
              <a:t>Science: A global atmospheric ensemble reanalysis.</a:t>
            </a:r>
          </a:p>
          <a:p>
            <a:r>
              <a:rPr lang="en-US" dirty="0" smtClean="0"/>
              <a:t>Collaborators: Model Developers at NCAR</a:t>
            </a:r>
            <a:endParaRPr lang="en-US" dirty="0"/>
          </a:p>
        </p:txBody>
      </p:sp>
      <p:sp>
        <p:nvSpPr>
          <p:cNvPr id="11" name="TextBox 10"/>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(1)</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104</a:t>
            </a:fld>
            <a:endParaRPr lang="en-US" dirty="0"/>
          </a:p>
        </p:txBody>
      </p:sp>
    </p:spTree>
    <p:extLst>
      <p:ext uri="{BB962C8B-B14F-4D97-AF65-F5344CB8AC3E}">
        <p14:creationId xmlns:p14="http://schemas.microsoft.com/office/powerpoint/2010/main" val="335461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3785652"/>
          </a:xfrm>
          <a:prstGeom prst="rect">
            <a:avLst/>
          </a:prstGeom>
          <a:noFill/>
        </p:spPr>
        <p:txBody>
          <a:bodyPr wrap="square" rtlCol="0">
            <a:spAutoFit/>
          </a:bodyPr>
          <a:lstStyle/>
          <a:p>
            <a:r>
              <a:rPr lang="en-US" dirty="0" smtClean="0"/>
              <a:t>Science: 	</a:t>
            </a:r>
            <a:r>
              <a:rPr lang="en-US" i="1" dirty="0" smtClean="0"/>
              <a:t>Do new satellite observations of cloud 			motion improve hurricane forecasts?</a:t>
            </a:r>
          </a:p>
          <a:p>
            <a:endParaRPr lang="en-US" i="1" dirty="0" smtClean="0"/>
          </a:p>
          <a:p>
            <a:r>
              <a:rPr lang="en-US" dirty="0"/>
              <a:t>	</a:t>
            </a:r>
            <a:r>
              <a:rPr lang="en-US" dirty="0" smtClean="0"/>
              <a:t>	Atmospheric motion vectors from CIMMS at 		University of Wisconsin.</a:t>
            </a:r>
          </a:p>
          <a:p>
            <a:r>
              <a:rPr lang="en-US" dirty="0"/>
              <a:t>	</a:t>
            </a:r>
            <a:r>
              <a:rPr lang="en-US" dirty="0" smtClean="0"/>
              <a:t>	</a:t>
            </a:r>
            <a:endParaRPr lang="en-US" dirty="0"/>
          </a:p>
          <a:p>
            <a:endParaRPr lang="en-US" dirty="0" smtClean="0"/>
          </a:p>
          <a:p>
            <a:r>
              <a:rPr lang="en-US" dirty="0" smtClean="0"/>
              <a:t>Collaborator: Ting-Chi Wu, </a:t>
            </a:r>
          </a:p>
          <a:p>
            <a:r>
              <a:rPr lang="en-US" dirty="0"/>
              <a:t>	</a:t>
            </a:r>
            <a:r>
              <a:rPr lang="en-US" dirty="0" smtClean="0"/>
              <a:t>	Graduate Student, </a:t>
            </a:r>
          </a:p>
          <a:p>
            <a:r>
              <a:rPr lang="en-US" dirty="0"/>
              <a:t>	</a:t>
            </a:r>
            <a:r>
              <a:rPr lang="en-US" dirty="0" smtClean="0"/>
              <a:t>	University of Miami.</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105</a:t>
            </a:fld>
            <a:endParaRPr lang="en-US" dirty="0"/>
          </a:p>
        </p:txBody>
      </p:sp>
    </p:spTree>
    <p:extLst>
      <p:ext uri="{BB962C8B-B14F-4D97-AF65-F5344CB8AC3E}">
        <p14:creationId xmlns:p14="http://schemas.microsoft.com/office/powerpoint/2010/main" val="113383242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ng-chi_slide.pdf"/>
          <p:cNvPicPr>
            <a:picLocks noChangeAspect="1"/>
          </p:cNvPicPr>
          <p:nvPr/>
        </p:nvPicPr>
        <p:blipFill rotWithShape="1">
          <a:blip r:embed="rId3">
            <a:extLst>
              <a:ext uri="{28A0092B-C50C-407E-A947-70E740481C1C}">
                <a14:useLocalDpi xmlns:a14="http://schemas.microsoft.com/office/drawing/2010/main" val="0"/>
              </a:ext>
            </a:extLst>
          </a:blip>
          <a:srcRect l="9469" t="13821" r="1894" b="17616"/>
          <a:stretch/>
        </p:blipFill>
        <p:spPr>
          <a:xfrm rot="16200000">
            <a:off x="1983979" y="875084"/>
            <a:ext cx="5373593" cy="5379146"/>
          </a:xfrm>
          <a:prstGeom prst="rect">
            <a:avLst/>
          </a:prstGeom>
        </p:spPr>
      </p:pic>
      <p:sp>
        <p:nvSpPr>
          <p:cNvPr id="3" name="TextBox 2"/>
          <p:cNvSpPr txBox="1"/>
          <p:nvPr/>
        </p:nvSpPr>
        <p:spPr>
          <a:xfrm>
            <a:off x="2133600" y="5867400"/>
            <a:ext cx="5486400" cy="369332"/>
          </a:xfrm>
          <a:prstGeom prst="rect">
            <a:avLst/>
          </a:prstGeom>
          <a:solidFill>
            <a:schemeClr val="bg1"/>
          </a:solidFill>
        </p:spPr>
        <p:txBody>
          <a:bodyPr wrap="square" rtlCol="0">
            <a:spAutoFit/>
          </a:bodyPr>
          <a:lstStyle/>
          <a:p>
            <a:pPr algn="ctr"/>
            <a:r>
              <a:rPr lang="en-US" sz="1800" dirty="0" smtClean="0"/>
              <a:t>Wu et al., 2014, MWR, </a:t>
            </a:r>
            <a:r>
              <a:rPr lang="en-US" sz="1800" b="1" dirty="0"/>
              <a:t>142</a:t>
            </a:r>
            <a:r>
              <a:rPr lang="en-US" sz="1800" dirty="0"/>
              <a:t>, 49–71.</a:t>
            </a:r>
          </a:p>
        </p:txBody>
      </p:sp>
      <p:sp>
        <p:nvSpPr>
          <p:cNvPr id="4" name="TextBox 3"/>
          <p:cNvSpPr txBox="1"/>
          <p:nvPr/>
        </p:nvSpPr>
        <p:spPr>
          <a:xfrm>
            <a:off x="381000" y="609600"/>
            <a:ext cx="8382000" cy="461665"/>
          </a:xfrm>
          <a:prstGeom prst="rect">
            <a:avLst/>
          </a:prstGeom>
          <a:noFill/>
        </p:spPr>
        <p:txBody>
          <a:bodyPr wrap="square" rtlCol="0">
            <a:spAutoFit/>
          </a:bodyPr>
          <a:lstStyle/>
          <a:p>
            <a:pPr algn="ctr"/>
            <a:r>
              <a:rPr lang="en-US" dirty="0" smtClean="0"/>
              <a:t>Tropical Cyclones and Atmospheric Motion Vectors</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10"/>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106</a:t>
            </a:fld>
            <a:endParaRPr lang="en-US" dirty="0"/>
          </a:p>
        </p:txBody>
      </p:sp>
    </p:spTree>
    <p:extLst>
      <p:ext uri="{BB962C8B-B14F-4D97-AF65-F5344CB8AC3E}">
        <p14:creationId xmlns:p14="http://schemas.microsoft.com/office/powerpoint/2010/main" val="343576752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2677656"/>
          </a:xfrm>
          <a:prstGeom prst="rect">
            <a:avLst/>
          </a:prstGeom>
          <a:noFill/>
        </p:spPr>
        <p:txBody>
          <a:bodyPr wrap="square" rtlCol="0">
            <a:spAutoFit/>
          </a:bodyPr>
          <a:lstStyle/>
          <a:p>
            <a:r>
              <a:rPr lang="en-US" dirty="0" smtClean="0"/>
              <a:t>Science: 	</a:t>
            </a:r>
            <a:r>
              <a:rPr lang="en-US" i="1" dirty="0" smtClean="0"/>
              <a:t>Where should more observations be taken to </a:t>
            </a:r>
          </a:p>
          <a:p>
            <a:r>
              <a:rPr lang="en-US" i="1" dirty="0"/>
              <a:t>	</a:t>
            </a:r>
            <a:r>
              <a:rPr lang="en-US" i="1" dirty="0" smtClean="0"/>
              <a:t>	improve landfall forecasts?</a:t>
            </a:r>
          </a:p>
          <a:p>
            <a:endParaRPr lang="en-US" i="1" dirty="0" smtClean="0"/>
          </a:p>
          <a:p>
            <a:r>
              <a:rPr lang="en-US" dirty="0"/>
              <a:t>	</a:t>
            </a:r>
            <a:r>
              <a:rPr lang="en-US" dirty="0" smtClean="0"/>
              <a:t>	Ensemble sensitivity analysis for Katrina.</a:t>
            </a:r>
          </a:p>
          <a:p>
            <a:endParaRPr lang="en-US" dirty="0"/>
          </a:p>
          <a:p>
            <a:endParaRPr lang="en-US" dirty="0" smtClean="0"/>
          </a:p>
          <a:p>
            <a:r>
              <a:rPr lang="en-US" dirty="0" smtClean="0"/>
              <a:t>Collaborator: Ryan Torn</a:t>
            </a:r>
            <a:r>
              <a:rPr lang="en-US" dirty="0" smtClean="0"/>
              <a:t>, University </a:t>
            </a:r>
            <a:r>
              <a:rPr lang="en-US" dirty="0" smtClean="0"/>
              <a:t>at </a:t>
            </a:r>
            <a:r>
              <a:rPr lang="en-US" dirty="0" smtClean="0"/>
              <a:t>Albany.</a:t>
            </a:r>
            <a:endParaRPr lang="en-US" dirty="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107</a:t>
            </a:fld>
            <a:endParaRPr lang="en-US" dirty="0"/>
          </a:p>
        </p:txBody>
      </p:sp>
    </p:spTree>
    <p:extLst>
      <p:ext uri="{BB962C8B-B14F-4D97-AF65-F5344CB8AC3E}">
        <p14:creationId xmlns:p14="http://schemas.microsoft.com/office/powerpoint/2010/main" val="44625281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052513" y="812800"/>
            <a:ext cx="6886575" cy="711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smtClean="0">
                <a:latin typeface="Arial" charset="0"/>
                <a:ea typeface="ＭＳ Ｐゴシック" charset="0"/>
                <a:cs typeface="ＭＳ Ｐゴシック" charset="0"/>
              </a:rPr>
              <a:t>Hurricane Katrina Sensitivity Analysis</a:t>
            </a:r>
            <a:br>
              <a:rPr lang="en-US" dirty="0" smtClean="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pic>
        <p:nvPicPr>
          <p:cNvPr id="4" name="Picture 2" descr="2005082500_f048_DLMU_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4569867" cy="368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304800" y="5029200"/>
            <a:ext cx="502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Contours are ensemble mean 48h forecast of deep-layer mean wind.</a:t>
            </a:r>
          </a:p>
        </p:txBody>
      </p:sp>
      <p:sp>
        <p:nvSpPr>
          <p:cNvPr id="6" name="Text Box 5"/>
          <p:cNvSpPr txBox="1">
            <a:spLocks noChangeArrowheads="1"/>
          </p:cNvSpPr>
          <p:nvPr/>
        </p:nvSpPr>
        <p:spPr bwMode="auto">
          <a:xfrm>
            <a:off x="5334000" y="5029200"/>
            <a:ext cx="360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Color </a:t>
            </a:r>
            <a:r>
              <a:rPr lang="en-US" dirty="0" smtClean="0"/>
              <a:t>shows where observations could help.</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108</a:t>
            </a:fld>
            <a:endParaRPr lang="en-US" dirty="0"/>
          </a:p>
        </p:txBody>
      </p:sp>
    </p:spTree>
    <p:extLst>
      <p:ext uri="{BB962C8B-B14F-4D97-AF65-F5344CB8AC3E}">
        <p14:creationId xmlns:p14="http://schemas.microsoft.com/office/powerpoint/2010/main" val="1699964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Identifying Model Systematic Errors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5" name="Group 14"/>
          <p:cNvGrpSpPr/>
          <p:nvPr/>
        </p:nvGrpSpPr>
        <p:grpSpPr>
          <a:xfrm>
            <a:off x="762000" y="1143000"/>
            <a:ext cx="7543800" cy="3886200"/>
            <a:chOff x="762000" y="1143000"/>
            <a:chExt cx="7543800" cy="3886200"/>
          </a:xfrm>
        </p:grpSpPr>
        <p:sp>
          <p:nvSpPr>
            <p:cNvPr id="16" name="Rounded Rectangle 15"/>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Rounded Rectangle 16"/>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Rounded Rectangle 22"/>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4" name="Straight Arrow Connector 23"/>
            <p:cNvCxnSpPr>
              <a:stCxn id="16"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17"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Oval 25"/>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Oval 26"/>
            <p:cNvSpPr/>
            <p:nvPr/>
          </p:nvSpPr>
          <p:spPr bwMode="auto">
            <a:xfrm>
              <a:off x="5105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8" name="Straight Arrow Connector 27"/>
            <p:cNvCxnSpPr>
              <a:endCxn id="26"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endCxn id="27" idx="0"/>
            </p:cNvCxnSpPr>
            <p:nvPr/>
          </p:nvCxnSpPr>
          <p:spPr bwMode="auto">
            <a:xfrm rot="16200000" flipH="1">
              <a:off x="57340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rot="16200000" flipV="1">
              <a:off x="1028702" y="2476501"/>
              <a:ext cx="2514598" cy="1066799"/>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1" name="TextBox 30"/>
            <p:cNvSpPr txBox="1"/>
            <p:nvPr/>
          </p:nvSpPr>
          <p:spPr>
            <a:xfrm>
              <a:off x="762000" y="2743200"/>
              <a:ext cx="1706567" cy="1200328"/>
            </a:xfrm>
            <a:prstGeom prst="rect">
              <a:avLst/>
            </a:prstGeom>
            <a:noFill/>
          </p:spPr>
          <p:txBody>
            <a:bodyPr wrap="none" rtlCol="0">
              <a:spAutoFit/>
            </a:bodyPr>
            <a:lstStyle/>
            <a:p>
              <a:r>
                <a:rPr lang="en-US" dirty="0" smtClean="0"/>
                <a:t>    Identify</a:t>
              </a:r>
            </a:p>
            <a:p>
              <a:r>
                <a:rPr lang="en-US" dirty="0" smtClean="0"/>
                <a:t>Systematic</a:t>
              </a:r>
            </a:p>
            <a:p>
              <a:r>
                <a:rPr lang="en-US" dirty="0" smtClean="0"/>
                <a:t>        Errors</a:t>
              </a:r>
              <a:endParaRPr lang="en-US" dirty="0"/>
            </a:p>
          </p:txBody>
        </p:sp>
      </p:grpSp>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109</a:t>
            </a:fld>
            <a:endParaRPr lang="en-US" dirty="0"/>
          </a:p>
        </p:txBody>
      </p:sp>
    </p:spTree>
    <p:extLst>
      <p:ext uri="{BB962C8B-B14F-4D97-AF65-F5344CB8AC3E}">
        <p14:creationId xmlns:p14="http://schemas.microsoft.com/office/powerpoint/2010/main" val="9906467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73100"/>
            <a:ext cx="7314713" cy="549213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Observations of the Red Ball</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a:t>
            </a:fld>
            <a:endParaRPr lang="en-US" dirty="0"/>
          </a:p>
        </p:txBody>
      </p:sp>
    </p:spTree>
    <p:extLst>
      <p:ext uri="{BB962C8B-B14F-4D97-AF65-F5344CB8AC3E}">
        <p14:creationId xmlns:p14="http://schemas.microsoft.com/office/powerpoint/2010/main" val="90509922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685800"/>
            <a:ext cx="7620000" cy="1200328"/>
          </a:xfrm>
          <a:prstGeom prst="rect">
            <a:avLst/>
          </a:prstGeom>
          <a:noFill/>
        </p:spPr>
        <p:txBody>
          <a:bodyPr wrap="square" rtlCol="0">
            <a:spAutoFit/>
          </a:bodyPr>
          <a:lstStyle/>
          <a:p>
            <a:r>
              <a:rPr lang="en-US" dirty="0" smtClean="0"/>
              <a:t>Science: Diagnosing and correcting errors in the CAM 	    FV core.</a:t>
            </a:r>
          </a:p>
          <a:p>
            <a:r>
              <a:rPr lang="en-US" dirty="0" smtClean="0"/>
              <a:t>Collaborator: Peter </a:t>
            </a:r>
            <a:r>
              <a:rPr lang="en-US" dirty="0" err="1" smtClean="0"/>
              <a:t>Lauritzen</a:t>
            </a:r>
            <a:r>
              <a:rPr lang="en-US" dirty="0" smtClean="0"/>
              <a:t>, CGD.</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110</a:t>
            </a:fld>
            <a:endParaRPr lang="en-US" dirty="0"/>
          </a:p>
        </p:txBody>
      </p:sp>
    </p:spTree>
    <p:extLst>
      <p:ext uri="{BB962C8B-B14F-4D97-AF65-F5344CB8AC3E}">
        <p14:creationId xmlns:p14="http://schemas.microsoft.com/office/powerpoint/2010/main" val="381281901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026"/>
          <p:cNvSpPr txBox="1">
            <a:spLocks noChangeArrowheads="1"/>
          </p:cNvSpPr>
          <p:nvPr/>
        </p:nvSpPr>
        <p:spPr bwMode="auto">
          <a:xfrm>
            <a:off x="609600" y="533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err="1" smtClean="0">
                <a:latin typeface="Arial" charset="0"/>
                <a:ea typeface="ＭＳ Ｐゴシック" charset="0"/>
                <a:cs typeface="ＭＳ Ｐゴシック" charset="0"/>
              </a:rPr>
              <a:t>Gridpoint</a:t>
            </a:r>
            <a:r>
              <a:rPr lang="en-US" dirty="0" smtClean="0">
                <a:latin typeface="Arial" charset="0"/>
                <a:ea typeface="ＭＳ Ｐゴシック" charset="0"/>
                <a:cs typeface="ＭＳ Ｐゴシック" charset="0"/>
              </a:rPr>
              <a:t> noise detected in CAM/DART analysis</a:t>
            </a:r>
            <a:endParaRPr lang="en-US" dirty="0">
              <a:latin typeface="Arial" charset="0"/>
              <a:ea typeface="ＭＳ Ｐゴシック" charset="0"/>
              <a:cs typeface="ＭＳ Ｐゴシック" charset="0"/>
            </a:endParaRPr>
          </a:p>
        </p:txBody>
      </p:sp>
      <p:sp>
        <p:nvSpPr>
          <p:cNvPr id="15"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pic>
        <p:nvPicPr>
          <p:cNvPr id="16" name="Picture 1028" descr="MPF_V_266hPa_box"/>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111</a:t>
            </a:fld>
            <a:endParaRPr lang="en-US" dirty="0"/>
          </a:p>
        </p:txBody>
      </p:sp>
    </p:spTree>
    <p:extLst>
      <p:ext uri="{BB962C8B-B14F-4D97-AF65-F5344CB8AC3E}">
        <p14:creationId xmlns:p14="http://schemas.microsoft.com/office/powerpoint/2010/main" val="193256309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858838" y="501650"/>
            <a:ext cx="7348537" cy="717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3000" dirty="0" smtClean="0">
                <a:latin typeface="Arial" charset="0"/>
                <a:ea typeface="ＭＳ Ｐゴシック" charset="0"/>
                <a:cs typeface="ＭＳ Ｐゴシック" charset="0"/>
              </a:rPr>
              <a:t>Suspicions turned to the polar filter (DPF)</a:t>
            </a:r>
            <a:endParaRPr lang="en-US" dirty="0">
              <a:latin typeface="Arial" charset="0"/>
              <a:ea typeface="ＭＳ Ｐゴシック" charset="0"/>
              <a:cs typeface="ＭＳ Ｐゴシック" charset="0"/>
            </a:endParaRPr>
          </a:p>
        </p:txBody>
      </p:sp>
      <p:pic>
        <p:nvPicPr>
          <p:cNvPr id="12" name="Picture 4" descr="MPF_V_266hPa_box_algebraic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112</a:t>
            </a:fld>
            <a:endParaRPr lang="en-US" dirty="0"/>
          </a:p>
        </p:txBody>
      </p:sp>
    </p:spTree>
    <p:extLst>
      <p:ext uri="{BB962C8B-B14F-4D97-AF65-F5344CB8AC3E}">
        <p14:creationId xmlns:p14="http://schemas.microsoft.com/office/powerpoint/2010/main" val="376274273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685800" y="495300"/>
            <a:ext cx="79248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900" dirty="0" smtClean="0">
                <a:latin typeface="Arial" charset="0"/>
                <a:ea typeface="ＭＳ Ｐゴシック" charset="0"/>
                <a:cs typeface="ＭＳ Ｐゴシック" charset="0"/>
              </a:rPr>
              <a:t>Continuous polar filter (alt-</a:t>
            </a:r>
            <a:r>
              <a:rPr lang="en-US" sz="2900" dirty="0" err="1" smtClean="0">
                <a:latin typeface="Arial" charset="0"/>
                <a:ea typeface="ＭＳ Ｐゴシック" charset="0"/>
                <a:cs typeface="ＭＳ Ｐゴシック" charset="0"/>
              </a:rPr>
              <a:t>pft</a:t>
            </a:r>
            <a:r>
              <a:rPr lang="en-US" sz="2900" dirty="0" smtClean="0">
                <a:latin typeface="Arial" charset="0"/>
                <a:ea typeface="ＭＳ Ｐゴシック" charset="0"/>
                <a:cs typeface="ＭＳ Ｐゴシック" charset="0"/>
              </a:rPr>
              <a:t>) eliminated noise. </a:t>
            </a:r>
            <a:endParaRPr lang="en-US" sz="2900" dirty="0">
              <a:latin typeface="Arial" charset="0"/>
              <a:ea typeface="ＭＳ Ｐゴシック" charset="0"/>
              <a:cs typeface="ＭＳ Ｐゴシック" charset="0"/>
            </a:endParaRPr>
          </a:p>
        </p:txBody>
      </p:sp>
      <p:pic>
        <p:nvPicPr>
          <p:cNvPr id="12" name="Picture 3" descr="ALT_V_266hPa_box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9" y="-662782"/>
            <a:ext cx="45259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113</a:t>
            </a:fld>
            <a:endParaRPr lang="en-US" dirty="0"/>
          </a:p>
        </p:txBody>
      </p:sp>
    </p:spTree>
    <p:extLst>
      <p:ext uri="{BB962C8B-B14F-4D97-AF65-F5344CB8AC3E}">
        <p14:creationId xmlns:p14="http://schemas.microsoft.com/office/powerpoint/2010/main" val="65255388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PFmALT_V_266hPa"/>
          <p:cNvPicPr>
            <a:picLocks noChangeAspect="1" noChangeArrowheads="1"/>
          </p:cNvPicPr>
          <p:nvPr/>
        </p:nvPicPr>
        <p:blipFill>
          <a:blip r:embed="rId3">
            <a:extLst>
              <a:ext uri="{28A0092B-C50C-407E-A947-70E740481C1C}">
                <a14:useLocalDpi xmlns:a14="http://schemas.microsoft.com/office/drawing/2010/main" val="0"/>
              </a:ext>
            </a:extLst>
          </a:blip>
          <a:srcRect l="17650" t="4546" r="20590" b="4546"/>
          <a:stretch>
            <a:fillRect/>
          </a:stretch>
        </p:blipFill>
        <p:spPr bwMode="auto">
          <a:xfrm rot="5400000">
            <a:off x="2412206" y="-888206"/>
            <a:ext cx="4319588"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457200" y="457200"/>
            <a:ext cx="8153400" cy="87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600" dirty="0" smtClean="0">
                <a:latin typeface="Arial" charset="0"/>
                <a:ea typeface="ＭＳ Ｐゴシック" charset="0"/>
                <a:cs typeface="ＭＳ Ｐゴシック" charset="0"/>
              </a:rPr>
              <a:t>Differences mostly in transition region of default filter.</a:t>
            </a:r>
            <a:endParaRPr lang="en-US" sz="2600"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114</a:t>
            </a:fld>
            <a:endParaRPr lang="en-US" dirty="0"/>
          </a:p>
        </p:txBody>
      </p:sp>
    </p:spTree>
    <p:extLst>
      <p:ext uri="{BB962C8B-B14F-4D97-AF65-F5344CB8AC3E}">
        <p14:creationId xmlns:p14="http://schemas.microsoft.com/office/powerpoint/2010/main" val="347035712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3"/>
          <p:cNvSpPr>
            <a:spLocks noGrp="1" noChangeArrowheads="1"/>
          </p:cNvSpPr>
          <p:nvPr>
            <p:ph type="body" idx="1"/>
          </p:nvPr>
        </p:nvSpPr>
        <p:spPr>
          <a:xfrm>
            <a:off x="695325" y="1371600"/>
            <a:ext cx="7772400" cy="4592638"/>
          </a:xfrm>
        </p:spPr>
        <p:txBody>
          <a:bodyPr>
            <a:normAutofit fontScale="85000" lnSpcReduction="10000"/>
          </a:bodyPr>
          <a:lstStyle/>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The use of DART diagnosed a problem that had been unrecognized (or at least undocumented).</a:t>
            </a:r>
          </a:p>
          <a:p>
            <a:pPr eaLnBrk="1" hangingPunct="1">
              <a:lnSpc>
                <a:spcPct val="110000"/>
              </a:lnSpc>
              <a:spcBef>
                <a:spcPct val="50000"/>
              </a:spcBef>
            </a:pPr>
            <a:r>
              <a:rPr lang="en-US" dirty="0">
                <a:latin typeface="Arial" charset="0"/>
                <a:ea typeface="ＭＳ Ｐゴシック" charset="0"/>
                <a:cs typeface="ＭＳ Ｐゴシック" charset="0"/>
              </a:rPr>
              <a:t>Could have an important effect on any physics in which </a:t>
            </a:r>
            <a:r>
              <a:rPr lang="en-US" dirty="0" err="1">
                <a:latin typeface="Arial" charset="0"/>
                <a:ea typeface="ＭＳ Ｐゴシック" charset="0"/>
                <a:cs typeface="ＭＳ Ｐゴシック" charset="0"/>
              </a:rPr>
              <a:t>meridional</a:t>
            </a:r>
            <a:r>
              <a:rPr lang="en-US" dirty="0">
                <a:latin typeface="Arial" charset="0"/>
                <a:ea typeface="ＭＳ Ｐゴシック" charset="0"/>
                <a:cs typeface="ＭＳ Ｐゴシック" charset="0"/>
              </a:rPr>
              <a:t> mixing is important.</a:t>
            </a:r>
          </a:p>
          <a:p>
            <a:pPr eaLnBrk="1" hangingPunct="1">
              <a:lnSpc>
                <a:spcPct val="110000"/>
              </a:lnSpc>
              <a:spcBef>
                <a:spcPct val="50000"/>
              </a:spcBef>
            </a:pPr>
            <a:r>
              <a:rPr lang="en-US" dirty="0">
                <a:solidFill>
                  <a:schemeClr val="tx2"/>
                </a:solidFill>
                <a:latin typeface="Arial" charset="0"/>
                <a:ea typeface="ＭＳ Ｐゴシック" charset="0"/>
                <a:cs typeface="ＭＳ Ｐゴシック" charset="0"/>
              </a:rPr>
              <a:t>The problem can be seen in </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free runs</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 - it is not a data assimilation artifact.</a:t>
            </a:r>
          </a:p>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Without assimilation, </a:t>
            </a:r>
            <a:r>
              <a:rPr lang="en-US" dirty="0" smtClean="0">
                <a:solidFill>
                  <a:srgbClr val="FF0000"/>
                </a:solidFill>
                <a:latin typeface="Arial" charset="0"/>
                <a:ea typeface="ＭＳ Ｐゴシック" charset="0"/>
                <a:cs typeface="ＭＳ Ｐゴシック" charset="0"/>
              </a:rPr>
              <a:t>can’t </a:t>
            </a:r>
            <a:r>
              <a:rPr lang="en-US" dirty="0">
                <a:solidFill>
                  <a:srgbClr val="FF0000"/>
                </a:solidFill>
                <a:latin typeface="Arial" charset="0"/>
                <a:ea typeface="ＭＳ Ｐゴシック" charset="0"/>
                <a:cs typeface="ＭＳ Ｐゴシック" charset="0"/>
              </a:rPr>
              <a:t>get reproducing occurrences to diagnose.</a:t>
            </a:r>
          </a:p>
          <a:p>
            <a:pPr eaLnBrk="1" hangingPunct="1">
              <a:lnSpc>
                <a:spcPct val="90000"/>
              </a:lnSpc>
            </a:pPr>
            <a:endParaRPr lang="en-US"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115</a:t>
            </a:fld>
            <a:endParaRPr lang="en-US" dirty="0"/>
          </a:p>
        </p:txBody>
      </p:sp>
    </p:spTree>
    <p:extLst>
      <p:ext uri="{BB962C8B-B14F-4D97-AF65-F5344CB8AC3E}">
        <p14:creationId xmlns:p14="http://schemas.microsoft.com/office/powerpoint/2010/main" val="259291404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19400"/>
            <a:ext cx="7772400" cy="2590800"/>
          </a:xfrm>
        </p:spPr>
        <p:txBody>
          <a:bodyPr>
            <a:normAutofit/>
          </a:bodyPr>
          <a:lstStyle/>
          <a:p>
            <a:pPr>
              <a:buFont typeface="Arial"/>
              <a:buChar char="•"/>
            </a:pPr>
            <a:r>
              <a:rPr lang="en-US" sz="2000" dirty="0" smtClean="0"/>
              <a:t>Climate change over time scales of 1 to several decades has been identified as very important for mitigation and infrastructure planning.</a:t>
            </a:r>
          </a:p>
          <a:p>
            <a:pPr>
              <a:buFont typeface="Arial"/>
              <a:buChar char="•"/>
            </a:pPr>
            <a:r>
              <a:rPr lang="en-US" sz="2000" dirty="0" smtClean="0"/>
              <a:t>Need ocean initial conditions for the IPCC decadal prediction program (and maybe a crystal ball, too!).</a:t>
            </a: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Global Ocean data assimilation.</a:t>
            </a:r>
          </a:p>
          <a:p>
            <a:r>
              <a:rPr lang="en-US" dirty="0" smtClean="0"/>
              <a:t>Collaborators: Alicia </a:t>
            </a:r>
            <a:r>
              <a:rPr lang="en-US" dirty="0" err="1" smtClean="0"/>
              <a:t>Karspeck</a:t>
            </a:r>
            <a:r>
              <a:rPr lang="en-US" dirty="0" smtClean="0"/>
              <a:t>, Steve Yeager, CGD.</a:t>
            </a:r>
            <a:endParaRPr lang="en-US" dirty="0"/>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116</a:t>
            </a:fld>
            <a:endParaRPr lang="en-US" dirty="0"/>
          </a:p>
        </p:txBody>
      </p:sp>
    </p:spTree>
    <p:extLst>
      <p:ext uri="{BB962C8B-B14F-4D97-AF65-F5344CB8AC3E}">
        <p14:creationId xmlns:p14="http://schemas.microsoft.com/office/powerpoint/2010/main" val="25614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6"/>
          <p:cNvSpPr txBox="1">
            <a:spLocks noChangeArrowheads="1"/>
          </p:cNvSpPr>
          <p:nvPr/>
        </p:nvSpPr>
        <p:spPr bwMode="auto">
          <a:xfrm>
            <a:off x="381000" y="1905000"/>
            <a:ext cx="7315200" cy="5486400"/>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FLOAT_SALINITY</a:t>
            </a:r>
            <a:r>
              <a:rPr lang="en-US" sz="1600" dirty="0">
                <a:solidFill>
                  <a:srgbClr val="000000"/>
                </a:solidFill>
                <a:latin typeface="Arial" pitchFamily="-110" charset="0"/>
                <a:ea typeface="ＭＳ Ｐゴシック" pitchFamily="-110" charset="-128"/>
                <a:cs typeface="ＭＳ Ｐゴシック" pitchFamily="-110" charset="-128"/>
              </a:rPr>
              <a:t>   	</a:t>
            </a:r>
            <a:r>
              <a:rPr lang="en-US" sz="1600" dirty="0" smtClean="0">
                <a:solidFill>
                  <a:srgbClr val="000000"/>
                </a:solidFill>
                <a:latin typeface="Arial" pitchFamily="-110" charset="0"/>
                <a:ea typeface="ＭＳ Ｐゴシック" pitchFamily="-110" charset="-128"/>
                <a:cs typeface="ＭＳ Ｐゴシック" pitchFamily="-110" charset="-128"/>
              </a:rPr>
              <a:t>		68200</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FLOAT_TEMPERATURE		395032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DRIFTER_TEMPERATURE		33963</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MOORING_SALINITY  </a:t>
            </a:r>
            <a:r>
              <a:rPr lang="en-US" sz="1600" dirty="0" smtClean="0">
                <a:solidFill>
                  <a:srgbClr val="000000"/>
                </a:solidFill>
                <a:latin typeface="Arial" pitchFamily="-110" charset="0"/>
                <a:ea typeface="ＭＳ Ｐゴシック" pitchFamily="-110" charset="-128"/>
                <a:cs typeface="ＭＳ Ｐゴシック" pitchFamily="-110" charset="-128"/>
              </a:rPr>
              <a:t> 		27476</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MOORING_TEMPERATURE </a:t>
            </a:r>
            <a:r>
              <a:rPr lang="en-US" sz="1600" dirty="0" smtClean="0">
                <a:solidFill>
                  <a:srgbClr val="000000"/>
                </a:solidFill>
                <a:latin typeface="Arial" pitchFamily="-110" charset="0"/>
                <a:ea typeface="ＭＳ Ｐゴシック" pitchFamily="-110" charset="-128"/>
                <a:cs typeface="ＭＳ Ｐゴシック" pitchFamily="-110" charset="-128"/>
              </a:rPr>
              <a:t> 		</a:t>
            </a:r>
            <a:r>
              <a:rPr lang="en-US" sz="1600" dirty="0">
                <a:solidFill>
                  <a:srgbClr val="000000"/>
                </a:solidFill>
                <a:latin typeface="Arial" pitchFamily="-110" charset="0"/>
                <a:ea typeface="ＭＳ Ｐゴシック" pitchFamily="-110" charset="-128"/>
                <a:cs typeface="ＭＳ Ｐゴシック" pitchFamily="-110" charset="-128"/>
              </a:rPr>
              <a:t>623967                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BOTTLE_SALINITY  </a:t>
            </a:r>
            <a:r>
              <a:rPr lang="en-US" sz="1600" dirty="0" smtClean="0">
                <a:solidFill>
                  <a:srgbClr val="000000"/>
                </a:solidFill>
                <a:latin typeface="Arial" pitchFamily="-110" charset="0"/>
                <a:ea typeface="ＭＳ Ｐゴシック" pitchFamily="-110" charset="-128"/>
                <a:cs typeface="ＭＳ Ｐゴシック" pitchFamily="-110" charset="-128"/>
              </a:rPr>
              <a:t> 		79855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BOTTLE_TEMPERATURE   </a:t>
            </a:r>
            <a:r>
              <a:rPr lang="en-US" sz="1600" dirty="0" smtClean="0">
                <a:solidFill>
                  <a:srgbClr val="000000"/>
                </a:solidFill>
                <a:latin typeface="Arial" pitchFamily="-110" charset="0"/>
                <a:ea typeface="ＭＳ Ｐゴシック" pitchFamily="-110" charset="-128"/>
                <a:cs typeface="ＭＳ Ｐゴシック" pitchFamily="-110" charset="-128"/>
              </a:rPr>
              <a:t>		81488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CTD_SALINITY  	</a:t>
            </a:r>
            <a:r>
              <a:rPr lang="en-US" sz="1600" dirty="0" smtClean="0">
                <a:solidFill>
                  <a:srgbClr val="000000"/>
                </a:solidFill>
                <a:latin typeface="Arial" pitchFamily="-110" charset="0"/>
                <a:ea typeface="ＭＳ Ｐゴシック" pitchFamily="-110" charset="-128"/>
                <a:cs typeface="ＭＳ Ｐゴシック" pitchFamily="-110" charset="-128"/>
              </a:rPr>
              <a:t>		328812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CTD_TEMPERATURE  </a:t>
            </a:r>
            <a:r>
              <a:rPr lang="en-US" sz="1600" dirty="0" smtClean="0">
                <a:solidFill>
                  <a:srgbClr val="000000"/>
                </a:solidFill>
                <a:latin typeface="Arial" pitchFamily="-110" charset="0"/>
                <a:ea typeface="ＭＳ Ｐゴシック" pitchFamily="-110" charset="-128"/>
                <a:cs typeface="ＭＳ Ｐゴシック" pitchFamily="-110" charset="-128"/>
              </a:rPr>
              <a:t>		368715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STD_SALINITY     	</a:t>
            </a:r>
            <a:r>
              <a:rPr lang="en-US" sz="1600" dirty="0" smtClean="0">
                <a:solidFill>
                  <a:srgbClr val="000000"/>
                </a:solidFill>
                <a:latin typeface="Arial" pitchFamily="-110" charset="0"/>
                <a:ea typeface="ＭＳ Ｐゴシック" pitchFamily="-110" charset="-128"/>
                <a:cs typeface="ＭＳ Ｐゴシック" pitchFamily="-110" charset="-128"/>
              </a:rPr>
              <a:t>		674</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STD_TEMPERATURE     		677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XCTD_SALINITY    	</a:t>
            </a:r>
            <a:r>
              <a:rPr lang="en-US" sz="1600" dirty="0" smtClean="0">
                <a:solidFill>
                  <a:srgbClr val="000000"/>
                </a:solidFill>
                <a:latin typeface="Arial" pitchFamily="-110" charset="0"/>
                <a:ea typeface="ＭＳ Ｐゴシック" pitchFamily="-110" charset="-128"/>
                <a:cs typeface="ＭＳ Ｐゴシック" pitchFamily="-110" charset="-128"/>
              </a:rPr>
              <a:t>		3328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XCTD_TEMPERATURE   	 	5790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MBT_TEMPERATURE   		58206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XBT_TEMPERATURE 		1093330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APB_TEMPERATURE  	</a:t>
            </a:r>
            <a:r>
              <a:rPr lang="en-US" sz="1600" dirty="0" smtClean="0">
                <a:solidFill>
                  <a:srgbClr val="000000"/>
                </a:solidFill>
                <a:latin typeface="Arial" pitchFamily="-110" charset="0"/>
                <a:ea typeface="ＭＳ Ｐゴシック" pitchFamily="-110" charset="-128"/>
                <a:cs typeface="ＭＳ Ｐゴシック" pitchFamily="-110" charset="-128"/>
              </a:rPr>
              <a:t>	580111</a:t>
            </a:r>
            <a:endParaRPr lang="en-US" sz="16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p:txBody>
      </p:sp>
      <p:pic>
        <p:nvPicPr>
          <p:cNvPr id="39941" name="Picture 7" descr="seal.jpg"/>
          <p:cNvPicPr>
            <a:picLocks noChangeAspect="1"/>
          </p:cNvPicPr>
          <p:nvPr/>
        </p:nvPicPr>
        <p:blipFill>
          <a:blip r:embed="rId2"/>
          <a:srcRect/>
          <a:stretch>
            <a:fillRect/>
          </a:stretch>
        </p:blipFill>
        <p:spPr bwMode="auto">
          <a:xfrm>
            <a:off x="5791200" y="4031834"/>
            <a:ext cx="2743200" cy="1835566"/>
          </a:xfrm>
          <a:prstGeom prst="rect">
            <a:avLst/>
          </a:prstGeom>
          <a:noFill/>
          <a:ln w="9525">
            <a:noFill/>
            <a:miter lim="800000"/>
            <a:headEnd/>
            <a:tailEnd/>
          </a:ln>
        </p:spPr>
      </p:pic>
      <p:pic>
        <p:nvPicPr>
          <p:cNvPr id="39942" name="Picture 8" descr="tao.jpg"/>
          <p:cNvPicPr>
            <a:picLocks noChangeAspect="1"/>
          </p:cNvPicPr>
          <p:nvPr/>
        </p:nvPicPr>
        <p:blipFill>
          <a:blip r:embed="rId3"/>
          <a:srcRect/>
          <a:stretch>
            <a:fillRect/>
          </a:stretch>
        </p:blipFill>
        <p:spPr bwMode="auto">
          <a:xfrm>
            <a:off x="5791200" y="1890346"/>
            <a:ext cx="2743200" cy="2072054"/>
          </a:xfrm>
          <a:prstGeom prst="rect">
            <a:avLst/>
          </a:prstGeom>
          <a:noFill/>
          <a:ln w="9525">
            <a:noFill/>
            <a:miter lim="800000"/>
            <a:headEnd/>
            <a:tailEnd/>
          </a:ln>
        </p:spPr>
      </p:pic>
      <p:sp>
        <p:nvSpPr>
          <p:cNvPr id="9" name="TextBox 8"/>
          <p:cNvSpPr txBox="1"/>
          <p:nvPr/>
        </p:nvSpPr>
        <p:spPr>
          <a:xfrm>
            <a:off x="533400" y="1367135"/>
            <a:ext cx="8153400" cy="461665"/>
          </a:xfrm>
          <a:prstGeom prst="rect">
            <a:avLst/>
          </a:prstGeom>
          <a:noFill/>
        </p:spPr>
        <p:txBody>
          <a:bodyPr wrap="square" rtlCol="0">
            <a:spAutoFit/>
          </a:bodyPr>
          <a:lstStyle/>
          <a:p>
            <a:pPr algn="ctr" defTabSz="914400" eaLnBrk="0" fontAlgn="base" hangingPunct="0">
              <a:spcBef>
                <a:spcPct val="0"/>
              </a:spcBef>
              <a:spcAft>
                <a:spcPct val="0"/>
              </a:spcAft>
            </a:pPr>
            <a:r>
              <a:rPr lang="en-US" dirty="0" smtClean="0">
                <a:solidFill>
                  <a:srgbClr val="000000"/>
                </a:solidFill>
                <a:latin typeface="Arial" pitchFamily="-110" charset="0"/>
                <a:ea typeface="ＭＳ Ｐゴシック" pitchFamily="-110" charset="-128"/>
                <a:cs typeface="ＭＳ Ｐゴシック" pitchFamily="-110" charset="-128"/>
              </a:rPr>
              <a:t>These counts are for 1998 &amp; 1999 and are representative.</a:t>
            </a:r>
            <a:endParaRPr lang="en-US" dirty="0">
              <a:solidFill>
                <a:srgbClr val="000000"/>
              </a:solidFill>
              <a:latin typeface="Arial" pitchFamily="-110" charset="0"/>
              <a:ea typeface="ＭＳ Ｐゴシック" pitchFamily="-110" charset="-128"/>
              <a:cs typeface="ＭＳ Ｐゴシック" pitchFamily="-110" charset="-128"/>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609600" y="838200"/>
            <a:ext cx="8305800" cy="461665"/>
          </a:xfrm>
          <a:prstGeom prst="rect">
            <a:avLst/>
          </a:prstGeom>
          <a:noFill/>
        </p:spPr>
        <p:txBody>
          <a:bodyPr wrap="square" rtlCol="0">
            <a:spAutoFit/>
          </a:bodyPr>
          <a:lstStyle/>
          <a:p>
            <a:r>
              <a:rPr lang="en-US" dirty="0" smtClean="0"/>
              <a:t>World Ocean Database T, S observation counts.</a:t>
            </a:r>
            <a:endParaRPr lang="en-US"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117</a:t>
            </a:fld>
            <a:endParaRPr lang="en-US" dirty="0"/>
          </a:p>
        </p:txBody>
      </p:sp>
    </p:spTree>
    <p:extLst>
      <p:ext uri="{BB962C8B-B14F-4D97-AF65-F5344CB8AC3E}">
        <p14:creationId xmlns:p14="http://schemas.microsoft.com/office/powerpoint/2010/main" val="2075469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TextBox 10"/>
          <p:cNvSpPr txBox="1">
            <a:spLocks noChangeArrowheads="1"/>
          </p:cNvSpPr>
          <p:nvPr/>
        </p:nvSpPr>
        <p:spPr bwMode="auto">
          <a:xfrm rot="-5400000">
            <a:off x="-638145" y="4448145"/>
            <a:ext cx="2133600" cy="400110"/>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000" b="1" dirty="0" smtClean="0">
                <a:solidFill>
                  <a:srgbClr val="000000"/>
                </a:solidFill>
                <a:latin typeface="Arial" pitchFamily="-110" charset="0"/>
                <a:ea typeface="ＭＳ Ｐゴシック" pitchFamily="-110" charset="-128"/>
                <a:cs typeface="ＭＳ Ｐゴシック" pitchFamily="-110" charset="-128"/>
              </a:rPr>
              <a:t>23 POP 1 DATM</a:t>
            </a:r>
            <a:endParaRPr lang="en-US" sz="2000" b="1" dirty="0">
              <a:solidFill>
                <a:srgbClr val="000000"/>
              </a:solidFill>
              <a:latin typeface="Arial" pitchFamily="-110" charset="0"/>
              <a:ea typeface="ＭＳ Ｐゴシック" pitchFamily="-110" charset="-128"/>
              <a:cs typeface="ＭＳ Ｐゴシック" pitchFamily="-110" charset="-128"/>
            </a:endParaRPr>
          </a:p>
        </p:txBody>
      </p:sp>
      <p:sp>
        <p:nvSpPr>
          <p:cNvPr id="10" name="TextBox 9"/>
          <p:cNvSpPr txBox="1"/>
          <p:nvPr/>
        </p:nvSpPr>
        <p:spPr>
          <a:xfrm>
            <a:off x="152400" y="773771"/>
            <a:ext cx="492443" cy="2188134"/>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Coupled Free Run</a:t>
            </a:r>
            <a:endParaRPr lang="en-US" sz="2000" dirty="0">
              <a:solidFill>
                <a:srgbClr val="000000"/>
              </a:solidFill>
              <a:latin typeface="Arial" pitchFamily="-110" charset="0"/>
              <a:ea typeface="ＭＳ Ｐゴシック" pitchFamily="-110" charset="-128"/>
              <a:cs typeface="ＭＳ Ｐゴシック" pitchFamily="-110" charset="-128"/>
            </a:endParaRPr>
          </a:p>
        </p:txBody>
      </p:sp>
      <p:grpSp>
        <p:nvGrpSpPr>
          <p:cNvPr id="3" name="Group 2"/>
          <p:cNvGrpSpPr/>
          <p:nvPr/>
        </p:nvGrpSpPr>
        <p:grpSpPr>
          <a:xfrm>
            <a:off x="685800" y="685800"/>
            <a:ext cx="8382000" cy="5810787"/>
            <a:chOff x="685800" y="381000"/>
            <a:chExt cx="8382000" cy="5810787"/>
          </a:xfrm>
        </p:grpSpPr>
        <p:pic>
          <p:nvPicPr>
            <p:cNvPr id="9" name="Picture 8" descr="SSTA.1998.png"/>
            <p:cNvPicPr>
              <a:picLocks noChangeAspect="1"/>
            </p:cNvPicPr>
            <p:nvPr/>
          </p:nvPicPr>
          <p:blipFill>
            <a:blip r:embed="rId2"/>
            <a:srcRect t="4979"/>
            <a:stretch>
              <a:fillRect/>
            </a:stretch>
          </p:blipFill>
          <p:spPr>
            <a:xfrm>
              <a:off x="685800" y="457200"/>
              <a:ext cx="7696200" cy="5734587"/>
            </a:xfrm>
            <a:prstGeom prst="rect">
              <a:avLst/>
            </a:prstGeom>
          </p:spPr>
        </p:pic>
        <p:sp>
          <p:nvSpPr>
            <p:cNvPr id="12" name="Rectangle 11"/>
            <p:cNvSpPr/>
            <p:nvPr/>
          </p:nvSpPr>
          <p:spPr>
            <a:xfrm>
              <a:off x="8267581" y="381000"/>
              <a:ext cx="800219" cy="3124200"/>
            </a:xfrm>
            <a:prstGeom prst="rect">
              <a:avLst/>
            </a:prstGeom>
          </p:spPr>
          <p:txBody>
            <a:bodyPr vert="vert270" wrap="square">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POP forced by observed atmosphere (</a:t>
              </a:r>
              <a:r>
                <a:rPr lang="en-US" sz="2000" dirty="0" err="1" smtClean="0">
                  <a:solidFill>
                    <a:srgbClr val="000000"/>
                  </a:solidFill>
                  <a:latin typeface="Arial" pitchFamily="-110" charset="0"/>
                  <a:ea typeface="ＭＳ Ｐゴシック" pitchFamily="-110" charset="-128"/>
                  <a:cs typeface="ＭＳ Ｐゴシック" pitchFamily="-110" charset="-128"/>
                </a:rPr>
                <a:t>hindcast</a:t>
              </a:r>
              <a:r>
                <a:rPr lang="en-US" sz="2000" dirty="0" smtClean="0">
                  <a:solidFill>
                    <a:srgbClr val="000000"/>
                  </a:solidFill>
                  <a:latin typeface="Arial" pitchFamily="-110" charset="0"/>
                  <a:ea typeface="ＭＳ Ｐゴシック" pitchFamily="-110" charset="-128"/>
                  <a:cs typeface="ＭＳ Ｐゴシック" pitchFamily="-110" charset="-128"/>
                </a:rPr>
                <a:t>)</a:t>
              </a:r>
              <a:endParaRPr lang="en-US" sz="2000" dirty="0">
                <a:solidFill>
                  <a:srgbClr val="000000"/>
                </a:solidFill>
                <a:latin typeface="Arial" pitchFamily="-110" charset="0"/>
                <a:ea typeface="ＭＳ Ｐゴシック" pitchFamily="-110" charset="-128"/>
                <a:cs typeface="ＭＳ Ｐゴシック" pitchFamily="-110" charset="-128"/>
              </a:endParaRPr>
            </a:p>
          </p:txBody>
        </p:sp>
        <p:sp>
          <p:nvSpPr>
            <p:cNvPr id="13" name="TextBox 12"/>
            <p:cNvSpPr txBox="1"/>
            <p:nvPr/>
          </p:nvSpPr>
          <p:spPr>
            <a:xfrm>
              <a:off x="8382000" y="3649312"/>
              <a:ext cx="492443" cy="1997777"/>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b="1" dirty="0" smtClean="0">
                  <a:solidFill>
                    <a:srgbClr val="FF0000"/>
                  </a:solidFill>
                  <a:latin typeface="Arial" pitchFamily="-110" charset="0"/>
                  <a:ea typeface="ＭＳ Ｐゴシック" pitchFamily="-110" charset="-128"/>
                  <a:cs typeface="ＭＳ Ｐゴシック" pitchFamily="-110" charset="-128"/>
                </a:rPr>
                <a:t>48 POP 48 CAM</a:t>
              </a:r>
              <a:endParaRPr lang="en-US" sz="2000" b="1" dirty="0">
                <a:solidFill>
                  <a:srgbClr val="FF0000"/>
                </a:solidFill>
                <a:latin typeface="Arial" pitchFamily="-110" charset="0"/>
                <a:ea typeface="ＭＳ Ｐゴシック" pitchFamily="-110" charset="-128"/>
                <a:cs typeface="ＭＳ Ｐゴシック" pitchFamily="-110" charset="-128"/>
              </a:endParaRPr>
            </a:p>
          </p:txBody>
        </p:sp>
      </p:grpSp>
      <p:sp>
        <p:nvSpPr>
          <p:cNvPr id="14" name="Title 13"/>
          <p:cNvSpPr>
            <a:spLocks noGrp="1"/>
          </p:cNvSpPr>
          <p:nvPr>
            <p:ph type="title"/>
          </p:nvPr>
        </p:nvSpPr>
        <p:spPr>
          <a:xfrm>
            <a:off x="0" y="0"/>
            <a:ext cx="9144000" cy="533400"/>
          </a:xfrm>
        </p:spPr>
        <p:txBody>
          <a:bodyPr>
            <a:normAutofit/>
          </a:bodyPr>
          <a:lstStyle/>
          <a:p>
            <a:r>
              <a:rPr lang="en-US" sz="2400" dirty="0" smtClean="0">
                <a:latin typeface="Arial"/>
                <a:cs typeface="Arial"/>
              </a:rPr>
              <a:t>Physical Space: 1998/1999 SST Anomaly from </a:t>
            </a:r>
            <a:r>
              <a:rPr lang="en-US" sz="2400" dirty="0" err="1" smtClean="0">
                <a:latin typeface="Arial"/>
                <a:cs typeface="Arial"/>
              </a:rPr>
              <a:t>HadOI</a:t>
            </a:r>
            <a:r>
              <a:rPr lang="en-US" sz="2400" dirty="0" smtClean="0">
                <a:latin typeface="Arial"/>
                <a:cs typeface="Arial"/>
              </a:rPr>
              <a:t>-SST</a:t>
            </a:r>
            <a:endParaRPr lang="en-US" sz="2400" dirty="0">
              <a:latin typeface="Arial"/>
              <a:cs typeface="Arial"/>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118</a:t>
            </a:fld>
            <a:endParaRPr lang="en-US" dirty="0"/>
          </a:p>
        </p:txBody>
      </p:sp>
    </p:spTree>
    <p:extLst>
      <p:ext uri="{BB962C8B-B14F-4D97-AF65-F5344CB8AC3E}">
        <p14:creationId xmlns:p14="http://schemas.microsoft.com/office/powerpoint/2010/main" val="602919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Land surface analysis with DART/CLM.</a:t>
            </a:r>
          </a:p>
          <a:p>
            <a:r>
              <a:rPr lang="en-US" dirty="0" smtClean="0"/>
              <a:t>Collaborator: </a:t>
            </a:r>
            <a:r>
              <a:rPr lang="en-US" dirty="0" err="1" smtClean="0"/>
              <a:t>Yongfei</a:t>
            </a:r>
            <a:r>
              <a:rPr lang="en-US" dirty="0" smtClean="0"/>
              <a:t> Zhang, UT Austin.</a:t>
            </a:r>
            <a:endParaRPr lang="en-US" dirty="0"/>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119</a:t>
            </a:fld>
            <a:endParaRPr lang="en-US" dirty="0"/>
          </a:p>
        </p:txBody>
      </p:sp>
      <p:sp>
        <p:nvSpPr>
          <p:cNvPr id="2" name="TextBox 1"/>
          <p:cNvSpPr txBox="1"/>
          <p:nvPr/>
        </p:nvSpPr>
        <p:spPr>
          <a:xfrm>
            <a:off x="457200" y="2133600"/>
            <a:ext cx="8153400" cy="1569660"/>
          </a:xfrm>
          <a:prstGeom prst="rect">
            <a:avLst/>
          </a:prstGeom>
          <a:noFill/>
        </p:spPr>
        <p:txBody>
          <a:bodyPr wrap="square" rtlCol="0">
            <a:spAutoFit/>
          </a:bodyPr>
          <a:lstStyle/>
          <a:p>
            <a:r>
              <a:rPr lang="en-US" dirty="0"/>
              <a:t>Land surface analysis with DART/CLM:</a:t>
            </a:r>
          </a:p>
          <a:p>
            <a:r>
              <a:rPr lang="en-US" dirty="0"/>
              <a:t>	Estimate snow water equivalent with observations</a:t>
            </a:r>
          </a:p>
          <a:p>
            <a:r>
              <a:rPr lang="en-US" dirty="0"/>
              <a:t>	of snow cover fraction from satellites (MODIS).</a:t>
            </a:r>
          </a:p>
          <a:p>
            <a:endParaRPr lang="en-US" dirty="0"/>
          </a:p>
        </p:txBody>
      </p:sp>
    </p:spTree>
    <p:extLst>
      <p:ext uri="{BB962C8B-B14F-4D97-AF65-F5344CB8AC3E}">
        <p14:creationId xmlns:p14="http://schemas.microsoft.com/office/powerpoint/2010/main" val="576507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15" name="TextBox 1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648027"/>
            <a:ext cx="8382000" cy="2000548"/>
          </a:xfrm>
          <a:prstGeom prst="rect">
            <a:avLst/>
          </a:prstGeom>
          <a:noFill/>
        </p:spPr>
        <p:txBody>
          <a:bodyPr wrap="square" rtlCol="0">
            <a:spAutoFit/>
          </a:bodyPr>
          <a:lstStyle/>
          <a:p>
            <a:pPr marL="342900" indent="-342900">
              <a:buFont typeface="Arial"/>
              <a:buChar char="•"/>
            </a:pPr>
            <a:r>
              <a:rPr lang="en-US" sz="2000" dirty="0" smtClean="0">
                <a:solidFill>
                  <a:srgbClr val="000000"/>
                </a:solidFill>
              </a:rPr>
              <a:t>80 member ensemble for onset of NH winter</a:t>
            </a:r>
          </a:p>
          <a:p>
            <a:pPr marL="342900" indent="-342900">
              <a:buFont typeface="Arial"/>
              <a:buChar char="•"/>
            </a:pPr>
            <a:r>
              <a:rPr lang="en-US" sz="2000" dirty="0" smtClean="0">
                <a:solidFill>
                  <a:srgbClr val="000000"/>
                </a:solidFill>
              </a:rPr>
              <a:t>Assimilate once per day</a:t>
            </a:r>
          </a:p>
          <a:p>
            <a:pPr marL="342900" indent="-342900">
              <a:buFont typeface="Arial"/>
              <a:buChar char="•"/>
            </a:pPr>
            <a:r>
              <a:rPr lang="en-US" sz="2000" dirty="0" smtClean="0">
                <a:solidFill>
                  <a:srgbClr val="000000"/>
                </a:solidFill>
              </a:rPr>
              <a:t>Level 3 MODIS product – </a:t>
            </a:r>
            <a:r>
              <a:rPr lang="en-US" sz="2000" dirty="0" err="1" smtClean="0">
                <a:solidFill>
                  <a:srgbClr val="000000"/>
                </a:solidFill>
              </a:rPr>
              <a:t>regridded</a:t>
            </a:r>
            <a:r>
              <a:rPr lang="en-US" sz="2000" dirty="0" smtClean="0">
                <a:solidFill>
                  <a:srgbClr val="000000"/>
                </a:solidFill>
              </a:rPr>
              <a:t> to a daily 1 degree grid</a:t>
            </a:r>
          </a:p>
          <a:p>
            <a:pPr marL="342900" indent="-342900">
              <a:buFont typeface="Arial"/>
              <a:buChar char="•"/>
            </a:pPr>
            <a:r>
              <a:rPr lang="en-US" sz="2000" dirty="0" smtClean="0">
                <a:solidFill>
                  <a:srgbClr val="000000"/>
                </a:solidFill>
              </a:rPr>
              <a:t>Observation error variance is 0.1 (for lack of a better value)</a:t>
            </a:r>
          </a:p>
          <a:p>
            <a:pPr marL="342900" indent="-342900">
              <a:buFont typeface="Arial"/>
              <a:buChar char="•"/>
            </a:pPr>
            <a:r>
              <a:rPr lang="en-US" sz="2000" dirty="0" smtClean="0">
                <a:solidFill>
                  <a:srgbClr val="000000"/>
                </a:solidFill>
              </a:rPr>
              <a:t>Observations can impact state variables within 200km</a:t>
            </a:r>
          </a:p>
          <a:p>
            <a:pPr marL="342900" indent="-342900">
              <a:buFont typeface="Arial"/>
              <a:buChar char="•"/>
            </a:pPr>
            <a:r>
              <a:rPr lang="en-US" sz="2000" dirty="0" smtClean="0">
                <a:solidFill>
                  <a:srgbClr val="000000"/>
                </a:solidFill>
              </a:rPr>
              <a:t>CLM variable to be updated is the snow water equivalent “</a:t>
            </a:r>
            <a:r>
              <a:rPr lang="en-US" sz="2000" b="1" dirty="0" smtClean="0">
                <a:solidFill>
                  <a:srgbClr val="2D2D8A"/>
                </a:solidFill>
                <a:latin typeface="Andale Mono"/>
                <a:cs typeface="Andale Mono"/>
              </a:rPr>
              <a:t>H2OSNO</a:t>
            </a:r>
            <a:r>
              <a:rPr lang="en-US" dirty="0" smtClean="0">
                <a:solidFill>
                  <a:srgbClr val="000000"/>
                </a:solidFill>
              </a:rPr>
              <a:t>”</a:t>
            </a:r>
            <a:endParaRPr lang="en-US" dirty="0">
              <a:solidFill>
                <a:srgbClr val="000000"/>
              </a:solidFill>
            </a:endParaRPr>
          </a:p>
        </p:txBody>
      </p:sp>
      <p:sp>
        <p:nvSpPr>
          <p:cNvPr id="7" name="TextBox 6"/>
          <p:cNvSpPr txBox="1"/>
          <p:nvPr/>
        </p:nvSpPr>
        <p:spPr>
          <a:xfrm>
            <a:off x="1" y="2976477"/>
            <a:ext cx="2262125" cy="2308324"/>
          </a:xfrm>
          <a:prstGeom prst="rect">
            <a:avLst/>
          </a:prstGeom>
          <a:noFill/>
        </p:spPr>
        <p:txBody>
          <a:bodyPr wrap="square" rtlCol="0">
            <a:spAutoFit/>
          </a:bodyPr>
          <a:lstStyle/>
          <a:p>
            <a:pPr algn="ctr"/>
            <a:r>
              <a:rPr lang="en-US" altLang="zh-CN" dirty="0" smtClean="0">
                <a:solidFill>
                  <a:srgbClr val="000000"/>
                </a:solidFill>
              </a:rPr>
              <a:t>Standard deviation of the snow cover fraction</a:t>
            </a:r>
            <a:r>
              <a:rPr lang="en-US" altLang="zh-CN" dirty="0" smtClean="0">
                <a:solidFill>
                  <a:srgbClr val="FF0000"/>
                </a:solidFill>
              </a:rPr>
              <a:t> </a:t>
            </a:r>
            <a:r>
              <a:rPr lang="en-US" altLang="zh-CN" dirty="0" smtClean="0">
                <a:solidFill>
                  <a:srgbClr val="000000"/>
                </a:solidFill>
              </a:rPr>
              <a:t>initial conditions for Oct. 2002</a:t>
            </a:r>
            <a:endParaRPr lang="zh-CN" altLang="en-US" dirty="0">
              <a:solidFill>
                <a:srgbClr val="000000"/>
              </a:solidFill>
            </a:endParaRPr>
          </a:p>
        </p:txBody>
      </p:sp>
      <p:pic>
        <p:nvPicPr>
          <p:cNvPr id="8" name="Picture 8"/>
          <p:cNvPicPr>
            <a:picLocks noChangeAspect="1" noChangeArrowheads="1"/>
          </p:cNvPicPr>
          <p:nvPr/>
        </p:nvPicPr>
        <p:blipFill>
          <a:blip r:embed="rId2"/>
          <a:stretch>
            <a:fillRect/>
          </a:stretch>
        </p:blipFill>
        <p:spPr bwMode="auto">
          <a:xfrm>
            <a:off x="2262126" y="2541614"/>
            <a:ext cx="6512624" cy="3460089"/>
          </a:xfrm>
          <a:prstGeom prst="rect">
            <a:avLst/>
          </a:prstGeom>
          <a:noFill/>
          <a:ln w="9525">
            <a:noFill/>
            <a:miter lim="800000"/>
            <a:headEnd/>
            <a:tailEnd/>
          </a:ln>
          <a:effectLst/>
        </p:spPr>
      </p:pic>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Assimilation of MODIS snow cover fraction</a:t>
            </a:r>
          </a:p>
        </p:txBody>
      </p:sp>
      <p:sp>
        <p:nvSpPr>
          <p:cNvPr id="10" name="Footer Placeholder 5"/>
          <p:cNvSpPr>
            <a:spLocks noGrp="1"/>
          </p:cNvSpPr>
          <p:nvPr>
            <p:ph type="ftr" sz="quarter" idx="10"/>
          </p:nvPr>
        </p:nvSpPr>
        <p:spPr>
          <a:xfrm>
            <a:off x="2895600" y="6356350"/>
            <a:ext cx="3276600" cy="365125"/>
          </a:xfrm>
          <a:prstGeom prst="rect">
            <a:avLst/>
          </a:prstGeom>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18092557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728657" y="436839"/>
            <a:ext cx="7560264" cy="83653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ea typeface="ＭＳ Ｐゴシック"/>
                <a:cs typeface="ＭＳ Ｐゴシック"/>
              </a:rPr>
              <a:t>An early result: assimilation of MODIS </a:t>
            </a:r>
            <a:r>
              <a:rPr lang="en-US" sz="2400" i="1" dirty="0" err="1" smtClean="0">
                <a:solidFill>
                  <a:srgbClr val="000000"/>
                </a:solidFill>
                <a:latin typeface="Arial"/>
                <a:ea typeface="ＭＳ Ｐゴシック"/>
                <a:cs typeface="ＭＳ Ｐゴシック"/>
              </a:rPr>
              <a:t>snowcover</a:t>
            </a:r>
            <a:r>
              <a:rPr lang="en-US" sz="2400" i="1" dirty="0" smtClean="0">
                <a:solidFill>
                  <a:srgbClr val="000000"/>
                </a:solidFill>
                <a:latin typeface="Arial"/>
                <a:ea typeface="ＭＳ Ｐゴシック"/>
                <a:cs typeface="ＭＳ Ｐゴシック"/>
              </a:rPr>
              <a:t> fraction </a:t>
            </a:r>
            <a:r>
              <a:rPr lang="en-US" sz="2400" dirty="0" smtClean="0">
                <a:solidFill>
                  <a:srgbClr val="000000"/>
                </a:solidFill>
                <a:latin typeface="Arial"/>
                <a:ea typeface="ＭＳ Ｐゴシック"/>
                <a:cs typeface="ＭＳ Ｐゴシック"/>
              </a:rPr>
              <a:t>on total</a:t>
            </a:r>
            <a:r>
              <a:rPr lang="en-US" sz="2400" i="1" dirty="0" smtClean="0">
                <a:solidFill>
                  <a:srgbClr val="000000"/>
                </a:solidFill>
                <a:latin typeface="Arial"/>
                <a:ea typeface="ＭＳ Ｐゴシック"/>
                <a:cs typeface="ＭＳ Ｐゴシック"/>
              </a:rPr>
              <a:t> </a:t>
            </a:r>
            <a:r>
              <a:rPr lang="en-US" sz="2400" i="1" dirty="0" smtClean="0">
                <a:solidFill>
                  <a:srgbClr val="FF0000"/>
                </a:solidFill>
                <a:latin typeface="Arial"/>
                <a:ea typeface="ＭＳ Ｐゴシック"/>
                <a:cs typeface="ＭＳ Ｐゴシック"/>
              </a:rPr>
              <a:t>snow water equivalent</a:t>
            </a:r>
            <a:r>
              <a:rPr lang="en-US" sz="2400" dirty="0" smtClean="0">
                <a:solidFill>
                  <a:srgbClr val="000000"/>
                </a:solidFill>
                <a:latin typeface="Arial"/>
                <a:ea typeface="ＭＳ Ｐゴシック"/>
                <a:cs typeface="ＭＳ Ｐゴシック"/>
              </a:rPr>
              <a:t> in CLM.</a:t>
            </a:r>
            <a:endParaRPr lang="en-US" sz="2400" dirty="0">
              <a:solidFill>
                <a:srgbClr val="000000"/>
              </a:solidFill>
              <a:latin typeface="Arial"/>
              <a:ea typeface="ＭＳ Ｐゴシック"/>
              <a:cs typeface="ＭＳ Ｐゴシック"/>
            </a:endParaRPr>
          </a:p>
        </p:txBody>
      </p:sp>
      <p:pic>
        <p:nvPicPr>
          <p:cNvPr id="6" name="Picture 5" descr="prior_H2OSNO_30-Nov-2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89" y="1712590"/>
            <a:ext cx="4406747" cy="2286000"/>
          </a:xfrm>
          <a:prstGeom prst="rect">
            <a:avLst/>
          </a:prstGeom>
        </p:spPr>
      </p:pic>
      <p:pic>
        <p:nvPicPr>
          <p:cNvPr id="7" name="Picture 6" descr="innov_H2OSNO_30-Nov-2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280" y="2763061"/>
            <a:ext cx="4399342" cy="2286000"/>
          </a:xfrm>
          <a:prstGeom prst="rect">
            <a:avLst/>
          </a:prstGeom>
        </p:spPr>
      </p:pic>
      <p:pic>
        <p:nvPicPr>
          <p:cNvPr id="8" name="Picture 7" descr="innov_H2OSNO_30-Nov-2002_blankzer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31" y="4032830"/>
            <a:ext cx="4405997" cy="2286000"/>
          </a:xfrm>
          <a:prstGeom prst="rect">
            <a:avLst/>
          </a:prstGeom>
        </p:spPr>
      </p:pic>
      <p:sp>
        <p:nvSpPr>
          <p:cNvPr id="9" name="TextBox 8"/>
          <p:cNvSpPr txBox="1"/>
          <p:nvPr/>
        </p:nvSpPr>
        <p:spPr>
          <a:xfrm>
            <a:off x="1362281" y="2604857"/>
            <a:ext cx="2255508"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Prior for Nov 30, 2002</a:t>
            </a:r>
            <a:endParaRPr lang="en-US" dirty="0">
              <a:solidFill>
                <a:srgbClr val="000000"/>
              </a:solidFill>
              <a:latin typeface="Arial"/>
              <a:ea typeface="ＭＳ Ｐゴシック"/>
              <a:cs typeface="ＭＳ Ｐゴシック"/>
            </a:endParaRPr>
          </a:p>
        </p:txBody>
      </p:sp>
      <p:sp>
        <p:nvSpPr>
          <p:cNvPr id="10" name="TextBox 9"/>
          <p:cNvSpPr txBox="1"/>
          <p:nvPr/>
        </p:nvSpPr>
        <p:spPr>
          <a:xfrm>
            <a:off x="5004659" y="4049913"/>
            <a:ext cx="2970660"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Increments (Prior – Posterior)</a:t>
            </a:r>
            <a:endParaRPr lang="en-US" dirty="0">
              <a:solidFill>
                <a:srgbClr val="000000"/>
              </a:solidFill>
              <a:latin typeface="Arial"/>
              <a:ea typeface="ＭＳ Ｐゴシック"/>
              <a:cs typeface="ＭＳ Ｐゴシック"/>
            </a:endParaRPr>
          </a:p>
        </p:txBody>
      </p:sp>
      <p:sp>
        <p:nvSpPr>
          <p:cNvPr id="11" name="TextBox 10"/>
          <p:cNvSpPr txBox="1"/>
          <p:nvPr/>
        </p:nvSpPr>
        <p:spPr>
          <a:xfrm>
            <a:off x="893239" y="5196981"/>
            <a:ext cx="3390672"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Focus on the non-zero increments</a:t>
            </a:r>
            <a:endParaRPr lang="en-US" dirty="0">
              <a:solidFill>
                <a:srgbClr val="000000"/>
              </a:solidFill>
              <a:latin typeface="Arial"/>
              <a:ea typeface="ＭＳ Ｐゴシック"/>
              <a:cs typeface="ＭＳ Ｐゴシック"/>
            </a:endParaRPr>
          </a:p>
        </p:txBody>
      </p:sp>
      <p:sp>
        <p:nvSpPr>
          <p:cNvPr id="12" name="TextBox 11"/>
          <p:cNvSpPr txBox="1"/>
          <p:nvPr/>
        </p:nvSpPr>
        <p:spPr>
          <a:xfrm>
            <a:off x="5029200" y="5029200"/>
            <a:ext cx="3910741"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000000"/>
                </a:solidFill>
                <a:latin typeface="Arial"/>
                <a:ea typeface="ＭＳ Ｐゴシック"/>
                <a:cs typeface="ＭＳ Ｐゴシック"/>
              </a:rPr>
              <a:t>The model state is changing in reasonable places, by reasonable amounts. At this point, that’s all we’re looking for.</a:t>
            </a:r>
            <a:endParaRPr lang="en-US" sz="2000" dirty="0">
              <a:solidFill>
                <a:srgbClr val="000000"/>
              </a:solidFill>
              <a:latin typeface="Arial"/>
              <a:ea typeface="ＭＳ Ｐゴシック"/>
              <a:cs typeface="ＭＳ Ｐゴシック"/>
            </a:endParaRPr>
          </a:p>
        </p:txBody>
      </p:sp>
      <p:sp>
        <p:nvSpPr>
          <p:cNvPr id="13" name="TextBox 12"/>
          <p:cNvSpPr txBox="1"/>
          <p:nvPr/>
        </p:nvSpPr>
        <p:spPr>
          <a:xfrm rot="5400000">
            <a:off x="4390641" y="2055341"/>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4" name="TextBox 13"/>
          <p:cNvSpPr txBox="1"/>
          <p:nvPr/>
        </p:nvSpPr>
        <p:spPr>
          <a:xfrm rot="5400000">
            <a:off x="8047528" y="3706202"/>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5" name="TextBox 14"/>
          <p:cNvSpPr txBox="1"/>
          <p:nvPr/>
        </p:nvSpPr>
        <p:spPr>
          <a:xfrm>
            <a:off x="6304490" y="1865640"/>
            <a:ext cx="173378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smtClean="0">
                <a:solidFill>
                  <a:srgbClr val="000000"/>
                </a:solidFill>
                <a:latin typeface="Arial"/>
                <a:ea typeface="ＭＳ Ｐゴシック"/>
                <a:cs typeface="ＭＳ Ｐゴシック"/>
              </a:rPr>
              <a:t>Thanks </a:t>
            </a:r>
            <a:r>
              <a:rPr lang="en-US" i="1" dirty="0" err="1" smtClean="0">
                <a:solidFill>
                  <a:srgbClr val="000000"/>
                </a:solidFill>
                <a:latin typeface="Arial"/>
                <a:ea typeface="ＭＳ Ｐゴシック"/>
                <a:cs typeface="ＭＳ Ｐゴシック"/>
              </a:rPr>
              <a:t>Yongfei</a:t>
            </a:r>
            <a:r>
              <a:rPr lang="en-US" i="1" dirty="0" smtClean="0">
                <a:solidFill>
                  <a:srgbClr val="000000"/>
                </a:solidFill>
                <a:latin typeface="Arial"/>
                <a:ea typeface="ＭＳ Ｐゴシック"/>
                <a:cs typeface="ＭＳ Ｐゴシック"/>
              </a:rPr>
              <a:t>!</a:t>
            </a:r>
            <a:endParaRPr lang="en-US" i="1" dirty="0">
              <a:solidFill>
                <a:srgbClr val="000000"/>
              </a:solidFill>
              <a:latin typeface="Arial"/>
              <a:ea typeface="ＭＳ Ｐゴシック"/>
              <a:cs typeface="ＭＳ Ｐゴシック"/>
            </a:endParaRPr>
          </a:p>
        </p:txBody>
      </p:sp>
      <p:sp>
        <p:nvSpPr>
          <p:cNvPr id="3" name="Footer Placeholder 2"/>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University at Albany, 22 Oct. 2015</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326786459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Regional Atmospheric Chemistry.</a:t>
            </a:r>
          </a:p>
          <a:p>
            <a:r>
              <a:rPr lang="en-US" dirty="0" smtClean="0"/>
              <a:t>Collaborator: Arthur </a:t>
            </a:r>
            <a:r>
              <a:rPr lang="en-US" dirty="0" err="1" smtClean="0"/>
              <a:t>Mizzi</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122</a:t>
            </a:fld>
            <a:endParaRPr lang="en-US" dirty="0"/>
          </a:p>
        </p:txBody>
      </p:sp>
    </p:spTree>
    <p:extLst>
      <p:ext uri="{BB962C8B-B14F-4D97-AF65-F5344CB8AC3E}">
        <p14:creationId xmlns:p14="http://schemas.microsoft.com/office/powerpoint/2010/main" val="2072929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123</a:t>
            </a:fld>
            <a:endParaRPr lang="en-US" dirty="0"/>
          </a:p>
        </p:txBody>
      </p:sp>
      <p:sp>
        <p:nvSpPr>
          <p:cNvPr id="8" name="Rectangle 3"/>
          <p:cNvSpPr txBox="1">
            <a:spLocks noChangeArrowheads="1"/>
          </p:cNvSpPr>
          <p:nvPr/>
        </p:nvSpPr>
        <p:spPr>
          <a:xfrm>
            <a:off x="322263" y="1125544"/>
            <a:ext cx="8432800" cy="47371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en-US" sz="2800" b="1" dirty="0" smtClean="0">
                <a:latin typeface="Times New Roman" charset="0"/>
                <a:ea typeface="ＭＳ Ｐゴシック" charset="0"/>
                <a:cs typeface="ＭＳ Ｐゴシック" charset="0"/>
              </a:rPr>
              <a:t>WRF-</a:t>
            </a:r>
            <a:r>
              <a:rPr lang="en-US" sz="2800" b="1" dirty="0" err="1" smtClean="0">
                <a:latin typeface="Times New Roman" charset="0"/>
                <a:ea typeface="ＭＳ Ｐゴシック" charset="0"/>
                <a:cs typeface="ＭＳ Ｐゴシック" charset="0"/>
              </a:rPr>
              <a:t>Chem</a:t>
            </a:r>
            <a:r>
              <a:rPr lang="en-US" sz="2800" b="1" dirty="0" smtClean="0">
                <a:latin typeface="Times New Roman" charset="0"/>
                <a:ea typeface="ＭＳ Ｐゴシック" charset="0"/>
                <a:cs typeface="ＭＳ Ｐゴシック" charset="0"/>
              </a:rPr>
              <a:t> </a:t>
            </a:r>
            <a:r>
              <a:rPr lang="en-US" sz="2800" dirty="0" smtClean="0">
                <a:latin typeface="Times New Roman" charset="0"/>
                <a:ea typeface="ＭＳ Ｐゴシック" charset="0"/>
                <a:cs typeface="ＭＳ Ｐゴシック" charset="0"/>
              </a:rPr>
              <a:t>– Weather Research and Forecasting Model (WRF) with online chemistry.</a:t>
            </a:r>
          </a:p>
          <a:p>
            <a:pPr>
              <a:buFont typeface="Wingdings" charset="0"/>
              <a:buChar char="Ø"/>
            </a:pPr>
            <a:r>
              <a:rPr lang="en-US" sz="2800" b="1" dirty="0" smtClean="0">
                <a:latin typeface="Times New Roman" charset="0"/>
                <a:ea typeface="ＭＳ Ｐゴシック" charset="0"/>
                <a:cs typeface="ＭＳ Ｐゴシック" charset="0"/>
              </a:rPr>
              <a:t>Meteorological Observations </a:t>
            </a:r>
            <a:r>
              <a:rPr lang="en-US" sz="2800" dirty="0" smtClean="0">
                <a:latin typeface="Times New Roman" charset="0"/>
                <a:ea typeface="ＭＳ Ｐゴシック" charset="0"/>
                <a:cs typeface="ＭＳ Ｐゴシック" charset="0"/>
              </a:rPr>
              <a:t>– NOAA PREPBUFR conventional observations.</a:t>
            </a:r>
          </a:p>
          <a:p>
            <a:pPr>
              <a:buFont typeface="Wingdings" charset="0"/>
              <a:buChar char="Ø"/>
            </a:pPr>
            <a:r>
              <a:rPr lang="en-US" sz="2800" b="1" dirty="0" smtClean="0">
                <a:latin typeface="Times New Roman" charset="0"/>
                <a:ea typeface="ＭＳ Ｐゴシック" charset="0"/>
                <a:cs typeface="ＭＳ Ｐゴシック" charset="0"/>
              </a:rPr>
              <a:t>Chemistry Observations </a:t>
            </a:r>
            <a:r>
              <a:rPr lang="en-US" sz="2800" dirty="0" smtClean="0">
                <a:latin typeface="Times New Roman" charset="0"/>
                <a:ea typeface="ＭＳ Ｐゴシック" charset="0"/>
                <a:cs typeface="ＭＳ Ｐゴシック" charset="0"/>
              </a:rPr>
              <a:t>– MOPITT CO retrieval profiles (also IASI CO retrievals – results not shown).</a:t>
            </a:r>
          </a:p>
        </p:txBody>
      </p:sp>
    </p:spTree>
    <p:extLst>
      <p:ext uri="{BB962C8B-B14F-4D97-AF65-F5344CB8AC3E}">
        <p14:creationId xmlns:p14="http://schemas.microsoft.com/office/powerpoint/2010/main" val="3140581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124</a:t>
            </a:fld>
            <a:endParaRPr lang="en-US" dirty="0"/>
          </a:p>
        </p:txBody>
      </p:sp>
      <p:sp>
        <p:nvSpPr>
          <p:cNvPr id="6" name="Rectangle 3"/>
          <p:cNvSpPr txBox="1">
            <a:spLocks noChangeArrowheads="1"/>
          </p:cNvSpPr>
          <p:nvPr/>
        </p:nvSpPr>
        <p:spPr>
          <a:xfrm>
            <a:off x="322263" y="871537"/>
            <a:ext cx="8432800" cy="49873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b="1" dirty="0" smtClean="0">
                <a:latin typeface="Times New Roman" charset="0"/>
                <a:ea typeface="ＭＳ Ｐゴシック" charset="0"/>
                <a:cs typeface="ＭＳ Ｐゴシック" charset="0"/>
              </a:rPr>
              <a:t>WRF/</a:t>
            </a:r>
            <a:r>
              <a:rPr lang="en-US" sz="2400" b="1" dirty="0" err="1" smtClean="0">
                <a:latin typeface="Times New Roman" charset="0"/>
                <a:ea typeface="ＭＳ Ｐゴシック" charset="0"/>
                <a:cs typeface="ＭＳ Ｐゴシック" charset="0"/>
              </a:rPr>
              <a:t>Chem</a:t>
            </a:r>
            <a:r>
              <a:rPr lang="en-US" sz="2400" b="1" dirty="0" smtClean="0">
                <a:latin typeface="Times New Roman" charset="0"/>
                <a:ea typeface="ＭＳ Ｐゴシック" charset="0"/>
                <a:cs typeface="ＭＳ Ｐゴシック" charset="0"/>
              </a:rPr>
              <a:t>-DART </a:t>
            </a:r>
            <a:r>
              <a:rPr lang="en-US" sz="2400" dirty="0" smtClean="0">
                <a:latin typeface="Times New Roman" charset="0"/>
                <a:ea typeface="ＭＳ Ｐゴシック" charset="0"/>
                <a:cs typeface="ＭＳ Ｐゴシック" charset="0"/>
              </a:rPr>
              <a:t>cycling with conventional meteorological observations and MOPITT CO V5 retrieval profiles.</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Continuous six-</a:t>
            </a:r>
            <a:r>
              <a:rPr lang="en-US" sz="2400" dirty="0" err="1" smtClean="0">
                <a:latin typeface="Times New Roman" charset="0"/>
                <a:ea typeface="ＭＳ Ｐゴシック" charset="0"/>
                <a:cs typeface="ＭＳ Ｐゴシック" charset="0"/>
              </a:rPr>
              <a:t>hr</a:t>
            </a:r>
            <a:r>
              <a:rPr lang="en-US" sz="2400" dirty="0" smtClean="0">
                <a:latin typeface="Times New Roman" charset="0"/>
                <a:ea typeface="ＭＳ Ｐゴシック" charset="0"/>
                <a:cs typeface="ＭＳ Ｐゴシック" charset="0"/>
              </a:rPr>
              <a:t> cycling (00Z, 06Z, 12Z, and 18Z).</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CONUS grid with 101x41x34 grid points and 100 km resolution.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20-member ensemble.</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June 1 - 30, 2008 (112 cycles) study period.</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Full state variable/</a:t>
            </a:r>
            <a:r>
              <a:rPr lang="en-US" sz="2400" dirty="0" err="1" smtClean="0">
                <a:latin typeface="Times New Roman" charset="0"/>
                <a:ea typeface="ＭＳ Ｐゴシック" charset="0"/>
                <a:cs typeface="ＭＳ Ｐゴシック" charset="0"/>
              </a:rPr>
              <a:t>obs</a:t>
            </a:r>
            <a:r>
              <a:rPr lang="en-US" sz="2400" dirty="0" smtClean="0">
                <a:latin typeface="Times New Roman" charset="0"/>
                <a:ea typeface="ＭＳ Ｐゴシック" charset="0"/>
                <a:cs typeface="ＭＳ Ｐゴシック" charset="0"/>
              </a:rPr>
              <a:t> interaction.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Initial and lateral chemical boundary conditions from MOZART-4 simulation.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Emissions: Biogenic – MEGAN, Anthropogenic – global inventories, and Fire – Fire Inventory from NCAR (FINN).</a:t>
            </a:r>
          </a:p>
        </p:txBody>
      </p:sp>
    </p:spTree>
    <p:extLst>
      <p:ext uri="{BB962C8B-B14F-4D97-AF65-F5344CB8AC3E}">
        <p14:creationId xmlns:p14="http://schemas.microsoft.com/office/powerpoint/2010/main" val="2591750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125</a:t>
            </a:fld>
            <a:endParaRPr lang="en-US" dirty="0"/>
          </a:p>
        </p:txBody>
      </p:sp>
      <p:sp>
        <p:nvSpPr>
          <p:cNvPr id="8" name="Rectangle 3"/>
          <p:cNvSpPr txBox="1">
            <a:spLocks noChangeArrowheads="1"/>
          </p:cNvSpPr>
          <p:nvPr/>
        </p:nvSpPr>
        <p:spPr>
          <a:xfrm>
            <a:off x="322263" y="871537"/>
            <a:ext cx="8432800" cy="49873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Two experiments: </a:t>
            </a:r>
            <a:endParaRPr lang="en-US" sz="2000" dirty="0" smtClean="0">
              <a:latin typeface="Times New Roman" charset="0"/>
              <a:ea typeface="ＭＳ Ｐゴシック" charset="0"/>
              <a:cs typeface="ＭＳ Ｐゴシック" charset="0"/>
            </a:endParaRP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1: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CNTL DA</a:t>
            </a:r>
            <a:r>
              <a:rPr lang="en-US" sz="2000" dirty="0" smtClean="0">
                <a:latin typeface="Times New Roman" charset="0"/>
                <a:ea typeface="ＭＳ Ｐゴシック" charset="0"/>
                <a:cs typeface="ＭＳ Ｐゴシック" charset="0"/>
              </a:rPr>
              <a:t>).</a:t>
            </a: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2: MOPITT CO retrieval profiles and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CHEM DA</a:t>
            </a:r>
            <a:r>
              <a:rPr lang="en-US" sz="2000" dirty="0" smtClean="0">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579228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126</a:t>
            </a:fld>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67790"/>
            <a:ext cx="3289300" cy="1908810"/>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27000" y="3435033"/>
            <a:ext cx="3353753" cy="1987867"/>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318000" y="873443"/>
            <a:ext cx="4013200" cy="1768158"/>
          </a:xfrm>
          <a:prstGeom prst="rect">
            <a:avLst/>
          </a:prstGeom>
          <a:noFill/>
          <a:ln>
            <a:noFill/>
          </a:ln>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710497"/>
            <a:ext cx="3949700" cy="1759903"/>
          </a:xfrm>
          <a:prstGeom prst="rect">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582477"/>
            <a:ext cx="3911600" cy="1843723"/>
          </a:xfrm>
          <a:prstGeom prst="rect">
            <a:avLst/>
          </a:prstGeom>
          <a:noFill/>
          <a:ln>
            <a:noFill/>
          </a:ln>
        </p:spPr>
      </p:pic>
    </p:spTree>
    <p:extLst>
      <p:ext uri="{BB962C8B-B14F-4D97-AF65-F5344CB8AC3E}">
        <p14:creationId xmlns:p14="http://schemas.microsoft.com/office/powerpoint/2010/main" val="2278446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1200328"/>
          </a:xfrm>
          <a:prstGeom prst="rect">
            <a:avLst/>
          </a:prstGeom>
          <a:noFill/>
        </p:spPr>
        <p:txBody>
          <a:bodyPr wrap="square" rtlCol="0">
            <a:spAutoFit/>
          </a:bodyPr>
          <a:lstStyle/>
          <a:p>
            <a:r>
              <a:rPr lang="en-US" dirty="0" smtClean="0"/>
              <a:t>Science: Global Atmospheric Chemistry.</a:t>
            </a:r>
          </a:p>
          <a:p>
            <a:r>
              <a:rPr lang="en-US" dirty="0" smtClean="0"/>
              <a:t>Collaborators: Jerome </a:t>
            </a:r>
            <a:r>
              <a:rPr lang="en-US" dirty="0" err="1" smtClean="0"/>
              <a:t>Barre</a:t>
            </a:r>
            <a:r>
              <a:rPr lang="en-US" dirty="0" smtClean="0"/>
              <a:t>,</a:t>
            </a:r>
          </a:p>
          <a:p>
            <a:r>
              <a:rPr lang="en-US" dirty="0"/>
              <a:t>	</a:t>
            </a:r>
            <a:r>
              <a:rPr lang="en-US" dirty="0" smtClean="0"/>
              <a:t>	  Benjamin </a:t>
            </a:r>
            <a:r>
              <a:rPr lang="en-US" dirty="0" err="1" smtClean="0"/>
              <a:t>Gaubert</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127</a:t>
            </a:fld>
            <a:endParaRPr lang="en-US" dirty="0"/>
          </a:p>
        </p:txBody>
      </p:sp>
      <p:sp>
        <p:nvSpPr>
          <p:cNvPr id="2" name="TextBox 1"/>
          <p:cNvSpPr txBox="1"/>
          <p:nvPr/>
        </p:nvSpPr>
        <p:spPr>
          <a:xfrm>
            <a:off x="533400" y="2819400"/>
            <a:ext cx="8001000" cy="1200328"/>
          </a:xfrm>
          <a:prstGeom prst="rect">
            <a:avLst/>
          </a:prstGeom>
          <a:noFill/>
        </p:spPr>
        <p:txBody>
          <a:bodyPr wrap="square" rtlCol="0">
            <a:spAutoFit/>
          </a:bodyPr>
          <a:lstStyle/>
          <a:p>
            <a:r>
              <a:rPr lang="en-US" dirty="0" smtClean="0"/>
              <a:t>Uses global CAM/</a:t>
            </a:r>
            <a:r>
              <a:rPr lang="en-US" dirty="0" err="1" smtClean="0"/>
              <a:t>Chem</a:t>
            </a:r>
            <a:r>
              <a:rPr lang="en-US" dirty="0" smtClean="0"/>
              <a:t> model, 1 degree.</a:t>
            </a:r>
          </a:p>
          <a:p>
            <a:endParaRPr lang="en-US" dirty="0"/>
          </a:p>
          <a:p>
            <a:r>
              <a:rPr lang="en-US" dirty="0" smtClean="0"/>
              <a:t>Have full meteorological assimilation capability already.</a:t>
            </a:r>
            <a:endParaRPr lang="en-US" dirty="0"/>
          </a:p>
        </p:txBody>
      </p:sp>
    </p:spTree>
    <p:extLst>
      <p:ext uri="{BB962C8B-B14F-4D97-AF65-F5344CB8AC3E}">
        <p14:creationId xmlns:p14="http://schemas.microsoft.com/office/powerpoint/2010/main" val="3063833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otcols.png"/>
          <p:cNvPicPr>
            <a:picLocks noChangeAspect="1"/>
          </p:cNvPicPr>
          <p:nvPr/>
        </p:nvPicPr>
        <p:blipFill rotWithShape="1">
          <a:blip r:embed="rId3">
            <a:extLst>
              <a:ext uri="{28A0092B-C50C-407E-A947-70E740481C1C}">
                <a14:useLocalDpi xmlns:a14="http://schemas.microsoft.com/office/drawing/2010/main" val="0"/>
              </a:ext>
            </a:extLst>
          </a:blip>
          <a:srcRect b="53243"/>
          <a:stretch/>
        </p:blipFill>
        <p:spPr>
          <a:xfrm>
            <a:off x="8320" y="898471"/>
            <a:ext cx="4665280" cy="2777878"/>
          </a:xfrm>
          <a:prstGeom prst="rect">
            <a:avLst/>
          </a:prstGeom>
        </p:spPr>
      </p:pic>
      <p:sp>
        <p:nvSpPr>
          <p:cNvPr id="2" name="TextBox 1"/>
          <p:cNvSpPr txBox="1"/>
          <p:nvPr/>
        </p:nvSpPr>
        <p:spPr>
          <a:xfrm>
            <a:off x="4826000" y="1185846"/>
            <a:ext cx="3874273" cy="2031325"/>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MOPITT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TERRA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4 days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Multispectral retrievals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 high sensitivity on surface land/day</a:t>
            </a:r>
            <a:endParaRPr lang="en-US" sz="1800" dirty="0">
              <a:solidFill>
                <a:srgbClr val="FFFF00"/>
              </a:solidFill>
              <a:latin typeface="Calibri"/>
              <a:ea typeface="+mn-ea"/>
              <a:cs typeface="+mn-cs"/>
            </a:endParaRPr>
          </a:p>
        </p:txBody>
      </p:sp>
      <p:sp>
        <p:nvSpPr>
          <p:cNvPr id="5" name="TextBox 4"/>
          <p:cNvSpPr txBox="1"/>
          <p:nvPr/>
        </p:nvSpPr>
        <p:spPr>
          <a:xfrm>
            <a:off x="830106" y="3684380"/>
            <a:ext cx="3132294" cy="2308324"/>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srgbClr val="FFFF00"/>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IASI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a:t>
            </a:r>
            <a:r>
              <a:rPr lang="en-US" sz="1800" dirty="0" err="1" smtClean="0">
                <a:solidFill>
                  <a:srgbClr val="FFFF00"/>
                </a:solidFill>
                <a:latin typeface="Calibri"/>
                <a:ea typeface="+mn-ea"/>
                <a:cs typeface="+mn-cs"/>
              </a:rPr>
              <a:t>MetOpA</a:t>
            </a:r>
            <a:r>
              <a:rPr lang="en-US" sz="1800" dirty="0" smtClean="0">
                <a:solidFill>
                  <a:srgbClr val="FFFF00"/>
                </a:solidFill>
                <a:latin typeface="Calibri"/>
                <a:ea typeface="+mn-ea"/>
                <a:cs typeface="+mn-cs"/>
              </a:rPr>
              <a:t>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1 day</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Only thermal infrared</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Sensitivity on upper PBL &amp;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mid troposphere</a:t>
            </a:r>
            <a:endParaRPr lang="en-US" sz="1800" dirty="0">
              <a:solidFill>
                <a:srgbClr val="FFFF00"/>
              </a:solidFill>
              <a:latin typeface="Calibri"/>
              <a:ea typeface="+mn-ea"/>
              <a:cs typeface="+mn-cs"/>
            </a:endParaRPr>
          </a:p>
        </p:txBody>
      </p:sp>
      <p:pic>
        <p:nvPicPr>
          <p:cNvPr id="6" name="Picture 5" descr="totcols.png"/>
          <p:cNvPicPr>
            <a:picLocks noChangeAspect="1"/>
          </p:cNvPicPr>
          <p:nvPr/>
        </p:nvPicPr>
        <p:blipFill rotWithShape="1">
          <a:blip r:embed="rId3">
            <a:extLst>
              <a:ext uri="{28A0092B-C50C-407E-A947-70E740481C1C}">
                <a14:useLocalDpi xmlns:a14="http://schemas.microsoft.com/office/drawing/2010/main" val="0"/>
              </a:ext>
            </a:extLst>
          </a:blip>
          <a:srcRect t="46758"/>
          <a:stretch/>
        </p:blipFill>
        <p:spPr>
          <a:xfrm>
            <a:off x="4432300" y="3467101"/>
            <a:ext cx="4711700" cy="2997792"/>
          </a:xfrm>
          <a:prstGeom prst="rect">
            <a:avLst/>
          </a:prstGeom>
        </p:spPr>
      </p:pic>
      <p:sp>
        <p:nvSpPr>
          <p:cNvPr id="8" name="Title 1"/>
          <p:cNvSpPr txBox="1">
            <a:spLocks/>
          </p:cNvSpPr>
          <p:nvPr/>
        </p:nvSpPr>
        <p:spPr>
          <a:xfrm>
            <a:off x="457200" y="38100"/>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endParaRPr lang="en-US" dirty="0">
              <a:solidFill>
                <a:prstClr val="white"/>
              </a:solidFill>
              <a:latin typeface="Calibri"/>
            </a:endParaRPr>
          </a:p>
        </p:txBody>
      </p:sp>
      <p:sp>
        <p:nvSpPr>
          <p:cNvPr id="9" name="Title 1"/>
          <p:cNvSpPr txBox="1">
            <a:spLocks/>
          </p:cNvSpPr>
          <p:nvPr/>
        </p:nvSpPr>
        <p:spPr>
          <a:xfrm>
            <a:off x="609600" y="55036"/>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r>
              <a:rPr lang="en-US" dirty="0" smtClean="0">
                <a:solidFill>
                  <a:prstClr val="white"/>
                </a:solidFill>
                <a:latin typeface="Calibri"/>
              </a:rPr>
              <a:t>CAM/</a:t>
            </a:r>
            <a:r>
              <a:rPr lang="en-US" dirty="0" err="1" smtClean="0">
                <a:solidFill>
                  <a:prstClr val="white"/>
                </a:solidFill>
                <a:latin typeface="Calibri"/>
              </a:rPr>
              <a:t>Chem</a:t>
            </a:r>
            <a:r>
              <a:rPr lang="en-US" dirty="0" smtClean="0">
                <a:solidFill>
                  <a:prstClr val="white"/>
                </a:solidFill>
                <a:latin typeface="Calibri"/>
              </a:rPr>
              <a:t> Chemical DA System</a:t>
            </a:r>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128</a:t>
            </a:fld>
            <a:endParaRPr lang="en-US">
              <a:solidFill>
                <a:prstClr val="black">
                  <a:tint val="75000"/>
                </a:prstClr>
              </a:solidFill>
              <a:latin typeface="Calibri"/>
            </a:endParaRPr>
          </a:p>
        </p:txBody>
      </p:sp>
    </p:spTree>
    <p:extLst>
      <p:ext uri="{BB962C8B-B14F-4D97-AF65-F5344CB8AC3E}">
        <p14:creationId xmlns:p14="http://schemas.microsoft.com/office/powerpoint/2010/main" val="68802800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39930" y="995674"/>
            <a:ext cx="335635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Control run:</a:t>
            </a:r>
            <a:r>
              <a:rPr lang="en-US" sz="1800" dirty="0" smtClean="0">
                <a:solidFill>
                  <a:srgbClr val="FFFF00"/>
                </a:solidFill>
                <a:latin typeface="Calibri"/>
                <a:ea typeface="+mn-ea"/>
                <a:cs typeface="+mn-cs"/>
              </a:rPr>
              <a:t> Met Only assimilated</a:t>
            </a:r>
            <a:endParaRPr lang="en-US" sz="1800" dirty="0">
              <a:solidFill>
                <a:srgbClr val="FFFF00"/>
              </a:solidFill>
              <a:latin typeface="Calibri"/>
              <a:ea typeface="+mn-ea"/>
              <a:cs typeface="+mn-cs"/>
            </a:endParaRPr>
          </a:p>
        </p:txBody>
      </p:sp>
      <p:sp>
        <p:nvSpPr>
          <p:cNvPr id="6" name="TextBox 5"/>
          <p:cNvSpPr txBox="1"/>
          <p:nvPr/>
        </p:nvSpPr>
        <p:spPr>
          <a:xfrm>
            <a:off x="4846351" y="996964"/>
            <a:ext cx="3898498"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MOPITT run:</a:t>
            </a:r>
            <a:r>
              <a:rPr lang="en-US" sz="1800" dirty="0" smtClean="0">
                <a:solidFill>
                  <a:srgbClr val="FFFF00"/>
                </a:solidFill>
                <a:latin typeface="Calibri"/>
                <a:ea typeface="+mn-ea"/>
                <a:cs typeface="+mn-cs"/>
              </a:rPr>
              <a:t> Met + MOPITT assimilated</a:t>
            </a:r>
            <a:endParaRPr lang="en-US" sz="1800" dirty="0">
              <a:solidFill>
                <a:srgbClr val="FFFF00"/>
              </a:solidFill>
              <a:latin typeface="Calibri"/>
              <a:ea typeface="+mn-ea"/>
              <a:cs typeface="+mn-cs"/>
            </a:endParaRPr>
          </a:p>
        </p:txBody>
      </p:sp>
      <p:sp>
        <p:nvSpPr>
          <p:cNvPr id="7" name="TextBox 6"/>
          <p:cNvSpPr txBox="1"/>
          <p:nvPr/>
        </p:nvSpPr>
        <p:spPr>
          <a:xfrm>
            <a:off x="568786" y="3696735"/>
            <a:ext cx="310523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IASI run:</a:t>
            </a:r>
            <a:r>
              <a:rPr lang="en-US" sz="1800" dirty="0" smtClean="0">
                <a:solidFill>
                  <a:srgbClr val="FFFF00"/>
                </a:solidFill>
                <a:latin typeface="Calibri"/>
                <a:ea typeface="+mn-ea"/>
                <a:cs typeface="+mn-cs"/>
              </a:rPr>
              <a:t> Met + IASI assimilated</a:t>
            </a:r>
            <a:endParaRPr lang="en-US" sz="1800" dirty="0">
              <a:solidFill>
                <a:srgbClr val="FFFF00"/>
              </a:solidFill>
              <a:latin typeface="Calibri"/>
              <a:ea typeface="+mn-ea"/>
              <a:cs typeface="+mn-cs"/>
            </a:endParaRPr>
          </a:p>
        </p:txBody>
      </p:sp>
      <p:sp>
        <p:nvSpPr>
          <p:cNvPr id="8" name="TextBox 7"/>
          <p:cNvSpPr txBox="1"/>
          <p:nvPr/>
        </p:nvSpPr>
        <p:spPr>
          <a:xfrm>
            <a:off x="4648507" y="3696735"/>
            <a:ext cx="4513901"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Combined run:</a:t>
            </a:r>
            <a:r>
              <a:rPr lang="en-US" sz="1800" dirty="0" smtClean="0">
                <a:solidFill>
                  <a:srgbClr val="FFFF00"/>
                </a:solidFill>
                <a:latin typeface="Calibri"/>
                <a:ea typeface="+mn-ea"/>
                <a:cs typeface="+mn-cs"/>
              </a:rPr>
              <a:t> Met + MOP+ IASI assimilated</a:t>
            </a:r>
            <a:endParaRPr lang="en-US" sz="1800" dirty="0">
              <a:solidFill>
                <a:srgbClr val="FFFF00"/>
              </a:solidFill>
              <a:latin typeface="Calibri"/>
              <a:ea typeface="+mn-ea"/>
              <a:cs typeface="+mn-cs"/>
            </a:endParaRPr>
          </a:p>
        </p:txBody>
      </p:sp>
      <p:pic>
        <p:nvPicPr>
          <p:cNvPr id="9" name="Picture 8" descr="0731_ME_NC.png"/>
          <p:cNvPicPr>
            <a:picLocks noChangeAspect="1"/>
          </p:cNvPicPr>
          <p:nvPr/>
        </p:nvPicPr>
        <p:blipFill rotWithShape="1">
          <a:blip r:embed="rId3">
            <a:extLst>
              <a:ext uri="{28A0092B-C50C-407E-A947-70E740481C1C}">
                <a14:useLocalDpi xmlns:a14="http://schemas.microsoft.com/office/drawing/2010/main" val="0"/>
              </a:ext>
            </a:extLst>
          </a:blip>
          <a:srcRect l="50634" t="7898" r="11224" b="49054"/>
          <a:stretch/>
        </p:blipFill>
        <p:spPr>
          <a:xfrm>
            <a:off x="373967" y="1365006"/>
            <a:ext cx="3487676" cy="2176459"/>
          </a:xfrm>
          <a:prstGeom prst="rect">
            <a:avLst/>
          </a:prstGeom>
        </p:spPr>
      </p:pic>
      <p:pic>
        <p:nvPicPr>
          <p:cNvPr id="10" name="Picture 9" descr="0731_MEMO_NC.png"/>
          <p:cNvPicPr>
            <a:picLocks noChangeAspect="1"/>
          </p:cNvPicPr>
          <p:nvPr/>
        </p:nvPicPr>
        <p:blipFill rotWithShape="1">
          <a:blip r:embed="rId4">
            <a:extLst>
              <a:ext uri="{28A0092B-C50C-407E-A947-70E740481C1C}">
                <a14:useLocalDpi xmlns:a14="http://schemas.microsoft.com/office/drawing/2010/main" val="0"/>
              </a:ext>
            </a:extLst>
          </a:blip>
          <a:srcRect l="50636" t="7377" r="11021" b="49147"/>
          <a:stretch/>
        </p:blipFill>
        <p:spPr>
          <a:xfrm>
            <a:off x="5008391" y="1366296"/>
            <a:ext cx="3506082" cy="2198144"/>
          </a:xfrm>
          <a:prstGeom prst="rect">
            <a:avLst/>
          </a:prstGeom>
        </p:spPr>
      </p:pic>
      <p:pic>
        <p:nvPicPr>
          <p:cNvPr id="11" name="Picture 10" descr="0731_MEIA_NC.png"/>
          <p:cNvPicPr>
            <a:picLocks noChangeAspect="1"/>
          </p:cNvPicPr>
          <p:nvPr/>
        </p:nvPicPr>
        <p:blipFill rotWithShape="1">
          <a:blip r:embed="rId5">
            <a:extLst>
              <a:ext uri="{28A0092B-C50C-407E-A947-70E740481C1C}">
                <a14:useLocalDpi xmlns:a14="http://schemas.microsoft.com/office/drawing/2010/main" val="0"/>
              </a:ext>
            </a:extLst>
          </a:blip>
          <a:srcRect l="50837" t="7170" r="11021" b="49147"/>
          <a:stretch/>
        </p:blipFill>
        <p:spPr>
          <a:xfrm>
            <a:off x="347285" y="4066067"/>
            <a:ext cx="3487674" cy="2208548"/>
          </a:xfrm>
          <a:prstGeom prst="rect">
            <a:avLst/>
          </a:prstGeom>
        </p:spPr>
      </p:pic>
      <p:pic>
        <p:nvPicPr>
          <p:cNvPr id="12" name="Picture 11" descr="0731_MEMOIA_NC.png"/>
          <p:cNvPicPr>
            <a:picLocks noChangeAspect="1"/>
          </p:cNvPicPr>
          <p:nvPr/>
        </p:nvPicPr>
        <p:blipFill rotWithShape="1">
          <a:blip r:embed="rId6">
            <a:extLst>
              <a:ext uri="{28A0092B-C50C-407E-A947-70E740481C1C}">
                <a14:useLocalDpi xmlns:a14="http://schemas.microsoft.com/office/drawing/2010/main" val="0"/>
              </a:ext>
            </a:extLst>
          </a:blip>
          <a:srcRect l="50837" t="7171" r="11021" b="48509"/>
          <a:stretch/>
        </p:blipFill>
        <p:spPr>
          <a:xfrm>
            <a:off x="5026798" y="4066067"/>
            <a:ext cx="3487675" cy="2240785"/>
          </a:xfrm>
          <a:prstGeom prst="rect">
            <a:avLst/>
          </a:prstGeom>
        </p:spPr>
      </p:pic>
      <p:sp>
        <p:nvSpPr>
          <p:cNvPr id="14" name="Titl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CAM/</a:t>
            </a:r>
            <a:r>
              <a:rPr lang="en-US" dirty="0" err="1" smtClean="0"/>
              <a:t>Chem</a:t>
            </a:r>
            <a:r>
              <a:rPr lang="en-US" dirty="0" smtClean="0"/>
              <a:t> Chemical DA System</a:t>
            </a:r>
            <a:endParaRPr lang="en-US" dirty="0"/>
          </a:p>
        </p:txBody>
      </p:sp>
      <p:sp>
        <p:nvSpPr>
          <p:cNvPr id="15" name="Footer Placeholder 14"/>
          <p:cNvSpPr>
            <a:spLocks noGrp="1"/>
          </p:cNvSpPr>
          <p:nvPr>
            <p:ph type="ftr" sz="quarter" idx="11"/>
          </p:nvPr>
        </p:nvSpPr>
        <p:spPr/>
        <p:txBody>
          <a:bodyPr/>
          <a:lstStyle/>
          <a:p>
            <a:r>
              <a:rPr lang="fr-FR" smtClean="0">
                <a:solidFill>
                  <a:prstClr val="black">
                    <a:tint val="75000"/>
                  </a:prstClr>
                </a:solidFill>
                <a:latin typeface="Calibri"/>
              </a:rPr>
              <a:t>University at Albany, 22 Oct. 2015</a:t>
            </a:r>
            <a:endParaRPr lang="en-US">
              <a:solidFill>
                <a:prstClr val="black">
                  <a:tint val="75000"/>
                </a:prstClr>
              </a:solidFill>
              <a:latin typeface="Calibri"/>
            </a:endParaRPr>
          </a:p>
        </p:txBody>
      </p:sp>
      <p:sp>
        <p:nvSpPr>
          <p:cNvPr id="16" name="Slide Number Placeholder 1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129</a:t>
            </a:fld>
            <a:endParaRPr lang="en-US">
              <a:solidFill>
                <a:prstClr val="black">
                  <a:tint val="75000"/>
                </a:prstClr>
              </a:solidFill>
              <a:latin typeface="Calibri"/>
            </a:endParaRPr>
          </a:p>
        </p:txBody>
      </p:sp>
    </p:spTree>
    <p:extLst>
      <p:ext uri="{BB962C8B-B14F-4D97-AF65-F5344CB8AC3E}">
        <p14:creationId xmlns:p14="http://schemas.microsoft.com/office/powerpoint/2010/main" val="14343066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15" name="TextBox 1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13</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780168" cy="6050887"/>
          </a:xfrm>
          <a:prstGeom prst="rect">
            <a:avLst/>
          </a:prstGeom>
          <a:noFill/>
        </p:spPr>
        <p:txBody>
          <a:bodyPr wrap="non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 system governed by (stochastic) Difference Equation:</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(1)</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Observations at discrete times:</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algn="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(2)</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Observational error white in time and Gaussian (nice, not essential). </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(3)</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Complete history of observations is: </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(4)</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u="sng" dirty="0" smtClean="0">
                <a:solidFill>
                  <a:srgbClr val="FF0000"/>
                </a:solidFill>
                <a:latin typeface="Calibri"/>
                <a:ea typeface="+mn-ea"/>
                <a:cs typeface="+mn-cs"/>
              </a:rPr>
              <a:t>Goal: Find probability distribution for state: </a:t>
            </a:r>
          </a:p>
          <a:p>
            <a:pPr defTabSz="457200" eaLnBrk="1" fontAlgn="auto" hangingPunct="1">
              <a:lnSpc>
                <a:spcPct val="90000"/>
              </a:lnSpc>
              <a:spcBef>
                <a:spcPts val="0"/>
              </a:spcBef>
              <a:spcAft>
                <a:spcPts val="0"/>
              </a:spcAft>
            </a:pPr>
            <a:endParaRPr lang="en-US" u="sng" dirty="0" smtClean="0">
              <a:solidFill>
                <a:srgbClr val="FF0000"/>
              </a:solidFill>
              <a:latin typeface="Calibri"/>
              <a:ea typeface="+mn-ea"/>
              <a:cs typeface="+mn-cs"/>
            </a:endParaRPr>
          </a:p>
          <a:p>
            <a:pPr defTabSz="457200" eaLnBrk="1" fontAlgn="auto" hangingPunct="1">
              <a:lnSpc>
                <a:spcPct val="90000"/>
              </a:lnSpc>
              <a:spcBef>
                <a:spcPts val="0"/>
              </a:spcBef>
              <a:spcAft>
                <a:spcPts val="0"/>
              </a:spcAft>
            </a:pPr>
            <a:r>
              <a:rPr lang="en-US" dirty="0" smtClean="0">
                <a:latin typeface="Calibri"/>
                <a:ea typeface="+mn-ea"/>
                <a:cs typeface="+mn-cs"/>
              </a:rPr>
              <a:t>					Analysis						Forecast</a:t>
            </a:r>
            <a:r>
              <a:rPr lang="en-US" sz="2000" dirty="0" smtClean="0">
                <a:solidFill>
                  <a:prstClr val="black"/>
                </a:solidFill>
                <a:latin typeface="Calibri"/>
                <a:ea typeface="+mn-ea"/>
                <a:cs typeface="+mn-cs"/>
              </a:rPr>
              <a:t>		(5)</a:t>
            </a: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grpSp>
        <p:nvGrpSpPr>
          <p:cNvPr id="17" name="Group 16"/>
          <p:cNvGrpSpPr/>
          <p:nvPr/>
        </p:nvGrpSpPr>
        <p:grpSpPr>
          <a:xfrm>
            <a:off x="756316" y="1211716"/>
            <a:ext cx="5044874" cy="495300"/>
            <a:chOff x="756316" y="1211716"/>
            <a:chExt cx="5044874" cy="495300"/>
          </a:xfrm>
        </p:grpSpPr>
        <p:graphicFrame>
          <p:nvGraphicFramePr>
            <p:cNvPr id="4" name="Object 3"/>
            <p:cNvGraphicFramePr>
              <a:graphicFrameLocks noChangeAspect="1"/>
            </p:cNvGraphicFramePr>
            <p:nvPr>
              <p:extLst>
                <p:ext uri="{D42A27DB-BD31-4B8C-83A1-F6EECF244321}">
                  <p14:modId xmlns:p14="http://schemas.microsoft.com/office/powerpoint/2010/main" val="269299662"/>
                </p:ext>
              </p:extLst>
            </p:nvPr>
          </p:nvGraphicFramePr>
          <p:xfrm>
            <a:off x="756316" y="1211716"/>
            <a:ext cx="3848100" cy="495300"/>
          </p:xfrm>
          <a:graphic>
            <a:graphicData uri="http://schemas.openxmlformats.org/presentationml/2006/ole">
              <mc:AlternateContent xmlns:mc="http://schemas.openxmlformats.org/markup-compatibility/2006">
                <mc:Choice xmlns:v="urn:schemas-microsoft-com:vml" Requires="v">
                  <p:oleObj spid="_x0000_s43158" name="Equation" r:id="rId4" imgW="3848100" imgH="495300" progId="Equation.DSMT4">
                    <p:embed/>
                  </p:oleObj>
                </mc:Choice>
                <mc:Fallback>
                  <p:oleObj name="Equation" r:id="rId4" imgW="3848100" imgH="495300" progId="Equation.DSMT4">
                    <p:embed/>
                    <p:pic>
                      <p:nvPicPr>
                        <p:cNvPr id="0" name=""/>
                        <p:cNvPicPr/>
                        <p:nvPr/>
                      </p:nvPicPr>
                      <p:blipFill>
                        <a:blip r:embed="rId5"/>
                        <a:stretch>
                          <a:fillRect/>
                        </a:stretch>
                      </p:blipFill>
                      <p:spPr>
                        <a:xfrm>
                          <a:off x="756316" y="1211716"/>
                          <a:ext cx="38481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107047083"/>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3159"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grpSp>
        <p:nvGrpSpPr>
          <p:cNvPr id="16" name="Group 15"/>
          <p:cNvGrpSpPr/>
          <p:nvPr/>
        </p:nvGrpSpPr>
        <p:grpSpPr>
          <a:xfrm>
            <a:off x="756316" y="2371263"/>
            <a:ext cx="6683174" cy="495300"/>
            <a:chOff x="756316" y="2237273"/>
            <a:chExt cx="6683174" cy="495300"/>
          </a:xfrm>
        </p:grpSpPr>
        <p:graphicFrame>
          <p:nvGraphicFramePr>
            <p:cNvPr id="6" name="Object 5"/>
            <p:cNvGraphicFramePr>
              <a:graphicFrameLocks noChangeAspect="1"/>
            </p:cNvGraphicFramePr>
            <p:nvPr>
              <p:extLst>
                <p:ext uri="{D42A27DB-BD31-4B8C-83A1-F6EECF244321}">
                  <p14:modId xmlns:p14="http://schemas.microsoft.com/office/powerpoint/2010/main" val="2403024888"/>
                </p:ext>
              </p:extLst>
            </p:nvPr>
          </p:nvGraphicFramePr>
          <p:xfrm>
            <a:off x="756316" y="2237273"/>
            <a:ext cx="2540000" cy="495300"/>
          </p:xfrm>
          <a:graphic>
            <a:graphicData uri="http://schemas.openxmlformats.org/presentationml/2006/ole">
              <mc:AlternateContent xmlns:mc="http://schemas.openxmlformats.org/markup-compatibility/2006">
                <mc:Choice xmlns:v="urn:schemas-microsoft-com:vml" Requires="v">
                  <p:oleObj spid="_x0000_s43160" name="Equation" r:id="rId8" imgW="2540000" imgH="495300" progId="Equation.DSMT4">
                    <p:embed/>
                  </p:oleObj>
                </mc:Choice>
                <mc:Fallback>
                  <p:oleObj name="Equation" r:id="rId8" imgW="2540000" imgH="495300" progId="Equation.DSMT4">
                    <p:embed/>
                    <p:pic>
                      <p:nvPicPr>
                        <p:cNvPr id="0" name=""/>
                        <p:cNvPicPr/>
                        <p:nvPr/>
                      </p:nvPicPr>
                      <p:blipFill>
                        <a:blip r:embed="rId9"/>
                        <a:stretch>
                          <a:fillRect/>
                        </a:stretch>
                      </p:blipFill>
                      <p:spPr>
                        <a:xfrm>
                          <a:off x="756316" y="2237273"/>
                          <a:ext cx="2540000" cy="495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31972887"/>
                </p:ext>
              </p:extLst>
            </p:nvPr>
          </p:nvGraphicFramePr>
          <p:xfrm>
            <a:off x="3818503" y="2307123"/>
            <a:ext cx="1460500" cy="355600"/>
          </p:xfrm>
          <a:graphic>
            <a:graphicData uri="http://schemas.openxmlformats.org/presentationml/2006/ole">
              <mc:AlternateContent xmlns:mc="http://schemas.openxmlformats.org/markup-compatibility/2006">
                <mc:Choice xmlns:v="urn:schemas-microsoft-com:vml" Requires="v">
                  <p:oleObj spid="_x0000_s43161" name="Equation" r:id="rId10" imgW="1460500" imgH="355600" progId="Equation.DSMT4">
                    <p:embed/>
                  </p:oleObj>
                </mc:Choice>
                <mc:Fallback>
                  <p:oleObj name="Equation" r:id="rId10" imgW="1460500" imgH="355600" progId="Equation.DSMT4">
                    <p:embed/>
                    <p:pic>
                      <p:nvPicPr>
                        <p:cNvPr id="0" name=""/>
                        <p:cNvPicPr/>
                        <p:nvPr/>
                      </p:nvPicPr>
                      <p:blipFill>
                        <a:blip r:embed="rId11"/>
                        <a:stretch>
                          <a:fillRect/>
                        </a:stretch>
                      </p:blipFill>
                      <p:spPr>
                        <a:xfrm>
                          <a:off x="3818503" y="2307123"/>
                          <a:ext cx="14605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26190611"/>
                </p:ext>
              </p:extLst>
            </p:nvPr>
          </p:nvGraphicFramePr>
          <p:xfrm>
            <a:off x="5801190" y="2281723"/>
            <a:ext cx="1638300" cy="406400"/>
          </p:xfrm>
          <a:graphic>
            <a:graphicData uri="http://schemas.openxmlformats.org/presentationml/2006/ole">
              <mc:AlternateContent xmlns:mc="http://schemas.openxmlformats.org/markup-compatibility/2006">
                <mc:Choice xmlns:v="urn:schemas-microsoft-com:vml" Requires="v">
                  <p:oleObj spid="_x0000_s43162" name="Equation" r:id="rId12" imgW="1638300" imgH="406400" progId="Equation.DSMT4">
                    <p:embed/>
                  </p:oleObj>
                </mc:Choice>
                <mc:Fallback>
                  <p:oleObj name="Equation" r:id="rId12" imgW="1638300" imgH="406400" progId="Equation.DSMT4">
                    <p:embed/>
                    <p:pic>
                      <p:nvPicPr>
                        <p:cNvPr id="0" name=""/>
                        <p:cNvPicPr/>
                        <p:nvPr/>
                      </p:nvPicPr>
                      <p:blipFill>
                        <a:blip r:embed="rId13"/>
                        <a:stretch>
                          <a:fillRect/>
                        </a:stretch>
                      </p:blipFill>
                      <p:spPr>
                        <a:xfrm>
                          <a:off x="5801190" y="2281723"/>
                          <a:ext cx="1638300" cy="406400"/>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818215933"/>
              </p:ext>
            </p:extLst>
          </p:nvPr>
        </p:nvGraphicFramePr>
        <p:xfrm>
          <a:off x="756316" y="3552186"/>
          <a:ext cx="2044700" cy="495300"/>
        </p:xfrm>
        <a:graphic>
          <a:graphicData uri="http://schemas.openxmlformats.org/presentationml/2006/ole">
            <mc:AlternateContent xmlns:mc="http://schemas.openxmlformats.org/markup-compatibility/2006">
              <mc:Choice xmlns:v="urn:schemas-microsoft-com:vml" Requires="v">
                <p:oleObj spid="_x0000_s43163" name="Equation" r:id="rId14" imgW="2044700" imgH="495300" progId="Equation.DSMT4">
                  <p:embed/>
                </p:oleObj>
              </mc:Choice>
              <mc:Fallback>
                <p:oleObj name="Equation" r:id="rId14" imgW="2044700" imgH="495300" progId="Equation.DSMT4">
                  <p:embed/>
                  <p:pic>
                    <p:nvPicPr>
                      <p:cNvPr id="0" name=""/>
                      <p:cNvPicPr/>
                      <p:nvPr/>
                    </p:nvPicPr>
                    <p:blipFill>
                      <a:blip r:embed="rId15"/>
                      <a:stretch>
                        <a:fillRect/>
                      </a:stretch>
                    </p:blipFill>
                    <p:spPr>
                      <a:xfrm>
                        <a:off x="756316" y="3552186"/>
                        <a:ext cx="2044700" cy="495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64621083"/>
              </p:ext>
            </p:extLst>
          </p:nvPr>
        </p:nvGraphicFramePr>
        <p:xfrm>
          <a:off x="756316" y="4685128"/>
          <a:ext cx="2146300" cy="495300"/>
        </p:xfrm>
        <a:graphic>
          <a:graphicData uri="http://schemas.openxmlformats.org/presentationml/2006/ole">
            <mc:AlternateContent xmlns:mc="http://schemas.openxmlformats.org/markup-compatibility/2006">
              <mc:Choice xmlns:v="urn:schemas-microsoft-com:vml" Requires="v">
                <p:oleObj spid="_x0000_s43164" name="Equation" r:id="rId16" imgW="2146300" imgH="495300" progId="Equation.DSMT4">
                  <p:embed/>
                </p:oleObj>
              </mc:Choice>
              <mc:Fallback>
                <p:oleObj name="Equation" r:id="rId16" imgW="2146300" imgH="495300" progId="Equation.DSMT4">
                  <p:embed/>
                  <p:pic>
                    <p:nvPicPr>
                      <p:cNvPr id="0" name=""/>
                      <p:cNvPicPr/>
                      <p:nvPr/>
                    </p:nvPicPr>
                    <p:blipFill>
                      <a:blip r:embed="rId17"/>
                      <a:stretch>
                        <a:fillRect/>
                      </a:stretch>
                    </p:blipFill>
                    <p:spPr>
                      <a:xfrm>
                        <a:off x="756316" y="4685128"/>
                        <a:ext cx="2146300" cy="4953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91215729"/>
              </p:ext>
            </p:extLst>
          </p:nvPr>
        </p:nvGraphicFramePr>
        <p:xfrm>
          <a:off x="756316" y="5867000"/>
          <a:ext cx="1422400" cy="495300"/>
        </p:xfrm>
        <a:graphic>
          <a:graphicData uri="http://schemas.openxmlformats.org/presentationml/2006/ole">
            <mc:AlternateContent xmlns:mc="http://schemas.openxmlformats.org/markup-compatibility/2006">
              <mc:Choice xmlns:v="urn:schemas-microsoft-com:vml" Requires="v">
                <p:oleObj spid="_x0000_s43165" name="Equation" r:id="rId18" imgW="1422400" imgH="495300" progId="Equation.DSMT4">
                  <p:embed/>
                </p:oleObj>
              </mc:Choice>
              <mc:Fallback>
                <p:oleObj name="Equation" r:id="rId18" imgW="1422400" imgH="495300" progId="Equation.DSMT4">
                  <p:embed/>
                  <p:pic>
                    <p:nvPicPr>
                      <p:cNvPr id="0" name=""/>
                      <p:cNvPicPr/>
                      <p:nvPr/>
                    </p:nvPicPr>
                    <p:blipFill>
                      <a:blip r:embed="rId19"/>
                      <a:stretch>
                        <a:fillRect/>
                      </a:stretch>
                    </p:blipFill>
                    <p:spPr>
                      <a:xfrm>
                        <a:off x="756316" y="5867000"/>
                        <a:ext cx="1422400" cy="495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988503835"/>
              </p:ext>
            </p:extLst>
          </p:nvPr>
        </p:nvGraphicFramePr>
        <p:xfrm>
          <a:off x="4489450" y="5835650"/>
          <a:ext cx="1587500" cy="558800"/>
        </p:xfrm>
        <a:graphic>
          <a:graphicData uri="http://schemas.openxmlformats.org/presentationml/2006/ole">
            <mc:AlternateContent xmlns:mc="http://schemas.openxmlformats.org/markup-compatibility/2006">
              <mc:Choice xmlns:v="urn:schemas-microsoft-com:vml" Requires="v">
                <p:oleObj spid="_x0000_s43166" name="Equation" r:id="rId20" imgW="1587500" imgH="558800" progId="Equation.DSMT4">
                  <p:embed/>
                </p:oleObj>
              </mc:Choice>
              <mc:Fallback>
                <p:oleObj name="Equation" r:id="rId20" imgW="1587500" imgH="558800" progId="Equation.DSMT4">
                  <p:embed/>
                  <p:pic>
                    <p:nvPicPr>
                      <p:cNvPr id="0" name=""/>
                      <p:cNvPicPr/>
                      <p:nvPr/>
                    </p:nvPicPr>
                    <p:blipFill>
                      <a:blip r:embed="rId21"/>
                      <a:stretch>
                        <a:fillRect/>
                      </a:stretch>
                    </p:blipFill>
                    <p:spPr>
                      <a:xfrm>
                        <a:off x="4489450" y="5835650"/>
                        <a:ext cx="1587500" cy="558800"/>
                      </a:xfrm>
                      <a:prstGeom prst="rect">
                        <a:avLst/>
                      </a:prstGeom>
                    </p:spPr>
                  </p:pic>
                </p:oleObj>
              </mc:Fallback>
            </mc:AlternateContent>
          </a:graphicData>
        </a:graphic>
      </p:graphicFrame>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130</a:t>
            </a:fld>
            <a:endParaRPr lang="en-US" dirty="0"/>
          </a:p>
        </p:txBody>
      </p:sp>
    </p:spTree>
    <p:extLst>
      <p:ext uri="{BB962C8B-B14F-4D97-AF65-F5344CB8AC3E}">
        <p14:creationId xmlns:p14="http://schemas.microsoft.com/office/powerpoint/2010/main" val="1530817358"/>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318503" cy="1563505"/>
          </a:xfrm>
          <a:prstGeom prst="rect">
            <a:avLst/>
          </a:prstGeom>
          <a:noFill/>
        </p:spPr>
        <p:txBody>
          <a:bodyPr wrap="non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 system governed by (stochastic) Difference Equation:</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(1)</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grpSp>
        <p:nvGrpSpPr>
          <p:cNvPr id="17" name="Group 16"/>
          <p:cNvGrpSpPr/>
          <p:nvPr/>
        </p:nvGrpSpPr>
        <p:grpSpPr>
          <a:xfrm>
            <a:off x="756316" y="1211716"/>
            <a:ext cx="5044874" cy="495300"/>
            <a:chOff x="756316" y="1211716"/>
            <a:chExt cx="5044874" cy="495300"/>
          </a:xfrm>
        </p:grpSpPr>
        <p:graphicFrame>
          <p:nvGraphicFramePr>
            <p:cNvPr id="4" name="Object 3"/>
            <p:cNvGraphicFramePr>
              <a:graphicFrameLocks noChangeAspect="1"/>
            </p:cNvGraphicFramePr>
            <p:nvPr>
              <p:extLst>
                <p:ext uri="{D42A27DB-BD31-4B8C-83A1-F6EECF244321}">
                  <p14:modId xmlns:p14="http://schemas.microsoft.com/office/powerpoint/2010/main" val="311023657"/>
                </p:ext>
              </p:extLst>
            </p:nvPr>
          </p:nvGraphicFramePr>
          <p:xfrm>
            <a:off x="756316" y="1211716"/>
            <a:ext cx="3848100" cy="495300"/>
          </p:xfrm>
          <a:graphic>
            <a:graphicData uri="http://schemas.openxmlformats.org/presentationml/2006/ole">
              <mc:AlternateContent xmlns:mc="http://schemas.openxmlformats.org/markup-compatibility/2006">
                <mc:Choice xmlns:v="urn:schemas-microsoft-com:vml" Requires="v">
                  <p:oleObj spid="_x0000_s44068" name="Equation" r:id="rId4" imgW="3848100" imgH="495300" progId="Equation.DSMT4">
                    <p:embed/>
                  </p:oleObj>
                </mc:Choice>
                <mc:Fallback>
                  <p:oleObj name="Equation" r:id="rId4" imgW="3848100" imgH="495300" progId="Equation.DSMT4">
                    <p:embed/>
                    <p:pic>
                      <p:nvPicPr>
                        <p:cNvPr id="0" name=""/>
                        <p:cNvPicPr/>
                        <p:nvPr/>
                      </p:nvPicPr>
                      <p:blipFill>
                        <a:blip r:embed="rId5"/>
                        <a:stretch>
                          <a:fillRect/>
                        </a:stretch>
                      </p:blipFill>
                      <p:spPr>
                        <a:xfrm>
                          <a:off x="756316" y="1211716"/>
                          <a:ext cx="38481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63435850"/>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4069"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131</a:t>
            </a:fld>
            <a:endParaRPr lang="en-US" dirty="0"/>
          </a:p>
        </p:txBody>
      </p:sp>
    </p:spTree>
    <p:extLst>
      <p:ext uri="{BB962C8B-B14F-4D97-AF65-F5344CB8AC3E}">
        <p14:creationId xmlns:p14="http://schemas.microsoft.com/office/powerpoint/2010/main" val="261311784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318503" cy="3753848"/>
          </a:xfrm>
          <a:prstGeom prst="rect">
            <a:avLst/>
          </a:prstGeom>
          <a:noFill/>
        </p:spPr>
        <p:txBody>
          <a:bodyPr wrap="non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 system governed by (stochastic) Difference Equation:</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(1)</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Most geophysical models have ‘tuning’ parameters.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Model prediction might also depend on ‘external forcing’.</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Example: Sources of chemical tracers.</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grpSp>
        <p:nvGrpSpPr>
          <p:cNvPr id="17" name="Group 16"/>
          <p:cNvGrpSpPr/>
          <p:nvPr/>
        </p:nvGrpSpPr>
        <p:grpSpPr>
          <a:xfrm>
            <a:off x="571500" y="1211263"/>
            <a:ext cx="5229690" cy="495300"/>
            <a:chOff x="571500" y="1211263"/>
            <a:chExt cx="5229690" cy="495300"/>
          </a:xfrm>
        </p:grpSpPr>
        <p:graphicFrame>
          <p:nvGraphicFramePr>
            <p:cNvPr id="4" name="Object 3"/>
            <p:cNvGraphicFramePr>
              <a:graphicFrameLocks noChangeAspect="1"/>
            </p:cNvGraphicFramePr>
            <p:nvPr>
              <p:extLst>
                <p:ext uri="{D42A27DB-BD31-4B8C-83A1-F6EECF244321}">
                  <p14:modId xmlns:p14="http://schemas.microsoft.com/office/powerpoint/2010/main" val="909762151"/>
                </p:ext>
              </p:extLst>
            </p:nvPr>
          </p:nvGraphicFramePr>
          <p:xfrm>
            <a:off x="571500" y="1211263"/>
            <a:ext cx="4216400" cy="495300"/>
          </p:xfrm>
          <a:graphic>
            <a:graphicData uri="http://schemas.openxmlformats.org/presentationml/2006/ole">
              <mc:AlternateContent xmlns:mc="http://schemas.openxmlformats.org/markup-compatibility/2006">
                <mc:Choice xmlns:v="urn:schemas-microsoft-com:vml" Requires="v">
                  <p:oleObj spid="_x0000_s45092" name="Equation" r:id="rId4" imgW="4216400" imgH="495300" progId="Equation.DSMT4">
                    <p:embed/>
                  </p:oleObj>
                </mc:Choice>
                <mc:Fallback>
                  <p:oleObj name="Equation" r:id="rId4" imgW="4216400" imgH="495300" progId="Equation.DSMT4">
                    <p:embed/>
                    <p:pic>
                      <p:nvPicPr>
                        <p:cNvPr id="0" name=""/>
                        <p:cNvPicPr/>
                        <p:nvPr/>
                      </p:nvPicPr>
                      <p:blipFill>
                        <a:blip r:embed="rId5"/>
                        <a:stretch>
                          <a:fillRect/>
                        </a:stretch>
                      </p:blipFill>
                      <p:spPr>
                        <a:xfrm>
                          <a:off x="571500" y="1211263"/>
                          <a:ext cx="42164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57187957"/>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5093"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132</a:t>
            </a:fld>
            <a:endParaRPr lang="en-US" dirty="0"/>
          </a:p>
        </p:txBody>
      </p:sp>
    </p:spTree>
    <p:extLst>
      <p:ext uri="{BB962C8B-B14F-4D97-AF65-F5344CB8AC3E}">
        <p14:creationId xmlns:p14="http://schemas.microsoft.com/office/powerpoint/2010/main" val="957974607"/>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318503" cy="3753848"/>
          </a:xfrm>
          <a:prstGeom prst="rect">
            <a:avLst/>
          </a:prstGeom>
          <a:noFill/>
        </p:spPr>
        <p:txBody>
          <a:bodyPr wrap="non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 system governed by (stochastic) Difference Equation:</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(1)</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One solution: State augmentation.</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Define extended state vector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Prediction model becomes (just a change in notation):</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grpSp>
        <p:nvGrpSpPr>
          <p:cNvPr id="17" name="Group 16"/>
          <p:cNvGrpSpPr/>
          <p:nvPr/>
        </p:nvGrpSpPr>
        <p:grpSpPr>
          <a:xfrm>
            <a:off x="571500" y="1211263"/>
            <a:ext cx="5229690" cy="495300"/>
            <a:chOff x="571500" y="1211263"/>
            <a:chExt cx="5229690" cy="495300"/>
          </a:xfrm>
        </p:grpSpPr>
        <p:graphicFrame>
          <p:nvGraphicFramePr>
            <p:cNvPr id="4" name="Object 3"/>
            <p:cNvGraphicFramePr>
              <a:graphicFrameLocks noChangeAspect="1"/>
            </p:cNvGraphicFramePr>
            <p:nvPr>
              <p:extLst>
                <p:ext uri="{D42A27DB-BD31-4B8C-83A1-F6EECF244321}">
                  <p14:modId xmlns:p14="http://schemas.microsoft.com/office/powerpoint/2010/main" val="2522065011"/>
                </p:ext>
              </p:extLst>
            </p:nvPr>
          </p:nvGraphicFramePr>
          <p:xfrm>
            <a:off x="571500" y="1211263"/>
            <a:ext cx="4216400" cy="495300"/>
          </p:xfrm>
          <a:graphic>
            <a:graphicData uri="http://schemas.openxmlformats.org/presentationml/2006/ole">
              <mc:AlternateContent xmlns:mc="http://schemas.openxmlformats.org/markup-compatibility/2006">
                <mc:Choice xmlns:v="urn:schemas-microsoft-com:vml" Requires="v">
                  <p:oleObj spid="_x0000_s46159" name="Equation" r:id="rId4" imgW="4216400" imgH="495300" progId="Equation.DSMT4">
                    <p:embed/>
                  </p:oleObj>
                </mc:Choice>
                <mc:Fallback>
                  <p:oleObj name="Equation" r:id="rId4" imgW="4216400" imgH="495300" progId="Equation.DSMT4">
                    <p:embed/>
                    <p:pic>
                      <p:nvPicPr>
                        <p:cNvPr id="0" name=""/>
                        <p:cNvPicPr/>
                        <p:nvPr/>
                      </p:nvPicPr>
                      <p:blipFill>
                        <a:blip r:embed="rId5"/>
                        <a:stretch>
                          <a:fillRect/>
                        </a:stretch>
                      </p:blipFill>
                      <p:spPr>
                        <a:xfrm>
                          <a:off x="571500" y="1211263"/>
                          <a:ext cx="42164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48098335"/>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6160"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133</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336015526"/>
              </p:ext>
            </p:extLst>
          </p:nvPr>
        </p:nvGraphicFramePr>
        <p:xfrm>
          <a:off x="4038600" y="2667000"/>
          <a:ext cx="1778000" cy="603250"/>
        </p:xfrm>
        <a:graphic>
          <a:graphicData uri="http://schemas.openxmlformats.org/presentationml/2006/ole">
            <mc:AlternateContent xmlns:mc="http://schemas.openxmlformats.org/markup-compatibility/2006">
              <mc:Choice xmlns:v="urn:schemas-microsoft-com:vml" Requires="v">
                <p:oleObj spid="_x0000_s46161" name="Equation" r:id="rId8" imgW="711200" imgH="241300" progId="Equation.DSMT4">
                  <p:embed/>
                </p:oleObj>
              </mc:Choice>
              <mc:Fallback>
                <p:oleObj name="Equation" r:id="rId8" imgW="711200" imgH="241300" progId="Equation.DSMT4">
                  <p:embed/>
                  <p:pic>
                    <p:nvPicPr>
                      <p:cNvPr id="0" name=""/>
                      <p:cNvPicPr/>
                      <p:nvPr/>
                    </p:nvPicPr>
                    <p:blipFill>
                      <a:blip r:embed="rId9"/>
                      <a:stretch>
                        <a:fillRect/>
                      </a:stretch>
                    </p:blipFill>
                    <p:spPr>
                      <a:xfrm>
                        <a:off x="4038600" y="2667000"/>
                        <a:ext cx="1778000" cy="603250"/>
                      </a:xfrm>
                      <a:prstGeom prst="rect">
                        <a:avLst/>
                      </a:prstGeom>
                    </p:spPr>
                  </p:pic>
                </p:oleObj>
              </mc:Fallback>
            </mc:AlternateContent>
          </a:graphicData>
        </a:graphic>
      </p:graphicFrame>
      <p:grpSp>
        <p:nvGrpSpPr>
          <p:cNvPr id="10" name="Group 9"/>
          <p:cNvGrpSpPr/>
          <p:nvPr/>
        </p:nvGrpSpPr>
        <p:grpSpPr>
          <a:xfrm>
            <a:off x="641350" y="3854450"/>
            <a:ext cx="5197940" cy="558800"/>
            <a:chOff x="603250" y="1179513"/>
            <a:chExt cx="5197940" cy="558800"/>
          </a:xfrm>
        </p:grpSpPr>
        <p:graphicFrame>
          <p:nvGraphicFramePr>
            <p:cNvPr id="11" name="Object 10"/>
            <p:cNvGraphicFramePr>
              <a:graphicFrameLocks noChangeAspect="1"/>
            </p:cNvGraphicFramePr>
            <p:nvPr>
              <p:extLst>
                <p:ext uri="{D42A27DB-BD31-4B8C-83A1-F6EECF244321}">
                  <p14:modId xmlns:p14="http://schemas.microsoft.com/office/powerpoint/2010/main" val="4203109997"/>
                </p:ext>
              </p:extLst>
            </p:nvPr>
          </p:nvGraphicFramePr>
          <p:xfrm>
            <a:off x="603250" y="1179513"/>
            <a:ext cx="4152900" cy="558800"/>
          </p:xfrm>
          <a:graphic>
            <a:graphicData uri="http://schemas.openxmlformats.org/presentationml/2006/ole">
              <mc:AlternateContent xmlns:mc="http://schemas.openxmlformats.org/markup-compatibility/2006">
                <mc:Choice xmlns:v="urn:schemas-microsoft-com:vml" Requires="v">
                  <p:oleObj spid="_x0000_s46162" name="Equation" r:id="rId10" imgW="4152900" imgH="558800" progId="Equation.DSMT4">
                    <p:embed/>
                  </p:oleObj>
                </mc:Choice>
                <mc:Fallback>
                  <p:oleObj name="Equation" r:id="rId10" imgW="4152900" imgH="558800" progId="Equation.DSMT4">
                    <p:embed/>
                    <p:pic>
                      <p:nvPicPr>
                        <p:cNvPr id="0" name=""/>
                        <p:cNvPicPr/>
                        <p:nvPr/>
                      </p:nvPicPr>
                      <p:blipFill>
                        <a:blip r:embed="rId11"/>
                        <a:stretch>
                          <a:fillRect/>
                        </a:stretch>
                      </p:blipFill>
                      <p:spPr>
                        <a:xfrm>
                          <a:off x="603250" y="1179513"/>
                          <a:ext cx="4152900" cy="558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58127405"/>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6163" name="Equation" r:id="rId12" imgW="685800" imgH="292100" progId="Equation.DSMT4">
                    <p:embed/>
                  </p:oleObj>
                </mc:Choice>
                <mc:Fallback>
                  <p:oleObj name="Equation" r:id="rId12"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spTree>
    <p:extLst>
      <p:ext uri="{BB962C8B-B14F-4D97-AF65-F5344CB8AC3E}">
        <p14:creationId xmlns:p14="http://schemas.microsoft.com/office/powerpoint/2010/main" val="127368431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139217" cy="4640244"/>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Define extended state vector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Prediction model becomes: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Problem: In general, no time prediction model for parameters.</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If we had a prediction model, they would just have been state.</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err="1" smtClean="0">
                <a:solidFill>
                  <a:prstClr val="black"/>
                </a:solidFill>
                <a:latin typeface="Calibri"/>
                <a:ea typeface="+mn-ea"/>
                <a:cs typeface="+mn-cs"/>
              </a:rPr>
              <a:t>Kalman</a:t>
            </a:r>
            <a:r>
              <a:rPr lang="en-US" dirty="0" smtClean="0">
                <a:solidFill>
                  <a:prstClr val="black"/>
                </a:solidFill>
                <a:latin typeface="Calibri"/>
                <a:ea typeface="+mn-ea"/>
                <a:cs typeface="+mn-cs"/>
              </a:rPr>
              <a:t> filter prior covariance comes from prediction model.</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134</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97479081"/>
              </p:ext>
            </p:extLst>
          </p:nvPr>
        </p:nvGraphicFramePr>
        <p:xfrm>
          <a:off x="4038600" y="838200"/>
          <a:ext cx="1778000" cy="603250"/>
        </p:xfrm>
        <a:graphic>
          <a:graphicData uri="http://schemas.openxmlformats.org/presentationml/2006/ole">
            <mc:AlternateContent xmlns:mc="http://schemas.openxmlformats.org/markup-compatibility/2006">
              <mc:Choice xmlns:v="urn:schemas-microsoft-com:vml" Requires="v">
                <p:oleObj spid="_x0000_s48173" name="Equation" r:id="rId4" imgW="711200" imgH="241300" progId="Equation.DSMT4">
                  <p:embed/>
                </p:oleObj>
              </mc:Choice>
              <mc:Fallback>
                <p:oleObj name="Equation" r:id="rId4" imgW="711200" imgH="241300" progId="Equation.DSMT4">
                  <p:embed/>
                  <p:pic>
                    <p:nvPicPr>
                      <p:cNvPr id="0" name=""/>
                      <p:cNvPicPr/>
                      <p:nvPr/>
                    </p:nvPicPr>
                    <p:blipFill>
                      <a:blip r:embed="rId5"/>
                      <a:stretch>
                        <a:fillRect/>
                      </a:stretch>
                    </p:blipFill>
                    <p:spPr>
                      <a:xfrm>
                        <a:off x="4038600" y="838200"/>
                        <a:ext cx="1778000" cy="603250"/>
                      </a:xfrm>
                      <a:prstGeom prst="rect">
                        <a:avLst/>
                      </a:prstGeom>
                    </p:spPr>
                  </p:pic>
                </p:oleObj>
              </mc:Fallback>
            </mc:AlternateContent>
          </a:graphicData>
        </a:graphic>
      </p:graphicFrame>
      <p:grpSp>
        <p:nvGrpSpPr>
          <p:cNvPr id="10" name="Group 9"/>
          <p:cNvGrpSpPr/>
          <p:nvPr/>
        </p:nvGrpSpPr>
        <p:grpSpPr>
          <a:xfrm>
            <a:off x="457200" y="2133600"/>
            <a:ext cx="5197940" cy="558800"/>
            <a:chOff x="603250" y="1179513"/>
            <a:chExt cx="5197940" cy="558800"/>
          </a:xfrm>
        </p:grpSpPr>
        <p:graphicFrame>
          <p:nvGraphicFramePr>
            <p:cNvPr id="11" name="Object 10"/>
            <p:cNvGraphicFramePr>
              <a:graphicFrameLocks noChangeAspect="1"/>
            </p:cNvGraphicFramePr>
            <p:nvPr>
              <p:extLst>
                <p:ext uri="{D42A27DB-BD31-4B8C-83A1-F6EECF244321}">
                  <p14:modId xmlns:p14="http://schemas.microsoft.com/office/powerpoint/2010/main" val="2879972721"/>
                </p:ext>
              </p:extLst>
            </p:nvPr>
          </p:nvGraphicFramePr>
          <p:xfrm>
            <a:off x="603250" y="1179513"/>
            <a:ext cx="4152900" cy="558800"/>
          </p:xfrm>
          <a:graphic>
            <a:graphicData uri="http://schemas.openxmlformats.org/presentationml/2006/ole">
              <mc:AlternateContent xmlns:mc="http://schemas.openxmlformats.org/markup-compatibility/2006">
                <mc:Choice xmlns:v="urn:schemas-microsoft-com:vml" Requires="v">
                  <p:oleObj spid="_x0000_s48174" name="Equation" r:id="rId6" imgW="4152900" imgH="558800" progId="Equation.DSMT4">
                    <p:embed/>
                  </p:oleObj>
                </mc:Choice>
                <mc:Fallback>
                  <p:oleObj name="Equation" r:id="rId6" imgW="4152900" imgH="558800" progId="Equation.DSMT4">
                    <p:embed/>
                    <p:pic>
                      <p:nvPicPr>
                        <p:cNvPr id="0" name=""/>
                        <p:cNvPicPr/>
                        <p:nvPr/>
                      </p:nvPicPr>
                      <p:blipFill>
                        <a:blip r:embed="rId7"/>
                        <a:stretch>
                          <a:fillRect/>
                        </a:stretch>
                      </p:blipFill>
                      <p:spPr>
                        <a:xfrm>
                          <a:off x="603250" y="1179513"/>
                          <a:ext cx="4152900" cy="558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25127546"/>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8175" name="Equation" r:id="rId8" imgW="685800" imgH="292100" progId="Equation.DSMT4">
                    <p:embed/>
                  </p:oleObj>
                </mc:Choice>
                <mc:Fallback>
                  <p:oleObj name="Equation" r:id="rId8" imgW="685800" imgH="292100" progId="Equation.DSMT4">
                    <p:embed/>
                    <p:pic>
                      <p:nvPicPr>
                        <p:cNvPr id="0" name=""/>
                        <p:cNvPicPr/>
                        <p:nvPr/>
                      </p:nvPicPr>
                      <p:blipFill>
                        <a:blip r:embed="rId9"/>
                        <a:stretch>
                          <a:fillRect/>
                        </a:stretch>
                      </p:blipFill>
                      <p:spPr>
                        <a:xfrm>
                          <a:off x="5115390" y="1313316"/>
                          <a:ext cx="685800" cy="292100"/>
                        </a:xfrm>
                        <a:prstGeom prst="rect">
                          <a:avLst/>
                        </a:prstGeom>
                      </p:spPr>
                    </p:pic>
                  </p:oleObj>
                </mc:Fallback>
              </mc:AlternateContent>
            </a:graphicData>
          </a:graphic>
        </p:graphicFrame>
      </p:grpSp>
    </p:spTree>
    <p:extLst>
      <p:ext uri="{BB962C8B-B14F-4D97-AF65-F5344CB8AC3E}">
        <p14:creationId xmlns:p14="http://schemas.microsoft.com/office/powerpoint/2010/main" val="157127832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607194" cy="5305041"/>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Define extended state vector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Prediction model becomes: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Prior ensembles for parameters must be specified.</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The prior sample covariance controls the impact of observations</a:t>
            </a:r>
          </a:p>
          <a:p>
            <a:pPr defTabSz="457200" eaLnBrk="1" fontAlgn="auto" hangingPunct="1">
              <a:lnSpc>
                <a:spcPct val="90000"/>
              </a:lnSpc>
              <a:spcBef>
                <a:spcPts val="0"/>
              </a:spcBef>
              <a:spcAft>
                <a:spcPts val="0"/>
              </a:spcAft>
            </a:pPr>
            <a:r>
              <a:rPr lang="en-US" dirty="0">
                <a:solidFill>
                  <a:prstClr val="black"/>
                </a:solidFill>
                <a:latin typeface="Calibri"/>
                <a:ea typeface="+mn-ea"/>
                <a:cs typeface="+mn-cs"/>
              </a:rPr>
              <a:t>o</a:t>
            </a:r>
            <a:r>
              <a:rPr lang="en-US" dirty="0" smtClean="0">
                <a:solidFill>
                  <a:prstClr val="black"/>
                </a:solidFill>
                <a:latin typeface="Calibri"/>
                <a:ea typeface="+mn-ea"/>
                <a:cs typeface="+mn-cs"/>
              </a:rPr>
              <a:t>n parameters.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If prior covariance is not well-known, estimating parameters can be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challenging.</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135</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854939662"/>
              </p:ext>
            </p:extLst>
          </p:nvPr>
        </p:nvGraphicFramePr>
        <p:xfrm>
          <a:off x="4038600" y="838200"/>
          <a:ext cx="1778000" cy="603250"/>
        </p:xfrm>
        <a:graphic>
          <a:graphicData uri="http://schemas.openxmlformats.org/presentationml/2006/ole">
            <mc:AlternateContent xmlns:mc="http://schemas.openxmlformats.org/markup-compatibility/2006">
              <mc:Choice xmlns:v="urn:schemas-microsoft-com:vml" Requires="v">
                <p:oleObj spid="_x0000_s49197" name="Equation" r:id="rId4" imgW="711200" imgH="241300" progId="Equation.DSMT4">
                  <p:embed/>
                </p:oleObj>
              </mc:Choice>
              <mc:Fallback>
                <p:oleObj name="Equation" r:id="rId4" imgW="711200" imgH="241300" progId="Equation.DSMT4">
                  <p:embed/>
                  <p:pic>
                    <p:nvPicPr>
                      <p:cNvPr id="0" name=""/>
                      <p:cNvPicPr/>
                      <p:nvPr/>
                    </p:nvPicPr>
                    <p:blipFill>
                      <a:blip r:embed="rId5"/>
                      <a:stretch>
                        <a:fillRect/>
                      </a:stretch>
                    </p:blipFill>
                    <p:spPr>
                      <a:xfrm>
                        <a:off x="4038600" y="838200"/>
                        <a:ext cx="1778000" cy="603250"/>
                      </a:xfrm>
                      <a:prstGeom prst="rect">
                        <a:avLst/>
                      </a:prstGeom>
                    </p:spPr>
                  </p:pic>
                </p:oleObj>
              </mc:Fallback>
            </mc:AlternateContent>
          </a:graphicData>
        </a:graphic>
      </p:graphicFrame>
      <p:grpSp>
        <p:nvGrpSpPr>
          <p:cNvPr id="10" name="Group 9"/>
          <p:cNvGrpSpPr/>
          <p:nvPr/>
        </p:nvGrpSpPr>
        <p:grpSpPr>
          <a:xfrm>
            <a:off x="457200" y="2133600"/>
            <a:ext cx="5197940" cy="558800"/>
            <a:chOff x="603250" y="1179513"/>
            <a:chExt cx="5197940" cy="558800"/>
          </a:xfrm>
        </p:grpSpPr>
        <p:graphicFrame>
          <p:nvGraphicFramePr>
            <p:cNvPr id="11" name="Object 10"/>
            <p:cNvGraphicFramePr>
              <a:graphicFrameLocks noChangeAspect="1"/>
            </p:cNvGraphicFramePr>
            <p:nvPr>
              <p:extLst>
                <p:ext uri="{D42A27DB-BD31-4B8C-83A1-F6EECF244321}">
                  <p14:modId xmlns:p14="http://schemas.microsoft.com/office/powerpoint/2010/main" val="2720562755"/>
                </p:ext>
              </p:extLst>
            </p:nvPr>
          </p:nvGraphicFramePr>
          <p:xfrm>
            <a:off x="603250" y="1179513"/>
            <a:ext cx="4152900" cy="558800"/>
          </p:xfrm>
          <a:graphic>
            <a:graphicData uri="http://schemas.openxmlformats.org/presentationml/2006/ole">
              <mc:AlternateContent xmlns:mc="http://schemas.openxmlformats.org/markup-compatibility/2006">
                <mc:Choice xmlns:v="urn:schemas-microsoft-com:vml" Requires="v">
                  <p:oleObj spid="_x0000_s49198" name="Equation" r:id="rId6" imgW="4152900" imgH="558800" progId="Equation.DSMT4">
                    <p:embed/>
                  </p:oleObj>
                </mc:Choice>
                <mc:Fallback>
                  <p:oleObj name="Equation" r:id="rId6" imgW="4152900" imgH="558800" progId="Equation.DSMT4">
                    <p:embed/>
                    <p:pic>
                      <p:nvPicPr>
                        <p:cNvPr id="0" name=""/>
                        <p:cNvPicPr/>
                        <p:nvPr/>
                      </p:nvPicPr>
                      <p:blipFill>
                        <a:blip r:embed="rId7"/>
                        <a:stretch>
                          <a:fillRect/>
                        </a:stretch>
                      </p:blipFill>
                      <p:spPr>
                        <a:xfrm>
                          <a:off x="603250" y="1179513"/>
                          <a:ext cx="4152900" cy="558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49509166"/>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49199" name="Equation" r:id="rId8" imgW="685800" imgH="292100" progId="Equation.DSMT4">
                    <p:embed/>
                  </p:oleObj>
                </mc:Choice>
                <mc:Fallback>
                  <p:oleObj name="Equation" r:id="rId8" imgW="685800" imgH="292100" progId="Equation.DSMT4">
                    <p:embed/>
                    <p:pic>
                      <p:nvPicPr>
                        <p:cNvPr id="0" name=""/>
                        <p:cNvPicPr/>
                        <p:nvPr/>
                      </p:nvPicPr>
                      <p:blipFill>
                        <a:blip r:embed="rId9"/>
                        <a:stretch>
                          <a:fillRect/>
                        </a:stretch>
                      </p:blipFill>
                      <p:spPr>
                        <a:xfrm>
                          <a:off x="5115390" y="1313316"/>
                          <a:ext cx="685800" cy="292100"/>
                        </a:xfrm>
                        <a:prstGeom prst="rect">
                          <a:avLst/>
                        </a:prstGeom>
                      </p:spPr>
                    </p:pic>
                  </p:oleObj>
                </mc:Fallback>
              </mc:AlternateContent>
            </a:graphicData>
          </a:graphic>
        </p:graphicFrame>
      </p:grpSp>
    </p:spTree>
    <p:extLst>
      <p:ext uri="{BB962C8B-B14F-4D97-AF65-F5344CB8AC3E}">
        <p14:creationId xmlns:p14="http://schemas.microsoft.com/office/powerpoint/2010/main" val="123806853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266700" y="3048000"/>
            <a:ext cx="8610600" cy="6858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3200" dirty="0" smtClean="0">
                <a:hlinkClick r:id="rId2"/>
              </a:rPr>
              <a:t>www.image.ucar.edu</a:t>
            </a:r>
            <a:r>
              <a:rPr lang="en-US" sz="3200" dirty="0">
                <a:hlinkClick r:id="rId2"/>
              </a:rPr>
              <a:t>/DAReS/</a:t>
            </a:r>
            <a:r>
              <a:rPr lang="en-US" sz="3200" dirty="0" smtClean="0">
                <a:hlinkClick r:id="rId2"/>
              </a:rPr>
              <a:t>DART</a:t>
            </a:r>
            <a:endParaRPr lang="en-US" sz="3200" dirty="0" smtClean="0"/>
          </a:p>
          <a:p>
            <a:pPr eaLnBrk="1" hangingPunct="1">
              <a:spcBef>
                <a:spcPct val="20000"/>
              </a:spcBef>
            </a:pPr>
            <a:r>
              <a:rPr lang="en-US" sz="3200" dirty="0" err="1" smtClean="0"/>
              <a:t>dart@ucar.edu</a:t>
            </a:r>
            <a:endParaRPr lang="en-US" sz="3200" dirty="0"/>
          </a:p>
        </p:txBody>
      </p:sp>
      <p:pic>
        <p:nvPicPr>
          <p:cNvPr id="48132" name="Picture 4" descr="Dartboard7"/>
          <p:cNvPicPr>
            <a:picLocks noChangeAspect="1" noChangeArrowheads="1"/>
          </p:cNvPicPr>
          <p:nvPr/>
        </p:nvPicPr>
        <p:blipFill>
          <a:blip r:embed="rId3"/>
          <a:srcRect/>
          <a:stretch>
            <a:fillRect/>
          </a:stretch>
        </p:blipFill>
        <p:spPr bwMode="auto">
          <a:xfrm>
            <a:off x="304800" y="1066800"/>
            <a:ext cx="6019800" cy="1780209"/>
          </a:xfrm>
          <a:prstGeom prst="rect">
            <a:avLst/>
          </a:prstGeom>
          <a:noFill/>
          <a:ln w="9525">
            <a:noFill/>
            <a:miter lim="800000"/>
            <a:headEnd/>
            <a:tailEnd/>
          </a:ln>
        </p:spPr>
      </p:pic>
      <p:sp>
        <p:nvSpPr>
          <p:cNvPr id="9" name="TextBox 8"/>
          <p:cNvSpPr txBox="1"/>
          <p:nvPr/>
        </p:nvSpPr>
        <p:spPr>
          <a:xfrm>
            <a:off x="0" y="4555629"/>
            <a:ext cx="6553200" cy="1692771"/>
          </a:xfrm>
          <a:prstGeom prst="rect">
            <a:avLst/>
          </a:prstGeom>
          <a:noFill/>
        </p:spPr>
        <p:txBody>
          <a:bodyPr wrap="square" rtlCol="0">
            <a:spAutoFit/>
          </a:bodyPr>
          <a:lstStyle/>
          <a:p>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pic>
        <p:nvPicPr>
          <p:cNvPr id="2" name="Picture 1" descr="DART_ba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85800"/>
            <a:ext cx="2540706" cy="2540706"/>
          </a:xfrm>
          <a:prstGeom prst="rect">
            <a:avLst/>
          </a:prstGeom>
        </p:spPr>
      </p:pic>
      <p:pic>
        <p:nvPicPr>
          <p:cNvPr id="4" name="Picture 3" descr="DART_BAMS_barco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707694"/>
            <a:ext cx="2540706" cy="2540706"/>
          </a:xfrm>
          <a:prstGeom prst="rect">
            <a:avLst/>
          </a:prstGeom>
        </p:spPr>
      </p:pic>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DART at:</a:t>
            </a: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University at Albany, 22 Oct. 2015</a:t>
            </a:r>
            <a:endParaRPr lang="en-US" dirty="0"/>
          </a:p>
        </p:txBody>
      </p:sp>
      <p:sp>
        <p:nvSpPr>
          <p:cNvPr id="11" name="Slide Number Placeholder 10"/>
          <p:cNvSpPr>
            <a:spLocks noGrp="1"/>
          </p:cNvSpPr>
          <p:nvPr>
            <p:ph type="sldNum" sz="quarter" idx="4"/>
          </p:nvPr>
        </p:nvSpPr>
        <p:spPr>
          <a:xfrm>
            <a:off x="6553200" y="6356350"/>
            <a:ext cx="2133600" cy="365125"/>
          </a:xfrm>
        </p:spPr>
        <p:txBody>
          <a:bodyPr/>
          <a:lstStyle/>
          <a:p>
            <a:fld id="{1DCE4C99-821D-0A43-B0D2-0BA6C4E4E578}" type="slidenum">
              <a:rPr lang="en-US" smtClean="0"/>
              <a:t>136</a:t>
            </a:fld>
            <a:endParaRPr lang="en-US" dirty="0"/>
          </a:p>
        </p:txBody>
      </p:sp>
    </p:spTree>
    <p:extLst>
      <p:ext uri="{BB962C8B-B14F-4D97-AF65-F5344CB8AC3E}">
        <p14:creationId xmlns:p14="http://schemas.microsoft.com/office/powerpoint/2010/main" val="40461784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6"/>
            <a:ext cx="5851770" cy="4385172"/>
          </a:xfrm>
          <a:prstGeom prst="rect">
            <a:avLst/>
          </a:prstGeom>
        </p:spPr>
      </p:pic>
      <p:sp>
        <p:nvSpPr>
          <p:cNvPr id="6" name="TextBox 5"/>
          <p:cNvSpPr txBox="1"/>
          <p:nvPr/>
        </p:nvSpPr>
        <p:spPr>
          <a:xfrm>
            <a:off x="457200" y="914400"/>
            <a:ext cx="8229600" cy="1200328"/>
          </a:xfrm>
          <a:prstGeom prst="rect">
            <a:avLst/>
          </a:prstGeom>
          <a:noFill/>
        </p:spPr>
        <p:txBody>
          <a:bodyPr wrap="square" rtlCol="0">
            <a:spAutoFit/>
          </a:bodyPr>
          <a:lstStyle/>
          <a:p>
            <a:r>
              <a:rPr lang="en-US" dirty="0" smtClean="0"/>
              <a:t>Make large ensemble of forecasts.</a:t>
            </a:r>
          </a:p>
          <a:p>
            <a:r>
              <a:rPr lang="en-US" dirty="0"/>
              <a:t>C</a:t>
            </a:r>
            <a:r>
              <a:rPr lang="en-US" dirty="0" smtClean="0"/>
              <a:t>loser to observation =&gt; more likely.</a:t>
            </a:r>
          </a:p>
          <a:p>
            <a:r>
              <a:rPr lang="en-US" dirty="0" smtClean="0"/>
              <a:t>Fifty likely forecasts are shown (darker blue =&gt; more likely).</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First Observation</a:t>
            </a:r>
          </a:p>
        </p:txBody>
      </p: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14</a:t>
            </a:fld>
            <a:endParaRPr lang="en-US" dirty="0"/>
          </a:p>
        </p:txBody>
      </p:sp>
    </p:spTree>
    <p:extLst>
      <p:ext uri="{BB962C8B-B14F-4D97-AF65-F5344CB8AC3E}">
        <p14:creationId xmlns:p14="http://schemas.microsoft.com/office/powerpoint/2010/main" val="19057645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6"/>
            <a:ext cx="5851770" cy="4385172"/>
          </a:xfrm>
          <a:prstGeom prst="rect">
            <a:avLst/>
          </a:prstGeom>
        </p:spPr>
      </p:pic>
      <p:sp>
        <p:nvSpPr>
          <p:cNvPr id="6" name="TextBox 5"/>
          <p:cNvSpPr txBox="1"/>
          <p:nvPr/>
        </p:nvSpPr>
        <p:spPr>
          <a:xfrm>
            <a:off x="457200" y="914400"/>
            <a:ext cx="8153400" cy="830997"/>
          </a:xfrm>
          <a:prstGeom prst="rect">
            <a:avLst/>
          </a:prstGeom>
          <a:noFill/>
        </p:spPr>
        <p:txBody>
          <a:bodyPr wrap="square" rtlCol="0">
            <a:spAutoFit/>
          </a:bodyPr>
          <a:lstStyle/>
          <a:p>
            <a:r>
              <a:rPr lang="en-US" dirty="0" smtClean="0"/>
              <a:t>Fifty balls at time 0.5 are an ensemble analysis.</a:t>
            </a:r>
          </a:p>
          <a:p>
            <a:r>
              <a:rPr lang="en-US" dirty="0" smtClean="0"/>
              <a:t>Show uncertainty of best estimate of red ball’s location.</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First Observation</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15</a:t>
            </a:fld>
            <a:endParaRPr lang="en-US" dirty="0"/>
          </a:p>
        </p:txBody>
      </p:sp>
    </p:spTree>
    <p:extLst>
      <p:ext uri="{BB962C8B-B14F-4D97-AF65-F5344CB8AC3E}">
        <p14:creationId xmlns:p14="http://schemas.microsoft.com/office/powerpoint/2010/main" val="24908148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25146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5"/>
            <a:ext cx="5851770" cy="4385172"/>
          </a:xfrm>
          <a:prstGeom prst="rect">
            <a:avLst/>
          </a:prstGeom>
        </p:spPr>
      </p:pic>
      <p:sp>
        <p:nvSpPr>
          <p:cNvPr id="6" name="TextBox 5"/>
          <p:cNvSpPr txBox="1"/>
          <p:nvPr/>
        </p:nvSpPr>
        <p:spPr>
          <a:xfrm>
            <a:off x="457200" y="914400"/>
            <a:ext cx="8153400" cy="1200328"/>
          </a:xfrm>
          <a:prstGeom prst="rect">
            <a:avLst/>
          </a:prstGeom>
          <a:noFill/>
        </p:spPr>
        <p:txBody>
          <a:bodyPr wrap="square" rtlCol="0">
            <a:spAutoFit/>
          </a:bodyPr>
          <a:lstStyle/>
          <a:p>
            <a:r>
              <a:rPr lang="en-US" dirty="0" smtClean="0"/>
              <a:t>Analysis ensemble are initial conditions for 50 forecasts.</a:t>
            </a:r>
          </a:p>
          <a:p>
            <a:r>
              <a:rPr lang="en-US" dirty="0" smtClean="0"/>
              <a:t>Green is weighted mean of ensemble forecast at time 2.0.</a:t>
            </a:r>
          </a:p>
          <a:p>
            <a:r>
              <a:rPr lang="en-US" dirty="0" smtClean="0"/>
              <a:t>This is best single forecast given observations at time 0.5.</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First Observation</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17</a:t>
            </a:fld>
            <a:endParaRPr lang="en-US" dirty="0"/>
          </a:p>
        </p:txBody>
      </p:sp>
    </p:spTree>
    <p:extLst>
      <p:ext uri="{BB962C8B-B14F-4D97-AF65-F5344CB8AC3E}">
        <p14:creationId xmlns:p14="http://schemas.microsoft.com/office/powerpoint/2010/main" val="30995915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25146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18</a:t>
            </a:fld>
            <a:endParaRPr lang="en-US" dirty="0"/>
          </a:p>
        </p:txBody>
      </p:sp>
    </p:spTree>
    <p:extLst>
      <p:ext uri="{BB962C8B-B14F-4D97-AF65-F5344CB8AC3E}">
        <p14:creationId xmlns:p14="http://schemas.microsoft.com/office/powerpoint/2010/main" val="37158623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5"/>
            <a:ext cx="5851769" cy="4385172"/>
          </a:xfrm>
          <a:prstGeom prst="rect">
            <a:avLst/>
          </a:prstGeom>
        </p:spPr>
      </p:pic>
      <p:sp>
        <p:nvSpPr>
          <p:cNvPr id="6" name="TextBox 5"/>
          <p:cNvSpPr txBox="1"/>
          <p:nvPr/>
        </p:nvSpPr>
        <p:spPr>
          <a:xfrm>
            <a:off x="457200" y="914400"/>
            <a:ext cx="7620000" cy="1200328"/>
          </a:xfrm>
          <a:prstGeom prst="rect">
            <a:avLst/>
          </a:prstGeom>
          <a:noFill/>
        </p:spPr>
        <p:txBody>
          <a:bodyPr wrap="square" rtlCol="0">
            <a:spAutoFit/>
          </a:bodyPr>
          <a:lstStyle/>
          <a:p>
            <a:r>
              <a:rPr lang="en-US" dirty="0" smtClean="0"/>
              <a:t>Start with forecast at time 1.0 that used observations at time 0.5.</a:t>
            </a:r>
          </a:p>
          <a:p>
            <a:r>
              <a:rPr lang="en-US" dirty="0" smtClean="0"/>
              <a:t>Add information from observation at time 1.0.</a:t>
            </a:r>
            <a:endParaRPr lang="en-US" dirty="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Second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Observation</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19</a:t>
            </a:fld>
            <a:endParaRPr lang="en-US" dirty="0"/>
          </a:p>
        </p:txBody>
      </p:sp>
    </p:spTree>
    <p:extLst>
      <p:ext uri="{BB962C8B-B14F-4D97-AF65-F5344CB8AC3E}">
        <p14:creationId xmlns:p14="http://schemas.microsoft.com/office/powerpoint/2010/main" val="10261711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itial_b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73" y="760806"/>
            <a:ext cx="6863639" cy="5150778"/>
          </a:xfrm>
          <a:prstGeom prst="rect">
            <a:avLst/>
          </a:prstGeom>
        </p:spPr>
      </p:pic>
      <p:sp>
        <p:nvSpPr>
          <p:cNvPr id="7" name="TextBox 6"/>
          <p:cNvSpPr txBox="1"/>
          <p:nvPr/>
        </p:nvSpPr>
        <p:spPr>
          <a:xfrm>
            <a:off x="990600" y="762000"/>
            <a:ext cx="7162800" cy="461665"/>
          </a:xfrm>
          <a:prstGeom prst="rect">
            <a:avLst/>
          </a:prstGeom>
          <a:noFill/>
        </p:spPr>
        <p:txBody>
          <a:bodyPr wrap="square" rtlCol="0">
            <a:spAutoFit/>
          </a:bodyPr>
          <a:lstStyle/>
          <a:p>
            <a:pPr algn="ctr"/>
            <a:r>
              <a:rPr lang="en-US" dirty="0" smtClean="0"/>
              <a:t>Want to predict where the ball will land.</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Building a Forecast System</a:t>
            </a:r>
          </a:p>
        </p:txBody>
      </p: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2</a:t>
            </a:fld>
            <a:endParaRPr lang="en-US" dirty="0"/>
          </a:p>
        </p:txBody>
      </p:sp>
    </p:spTree>
    <p:extLst>
      <p:ext uri="{BB962C8B-B14F-4D97-AF65-F5344CB8AC3E}">
        <p14:creationId xmlns:p14="http://schemas.microsoft.com/office/powerpoint/2010/main" val="11851426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5"/>
            <a:ext cx="5851769" cy="4385172"/>
          </a:xfrm>
          <a:prstGeom prst="rect">
            <a:avLst/>
          </a:prstGeom>
        </p:spPr>
      </p:pic>
      <p:sp>
        <p:nvSpPr>
          <p:cNvPr id="6" name="TextBox 5"/>
          <p:cNvSpPr txBox="1"/>
          <p:nvPr/>
        </p:nvSpPr>
        <p:spPr>
          <a:xfrm>
            <a:off x="457200" y="914400"/>
            <a:ext cx="8229600" cy="1200328"/>
          </a:xfrm>
          <a:prstGeom prst="rect">
            <a:avLst/>
          </a:prstGeom>
          <a:noFill/>
        </p:spPr>
        <p:txBody>
          <a:bodyPr wrap="square" rtlCol="0">
            <a:spAutoFit/>
          </a:bodyPr>
          <a:lstStyle/>
          <a:p>
            <a:r>
              <a:rPr lang="en-US" dirty="0" smtClean="0"/>
              <a:t>New ensemble analysis is initial conditions for 50 forecasts.</a:t>
            </a:r>
          </a:p>
          <a:p>
            <a:r>
              <a:rPr lang="en-US" dirty="0" smtClean="0"/>
              <a:t>Green is best single forecast of red ball at time 2.0 given observations at time 0.5 and 1.0.</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Second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Observation</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20</a:t>
            </a:fld>
            <a:endParaRPr lang="en-US" dirty="0"/>
          </a:p>
        </p:txBody>
      </p:sp>
    </p:spTree>
    <p:extLst>
      <p:ext uri="{BB962C8B-B14F-4D97-AF65-F5344CB8AC3E}">
        <p14:creationId xmlns:p14="http://schemas.microsoft.com/office/powerpoint/2010/main" val="42056705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5"/>
            <a:ext cx="5851769" cy="4385172"/>
          </a:xfrm>
          <a:prstGeom prst="rect">
            <a:avLst/>
          </a:prstGeom>
        </p:spPr>
      </p:pic>
      <p:sp>
        <p:nvSpPr>
          <p:cNvPr id="6" name="TextBox 5"/>
          <p:cNvSpPr txBox="1"/>
          <p:nvPr/>
        </p:nvSpPr>
        <p:spPr>
          <a:xfrm>
            <a:off x="457200" y="914400"/>
            <a:ext cx="8229600" cy="461665"/>
          </a:xfrm>
          <a:prstGeom prst="rect">
            <a:avLst/>
          </a:prstGeom>
          <a:noFill/>
        </p:spPr>
        <p:txBody>
          <a:bodyPr wrap="square" rtlCol="0">
            <a:spAutoFit/>
          </a:bodyPr>
          <a:lstStyle/>
          <a:p>
            <a:r>
              <a:rPr lang="en-US" dirty="0" smtClean="0"/>
              <a:t>Next ensemble analysis is initial conditions for 50 forecasts.</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Third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Observation</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21</a:t>
            </a:fld>
            <a:endParaRPr lang="en-US" dirty="0"/>
          </a:p>
        </p:txBody>
      </p:sp>
    </p:spTree>
    <p:extLst>
      <p:ext uri="{BB962C8B-B14F-4D97-AF65-F5344CB8AC3E}">
        <p14:creationId xmlns:p14="http://schemas.microsoft.com/office/powerpoint/2010/main" val="87347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15" y="1833065"/>
            <a:ext cx="5851769" cy="4385172"/>
          </a:xfrm>
          <a:prstGeom prst="rect">
            <a:avLst/>
          </a:prstGeom>
        </p:spPr>
      </p:pic>
      <p:sp>
        <p:nvSpPr>
          <p:cNvPr id="7" name="TextBox 6"/>
          <p:cNvSpPr txBox="1"/>
          <p:nvPr/>
        </p:nvSpPr>
        <p:spPr>
          <a:xfrm>
            <a:off x="457200" y="914400"/>
            <a:ext cx="8229600" cy="1200328"/>
          </a:xfrm>
          <a:prstGeom prst="rect">
            <a:avLst/>
          </a:prstGeom>
          <a:noFill/>
        </p:spPr>
        <p:txBody>
          <a:bodyPr wrap="square" rtlCol="0">
            <a:spAutoFit/>
          </a:bodyPr>
          <a:lstStyle/>
          <a:p>
            <a:r>
              <a:rPr lang="en-US" dirty="0" smtClean="0"/>
              <a:t>Next ensemble analysis is initial conditions for 50 forecasts.</a:t>
            </a:r>
          </a:p>
          <a:p>
            <a:r>
              <a:rPr lang="en-US" dirty="0" smtClean="0"/>
              <a:t>Green is best single forecast of red ball at time 2.0 given observations at time 0.5, 1.0 and 1.5.</a:t>
            </a: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Assimilating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Third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Observation</a:t>
            </a:r>
          </a:p>
        </p:txBody>
      </p:sp>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22</a:t>
            </a:fld>
            <a:endParaRPr lang="en-US" dirty="0"/>
          </a:p>
        </p:txBody>
      </p:sp>
    </p:spTree>
    <p:extLst>
      <p:ext uri="{BB962C8B-B14F-4D97-AF65-F5344CB8AC3E}">
        <p14:creationId xmlns:p14="http://schemas.microsoft.com/office/powerpoint/2010/main" val="12742755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229600" cy="3046988"/>
          </a:xfrm>
          <a:prstGeom prst="rect">
            <a:avLst/>
          </a:prstGeom>
          <a:noFill/>
        </p:spPr>
        <p:txBody>
          <a:bodyPr wrap="square" rtlCol="0">
            <a:spAutoFit/>
          </a:bodyPr>
          <a:lstStyle/>
          <a:p>
            <a:r>
              <a:rPr lang="en-US" dirty="0" smtClean="0"/>
              <a:t>This thrown ball example is in a 2-dimensional space.</a:t>
            </a:r>
          </a:p>
          <a:p>
            <a:r>
              <a:rPr lang="en-US" dirty="0" smtClean="0"/>
              <a:t>Really a 4-dimensional ‘phase’ space including velocity.</a:t>
            </a:r>
          </a:p>
          <a:p>
            <a:endParaRPr lang="en-US" dirty="0"/>
          </a:p>
          <a:p>
            <a:r>
              <a:rPr lang="en-US" dirty="0" smtClean="0"/>
              <a:t>Atmosphere, ocean, land, coupled models are BIG.</a:t>
            </a:r>
          </a:p>
          <a:p>
            <a:endParaRPr lang="en-US" dirty="0"/>
          </a:p>
          <a:p>
            <a:r>
              <a:rPr lang="en-US" dirty="0" smtClean="0"/>
              <a:t>But they’re still just a ‘ball’ moving in a HUGE phase space.</a:t>
            </a:r>
          </a:p>
          <a:p>
            <a:endParaRPr lang="en-US" dirty="0" smtClean="0"/>
          </a:p>
          <a:p>
            <a:r>
              <a:rPr lang="en-US" dirty="0" smtClean="0"/>
              <a:t>As many as 100 million dimensions at present.</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23</a:t>
            </a:fld>
            <a:endParaRPr lang="en-US" dirty="0"/>
          </a:p>
        </p:txBody>
      </p:sp>
    </p:spTree>
    <p:extLst>
      <p:ext uri="{BB962C8B-B14F-4D97-AF65-F5344CB8AC3E}">
        <p14:creationId xmlns:p14="http://schemas.microsoft.com/office/powerpoint/2010/main" val="4180903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1828800"/>
            <a:ext cx="7162800" cy="4038600"/>
            <a:chOff x="914400" y="1143000"/>
            <a:chExt cx="7391400" cy="388620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state-of-the-art ensemble forecast systems for even the largest models.</a:t>
            </a:r>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24</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524315"/>
          </a:xfrm>
          <a:prstGeom prst="rect">
            <a:avLst/>
          </a:prstGeom>
          <a:noFill/>
        </p:spPr>
        <p:txBody>
          <a:bodyPr wrap="square" rtlCol="0">
            <a:spAutoFit/>
          </a:bodyPr>
          <a:lstStyle/>
          <a:p>
            <a:r>
              <a:rPr lang="en-US" dirty="0" smtClean="0"/>
              <a:t>Provide State-of-the-Art Data Assimilation capability to:</a:t>
            </a:r>
          </a:p>
          <a:p>
            <a:endParaRPr lang="en-US" dirty="0"/>
          </a:p>
          <a:p>
            <a:pPr marL="1257300" indent="-342900">
              <a:buFont typeface="Wingdings" charset="2"/>
              <a:buChar char="Ø"/>
            </a:pPr>
            <a:r>
              <a:rPr lang="en-US" dirty="0" smtClean="0"/>
              <a:t>Prediction research scientists,</a:t>
            </a:r>
          </a:p>
          <a:p>
            <a:pPr marL="1257300" indent="-342900">
              <a:buFont typeface="Wingdings" charset="2"/>
              <a:buChar char="Ø"/>
            </a:pPr>
            <a:endParaRPr lang="en-US" dirty="0"/>
          </a:p>
          <a:p>
            <a:pPr marL="1257300" indent="-342900">
              <a:buFont typeface="Wingdings" charset="2"/>
              <a:buChar char="Ø"/>
            </a:pPr>
            <a:r>
              <a:rPr lang="en-US" dirty="0" smtClean="0"/>
              <a:t>Model developers,</a:t>
            </a:r>
          </a:p>
          <a:p>
            <a:pPr marL="1257300" indent="-342900">
              <a:buFont typeface="Wingdings" charset="2"/>
              <a:buChar char="Ø"/>
            </a:pPr>
            <a:endParaRPr lang="en-US" dirty="0"/>
          </a:p>
          <a:p>
            <a:pPr marL="1257300" indent="-342900">
              <a:buFont typeface="Wingdings" charset="2"/>
              <a:buChar char="Ø"/>
            </a:pPr>
            <a:r>
              <a:rPr lang="en-US" dirty="0" smtClean="0"/>
              <a:t>Observation system developers,</a:t>
            </a:r>
          </a:p>
          <a:p>
            <a:endParaRPr lang="en-US" dirty="0"/>
          </a:p>
          <a:p>
            <a:r>
              <a:rPr lang="en-US" dirty="0" smtClean="0"/>
              <a:t>Who may not have any assimilation expertise.</a:t>
            </a:r>
          </a:p>
          <a:p>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Goals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25</a:t>
            </a:fld>
            <a:endParaRPr lang="en-US" dirty="0"/>
          </a:p>
        </p:txBody>
      </p:sp>
    </p:spTree>
    <p:extLst>
      <p:ext uri="{BB962C8B-B14F-4D97-AF65-F5344CB8AC3E}">
        <p14:creationId xmlns:p14="http://schemas.microsoft.com/office/powerpoint/2010/main" val="11865123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339649"/>
          </a:xfrm>
          <a:prstGeom prst="rect">
            <a:avLst/>
          </a:prstGeom>
          <a:noFill/>
        </p:spPr>
        <p:txBody>
          <a:bodyPr wrap="square" rtlCol="0">
            <a:spAutoFit/>
          </a:bodyPr>
          <a:lstStyle/>
          <a:p>
            <a:pPr marL="342900" indent="-342900">
              <a:lnSpc>
                <a:spcPct val="150000"/>
              </a:lnSpc>
              <a:buFont typeface="Wingdings" charset="2"/>
              <a:buChar char="Ø"/>
            </a:pPr>
            <a:r>
              <a:rPr lang="en-US" dirty="0"/>
              <a:t>Models </a:t>
            </a:r>
            <a:r>
              <a:rPr lang="en-US" dirty="0" smtClean="0"/>
              <a:t>small to huge.</a:t>
            </a:r>
            <a:endParaRPr lang="en-US" dirty="0"/>
          </a:p>
          <a:p>
            <a:pPr marL="342900" indent="-342900">
              <a:lnSpc>
                <a:spcPct val="150000"/>
              </a:lnSpc>
              <a:buFont typeface="Wingdings" charset="2"/>
              <a:buChar char="Ø"/>
            </a:pPr>
            <a:r>
              <a:rPr lang="en-US" dirty="0" smtClean="0"/>
              <a:t>Few </a:t>
            </a:r>
            <a:r>
              <a:rPr lang="en-US" dirty="0"/>
              <a:t>or many </a:t>
            </a:r>
            <a:r>
              <a:rPr lang="en-US" dirty="0" smtClean="0"/>
              <a:t>observations.</a:t>
            </a:r>
            <a:endParaRPr lang="en-US" dirty="0"/>
          </a:p>
          <a:p>
            <a:pPr marL="342900" indent="-342900">
              <a:lnSpc>
                <a:spcPct val="150000"/>
              </a:lnSpc>
              <a:buFont typeface="Wingdings" charset="2"/>
              <a:buChar char="Ø"/>
            </a:pPr>
            <a:r>
              <a:rPr lang="en-US" dirty="0" smtClean="0"/>
              <a:t>Tiny </a:t>
            </a:r>
            <a:r>
              <a:rPr lang="en-US" dirty="0"/>
              <a:t>to huge computational </a:t>
            </a:r>
            <a:r>
              <a:rPr lang="en-US" dirty="0" smtClean="0"/>
              <a:t>resources.</a:t>
            </a:r>
            <a:endParaRPr lang="en-US" dirty="0"/>
          </a:p>
          <a:p>
            <a:pPr marL="342900" indent="-342900">
              <a:lnSpc>
                <a:spcPct val="150000"/>
              </a:lnSpc>
              <a:buFont typeface="Wingdings" charset="2"/>
              <a:buChar char="Ø"/>
            </a:pPr>
            <a:r>
              <a:rPr lang="en-US" dirty="0" smtClean="0"/>
              <a:t>Entry </a:t>
            </a:r>
            <a:r>
              <a:rPr lang="en-US" dirty="0"/>
              <a:t>cost must be </a:t>
            </a:r>
            <a:r>
              <a:rPr lang="en-US" dirty="0" smtClean="0"/>
              <a:t>low.</a:t>
            </a:r>
          </a:p>
          <a:p>
            <a:pPr marL="342900" indent="-342900">
              <a:lnSpc>
                <a:spcPct val="150000"/>
              </a:lnSpc>
              <a:buFont typeface="Wingdings" charset="2"/>
              <a:buChar char="Ø"/>
            </a:pPr>
            <a:r>
              <a:rPr lang="en-US" dirty="0" smtClean="0"/>
              <a:t>Competitive with existing methods for weather prediction:</a:t>
            </a:r>
          </a:p>
          <a:p>
            <a:pPr lvl="2"/>
            <a:r>
              <a:rPr lang="en-US" dirty="0" smtClean="0"/>
              <a:t>Scientific quality of results,</a:t>
            </a:r>
          </a:p>
          <a:p>
            <a:pPr lvl="2"/>
            <a:r>
              <a:rPr lang="en-US" dirty="0" smtClean="0"/>
              <a:t>Total computational effort.</a:t>
            </a:r>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Design Constraints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26</a:t>
            </a:fld>
            <a:endParaRPr lang="en-US" dirty="0"/>
          </a:p>
        </p:txBody>
      </p:sp>
    </p:spTree>
    <p:extLst>
      <p:ext uri="{BB962C8B-B14F-4D97-AF65-F5344CB8AC3E}">
        <p14:creationId xmlns:p14="http://schemas.microsoft.com/office/powerpoint/2010/main" val="3343790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780168" cy="6050887"/>
          </a:xfrm>
          <a:prstGeom prst="rect">
            <a:avLst/>
          </a:prstGeom>
          <a:noFill/>
        </p:spPr>
        <p:txBody>
          <a:bodyPr wrap="non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 system governed by (stochastic) Difference Equation:</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(1)</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Observations at discrete times:</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algn="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r>
              <a:rPr lang="en-US" sz="2000" dirty="0">
                <a:solidFill>
                  <a:prstClr val="black"/>
                </a:solidFill>
                <a:latin typeface="Calibri"/>
                <a:ea typeface="+mn-ea"/>
                <a:cs typeface="+mn-cs"/>
              </a:rPr>
              <a:t>	</a:t>
            </a:r>
            <a:r>
              <a:rPr lang="en-US" sz="2000" dirty="0" smtClean="0">
                <a:solidFill>
                  <a:prstClr val="black"/>
                </a:solidFill>
                <a:latin typeface="Calibri"/>
                <a:ea typeface="+mn-ea"/>
                <a:cs typeface="+mn-cs"/>
              </a:rPr>
              <a:t>												(2)</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prstClr val="black"/>
                </a:solidFill>
                <a:latin typeface="Calibri"/>
                <a:ea typeface="+mn-ea"/>
                <a:cs typeface="+mn-cs"/>
              </a:rPr>
              <a:t>Observational error white in time and Gaussian (nice, not essential). </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(3)</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prstClr val="black"/>
                </a:solidFill>
                <a:latin typeface="Calibri"/>
                <a:ea typeface="+mn-ea"/>
                <a:cs typeface="+mn-cs"/>
              </a:rPr>
              <a:t>Complete history of observations is: </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(4)</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u="sng" dirty="0">
                <a:solidFill>
                  <a:srgbClr val="FF0000"/>
                </a:solidFill>
                <a:latin typeface="Calibri"/>
                <a:ea typeface="+mn-ea"/>
                <a:cs typeface="+mn-cs"/>
              </a:rPr>
              <a:t>Goal: Find probability distribution for </a:t>
            </a:r>
            <a:r>
              <a:rPr lang="en-US" u="sng" dirty="0" smtClean="0">
                <a:solidFill>
                  <a:srgbClr val="FF0000"/>
                </a:solidFill>
                <a:latin typeface="Calibri"/>
                <a:ea typeface="+mn-ea"/>
                <a:cs typeface="+mn-cs"/>
              </a:rPr>
              <a:t>state: </a:t>
            </a:r>
          </a:p>
          <a:p>
            <a:pPr defTabSz="457200" eaLnBrk="1" fontAlgn="auto" hangingPunct="1">
              <a:lnSpc>
                <a:spcPct val="90000"/>
              </a:lnSpc>
              <a:spcBef>
                <a:spcPts val="0"/>
              </a:spcBef>
              <a:spcAft>
                <a:spcPts val="0"/>
              </a:spcAft>
            </a:pPr>
            <a:endParaRPr lang="en-US" u="sng" dirty="0">
              <a:solidFill>
                <a:srgbClr val="FF0000"/>
              </a:solidFill>
              <a:latin typeface="Calibri"/>
              <a:ea typeface="+mn-ea"/>
              <a:cs typeface="+mn-cs"/>
            </a:endParaRPr>
          </a:p>
          <a:p>
            <a:pPr defTabSz="457200" eaLnBrk="1" fontAlgn="auto" hangingPunct="1">
              <a:lnSpc>
                <a:spcPct val="90000"/>
              </a:lnSpc>
              <a:spcBef>
                <a:spcPts val="0"/>
              </a:spcBef>
              <a:spcAft>
                <a:spcPts val="0"/>
              </a:spcAft>
            </a:pPr>
            <a:r>
              <a:rPr lang="en-US" dirty="0" smtClean="0">
                <a:latin typeface="Calibri"/>
                <a:ea typeface="+mn-ea"/>
                <a:cs typeface="+mn-cs"/>
              </a:rPr>
              <a:t>					Analysis						Forecast</a:t>
            </a:r>
            <a:r>
              <a:rPr lang="en-US" sz="2000" dirty="0" smtClean="0">
                <a:solidFill>
                  <a:prstClr val="black"/>
                </a:solidFill>
                <a:latin typeface="Calibri"/>
                <a:ea typeface="+mn-ea"/>
                <a:cs typeface="+mn-cs"/>
              </a:rPr>
              <a:t>		(5)</a:t>
            </a: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A General Description of the Forecast Problem </a:t>
            </a:r>
            <a:endParaRPr lang="en-US" sz="2800" dirty="0">
              <a:latin typeface="Arial"/>
              <a:cs typeface="Arial"/>
            </a:endParaRPr>
          </a:p>
        </p:txBody>
      </p:sp>
      <p:grpSp>
        <p:nvGrpSpPr>
          <p:cNvPr id="17" name="Group 16"/>
          <p:cNvGrpSpPr/>
          <p:nvPr/>
        </p:nvGrpSpPr>
        <p:grpSpPr>
          <a:xfrm>
            <a:off x="756316" y="1211716"/>
            <a:ext cx="5044874" cy="495300"/>
            <a:chOff x="756316" y="1211716"/>
            <a:chExt cx="5044874" cy="495300"/>
          </a:xfrm>
        </p:grpSpPr>
        <p:graphicFrame>
          <p:nvGraphicFramePr>
            <p:cNvPr id="4" name="Object 3"/>
            <p:cNvGraphicFramePr>
              <a:graphicFrameLocks noChangeAspect="1"/>
            </p:cNvGraphicFramePr>
            <p:nvPr>
              <p:extLst>
                <p:ext uri="{D42A27DB-BD31-4B8C-83A1-F6EECF244321}">
                  <p14:modId xmlns:p14="http://schemas.microsoft.com/office/powerpoint/2010/main" val="585953255"/>
                </p:ext>
              </p:extLst>
            </p:nvPr>
          </p:nvGraphicFramePr>
          <p:xfrm>
            <a:off x="756316" y="1211716"/>
            <a:ext cx="3848100" cy="495300"/>
          </p:xfrm>
          <a:graphic>
            <a:graphicData uri="http://schemas.openxmlformats.org/presentationml/2006/ole">
              <mc:AlternateContent xmlns:mc="http://schemas.openxmlformats.org/markup-compatibility/2006">
                <mc:Choice xmlns:v="urn:schemas-microsoft-com:vml" Requires="v">
                  <p:oleObj spid="_x0000_s15967" name="Equation" r:id="rId4" imgW="3848100" imgH="495300" progId="Equation.DSMT4">
                    <p:embed/>
                  </p:oleObj>
                </mc:Choice>
                <mc:Fallback>
                  <p:oleObj name="Equation" r:id="rId4" imgW="3848100" imgH="495300" progId="Equation.DSMT4">
                    <p:embed/>
                    <p:pic>
                      <p:nvPicPr>
                        <p:cNvPr id="0" name=""/>
                        <p:cNvPicPr/>
                        <p:nvPr/>
                      </p:nvPicPr>
                      <p:blipFill>
                        <a:blip r:embed="rId5"/>
                        <a:stretch>
                          <a:fillRect/>
                        </a:stretch>
                      </p:blipFill>
                      <p:spPr>
                        <a:xfrm>
                          <a:off x="756316" y="1211716"/>
                          <a:ext cx="38481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13137299"/>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15968"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grpSp>
        <p:nvGrpSpPr>
          <p:cNvPr id="16" name="Group 15"/>
          <p:cNvGrpSpPr/>
          <p:nvPr/>
        </p:nvGrpSpPr>
        <p:grpSpPr>
          <a:xfrm>
            <a:off x="756316" y="2371263"/>
            <a:ext cx="6683174" cy="495300"/>
            <a:chOff x="756316" y="2237273"/>
            <a:chExt cx="6683174" cy="495300"/>
          </a:xfrm>
        </p:grpSpPr>
        <p:graphicFrame>
          <p:nvGraphicFramePr>
            <p:cNvPr id="6" name="Object 5"/>
            <p:cNvGraphicFramePr>
              <a:graphicFrameLocks noChangeAspect="1"/>
            </p:cNvGraphicFramePr>
            <p:nvPr>
              <p:extLst>
                <p:ext uri="{D42A27DB-BD31-4B8C-83A1-F6EECF244321}">
                  <p14:modId xmlns:p14="http://schemas.microsoft.com/office/powerpoint/2010/main" val="1294306279"/>
                </p:ext>
              </p:extLst>
            </p:nvPr>
          </p:nvGraphicFramePr>
          <p:xfrm>
            <a:off x="756316" y="2237273"/>
            <a:ext cx="2540000" cy="495300"/>
          </p:xfrm>
          <a:graphic>
            <a:graphicData uri="http://schemas.openxmlformats.org/presentationml/2006/ole">
              <mc:AlternateContent xmlns:mc="http://schemas.openxmlformats.org/markup-compatibility/2006">
                <mc:Choice xmlns:v="urn:schemas-microsoft-com:vml" Requires="v">
                  <p:oleObj spid="_x0000_s15969" name="Equation" r:id="rId8" imgW="2540000" imgH="495300" progId="Equation.DSMT4">
                    <p:embed/>
                  </p:oleObj>
                </mc:Choice>
                <mc:Fallback>
                  <p:oleObj name="Equation" r:id="rId8" imgW="2540000" imgH="495300" progId="Equation.DSMT4">
                    <p:embed/>
                    <p:pic>
                      <p:nvPicPr>
                        <p:cNvPr id="0" name=""/>
                        <p:cNvPicPr/>
                        <p:nvPr/>
                      </p:nvPicPr>
                      <p:blipFill>
                        <a:blip r:embed="rId9"/>
                        <a:stretch>
                          <a:fillRect/>
                        </a:stretch>
                      </p:blipFill>
                      <p:spPr>
                        <a:xfrm>
                          <a:off x="756316" y="2237273"/>
                          <a:ext cx="2540000" cy="495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1884580"/>
                </p:ext>
              </p:extLst>
            </p:nvPr>
          </p:nvGraphicFramePr>
          <p:xfrm>
            <a:off x="3818503" y="2307123"/>
            <a:ext cx="1460500" cy="355600"/>
          </p:xfrm>
          <a:graphic>
            <a:graphicData uri="http://schemas.openxmlformats.org/presentationml/2006/ole">
              <mc:AlternateContent xmlns:mc="http://schemas.openxmlformats.org/markup-compatibility/2006">
                <mc:Choice xmlns:v="urn:schemas-microsoft-com:vml" Requires="v">
                  <p:oleObj spid="_x0000_s15970" name="Equation" r:id="rId10" imgW="1460500" imgH="355600" progId="Equation.DSMT4">
                    <p:embed/>
                  </p:oleObj>
                </mc:Choice>
                <mc:Fallback>
                  <p:oleObj name="Equation" r:id="rId10" imgW="1460500" imgH="355600" progId="Equation.DSMT4">
                    <p:embed/>
                    <p:pic>
                      <p:nvPicPr>
                        <p:cNvPr id="0" name=""/>
                        <p:cNvPicPr/>
                        <p:nvPr/>
                      </p:nvPicPr>
                      <p:blipFill>
                        <a:blip r:embed="rId11"/>
                        <a:stretch>
                          <a:fillRect/>
                        </a:stretch>
                      </p:blipFill>
                      <p:spPr>
                        <a:xfrm>
                          <a:off x="3818503" y="2307123"/>
                          <a:ext cx="14605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74649596"/>
                </p:ext>
              </p:extLst>
            </p:nvPr>
          </p:nvGraphicFramePr>
          <p:xfrm>
            <a:off x="5801190" y="2281723"/>
            <a:ext cx="1638300" cy="406400"/>
          </p:xfrm>
          <a:graphic>
            <a:graphicData uri="http://schemas.openxmlformats.org/presentationml/2006/ole">
              <mc:AlternateContent xmlns:mc="http://schemas.openxmlformats.org/markup-compatibility/2006">
                <mc:Choice xmlns:v="urn:schemas-microsoft-com:vml" Requires="v">
                  <p:oleObj spid="_x0000_s15971" name="Equation" r:id="rId12" imgW="1638300" imgH="406400" progId="Equation.DSMT4">
                    <p:embed/>
                  </p:oleObj>
                </mc:Choice>
                <mc:Fallback>
                  <p:oleObj name="Equation" r:id="rId12" imgW="1638300" imgH="406400" progId="Equation.DSMT4">
                    <p:embed/>
                    <p:pic>
                      <p:nvPicPr>
                        <p:cNvPr id="0" name=""/>
                        <p:cNvPicPr/>
                        <p:nvPr/>
                      </p:nvPicPr>
                      <p:blipFill>
                        <a:blip r:embed="rId13"/>
                        <a:stretch>
                          <a:fillRect/>
                        </a:stretch>
                      </p:blipFill>
                      <p:spPr>
                        <a:xfrm>
                          <a:off x="5801190" y="2281723"/>
                          <a:ext cx="1638300" cy="406400"/>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464170993"/>
              </p:ext>
            </p:extLst>
          </p:nvPr>
        </p:nvGraphicFramePr>
        <p:xfrm>
          <a:off x="756316" y="3552186"/>
          <a:ext cx="2044700" cy="495300"/>
        </p:xfrm>
        <a:graphic>
          <a:graphicData uri="http://schemas.openxmlformats.org/presentationml/2006/ole">
            <mc:AlternateContent xmlns:mc="http://schemas.openxmlformats.org/markup-compatibility/2006">
              <mc:Choice xmlns:v="urn:schemas-microsoft-com:vml" Requires="v">
                <p:oleObj spid="_x0000_s15972" name="Equation" r:id="rId14" imgW="2044700" imgH="495300" progId="Equation.DSMT4">
                  <p:embed/>
                </p:oleObj>
              </mc:Choice>
              <mc:Fallback>
                <p:oleObj name="Equation" r:id="rId14" imgW="2044700" imgH="495300" progId="Equation.DSMT4">
                  <p:embed/>
                  <p:pic>
                    <p:nvPicPr>
                      <p:cNvPr id="0" name=""/>
                      <p:cNvPicPr/>
                      <p:nvPr/>
                    </p:nvPicPr>
                    <p:blipFill>
                      <a:blip r:embed="rId15"/>
                      <a:stretch>
                        <a:fillRect/>
                      </a:stretch>
                    </p:blipFill>
                    <p:spPr>
                      <a:xfrm>
                        <a:off x="756316" y="3552186"/>
                        <a:ext cx="2044700" cy="495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11387307"/>
              </p:ext>
            </p:extLst>
          </p:nvPr>
        </p:nvGraphicFramePr>
        <p:xfrm>
          <a:off x="756316" y="4685128"/>
          <a:ext cx="2146300" cy="495300"/>
        </p:xfrm>
        <a:graphic>
          <a:graphicData uri="http://schemas.openxmlformats.org/presentationml/2006/ole">
            <mc:AlternateContent xmlns:mc="http://schemas.openxmlformats.org/markup-compatibility/2006">
              <mc:Choice xmlns:v="urn:schemas-microsoft-com:vml" Requires="v">
                <p:oleObj spid="_x0000_s15973" name="Equation" r:id="rId16" imgW="2146300" imgH="495300" progId="Equation.DSMT4">
                  <p:embed/>
                </p:oleObj>
              </mc:Choice>
              <mc:Fallback>
                <p:oleObj name="Equation" r:id="rId16" imgW="2146300" imgH="495300" progId="Equation.DSMT4">
                  <p:embed/>
                  <p:pic>
                    <p:nvPicPr>
                      <p:cNvPr id="0" name=""/>
                      <p:cNvPicPr/>
                      <p:nvPr/>
                    </p:nvPicPr>
                    <p:blipFill>
                      <a:blip r:embed="rId17"/>
                      <a:stretch>
                        <a:fillRect/>
                      </a:stretch>
                    </p:blipFill>
                    <p:spPr>
                      <a:xfrm>
                        <a:off x="756316" y="4685128"/>
                        <a:ext cx="2146300" cy="4953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67942701"/>
              </p:ext>
            </p:extLst>
          </p:nvPr>
        </p:nvGraphicFramePr>
        <p:xfrm>
          <a:off x="756316" y="5867000"/>
          <a:ext cx="1422400" cy="495300"/>
        </p:xfrm>
        <a:graphic>
          <a:graphicData uri="http://schemas.openxmlformats.org/presentationml/2006/ole">
            <mc:AlternateContent xmlns:mc="http://schemas.openxmlformats.org/markup-compatibility/2006">
              <mc:Choice xmlns:v="urn:schemas-microsoft-com:vml" Requires="v">
                <p:oleObj spid="_x0000_s15974" name="Equation" r:id="rId18" imgW="1422400" imgH="495300" progId="Equation.DSMT4">
                  <p:embed/>
                </p:oleObj>
              </mc:Choice>
              <mc:Fallback>
                <p:oleObj name="Equation" r:id="rId18" imgW="1422400" imgH="495300" progId="Equation.DSMT4">
                  <p:embed/>
                  <p:pic>
                    <p:nvPicPr>
                      <p:cNvPr id="0" name=""/>
                      <p:cNvPicPr/>
                      <p:nvPr/>
                    </p:nvPicPr>
                    <p:blipFill>
                      <a:blip r:embed="rId19"/>
                      <a:stretch>
                        <a:fillRect/>
                      </a:stretch>
                    </p:blipFill>
                    <p:spPr>
                      <a:xfrm>
                        <a:off x="756316" y="5867000"/>
                        <a:ext cx="1422400" cy="495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089998773"/>
              </p:ext>
            </p:extLst>
          </p:nvPr>
        </p:nvGraphicFramePr>
        <p:xfrm>
          <a:off x="4489450" y="5835650"/>
          <a:ext cx="1587500" cy="558800"/>
        </p:xfrm>
        <a:graphic>
          <a:graphicData uri="http://schemas.openxmlformats.org/presentationml/2006/ole">
            <mc:AlternateContent xmlns:mc="http://schemas.openxmlformats.org/markup-compatibility/2006">
              <mc:Choice xmlns:v="urn:schemas-microsoft-com:vml" Requires="v">
                <p:oleObj spid="_x0000_s15975" name="Equation" r:id="rId20" imgW="1587500" imgH="558800" progId="Equation.DSMT4">
                  <p:embed/>
                </p:oleObj>
              </mc:Choice>
              <mc:Fallback>
                <p:oleObj name="Equation" r:id="rId20" imgW="1587500" imgH="558800" progId="Equation.DSMT4">
                  <p:embed/>
                  <p:pic>
                    <p:nvPicPr>
                      <p:cNvPr id="0" name=""/>
                      <p:cNvPicPr/>
                      <p:nvPr/>
                    </p:nvPicPr>
                    <p:blipFill>
                      <a:blip r:embed="rId21"/>
                      <a:stretch>
                        <a:fillRect/>
                      </a:stretch>
                    </p:blipFill>
                    <p:spPr>
                      <a:xfrm>
                        <a:off x="4489450" y="5835650"/>
                        <a:ext cx="1587500" cy="558800"/>
                      </a:xfrm>
                      <a:prstGeom prst="rect">
                        <a:avLst/>
                      </a:prstGeom>
                    </p:spPr>
                  </p:pic>
                </p:oleObj>
              </mc:Fallback>
            </mc:AlternateContent>
          </a:graphicData>
        </a:graphic>
      </p:graphicFrame>
      <p:sp>
        <p:nvSpPr>
          <p:cNvPr id="12" name="Footer Placeholder 11"/>
          <p:cNvSpPr>
            <a:spLocks noGrp="1"/>
          </p:cNvSpPr>
          <p:nvPr>
            <p:ph type="ftr" sz="quarter" idx="3"/>
          </p:nvPr>
        </p:nvSpPr>
        <p:spPr/>
        <p:txBody>
          <a:bodyPr/>
          <a:lstStyle/>
          <a:p>
            <a:r>
              <a:rPr lang="en-US" smtClean="0"/>
              <a:t>University at Albany, 22 Oct. 2015</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27</a:t>
            </a:fld>
            <a:endParaRPr lang="en-US" dirty="0"/>
          </a:p>
        </p:txBody>
      </p:sp>
    </p:spTree>
    <p:extLst>
      <p:ext uri="{BB962C8B-B14F-4D97-AF65-F5344CB8AC3E}">
        <p14:creationId xmlns:p14="http://schemas.microsoft.com/office/powerpoint/2010/main" val="19510364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effectLst/>
                <a:latin typeface="Arial"/>
                <a:cs typeface="Arial"/>
              </a:rPr>
              <a:t>A General Description of the Forecast Problem </a:t>
            </a:r>
            <a:endParaRPr lang="en-US" sz="2800" dirty="0">
              <a:latin typeface="Arial"/>
              <a:cs typeface="Arial"/>
            </a:endParaRPr>
          </a:p>
        </p:txBody>
      </p:sp>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State between observation times obtained from Difference Equation.</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Need to update state given new observations:</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(6)</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Apply Bayes’ rule:</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algn="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r>
              <a:rPr lang="en-US" sz="2000" dirty="0">
                <a:solidFill>
                  <a:prstClr val="black"/>
                </a:solidFill>
                <a:latin typeface="Calibri"/>
                <a:ea typeface="+mn-ea"/>
                <a:cs typeface="+mn-cs"/>
              </a:rPr>
              <a:t>	</a:t>
            </a:r>
            <a:r>
              <a:rPr lang="en-US" sz="2000" dirty="0" smtClean="0">
                <a:solidFill>
                  <a:prstClr val="black"/>
                </a:solidFill>
                <a:latin typeface="Calibri"/>
                <a:ea typeface="+mn-ea"/>
                <a:cs typeface="+mn-cs"/>
              </a:rPr>
              <a:t>												(7)</a:t>
            </a:r>
          </a:p>
          <a:p>
            <a:pPr algn="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Noise is white </a:t>
            </a:r>
            <a:r>
              <a:rPr lang="en-US" dirty="0">
                <a:solidFill>
                  <a:prstClr val="black"/>
                </a:solidFill>
                <a:latin typeface="Calibri"/>
                <a:ea typeface="+mn-ea"/>
                <a:cs typeface="+mn-cs"/>
              </a:rPr>
              <a:t>in time </a:t>
            </a:r>
            <a:r>
              <a:rPr lang="en-US" dirty="0" smtClean="0">
                <a:solidFill>
                  <a:prstClr val="black"/>
                </a:solidFill>
                <a:latin typeface="Calibri"/>
                <a:ea typeface="+mn-ea"/>
                <a:cs typeface="+mn-cs"/>
              </a:rPr>
              <a:t>(3), so: </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(8)</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Integrate numerator to get normalizing denominator:</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(9)</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572554675"/>
              </p:ext>
            </p:extLst>
          </p:nvPr>
        </p:nvGraphicFramePr>
        <p:xfrm>
          <a:off x="949096" y="1543537"/>
          <a:ext cx="4165600" cy="596900"/>
        </p:xfrm>
        <a:graphic>
          <a:graphicData uri="http://schemas.openxmlformats.org/presentationml/2006/ole">
            <mc:AlternateContent xmlns:mc="http://schemas.openxmlformats.org/markup-compatibility/2006">
              <mc:Choice xmlns:v="urn:schemas-microsoft-com:vml" Requires="v">
                <p:oleObj spid="_x0000_s16663" name="Equation" r:id="rId3" imgW="4165600" imgH="596900" progId="Equation.DSMT4">
                  <p:embed/>
                </p:oleObj>
              </mc:Choice>
              <mc:Fallback>
                <p:oleObj name="Equation" r:id="rId3" imgW="4165600" imgH="596900" progId="Equation.DSMT4">
                  <p:embed/>
                  <p:pic>
                    <p:nvPicPr>
                      <p:cNvPr id="0" name=""/>
                      <p:cNvPicPr/>
                      <p:nvPr/>
                    </p:nvPicPr>
                    <p:blipFill>
                      <a:blip r:embed="rId4"/>
                      <a:stretch>
                        <a:fillRect/>
                      </a:stretch>
                    </p:blipFill>
                    <p:spPr>
                      <a:xfrm>
                        <a:off x="949096" y="1543537"/>
                        <a:ext cx="4165600" cy="5969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41462895"/>
              </p:ext>
            </p:extLst>
          </p:nvPr>
        </p:nvGraphicFramePr>
        <p:xfrm>
          <a:off x="949096" y="2826244"/>
          <a:ext cx="5664200" cy="1016000"/>
        </p:xfrm>
        <a:graphic>
          <a:graphicData uri="http://schemas.openxmlformats.org/presentationml/2006/ole">
            <mc:AlternateContent xmlns:mc="http://schemas.openxmlformats.org/markup-compatibility/2006">
              <mc:Choice xmlns:v="urn:schemas-microsoft-com:vml" Requires="v">
                <p:oleObj spid="_x0000_s16664" name="Equation" r:id="rId5" imgW="5664200" imgH="1016000" progId="Equation.DSMT4">
                  <p:embed/>
                </p:oleObj>
              </mc:Choice>
              <mc:Fallback>
                <p:oleObj name="Equation" r:id="rId5" imgW="5664200" imgH="1016000" progId="Equation.DSMT4">
                  <p:embed/>
                  <p:pic>
                    <p:nvPicPr>
                      <p:cNvPr id="0" name=""/>
                      <p:cNvPicPr/>
                      <p:nvPr/>
                    </p:nvPicPr>
                    <p:blipFill>
                      <a:blip r:embed="rId6"/>
                      <a:stretch>
                        <a:fillRect/>
                      </a:stretch>
                    </p:blipFill>
                    <p:spPr>
                      <a:xfrm>
                        <a:off x="949096" y="2826244"/>
                        <a:ext cx="5664200" cy="1016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30024363"/>
              </p:ext>
            </p:extLst>
          </p:nvPr>
        </p:nvGraphicFramePr>
        <p:xfrm>
          <a:off x="949096" y="4575130"/>
          <a:ext cx="3657600" cy="596900"/>
        </p:xfrm>
        <a:graphic>
          <a:graphicData uri="http://schemas.openxmlformats.org/presentationml/2006/ole">
            <mc:AlternateContent xmlns:mc="http://schemas.openxmlformats.org/markup-compatibility/2006">
              <mc:Choice xmlns:v="urn:schemas-microsoft-com:vml" Requires="v">
                <p:oleObj spid="_x0000_s16665" name="Equation" r:id="rId7" imgW="3657600" imgH="596900" progId="Equation.DSMT4">
                  <p:embed/>
                </p:oleObj>
              </mc:Choice>
              <mc:Fallback>
                <p:oleObj name="Equation" r:id="rId7" imgW="3657600" imgH="596900" progId="Equation.DSMT4">
                  <p:embed/>
                  <p:pic>
                    <p:nvPicPr>
                      <p:cNvPr id="0" name=""/>
                      <p:cNvPicPr/>
                      <p:nvPr/>
                    </p:nvPicPr>
                    <p:blipFill>
                      <a:blip r:embed="rId8"/>
                      <a:stretch>
                        <a:fillRect/>
                      </a:stretch>
                    </p:blipFill>
                    <p:spPr>
                      <a:xfrm>
                        <a:off x="949096" y="4575130"/>
                        <a:ext cx="3657600" cy="5969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94314027"/>
              </p:ext>
            </p:extLst>
          </p:nvPr>
        </p:nvGraphicFramePr>
        <p:xfrm>
          <a:off x="949325" y="5895975"/>
          <a:ext cx="5321300" cy="596900"/>
        </p:xfrm>
        <a:graphic>
          <a:graphicData uri="http://schemas.openxmlformats.org/presentationml/2006/ole">
            <mc:AlternateContent xmlns:mc="http://schemas.openxmlformats.org/markup-compatibility/2006">
              <mc:Choice xmlns:v="urn:schemas-microsoft-com:vml" Requires="v">
                <p:oleObj spid="_x0000_s16666" name="Equation" r:id="rId9" imgW="5321300" imgH="596900" progId="Equation.DSMT4">
                  <p:embed/>
                </p:oleObj>
              </mc:Choice>
              <mc:Fallback>
                <p:oleObj name="Equation" r:id="rId9" imgW="5321300" imgH="596900" progId="Equation.DSMT4">
                  <p:embed/>
                  <p:pic>
                    <p:nvPicPr>
                      <p:cNvPr id="0" name=""/>
                      <p:cNvPicPr/>
                      <p:nvPr/>
                    </p:nvPicPr>
                    <p:blipFill>
                      <a:blip r:embed="rId10"/>
                      <a:stretch>
                        <a:fillRect/>
                      </a:stretch>
                    </p:blipFill>
                    <p:spPr>
                      <a:xfrm>
                        <a:off x="949325" y="5895975"/>
                        <a:ext cx="5321300" cy="596900"/>
                      </a:xfrm>
                      <a:prstGeom prst="rect">
                        <a:avLst/>
                      </a:prstGeom>
                    </p:spPr>
                  </p:pic>
                </p:oleObj>
              </mc:Fallback>
            </mc:AlternateContent>
          </a:graphicData>
        </a:graphic>
      </p:graphicFrame>
      <p:sp>
        <p:nvSpPr>
          <p:cNvPr id="3" name="Footer Placeholder 2"/>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28</a:t>
            </a:fld>
            <a:endParaRPr lang="en-US" dirty="0"/>
          </a:p>
        </p:txBody>
      </p:sp>
    </p:spTree>
    <p:extLst>
      <p:ext uri="{BB962C8B-B14F-4D97-AF65-F5344CB8AC3E}">
        <p14:creationId xmlns:p14="http://schemas.microsoft.com/office/powerpoint/2010/main" val="29423541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effectLst/>
                <a:latin typeface="Arial"/>
                <a:cs typeface="Arial"/>
              </a:rPr>
              <a:t>A General Description of the Forecast Problem </a:t>
            </a:r>
            <a:endParaRPr lang="en-US" sz="2800" dirty="0">
              <a:latin typeface="Arial"/>
              <a:cs typeface="Arial"/>
            </a:endParaRPr>
          </a:p>
        </p:txBody>
      </p:sp>
      <p:sp>
        <p:nvSpPr>
          <p:cNvPr id="8" name="TextBox 7"/>
          <p:cNvSpPr txBox="1"/>
          <p:nvPr/>
        </p:nvSpPr>
        <p:spPr>
          <a:xfrm>
            <a:off x="184178" y="895315"/>
            <a:ext cx="8959822" cy="4136517"/>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Probability after new observation: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Prior (forecast)</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Likelihood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Posterior (analysis).</a:t>
            </a: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								Denominator just normalization.</a:t>
            </a:r>
            <a:endParaRPr lang="en-US" dirty="0">
              <a:solidFill>
                <a:prstClr val="black"/>
              </a:solidFill>
              <a:latin typeface="Calibri"/>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55391041"/>
              </p:ext>
            </p:extLst>
          </p:nvPr>
        </p:nvGraphicFramePr>
        <p:xfrm>
          <a:off x="1447800" y="2590800"/>
          <a:ext cx="5575300" cy="1219200"/>
        </p:xfrm>
        <a:graphic>
          <a:graphicData uri="http://schemas.openxmlformats.org/presentationml/2006/ole">
            <mc:AlternateContent xmlns:mc="http://schemas.openxmlformats.org/markup-compatibility/2006">
              <mc:Choice xmlns:v="urn:schemas-microsoft-com:vml" Requires="v">
                <p:oleObj spid="_x0000_s17486" name="Equation" r:id="rId3" imgW="5575300" imgH="1219200" progId="Equation.DSMT4">
                  <p:embed/>
                </p:oleObj>
              </mc:Choice>
              <mc:Fallback>
                <p:oleObj name="Equation" r:id="rId3" imgW="5575300" imgH="1219200" progId="Equation.DSMT4">
                  <p:embed/>
                  <p:pic>
                    <p:nvPicPr>
                      <p:cNvPr id="0" name=""/>
                      <p:cNvPicPr/>
                      <p:nvPr/>
                    </p:nvPicPr>
                    <p:blipFill>
                      <a:blip r:embed="rId4"/>
                      <a:stretch>
                        <a:fillRect/>
                      </a:stretch>
                    </p:blipFill>
                    <p:spPr>
                      <a:xfrm>
                        <a:off x="1447800" y="2590800"/>
                        <a:ext cx="5575300" cy="1219200"/>
                      </a:xfrm>
                      <a:prstGeom prst="rect">
                        <a:avLst/>
                      </a:prstGeom>
                    </p:spPr>
                  </p:pic>
                </p:oleObj>
              </mc:Fallback>
            </mc:AlternateContent>
          </a:graphicData>
        </a:graphic>
      </p:graphicFrame>
      <p:cxnSp>
        <p:nvCxnSpPr>
          <p:cNvPr id="11" name="Straight Arrow Connector 10"/>
          <p:cNvCxnSpPr/>
          <p:nvPr/>
        </p:nvCxnSpPr>
        <p:spPr>
          <a:xfrm>
            <a:off x="5638800" y="1981200"/>
            <a:ext cx="22860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48000" y="2286000"/>
            <a:ext cx="83820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219200" y="3581400"/>
            <a:ext cx="457200" cy="6096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181600" y="3810000"/>
            <a:ext cx="609600" cy="762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29</a:t>
            </a:fld>
            <a:endParaRPr lang="en-US" dirty="0"/>
          </a:p>
        </p:txBody>
      </p:sp>
    </p:spTree>
    <p:extLst>
      <p:ext uri="{BB962C8B-B14F-4D97-AF65-F5344CB8AC3E}">
        <p14:creationId xmlns:p14="http://schemas.microsoft.com/office/powerpoint/2010/main" val="39705129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e_bal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762000"/>
            <a:ext cx="6858000" cy="5149215"/>
          </a:xfrm>
          <a:prstGeom prst="rect">
            <a:avLst/>
          </a:prstGeom>
        </p:spPr>
      </p:pic>
      <p:sp>
        <p:nvSpPr>
          <p:cNvPr id="7" name="TextBox 6"/>
          <p:cNvSpPr txBox="1"/>
          <p:nvPr/>
        </p:nvSpPr>
        <p:spPr>
          <a:xfrm>
            <a:off x="990600" y="762000"/>
            <a:ext cx="7162800" cy="461665"/>
          </a:xfrm>
          <a:prstGeom prst="rect">
            <a:avLst/>
          </a:prstGeom>
          <a:noFill/>
        </p:spPr>
        <p:txBody>
          <a:bodyPr wrap="square" rtlCol="0">
            <a:spAutoFit/>
          </a:bodyPr>
          <a:lstStyle/>
          <a:p>
            <a:pPr algn="ctr"/>
            <a:r>
              <a:rPr lang="en-US" dirty="0" smtClean="0"/>
              <a:t>Want to predict where the ball will land.</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a:t>
            </a:fld>
            <a:endParaRPr lang="en-US" dirty="0"/>
          </a:p>
        </p:txBody>
      </p:sp>
    </p:spTree>
    <p:extLst>
      <p:ext uri="{BB962C8B-B14F-4D97-AF65-F5344CB8AC3E}">
        <p14:creationId xmlns:p14="http://schemas.microsoft.com/office/powerpoint/2010/main" val="4130692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869068"/>
            <a:ext cx="4213842" cy="3756067"/>
          </a:xfrm>
          <a:prstGeom prst="rect">
            <a:avLst/>
          </a:prstGeom>
        </p:spPr>
      </p:pic>
      <p:sp>
        <p:nvSpPr>
          <p:cNvPr id="7" name="Title 6"/>
          <p:cNvSpPr>
            <a:spLocks noGrp="1"/>
          </p:cNvSpPr>
          <p:nvPr>
            <p:ph type="title"/>
          </p:nvPr>
        </p:nvSpPr>
        <p:spPr/>
        <p:txBody>
          <a:bodyPr/>
          <a:lstStyle/>
          <a:p>
            <a:r>
              <a:rPr lang="en-US" sz="2800" dirty="0" smtClean="0">
                <a:effectLst/>
                <a:latin typeface="Arial"/>
                <a:cs typeface="Arial"/>
              </a:rPr>
              <a:t>Methods for Solving the Forecast Problem: Particle Filter</a:t>
            </a:r>
            <a:endParaRPr lang="en-US" sz="2800" dirty="0">
              <a:latin typeface="Arial"/>
              <a:cs typeface="Arial"/>
            </a:endParaRPr>
          </a:p>
        </p:txBody>
      </p:sp>
      <p:sp>
        <p:nvSpPr>
          <p:cNvPr id="8" name="TextBox 7"/>
          <p:cNvSpPr txBox="1"/>
          <p:nvPr/>
        </p:nvSpPr>
        <p:spPr>
          <a:xfrm>
            <a:off x="184178" y="895315"/>
            <a:ext cx="8959822" cy="3200876"/>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Independent evolving estimates,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Associate probability with each estimate given observations,</a:t>
            </a: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Eliminate unlikely estimates,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Duplicate likely estimates,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Can represent arbitrary probability distribution,</a:t>
            </a:r>
          </a:p>
          <a:p>
            <a:pPr defTabSz="457200" eaLnBrk="1" fontAlgn="auto" hangingPunct="1">
              <a:lnSpc>
                <a:spcPct val="110000"/>
              </a:lnSpc>
              <a:spcBef>
                <a:spcPts val="0"/>
              </a:spcBef>
              <a:spcAft>
                <a:spcPts val="0"/>
              </a:spcAft>
            </a:pPr>
            <a:r>
              <a:rPr lang="en-US" dirty="0" smtClean="0">
                <a:solidFill>
                  <a:srgbClr val="FF0000"/>
                </a:solidFill>
                <a:latin typeface="Calibri"/>
                <a:ea typeface="+mn-ea"/>
                <a:cs typeface="+mn-cs"/>
              </a:rPr>
              <a:t>Scales very poorly for large problems.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30</a:t>
            </a:fld>
            <a:endParaRPr lang="en-US" dirty="0"/>
          </a:p>
        </p:txBody>
      </p:sp>
    </p:spTree>
    <p:extLst>
      <p:ext uri="{BB962C8B-B14F-4D97-AF65-F5344CB8AC3E}">
        <p14:creationId xmlns:p14="http://schemas.microsoft.com/office/powerpoint/2010/main" val="10426262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smtClean="0">
                <a:effectLst/>
                <a:latin typeface="Arial"/>
                <a:cs typeface="Arial"/>
              </a:rPr>
              <a:t>Methods for Solving the Forecast Problem: Variational</a:t>
            </a:r>
            <a:endParaRPr lang="en-US" sz="2800" dirty="0">
              <a:latin typeface="Arial"/>
              <a:cs typeface="Arial"/>
            </a:endParaRPr>
          </a:p>
        </p:txBody>
      </p:sp>
      <p:sp>
        <p:nvSpPr>
          <p:cNvPr id="8" name="TextBox 7"/>
          <p:cNvSpPr txBox="1"/>
          <p:nvPr/>
        </p:nvSpPr>
        <p:spPr>
          <a:xfrm>
            <a:off x="184178" y="895315"/>
            <a:ext cx="8959822" cy="5749265"/>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Four-Dimensional Variational Method:</a:t>
            </a:r>
          </a:p>
          <a:p>
            <a:pPr marL="822960"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Minimize a cost function motivated by Eq. 10,</a:t>
            </a:r>
          </a:p>
          <a:p>
            <a:pPr marL="822960"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Find optimal fit of evolving model to observations,</a:t>
            </a:r>
          </a:p>
          <a:p>
            <a:pPr marL="822960"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Use variational calculus (</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 to compute gradient,</a:t>
            </a:r>
          </a:p>
          <a:p>
            <a:pPr marL="822960"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State-of-the-art for weather prediction until recently.</a:t>
            </a:r>
          </a:p>
          <a:p>
            <a:pPr marL="822960" defTabSz="457200" eaLnBrk="1" fontAlgn="auto" hangingPunct="1">
              <a:lnSpc>
                <a:spcPct val="150000"/>
              </a:lnSpc>
              <a:spcBef>
                <a:spcPts val="0"/>
              </a:spcBef>
              <a:spcAft>
                <a:spcPts val="0"/>
              </a:spcAft>
            </a:pPr>
            <a:endParaRPr lang="en-US" dirty="0">
              <a:solidFill>
                <a:prstClr val="black"/>
              </a:solidFill>
              <a:latin typeface="Calibri"/>
              <a:ea typeface="+mn-ea"/>
              <a:cs typeface="+mn-cs"/>
            </a:endParaRPr>
          </a:p>
          <a:p>
            <a:pPr marL="822960"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Creating model </a:t>
            </a:r>
            <a:r>
              <a:rPr lang="en-US" dirty="0" err="1" smtClean="0">
                <a:solidFill>
                  <a:prstClr val="black"/>
                </a:solidFill>
                <a:latin typeface="Calibri"/>
                <a:ea typeface="+mn-ea"/>
                <a:cs typeface="+mn-cs"/>
              </a:rPr>
              <a:t>adjoints</a:t>
            </a:r>
            <a:r>
              <a:rPr lang="en-US" dirty="0" smtClean="0">
                <a:solidFill>
                  <a:prstClr val="black"/>
                </a:solidFill>
                <a:latin typeface="Calibri"/>
                <a:ea typeface="+mn-ea"/>
                <a:cs typeface="+mn-cs"/>
              </a:rPr>
              <a:t> requires huge effort.</a:t>
            </a:r>
          </a:p>
          <a:p>
            <a:pPr marL="822960" defTabSz="457200" eaLnBrk="1" fontAlgn="auto" hangingPunct="1">
              <a:lnSpc>
                <a:spcPct val="150000"/>
              </a:lnSpc>
              <a:spcBef>
                <a:spcPts val="0"/>
              </a:spcBef>
              <a:spcAft>
                <a:spcPts val="0"/>
              </a:spcAft>
            </a:pPr>
            <a:r>
              <a:rPr lang="en-US" dirty="0" smtClean="0">
                <a:solidFill>
                  <a:srgbClr val="FF0000"/>
                </a:solidFill>
                <a:latin typeface="Calibri"/>
                <a:ea typeface="+mn-ea"/>
                <a:cs typeface="+mn-cs"/>
              </a:rPr>
              <a:t>Inconsistent with requirement for easy entry.</a:t>
            </a:r>
          </a:p>
          <a:p>
            <a:pPr marL="822960" defTabSz="457200" eaLnBrk="1" fontAlgn="auto" hangingPunct="1">
              <a:lnSpc>
                <a:spcPct val="150000"/>
              </a:lnSpc>
              <a:spcBef>
                <a:spcPts val="0"/>
              </a:spcBef>
              <a:spcAft>
                <a:spcPts val="0"/>
              </a:spcAft>
            </a:pPr>
            <a:r>
              <a:rPr lang="en-US" dirty="0" smtClean="0">
                <a:solidFill>
                  <a:srgbClr val="FF0000"/>
                </a:solidFill>
                <a:latin typeface="Calibri"/>
                <a:ea typeface="+mn-ea"/>
                <a:cs typeface="+mn-cs"/>
              </a:rPr>
              <a:t>Only provides estimate of mean state.</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31</a:t>
            </a:fld>
            <a:endParaRPr lang="en-US" dirty="0"/>
          </a:p>
        </p:txBody>
      </p:sp>
    </p:spTree>
    <p:extLst>
      <p:ext uri="{BB962C8B-B14F-4D97-AF65-F5344CB8AC3E}">
        <p14:creationId xmlns:p14="http://schemas.microsoft.com/office/powerpoint/2010/main" val="3613854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032968" cy="6246837"/>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Assumes:</a:t>
            </a:r>
          </a:p>
          <a:p>
            <a:pPr defTabSz="457200" eaLnBrk="1" fontAlgn="auto" hangingPunct="1">
              <a:lnSpc>
                <a:spcPct val="90000"/>
              </a:lnSpc>
              <a:spcBef>
                <a:spcPts val="0"/>
              </a:spcBef>
              <a:spcAft>
                <a:spcPts val="0"/>
              </a:spcAft>
            </a:pPr>
            <a:r>
              <a:rPr lang="en-US" dirty="0">
                <a:solidFill>
                  <a:srgbClr val="FF0000"/>
                </a:solidFill>
                <a:latin typeface="Calibri"/>
                <a:ea typeface="+mn-ea"/>
                <a:cs typeface="+mn-cs"/>
              </a:rPr>
              <a:t>	</a:t>
            </a:r>
            <a:r>
              <a:rPr lang="en-US" dirty="0" smtClean="0">
                <a:solidFill>
                  <a:srgbClr val="FF0000"/>
                </a:solidFill>
                <a:latin typeface="Calibri"/>
                <a:ea typeface="+mn-ea"/>
                <a:cs typeface="+mn-cs"/>
              </a:rPr>
              <a:t>	    linear model 			Gaussian noise</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srgbClr val="FF0000"/>
                </a:solidFill>
                <a:latin typeface="Calibri"/>
                <a:ea typeface="+mn-ea"/>
                <a:cs typeface="+mn-cs"/>
              </a:rPr>
              <a:t>	Gaussian state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srgbClr val="FF0000"/>
                </a:solidFill>
                <a:latin typeface="Calibri"/>
                <a:ea typeface="+mn-ea"/>
                <a:cs typeface="+mn-cs"/>
              </a:rPr>
              <a:t>     linear forward operator,</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srgbClr val="FF0000"/>
                </a:solidFill>
                <a:latin typeface="Calibri"/>
                <a:ea typeface="+mn-ea"/>
                <a:cs typeface="+mn-cs"/>
              </a:rPr>
              <a:t>	</a:t>
            </a:r>
            <a:r>
              <a:rPr lang="en-US" dirty="0" smtClean="0">
                <a:solidFill>
                  <a:srgbClr val="FF0000"/>
                </a:solidFill>
                <a:latin typeface="Calibri"/>
                <a:ea typeface="+mn-ea"/>
                <a:cs typeface="+mn-cs"/>
              </a:rPr>
              <a:t>					Gaussian observation error</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p:txBody>
          <a:bodyPr/>
          <a:lstStyle/>
          <a:p>
            <a:r>
              <a:rPr lang="en-US" sz="2800" dirty="0">
                <a:effectLst/>
                <a:latin typeface="Arial"/>
                <a:cs typeface="Arial"/>
              </a:rPr>
              <a:t>Methods for Solving the Forecast </a:t>
            </a:r>
            <a:r>
              <a:rPr lang="en-US" sz="2800" dirty="0" smtClean="0">
                <a:effectLst/>
                <a:latin typeface="Arial"/>
                <a:cs typeface="Arial"/>
              </a:rPr>
              <a:t>Problem: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grpSp>
        <p:nvGrpSpPr>
          <p:cNvPr id="17" name="Group 16"/>
          <p:cNvGrpSpPr/>
          <p:nvPr/>
        </p:nvGrpSpPr>
        <p:grpSpPr>
          <a:xfrm>
            <a:off x="1752600" y="2133600"/>
            <a:ext cx="5044874" cy="495300"/>
            <a:chOff x="756316" y="1211716"/>
            <a:chExt cx="5044874" cy="495300"/>
          </a:xfrm>
        </p:grpSpPr>
        <p:graphicFrame>
          <p:nvGraphicFramePr>
            <p:cNvPr id="4" name="Object 3"/>
            <p:cNvGraphicFramePr>
              <a:graphicFrameLocks noChangeAspect="1"/>
            </p:cNvGraphicFramePr>
            <p:nvPr>
              <p:extLst>
                <p:ext uri="{D42A27DB-BD31-4B8C-83A1-F6EECF244321}">
                  <p14:modId xmlns:p14="http://schemas.microsoft.com/office/powerpoint/2010/main" val="4132831996"/>
                </p:ext>
              </p:extLst>
            </p:nvPr>
          </p:nvGraphicFramePr>
          <p:xfrm>
            <a:off x="756316" y="1211716"/>
            <a:ext cx="3848100" cy="495300"/>
          </p:xfrm>
          <a:graphic>
            <a:graphicData uri="http://schemas.openxmlformats.org/presentationml/2006/ole">
              <mc:AlternateContent xmlns:mc="http://schemas.openxmlformats.org/markup-compatibility/2006">
                <mc:Choice xmlns:v="urn:schemas-microsoft-com:vml" Requires="v">
                  <p:oleObj spid="_x0000_s23899" name="Equation" r:id="rId4" imgW="3848100" imgH="495300" progId="Equation.DSMT4">
                    <p:embed/>
                  </p:oleObj>
                </mc:Choice>
                <mc:Fallback>
                  <p:oleObj name="Equation" r:id="rId4" imgW="3848100" imgH="495300" progId="Equation.DSMT4">
                    <p:embed/>
                    <p:pic>
                      <p:nvPicPr>
                        <p:cNvPr id="0" name=""/>
                        <p:cNvPicPr/>
                        <p:nvPr/>
                      </p:nvPicPr>
                      <p:blipFill>
                        <a:blip r:embed="rId5"/>
                        <a:stretch>
                          <a:fillRect/>
                        </a:stretch>
                      </p:blipFill>
                      <p:spPr>
                        <a:xfrm>
                          <a:off x="756316" y="1211716"/>
                          <a:ext cx="38481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32720923"/>
                </p:ext>
              </p:extLst>
            </p:nvPr>
          </p:nvGraphicFramePr>
          <p:xfrm>
            <a:off x="5115390" y="1313316"/>
            <a:ext cx="685800" cy="292100"/>
          </p:xfrm>
          <a:graphic>
            <a:graphicData uri="http://schemas.openxmlformats.org/presentationml/2006/ole">
              <mc:AlternateContent xmlns:mc="http://schemas.openxmlformats.org/markup-compatibility/2006">
                <mc:Choice xmlns:v="urn:schemas-microsoft-com:vml" Requires="v">
                  <p:oleObj spid="_x0000_s23900" name="Equation" r:id="rId6" imgW="685800" imgH="292100" progId="Equation.DSMT4">
                    <p:embed/>
                  </p:oleObj>
                </mc:Choice>
                <mc:Fallback>
                  <p:oleObj name="Equation" r:id="rId6" imgW="685800" imgH="292100" progId="Equation.DSMT4">
                    <p:embed/>
                    <p:pic>
                      <p:nvPicPr>
                        <p:cNvPr id="0" name=""/>
                        <p:cNvPicPr/>
                        <p:nvPr/>
                      </p:nvPicPr>
                      <p:blipFill>
                        <a:blip r:embed="rId7"/>
                        <a:stretch>
                          <a:fillRect/>
                        </a:stretch>
                      </p:blipFill>
                      <p:spPr>
                        <a:xfrm>
                          <a:off x="5115390" y="1313316"/>
                          <a:ext cx="685800" cy="292100"/>
                        </a:xfrm>
                        <a:prstGeom prst="rect">
                          <a:avLst/>
                        </a:prstGeom>
                      </p:spPr>
                    </p:pic>
                  </p:oleObj>
                </mc:Fallback>
              </mc:AlternateContent>
            </a:graphicData>
          </a:graphic>
        </p:graphicFrame>
      </p:grpSp>
      <p:grpSp>
        <p:nvGrpSpPr>
          <p:cNvPr id="16" name="Group 15"/>
          <p:cNvGrpSpPr/>
          <p:nvPr/>
        </p:nvGrpSpPr>
        <p:grpSpPr>
          <a:xfrm>
            <a:off x="838200" y="4648200"/>
            <a:ext cx="6667500" cy="527050"/>
            <a:chOff x="756316" y="2357923"/>
            <a:chExt cx="6667500" cy="527050"/>
          </a:xfrm>
        </p:grpSpPr>
        <p:graphicFrame>
          <p:nvGraphicFramePr>
            <p:cNvPr id="6" name="Object 5"/>
            <p:cNvGraphicFramePr>
              <a:graphicFrameLocks noChangeAspect="1"/>
            </p:cNvGraphicFramePr>
            <p:nvPr>
              <p:extLst>
                <p:ext uri="{D42A27DB-BD31-4B8C-83A1-F6EECF244321}">
                  <p14:modId xmlns:p14="http://schemas.microsoft.com/office/powerpoint/2010/main" val="2919744256"/>
                </p:ext>
              </p:extLst>
            </p:nvPr>
          </p:nvGraphicFramePr>
          <p:xfrm>
            <a:off x="756316" y="2389673"/>
            <a:ext cx="2540000" cy="495300"/>
          </p:xfrm>
          <a:graphic>
            <a:graphicData uri="http://schemas.openxmlformats.org/presentationml/2006/ole">
              <mc:AlternateContent xmlns:mc="http://schemas.openxmlformats.org/markup-compatibility/2006">
                <mc:Choice xmlns:v="urn:schemas-microsoft-com:vml" Requires="v">
                  <p:oleObj spid="_x0000_s23901" name="Equation" r:id="rId8" imgW="2540000" imgH="495300" progId="Equation.DSMT4">
                    <p:embed/>
                  </p:oleObj>
                </mc:Choice>
                <mc:Fallback>
                  <p:oleObj name="Equation" r:id="rId8" imgW="2540000" imgH="495300" progId="Equation.DSMT4">
                    <p:embed/>
                    <p:pic>
                      <p:nvPicPr>
                        <p:cNvPr id="0" name=""/>
                        <p:cNvPicPr/>
                        <p:nvPr/>
                      </p:nvPicPr>
                      <p:blipFill>
                        <a:blip r:embed="rId9"/>
                        <a:stretch>
                          <a:fillRect/>
                        </a:stretch>
                      </p:blipFill>
                      <p:spPr>
                        <a:xfrm>
                          <a:off x="756316" y="2389673"/>
                          <a:ext cx="2540000" cy="495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90762402"/>
                </p:ext>
              </p:extLst>
            </p:nvPr>
          </p:nvGraphicFramePr>
          <p:xfrm>
            <a:off x="3804316" y="2434123"/>
            <a:ext cx="1460500" cy="355600"/>
          </p:xfrm>
          <a:graphic>
            <a:graphicData uri="http://schemas.openxmlformats.org/presentationml/2006/ole">
              <mc:AlternateContent xmlns:mc="http://schemas.openxmlformats.org/markup-compatibility/2006">
                <mc:Choice xmlns:v="urn:schemas-microsoft-com:vml" Requires="v">
                  <p:oleObj spid="_x0000_s23902" name="Equation" r:id="rId10" imgW="1460500" imgH="355600" progId="Equation.DSMT4">
                    <p:embed/>
                  </p:oleObj>
                </mc:Choice>
                <mc:Fallback>
                  <p:oleObj name="Equation" r:id="rId10" imgW="1460500" imgH="355600" progId="Equation.DSMT4">
                    <p:embed/>
                    <p:pic>
                      <p:nvPicPr>
                        <p:cNvPr id="0" name=""/>
                        <p:cNvPicPr/>
                        <p:nvPr/>
                      </p:nvPicPr>
                      <p:blipFill>
                        <a:blip r:embed="rId11"/>
                        <a:stretch>
                          <a:fillRect/>
                        </a:stretch>
                      </p:blipFill>
                      <p:spPr>
                        <a:xfrm>
                          <a:off x="3804316" y="2434123"/>
                          <a:ext cx="14605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58448648"/>
                </p:ext>
              </p:extLst>
            </p:nvPr>
          </p:nvGraphicFramePr>
          <p:xfrm>
            <a:off x="5785516" y="2357923"/>
            <a:ext cx="1638300" cy="406400"/>
          </p:xfrm>
          <a:graphic>
            <a:graphicData uri="http://schemas.openxmlformats.org/presentationml/2006/ole">
              <mc:AlternateContent xmlns:mc="http://schemas.openxmlformats.org/markup-compatibility/2006">
                <mc:Choice xmlns:v="urn:schemas-microsoft-com:vml" Requires="v">
                  <p:oleObj spid="_x0000_s23903" name="Equation" r:id="rId12" imgW="1638300" imgH="406400" progId="Equation.DSMT4">
                    <p:embed/>
                  </p:oleObj>
                </mc:Choice>
                <mc:Fallback>
                  <p:oleObj name="Equation" r:id="rId12" imgW="1638300" imgH="406400" progId="Equation.DSMT4">
                    <p:embed/>
                    <p:pic>
                      <p:nvPicPr>
                        <p:cNvPr id="0" name=""/>
                        <p:cNvPicPr/>
                        <p:nvPr/>
                      </p:nvPicPr>
                      <p:blipFill>
                        <a:blip r:embed="rId13"/>
                        <a:stretch>
                          <a:fillRect/>
                        </a:stretch>
                      </p:blipFill>
                      <p:spPr>
                        <a:xfrm>
                          <a:off x="5785516" y="2357923"/>
                          <a:ext cx="1638300" cy="406400"/>
                        </a:xfrm>
                        <a:prstGeom prst="rect">
                          <a:avLst/>
                        </a:prstGeom>
                      </p:spPr>
                    </p:pic>
                  </p:oleObj>
                </mc:Fallback>
              </mc:AlternateContent>
            </a:graphicData>
          </a:graphic>
        </p:graphicFrame>
      </p:grpSp>
      <p:cxnSp>
        <p:nvCxnSpPr>
          <p:cNvPr id="10" name="Straight Arrow Connector 9"/>
          <p:cNvCxnSpPr/>
          <p:nvPr/>
        </p:nvCxnSpPr>
        <p:spPr>
          <a:xfrm>
            <a:off x="2133600" y="1676400"/>
            <a:ext cx="5334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114800" y="1752600"/>
            <a:ext cx="53340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447800" y="4038600"/>
            <a:ext cx="2286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2057400" y="2590800"/>
            <a:ext cx="76200" cy="457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276600" y="5105400"/>
            <a:ext cx="3048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University at Albany, 22 Oct. 2015</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32</a:t>
            </a:fld>
            <a:endParaRPr lang="en-US" dirty="0"/>
          </a:p>
        </p:txBody>
      </p:sp>
    </p:spTree>
    <p:extLst>
      <p:ext uri="{BB962C8B-B14F-4D97-AF65-F5344CB8AC3E}">
        <p14:creationId xmlns:p14="http://schemas.microsoft.com/office/powerpoint/2010/main" val="29490835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p:cNvGraphicFramePr>
            <a:graphicFrameLocks noChangeAspect="1"/>
          </p:cNvGraphicFramePr>
          <p:nvPr>
            <p:extLst>
              <p:ext uri="{D42A27DB-BD31-4B8C-83A1-F6EECF244321}">
                <p14:modId xmlns:p14="http://schemas.microsoft.com/office/powerpoint/2010/main" val="99259973"/>
              </p:ext>
            </p:extLst>
          </p:nvPr>
        </p:nvGraphicFramePr>
        <p:xfrm>
          <a:off x="2438400" y="1981200"/>
          <a:ext cx="3810000" cy="355600"/>
        </p:xfrm>
        <a:graphic>
          <a:graphicData uri="http://schemas.openxmlformats.org/presentationml/2006/ole">
            <mc:AlternateContent xmlns:mc="http://schemas.openxmlformats.org/markup-compatibility/2006">
              <mc:Choice xmlns:v="urn:schemas-microsoft-com:vml" Requires="v">
                <p:oleObj spid="_x0000_s30103" name="Equation" r:id="rId3" imgW="3810000" imgH="355600" progId="Equation.DSMT4">
                  <p:embed/>
                </p:oleObj>
              </mc:Choice>
              <mc:Fallback>
                <p:oleObj name="Equation" r:id="rId3" imgW="3810000" imgH="355600" progId="Equation.DSMT4">
                  <p:embed/>
                  <p:pic>
                    <p:nvPicPr>
                      <p:cNvPr id="0" name=""/>
                      <p:cNvPicPr/>
                      <p:nvPr/>
                    </p:nvPicPr>
                    <p:blipFill>
                      <a:blip r:embed="rId4"/>
                      <a:stretch>
                        <a:fillRect/>
                      </a:stretch>
                    </p:blipFill>
                    <p:spPr>
                      <a:xfrm>
                        <a:off x="2438400" y="1981200"/>
                        <a:ext cx="3810000" cy="355600"/>
                      </a:xfrm>
                      <a:prstGeom prst="rect">
                        <a:avLst/>
                      </a:prstGeom>
                    </p:spPr>
                  </p:pic>
                </p:oleObj>
              </mc:Fallback>
            </mc:AlternateContent>
          </a:graphicData>
        </a:graphic>
      </p:graphicFrame>
      <p:sp>
        <p:nvSpPr>
          <p:cNvPr id="5" name="Rectangle 4"/>
          <p:cNvSpPr/>
          <p:nvPr/>
        </p:nvSpPr>
        <p:spPr>
          <a:xfrm>
            <a:off x="228600" y="990600"/>
            <a:ext cx="8336680" cy="1015663"/>
          </a:xfrm>
          <a:prstGeom prst="rect">
            <a:avLst/>
          </a:prstGeom>
        </p:spPr>
        <p:txBody>
          <a:bodyPr wrap="square">
            <a:spAutoFit/>
          </a:bodyPr>
          <a:lstStyle/>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Product of d-dimensional </a:t>
            </a:r>
            <a:r>
              <a:rPr lang="en-US" sz="3600" baseline="30000" dirty="0" err="1" smtClean="0">
                <a:solidFill>
                  <a:prstClr val="black"/>
                </a:solidFill>
                <a:latin typeface="Calibri"/>
                <a:ea typeface="+mn-ea"/>
                <a:cs typeface="Lucida Bright"/>
              </a:rPr>
              <a:t>normals</a:t>
            </a:r>
            <a:r>
              <a:rPr lang="en-US" sz="3600" baseline="30000" dirty="0" smtClean="0">
                <a:solidFill>
                  <a:prstClr val="black"/>
                </a:solidFill>
                <a:latin typeface="Calibri"/>
                <a:ea typeface="+mn-ea"/>
                <a:cs typeface="Lucida Bright"/>
              </a:rPr>
              <a:t> with means</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 </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a:t>
            </a:r>
            <a:endParaRPr lang="en-US" sz="3600" baseline="30000" dirty="0">
              <a:solidFill>
                <a:prstClr val="black"/>
              </a:solidFill>
              <a:latin typeface="Calibri"/>
              <a:ea typeface="+mn-ea"/>
              <a:cs typeface="Lucida Bright"/>
            </a:endParaRPr>
          </a:p>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covariance matrices </a:t>
            </a:r>
            <a:r>
              <a:rPr lang="en-US" sz="3600" baseline="30000" dirty="0" smtClean="0">
                <a:solidFill>
                  <a:prstClr val="black"/>
                </a:solidFill>
                <a:latin typeface="Calibri"/>
                <a:ea typeface="+mn-ea"/>
                <a:cs typeface="Lucida Bright"/>
              </a:rPr>
              <a:t>     and</a:t>
            </a:r>
            <a:r>
              <a:rPr lang="en-US" sz="3600" i="1" baseline="-250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is </a:t>
            </a:r>
            <a:r>
              <a:rPr lang="en-US" sz="3600" baseline="30000" dirty="0">
                <a:solidFill>
                  <a:prstClr val="black"/>
                </a:solidFill>
                <a:latin typeface="Calibri"/>
                <a:ea typeface="+mn-ea"/>
                <a:cs typeface="Lucida Bright"/>
              </a:rPr>
              <a:t>normal.</a:t>
            </a:r>
            <a:endParaRPr lang="en-US" sz="3600" dirty="0">
              <a:solidFill>
                <a:prstClr val="black"/>
              </a:solidFill>
              <a:latin typeface="Calibri"/>
              <a:ea typeface="+mn-ea"/>
              <a:cs typeface="Lucida Brigh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616234659"/>
              </p:ext>
            </p:extLst>
          </p:nvPr>
        </p:nvGraphicFramePr>
        <p:xfrm>
          <a:off x="6129002" y="1115361"/>
          <a:ext cx="292100" cy="355600"/>
        </p:xfrm>
        <a:graphic>
          <a:graphicData uri="http://schemas.openxmlformats.org/presentationml/2006/ole">
            <mc:AlternateContent xmlns:mc="http://schemas.openxmlformats.org/markup-compatibility/2006">
              <mc:Choice xmlns:v="urn:schemas-microsoft-com:vml" Requires="v">
                <p:oleObj spid="_x0000_s30104" name="Equation" r:id="rId5" imgW="292100" imgH="355600" progId="Equation.DSMT4">
                  <p:embed/>
                </p:oleObj>
              </mc:Choice>
              <mc:Fallback>
                <p:oleObj name="Equation" r:id="rId5" imgW="292100" imgH="355600" progId="Equation.DSMT4">
                  <p:embed/>
                  <p:pic>
                    <p:nvPicPr>
                      <p:cNvPr id="0" name=""/>
                      <p:cNvPicPr/>
                      <p:nvPr/>
                    </p:nvPicPr>
                    <p:blipFill>
                      <a:blip r:embed="rId6"/>
                      <a:stretch>
                        <a:fillRect/>
                      </a:stretch>
                    </p:blipFill>
                    <p:spPr>
                      <a:xfrm>
                        <a:off x="6129002" y="1115361"/>
                        <a:ext cx="292100" cy="355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04902111"/>
              </p:ext>
            </p:extLst>
          </p:nvPr>
        </p:nvGraphicFramePr>
        <p:xfrm>
          <a:off x="7130917" y="1115361"/>
          <a:ext cx="317500" cy="355600"/>
        </p:xfrm>
        <a:graphic>
          <a:graphicData uri="http://schemas.openxmlformats.org/presentationml/2006/ole">
            <mc:AlternateContent xmlns:mc="http://schemas.openxmlformats.org/markup-compatibility/2006">
              <mc:Choice xmlns:v="urn:schemas-microsoft-com:vml" Requires="v">
                <p:oleObj spid="_x0000_s30105" name="Equation" r:id="rId7" imgW="317500" imgH="355600" progId="Equation.DSMT4">
                  <p:embed/>
                </p:oleObj>
              </mc:Choice>
              <mc:Fallback>
                <p:oleObj name="Equation" r:id="rId7" imgW="317500" imgH="355600" progId="Equation.DSMT4">
                  <p:embed/>
                  <p:pic>
                    <p:nvPicPr>
                      <p:cNvPr id="0" name=""/>
                      <p:cNvPicPr/>
                      <p:nvPr/>
                    </p:nvPicPr>
                    <p:blipFill>
                      <a:blip r:embed="rId8"/>
                      <a:stretch>
                        <a:fillRect/>
                      </a:stretch>
                    </p:blipFill>
                    <p:spPr>
                      <a:xfrm>
                        <a:off x="7130917" y="1115361"/>
                        <a:ext cx="317500" cy="3556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64253933"/>
              </p:ext>
            </p:extLst>
          </p:nvPr>
        </p:nvGraphicFramePr>
        <p:xfrm>
          <a:off x="2861184" y="1478378"/>
          <a:ext cx="330200" cy="355600"/>
        </p:xfrm>
        <a:graphic>
          <a:graphicData uri="http://schemas.openxmlformats.org/presentationml/2006/ole">
            <mc:AlternateContent xmlns:mc="http://schemas.openxmlformats.org/markup-compatibility/2006">
              <mc:Choice xmlns:v="urn:schemas-microsoft-com:vml" Requires="v">
                <p:oleObj spid="_x0000_s30106" name="Equation" r:id="rId9" imgW="330200" imgH="355600" progId="Equation.DSMT4">
                  <p:embed/>
                </p:oleObj>
              </mc:Choice>
              <mc:Fallback>
                <p:oleObj name="Equation" r:id="rId9" imgW="330200" imgH="355600" progId="Equation.DSMT4">
                  <p:embed/>
                  <p:pic>
                    <p:nvPicPr>
                      <p:cNvPr id="0" name=""/>
                      <p:cNvPicPr/>
                      <p:nvPr/>
                    </p:nvPicPr>
                    <p:blipFill>
                      <a:blip r:embed="rId10"/>
                      <a:stretch>
                        <a:fillRect/>
                      </a:stretch>
                    </p:blipFill>
                    <p:spPr>
                      <a:xfrm>
                        <a:off x="2861184" y="1478378"/>
                        <a:ext cx="330200" cy="3556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523519805"/>
              </p:ext>
            </p:extLst>
          </p:nvPr>
        </p:nvGraphicFramePr>
        <p:xfrm>
          <a:off x="3728734" y="1478378"/>
          <a:ext cx="368300" cy="355600"/>
        </p:xfrm>
        <a:graphic>
          <a:graphicData uri="http://schemas.openxmlformats.org/presentationml/2006/ole">
            <mc:AlternateContent xmlns:mc="http://schemas.openxmlformats.org/markup-compatibility/2006">
              <mc:Choice xmlns:v="urn:schemas-microsoft-com:vml" Requires="v">
                <p:oleObj spid="_x0000_s30107" name="Equation" r:id="rId11" imgW="368300" imgH="355600" progId="Equation.DSMT4">
                  <p:embed/>
                </p:oleObj>
              </mc:Choice>
              <mc:Fallback>
                <p:oleObj name="Equation" r:id="rId11" imgW="368300" imgH="355600" progId="Equation.DSMT4">
                  <p:embed/>
                  <p:pic>
                    <p:nvPicPr>
                      <p:cNvPr id="0" name=""/>
                      <p:cNvPicPr/>
                      <p:nvPr/>
                    </p:nvPicPr>
                    <p:blipFill>
                      <a:blip r:embed="rId12"/>
                      <a:stretch>
                        <a:fillRect/>
                      </a:stretch>
                    </p:blipFill>
                    <p:spPr>
                      <a:xfrm>
                        <a:off x="3728734" y="1478378"/>
                        <a:ext cx="368300" cy="3556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170453504"/>
              </p:ext>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30108" name="Equation" r:id="rId13" imgW="152400" imgH="241300" progId="Equation.DSMT4">
                  <p:embed/>
                </p:oleObj>
              </mc:Choice>
              <mc:Fallback>
                <p:oleObj name="Equation" r:id="rId13" imgW="152400" imgH="241300" progId="Equation.DSMT4">
                  <p:embed/>
                  <p:pic>
                    <p:nvPicPr>
                      <p:cNvPr id="0" name=""/>
                      <p:cNvPicPr/>
                      <p:nvPr/>
                    </p:nvPicPr>
                    <p:blipFill>
                      <a:blip r:embed="rId14"/>
                      <a:stretch>
                        <a:fillRect/>
                      </a:stretch>
                    </p:blipFill>
                    <p:spPr>
                      <a:xfrm>
                        <a:off x="4864100" y="4457700"/>
                        <a:ext cx="152400" cy="2413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latin typeface="Arial"/>
                <a:cs typeface="Arial"/>
              </a:rPr>
              <a:t>Product of Two Gaussians</a:t>
            </a:r>
            <a:endParaRPr lang="en-US" sz="2800" dirty="0">
              <a:latin typeface="Arial"/>
              <a:cs typeface="Arial"/>
            </a:endParaRPr>
          </a:p>
        </p:txBody>
      </p:sp>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33</a:t>
            </a:fld>
            <a:endParaRPr lang="en-US" dirty="0"/>
          </a:p>
        </p:txBody>
      </p:sp>
    </p:spTree>
    <p:extLst>
      <p:ext uri="{BB962C8B-B14F-4D97-AF65-F5344CB8AC3E}">
        <p14:creationId xmlns:p14="http://schemas.microsoft.com/office/powerpoint/2010/main" val="24780966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0960" y="2760990"/>
            <a:ext cx="1894469"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solidFill>
                  <a:srgbClr val="FF0000"/>
                </a:solidFill>
                <a:latin typeface="Calibri"/>
                <a:ea typeface="+mn-ea"/>
                <a:cs typeface="+mn-cs"/>
              </a:rPr>
              <a:t>Covariance:</a:t>
            </a:r>
            <a:r>
              <a:rPr lang="el-GR" sz="2800" dirty="0" smtClean="0">
                <a:solidFill>
                  <a:prstClr val="black"/>
                </a:solidFill>
                <a:latin typeface="Calibri"/>
                <a:ea typeface="+mn-ea"/>
                <a:cs typeface="+mn-cs"/>
              </a:rPr>
              <a:t> </a:t>
            </a:r>
            <a:endParaRPr lang="el-GR" sz="2800" dirty="0">
              <a:solidFill>
                <a:prstClr val="black"/>
              </a:solidFill>
              <a:latin typeface="Calibri"/>
              <a:ea typeface="+mn-ea"/>
              <a:cs typeface="+mn-cs"/>
            </a:endParaRPr>
          </a:p>
        </p:txBody>
      </p:sp>
      <p:sp>
        <p:nvSpPr>
          <p:cNvPr id="10" name="TextBox 9"/>
          <p:cNvSpPr txBox="1"/>
          <p:nvPr/>
        </p:nvSpPr>
        <p:spPr>
          <a:xfrm>
            <a:off x="390960" y="3481625"/>
            <a:ext cx="1127056"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solidFill>
                  <a:srgbClr val="FF0000"/>
                </a:solidFill>
                <a:latin typeface="Calibri"/>
                <a:ea typeface="+mn-ea"/>
                <a:cs typeface="Lucida Bright"/>
              </a:rPr>
              <a:t>Mean: </a:t>
            </a:r>
            <a:endParaRPr lang="el-GR" sz="2800" dirty="0">
              <a:solidFill>
                <a:srgbClr val="FF0000"/>
              </a:solidFill>
              <a:latin typeface="Lucida Bright"/>
              <a:ea typeface="+mn-ea"/>
              <a:cs typeface="Lucida Bright"/>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772642014"/>
              </p:ext>
            </p:extLst>
          </p:nvPr>
        </p:nvGraphicFramePr>
        <p:xfrm>
          <a:off x="3505200" y="2819400"/>
          <a:ext cx="2057400" cy="406400"/>
        </p:xfrm>
        <a:graphic>
          <a:graphicData uri="http://schemas.openxmlformats.org/presentationml/2006/ole">
            <mc:AlternateContent xmlns:mc="http://schemas.openxmlformats.org/markup-compatibility/2006">
              <mc:Choice xmlns:v="urn:schemas-microsoft-com:vml" Requires="v">
                <p:oleObj spid="_x0000_s31193" name="Equation" r:id="rId3" imgW="2057400" imgH="406400" progId="Equation.DSMT4">
                  <p:embed/>
                </p:oleObj>
              </mc:Choice>
              <mc:Fallback>
                <p:oleObj name="Equation" r:id="rId3" imgW="2057400" imgH="406400" progId="Equation.DSMT4">
                  <p:embed/>
                  <p:pic>
                    <p:nvPicPr>
                      <p:cNvPr id="0" name=""/>
                      <p:cNvPicPr/>
                      <p:nvPr/>
                    </p:nvPicPr>
                    <p:blipFill>
                      <a:blip r:embed="rId4"/>
                      <a:stretch>
                        <a:fillRect/>
                      </a:stretch>
                    </p:blipFill>
                    <p:spPr>
                      <a:xfrm>
                        <a:off x="3505200" y="2819400"/>
                        <a:ext cx="20574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58796829"/>
              </p:ext>
            </p:extLst>
          </p:nvPr>
        </p:nvGraphicFramePr>
        <p:xfrm>
          <a:off x="2533650" y="3540035"/>
          <a:ext cx="4000500" cy="406400"/>
        </p:xfrm>
        <a:graphic>
          <a:graphicData uri="http://schemas.openxmlformats.org/presentationml/2006/ole">
            <mc:AlternateContent xmlns:mc="http://schemas.openxmlformats.org/markup-compatibility/2006">
              <mc:Choice xmlns:v="urn:schemas-microsoft-com:vml" Requires="v">
                <p:oleObj spid="_x0000_s31194" name="Equation" r:id="rId5" imgW="4000500" imgH="406400" progId="Equation.DSMT4">
                  <p:embed/>
                </p:oleObj>
              </mc:Choice>
              <mc:Fallback>
                <p:oleObj name="Equation" r:id="rId5" imgW="4000500" imgH="406400" progId="Equation.DSMT4">
                  <p:embed/>
                  <p:pic>
                    <p:nvPicPr>
                      <p:cNvPr id="0" name=""/>
                      <p:cNvPicPr/>
                      <p:nvPr/>
                    </p:nvPicPr>
                    <p:blipFill>
                      <a:blip r:embed="rId6"/>
                      <a:stretch>
                        <a:fillRect/>
                      </a:stretch>
                    </p:blipFill>
                    <p:spPr>
                      <a:xfrm>
                        <a:off x="2533650" y="3540035"/>
                        <a:ext cx="4000500" cy="4064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latin typeface="Arial"/>
                <a:cs typeface="Arial"/>
              </a:rPr>
              <a:t>Product of Two Gaussians</a:t>
            </a:r>
            <a:endParaRPr lang="en-US" sz="2800" dirty="0">
              <a:latin typeface="Arial"/>
              <a:cs typeface="Arial"/>
            </a:endParaRPr>
          </a:p>
        </p:txBody>
      </p:sp>
      <p:sp>
        <p:nvSpPr>
          <p:cNvPr id="24" name="Rectangle 23"/>
          <p:cNvSpPr/>
          <p:nvPr/>
        </p:nvSpPr>
        <p:spPr>
          <a:xfrm>
            <a:off x="228600" y="990600"/>
            <a:ext cx="8336680" cy="1015663"/>
          </a:xfrm>
          <a:prstGeom prst="rect">
            <a:avLst/>
          </a:prstGeom>
        </p:spPr>
        <p:txBody>
          <a:bodyPr wrap="square">
            <a:spAutoFit/>
          </a:bodyPr>
          <a:lstStyle/>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Product of d-dimensional </a:t>
            </a:r>
            <a:r>
              <a:rPr lang="en-US" sz="3600" baseline="30000" dirty="0" err="1" smtClean="0">
                <a:solidFill>
                  <a:prstClr val="black"/>
                </a:solidFill>
                <a:latin typeface="Calibri"/>
                <a:ea typeface="+mn-ea"/>
                <a:cs typeface="Lucida Bright"/>
              </a:rPr>
              <a:t>normals</a:t>
            </a:r>
            <a:r>
              <a:rPr lang="en-US" sz="3600" baseline="30000" dirty="0" smtClean="0">
                <a:solidFill>
                  <a:prstClr val="black"/>
                </a:solidFill>
                <a:latin typeface="Calibri"/>
                <a:ea typeface="+mn-ea"/>
                <a:cs typeface="Lucida Bright"/>
              </a:rPr>
              <a:t> with means</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 </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a:t>
            </a:r>
            <a:endParaRPr lang="en-US" sz="3600" baseline="30000" dirty="0">
              <a:solidFill>
                <a:prstClr val="black"/>
              </a:solidFill>
              <a:latin typeface="Calibri"/>
              <a:ea typeface="+mn-ea"/>
              <a:cs typeface="Lucida Bright"/>
            </a:endParaRPr>
          </a:p>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covariance matrices </a:t>
            </a:r>
            <a:r>
              <a:rPr lang="en-US" sz="3600" baseline="30000" dirty="0" smtClean="0">
                <a:solidFill>
                  <a:prstClr val="black"/>
                </a:solidFill>
                <a:latin typeface="Calibri"/>
                <a:ea typeface="+mn-ea"/>
                <a:cs typeface="Lucida Bright"/>
              </a:rPr>
              <a:t>     and</a:t>
            </a:r>
            <a:r>
              <a:rPr lang="en-US" sz="3600" i="1" baseline="-250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is </a:t>
            </a:r>
            <a:r>
              <a:rPr lang="en-US" sz="3600" baseline="30000" dirty="0">
                <a:solidFill>
                  <a:prstClr val="black"/>
                </a:solidFill>
                <a:latin typeface="Calibri"/>
                <a:ea typeface="+mn-ea"/>
                <a:cs typeface="Lucida Bright"/>
              </a:rPr>
              <a:t>normal.</a:t>
            </a:r>
            <a:endParaRPr lang="en-US" sz="3600" dirty="0">
              <a:solidFill>
                <a:prstClr val="black"/>
              </a:solidFill>
              <a:latin typeface="Calibri"/>
              <a:ea typeface="+mn-ea"/>
              <a:cs typeface="Lucida Bright"/>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3584542"/>
              </p:ext>
            </p:extLst>
          </p:nvPr>
        </p:nvGraphicFramePr>
        <p:xfrm>
          <a:off x="6129002" y="1115361"/>
          <a:ext cx="292100" cy="355600"/>
        </p:xfrm>
        <a:graphic>
          <a:graphicData uri="http://schemas.openxmlformats.org/presentationml/2006/ole">
            <mc:AlternateContent xmlns:mc="http://schemas.openxmlformats.org/markup-compatibility/2006">
              <mc:Choice xmlns:v="urn:schemas-microsoft-com:vml" Requires="v">
                <p:oleObj spid="_x0000_s31195" name="Equation" r:id="rId7" imgW="292100" imgH="355600" progId="Equation.DSMT4">
                  <p:embed/>
                </p:oleObj>
              </mc:Choice>
              <mc:Fallback>
                <p:oleObj name="Equation" r:id="rId7" imgW="292100" imgH="355600" progId="Equation.DSMT4">
                  <p:embed/>
                  <p:pic>
                    <p:nvPicPr>
                      <p:cNvPr id="0" name=""/>
                      <p:cNvPicPr/>
                      <p:nvPr/>
                    </p:nvPicPr>
                    <p:blipFill>
                      <a:blip r:embed="rId8"/>
                      <a:stretch>
                        <a:fillRect/>
                      </a:stretch>
                    </p:blipFill>
                    <p:spPr>
                      <a:xfrm>
                        <a:off x="6129002" y="1115361"/>
                        <a:ext cx="292100" cy="3556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779545101"/>
              </p:ext>
            </p:extLst>
          </p:nvPr>
        </p:nvGraphicFramePr>
        <p:xfrm>
          <a:off x="7130917" y="1115361"/>
          <a:ext cx="317500" cy="355600"/>
        </p:xfrm>
        <a:graphic>
          <a:graphicData uri="http://schemas.openxmlformats.org/presentationml/2006/ole">
            <mc:AlternateContent xmlns:mc="http://schemas.openxmlformats.org/markup-compatibility/2006">
              <mc:Choice xmlns:v="urn:schemas-microsoft-com:vml" Requires="v">
                <p:oleObj spid="_x0000_s31196" name="Equation" r:id="rId9" imgW="317500" imgH="355600" progId="Equation.DSMT4">
                  <p:embed/>
                </p:oleObj>
              </mc:Choice>
              <mc:Fallback>
                <p:oleObj name="Equation" r:id="rId9" imgW="317500" imgH="355600" progId="Equation.DSMT4">
                  <p:embed/>
                  <p:pic>
                    <p:nvPicPr>
                      <p:cNvPr id="0" name=""/>
                      <p:cNvPicPr/>
                      <p:nvPr/>
                    </p:nvPicPr>
                    <p:blipFill>
                      <a:blip r:embed="rId10"/>
                      <a:stretch>
                        <a:fillRect/>
                      </a:stretch>
                    </p:blipFill>
                    <p:spPr>
                      <a:xfrm>
                        <a:off x="7130917" y="1115361"/>
                        <a:ext cx="317500" cy="3556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97279980"/>
              </p:ext>
            </p:extLst>
          </p:nvPr>
        </p:nvGraphicFramePr>
        <p:xfrm>
          <a:off x="2861184" y="1478378"/>
          <a:ext cx="330200" cy="355600"/>
        </p:xfrm>
        <a:graphic>
          <a:graphicData uri="http://schemas.openxmlformats.org/presentationml/2006/ole">
            <mc:AlternateContent xmlns:mc="http://schemas.openxmlformats.org/markup-compatibility/2006">
              <mc:Choice xmlns:v="urn:schemas-microsoft-com:vml" Requires="v">
                <p:oleObj spid="_x0000_s31197" name="Equation" r:id="rId11" imgW="330200" imgH="355600" progId="Equation.DSMT4">
                  <p:embed/>
                </p:oleObj>
              </mc:Choice>
              <mc:Fallback>
                <p:oleObj name="Equation" r:id="rId11" imgW="330200" imgH="355600" progId="Equation.DSMT4">
                  <p:embed/>
                  <p:pic>
                    <p:nvPicPr>
                      <p:cNvPr id="0" name=""/>
                      <p:cNvPicPr/>
                      <p:nvPr/>
                    </p:nvPicPr>
                    <p:blipFill>
                      <a:blip r:embed="rId12"/>
                      <a:stretch>
                        <a:fillRect/>
                      </a:stretch>
                    </p:blipFill>
                    <p:spPr>
                      <a:xfrm>
                        <a:off x="2861184" y="1478378"/>
                        <a:ext cx="330200" cy="3556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282561012"/>
              </p:ext>
            </p:extLst>
          </p:nvPr>
        </p:nvGraphicFramePr>
        <p:xfrm>
          <a:off x="3728734" y="1478378"/>
          <a:ext cx="368300" cy="355600"/>
        </p:xfrm>
        <a:graphic>
          <a:graphicData uri="http://schemas.openxmlformats.org/presentationml/2006/ole">
            <mc:AlternateContent xmlns:mc="http://schemas.openxmlformats.org/markup-compatibility/2006">
              <mc:Choice xmlns:v="urn:schemas-microsoft-com:vml" Requires="v">
                <p:oleObj spid="_x0000_s31198" name="Equation" r:id="rId13" imgW="368300" imgH="355600" progId="Equation.DSMT4">
                  <p:embed/>
                </p:oleObj>
              </mc:Choice>
              <mc:Fallback>
                <p:oleObj name="Equation" r:id="rId13" imgW="368300" imgH="355600" progId="Equation.DSMT4">
                  <p:embed/>
                  <p:pic>
                    <p:nvPicPr>
                      <p:cNvPr id="0" name=""/>
                      <p:cNvPicPr/>
                      <p:nvPr/>
                    </p:nvPicPr>
                    <p:blipFill>
                      <a:blip r:embed="rId14"/>
                      <a:stretch>
                        <a:fillRect/>
                      </a:stretch>
                    </p:blipFill>
                    <p:spPr>
                      <a:xfrm>
                        <a:off x="3728734" y="1478378"/>
                        <a:ext cx="368300" cy="3556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204570476"/>
              </p:ext>
            </p:extLst>
          </p:nvPr>
        </p:nvGraphicFramePr>
        <p:xfrm>
          <a:off x="2438400" y="1981200"/>
          <a:ext cx="3810000" cy="355600"/>
        </p:xfrm>
        <a:graphic>
          <a:graphicData uri="http://schemas.openxmlformats.org/presentationml/2006/ole">
            <mc:AlternateContent xmlns:mc="http://schemas.openxmlformats.org/markup-compatibility/2006">
              <mc:Choice xmlns:v="urn:schemas-microsoft-com:vml" Requires="v">
                <p:oleObj spid="_x0000_s31199" name="Equation" r:id="rId15" imgW="3810000" imgH="355600" progId="Equation.DSMT4">
                  <p:embed/>
                </p:oleObj>
              </mc:Choice>
              <mc:Fallback>
                <p:oleObj name="Equation" r:id="rId15" imgW="3810000" imgH="355600" progId="Equation.DSMT4">
                  <p:embed/>
                  <p:pic>
                    <p:nvPicPr>
                      <p:cNvPr id="0" name=""/>
                      <p:cNvPicPr/>
                      <p:nvPr/>
                    </p:nvPicPr>
                    <p:blipFill>
                      <a:blip r:embed="rId16"/>
                      <a:stretch>
                        <a:fillRect/>
                      </a:stretch>
                    </p:blipFill>
                    <p:spPr>
                      <a:xfrm>
                        <a:off x="2438400" y="1981200"/>
                        <a:ext cx="3810000" cy="355600"/>
                      </a:xfrm>
                      <a:prstGeom prst="rect">
                        <a:avLst/>
                      </a:prstGeom>
                    </p:spPr>
                  </p:pic>
                </p:oleObj>
              </mc:Fallback>
            </mc:AlternateContent>
          </a:graphicData>
        </a:graphic>
      </p:graphicFrame>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34</a:t>
            </a:fld>
            <a:endParaRPr lang="en-US" dirty="0"/>
          </a:p>
        </p:txBody>
      </p:sp>
    </p:spTree>
    <p:extLst>
      <p:ext uri="{BB962C8B-B14F-4D97-AF65-F5344CB8AC3E}">
        <p14:creationId xmlns:p14="http://schemas.microsoft.com/office/powerpoint/2010/main" val="13213650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3130" y="4825974"/>
            <a:ext cx="1394090" cy="523220"/>
          </a:xfrm>
          <a:prstGeom prst="rect">
            <a:avLst/>
          </a:prstGeom>
          <a:noFill/>
        </p:spPr>
        <p:txBody>
          <a:bodyPr wrap="square" rtlCol="0">
            <a:spAutoFit/>
          </a:bodyPr>
          <a:lstStyle/>
          <a:p>
            <a:pPr defTabSz="457200" eaLnBrk="1" fontAlgn="auto" hangingPunct="1">
              <a:spcBef>
                <a:spcPts val="0"/>
              </a:spcBef>
              <a:spcAft>
                <a:spcPts val="0"/>
              </a:spcAft>
            </a:pPr>
            <a:r>
              <a:rPr lang="en-US" sz="2800" dirty="0" smtClean="0">
                <a:solidFill>
                  <a:srgbClr val="FF0000"/>
                </a:solidFill>
                <a:latin typeface="Calibri"/>
                <a:ea typeface="+mn-ea"/>
                <a:cs typeface="+mn-cs"/>
              </a:rPr>
              <a:t>Weight</a:t>
            </a:r>
            <a:r>
              <a:rPr lang="en-US" sz="1600" dirty="0" smtClean="0">
                <a:solidFill>
                  <a:srgbClr val="FF0000"/>
                </a:solidFill>
                <a:latin typeface="Calibri"/>
                <a:ea typeface="+mn-ea"/>
                <a:cs typeface="+mn-cs"/>
              </a:rPr>
              <a:t>:</a:t>
            </a:r>
            <a:endParaRPr lang="el-GR" sz="1600" dirty="0">
              <a:solidFill>
                <a:srgbClr val="FF0000"/>
              </a:solidFill>
              <a:latin typeface="Lucida Bright"/>
              <a:ea typeface="+mn-ea"/>
              <a:cs typeface="Lucida Bright"/>
            </a:endParaRPr>
          </a:p>
        </p:txBody>
      </p:sp>
      <p:sp>
        <p:nvSpPr>
          <p:cNvPr id="23" name="TextBox 22"/>
          <p:cNvSpPr txBox="1"/>
          <p:nvPr/>
        </p:nvSpPr>
        <p:spPr>
          <a:xfrm>
            <a:off x="853693" y="5693097"/>
            <a:ext cx="7436614"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srgbClr val="FF0000"/>
                </a:solidFill>
                <a:latin typeface="Calibri"/>
                <a:ea typeface="+mn-ea"/>
                <a:cs typeface="+mn-cs"/>
              </a:rPr>
              <a:t>We’ll ignore the weight since we immediately normalize products to be PDFs.</a:t>
            </a:r>
            <a:endParaRPr lang="en-US" sz="1800" dirty="0">
              <a:solidFill>
                <a:srgbClr val="FF0000"/>
              </a:solidFill>
              <a:latin typeface="Calibri"/>
              <a:ea typeface="+mn-ea"/>
              <a:cs typeface="+mn-cs"/>
            </a:endParaRPr>
          </a:p>
        </p:txBody>
      </p:sp>
      <p:sp>
        <p:nvSpPr>
          <p:cNvPr id="4" name="Title 3"/>
          <p:cNvSpPr>
            <a:spLocks noGrp="1"/>
          </p:cNvSpPr>
          <p:nvPr>
            <p:ph type="title"/>
          </p:nvPr>
        </p:nvSpPr>
        <p:spPr/>
        <p:txBody>
          <a:bodyPr/>
          <a:lstStyle/>
          <a:p>
            <a:r>
              <a:rPr lang="en-US" sz="2800" dirty="0">
                <a:effectLst/>
                <a:latin typeface="Arial"/>
                <a:cs typeface="Arial"/>
              </a:rPr>
              <a:t>Product of Two Gaussians</a:t>
            </a:r>
            <a:endParaRPr lang="en-US" sz="2800" dirty="0">
              <a:latin typeface="Arial"/>
              <a:cs typeface="Aria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55710444"/>
              </p:ext>
            </p:extLst>
          </p:nvPr>
        </p:nvGraphicFramePr>
        <p:xfrm>
          <a:off x="1597220" y="4767677"/>
          <a:ext cx="6858000" cy="803275"/>
        </p:xfrm>
        <a:graphic>
          <a:graphicData uri="http://schemas.openxmlformats.org/presentationml/2006/ole">
            <mc:AlternateContent xmlns:mc="http://schemas.openxmlformats.org/markup-compatibility/2006">
              <mc:Choice xmlns:v="urn:schemas-microsoft-com:vml" Requires="v">
                <p:oleObj spid="_x0000_s32283" name="Equation" r:id="rId3" imgW="9321800" imgH="1092200" progId="Equation.DSMT4">
                  <p:embed/>
                </p:oleObj>
              </mc:Choice>
              <mc:Fallback>
                <p:oleObj name="Equation" r:id="rId3" imgW="9321800" imgH="1092200" progId="Equation.DSMT4">
                  <p:embed/>
                  <p:pic>
                    <p:nvPicPr>
                      <p:cNvPr id="0" name=""/>
                      <p:cNvPicPr/>
                      <p:nvPr/>
                    </p:nvPicPr>
                    <p:blipFill>
                      <a:blip r:embed="rId4"/>
                      <a:stretch>
                        <a:fillRect/>
                      </a:stretch>
                    </p:blipFill>
                    <p:spPr>
                      <a:xfrm>
                        <a:off x="1597220" y="4767677"/>
                        <a:ext cx="6858000" cy="803275"/>
                      </a:xfrm>
                      <a:prstGeom prst="rect">
                        <a:avLst/>
                      </a:prstGeom>
                    </p:spPr>
                  </p:pic>
                </p:oleObj>
              </mc:Fallback>
            </mc:AlternateContent>
          </a:graphicData>
        </a:graphic>
      </p:graphicFrame>
      <p:sp>
        <p:nvSpPr>
          <p:cNvPr id="17" name="Rectangle 16"/>
          <p:cNvSpPr/>
          <p:nvPr/>
        </p:nvSpPr>
        <p:spPr>
          <a:xfrm>
            <a:off x="228600" y="990600"/>
            <a:ext cx="8336680" cy="1015663"/>
          </a:xfrm>
          <a:prstGeom prst="rect">
            <a:avLst/>
          </a:prstGeom>
        </p:spPr>
        <p:txBody>
          <a:bodyPr wrap="square">
            <a:spAutoFit/>
          </a:bodyPr>
          <a:lstStyle/>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Product of d-dimensional </a:t>
            </a:r>
            <a:r>
              <a:rPr lang="en-US" sz="3600" baseline="30000" dirty="0" err="1" smtClean="0">
                <a:solidFill>
                  <a:prstClr val="black"/>
                </a:solidFill>
                <a:latin typeface="Calibri"/>
                <a:ea typeface="+mn-ea"/>
                <a:cs typeface="Lucida Bright"/>
              </a:rPr>
              <a:t>normals</a:t>
            </a:r>
            <a:r>
              <a:rPr lang="en-US" sz="3600" baseline="30000" dirty="0" smtClean="0">
                <a:solidFill>
                  <a:prstClr val="black"/>
                </a:solidFill>
                <a:latin typeface="Calibri"/>
                <a:ea typeface="+mn-ea"/>
                <a:cs typeface="Lucida Bright"/>
              </a:rPr>
              <a:t> with means</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 </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a:t>
            </a:r>
            <a:endParaRPr lang="en-US" sz="3600" baseline="30000" dirty="0">
              <a:solidFill>
                <a:prstClr val="black"/>
              </a:solidFill>
              <a:latin typeface="Calibri"/>
              <a:ea typeface="+mn-ea"/>
              <a:cs typeface="Lucida Bright"/>
            </a:endParaRPr>
          </a:p>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covariance matrices </a:t>
            </a:r>
            <a:r>
              <a:rPr lang="en-US" sz="3600" baseline="30000" dirty="0" smtClean="0">
                <a:solidFill>
                  <a:prstClr val="black"/>
                </a:solidFill>
                <a:latin typeface="Calibri"/>
                <a:ea typeface="+mn-ea"/>
                <a:cs typeface="Lucida Bright"/>
              </a:rPr>
              <a:t>     and</a:t>
            </a:r>
            <a:r>
              <a:rPr lang="en-US" sz="3600" i="1" baseline="-250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is </a:t>
            </a:r>
            <a:r>
              <a:rPr lang="en-US" sz="3600" baseline="30000" dirty="0">
                <a:solidFill>
                  <a:prstClr val="black"/>
                </a:solidFill>
                <a:latin typeface="Calibri"/>
                <a:ea typeface="+mn-ea"/>
                <a:cs typeface="Lucida Bright"/>
              </a:rPr>
              <a:t>normal.</a:t>
            </a:r>
            <a:endParaRPr lang="en-US" sz="3600" dirty="0">
              <a:solidFill>
                <a:prstClr val="black"/>
              </a:solidFill>
              <a:latin typeface="Calibri"/>
              <a:ea typeface="+mn-ea"/>
              <a:cs typeface="Lucida Bright"/>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3584542"/>
              </p:ext>
            </p:extLst>
          </p:nvPr>
        </p:nvGraphicFramePr>
        <p:xfrm>
          <a:off x="6129002" y="1115361"/>
          <a:ext cx="292100" cy="355600"/>
        </p:xfrm>
        <a:graphic>
          <a:graphicData uri="http://schemas.openxmlformats.org/presentationml/2006/ole">
            <mc:AlternateContent xmlns:mc="http://schemas.openxmlformats.org/markup-compatibility/2006">
              <mc:Choice xmlns:v="urn:schemas-microsoft-com:vml" Requires="v">
                <p:oleObj spid="_x0000_s32284" name="Equation" r:id="rId5" imgW="292100" imgH="355600" progId="Equation.DSMT4">
                  <p:embed/>
                </p:oleObj>
              </mc:Choice>
              <mc:Fallback>
                <p:oleObj name="Equation" r:id="rId5" imgW="292100" imgH="355600" progId="Equation.DSMT4">
                  <p:embed/>
                  <p:pic>
                    <p:nvPicPr>
                      <p:cNvPr id="0" name=""/>
                      <p:cNvPicPr/>
                      <p:nvPr/>
                    </p:nvPicPr>
                    <p:blipFill>
                      <a:blip r:embed="rId6"/>
                      <a:stretch>
                        <a:fillRect/>
                      </a:stretch>
                    </p:blipFill>
                    <p:spPr>
                      <a:xfrm>
                        <a:off x="6129002" y="1115361"/>
                        <a:ext cx="292100" cy="3556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779545101"/>
              </p:ext>
            </p:extLst>
          </p:nvPr>
        </p:nvGraphicFramePr>
        <p:xfrm>
          <a:off x="7130917" y="1115361"/>
          <a:ext cx="317500" cy="355600"/>
        </p:xfrm>
        <a:graphic>
          <a:graphicData uri="http://schemas.openxmlformats.org/presentationml/2006/ole">
            <mc:AlternateContent xmlns:mc="http://schemas.openxmlformats.org/markup-compatibility/2006">
              <mc:Choice xmlns:v="urn:schemas-microsoft-com:vml" Requires="v">
                <p:oleObj spid="_x0000_s32285" name="Equation" r:id="rId7" imgW="317500" imgH="355600" progId="Equation.DSMT4">
                  <p:embed/>
                </p:oleObj>
              </mc:Choice>
              <mc:Fallback>
                <p:oleObj name="Equation" r:id="rId7" imgW="317500" imgH="355600" progId="Equation.DSMT4">
                  <p:embed/>
                  <p:pic>
                    <p:nvPicPr>
                      <p:cNvPr id="0" name=""/>
                      <p:cNvPicPr/>
                      <p:nvPr/>
                    </p:nvPicPr>
                    <p:blipFill>
                      <a:blip r:embed="rId8"/>
                      <a:stretch>
                        <a:fillRect/>
                      </a:stretch>
                    </p:blipFill>
                    <p:spPr>
                      <a:xfrm>
                        <a:off x="7130917" y="1115361"/>
                        <a:ext cx="317500" cy="3556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97279980"/>
              </p:ext>
            </p:extLst>
          </p:nvPr>
        </p:nvGraphicFramePr>
        <p:xfrm>
          <a:off x="2861184" y="1478378"/>
          <a:ext cx="330200" cy="355600"/>
        </p:xfrm>
        <a:graphic>
          <a:graphicData uri="http://schemas.openxmlformats.org/presentationml/2006/ole">
            <mc:AlternateContent xmlns:mc="http://schemas.openxmlformats.org/markup-compatibility/2006">
              <mc:Choice xmlns:v="urn:schemas-microsoft-com:vml" Requires="v">
                <p:oleObj spid="_x0000_s32286" name="Equation" r:id="rId9" imgW="330200" imgH="355600" progId="Equation.DSMT4">
                  <p:embed/>
                </p:oleObj>
              </mc:Choice>
              <mc:Fallback>
                <p:oleObj name="Equation" r:id="rId9" imgW="330200" imgH="355600" progId="Equation.DSMT4">
                  <p:embed/>
                  <p:pic>
                    <p:nvPicPr>
                      <p:cNvPr id="0" name=""/>
                      <p:cNvPicPr/>
                      <p:nvPr/>
                    </p:nvPicPr>
                    <p:blipFill>
                      <a:blip r:embed="rId10"/>
                      <a:stretch>
                        <a:fillRect/>
                      </a:stretch>
                    </p:blipFill>
                    <p:spPr>
                      <a:xfrm>
                        <a:off x="2861184" y="1478378"/>
                        <a:ext cx="330200" cy="3556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282561012"/>
              </p:ext>
            </p:extLst>
          </p:nvPr>
        </p:nvGraphicFramePr>
        <p:xfrm>
          <a:off x="3728734" y="1478378"/>
          <a:ext cx="368300" cy="355600"/>
        </p:xfrm>
        <a:graphic>
          <a:graphicData uri="http://schemas.openxmlformats.org/presentationml/2006/ole">
            <mc:AlternateContent xmlns:mc="http://schemas.openxmlformats.org/markup-compatibility/2006">
              <mc:Choice xmlns:v="urn:schemas-microsoft-com:vml" Requires="v">
                <p:oleObj spid="_x0000_s32287" name="Equation" r:id="rId11" imgW="368300" imgH="355600" progId="Equation.DSMT4">
                  <p:embed/>
                </p:oleObj>
              </mc:Choice>
              <mc:Fallback>
                <p:oleObj name="Equation" r:id="rId11" imgW="368300" imgH="355600" progId="Equation.DSMT4">
                  <p:embed/>
                  <p:pic>
                    <p:nvPicPr>
                      <p:cNvPr id="0" name=""/>
                      <p:cNvPicPr/>
                      <p:nvPr/>
                    </p:nvPicPr>
                    <p:blipFill>
                      <a:blip r:embed="rId12"/>
                      <a:stretch>
                        <a:fillRect/>
                      </a:stretch>
                    </p:blipFill>
                    <p:spPr>
                      <a:xfrm>
                        <a:off x="3728734" y="1478378"/>
                        <a:ext cx="368300" cy="3556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819296329"/>
              </p:ext>
            </p:extLst>
          </p:nvPr>
        </p:nvGraphicFramePr>
        <p:xfrm>
          <a:off x="2438400" y="1981200"/>
          <a:ext cx="3810000" cy="355600"/>
        </p:xfrm>
        <a:graphic>
          <a:graphicData uri="http://schemas.openxmlformats.org/presentationml/2006/ole">
            <mc:AlternateContent xmlns:mc="http://schemas.openxmlformats.org/markup-compatibility/2006">
              <mc:Choice xmlns:v="urn:schemas-microsoft-com:vml" Requires="v">
                <p:oleObj spid="_x0000_s32288" name="Equation" r:id="rId13" imgW="3810000" imgH="355600" progId="Equation.DSMT4">
                  <p:embed/>
                </p:oleObj>
              </mc:Choice>
              <mc:Fallback>
                <p:oleObj name="Equation" r:id="rId13" imgW="3810000" imgH="355600" progId="Equation.DSMT4">
                  <p:embed/>
                  <p:pic>
                    <p:nvPicPr>
                      <p:cNvPr id="0" name=""/>
                      <p:cNvPicPr/>
                      <p:nvPr/>
                    </p:nvPicPr>
                    <p:blipFill>
                      <a:blip r:embed="rId14"/>
                      <a:stretch>
                        <a:fillRect/>
                      </a:stretch>
                    </p:blipFill>
                    <p:spPr>
                      <a:xfrm>
                        <a:off x="2438400" y="1981200"/>
                        <a:ext cx="3810000" cy="355600"/>
                      </a:xfrm>
                      <a:prstGeom prst="rect">
                        <a:avLst/>
                      </a:prstGeom>
                    </p:spPr>
                  </p:pic>
                </p:oleObj>
              </mc:Fallback>
            </mc:AlternateContent>
          </a:graphicData>
        </a:graphic>
      </p:graphicFrame>
      <p:sp>
        <p:nvSpPr>
          <p:cNvPr id="28" name="TextBox 27"/>
          <p:cNvSpPr txBox="1"/>
          <p:nvPr/>
        </p:nvSpPr>
        <p:spPr>
          <a:xfrm>
            <a:off x="390960" y="2760990"/>
            <a:ext cx="1894469"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latin typeface="Calibri"/>
                <a:ea typeface="+mn-ea"/>
                <a:cs typeface="+mn-cs"/>
              </a:rPr>
              <a:t>Covariance:</a:t>
            </a:r>
            <a:r>
              <a:rPr lang="el-GR" sz="2800" dirty="0" smtClean="0">
                <a:latin typeface="Calibri"/>
                <a:ea typeface="+mn-ea"/>
                <a:cs typeface="+mn-cs"/>
              </a:rPr>
              <a:t> </a:t>
            </a:r>
            <a:endParaRPr lang="el-GR" sz="2800" dirty="0">
              <a:latin typeface="Calibri"/>
              <a:ea typeface="+mn-ea"/>
              <a:cs typeface="+mn-cs"/>
            </a:endParaRPr>
          </a:p>
        </p:txBody>
      </p:sp>
      <p:sp>
        <p:nvSpPr>
          <p:cNvPr id="29" name="TextBox 28"/>
          <p:cNvSpPr txBox="1"/>
          <p:nvPr/>
        </p:nvSpPr>
        <p:spPr>
          <a:xfrm>
            <a:off x="390960" y="3481625"/>
            <a:ext cx="1127056"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latin typeface="Calibri"/>
                <a:ea typeface="+mn-ea"/>
                <a:cs typeface="Lucida Bright"/>
              </a:rPr>
              <a:t>Mean: </a:t>
            </a:r>
            <a:endParaRPr lang="el-GR" sz="2800" dirty="0">
              <a:latin typeface="Lucida Bright"/>
              <a:ea typeface="+mn-ea"/>
              <a:cs typeface="Lucida Bright"/>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318246870"/>
              </p:ext>
            </p:extLst>
          </p:nvPr>
        </p:nvGraphicFramePr>
        <p:xfrm>
          <a:off x="3505200" y="2819400"/>
          <a:ext cx="2057400" cy="406400"/>
        </p:xfrm>
        <a:graphic>
          <a:graphicData uri="http://schemas.openxmlformats.org/presentationml/2006/ole">
            <mc:AlternateContent xmlns:mc="http://schemas.openxmlformats.org/markup-compatibility/2006">
              <mc:Choice xmlns:v="urn:schemas-microsoft-com:vml" Requires="v">
                <p:oleObj spid="_x0000_s32289" name="Equation" r:id="rId15" imgW="2057400" imgH="406400" progId="Equation.DSMT4">
                  <p:embed/>
                </p:oleObj>
              </mc:Choice>
              <mc:Fallback>
                <p:oleObj name="Equation" r:id="rId15" imgW="2057400" imgH="406400" progId="Equation.DSMT4">
                  <p:embed/>
                  <p:pic>
                    <p:nvPicPr>
                      <p:cNvPr id="0" name=""/>
                      <p:cNvPicPr/>
                      <p:nvPr/>
                    </p:nvPicPr>
                    <p:blipFill>
                      <a:blip r:embed="rId16"/>
                      <a:stretch>
                        <a:fillRect/>
                      </a:stretch>
                    </p:blipFill>
                    <p:spPr>
                      <a:xfrm>
                        <a:off x="3505200" y="2819400"/>
                        <a:ext cx="2057400" cy="4064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566926710"/>
              </p:ext>
            </p:extLst>
          </p:nvPr>
        </p:nvGraphicFramePr>
        <p:xfrm>
          <a:off x="2533650" y="3540035"/>
          <a:ext cx="4000500" cy="406400"/>
        </p:xfrm>
        <a:graphic>
          <a:graphicData uri="http://schemas.openxmlformats.org/presentationml/2006/ole">
            <mc:AlternateContent xmlns:mc="http://schemas.openxmlformats.org/markup-compatibility/2006">
              <mc:Choice xmlns:v="urn:schemas-microsoft-com:vml" Requires="v">
                <p:oleObj spid="_x0000_s32290" name="Equation" r:id="rId17" imgW="4000500" imgH="406400" progId="Equation.DSMT4">
                  <p:embed/>
                </p:oleObj>
              </mc:Choice>
              <mc:Fallback>
                <p:oleObj name="Equation" r:id="rId17" imgW="4000500" imgH="406400" progId="Equation.DSMT4">
                  <p:embed/>
                  <p:pic>
                    <p:nvPicPr>
                      <p:cNvPr id="0" name=""/>
                      <p:cNvPicPr/>
                      <p:nvPr/>
                    </p:nvPicPr>
                    <p:blipFill>
                      <a:blip r:embed="rId18"/>
                      <a:stretch>
                        <a:fillRect/>
                      </a:stretch>
                    </p:blipFill>
                    <p:spPr>
                      <a:xfrm>
                        <a:off x="2533650" y="3540035"/>
                        <a:ext cx="4000500" cy="406400"/>
                      </a:xfrm>
                      <a:prstGeom prst="rect">
                        <a:avLst/>
                      </a:prstGeom>
                    </p:spPr>
                  </p:pic>
                </p:oleObj>
              </mc:Fallback>
            </mc:AlternateContent>
          </a:graphicData>
        </a:graphic>
      </p:graphicFrame>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35</a:t>
            </a:fld>
            <a:endParaRPr lang="en-US" dirty="0"/>
          </a:p>
        </p:txBody>
      </p:sp>
    </p:spTree>
    <p:extLst>
      <p:ext uri="{BB962C8B-B14F-4D97-AF65-F5344CB8AC3E}">
        <p14:creationId xmlns:p14="http://schemas.microsoft.com/office/powerpoint/2010/main" val="7097976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smtClean="0">
                <a:effectLst/>
                <a:latin typeface="Arial"/>
                <a:cs typeface="Arial"/>
              </a:rPr>
              <a:t>The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8" name="TextBox 7"/>
          <p:cNvSpPr txBox="1"/>
          <p:nvPr/>
        </p:nvSpPr>
        <p:spPr>
          <a:xfrm>
            <a:off x="184178" y="895315"/>
            <a:ext cx="8959822" cy="3477875"/>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Numerator is just product of two </a:t>
            </a:r>
            <a:r>
              <a:rPr lang="en-US" dirty="0" err="1" smtClean="0">
                <a:solidFill>
                  <a:prstClr val="black"/>
                </a:solidFill>
                <a:latin typeface="Calibri"/>
                <a:ea typeface="+mn-ea"/>
                <a:cs typeface="+mn-cs"/>
              </a:rPr>
              <a:t>gaussians</a:t>
            </a:r>
            <a:r>
              <a:rPr lang="en-US" dirty="0" smtClean="0">
                <a:solidFill>
                  <a:prstClr val="black"/>
                </a:solidFill>
                <a:latin typeface="Calibri"/>
                <a:ea typeface="+mn-ea"/>
                <a:cs typeface="+mn-cs"/>
              </a:rPr>
              <a:t>.</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Denominator just normalizes posterior to be a PDF.</a:t>
            </a:r>
            <a:endParaRPr lang="en-US" dirty="0">
              <a:solidFill>
                <a:prstClr val="black"/>
              </a:solidFill>
              <a:latin typeface="Calibri"/>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99224538"/>
              </p:ext>
            </p:extLst>
          </p:nvPr>
        </p:nvGraphicFramePr>
        <p:xfrm>
          <a:off x="1435100" y="1536631"/>
          <a:ext cx="5575300" cy="1219200"/>
        </p:xfrm>
        <a:graphic>
          <a:graphicData uri="http://schemas.openxmlformats.org/presentationml/2006/ole">
            <mc:AlternateContent xmlns:mc="http://schemas.openxmlformats.org/markup-compatibility/2006">
              <mc:Choice xmlns:v="urn:schemas-microsoft-com:vml" Requires="v">
                <p:oleObj spid="_x0000_s24651" name="Equation" r:id="rId3" imgW="5575300" imgH="1219200" progId="Equation.DSMT4">
                  <p:embed/>
                </p:oleObj>
              </mc:Choice>
              <mc:Fallback>
                <p:oleObj name="Equation" r:id="rId3" imgW="5575300" imgH="1219200" progId="Equation.DSMT4">
                  <p:embed/>
                  <p:pic>
                    <p:nvPicPr>
                      <p:cNvPr id="0" name=""/>
                      <p:cNvPicPr/>
                      <p:nvPr/>
                    </p:nvPicPr>
                    <p:blipFill>
                      <a:blip r:embed="rId4"/>
                      <a:stretch>
                        <a:fillRect/>
                      </a:stretch>
                    </p:blipFill>
                    <p:spPr>
                      <a:xfrm>
                        <a:off x="1435100" y="1536631"/>
                        <a:ext cx="5575300" cy="1219200"/>
                      </a:xfrm>
                      <a:prstGeom prst="rect">
                        <a:avLst/>
                      </a:prstGeom>
                    </p:spPr>
                  </p:pic>
                </p:oleObj>
              </mc:Fallback>
            </mc:AlternateContent>
          </a:graphicData>
        </a:graphic>
      </p:graphicFrame>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36</a:t>
            </a:fld>
            <a:endParaRPr lang="en-US" dirty="0"/>
          </a:p>
        </p:txBody>
      </p:sp>
    </p:spTree>
    <p:extLst>
      <p:ext uri="{BB962C8B-B14F-4D97-AF65-F5344CB8AC3E}">
        <p14:creationId xmlns:p14="http://schemas.microsoft.com/office/powerpoint/2010/main" val="10123263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d_p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7104108" cy="5334000"/>
          </a:xfrm>
          <a:prstGeom prst="rect">
            <a:avLst/>
          </a:prstGeom>
        </p:spPr>
      </p:pic>
      <p:sp>
        <p:nvSpPr>
          <p:cNvPr id="7" name="Title 6"/>
          <p:cNvSpPr>
            <a:spLocks noGrp="1"/>
          </p:cNvSpPr>
          <p:nvPr>
            <p:ph type="title"/>
          </p:nvPr>
        </p:nvSpPr>
        <p:spPr/>
        <p:txBody>
          <a:bodyPr/>
          <a:lstStyle/>
          <a:p>
            <a:r>
              <a:rPr lang="en-US" sz="2800" dirty="0" smtClean="0">
                <a:effectLst/>
                <a:latin typeface="Arial"/>
                <a:cs typeface="Arial"/>
              </a:rPr>
              <a:t>The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8" name="TextBox 7"/>
          <p:cNvSpPr txBox="1"/>
          <p:nvPr/>
        </p:nvSpPr>
        <p:spPr>
          <a:xfrm>
            <a:off x="184178" y="895315"/>
            <a:ext cx="8959822" cy="2364750"/>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sz="2000" dirty="0">
              <a:solidFill>
                <a:prstClr val="black"/>
              </a:solidFill>
              <a:latin typeface="Calibri"/>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37906899"/>
              </p:ext>
            </p:extLst>
          </p:nvPr>
        </p:nvGraphicFramePr>
        <p:xfrm>
          <a:off x="1435100" y="1536631"/>
          <a:ext cx="5575300" cy="1219200"/>
        </p:xfrm>
        <a:graphic>
          <a:graphicData uri="http://schemas.openxmlformats.org/presentationml/2006/ole">
            <mc:AlternateContent xmlns:mc="http://schemas.openxmlformats.org/markup-compatibility/2006">
              <mc:Choice xmlns:v="urn:schemas-microsoft-com:vml" Requires="v">
                <p:oleObj spid="_x0000_s35908" name="Equation" r:id="rId4" imgW="5575300" imgH="1219200" progId="Equation.DSMT4">
                  <p:embed/>
                </p:oleObj>
              </mc:Choice>
              <mc:Fallback>
                <p:oleObj name="Equation" r:id="rId4" imgW="5575300" imgH="1219200" progId="Equation.DSMT4">
                  <p:embed/>
                  <p:pic>
                    <p:nvPicPr>
                      <p:cNvPr id="0" name=""/>
                      <p:cNvPicPr/>
                      <p:nvPr/>
                    </p:nvPicPr>
                    <p:blipFill>
                      <a:blip r:embed="rId5"/>
                      <a:stretch>
                        <a:fillRect/>
                      </a:stretch>
                    </p:blipFill>
                    <p:spPr>
                      <a:xfrm>
                        <a:off x="1435100" y="1536631"/>
                        <a:ext cx="5575300" cy="1219200"/>
                      </a:xfrm>
                      <a:prstGeom prst="rect">
                        <a:avLst/>
                      </a:prstGeom>
                    </p:spPr>
                  </p:pic>
                </p:oleObj>
              </mc:Fallback>
            </mc:AlternateContent>
          </a:graphicData>
        </a:graphic>
      </p:graphicFrame>
      <p:cxnSp>
        <p:nvCxnSpPr>
          <p:cNvPr id="5" name="Straight Arrow Connector 4"/>
          <p:cNvCxnSpPr/>
          <p:nvPr/>
        </p:nvCxnSpPr>
        <p:spPr>
          <a:xfrm flipH="1">
            <a:off x="3733800" y="2057400"/>
            <a:ext cx="1447800" cy="2286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37</a:t>
            </a:fld>
            <a:endParaRPr lang="en-US" dirty="0"/>
          </a:p>
        </p:txBody>
      </p:sp>
    </p:spTree>
    <p:extLst>
      <p:ext uri="{BB962C8B-B14F-4D97-AF65-F5344CB8AC3E}">
        <p14:creationId xmlns:p14="http://schemas.microsoft.com/office/powerpoint/2010/main" val="15274878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524000"/>
            <a:ext cx="7104106" cy="5334000"/>
          </a:xfrm>
          <a:prstGeom prst="rect">
            <a:avLst/>
          </a:prstGeom>
        </p:spPr>
      </p:pic>
      <p:sp>
        <p:nvSpPr>
          <p:cNvPr id="7" name="Title 6"/>
          <p:cNvSpPr>
            <a:spLocks noGrp="1"/>
          </p:cNvSpPr>
          <p:nvPr>
            <p:ph type="title"/>
          </p:nvPr>
        </p:nvSpPr>
        <p:spPr/>
        <p:txBody>
          <a:bodyPr/>
          <a:lstStyle/>
          <a:p>
            <a:r>
              <a:rPr lang="en-US" sz="2800" dirty="0" smtClean="0">
                <a:effectLst/>
                <a:latin typeface="Arial"/>
                <a:cs typeface="Arial"/>
              </a:rPr>
              <a:t>The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8" name="TextBox 7"/>
          <p:cNvSpPr txBox="1"/>
          <p:nvPr/>
        </p:nvSpPr>
        <p:spPr>
          <a:xfrm>
            <a:off x="184178" y="895315"/>
            <a:ext cx="8959822" cy="2364750"/>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sz="2000" dirty="0">
              <a:solidFill>
                <a:prstClr val="black"/>
              </a:solidFill>
              <a:latin typeface="Calibri"/>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73935660"/>
              </p:ext>
            </p:extLst>
          </p:nvPr>
        </p:nvGraphicFramePr>
        <p:xfrm>
          <a:off x="1435100" y="1536631"/>
          <a:ext cx="5575300" cy="1219200"/>
        </p:xfrm>
        <a:graphic>
          <a:graphicData uri="http://schemas.openxmlformats.org/presentationml/2006/ole">
            <mc:AlternateContent xmlns:mc="http://schemas.openxmlformats.org/markup-compatibility/2006">
              <mc:Choice xmlns:v="urn:schemas-microsoft-com:vml" Requires="v">
                <p:oleObj spid="_x0000_s38980" name="Equation" r:id="rId4" imgW="5575300" imgH="1219200" progId="Equation.DSMT4">
                  <p:embed/>
                </p:oleObj>
              </mc:Choice>
              <mc:Fallback>
                <p:oleObj name="Equation" r:id="rId4" imgW="5575300" imgH="1219200" progId="Equation.DSMT4">
                  <p:embed/>
                  <p:pic>
                    <p:nvPicPr>
                      <p:cNvPr id="0" name=""/>
                      <p:cNvPicPr/>
                      <p:nvPr/>
                    </p:nvPicPr>
                    <p:blipFill>
                      <a:blip r:embed="rId5"/>
                      <a:stretch>
                        <a:fillRect/>
                      </a:stretch>
                    </p:blipFill>
                    <p:spPr>
                      <a:xfrm>
                        <a:off x="1435100" y="1536631"/>
                        <a:ext cx="5575300" cy="1219200"/>
                      </a:xfrm>
                      <a:prstGeom prst="rect">
                        <a:avLst/>
                      </a:prstGeom>
                    </p:spPr>
                  </p:pic>
                </p:oleObj>
              </mc:Fallback>
            </mc:AlternateContent>
          </a:graphicData>
        </a:graphic>
      </p:graphicFrame>
      <p:cxnSp>
        <p:nvCxnSpPr>
          <p:cNvPr id="5" name="Straight Arrow Connector 4"/>
          <p:cNvCxnSpPr/>
          <p:nvPr/>
        </p:nvCxnSpPr>
        <p:spPr>
          <a:xfrm>
            <a:off x="3886200" y="2057400"/>
            <a:ext cx="1600200" cy="2209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38</a:t>
            </a:fld>
            <a:endParaRPr lang="en-US" dirty="0"/>
          </a:p>
        </p:txBody>
      </p:sp>
    </p:spTree>
    <p:extLst>
      <p:ext uri="{BB962C8B-B14F-4D97-AF65-F5344CB8AC3E}">
        <p14:creationId xmlns:p14="http://schemas.microsoft.com/office/powerpoint/2010/main" val="28267915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524000"/>
            <a:ext cx="7104106" cy="5333999"/>
          </a:xfrm>
          <a:prstGeom prst="rect">
            <a:avLst/>
          </a:prstGeom>
        </p:spPr>
      </p:pic>
      <p:sp>
        <p:nvSpPr>
          <p:cNvPr id="7" name="Title 6"/>
          <p:cNvSpPr>
            <a:spLocks noGrp="1"/>
          </p:cNvSpPr>
          <p:nvPr>
            <p:ph type="title"/>
          </p:nvPr>
        </p:nvSpPr>
        <p:spPr/>
        <p:txBody>
          <a:bodyPr/>
          <a:lstStyle/>
          <a:p>
            <a:r>
              <a:rPr lang="en-US" sz="2800" dirty="0" smtClean="0">
                <a:effectLst/>
                <a:latin typeface="Arial"/>
                <a:cs typeface="Arial"/>
              </a:rPr>
              <a:t>The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8" name="TextBox 7"/>
          <p:cNvSpPr txBox="1"/>
          <p:nvPr/>
        </p:nvSpPr>
        <p:spPr>
          <a:xfrm>
            <a:off x="184178" y="895315"/>
            <a:ext cx="8959822" cy="2364750"/>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sz="2000" dirty="0">
              <a:solidFill>
                <a:prstClr val="black"/>
              </a:solidFill>
              <a:latin typeface="Calibri"/>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858338424"/>
              </p:ext>
            </p:extLst>
          </p:nvPr>
        </p:nvGraphicFramePr>
        <p:xfrm>
          <a:off x="1435100" y="1536631"/>
          <a:ext cx="5575300" cy="1219200"/>
        </p:xfrm>
        <a:graphic>
          <a:graphicData uri="http://schemas.openxmlformats.org/presentationml/2006/ole">
            <mc:AlternateContent xmlns:mc="http://schemas.openxmlformats.org/markup-compatibility/2006">
              <mc:Choice xmlns:v="urn:schemas-microsoft-com:vml" Requires="v">
                <p:oleObj spid="_x0000_s40004" name="Equation" r:id="rId4" imgW="5575300" imgH="1219200" progId="Equation.DSMT4">
                  <p:embed/>
                </p:oleObj>
              </mc:Choice>
              <mc:Fallback>
                <p:oleObj name="Equation" r:id="rId4" imgW="5575300" imgH="1219200" progId="Equation.DSMT4">
                  <p:embed/>
                  <p:pic>
                    <p:nvPicPr>
                      <p:cNvPr id="0" name=""/>
                      <p:cNvPicPr/>
                      <p:nvPr/>
                    </p:nvPicPr>
                    <p:blipFill>
                      <a:blip r:embed="rId5"/>
                      <a:stretch>
                        <a:fillRect/>
                      </a:stretch>
                    </p:blipFill>
                    <p:spPr>
                      <a:xfrm>
                        <a:off x="1435100" y="1536631"/>
                        <a:ext cx="5575300" cy="1219200"/>
                      </a:xfrm>
                      <a:prstGeom prst="rect">
                        <a:avLst/>
                      </a:prstGeom>
                    </p:spPr>
                  </p:pic>
                </p:oleObj>
              </mc:Fallback>
            </mc:AlternateContent>
          </a:graphicData>
        </a:graphic>
      </p:graphicFrame>
      <p:cxnSp>
        <p:nvCxnSpPr>
          <p:cNvPr id="5" name="Straight Arrow Connector 4"/>
          <p:cNvCxnSpPr/>
          <p:nvPr/>
        </p:nvCxnSpPr>
        <p:spPr>
          <a:xfrm>
            <a:off x="1905000" y="2514600"/>
            <a:ext cx="2438400" cy="838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39</a:t>
            </a:fld>
            <a:endParaRPr lang="en-US" dirty="0"/>
          </a:p>
        </p:txBody>
      </p:sp>
    </p:spTree>
    <p:extLst>
      <p:ext uri="{BB962C8B-B14F-4D97-AF65-F5344CB8AC3E}">
        <p14:creationId xmlns:p14="http://schemas.microsoft.com/office/powerpoint/2010/main" val="25488523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4</a:t>
            </a:fld>
            <a:endParaRPr lang="en-US" dirty="0"/>
          </a:p>
        </p:txBody>
      </p:sp>
    </p:spTree>
    <p:extLst>
      <p:ext uri="{BB962C8B-B14F-4D97-AF65-F5344CB8AC3E}">
        <p14:creationId xmlns:p14="http://schemas.microsoft.com/office/powerpoint/2010/main" val="7055847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130" y="1524425"/>
            <a:ext cx="8336680" cy="1015663"/>
          </a:xfrm>
          <a:prstGeom prst="rect">
            <a:avLst/>
          </a:prstGeom>
        </p:spPr>
        <p:txBody>
          <a:bodyPr wrap="square">
            <a:spAutoFit/>
          </a:bodyPr>
          <a:lstStyle/>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Product of d-dimensional </a:t>
            </a:r>
            <a:r>
              <a:rPr lang="en-US" sz="3600" baseline="30000" dirty="0" err="1">
                <a:solidFill>
                  <a:prstClr val="black"/>
                </a:solidFill>
                <a:latin typeface="Calibri"/>
                <a:ea typeface="+mn-ea"/>
                <a:cs typeface="Lucida Bright"/>
              </a:rPr>
              <a:t>normals</a:t>
            </a:r>
            <a:r>
              <a:rPr lang="en-US" sz="3600" baseline="30000" dirty="0">
                <a:solidFill>
                  <a:prstClr val="black"/>
                </a:solidFill>
                <a:latin typeface="Calibri"/>
                <a:ea typeface="+mn-ea"/>
                <a:cs typeface="Lucida Bright"/>
              </a:rPr>
              <a:t> with </a:t>
            </a:r>
            <a:r>
              <a:rPr lang="en-US" sz="3600" baseline="30000" dirty="0" smtClean="0">
                <a:solidFill>
                  <a:prstClr val="black"/>
                </a:solidFill>
                <a:latin typeface="Calibri"/>
                <a:ea typeface="+mn-ea"/>
                <a:cs typeface="Lucida Bright"/>
              </a:rPr>
              <a:t>means</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 </a:t>
            </a:r>
            <a:r>
              <a:rPr lang="en-US" sz="36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and</a:t>
            </a:r>
            <a:endParaRPr lang="en-US" sz="3600" baseline="30000" dirty="0">
              <a:solidFill>
                <a:prstClr val="black"/>
              </a:solidFill>
              <a:latin typeface="Calibri"/>
              <a:ea typeface="+mn-ea"/>
              <a:cs typeface="Lucida Bright"/>
            </a:endParaRPr>
          </a:p>
          <a:p>
            <a:pPr defTabSz="457200" eaLnBrk="1" fontAlgn="auto" hangingPunct="1">
              <a:spcBef>
                <a:spcPts val="0"/>
              </a:spcBef>
              <a:spcAft>
                <a:spcPts val="0"/>
              </a:spcAft>
            </a:pPr>
            <a:r>
              <a:rPr lang="en-US" sz="3600" baseline="30000" dirty="0">
                <a:solidFill>
                  <a:prstClr val="black"/>
                </a:solidFill>
                <a:latin typeface="Calibri"/>
                <a:ea typeface="+mn-ea"/>
                <a:cs typeface="Lucida Bright"/>
              </a:rPr>
              <a:t>covariance matrices </a:t>
            </a:r>
            <a:r>
              <a:rPr lang="en-US" sz="3600" baseline="30000" dirty="0" smtClean="0">
                <a:solidFill>
                  <a:prstClr val="black"/>
                </a:solidFill>
                <a:latin typeface="Calibri"/>
                <a:ea typeface="+mn-ea"/>
                <a:cs typeface="Lucida Bright"/>
              </a:rPr>
              <a:t>     and</a:t>
            </a:r>
            <a:r>
              <a:rPr lang="en-US" sz="3600" i="1" baseline="-25000" dirty="0" smtClean="0">
                <a:solidFill>
                  <a:prstClr val="black"/>
                </a:solidFill>
                <a:latin typeface="Calibri"/>
                <a:ea typeface="+mn-ea"/>
                <a:cs typeface="Lucida Bright"/>
              </a:rPr>
              <a:t>       </a:t>
            </a:r>
            <a:r>
              <a:rPr lang="en-US" sz="3600" baseline="30000" dirty="0" smtClean="0">
                <a:solidFill>
                  <a:prstClr val="black"/>
                </a:solidFill>
                <a:latin typeface="Calibri"/>
                <a:ea typeface="+mn-ea"/>
                <a:cs typeface="Lucida Bright"/>
              </a:rPr>
              <a:t>is </a:t>
            </a:r>
            <a:r>
              <a:rPr lang="en-US" sz="3600" baseline="30000" dirty="0">
                <a:solidFill>
                  <a:prstClr val="black"/>
                </a:solidFill>
                <a:latin typeface="Calibri"/>
                <a:ea typeface="+mn-ea"/>
                <a:cs typeface="Lucida Bright"/>
              </a:rPr>
              <a:t>normal.</a:t>
            </a:r>
            <a:endParaRPr lang="en-US" sz="3600" dirty="0">
              <a:solidFill>
                <a:prstClr val="black"/>
              </a:solidFill>
              <a:latin typeface="Calibri"/>
              <a:ea typeface="+mn-ea"/>
              <a:cs typeface="Lucida Bright"/>
            </a:endParaRPr>
          </a:p>
        </p:txBody>
      </p:sp>
      <p:sp>
        <p:nvSpPr>
          <p:cNvPr id="9" name="TextBox 8"/>
          <p:cNvSpPr txBox="1"/>
          <p:nvPr/>
        </p:nvSpPr>
        <p:spPr>
          <a:xfrm>
            <a:off x="429060" y="3282976"/>
            <a:ext cx="1894469"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latin typeface="Calibri"/>
                <a:ea typeface="+mn-ea"/>
                <a:cs typeface="+mn-cs"/>
              </a:rPr>
              <a:t>Covariance:</a:t>
            </a:r>
            <a:r>
              <a:rPr lang="el-GR" sz="2800" dirty="0" smtClean="0">
                <a:latin typeface="Calibri"/>
                <a:ea typeface="+mn-ea"/>
                <a:cs typeface="+mn-cs"/>
              </a:rPr>
              <a:t> </a:t>
            </a:r>
            <a:endParaRPr lang="el-GR" sz="2800" dirty="0">
              <a:latin typeface="Calibri"/>
              <a:ea typeface="+mn-ea"/>
              <a:cs typeface="+mn-cs"/>
            </a:endParaRPr>
          </a:p>
        </p:txBody>
      </p:sp>
      <p:sp>
        <p:nvSpPr>
          <p:cNvPr id="10" name="TextBox 9"/>
          <p:cNvSpPr txBox="1"/>
          <p:nvPr/>
        </p:nvSpPr>
        <p:spPr>
          <a:xfrm>
            <a:off x="429060" y="4003611"/>
            <a:ext cx="1127056"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latin typeface="Calibri"/>
                <a:ea typeface="+mn-ea"/>
                <a:cs typeface="Lucida Bright"/>
              </a:rPr>
              <a:t>Mean: </a:t>
            </a:r>
            <a:endParaRPr lang="el-GR" sz="2800" dirty="0">
              <a:latin typeface="Lucida Bright"/>
              <a:ea typeface="+mn-ea"/>
              <a:cs typeface="Lucida Bright"/>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767570767"/>
              </p:ext>
            </p:extLst>
          </p:nvPr>
        </p:nvGraphicFramePr>
        <p:xfrm>
          <a:off x="2528098" y="2606324"/>
          <a:ext cx="3810000" cy="355600"/>
        </p:xfrm>
        <a:graphic>
          <a:graphicData uri="http://schemas.openxmlformats.org/presentationml/2006/ole">
            <mc:AlternateContent xmlns:mc="http://schemas.openxmlformats.org/markup-compatibility/2006">
              <mc:Choice xmlns:v="urn:schemas-microsoft-com:vml" Requires="v">
                <p:oleObj spid="_x0000_s33234" name="Equation" r:id="rId3" imgW="3810000" imgH="355600" progId="Equation.DSMT4">
                  <p:embed/>
                </p:oleObj>
              </mc:Choice>
              <mc:Fallback>
                <p:oleObj name="Equation" r:id="rId3" imgW="3810000" imgH="355600" progId="Equation.DSMT4">
                  <p:embed/>
                  <p:pic>
                    <p:nvPicPr>
                      <p:cNvPr id="0" name=""/>
                      <p:cNvPicPr/>
                      <p:nvPr/>
                    </p:nvPicPr>
                    <p:blipFill>
                      <a:blip r:embed="rId4"/>
                      <a:stretch>
                        <a:fillRect/>
                      </a:stretch>
                    </p:blipFill>
                    <p:spPr>
                      <a:xfrm>
                        <a:off x="2528098" y="2606324"/>
                        <a:ext cx="3810000" cy="355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12854433"/>
              </p:ext>
            </p:extLst>
          </p:nvPr>
        </p:nvGraphicFramePr>
        <p:xfrm>
          <a:off x="3543300" y="3341386"/>
          <a:ext cx="2057400" cy="406400"/>
        </p:xfrm>
        <a:graphic>
          <a:graphicData uri="http://schemas.openxmlformats.org/presentationml/2006/ole">
            <mc:AlternateContent xmlns:mc="http://schemas.openxmlformats.org/markup-compatibility/2006">
              <mc:Choice xmlns:v="urn:schemas-microsoft-com:vml" Requires="v">
                <p:oleObj spid="_x0000_s33235" name="Equation" r:id="rId5" imgW="2057400" imgH="406400" progId="Equation.DSMT4">
                  <p:embed/>
                </p:oleObj>
              </mc:Choice>
              <mc:Fallback>
                <p:oleObj name="Equation" r:id="rId5" imgW="2057400" imgH="406400" progId="Equation.DSMT4">
                  <p:embed/>
                  <p:pic>
                    <p:nvPicPr>
                      <p:cNvPr id="0" name=""/>
                      <p:cNvPicPr/>
                      <p:nvPr/>
                    </p:nvPicPr>
                    <p:blipFill>
                      <a:blip r:embed="rId6"/>
                      <a:stretch>
                        <a:fillRect/>
                      </a:stretch>
                    </p:blipFill>
                    <p:spPr>
                      <a:xfrm>
                        <a:off x="3543300" y="3341386"/>
                        <a:ext cx="20574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35432764"/>
              </p:ext>
            </p:extLst>
          </p:nvPr>
        </p:nvGraphicFramePr>
        <p:xfrm>
          <a:off x="2571750" y="4062021"/>
          <a:ext cx="4000500" cy="406400"/>
        </p:xfrm>
        <a:graphic>
          <a:graphicData uri="http://schemas.openxmlformats.org/presentationml/2006/ole">
            <mc:AlternateContent xmlns:mc="http://schemas.openxmlformats.org/markup-compatibility/2006">
              <mc:Choice xmlns:v="urn:schemas-microsoft-com:vml" Requires="v">
                <p:oleObj spid="_x0000_s33236" name="Equation" r:id="rId7" imgW="4000500" imgH="406400" progId="Equation.DSMT4">
                  <p:embed/>
                </p:oleObj>
              </mc:Choice>
              <mc:Fallback>
                <p:oleObj name="Equation" r:id="rId7" imgW="4000500" imgH="406400" progId="Equation.DSMT4">
                  <p:embed/>
                  <p:pic>
                    <p:nvPicPr>
                      <p:cNvPr id="0" name=""/>
                      <p:cNvPicPr/>
                      <p:nvPr/>
                    </p:nvPicPr>
                    <p:blipFill>
                      <a:blip r:embed="rId8"/>
                      <a:stretch>
                        <a:fillRect/>
                      </a:stretch>
                    </p:blipFill>
                    <p:spPr>
                      <a:xfrm>
                        <a:off x="2571750" y="4062021"/>
                        <a:ext cx="4000500" cy="4064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80598510"/>
              </p:ext>
            </p:extLst>
          </p:nvPr>
        </p:nvGraphicFramePr>
        <p:xfrm>
          <a:off x="6103532" y="1649186"/>
          <a:ext cx="292100" cy="355600"/>
        </p:xfrm>
        <a:graphic>
          <a:graphicData uri="http://schemas.openxmlformats.org/presentationml/2006/ole">
            <mc:AlternateContent xmlns:mc="http://schemas.openxmlformats.org/markup-compatibility/2006">
              <mc:Choice xmlns:v="urn:schemas-microsoft-com:vml" Requires="v">
                <p:oleObj spid="_x0000_s33237" name="Equation" r:id="rId9" imgW="292100" imgH="355600" progId="Equation.DSMT4">
                  <p:embed/>
                </p:oleObj>
              </mc:Choice>
              <mc:Fallback>
                <p:oleObj name="Equation" r:id="rId9" imgW="292100" imgH="355600" progId="Equation.DSMT4">
                  <p:embed/>
                  <p:pic>
                    <p:nvPicPr>
                      <p:cNvPr id="0" name=""/>
                      <p:cNvPicPr/>
                      <p:nvPr/>
                    </p:nvPicPr>
                    <p:blipFill>
                      <a:blip r:embed="rId10"/>
                      <a:stretch>
                        <a:fillRect/>
                      </a:stretch>
                    </p:blipFill>
                    <p:spPr>
                      <a:xfrm>
                        <a:off x="6103532" y="1649186"/>
                        <a:ext cx="292100" cy="355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980277876"/>
              </p:ext>
            </p:extLst>
          </p:nvPr>
        </p:nvGraphicFramePr>
        <p:xfrm>
          <a:off x="7105447" y="1649186"/>
          <a:ext cx="317500" cy="355600"/>
        </p:xfrm>
        <a:graphic>
          <a:graphicData uri="http://schemas.openxmlformats.org/presentationml/2006/ole">
            <mc:AlternateContent xmlns:mc="http://schemas.openxmlformats.org/markup-compatibility/2006">
              <mc:Choice xmlns:v="urn:schemas-microsoft-com:vml" Requires="v">
                <p:oleObj spid="_x0000_s33238" name="Equation" r:id="rId11" imgW="317500" imgH="355600" progId="Equation.DSMT4">
                  <p:embed/>
                </p:oleObj>
              </mc:Choice>
              <mc:Fallback>
                <p:oleObj name="Equation" r:id="rId11" imgW="317500" imgH="355600" progId="Equation.DSMT4">
                  <p:embed/>
                  <p:pic>
                    <p:nvPicPr>
                      <p:cNvPr id="0" name=""/>
                      <p:cNvPicPr/>
                      <p:nvPr/>
                    </p:nvPicPr>
                    <p:blipFill>
                      <a:blip r:embed="rId12"/>
                      <a:stretch>
                        <a:fillRect/>
                      </a:stretch>
                    </p:blipFill>
                    <p:spPr>
                      <a:xfrm>
                        <a:off x="7105447" y="1649186"/>
                        <a:ext cx="317500" cy="3556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20424721"/>
              </p:ext>
            </p:extLst>
          </p:nvPr>
        </p:nvGraphicFramePr>
        <p:xfrm>
          <a:off x="2835714" y="2012203"/>
          <a:ext cx="330200" cy="355600"/>
        </p:xfrm>
        <a:graphic>
          <a:graphicData uri="http://schemas.openxmlformats.org/presentationml/2006/ole">
            <mc:AlternateContent xmlns:mc="http://schemas.openxmlformats.org/markup-compatibility/2006">
              <mc:Choice xmlns:v="urn:schemas-microsoft-com:vml" Requires="v">
                <p:oleObj spid="_x0000_s33239" name="Equation" r:id="rId13" imgW="330200" imgH="355600" progId="Equation.DSMT4">
                  <p:embed/>
                </p:oleObj>
              </mc:Choice>
              <mc:Fallback>
                <p:oleObj name="Equation" r:id="rId13" imgW="330200" imgH="355600" progId="Equation.DSMT4">
                  <p:embed/>
                  <p:pic>
                    <p:nvPicPr>
                      <p:cNvPr id="0" name=""/>
                      <p:cNvPicPr/>
                      <p:nvPr/>
                    </p:nvPicPr>
                    <p:blipFill>
                      <a:blip r:embed="rId14"/>
                      <a:stretch>
                        <a:fillRect/>
                      </a:stretch>
                    </p:blipFill>
                    <p:spPr>
                      <a:xfrm>
                        <a:off x="2835714" y="2012203"/>
                        <a:ext cx="330200" cy="3556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05839155"/>
              </p:ext>
            </p:extLst>
          </p:nvPr>
        </p:nvGraphicFramePr>
        <p:xfrm>
          <a:off x="3703264" y="2012203"/>
          <a:ext cx="368300" cy="355600"/>
        </p:xfrm>
        <a:graphic>
          <a:graphicData uri="http://schemas.openxmlformats.org/presentationml/2006/ole">
            <mc:AlternateContent xmlns:mc="http://schemas.openxmlformats.org/markup-compatibility/2006">
              <mc:Choice xmlns:v="urn:schemas-microsoft-com:vml" Requires="v">
                <p:oleObj spid="_x0000_s33240" name="Equation" r:id="rId15" imgW="368300" imgH="355600" progId="Equation.DSMT4">
                  <p:embed/>
                </p:oleObj>
              </mc:Choice>
              <mc:Fallback>
                <p:oleObj name="Equation" r:id="rId15" imgW="368300" imgH="355600" progId="Equation.DSMT4">
                  <p:embed/>
                  <p:pic>
                    <p:nvPicPr>
                      <p:cNvPr id="0" name=""/>
                      <p:cNvPicPr/>
                      <p:nvPr/>
                    </p:nvPicPr>
                    <p:blipFill>
                      <a:blip r:embed="rId16"/>
                      <a:stretch>
                        <a:fillRect/>
                      </a:stretch>
                    </p:blipFill>
                    <p:spPr>
                      <a:xfrm>
                        <a:off x="3703264" y="2012203"/>
                        <a:ext cx="368300" cy="355600"/>
                      </a:xfrm>
                      <a:prstGeom prst="rect">
                        <a:avLst/>
                      </a:prstGeom>
                    </p:spPr>
                  </p:pic>
                </p:oleObj>
              </mc:Fallback>
            </mc:AlternateContent>
          </a:graphicData>
        </a:graphic>
      </p:graphicFrame>
      <p:sp>
        <p:nvSpPr>
          <p:cNvPr id="4" name="Title 3"/>
          <p:cNvSpPr>
            <a:spLocks noGrp="1"/>
          </p:cNvSpPr>
          <p:nvPr>
            <p:ph type="title"/>
          </p:nvPr>
        </p:nvSpPr>
        <p:spPr>
          <a:xfrm>
            <a:off x="0" y="-1"/>
            <a:ext cx="9144000" cy="685801"/>
          </a:xfrm>
        </p:spPr>
        <p:txBody>
          <a:bodyPr/>
          <a:lstStyle/>
          <a:p>
            <a:r>
              <a:rPr lang="en-US" sz="2800" dirty="0" err="1" smtClean="0">
                <a:effectLst/>
                <a:latin typeface="Arial"/>
                <a:cs typeface="Arial"/>
              </a:rPr>
              <a:t>Kalman</a:t>
            </a:r>
            <a:r>
              <a:rPr lang="en-US" sz="2800" dirty="0" smtClean="0">
                <a:effectLst/>
                <a:latin typeface="Arial"/>
                <a:cs typeface="Arial"/>
              </a:rPr>
              <a:t> Filter: Cost Challenges</a:t>
            </a:r>
            <a:endParaRPr lang="en-US" sz="2800" dirty="0">
              <a:latin typeface="Arial"/>
              <a:cs typeface="Arial"/>
            </a:endParaRPr>
          </a:p>
        </p:txBody>
      </p:sp>
      <p:sp>
        <p:nvSpPr>
          <p:cNvPr id="2" name="TextBox 1"/>
          <p:cNvSpPr txBox="1"/>
          <p:nvPr/>
        </p:nvSpPr>
        <p:spPr>
          <a:xfrm>
            <a:off x="381000" y="4953000"/>
            <a:ext cx="8229600" cy="1200328"/>
          </a:xfrm>
          <a:prstGeom prst="rect">
            <a:avLst/>
          </a:prstGeom>
          <a:noFill/>
        </p:spPr>
        <p:txBody>
          <a:bodyPr wrap="square" rtlCol="0">
            <a:spAutoFit/>
          </a:bodyPr>
          <a:lstStyle/>
          <a:p>
            <a:r>
              <a:rPr lang="en-US" dirty="0" smtClean="0"/>
              <a:t>Must store and invert covariance matrices.</a:t>
            </a:r>
          </a:p>
          <a:p>
            <a:r>
              <a:rPr lang="en-US" dirty="0" smtClean="0">
                <a:solidFill>
                  <a:srgbClr val="FF0000"/>
                </a:solidFill>
              </a:rPr>
              <a:t>Too big </a:t>
            </a:r>
            <a:r>
              <a:rPr lang="en-US" dirty="0" smtClean="0"/>
              <a:t>to store for large problems.</a:t>
            </a:r>
          </a:p>
          <a:p>
            <a:r>
              <a:rPr lang="en-US" dirty="0" smtClean="0">
                <a:solidFill>
                  <a:srgbClr val="FF0000"/>
                </a:solidFill>
              </a:rPr>
              <a:t>Too costly </a:t>
            </a:r>
            <a:r>
              <a:rPr lang="en-US" dirty="0" smtClean="0"/>
              <a:t>to invert, &gt; O(n</a:t>
            </a:r>
            <a:r>
              <a:rPr lang="en-US" baseline="30000" dirty="0" smtClean="0"/>
              <a:t>2</a:t>
            </a:r>
            <a:r>
              <a:rPr lang="en-US" dirty="0" smtClean="0"/>
              <a:t>).</a:t>
            </a:r>
            <a:endParaRPr lang="en-US" dirty="0"/>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40</a:t>
            </a:fld>
            <a:endParaRPr lang="en-US" dirty="0"/>
          </a:p>
        </p:txBody>
      </p:sp>
    </p:spTree>
    <p:extLst>
      <p:ext uri="{BB962C8B-B14F-4D97-AF65-F5344CB8AC3E}">
        <p14:creationId xmlns:p14="http://schemas.microsoft.com/office/powerpoint/2010/main" val="10388423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pic>
        <p:nvPicPr>
          <p:cNvPr id="60421" name="Picture 5" descr="new05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827213"/>
            <a:ext cx="657225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7"/>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sp>
        <p:nvSpPr>
          <p:cNvPr id="8"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41</a:t>
            </a:fld>
            <a:endParaRPr lang="en-US" dirty="0"/>
          </a:p>
        </p:txBody>
      </p:sp>
      <p:sp>
        <p:nvSpPr>
          <p:cNvPr id="3" name="TextBox 2"/>
          <p:cNvSpPr txBox="1"/>
          <p:nvPr/>
        </p:nvSpPr>
        <p:spPr>
          <a:xfrm>
            <a:off x="609600" y="5105400"/>
            <a:ext cx="7924800" cy="461665"/>
          </a:xfrm>
          <a:prstGeom prst="rect">
            <a:avLst/>
          </a:prstGeom>
          <a:noFill/>
        </p:spPr>
        <p:txBody>
          <a:bodyPr wrap="square" rtlCol="0">
            <a:spAutoFit/>
          </a:bodyPr>
          <a:lstStyle/>
          <a:p>
            <a:r>
              <a:rPr lang="en-US" dirty="0" smtClean="0"/>
              <a:t>Example: Predict temperature on the </a:t>
            </a:r>
            <a:r>
              <a:rPr lang="en-US" dirty="0" smtClean="0"/>
              <a:t>Albany</a:t>
            </a:r>
            <a:r>
              <a:rPr lang="en-US" dirty="0" smtClean="0"/>
              <a:t> </a:t>
            </a:r>
            <a:r>
              <a:rPr lang="en-US" dirty="0" smtClean="0"/>
              <a:t>campus.</a:t>
            </a:r>
            <a:endParaRPr lang="en-US" dirty="0"/>
          </a:p>
        </p:txBody>
      </p:sp>
    </p:spTree>
    <p:extLst>
      <p:ext uri="{BB962C8B-B14F-4D97-AF65-F5344CB8AC3E}">
        <p14:creationId xmlns:p14="http://schemas.microsoft.com/office/powerpoint/2010/main" val="6341089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7"/>
          <p:cNvSpPr>
            <a:spLocks noChangeArrowheads="1"/>
          </p:cNvSpPr>
          <p:nvPr/>
        </p:nvSpPr>
        <p:spPr bwMode="auto">
          <a:xfrm>
            <a:off x="457200" y="4800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Use sample mean</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and sample standard deviation </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to determine a corresponding continuous distribution</a:t>
            </a:r>
          </a:p>
        </p:txBody>
      </p:sp>
      <p:sp>
        <p:nvSpPr>
          <p:cNvPr id="6247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2473"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pic>
        <p:nvPicPr>
          <p:cNvPr id="62474" name="Picture 6" descr="new05_f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1827213"/>
            <a:ext cx="6581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6" name="Object 2"/>
          <p:cNvGraphicFramePr>
            <a:graphicFrameLocks noChangeAspect="1"/>
          </p:cNvGraphicFramePr>
          <p:nvPr/>
        </p:nvGraphicFramePr>
        <p:xfrm>
          <a:off x="2781300" y="4629150"/>
          <a:ext cx="1371600" cy="765175"/>
        </p:xfrm>
        <a:graphic>
          <a:graphicData uri="http://schemas.openxmlformats.org/presentationml/2006/ole">
            <mc:AlternateContent xmlns:mc="http://schemas.openxmlformats.org/markup-compatibility/2006">
              <mc:Choice xmlns:v="urn:schemas-microsoft-com:vml" Requires="v">
                <p:oleObj spid="_x0000_s33992" name="Equation" r:id="rId5" imgW="774700" imgH="431800" progId="Equation.3">
                  <p:embed/>
                </p:oleObj>
              </mc:Choice>
              <mc:Fallback>
                <p:oleObj name="Equation" r:id="rId5" imgW="774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4629150"/>
                        <a:ext cx="1371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4267200" y="5067300"/>
          <a:ext cx="2576513" cy="746125"/>
        </p:xfrm>
        <a:graphic>
          <a:graphicData uri="http://schemas.openxmlformats.org/presentationml/2006/ole">
            <mc:AlternateContent xmlns:mc="http://schemas.openxmlformats.org/markup-compatibility/2006">
              <mc:Choice xmlns:v="urn:schemas-microsoft-com:vml" Requires="v">
                <p:oleObj spid="_x0000_s33993" name="Equation" r:id="rId7" imgW="1663700" imgH="482600" progId="Equation.3">
                  <p:embed/>
                </p:oleObj>
              </mc:Choice>
              <mc:Fallback>
                <p:oleObj name="Equation" r:id="rId7" imgW="16637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067300"/>
                        <a:ext cx="2576513"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8" name="Object 4"/>
          <p:cNvGraphicFramePr>
            <a:graphicFrameLocks noChangeAspect="1"/>
          </p:cNvGraphicFramePr>
          <p:nvPr/>
        </p:nvGraphicFramePr>
        <p:xfrm>
          <a:off x="6553200" y="5638800"/>
          <a:ext cx="2071688" cy="515938"/>
        </p:xfrm>
        <a:graphic>
          <a:graphicData uri="http://schemas.openxmlformats.org/presentationml/2006/ole">
            <mc:AlternateContent xmlns:mc="http://schemas.openxmlformats.org/markup-compatibility/2006">
              <mc:Choice xmlns:v="urn:schemas-microsoft-com:vml" Requires="v">
                <p:oleObj spid="_x0000_s33994" name="Equation" r:id="rId9" imgW="914400" imgH="228600" progId="Equation.DSMT4">
                  <p:embed/>
                </p:oleObj>
              </mc:Choice>
              <mc:Fallback>
                <p:oleObj name="Equation" r:id="rId9" imgW="9144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5638800"/>
                        <a:ext cx="207168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42</a:t>
            </a:fld>
            <a:endParaRPr lang="en-US" dirty="0"/>
          </a:p>
        </p:txBody>
      </p:sp>
    </p:spTree>
    <p:extLst>
      <p:ext uri="{BB962C8B-B14F-4D97-AF65-F5344CB8AC3E}">
        <p14:creationId xmlns:p14="http://schemas.microsoft.com/office/powerpoint/2010/main" val="31169207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4517"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a:t>
            </a:r>
          </a:p>
        </p:txBody>
      </p:sp>
      <p:pic>
        <p:nvPicPr>
          <p:cNvPr id="64518" name="Picture 5" descr="new07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43</a:t>
            </a:fld>
            <a:endParaRPr lang="en-US" dirty="0"/>
          </a:p>
        </p:txBody>
      </p:sp>
    </p:spTree>
    <p:extLst>
      <p:ext uri="{BB962C8B-B14F-4D97-AF65-F5344CB8AC3E}">
        <p14:creationId xmlns:p14="http://schemas.microsoft.com/office/powerpoint/2010/main" val="30966190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6565" name="Rectangle 4"/>
          <p:cNvSpPr>
            <a:spLocks noGrp="1" noChangeArrowheads="1"/>
          </p:cNvSpPr>
          <p:nvPr>
            <p:ph type="body" sz="half" idx="2"/>
          </p:nvPr>
        </p:nvSpPr>
        <p:spPr>
          <a:xfrm>
            <a:off x="381000" y="1371600"/>
            <a:ext cx="8229600" cy="1524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 ,</a:t>
            </a:r>
          </a:p>
          <a:p>
            <a:pPr marL="0" indent="0">
              <a:spcBef>
                <a:spcPct val="0"/>
              </a:spcBef>
              <a:buNone/>
            </a:pPr>
            <a:r>
              <a:rPr lang="en-US" sz="2000" dirty="0">
                <a:latin typeface="Arial" charset="0"/>
                <a:ea typeface="ＭＳ Ｐゴシック" charset="0"/>
                <a:cs typeface="ＭＳ Ｐゴシック" charset="0"/>
              </a:rPr>
              <a:t>advance each member to time t</a:t>
            </a:r>
            <a:r>
              <a:rPr lang="en-US" sz="2000" baseline="-25000" dirty="0">
                <a:latin typeface="Arial" charset="0"/>
                <a:ea typeface="ＭＳ Ｐゴシック" charset="0"/>
                <a:cs typeface="ＭＳ Ｐゴシック" charset="0"/>
              </a:rPr>
              <a:t>2 </a:t>
            </a:r>
            <a:r>
              <a:rPr lang="en-US" sz="2000" dirty="0">
                <a:latin typeface="Arial" charset="0"/>
                <a:ea typeface="ＭＳ Ｐゴシック" charset="0"/>
                <a:cs typeface="ＭＳ Ｐゴシック" charset="0"/>
              </a:rPr>
              <a:t>with model, T</a:t>
            </a:r>
            <a:r>
              <a:rPr lang="en-US" sz="2000" baseline="-17000" dirty="0">
                <a:latin typeface="Arial" charset="0"/>
                <a:ea typeface="ＭＳ Ｐゴシック" charset="0"/>
                <a:cs typeface="ＭＳ Ｐゴシック" charset="0"/>
              </a:rPr>
              <a:t>2,n</a:t>
            </a:r>
            <a:r>
              <a:rPr lang="en-US" sz="2000" dirty="0">
                <a:latin typeface="Arial" charset="0"/>
                <a:ea typeface="ＭＳ Ｐゴシック" charset="0"/>
                <a:cs typeface="ＭＳ Ｐゴシック" charset="0"/>
              </a:rPr>
              <a:t> = L(T</a:t>
            </a:r>
            <a:r>
              <a:rPr lang="en-US" sz="2000" baseline="-17000" dirty="0">
                <a:latin typeface="Arial" charset="0"/>
                <a:ea typeface="ＭＳ Ｐゴシック" charset="0"/>
                <a:cs typeface="ＭＳ Ｐゴシック" charset="0"/>
              </a:rPr>
              <a:t>1, n</a:t>
            </a:r>
            <a:r>
              <a:rPr lang="en-US" sz="2000" dirty="0">
                <a:latin typeface="Arial" charset="0"/>
                <a:ea typeface="ＭＳ Ｐゴシック" charset="0"/>
                <a:cs typeface="ＭＳ Ｐゴシック" charset="0"/>
              </a:rPr>
              <a:t>)  n = 1, …,N .</a:t>
            </a:r>
          </a:p>
        </p:txBody>
      </p:sp>
      <p:pic>
        <p:nvPicPr>
          <p:cNvPr id="66566" name="Picture 6" descr="new07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44</a:t>
            </a:fld>
            <a:endParaRPr lang="en-US" dirty="0"/>
          </a:p>
        </p:txBody>
      </p:sp>
    </p:spTree>
    <p:extLst>
      <p:ext uri="{BB962C8B-B14F-4D97-AF65-F5344CB8AC3E}">
        <p14:creationId xmlns:p14="http://schemas.microsoft.com/office/powerpoint/2010/main" val="15266399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8613" name="Rectangle 4"/>
          <p:cNvSpPr>
            <a:spLocks noGrp="1" noChangeArrowheads="1"/>
          </p:cNvSpPr>
          <p:nvPr>
            <p:ph type="body" sz="half" idx="2"/>
          </p:nvPr>
        </p:nvSpPr>
        <p:spPr>
          <a:xfrm>
            <a:off x="381000" y="1371600"/>
            <a:ext cx="8153400" cy="1524000"/>
          </a:xfrm>
          <a:noFill/>
        </p:spPr>
        <p:txBody>
          <a:bodyPr/>
          <a:lstStyle/>
          <a:p>
            <a:pPr marL="0" indent="0">
              <a:spcBef>
                <a:spcPct val="0"/>
              </a:spcBef>
              <a:buNone/>
            </a:pPr>
            <a:r>
              <a:rPr lang="en-US" sz="2000" dirty="0">
                <a:latin typeface="Arial" charset="0"/>
                <a:ea typeface="ＭＳ Ｐゴシック" charset="0"/>
                <a:cs typeface="ＭＳ Ｐゴシック" charset="0"/>
              </a:rPr>
              <a:t>Same as advancing continuous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at time t</a:t>
            </a:r>
            <a:r>
              <a:rPr lang="en-US" sz="2000" baseline="-25000" dirty="0">
                <a:latin typeface="Arial" charset="0"/>
                <a:ea typeface="ＭＳ Ｐゴシック" charset="0"/>
                <a:cs typeface="ＭＳ Ｐゴシック" charset="0"/>
              </a:rPr>
              <a:t>1 </a:t>
            </a:r>
            <a:r>
              <a:rPr lang="en-US" sz="2000" dirty="0">
                <a:latin typeface="Arial" charset="0"/>
                <a:ea typeface="ＭＳ Ｐゴシック" charset="0"/>
                <a:cs typeface="ＭＳ Ｐゴシック" charset="0"/>
              </a:rPr>
              <a:t>…</a:t>
            </a:r>
          </a:p>
          <a:p>
            <a:pPr marL="0" indent="0">
              <a:spcBef>
                <a:spcPct val="0"/>
              </a:spcBef>
            </a:pPr>
            <a:endParaRPr lang="en-US" sz="2000" dirty="0">
              <a:latin typeface="Arial" charset="0"/>
              <a:ea typeface="ＭＳ Ｐゴシック" charset="0"/>
              <a:cs typeface="ＭＳ Ｐゴシック" charset="0"/>
            </a:endParaRPr>
          </a:p>
        </p:txBody>
      </p:sp>
      <p:pic>
        <p:nvPicPr>
          <p:cNvPr id="68614" name="Picture 6" descr="new07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45</a:t>
            </a:fld>
            <a:endParaRPr lang="en-US" dirty="0"/>
          </a:p>
        </p:txBody>
      </p:sp>
    </p:spTree>
    <p:extLst>
      <p:ext uri="{BB962C8B-B14F-4D97-AF65-F5344CB8AC3E}">
        <p14:creationId xmlns:p14="http://schemas.microsoft.com/office/powerpoint/2010/main" val="405825145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ew07_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1371600"/>
            <a:ext cx="8153400" cy="152400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Same as advancing continuous </a:t>
            </a:r>
            <a:r>
              <a:rPr lang="en-US" sz="2000" dirty="0" err="1" smtClean="0">
                <a:solidFill>
                  <a:prstClr val="black"/>
                </a:solidFill>
                <a:latin typeface="Arial" charset="0"/>
                <a:ea typeface="ＭＳ Ｐゴシック" charset="0"/>
                <a:cs typeface="ＭＳ Ｐゴシック" charset="0"/>
              </a:rPr>
              <a:t>pdf</a:t>
            </a:r>
            <a:r>
              <a:rPr lang="en-US" sz="2000" dirty="0" smtClean="0">
                <a:solidFill>
                  <a:prstClr val="black"/>
                </a:solidFill>
                <a:latin typeface="Arial" charset="0"/>
                <a:ea typeface="ＭＳ Ｐゴシック" charset="0"/>
                <a:cs typeface="ＭＳ Ｐゴシック" charset="0"/>
              </a:rPr>
              <a:t> at time t</a:t>
            </a:r>
            <a:r>
              <a:rPr lang="en-US" sz="2000" baseline="-25000" dirty="0" smtClean="0">
                <a:solidFill>
                  <a:prstClr val="black"/>
                </a:solidFill>
                <a:latin typeface="Arial" charset="0"/>
                <a:ea typeface="ＭＳ Ｐゴシック" charset="0"/>
                <a:cs typeface="ＭＳ Ｐゴシック" charset="0"/>
              </a:rPr>
              <a:t>1</a:t>
            </a:r>
            <a:endParaRPr lang="en-US" sz="2000" dirty="0" smtClean="0">
              <a:solidFill>
                <a:prstClr val="black"/>
              </a:solidFill>
              <a:latin typeface="Arial" charset="0"/>
              <a:ea typeface="ＭＳ Ｐゴシック" charset="0"/>
              <a:cs typeface="ＭＳ Ｐゴシック" charset="0"/>
            </a:endParaRPr>
          </a:p>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to time t</a:t>
            </a:r>
            <a:r>
              <a:rPr lang="en-US" sz="2000" baseline="-25000" dirty="0" smtClean="0">
                <a:solidFill>
                  <a:prstClr val="black"/>
                </a:solidFill>
                <a:latin typeface="Arial" charset="0"/>
                <a:ea typeface="ＭＳ Ｐゴシック" charset="0"/>
                <a:cs typeface="ＭＳ Ｐゴシック" charset="0"/>
              </a:rPr>
              <a:t>2</a:t>
            </a:r>
            <a:r>
              <a:rPr lang="en-US" sz="2000" dirty="0" smtClean="0">
                <a:solidFill>
                  <a:prstClr val="black"/>
                </a:solidFill>
                <a:latin typeface="Arial" charset="0"/>
                <a:ea typeface="ＭＳ Ｐゴシック" charset="0"/>
                <a:cs typeface="ＭＳ Ｐゴシック" charset="0"/>
              </a:rPr>
              <a:t> with model L.</a:t>
            </a:r>
            <a:endParaRPr lang="en-US" sz="2000" dirty="0">
              <a:solidFill>
                <a:prstClr val="black"/>
              </a:solidFill>
              <a:latin typeface="Arial" charset="0"/>
              <a:ea typeface="ＭＳ Ｐゴシック" charset="0"/>
              <a:cs typeface="ＭＳ Ｐゴシック" charset="0"/>
            </a:endParaRPr>
          </a:p>
        </p:txBody>
      </p:sp>
      <p:sp>
        <p:nvSpPr>
          <p:cNvPr id="7"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46</a:t>
            </a:fld>
            <a:endParaRPr lang="en-US" dirty="0"/>
          </a:p>
        </p:txBody>
      </p:sp>
    </p:spTree>
    <p:extLst>
      <p:ext uri="{BB962C8B-B14F-4D97-AF65-F5344CB8AC3E}">
        <p14:creationId xmlns:p14="http://schemas.microsoft.com/office/powerpoint/2010/main" val="38998393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descr="new06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3"/>
          <p:cNvSpPr>
            <a:spLocks noGrp="1"/>
          </p:cNvSpPr>
          <p:nvPr>
            <p:ph type="title"/>
          </p:nvPr>
        </p:nvSpPr>
        <p:spPr>
          <a:xfrm>
            <a:off x="0" y="0"/>
            <a:ext cx="9144000" cy="685800"/>
          </a:xfrm>
        </p:spPr>
        <p:txBody>
          <a:bodyPr>
            <a:normAutofit fontScale="90000"/>
          </a:bodyPr>
          <a:lstStyle/>
          <a:p>
            <a:r>
              <a:rPr lang="en-US" sz="2400" dirty="0" smtClean="0">
                <a:effectLst/>
                <a:latin typeface="Arial"/>
                <a:cs typeface="Arial"/>
              </a:rPr>
              <a:t>One-Dimensional Ensemble </a:t>
            </a:r>
            <a:r>
              <a:rPr lang="en-US" sz="2400" dirty="0" err="1" smtClean="0">
                <a:effectLst/>
                <a:latin typeface="Arial"/>
                <a:cs typeface="Arial"/>
              </a:rPr>
              <a:t>Kalman</a:t>
            </a:r>
            <a:r>
              <a:rPr lang="en-US" sz="2400" dirty="0" smtClean="0">
                <a:effectLst/>
                <a:latin typeface="Arial"/>
                <a:cs typeface="Arial"/>
              </a:rPr>
              <a:t> Filter: Assimilating an Observation</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47</a:t>
            </a:fld>
            <a:endParaRPr lang="en-US" dirty="0"/>
          </a:p>
        </p:txBody>
      </p:sp>
    </p:spTree>
    <p:extLst>
      <p:ext uri="{BB962C8B-B14F-4D97-AF65-F5344CB8AC3E}">
        <p14:creationId xmlns:p14="http://schemas.microsoft.com/office/powerpoint/2010/main" val="19506194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5" descr="new06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Fit a Gaussian to the sample.</a:t>
            </a:r>
          </a:p>
        </p:txBody>
      </p:sp>
      <p:sp>
        <p:nvSpPr>
          <p:cNvPr id="8"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48</a:t>
            </a:fld>
            <a:endParaRPr lang="en-US" dirty="0"/>
          </a:p>
        </p:txBody>
      </p:sp>
    </p:spTree>
    <p:extLst>
      <p:ext uri="{BB962C8B-B14F-4D97-AF65-F5344CB8AC3E}">
        <p14:creationId xmlns:p14="http://schemas.microsoft.com/office/powerpoint/2010/main" val="32348872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new06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Get the observation likelihood.</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49</a:t>
            </a:fld>
            <a:endParaRPr lang="en-US" dirty="0"/>
          </a:p>
        </p:txBody>
      </p:sp>
    </p:spTree>
    <p:extLst>
      <p:ext uri="{BB962C8B-B14F-4D97-AF65-F5344CB8AC3E}">
        <p14:creationId xmlns:p14="http://schemas.microsoft.com/office/powerpoint/2010/main" val="817635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TextBox 2"/>
          <p:cNvSpPr txBox="1"/>
          <p:nvPr/>
        </p:nvSpPr>
        <p:spPr>
          <a:xfrm>
            <a:off x="914400" y="2209800"/>
            <a:ext cx="7315200" cy="1200328"/>
          </a:xfrm>
          <a:prstGeom prst="rect">
            <a:avLst/>
          </a:prstGeom>
          <a:noFill/>
        </p:spPr>
        <p:txBody>
          <a:bodyPr wrap="square" rtlCol="0">
            <a:spAutoFit/>
          </a:bodyPr>
          <a:lstStyle/>
          <a:p>
            <a:r>
              <a:rPr lang="en-US" dirty="0" smtClean="0"/>
              <a:t>For the ball this is simple:</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72645621"/>
              </p:ext>
            </p:extLst>
          </p:nvPr>
        </p:nvGraphicFramePr>
        <p:xfrm>
          <a:off x="2209800" y="2971800"/>
          <a:ext cx="3251200" cy="914400"/>
        </p:xfrm>
        <a:graphic>
          <a:graphicData uri="http://schemas.openxmlformats.org/presentationml/2006/ole">
            <mc:AlternateContent xmlns:mc="http://schemas.openxmlformats.org/markup-compatibility/2006">
              <mc:Choice xmlns:v="urn:schemas-microsoft-com:vml" Requires="v">
                <p:oleObj spid="_x0000_s1167" name="Equation" r:id="rId3" imgW="1625600" imgH="457200" progId="Equation.DSMT4">
                  <p:embed/>
                </p:oleObj>
              </mc:Choice>
              <mc:Fallback>
                <p:oleObj name="Equation" r:id="rId3" imgW="1625600" imgH="457200" progId="Equation.DSMT4">
                  <p:embed/>
                  <p:pic>
                    <p:nvPicPr>
                      <p:cNvPr id="0" name=""/>
                      <p:cNvPicPr/>
                      <p:nvPr/>
                    </p:nvPicPr>
                    <p:blipFill>
                      <a:blip r:embed="rId4"/>
                      <a:stretch>
                        <a:fillRect/>
                      </a:stretch>
                    </p:blipFill>
                    <p:spPr>
                      <a:xfrm>
                        <a:off x="2209800" y="2971800"/>
                        <a:ext cx="3251200" cy="914400"/>
                      </a:xfrm>
                      <a:prstGeom prst="rect">
                        <a:avLst/>
                      </a:prstGeom>
                    </p:spPr>
                  </p:pic>
                </p:oleObj>
              </mc:Fallback>
            </mc:AlternateContent>
          </a:graphicData>
        </a:graphic>
      </p:graphicFrame>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a:t>
            </a:fld>
            <a:endParaRPr lang="en-US" dirty="0"/>
          </a:p>
        </p:txBody>
      </p:sp>
    </p:spTree>
    <p:extLst>
      <p:ext uri="{BB962C8B-B14F-4D97-AF65-F5344CB8AC3E}">
        <p14:creationId xmlns:p14="http://schemas.microsoft.com/office/powerpoint/2010/main" val="20756087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6" descr="new06_f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Compute the continuous posterior PDF.</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50</a:t>
            </a:fld>
            <a:endParaRPr lang="en-US" dirty="0"/>
          </a:p>
        </p:txBody>
      </p:sp>
    </p:spTree>
    <p:extLst>
      <p:ext uri="{BB962C8B-B14F-4D97-AF65-F5344CB8AC3E}">
        <p14:creationId xmlns:p14="http://schemas.microsoft.com/office/powerpoint/2010/main" val="30479365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5" descr="new06_f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Use a deterministic algorithm to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adjust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51</a:t>
            </a:fld>
            <a:endParaRPr lang="en-US" dirty="0"/>
          </a:p>
        </p:txBody>
      </p:sp>
    </p:spTree>
    <p:extLst>
      <p:ext uri="{BB962C8B-B14F-4D97-AF65-F5344CB8AC3E}">
        <p14:creationId xmlns:p14="http://schemas.microsoft.com/office/powerpoint/2010/main" val="21053050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5" descr="new06_f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52</a:t>
            </a:fld>
            <a:endParaRPr lang="en-US" dirty="0"/>
          </a:p>
        </p:txBody>
      </p:sp>
    </p:spTree>
    <p:extLst>
      <p:ext uri="{BB962C8B-B14F-4D97-AF65-F5344CB8AC3E}">
        <p14:creationId xmlns:p14="http://schemas.microsoft.com/office/powerpoint/2010/main" val="255373571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descr="new06_f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a:p>
            <a:pPr marL="0" indent="0" eaLnBrk="1" hangingPunct="1">
              <a:buNone/>
            </a:pPr>
            <a:r>
              <a:rPr lang="en-US" sz="2200" dirty="0">
                <a:latin typeface="Arial" charset="0"/>
                <a:ea typeface="ＭＳ Ｐゴシック" charset="0"/>
                <a:cs typeface="ＭＳ Ｐゴシック" charset="0"/>
              </a:rPr>
              <a:t>Second, linearly contract to have the exact variance of the posterior.</a:t>
            </a:r>
          </a:p>
          <a:p>
            <a:pPr marL="0" indent="0" eaLnBrk="1" hangingPunct="1">
              <a:buNone/>
            </a:pPr>
            <a:r>
              <a:rPr lang="en-US" sz="2200" dirty="0">
                <a:latin typeface="Arial" charset="0"/>
                <a:ea typeface="ＭＳ Ｐゴシック" charset="0"/>
                <a:cs typeface="ＭＳ Ｐゴシック" charset="0"/>
              </a:rPr>
              <a:t>		Sample statistics are identical to </a:t>
            </a:r>
            <a:r>
              <a:rPr lang="en-US" sz="2200" dirty="0" err="1">
                <a:latin typeface="Arial" charset="0"/>
                <a:ea typeface="ＭＳ Ｐゴシック" charset="0"/>
                <a:cs typeface="ＭＳ Ｐゴシック" charset="0"/>
              </a:rPr>
              <a:t>Kalman</a:t>
            </a:r>
            <a:r>
              <a:rPr lang="en-US" sz="2200" dirty="0">
                <a:latin typeface="Arial" charset="0"/>
                <a:ea typeface="ＭＳ Ｐゴシック" charset="0"/>
                <a:cs typeface="ＭＳ Ｐゴシック" charset="0"/>
              </a:rPr>
              <a:t> filter.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University at Albany, 22 Oct. 2015</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53</a:t>
            </a:fld>
            <a:endParaRPr lang="en-US" dirty="0"/>
          </a:p>
        </p:txBody>
      </p:sp>
    </p:spTree>
    <p:extLst>
      <p:ext uri="{BB962C8B-B14F-4D97-AF65-F5344CB8AC3E}">
        <p14:creationId xmlns:p14="http://schemas.microsoft.com/office/powerpoint/2010/main" val="15441365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1143000"/>
          </a:xfrm>
        </p:spPr>
        <p:txBody>
          <a:bodyPr/>
          <a:lstStyle/>
          <a:p>
            <a:r>
              <a:rPr lang="en-US" dirty="0" smtClean="0">
                <a:latin typeface="Arial"/>
                <a:cs typeface="Arial"/>
              </a:rPr>
              <a:t>Single observed variable,</a:t>
            </a:r>
            <a:br>
              <a:rPr lang="en-US" dirty="0" smtClean="0">
                <a:latin typeface="Arial"/>
                <a:cs typeface="Arial"/>
              </a:rPr>
            </a:br>
            <a:r>
              <a:rPr lang="en-US" dirty="0" smtClean="0">
                <a:latin typeface="Arial"/>
                <a:cs typeface="Arial"/>
              </a:rPr>
              <a:t>single unobserved variable.</a:t>
            </a:r>
            <a:endParaRPr lang="en-US" dirty="0">
              <a:latin typeface="Arial"/>
              <a:cs typeface="Arial"/>
            </a:endParaRPr>
          </a:p>
        </p:txBody>
      </p:sp>
      <p:sp>
        <p:nvSpPr>
          <p:cNvPr id="12" name="Rectangle 3"/>
          <p:cNvSpPr txBox="1">
            <a:spLocks noChangeArrowheads="1"/>
          </p:cNvSpPr>
          <p:nvPr/>
        </p:nvSpPr>
        <p:spPr>
          <a:xfrm>
            <a:off x="399802" y="1608604"/>
            <a:ext cx="8513430" cy="3767185"/>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400" dirty="0" smtClean="0">
                <a:solidFill>
                  <a:prstClr val="black"/>
                </a:solidFill>
                <a:latin typeface="Calibri"/>
                <a:ea typeface="ＭＳ Ｐゴシック" charset="0"/>
                <a:cs typeface="ＭＳ Ｐゴシック" charset="0"/>
              </a:rPr>
              <a:t>So far, we have a known                                                        observation likelihood for a                                                               single variable.</a:t>
            </a:r>
            <a:br>
              <a:rPr lang="en-US" sz="2400" dirty="0" smtClean="0">
                <a:solidFill>
                  <a:prstClr val="black"/>
                </a:solidFill>
                <a:latin typeface="Calibri"/>
                <a:ea typeface="ＭＳ Ｐゴシック" charset="0"/>
                <a:cs typeface="ＭＳ Ｐゴシック" charset="0"/>
              </a:rPr>
            </a:b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Now, suppose the  model state has an additional </a:t>
            </a:r>
            <a:r>
              <a:rPr lang="en-US" sz="2400" dirty="0" smtClean="0">
                <a:solidFill>
                  <a:prstClr val="black"/>
                </a:solidFill>
                <a:latin typeface="Calibri"/>
                <a:ea typeface="ＭＳ Ｐゴシック" charset="0"/>
                <a:cs typeface="ＭＳ Ｐゴシック" charset="0"/>
              </a:rPr>
              <a:t>variable,</a:t>
            </a:r>
          </a:p>
          <a:p>
            <a:pPr marL="0" indent="0" fontAlgn="auto">
              <a:lnSpc>
                <a:spcPct val="130000"/>
              </a:lnSpc>
              <a:spcAft>
                <a:spcPts val="0"/>
              </a:spcAft>
              <a:buFont typeface="Arial"/>
              <a:buNone/>
            </a:pPr>
            <a:r>
              <a:rPr lang="en-US" sz="2400" dirty="0">
                <a:solidFill>
                  <a:prstClr val="black"/>
                </a:solidFill>
                <a:latin typeface="Calibri"/>
                <a:ea typeface="ＭＳ Ｐゴシック" charset="0"/>
                <a:cs typeface="ＭＳ Ｐゴシック" charset="0"/>
              </a:rPr>
              <a:t> </a:t>
            </a:r>
            <a:r>
              <a:rPr lang="en-US" sz="2400" dirty="0" smtClean="0">
                <a:solidFill>
                  <a:prstClr val="black"/>
                </a:solidFill>
                <a:latin typeface="Calibri"/>
                <a:ea typeface="ＭＳ Ｐゴシック" charset="0"/>
                <a:cs typeface="ＭＳ Ｐゴシック" charset="0"/>
              </a:rPr>
              <a:t>    temperature at Troy.</a:t>
            </a: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How should ensemble members update the additional variable?</a:t>
            </a:r>
            <a:endParaRPr lang="en-US" sz="2400" dirty="0" smtClean="0">
              <a:solidFill>
                <a:prstClr val="black"/>
              </a:solidFill>
              <a:latin typeface="Calibri"/>
              <a:ea typeface="ＭＳ Ｐゴシック" charset="0"/>
              <a:cs typeface="ＭＳ Ｐゴシック" charset="0"/>
            </a:endParaRPr>
          </a:p>
        </p:txBody>
      </p:sp>
      <p:pic>
        <p:nvPicPr>
          <p:cNvPr id="13" name="Picture 12" descr="new06_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356" y="1497769"/>
            <a:ext cx="438864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54</a:t>
            </a:fld>
            <a:endParaRPr lang="en-US" dirty="0"/>
          </a:p>
        </p:txBody>
      </p:sp>
    </p:spTree>
    <p:extLst>
      <p:ext uri="{BB962C8B-B14F-4D97-AF65-F5344CB8AC3E}">
        <p14:creationId xmlns:p14="http://schemas.microsoft.com/office/powerpoint/2010/main" val="24405199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rPr>
              <a:t>Ensemble filters: Updating additional prior state variables </a:t>
            </a:r>
            <a:endParaRPr lang="en-US" sz="2400" dirty="0"/>
          </a:p>
        </p:txBody>
      </p:sp>
      <p:pic>
        <p:nvPicPr>
          <p:cNvPr id="4" name="Picture 3" descr="s11f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What should happen to the unobserved variable?</a:t>
            </a: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55</a:t>
            </a:fld>
            <a:endParaRPr lang="en-US" dirty="0"/>
          </a:p>
        </p:txBody>
      </p:sp>
    </p:spTree>
    <p:extLst>
      <p:ext uri="{BB962C8B-B14F-4D97-AF65-F5344CB8AC3E}">
        <p14:creationId xmlns:p14="http://schemas.microsoft.com/office/powerpoint/2010/main" val="1956562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pic>
        <p:nvPicPr>
          <p:cNvPr id="4" name="Picture 3" descr="s11f0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Update observed variable with ensemble </a:t>
            </a:r>
            <a:r>
              <a:rPr lang="en-US" dirty="0" err="1" smtClean="0">
                <a:solidFill>
                  <a:prstClr val="black"/>
                </a:solidFill>
                <a:latin typeface="Calibri"/>
                <a:ea typeface="+mn-ea"/>
                <a:cs typeface="+mn-cs"/>
              </a:rPr>
              <a:t>Kalman</a:t>
            </a:r>
            <a:r>
              <a:rPr lang="en-US" dirty="0" smtClean="0">
                <a:solidFill>
                  <a:prstClr val="black"/>
                </a:solidFill>
                <a:latin typeface="Calibri"/>
                <a:ea typeface="+mn-ea"/>
                <a:cs typeface="+mn-cs"/>
              </a:rPr>
              <a:t> filter.</a:t>
            </a: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56</a:t>
            </a:fld>
            <a:endParaRPr lang="en-US" dirty="0"/>
          </a:p>
        </p:txBody>
      </p:sp>
    </p:spTree>
    <p:extLst>
      <p:ext uri="{BB962C8B-B14F-4D97-AF65-F5344CB8AC3E}">
        <p14:creationId xmlns:p14="http://schemas.microsoft.com/office/powerpoint/2010/main" val="104725567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p:txBody>
      </p:sp>
      <p:pic>
        <p:nvPicPr>
          <p:cNvPr id="6" name="Picture 5" descr="s11f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57</a:t>
            </a:fld>
            <a:endParaRPr lang="en-US" dirty="0"/>
          </a:p>
        </p:txBody>
      </p:sp>
    </p:spTree>
    <p:extLst>
      <p:ext uri="{BB962C8B-B14F-4D97-AF65-F5344CB8AC3E}">
        <p14:creationId xmlns:p14="http://schemas.microsoft.com/office/powerpoint/2010/main" val="44610263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p:txBody>
      </p:sp>
      <p:pic>
        <p:nvPicPr>
          <p:cNvPr id="4" name="Picture 3" descr="s11f0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58</a:t>
            </a:fld>
            <a:endParaRPr lang="en-US" dirty="0"/>
          </a:p>
        </p:txBody>
      </p:sp>
    </p:spTree>
    <p:extLst>
      <p:ext uri="{BB962C8B-B14F-4D97-AF65-F5344CB8AC3E}">
        <p14:creationId xmlns:p14="http://schemas.microsoft.com/office/powerpoint/2010/main" val="30770422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7" name="Picture 6" descr="s11f0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59</a:t>
            </a:fld>
            <a:endParaRPr lang="en-US" dirty="0"/>
          </a:p>
        </p:txBody>
      </p:sp>
    </p:spTree>
    <p:extLst>
      <p:ext uri="{BB962C8B-B14F-4D97-AF65-F5344CB8AC3E}">
        <p14:creationId xmlns:p14="http://schemas.microsoft.com/office/powerpoint/2010/main" val="32153517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y_balls_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66800"/>
            <a:ext cx="6875830" cy="5162602"/>
          </a:xfrm>
          <a:prstGeom prst="rect">
            <a:avLst/>
          </a:prstGeom>
        </p:spPr>
      </p:pic>
      <p:sp>
        <p:nvSpPr>
          <p:cNvPr id="6" name="TextBox 5"/>
          <p:cNvSpPr txBox="1"/>
          <p:nvPr/>
        </p:nvSpPr>
        <p:spPr>
          <a:xfrm>
            <a:off x="609600" y="762000"/>
            <a:ext cx="7924800" cy="830997"/>
          </a:xfrm>
          <a:prstGeom prst="rect">
            <a:avLst/>
          </a:prstGeom>
          <a:noFill/>
        </p:spPr>
        <p:txBody>
          <a:bodyPr wrap="square" rtlCol="0">
            <a:spAutoFit/>
          </a:bodyPr>
          <a:lstStyle/>
          <a:p>
            <a:pPr algn="ctr"/>
            <a:r>
              <a:rPr lang="en-US" dirty="0" smtClean="0"/>
              <a:t>Unsure about release point, velocity, angle…</a:t>
            </a:r>
          </a:p>
          <a:p>
            <a:pPr algn="ctr"/>
            <a:r>
              <a:rPr lang="en-US" dirty="0" smtClean="0"/>
              <a:t>Sample this with an ‘ensemble’ of blue balls.</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An Ensemble of Model Forecasts Shows Uncertainty</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6</a:t>
            </a:fld>
            <a:endParaRPr lang="en-US" dirty="0"/>
          </a:p>
        </p:txBody>
      </p:sp>
    </p:spTree>
    <p:extLst>
      <p:ext uri="{BB962C8B-B14F-4D97-AF65-F5344CB8AC3E}">
        <p14:creationId xmlns:p14="http://schemas.microsoft.com/office/powerpoint/2010/main" val="10219810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60</a:t>
            </a:fld>
            <a:endParaRPr lang="en-US" dirty="0"/>
          </a:p>
        </p:txBody>
      </p:sp>
    </p:spTree>
    <p:extLst>
      <p:ext uri="{BB962C8B-B14F-4D97-AF65-F5344CB8AC3E}">
        <p14:creationId xmlns:p14="http://schemas.microsoft.com/office/powerpoint/2010/main" val="84198244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61</a:t>
            </a:fld>
            <a:endParaRPr lang="en-US" dirty="0"/>
          </a:p>
        </p:txBody>
      </p:sp>
    </p:spTree>
    <p:extLst>
      <p:ext uri="{BB962C8B-B14F-4D97-AF65-F5344CB8AC3E}">
        <p14:creationId xmlns:p14="http://schemas.microsoft.com/office/powerpoint/2010/main" val="22840080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9.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62</a:t>
            </a:fld>
            <a:endParaRPr lang="en-US" dirty="0"/>
          </a:p>
        </p:txBody>
      </p:sp>
    </p:spTree>
    <p:extLst>
      <p:ext uri="{BB962C8B-B14F-4D97-AF65-F5344CB8AC3E}">
        <p14:creationId xmlns:p14="http://schemas.microsoft.com/office/powerpoint/2010/main" val="40884363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1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63</a:t>
            </a:fld>
            <a:endParaRPr lang="en-US" dirty="0"/>
          </a:p>
        </p:txBody>
      </p:sp>
    </p:spTree>
    <p:extLst>
      <p:ext uri="{BB962C8B-B14F-4D97-AF65-F5344CB8AC3E}">
        <p14:creationId xmlns:p14="http://schemas.microsoft.com/office/powerpoint/2010/main" val="23348683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823413" y="1092614"/>
            <a:ext cx="3146798"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Using only increments guarantees that if observation had no impact on observed variable, the unobserved variable is unchanged.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Highly desirable!</a:t>
            </a:r>
          </a:p>
        </p:txBody>
      </p:sp>
      <p:pic>
        <p:nvPicPr>
          <p:cNvPr id="4" name="Picture 3" descr="s11f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64</a:t>
            </a:fld>
            <a:endParaRPr lang="en-US" dirty="0"/>
          </a:p>
        </p:txBody>
      </p:sp>
    </p:spTree>
    <p:extLst>
      <p:ext uri="{BB962C8B-B14F-4D97-AF65-F5344CB8AC3E}">
        <p14:creationId xmlns:p14="http://schemas.microsoft.com/office/powerpoint/2010/main" val="26789065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1</a:t>
            </a:r>
            <a:r>
              <a:rPr lang="en-US" baseline="30000" dirty="0" smtClean="0">
                <a:solidFill>
                  <a:prstClr val="black"/>
                </a:solidFill>
                <a:latin typeface="Calibri"/>
                <a:ea typeface="+mn-ea"/>
                <a:cs typeface="+mn-cs"/>
              </a:rPr>
              <a:t>st</a:t>
            </a:r>
            <a:r>
              <a:rPr lang="en-US" dirty="0" smtClean="0">
                <a:solidFill>
                  <a:prstClr val="black"/>
                </a:solidFill>
                <a:latin typeface="Calibri"/>
                <a:ea typeface="+mn-ea"/>
                <a:cs typeface="+mn-cs"/>
              </a:rPr>
              <a:t> choice: least squares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Equivalent to linear regression.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Same as assuming </a:t>
            </a:r>
            <a:r>
              <a:rPr lang="en-US" dirty="0" err="1" smtClean="0">
                <a:solidFill>
                  <a:prstClr val="black"/>
                </a:solidFill>
                <a:latin typeface="Calibri"/>
                <a:ea typeface="+mn-ea"/>
                <a:cs typeface="+mn-cs"/>
              </a:rPr>
              <a:t>binormal</a:t>
            </a:r>
            <a:r>
              <a:rPr lang="en-US" dirty="0" smtClean="0">
                <a:solidFill>
                  <a:prstClr val="black"/>
                </a:solidFill>
                <a:latin typeface="Calibri"/>
                <a:ea typeface="+mn-ea"/>
                <a:cs typeface="+mn-cs"/>
              </a:rPr>
              <a:t> prior.</a:t>
            </a:r>
          </a:p>
        </p:txBody>
      </p:sp>
      <p:pic>
        <p:nvPicPr>
          <p:cNvPr id="4" name="Picture 3" descr="s11f1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65</a:t>
            </a:fld>
            <a:endParaRPr lang="en-US" dirty="0"/>
          </a:p>
        </p:txBody>
      </p:sp>
    </p:spTree>
    <p:extLst>
      <p:ext uri="{BB962C8B-B14F-4D97-AF65-F5344CB8AC3E}">
        <p14:creationId xmlns:p14="http://schemas.microsoft.com/office/powerpoint/2010/main" val="58562660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1</a:t>
            </a:r>
            <a:r>
              <a:rPr lang="en-US" baseline="30000" dirty="0" smtClean="0">
                <a:solidFill>
                  <a:prstClr val="white">
                    <a:lumMod val="50000"/>
                  </a:prstClr>
                </a:solidFill>
                <a:latin typeface="Calibri"/>
                <a:ea typeface="+mn-ea"/>
                <a:cs typeface="+mn-cs"/>
              </a:rPr>
              <a:t>st</a:t>
            </a:r>
            <a:r>
              <a:rPr lang="en-US" dirty="0" smtClean="0">
                <a:solidFill>
                  <a:prstClr val="white">
                    <a:lumMod val="50000"/>
                  </a:prstClr>
                </a:solidFill>
                <a:latin typeface="Calibri"/>
                <a:ea typeface="+mn-ea"/>
                <a:cs typeface="+mn-cs"/>
              </a:rPr>
              <a:t> choice: least squares</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Begin by finding </a:t>
            </a:r>
            <a:r>
              <a:rPr lang="en-US" dirty="0" smtClean="0">
                <a:solidFill>
                  <a:srgbClr val="FF0000"/>
                </a:solidFill>
                <a:latin typeface="Calibri"/>
                <a:ea typeface="+mn-ea"/>
                <a:cs typeface="+mn-cs"/>
              </a:rPr>
              <a:t>least squares fit.</a:t>
            </a:r>
          </a:p>
        </p:txBody>
      </p:sp>
      <p:pic>
        <p:nvPicPr>
          <p:cNvPr id="6" name="Picture 5" descr="s11f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66</a:t>
            </a:fld>
            <a:endParaRPr lang="en-US" dirty="0"/>
          </a:p>
        </p:txBody>
      </p:sp>
    </p:spTree>
    <p:extLst>
      <p:ext uri="{BB962C8B-B14F-4D97-AF65-F5344CB8AC3E}">
        <p14:creationId xmlns:p14="http://schemas.microsoft.com/office/powerpoint/2010/main" val="55933792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5012497"/>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grpSp>
        <p:nvGrpSpPr>
          <p:cNvPr id="7" name="Group 6"/>
          <p:cNvGrpSpPr/>
          <p:nvPr/>
        </p:nvGrpSpPr>
        <p:grpSpPr>
          <a:xfrm>
            <a:off x="3094182" y="3331845"/>
            <a:ext cx="1339273" cy="2095495"/>
            <a:chOff x="3094182" y="3308755"/>
            <a:chExt cx="1339273" cy="2095495"/>
          </a:xfrm>
          <a:solidFill>
            <a:schemeClr val="bg1">
              <a:lumMod val="65000"/>
              <a:alpha val="38000"/>
            </a:schemeClr>
          </a:solidFill>
        </p:grpSpPr>
        <p:sp>
          <p:nvSpPr>
            <p:cNvPr id="8" name="Rectangle 7"/>
            <p:cNvSpPr/>
            <p:nvPr/>
          </p:nvSpPr>
          <p:spPr>
            <a:xfrm>
              <a:off x="3094182" y="4710545"/>
              <a:ext cx="1339273" cy="6937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9" name="Right Triangle 8"/>
            <p:cNvSpPr/>
            <p:nvPr/>
          </p:nvSpPr>
          <p:spPr>
            <a:xfrm flipH="1">
              <a:off x="3105455" y="3308755"/>
              <a:ext cx="1327999" cy="140179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10" name="Footer Placeholder 9"/>
          <p:cNvSpPr>
            <a:spLocks noGrp="1"/>
          </p:cNvSpPr>
          <p:nvPr>
            <p:ph type="ftr" sz="quarter" idx="3"/>
          </p:nvPr>
        </p:nvSpPr>
        <p:spPr/>
        <p:txBody>
          <a:bodyPr/>
          <a:lstStyle/>
          <a:p>
            <a:r>
              <a:rPr lang="en-US" smtClean="0"/>
              <a:t>University at Albany, 22 Oct. 2015</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67</a:t>
            </a:fld>
            <a:endParaRPr lang="en-US" dirty="0"/>
          </a:p>
        </p:txBody>
      </p:sp>
    </p:spTree>
    <p:extLst>
      <p:ext uri="{BB962C8B-B14F-4D97-AF65-F5344CB8AC3E}">
        <p14:creationId xmlns:p14="http://schemas.microsoft.com/office/powerpoint/2010/main" val="305371896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68</a:t>
            </a:fld>
            <a:endParaRPr lang="en-US" dirty="0"/>
          </a:p>
        </p:txBody>
      </p:sp>
    </p:spTree>
    <p:extLst>
      <p:ext uri="{BB962C8B-B14F-4D97-AF65-F5344CB8AC3E}">
        <p14:creationId xmlns:p14="http://schemas.microsoft.com/office/powerpoint/2010/main" val="415093493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69</a:t>
            </a:fld>
            <a:endParaRPr lang="en-US" dirty="0"/>
          </a:p>
        </p:txBody>
      </p:sp>
    </p:spTree>
    <p:extLst>
      <p:ext uri="{BB962C8B-B14F-4D97-AF65-F5344CB8AC3E}">
        <p14:creationId xmlns:p14="http://schemas.microsoft.com/office/powerpoint/2010/main" val="36415392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y_ball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066800"/>
            <a:ext cx="6858000" cy="5149215"/>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An Ensemble of Model Forecasts Shows Uncertainty</a:t>
            </a:r>
          </a:p>
        </p:txBody>
      </p:sp>
      <p:sp>
        <p:nvSpPr>
          <p:cNvPr id="5" name="TextBox 4"/>
          <p:cNvSpPr txBox="1"/>
          <p:nvPr/>
        </p:nvSpPr>
        <p:spPr>
          <a:xfrm>
            <a:off x="609600" y="762000"/>
            <a:ext cx="7924800" cy="830997"/>
          </a:xfrm>
          <a:prstGeom prst="rect">
            <a:avLst/>
          </a:prstGeom>
          <a:noFill/>
        </p:spPr>
        <p:txBody>
          <a:bodyPr wrap="square" rtlCol="0">
            <a:spAutoFit/>
          </a:bodyPr>
          <a:lstStyle/>
          <a:p>
            <a:pPr algn="ctr"/>
            <a:r>
              <a:rPr lang="en-US" dirty="0" smtClean="0"/>
              <a:t>Unsure about release point, velocity, angle…</a:t>
            </a:r>
          </a:p>
          <a:p>
            <a:pPr algn="ctr"/>
            <a:r>
              <a:rPr lang="en-US" dirty="0" smtClean="0"/>
              <a:t>Sample this with an ‘ensemble’ of blue balls.</a:t>
            </a:r>
            <a:endParaRPr lang="en-US" dirty="0"/>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7</a:t>
            </a:fld>
            <a:endParaRPr lang="en-US" dirty="0"/>
          </a:p>
        </p:txBody>
      </p:sp>
    </p:spTree>
    <p:extLst>
      <p:ext uri="{BB962C8B-B14F-4D97-AF65-F5344CB8AC3E}">
        <p14:creationId xmlns:p14="http://schemas.microsoft.com/office/powerpoint/2010/main" val="2352389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70</a:t>
            </a:fld>
            <a:endParaRPr lang="en-US" dirty="0"/>
          </a:p>
        </p:txBody>
      </p:sp>
    </p:spTree>
    <p:extLst>
      <p:ext uri="{BB962C8B-B14F-4D97-AF65-F5344CB8AC3E}">
        <p14:creationId xmlns:p14="http://schemas.microsoft.com/office/powerpoint/2010/main" val="119882262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495476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71</a:t>
            </a:fld>
            <a:endParaRPr lang="en-US" dirty="0"/>
          </a:p>
        </p:txBody>
      </p:sp>
    </p:spTree>
    <p:extLst>
      <p:ext uri="{BB962C8B-B14F-4D97-AF65-F5344CB8AC3E}">
        <p14:creationId xmlns:p14="http://schemas.microsoft.com/office/powerpoint/2010/main" val="411815815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7"/>
            <a:ext cx="3382546" cy="4181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19.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3172" y="679287"/>
            <a:ext cx="5477256" cy="5511800"/>
          </a:xfrm>
          <a:prstGeom prst="rect">
            <a:avLst/>
          </a:prstGeom>
        </p:spPr>
      </p:pic>
      <p:grpSp>
        <p:nvGrpSpPr>
          <p:cNvPr id="12" name="Group 11"/>
          <p:cNvGrpSpPr/>
          <p:nvPr/>
        </p:nvGrpSpPr>
        <p:grpSpPr>
          <a:xfrm rot="5400000" flipH="1">
            <a:off x="2117294" y="2364363"/>
            <a:ext cx="1387764" cy="3304603"/>
            <a:chOff x="3094183" y="3278907"/>
            <a:chExt cx="1339273" cy="3366659"/>
          </a:xfrm>
          <a:solidFill>
            <a:schemeClr val="bg1">
              <a:lumMod val="65000"/>
              <a:alpha val="38000"/>
            </a:schemeClr>
          </a:solidFill>
        </p:grpSpPr>
        <p:sp>
          <p:nvSpPr>
            <p:cNvPr id="13" name="Rectangle 12"/>
            <p:cNvSpPr/>
            <p:nvPr/>
          </p:nvSpPr>
          <p:spPr>
            <a:xfrm>
              <a:off x="3094183" y="4664363"/>
              <a:ext cx="1339273" cy="19812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4" name="Right Triangle 13"/>
            <p:cNvSpPr/>
            <p:nvPr/>
          </p:nvSpPr>
          <p:spPr>
            <a:xfrm flipH="1">
              <a:off x="3105456" y="3278907"/>
              <a:ext cx="1327999" cy="138545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72</a:t>
            </a:fld>
            <a:endParaRPr lang="en-US" dirty="0"/>
          </a:p>
        </p:txBody>
      </p:sp>
    </p:spTree>
    <p:extLst>
      <p:ext uri="{BB962C8B-B14F-4D97-AF65-F5344CB8AC3E}">
        <p14:creationId xmlns:p14="http://schemas.microsoft.com/office/powerpoint/2010/main" val="285876775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7"/>
            <a:ext cx="3382546" cy="4262042"/>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0.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73</a:t>
            </a:fld>
            <a:endParaRPr lang="en-US" dirty="0"/>
          </a:p>
        </p:txBody>
      </p:sp>
    </p:spTree>
    <p:extLst>
      <p:ext uri="{BB962C8B-B14F-4D97-AF65-F5344CB8AC3E}">
        <p14:creationId xmlns:p14="http://schemas.microsoft.com/office/powerpoint/2010/main" val="38494874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7"/>
            <a:ext cx="3382546" cy="4354406"/>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1.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74</a:t>
            </a:fld>
            <a:endParaRPr lang="en-US" dirty="0"/>
          </a:p>
        </p:txBody>
      </p:sp>
    </p:spTree>
    <p:extLst>
      <p:ext uri="{BB962C8B-B14F-4D97-AF65-F5344CB8AC3E}">
        <p14:creationId xmlns:p14="http://schemas.microsoft.com/office/powerpoint/2010/main" val="284437844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22.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75</a:t>
            </a:fld>
            <a:endParaRPr lang="en-US" dirty="0"/>
          </a:p>
        </p:txBody>
      </p:sp>
    </p:spTree>
    <p:extLst>
      <p:ext uri="{BB962C8B-B14F-4D97-AF65-F5344CB8AC3E}">
        <p14:creationId xmlns:p14="http://schemas.microsoft.com/office/powerpoint/2010/main" val="427411414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3.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76</a:t>
            </a:fld>
            <a:endParaRPr lang="en-US" dirty="0"/>
          </a:p>
        </p:txBody>
      </p:sp>
    </p:spTree>
    <p:extLst>
      <p:ext uri="{BB962C8B-B14F-4D97-AF65-F5344CB8AC3E}">
        <p14:creationId xmlns:p14="http://schemas.microsoft.com/office/powerpoint/2010/main" val="31014147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black"/>
                </a:solidFill>
                <a:latin typeface="Calibri"/>
                <a:ea typeface="+mn-ea"/>
                <a:cs typeface="+mn-cs"/>
              </a:rPr>
              <a:t>Now have an updated (posterior) ensemble for the unobserved variable.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white"/>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4" name="Picture 3" descr="s11f2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6" name="Rounded Rectangular Callout 5"/>
          <p:cNvSpPr/>
          <p:nvPr/>
        </p:nvSpPr>
        <p:spPr>
          <a:xfrm>
            <a:off x="404247" y="5681998"/>
            <a:ext cx="3707252" cy="955004"/>
          </a:xfrm>
          <a:prstGeom prst="wedgeRoundRectCallout">
            <a:avLst>
              <a:gd name="adj1" fmla="val 16474"/>
              <a:gd name="adj2" fmla="val -3193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We’ve expanded this plot. Same information as previous slides.</a:t>
            </a:r>
            <a:endParaRPr lang="en-US" sz="2000" dirty="0">
              <a:solidFill>
                <a:prstClr val="white"/>
              </a:solidFill>
              <a:latin typeface="Calibri"/>
            </a:endParaRPr>
          </a:p>
        </p:txBody>
      </p:sp>
      <p:sp>
        <p:nvSpPr>
          <p:cNvPr id="7" name="Rounded Rectangular Callout 6"/>
          <p:cNvSpPr/>
          <p:nvPr/>
        </p:nvSpPr>
        <p:spPr>
          <a:xfrm>
            <a:off x="6261550" y="5681673"/>
            <a:ext cx="2729944" cy="646172"/>
          </a:xfrm>
          <a:prstGeom prst="wedgeRoundRectCallout">
            <a:avLst>
              <a:gd name="adj1" fmla="val -75604"/>
              <a:gd name="adj2" fmla="val -475986"/>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8" name="Rounded Rectangular Callout 7"/>
          <p:cNvSpPr/>
          <p:nvPr/>
        </p:nvSpPr>
        <p:spPr>
          <a:xfrm>
            <a:off x="6261550" y="5681673"/>
            <a:ext cx="2729944" cy="646172"/>
          </a:xfrm>
          <a:prstGeom prst="wedgeRoundRectCallout">
            <a:avLst>
              <a:gd name="adj1" fmla="val -74123"/>
              <a:gd name="adj2" fmla="val -108667"/>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10" name="Footer Placeholder 9"/>
          <p:cNvSpPr>
            <a:spLocks noGrp="1"/>
          </p:cNvSpPr>
          <p:nvPr>
            <p:ph type="ftr" sz="quarter" idx="3"/>
          </p:nvPr>
        </p:nvSpPr>
        <p:spPr/>
        <p:txBody>
          <a:bodyPr/>
          <a:lstStyle/>
          <a:p>
            <a:r>
              <a:rPr lang="en-US" smtClean="0"/>
              <a:t>University at Albany, 22 Oct. 2015</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77</a:t>
            </a:fld>
            <a:endParaRPr lang="en-US" dirty="0"/>
          </a:p>
        </p:txBody>
      </p:sp>
    </p:spTree>
    <p:extLst>
      <p:ext uri="{BB962C8B-B14F-4D97-AF65-F5344CB8AC3E}">
        <p14:creationId xmlns:p14="http://schemas.microsoft.com/office/powerpoint/2010/main" val="423778134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6" name="Picture 5" descr="s11f2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78</a:t>
            </a:fld>
            <a:endParaRPr lang="en-US" dirty="0"/>
          </a:p>
        </p:txBody>
      </p:sp>
    </p:spTree>
    <p:extLst>
      <p:ext uri="{BB962C8B-B14F-4D97-AF65-F5344CB8AC3E}">
        <p14:creationId xmlns:p14="http://schemas.microsoft.com/office/powerpoint/2010/main" val="8578524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effectLst/>
              </a:rPr>
              <a:t>Ensemble filters: Updating additional prior state variables </a:t>
            </a:r>
            <a:endParaRPr lang="en-US" sz="2400" dirty="0"/>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srgbClr val="7F7F7F"/>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Other features of the prior distribution may also have changed</a:t>
            </a:r>
            <a:r>
              <a:rPr lang="en-US" dirty="0" smtClean="0">
                <a:solidFill>
                  <a:prstClr val="black"/>
                </a:solidFill>
                <a:latin typeface="Calibri"/>
                <a:ea typeface="+mn-ea"/>
                <a:cs typeface="+mn-cs"/>
              </a:rPr>
              <a:t>.</a:t>
            </a:r>
            <a:endParaRPr lang="en-US" dirty="0">
              <a:solidFill>
                <a:prstClr val="black"/>
              </a:solidFill>
              <a:latin typeface="Calibri"/>
              <a:ea typeface="+mn-ea"/>
              <a:cs typeface="+mn-cs"/>
            </a:endParaRPr>
          </a:p>
        </p:txBody>
      </p:sp>
      <p:pic>
        <p:nvPicPr>
          <p:cNvPr id="4" name="Picture 3" descr="s11f2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79</a:t>
            </a:fld>
            <a:endParaRPr lang="en-US" dirty="0"/>
          </a:p>
        </p:txBody>
      </p:sp>
    </p:spTree>
    <p:extLst>
      <p:ext uri="{BB962C8B-B14F-4D97-AF65-F5344CB8AC3E}">
        <p14:creationId xmlns:p14="http://schemas.microsoft.com/office/powerpoint/2010/main" val="37739476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TextBox 4"/>
          <p:cNvSpPr txBox="1"/>
          <p:nvPr/>
        </p:nvSpPr>
        <p:spPr>
          <a:xfrm>
            <a:off x="914400" y="2438400"/>
            <a:ext cx="7467600" cy="1938992"/>
          </a:xfrm>
          <a:prstGeom prst="rect">
            <a:avLst/>
          </a:prstGeom>
          <a:noFill/>
        </p:spPr>
        <p:txBody>
          <a:bodyPr wrap="square" rtlCol="0">
            <a:spAutoFit/>
          </a:bodyPr>
          <a:lstStyle/>
          <a:p>
            <a:r>
              <a:rPr lang="en-US" dirty="0" smtClean="0"/>
              <a:t>Need observations (measurements) of the red ball.</a:t>
            </a:r>
          </a:p>
          <a:p>
            <a:endParaRPr lang="en-US" dirty="0"/>
          </a:p>
          <a:p>
            <a:r>
              <a:rPr lang="en-US" dirty="0" smtClean="0"/>
              <a:t>All observations have errors.</a:t>
            </a:r>
          </a:p>
          <a:p>
            <a:endParaRPr lang="en-US" dirty="0"/>
          </a:p>
          <a:p>
            <a:r>
              <a:rPr lang="en-US" dirty="0" smtClean="0"/>
              <a:t>Observe position of ball every half second after throw.</a:t>
            </a:r>
            <a:endParaRPr lang="en-US" dirty="0"/>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University at Albany, 22 Oct. 2015</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800" dirty="0" smtClean="0">
                <a:effectLst/>
              </a:rPr>
              <a:t>Properties of Ensemble </a:t>
            </a:r>
            <a:r>
              <a:rPr lang="en-US" sz="2800" dirty="0" err="1" smtClean="0">
                <a:effectLst/>
              </a:rPr>
              <a:t>Kalman</a:t>
            </a:r>
            <a:r>
              <a:rPr lang="en-US" sz="2800" dirty="0" smtClean="0">
                <a:effectLst/>
              </a:rPr>
              <a:t> Filter</a:t>
            </a:r>
            <a:endParaRPr lang="en-US" sz="2800" dirty="0"/>
          </a:p>
        </p:txBody>
      </p:sp>
      <p:sp>
        <p:nvSpPr>
          <p:cNvPr id="2" name="TextBox 1"/>
          <p:cNvSpPr txBox="1"/>
          <p:nvPr/>
        </p:nvSpPr>
        <p:spPr>
          <a:xfrm>
            <a:off x="381000" y="1143000"/>
            <a:ext cx="8153400" cy="4524315"/>
          </a:xfrm>
          <a:prstGeom prst="rect">
            <a:avLst/>
          </a:prstGeom>
          <a:noFill/>
        </p:spPr>
        <p:txBody>
          <a:bodyPr wrap="square" rtlCol="0">
            <a:spAutoFit/>
          </a:bodyPr>
          <a:lstStyle/>
          <a:p>
            <a:pPr>
              <a:lnSpc>
                <a:spcPct val="140000"/>
              </a:lnSpc>
            </a:pPr>
            <a:r>
              <a:rPr lang="en-US" dirty="0" smtClean="0"/>
              <a:t>For linear, </a:t>
            </a:r>
            <a:r>
              <a:rPr lang="en-US" dirty="0" err="1" smtClean="0"/>
              <a:t>gaussian</a:t>
            </a:r>
            <a:r>
              <a:rPr lang="en-US" dirty="0" smtClean="0"/>
              <a:t> problem:</a:t>
            </a:r>
          </a:p>
          <a:p>
            <a:pPr lvl="1">
              <a:lnSpc>
                <a:spcPct val="120000"/>
              </a:lnSpc>
            </a:pPr>
            <a:r>
              <a:rPr lang="en-US" dirty="0" smtClean="0"/>
              <a:t>If, ensemble size N&gt;</a:t>
            </a:r>
            <a:r>
              <a:rPr lang="en-US" dirty="0" err="1" smtClean="0"/>
              <a:t>N</a:t>
            </a:r>
            <a:r>
              <a:rPr lang="en-US" baseline="-25000" dirty="0" err="1" smtClean="0"/>
              <a:t>crit</a:t>
            </a:r>
            <a:endParaRPr lang="en-US" baseline="-25000" dirty="0" smtClean="0"/>
          </a:p>
          <a:p>
            <a:pPr lvl="2">
              <a:lnSpc>
                <a:spcPct val="120000"/>
              </a:lnSpc>
            </a:pPr>
            <a:r>
              <a:rPr lang="en-US" dirty="0"/>
              <a:t>Mean and covariance are identical to </a:t>
            </a:r>
            <a:r>
              <a:rPr lang="en-US" dirty="0" err="1"/>
              <a:t>Kalman</a:t>
            </a:r>
            <a:r>
              <a:rPr lang="en-US" dirty="0"/>
              <a:t> Filter,</a:t>
            </a:r>
          </a:p>
          <a:p>
            <a:pPr lvl="1">
              <a:lnSpc>
                <a:spcPct val="120000"/>
              </a:lnSpc>
            </a:pPr>
            <a:r>
              <a:rPr lang="en-US" dirty="0" smtClean="0"/>
              <a:t>Else</a:t>
            </a:r>
          </a:p>
          <a:p>
            <a:pPr lvl="2">
              <a:lnSpc>
                <a:spcPct val="120000"/>
              </a:lnSpc>
            </a:pPr>
            <a:r>
              <a:rPr lang="en-US" dirty="0" smtClean="0"/>
              <a:t>Diverges.</a:t>
            </a:r>
          </a:p>
          <a:p>
            <a:pPr lvl="2">
              <a:lnSpc>
                <a:spcPct val="120000"/>
              </a:lnSpc>
            </a:pPr>
            <a:endParaRPr lang="en-US" dirty="0"/>
          </a:p>
          <a:p>
            <a:pPr>
              <a:lnSpc>
                <a:spcPct val="120000"/>
              </a:lnSpc>
            </a:pPr>
            <a:endParaRPr lang="en-US" dirty="0" smtClean="0"/>
          </a:p>
          <a:p>
            <a:pPr marL="457200" indent="-457200"/>
            <a:r>
              <a:rPr lang="en-US" dirty="0" err="1" smtClean="0"/>
              <a:t>Ncrit</a:t>
            </a:r>
            <a:r>
              <a:rPr lang="en-US" dirty="0" smtClean="0"/>
              <a:t>: Number of positive singular values in SVD of covariance matrix.</a:t>
            </a:r>
          </a:p>
          <a:p>
            <a:endParaRPr lang="en-US" dirty="0"/>
          </a:p>
        </p:txBody>
      </p: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80</a:t>
            </a:fld>
            <a:endParaRPr lang="en-US" dirty="0"/>
          </a:p>
        </p:txBody>
      </p:sp>
    </p:spTree>
    <p:extLst>
      <p:ext uri="{BB962C8B-B14F-4D97-AF65-F5344CB8AC3E}">
        <p14:creationId xmlns:p14="http://schemas.microsoft.com/office/powerpoint/2010/main" val="38219648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t>
            </a:r>
            <a:r>
              <a:rPr lang="en-US" sz="2400" dirty="0" smtClean="0">
                <a:effectLst/>
                <a:latin typeface="Arial"/>
                <a:cs typeface="Arial"/>
              </a:rPr>
              <a:t>Assimilation</a:t>
            </a:r>
            <a:endParaRPr lang="en-US" sz="2400" dirty="0">
              <a:latin typeface="Arial"/>
              <a:cs typeface="Arial"/>
            </a:endParaRPr>
          </a:p>
        </p:txBody>
      </p:sp>
      <p:pic>
        <p:nvPicPr>
          <p:cNvPr id="4" name="Picture 10" descr="DataAssimilationDiagram_fram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2"/>
          <p:cNvSpPr txBox="1">
            <a:spLocks noChangeArrowheads="1"/>
          </p:cNvSpPr>
          <p:nvPr/>
        </p:nvSpPr>
        <p:spPr bwMode="auto">
          <a:xfrm>
            <a:off x="112713" y="3429000"/>
            <a:ext cx="3136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estimate after using previous observation (</a:t>
            </a:r>
            <a:r>
              <a:rPr lang="en-US" dirty="0">
                <a:solidFill>
                  <a:srgbClr val="0000FF"/>
                </a:solidFill>
                <a:latin typeface="Calibri"/>
                <a:ea typeface="+mn-ea"/>
                <a:cs typeface="+mn-cs"/>
              </a:rPr>
              <a:t>analysis</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6" name="Text Box 13"/>
          <p:cNvSpPr txBox="1">
            <a:spLocks noChangeArrowheads="1"/>
          </p:cNvSpPr>
          <p:nvPr/>
        </p:nvSpPr>
        <p:spPr bwMode="auto">
          <a:xfrm>
            <a:off x="4179888" y="3429000"/>
            <a:ext cx="2359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at time of next observation (</a:t>
            </a:r>
            <a:r>
              <a:rPr lang="en-US" dirty="0">
                <a:solidFill>
                  <a:srgbClr val="008000"/>
                </a:solidFill>
                <a:latin typeface="Calibri"/>
                <a:ea typeface="+mn-ea"/>
                <a:cs typeface="+mn-cs"/>
              </a:rPr>
              <a:t>prior</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7" name="Rectangle 14"/>
          <p:cNvSpPr>
            <a:spLocks noChangeArrowheads="1"/>
          </p:cNvSpPr>
          <p:nvPr/>
        </p:nvSpPr>
        <p:spPr bwMode="auto">
          <a:xfrm>
            <a:off x="457200" y="1143000"/>
            <a:ext cx="82236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model to advance </a:t>
            </a:r>
            <a:r>
              <a:rPr lang="en-US" dirty="0">
                <a:solidFill>
                  <a:srgbClr val="008000"/>
                </a:solidFill>
                <a:latin typeface="Calibri"/>
                <a:ea typeface="+mn-ea"/>
                <a:cs typeface="+mn-cs"/>
              </a:rPr>
              <a:t>ensemble</a:t>
            </a:r>
            <a:r>
              <a:rPr lang="en-US" dirty="0">
                <a:solidFill>
                  <a:prstClr val="black"/>
                </a:solidFill>
                <a:latin typeface="Calibri"/>
                <a:ea typeface="+mn-ea"/>
                <a:cs typeface="+mn-cs"/>
              </a:rPr>
              <a:t> (3 members here) to time at which next observation becomes available.</a:t>
            </a:r>
          </a:p>
        </p:txBody>
      </p:sp>
      <p:sp>
        <p:nvSpPr>
          <p:cNvPr id="9" name="Footer Placeholder 8"/>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81</a:t>
            </a:fld>
            <a:endParaRPr lang="en-US" dirty="0"/>
          </a:p>
        </p:txBody>
      </p:sp>
    </p:spTree>
    <p:extLst>
      <p:ext uri="{BB962C8B-B14F-4D97-AF65-F5344CB8AC3E}">
        <p14:creationId xmlns:p14="http://schemas.microsoft.com/office/powerpoint/2010/main" val="10914618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4" descr="DataAssimilationDiagram_fra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57200" y="1143000"/>
            <a:ext cx="792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marL="457200" indent="-457200" defTabSz="457200" eaLnBrk="1" fontAlgn="auto" hangingPunct="1">
              <a:spcBef>
                <a:spcPts val="0"/>
              </a:spcBef>
              <a:spcAft>
                <a:spcPts val="0"/>
              </a:spcAft>
              <a:buFont typeface="+mj-lt"/>
              <a:buAutoNum type="arabicPeriod" startAt="2"/>
            </a:pPr>
            <a:r>
              <a:rPr lang="en-US" dirty="0" smtClean="0">
                <a:solidFill>
                  <a:prstClr val="black"/>
                </a:solidFill>
                <a:latin typeface="Calibri"/>
                <a:ea typeface="+mn-ea"/>
                <a:cs typeface="+mn-cs"/>
              </a:rPr>
              <a:t>Get </a:t>
            </a:r>
            <a:r>
              <a:rPr lang="en-US" dirty="0">
                <a:solidFill>
                  <a:prstClr val="black"/>
                </a:solidFill>
                <a:latin typeface="Calibri"/>
                <a:ea typeface="+mn-ea"/>
                <a:cs typeface="+mn-cs"/>
              </a:rPr>
              <a:t>prior ensemble sample of observation, </a:t>
            </a:r>
            <a:r>
              <a:rPr lang="en-US" i="1" dirty="0">
                <a:solidFill>
                  <a:prstClr val="black"/>
                </a:solidFill>
                <a:latin typeface="Times"/>
                <a:ea typeface="+mn-ea"/>
                <a:cs typeface="Times"/>
              </a:rPr>
              <a:t>y = h(x)</a:t>
            </a:r>
            <a:r>
              <a:rPr lang="en-US" dirty="0">
                <a:solidFill>
                  <a:prstClr val="black"/>
                </a:solidFill>
                <a:latin typeface="Calibri"/>
                <a:ea typeface="+mn-ea"/>
                <a:cs typeface="+mn-cs"/>
              </a:rPr>
              <a:t>, by applying forward operator </a:t>
            </a:r>
            <a:r>
              <a:rPr lang="en-US" b="1" dirty="0">
                <a:solidFill>
                  <a:prstClr val="black"/>
                </a:solidFill>
                <a:latin typeface="Calibri"/>
                <a:ea typeface="+mn-ea"/>
                <a:cs typeface="+mn-cs"/>
              </a:rPr>
              <a:t>h</a:t>
            </a:r>
            <a:r>
              <a:rPr lang="en-US" dirty="0">
                <a:solidFill>
                  <a:prstClr val="black"/>
                </a:solidFill>
                <a:latin typeface="Calibri"/>
                <a:ea typeface="+mn-ea"/>
                <a:cs typeface="+mn-cs"/>
              </a:rPr>
              <a:t> to each ensemble member.</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5138738" y="3429000"/>
            <a:ext cx="341788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Theory: observations from instruments with uncorrelated errors can be done sequentially.</a:t>
            </a: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82</a:t>
            </a:fld>
            <a:endParaRPr lang="en-US" dirty="0"/>
          </a:p>
        </p:txBody>
      </p:sp>
    </p:spTree>
    <p:extLst>
      <p:ext uri="{BB962C8B-B14F-4D97-AF65-F5344CB8AC3E}">
        <p14:creationId xmlns:p14="http://schemas.microsoft.com/office/powerpoint/2010/main" val="211903792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3" descr="DataAssimilationDiagram_fra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7200" y="1143000"/>
            <a:ext cx="78765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3"/>
            </a:pPr>
            <a:r>
              <a:rPr lang="en-US" dirty="0" smtClean="0">
                <a:solidFill>
                  <a:prstClr val="black"/>
                </a:solidFill>
                <a:latin typeface="Calibri"/>
                <a:ea typeface="+mn-ea"/>
                <a:cs typeface="+mn-cs"/>
              </a:rPr>
              <a:t>Get </a:t>
            </a:r>
            <a:r>
              <a:rPr lang="en-US" dirty="0">
                <a:solidFill>
                  <a:srgbClr val="FF0000"/>
                </a:solidFill>
                <a:latin typeface="Calibri"/>
                <a:ea typeface="+mn-ea"/>
                <a:cs typeface="+mn-cs"/>
              </a:rPr>
              <a:t>observed value</a:t>
            </a:r>
            <a:r>
              <a:rPr lang="en-US" dirty="0">
                <a:solidFill>
                  <a:prstClr val="black"/>
                </a:solidFill>
                <a:latin typeface="Calibri"/>
                <a:ea typeface="+mn-ea"/>
                <a:cs typeface="+mn-cs"/>
              </a:rPr>
              <a:t> and </a:t>
            </a:r>
            <a:r>
              <a:rPr lang="en-US" dirty="0">
                <a:solidFill>
                  <a:srgbClr val="FF0000"/>
                </a:solidFill>
                <a:latin typeface="Calibri"/>
                <a:ea typeface="+mn-ea"/>
                <a:cs typeface="+mn-cs"/>
              </a:rPr>
              <a:t>observational error distribution</a:t>
            </a:r>
            <a:r>
              <a:rPr lang="en-US" dirty="0">
                <a:solidFill>
                  <a:prstClr val="black"/>
                </a:solidFill>
                <a:latin typeface="Calibri"/>
                <a:ea typeface="+mn-ea"/>
                <a:cs typeface="+mn-cs"/>
              </a:rPr>
              <a:t> from observing system.</a:t>
            </a: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83</a:t>
            </a:fld>
            <a:endParaRPr lang="en-US" dirty="0"/>
          </a:p>
        </p:txBody>
      </p:sp>
    </p:spTree>
    <p:extLst>
      <p:ext uri="{BB962C8B-B14F-4D97-AF65-F5344CB8AC3E}">
        <p14:creationId xmlns:p14="http://schemas.microsoft.com/office/powerpoint/2010/main" val="183783389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84</a:t>
            </a:fld>
            <a:endParaRPr lang="en-US" dirty="0"/>
          </a:p>
        </p:txBody>
      </p:sp>
    </p:spTree>
    <p:extLst>
      <p:ext uri="{BB962C8B-B14F-4D97-AF65-F5344CB8AC3E}">
        <p14:creationId xmlns:p14="http://schemas.microsoft.com/office/powerpoint/2010/main" val="157206414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4673600" y="4376133"/>
            <a:ext cx="43449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Note: Difference between various ensemble filter methods is primarily in observation increment calculation.</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85</a:t>
            </a:fld>
            <a:endParaRPr lang="en-US" dirty="0"/>
          </a:p>
        </p:txBody>
      </p:sp>
    </p:spTree>
    <p:extLst>
      <p:ext uri="{BB962C8B-B14F-4D97-AF65-F5344CB8AC3E}">
        <p14:creationId xmlns:p14="http://schemas.microsoft.com/office/powerpoint/2010/main" val="51543757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86</a:t>
            </a:fld>
            <a:endParaRPr lang="en-US" dirty="0"/>
          </a:p>
        </p:txBody>
      </p:sp>
    </p:spTree>
    <p:extLst>
      <p:ext uri="{BB962C8B-B14F-4D97-AF65-F5344CB8AC3E}">
        <p14:creationId xmlns:p14="http://schemas.microsoft.com/office/powerpoint/2010/main" val="97828065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14925"/>
            <a:ext cx="37687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a:solidFill>
                  <a:prstClr val="black"/>
                </a:solidFill>
                <a:latin typeface="Calibri"/>
                <a:ea typeface="+mn-ea"/>
                <a:cs typeface="+mn-cs"/>
              </a:rPr>
              <a:t>Theory: impact of observation increments on each state variable can be handled independently!</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87</a:t>
            </a:fld>
            <a:endParaRPr lang="en-US" dirty="0"/>
          </a:p>
        </p:txBody>
      </p:sp>
    </p:spTree>
    <p:extLst>
      <p:ext uri="{BB962C8B-B14F-4D97-AF65-F5344CB8AC3E}">
        <p14:creationId xmlns:p14="http://schemas.microsoft.com/office/powerpoint/2010/main" val="199059843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07613"/>
            <a:ext cx="37687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smtClean="0">
                <a:solidFill>
                  <a:prstClr val="black"/>
                </a:solidFill>
                <a:latin typeface="Calibri"/>
                <a:ea typeface="+mn-ea"/>
                <a:cs typeface="+mn-cs"/>
              </a:rPr>
              <a:t>DART updates all state variables in parallel. Variables randomly assigned to processes for load balancing.</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University at Albany, 22 Oct. 2015</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88</a:t>
            </a:fld>
            <a:endParaRPr lang="en-US" dirty="0"/>
          </a:p>
        </p:txBody>
      </p:sp>
    </p:spTree>
    <p:extLst>
      <p:ext uri="{BB962C8B-B14F-4D97-AF65-F5344CB8AC3E}">
        <p14:creationId xmlns:p14="http://schemas.microsoft.com/office/powerpoint/2010/main" val="121592132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latin typeface="Arial"/>
                <a:cs typeface="Arial"/>
              </a:rPr>
              <a:t>How an Ensemble Filter Works for Geophysical Data Assimilation</a:t>
            </a:r>
            <a:endParaRPr lang="en-US" sz="2400" dirty="0">
              <a:latin typeface="Arial"/>
              <a:cs typeface="Arial"/>
            </a:endParaRPr>
          </a:p>
        </p:txBody>
      </p:sp>
      <p:pic>
        <p:nvPicPr>
          <p:cNvPr id="4" name="Picture 5" descr="DataAssimilationDiagram_fram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57200" y="11430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6"/>
            </a:pPr>
            <a:r>
              <a:rPr lang="en-US" dirty="0" smtClean="0">
                <a:solidFill>
                  <a:prstClr val="black"/>
                </a:solidFill>
                <a:latin typeface="Calibri"/>
                <a:ea typeface="+mn-ea"/>
                <a:cs typeface="+mn-cs"/>
              </a:rPr>
              <a:t>When </a:t>
            </a:r>
            <a:r>
              <a:rPr lang="en-US" dirty="0">
                <a:solidFill>
                  <a:prstClr val="black"/>
                </a:solidFill>
                <a:latin typeface="Calibri"/>
                <a:ea typeface="+mn-ea"/>
                <a:cs typeface="+mn-cs"/>
              </a:rPr>
              <a:t>all ensemble members for each state variable are updated, i</a:t>
            </a:r>
            <a:r>
              <a:rPr lang="en-US" dirty="0" smtClean="0">
                <a:solidFill>
                  <a:prstClr val="black"/>
                </a:solidFill>
                <a:latin typeface="Calibri"/>
                <a:ea typeface="+mn-ea"/>
                <a:cs typeface="+mn-cs"/>
              </a:rPr>
              <a:t>ntegrate </a:t>
            </a:r>
            <a:r>
              <a:rPr lang="en-US" dirty="0">
                <a:solidFill>
                  <a:prstClr val="black"/>
                </a:solidFill>
                <a:latin typeface="Calibri"/>
                <a:ea typeface="+mn-ea"/>
                <a:cs typeface="+mn-cs"/>
              </a:rPr>
              <a:t>to time of next observation …</a:t>
            </a:r>
            <a:endParaRPr lang="en-US" dirty="0">
              <a:solidFill>
                <a:prstClr val="black"/>
              </a:solidFill>
              <a:latin typeface="Times New Roman" charset="0"/>
              <a:ea typeface="+mn-ea"/>
              <a:cs typeface="+mn-cs"/>
            </a:endParaRP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89</a:t>
            </a:fld>
            <a:endParaRPr lang="en-US" dirty="0"/>
          </a:p>
        </p:txBody>
      </p:sp>
    </p:spTree>
    <p:extLst>
      <p:ext uri="{BB962C8B-B14F-4D97-AF65-F5344CB8AC3E}">
        <p14:creationId xmlns:p14="http://schemas.microsoft.com/office/powerpoint/2010/main" val="793915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s_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73100"/>
            <a:ext cx="7314713" cy="5492130"/>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Observations of the Red Ball</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a:t>
            </a:fld>
            <a:endParaRPr lang="en-US" dirty="0"/>
          </a:p>
        </p:txBody>
      </p:sp>
    </p:spTree>
    <p:extLst>
      <p:ext uri="{BB962C8B-B14F-4D97-AF65-F5344CB8AC3E}">
        <p14:creationId xmlns:p14="http://schemas.microsoft.com/office/powerpoint/2010/main" val="24872239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ngle_tru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3" r="5000" b="23334"/>
          <a:stretch/>
        </p:blipFill>
        <p:spPr>
          <a:xfrm>
            <a:off x="457200" y="2971800"/>
            <a:ext cx="8229600" cy="3657600"/>
          </a:xfrm>
          <a:prstGeom prst="rect">
            <a:avLst/>
          </a:prstGeom>
        </p:spPr>
      </p:pic>
      <p:sp>
        <p:nvSpPr>
          <p:cNvPr id="3" name="Title 2"/>
          <p:cNvSpPr>
            <a:spLocks noGrp="1"/>
          </p:cNvSpPr>
          <p:nvPr>
            <p:ph type="title"/>
          </p:nvPr>
        </p:nvSpPr>
        <p:spPr>
          <a:xfrm>
            <a:off x="0" y="1038"/>
            <a:ext cx="9144000" cy="685801"/>
          </a:xfrm>
        </p:spPr>
        <p:txBody>
          <a:bodyPr/>
          <a:lstStyle/>
          <a:p>
            <a:r>
              <a:rPr lang="en-US" sz="2400" dirty="0">
                <a:latin typeface="Arial"/>
                <a:cs typeface="Arial"/>
              </a:rPr>
              <a:t>Ensemble Filter for Lorenz-96 40-Variable Model</a:t>
            </a:r>
          </a:p>
        </p:txBody>
      </p:sp>
      <p:sp>
        <p:nvSpPr>
          <p:cNvPr id="6" name="TextBox 5"/>
          <p:cNvSpPr txBox="1"/>
          <p:nvPr/>
        </p:nvSpPr>
        <p:spPr>
          <a:xfrm>
            <a:off x="381000" y="945683"/>
            <a:ext cx="8382000" cy="1409617"/>
          </a:xfrm>
          <a:prstGeom prst="rect">
            <a:avLst/>
          </a:prstGeom>
          <a:noFill/>
        </p:spPr>
        <p:txBody>
          <a:bodyPr wrap="square" rtlCol="0">
            <a:spAutoFit/>
          </a:bodyPr>
          <a:lstStyle/>
          <a:p>
            <a:pPr>
              <a:lnSpc>
                <a:spcPct val="120000"/>
              </a:lnSpc>
            </a:pPr>
            <a:r>
              <a:rPr lang="en-US" dirty="0" smtClean="0"/>
              <a:t>40 state variables: X</a:t>
            </a:r>
            <a:r>
              <a:rPr lang="en-US" baseline="-25000" dirty="0" smtClean="0"/>
              <a:t>1</a:t>
            </a:r>
            <a:r>
              <a:rPr lang="en-US" dirty="0" smtClean="0"/>
              <a:t>, X</a:t>
            </a:r>
            <a:r>
              <a:rPr lang="en-US" baseline="-25000" dirty="0" smtClean="0"/>
              <a:t>2</a:t>
            </a:r>
            <a:r>
              <a:rPr lang="en-US" dirty="0" smtClean="0"/>
              <a:t>,..., X</a:t>
            </a:r>
            <a:r>
              <a:rPr lang="en-US" baseline="-25000" dirty="0" smtClean="0"/>
              <a:t>40</a:t>
            </a:r>
            <a:r>
              <a:rPr lang="en-US" dirty="0" smtClean="0"/>
              <a:t>.</a:t>
            </a:r>
          </a:p>
          <a:p>
            <a:pPr>
              <a:lnSpc>
                <a:spcPct val="120000"/>
              </a:lnSpc>
            </a:pPr>
            <a:r>
              <a:rPr lang="en-US" dirty="0" err="1" smtClean="0"/>
              <a:t>dX</a:t>
            </a:r>
            <a:r>
              <a:rPr lang="en-US" baseline="-25000" dirty="0" err="1" smtClean="0"/>
              <a:t>i</a:t>
            </a:r>
            <a:r>
              <a:rPr lang="en-US" dirty="0" smtClean="0"/>
              <a:t> / </a:t>
            </a:r>
            <a:r>
              <a:rPr lang="en-US" dirty="0" err="1" smtClean="0"/>
              <a:t>dt</a:t>
            </a:r>
            <a:r>
              <a:rPr lang="en-US" dirty="0" smtClean="0"/>
              <a:t> = (X</a:t>
            </a:r>
            <a:r>
              <a:rPr lang="en-US" baseline="-25000" dirty="0" smtClean="0"/>
              <a:t>i+1 </a:t>
            </a:r>
            <a:r>
              <a:rPr lang="en-US" dirty="0" smtClean="0"/>
              <a:t>- X</a:t>
            </a:r>
            <a:r>
              <a:rPr lang="en-US" baseline="-25000" dirty="0" smtClean="0"/>
              <a:t>i-2</a:t>
            </a:r>
            <a:r>
              <a:rPr lang="en-US" dirty="0" smtClean="0"/>
              <a:t>)X</a:t>
            </a:r>
            <a:r>
              <a:rPr lang="en-US" baseline="-25000" dirty="0" smtClean="0"/>
              <a:t>i-1 </a:t>
            </a:r>
            <a:r>
              <a:rPr lang="en-US" dirty="0" smtClean="0"/>
              <a:t>- X</a:t>
            </a:r>
            <a:r>
              <a:rPr lang="en-US" baseline="-25000" dirty="0" smtClean="0"/>
              <a:t>i</a:t>
            </a:r>
            <a:r>
              <a:rPr lang="en-US" dirty="0" smtClean="0"/>
              <a:t> + F.</a:t>
            </a:r>
          </a:p>
          <a:p>
            <a:pPr>
              <a:lnSpc>
                <a:spcPct val="120000"/>
              </a:lnSpc>
            </a:pPr>
            <a:r>
              <a:rPr lang="en-US" dirty="0" smtClean="0"/>
              <a:t>Acts ‘something’ like weather around a latitude band.</a:t>
            </a:r>
            <a:endParaRPr lang="en-US" dirty="0"/>
          </a:p>
        </p:txBody>
      </p: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90</a:t>
            </a:fld>
            <a:endParaRPr lang="en-US" dirty="0"/>
          </a:p>
        </p:txBody>
      </p:sp>
    </p:spTree>
    <p:extLst>
      <p:ext uri="{BB962C8B-B14F-4D97-AF65-F5344CB8AC3E}">
        <p14:creationId xmlns:p14="http://schemas.microsoft.com/office/powerpoint/2010/main" val="1122729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ror_grow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4" r="5000" b="23332"/>
          <a:stretch/>
        </p:blipFill>
        <p:spPr>
          <a:xfrm>
            <a:off x="457200" y="2971800"/>
            <a:ext cx="8229600" cy="3657600"/>
          </a:xfrm>
          <a:prstGeom prst="rect">
            <a:avLst/>
          </a:prstGeom>
        </p:spPr>
      </p:pic>
      <p:sp>
        <p:nvSpPr>
          <p:cNvPr id="3" name="Title 2"/>
          <p:cNvSpPr>
            <a:spLocks noGrp="1"/>
          </p:cNvSpPr>
          <p:nvPr>
            <p:ph type="title"/>
          </p:nvPr>
        </p:nvSpPr>
        <p:spPr>
          <a:xfrm>
            <a:off x="0" y="-1"/>
            <a:ext cx="9144000" cy="685801"/>
          </a:xfrm>
        </p:spPr>
        <p:txBody>
          <a:bodyPr/>
          <a:lstStyle/>
          <a:p>
            <a:r>
              <a:rPr lang="en-US" sz="2800" dirty="0">
                <a:latin typeface="Arial"/>
                <a:cs typeface="Arial"/>
              </a:rPr>
              <a:t>Lorenz-96 is sensitive to small perturbations</a:t>
            </a:r>
          </a:p>
        </p:txBody>
      </p:sp>
      <p:sp>
        <p:nvSpPr>
          <p:cNvPr id="6" name="TextBox 5"/>
          <p:cNvSpPr txBox="1"/>
          <p:nvPr/>
        </p:nvSpPr>
        <p:spPr>
          <a:xfrm>
            <a:off x="381000" y="945683"/>
            <a:ext cx="8382000" cy="1631216"/>
          </a:xfrm>
          <a:prstGeom prst="rect">
            <a:avLst/>
          </a:prstGeom>
          <a:noFill/>
        </p:spPr>
        <p:txBody>
          <a:bodyPr wrap="square" rtlCol="0">
            <a:spAutoFit/>
          </a:bodyPr>
          <a:lstStyle/>
          <a:p>
            <a:r>
              <a:rPr lang="en-US" dirty="0"/>
              <a:t>Introduce 20 ‘ensemble’ state estimates.</a:t>
            </a:r>
          </a:p>
          <a:p>
            <a:r>
              <a:rPr lang="en-US" dirty="0" smtClean="0"/>
              <a:t>Each is </a:t>
            </a:r>
            <a:r>
              <a:rPr lang="en-US" dirty="0"/>
              <a:t>perturbed for each of the 40-variables at time 0</a:t>
            </a:r>
            <a:r>
              <a:rPr lang="en-US" dirty="0" smtClean="0"/>
              <a:t>.</a:t>
            </a:r>
            <a:endParaRPr lang="en-US" dirty="0"/>
          </a:p>
          <a:p>
            <a:r>
              <a:rPr lang="en-US" dirty="0"/>
              <a:t>Refer to unperturbed control integration as ‘truth</a:t>
            </a:r>
            <a:r>
              <a:rPr lang="en-US" dirty="0" smtClean="0"/>
              <a:t>’.</a:t>
            </a:r>
            <a:endParaRPr lang="en-US" dirty="0"/>
          </a:p>
          <a:p>
            <a:pPr>
              <a:lnSpc>
                <a:spcPct val="120000"/>
              </a:lnSpc>
            </a:pPr>
            <a:endParaRPr lang="en-US" dirty="0"/>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91</a:t>
            </a:fld>
            <a:endParaRPr lang="en-US" dirty="0"/>
          </a:p>
        </p:txBody>
      </p:sp>
    </p:spTree>
    <p:extLst>
      <p:ext uri="{BB962C8B-B14F-4D97-AF65-F5344CB8AC3E}">
        <p14:creationId xmlns:p14="http://schemas.microsoft.com/office/powerpoint/2010/main" val="2889475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ngle_assim_no_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5" t="23332" r="4901" b="23335"/>
          <a:stretch/>
        </p:blipFill>
        <p:spPr>
          <a:xfrm>
            <a:off x="457200" y="2971800"/>
            <a:ext cx="8229600" cy="3657600"/>
          </a:xfrm>
          <a:prstGeom prst="rect">
            <a:avLst/>
          </a:prstGeom>
        </p:spPr>
      </p:pic>
      <p:sp>
        <p:nvSpPr>
          <p:cNvPr id="3" name="Title 2"/>
          <p:cNvSpPr>
            <a:spLocks noGrp="1"/>
          </p:cNvSpPr>
          <p:nvPr>
            <p:ph type="title"/>
          </p:nvPr>
        </p:nvSpPr>
        <p:spPr>
          <a:xfrm>
            <a:off x="0" y="0"/>
            <a:ext cx="9144000" cy="685800"/>
          </a:xfrm>
        </p:spPr>
        <p:txBody>
          <a:bodyPr/>
          <a:lstStyle/>
          <a:p>
            <a:r>
              <a:rPr lang="en-US" sz="2800" dirty="0">
                <a:latin typeface="Arial"/>
                <a:cs typeface="Arial"/>
              </a:rPr>
              <a:t>Assimilate ‘observations’ from 40 random </a:t>
            </a:r>
            <a:r>
              <a:rPr lang="en-US" sz="2800" dirty="0" smtClean="0">
                <a:latin typeface="Arial"/>
                <a:cs typeface="Arial"/>
              </a:rPr>
              <a:t>locations.</a:t>
            </a:r>
            <a:endParaRPr lang="en-US" sz="2800" dirty="0">
              <a:latin typeface="Arial"/>
              <a:cs typeface="Arial"/>
            </a:endParaRPr>
          </a:p>
        </p:txBody>
      </p:sp>
      <p:sp>
        <p:nvSpPr>
          <p:cNvPr id="6" name="TextBox 5"/>
          <p:cNvSpPr txBox="1"/>
          <p:nvPr/>
        </p:nvSpPr>
        <p:spPr>
          <a:xfrm>
            <a:off x="381000" y="945683"/>
            <a:ext cx="8382000" cy="1569660"/>
          </a:xfrm>
          <a:prstGeom prst="rect">
            <a:avLst/>
          </a:prstGeom>
          <a:noFill/>
        </p:spPr>
        <p:txBody>
          <a:bodyPr wrap="square" rtlCol="0">
            <a:spAutoFit/>
          </a:bodyPr>
          <a:lstStyle/>
          <a:p>
            <a:r>
              <a:rPr lang="en-US" dirty="0" smtClean="0"/>
              <a:t>Interpolate </a:t>
            </a:r>
            <a:r>
              <a:rPr lang="en-US" dirty="0"/>
              <a:t>truth to station location.</a:t>
            </a:r>
          </a:p>
          <a:p>
            <a:r>
              <a:rPr lang="en-US" dirty="0"/>
              <a:t>Simulate observational error: </a:t>
            </a:r>
            <a:endParaRPr lang="en-US" dirty="0" smtClean="0"/>
          </a:p>
          <a:p>
            <a:r>
              <a:rPr lang="en-US" dirty="0"/>
              <a:t>	</a:t>
            </a:r>
            <a:r>
              <a:rPr lang="en-US" dirty="0" smtClean="0"/>
              <a:t>Add </a:t>
            </a:r>
            <a:r>
              <a:rPr lang="en-US" dirty="0"/>
              <a:t>random draw from N(0, 16) to each.</a:t>
            </a:r>
          </a:p>
          <a:p>
            <a:r>
              <a:rPr lang="en-US" dirty="0"/>
              <a:t>Start from ‘climatological’ 20-member </a:t>
            </a:r>
            <a:r>
              <a:rPr lang="en-US" dirty="0" smtClean="0"/>
              <a:t>ensemble.</a:t>
            </a:r>
            <a:endParaRPr lang="en-US" dirty="0"/>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92</a:t>
            </a:fld>
            <a:endParaRPr lang="en-US" dirty="0"/>
          </a:p>
        </p:txBody>
      </p:sp>
    </p:spTree>
    <p:extLst>
      <p:ext uri="{BB962C8B-B14F-4D97-AF65-F5344CB8AC3E}">
        <p14:creationId xmlns:p14="http://schemas.microsoft.com/office/powerpoint/2010/main" val="2724485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Some Error Sources in Ensemble Filters</a:t>
            </a:r>
            <a:endParaRPr lang="en-US" sz="28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1929843"/>
            <a:ext cx="5630672" cy="3143504"/>
          </a:xfrm>
          <a:prstGeom prst="rect">
            <a:avLst/>
          </a:prstGeom>
          <a:noFill/>
          <a:ln w="9525">
            <a:noFill/>
            <a:miter lim="800000"/>
            <a:headEnd/>
            <a:tailEnd/>
          </a:ln>
        </p:spPr>
      </p:pic>
      <p:sp>
        <p:nvSpPr>
          <p:cNvPr id="5" name="TextBox 4"/>
          <p:cNvSpPr txBox="1"/>
          <p:nvPr/>
        </p:nvSpPr>
        <p:spPr>
          <a:xfrm>
            <a:off x="1666687" y="5285615"/>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Model error</a:t>
            </a:r>
            <a:endParaRPr lang="en-US" sz="1800" dirty="0">
              <a:solidFill>
                <a:prstClr val="black"/>
              </a:solidFill>
              <a:latin typeface="Calibri"/>
              <a:ea typeface="+mn-ea"/>
              <a:cs typeface="+mn-cs"/>
            </a:endParaRPr>
          </a:p>
        </p:txBody>
      </p:sp>
      <p:sp>
        <p:nvSpPr>
          <p:cNvPr id="6" name="TextBox 5"/>
          <p:cNvSpPr txBox="1"/>
          <p:nvPr/>
        </p:nvSpPr>
        <p:spPr>
          <a:xfrm>
            <a:off x="362392" y="1486543"/>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143000"/>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347145"/>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u="sng" dirty="0" smtClean="0">
                <a:solidFill>
                  <a:srgbClr val="FF0000"/>
                </a:solidFill>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4990083"/>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213780"/>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1512332"/>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1660335"/>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3492282"/>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93</a:t>
            </a:fld>
            <a:endParaRPr lang="en-US" dirty="0"/>
          </a:p>
        </p:txBody>
      </p:sp>
    </p:spTree>
    <p:extLst>
      <p:ext uri="{BB962C8B-B14F-4D97-AF65-F5344CB8AC3E}">
        <p14:creationId xmlns:p14="http://schemas.microsoft.com/office/powerpoint/2010/main" val="248997934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Sampling Error: Observations Impact Unrelated State Variables</a:t>
            </a:r>
            <a:endParaRPr lang="en-US" sz="2400" dirty="0">
              <a:latin typeface="Arial"/>
              <a:cs typeface="Arial"/>
            </a:endParaRPr>
          </a:p>
        </p:txBody>
      </p:sp>
      <p:pic>
        <p:nvPicPr>
          <p:cNvPr id="4" name="Picture 3" descr="s15f02.eps"/>
          <p:cNvPicPr>
            <a:picLocks noChangeAspect="1"/>
          </p:cNvPicPr>
          <p:nvPr/>
        </p:nvPicPr>
        <p:blipFill>
          <a:blip r:embed="rId2"/>
          <a:stretch>
            <a:fillRect/>
          </a:stretch>
        </p:blipFill>
        <p:spPr>
          <a:xfrm rot="5400000">
            <a:off x="531653" y="1607386"/>
            <a:ext cx="3787140" cy="3804920"/>
          </a:xfrm>
          <a:prstGeom prst="rect">
            <a:avLst/>
          </a:prstGeom>
        </p:spPr>
      </p:pic>
      <p:sp>
        <p:nvSpPr>
          <p:cNvPr id="5" name="TextBox 4"/>
          <p:cNvSpPr txBox="1"/>
          <p:nvPr/>
        </p:nvSpPr>
        <p:spPr>
          <a:xfrm>
            <a:off x="4573609" y="1947784"/>
            <a:ext cx="4299021" cy="369331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Plot shows expected absolute value of sample correlation vs. true correlation.</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Unrelated obs. reduce spread, increase error. </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Attack with localization.</a:t>
            </a:r>
          </a:p>
          <a:p>
            <a:pPr defTabSz="457200" eaLnBrk="1" fontAlgn="auto" hangingPunct="1">
              <a:spcBef>
                <a:spcPts val="0"/>
              </a:spcBef>
              <a:spcAft>
                <a:spcPts val="0"/>
              </a:spcAft>
            </a:pPr>
            <a:endParaRPr lang="en-US" sz="1800" dirty="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Reduce impact of observation on weakly correlated state variables.</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Let weight go to zero for many ‘unrelated’ variables to save on computing.</a:t>
            </a:r>
            <a:endParaRPr lang="en-US" sz="1800" dirty="0">
              <a:solidFill>
                <a:prstClr val="black"/>
              </a:solidFill>
              <a:latin typeface="Calibri"/>
              <a:ea typeface="+mn-ea"/>
              <a:cs typeface="+mn-cs"/>
            </a:endParaRPr>
          </a:p>
        </p:txBody>
      </p:sp>
      <p:sp>
        <p:nvSpPr>
          <p:cNvPr id="7" name="Footer Placeholder 6"/>
          <p:cNvSpPr>
            <a:spLocks noGrp="1"/>
          </p:cNvSpPr>
          <p:nvPr>
            <p:ph type="ftr" sz="quarter" idx="3"/>
          </p:nvPr>
        </p:nvSpPr>
        <p:spPr/>
        <p:txBody>
          <a:bodyPr/>
          <a:lstStyle/>
          <a:p>
            <a:r>
              <a:rPr lang="en-US" smtClean="0"/>
              <a:t>University at Albany, 22 Oct. 2015</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94</a:t>
            </a:fld>
            <a:endParaRPr lang="en-US" dirty="0"/>
          </a:p>
        </p:txBody>
      </p:sp>
    </p:spTree>
    <p:extLst>
      <p:ext uri="{BB962C8B-B14F-4D97-AF65-F5344CB8AC3E}">
        <p14:creationId xmlns:p14="http://schemas.microsoft.com/office/powerpoint/2010/main" val="103545668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latin typeface="Arial"/>
                <a:cs typeface="Arial"/>
              </a:rPr>
              <a:t>Lorenz-96 Assimilation with localization of observation impact</a:t>
            </a:r>
          </a:p>
        </p:txBody>
      </p:sp>
      <p:pic>
        <p:nvPicPr>
          <p:cNvPr id="5" name="loc_no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066800"/>
            <a:ext cx="9134475" cy="5791200"/>
          </a:xfrm>
          <a:prstGeom prst="rect">
            <a:avLst/>
          </a:prstGeom>
        </p:spPr>
      </p:pic>
      <p:sp>
        <p:nvSpPr>
          <p:cNvPr id="6" name="Footer Placeholder 5"/>
          <p:cNvSpPr>
            <a:spLocks noGrp="1"/>
          </p:cNvSpPr>
          <p:nvPr>
            <p:ph type="ftr" sz="quarter" idx="3"/>
          </p:nvPr>
        </p:nvSpPr>
        <p:spPr/>
        <p:txBody>
          <a:bodyPr/>
          <a:lstStyle/>
          <a:p>
            <a:r>
              <a:rPr lang="en-US" smtClean="0"/>
              <a:t>University at Albany, 22 Oct. 2015</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95</a:t>
            </a:fld>
            <a:endParaRPr lang="en-US" dirty="0"/>
          </a:p>
        </p:txBody>
      </p:sp>
    </p:spTree>
    <p:extLst>
      <p:ext uri="{BB962C8B-B14F-4D97-AF65-F5344CB8AC3E}">
        <p14:creationId xmlns:p14="http://schemas.microsoft.com/office/powerpoint/2010/main" val="3010838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latin typeface="Arial"/>
                <a:cs typeface="Arial"/>
              </a:rPr>
              <a:t>Lorenz-96 Assimilation with localization of observation impact</a:t>
            </a:r>
          </a:p>
        </p:txBody>
      </p:sp>
      <p:pic>
        <p:nvPicPr>
          <p:cNvPr id="6" name="Picture 5" descr="argfig3.1.eps"/>
          <p:cNvPicPr>
            <a:picLocks noChangeAspect="1"/>
          </p:cNvPicPr>
          <p:nvPr/>
        </p:nvPicPr>
        <p:blipFill>
          <a:blip r:embed="rId2"/>
          <a:stretch>
            <a:fillRect/>
          </a:stretch>
        </p:blipFill>
        <p:spPr>
          <a:xfrm>
            <a:off x="1651000" y="991801"/>
            <a:ext cx="5666740" cy="5210937"/>
          </a:xfrm>
          <a:prstGeom prst="rect">
            <a:avLst/>
          </a:prstGeom>
        </p:spPr>
      </p:pic>
      <p:cxnSp>
        <p:nvCxnSpPr>
          <p:cNvPr id="7" name="Straight Arrow Connector 6"/>
          <p:cNvCxnSpPr/>
          <p:nvPr/>
        </p:nvCxnSpPr>
        <p:spPr>
          <a:xfrm rot="16200000" flipH="1">
            <a:off x="2020825" y="3136188"/>
            <a:ext cx="1364306" cy="343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H="1">
            <a:off x="3419508" y="3136189"/>
            <a:ext cx="1364306" cy="3432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5504662" y="3136190"/>
            <a:ext cx="1364306" cy="343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3"/>
          </p:nvPr>
        </p:nvSpPr>
        <p:spPr/>
        <p:txBody>
          <a:bodyPr/>
          <a:lstStyle/>
          <a:p>
            <a:r>
              <a:rPr lang="en-US" smtClean="0"/>
              <a:t>University at Albany, 22 Oct. 2015</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96</a:t>
            </a:fld>
            <a:endParaRPr lang="en-US" dirty="0"/>
          </a:p>
        </p:txBody>
      </p:sp>
    </p:spTree>
    <p:extLst>
      <p:ext uri="{BB962C8B-B14F-4D97-AF65-F5344CB8AC3E}">
        <p14:creationId xmlns:p14="http://schemas.microsoft.com/office/powerpoint/2010/main" val="138966808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Some Error Sources in Ensemble Filters</a:t>
            </a:r>
            <a:endParaRPr lang="en-US" sz="28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1929843"/>
            <a:ext cx="5630672" cy="3143504"/>
          </a:xfrm>
          <a:prstGeom prst="rect">
            <a:avLst/>
          </a:prstGeom>
          <a:noFill/>
          <a:ln w="9525">
            <a:noFill/>
            <a:miter lim="800000"/>
            <a:headEnd/>
            <a:tailEnd/>
          </a:ln>
        </p:spPr>
      </p:pic>
      <p:sp>
        <p:nvSpPr>
          <p:cNvPr id="5" name="TextBox 4"/>
          <p:cNvSpPr txBox="1"/>
          <p:nvPr/>
        </p:nvSpPr>
        <p:spPr>
          <a:xfrm>
            <a:off x="1666687" y="5285615"/>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a:t>
            </a:r>
            <a:r>
              <a:rPr lang="en-US" sz="1800" u="sng" dirty="0" smtClean="0">
                <a:solidFill>
                  <a:srgbClr val="FF0000"/>
                </a:solidFill>
                <a:latin typeface="Calibri"/>
                <a:ea typeface="+mn-ea"/>
                <a:cs typeface="+mn-cs"/>
              </a:rPr>
              <a:t>Model error</a:t>
            </a:r>
            <a:endParaRPr lang="en-US" sz="1800" u="sng" dirty="0">
              <a:solidFill>
                <a:srgbClr val="FF0000"/>
              </a:solidFill>
              <a:latin typeface="Calibri"/>
              <a:ea typeface="+mn-ea"/>
              <a:cs typeface="+mn-cs"/>
            </a:endParaRPr>
          </a:p>
        </p:txBody>
      </p:sp>
      <p:sp>
        <p:nvSpPr>
          <p:cNvPr id="6" name="TextBox 5"/>
          <p:cNvSpPr txBox="1"/>
          <p:nvPr/>
        </p:nvSpPr>
        <p:spPr>
          <a:xfrm>
            <a:off x="362392" y="1486543"/>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143000"/>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347145"/>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dirty="0" smtClean="0">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4990083"/>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213780"/>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1512332"/>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1660335"/>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3492282"/>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97</a:t>
            </a:fld>
            <a:endParaRPr lang="en-US" dirty="0"/>
          </a:p>
        </p:txBody>
      </p:sp>
    </p:spTree>
    <p:extLst>
      <p:ext uri="{BB962C8B-B14F-4D97-AF65-F5344CB8AC3E}">
        <p14:creationId xmlns:p14="http://schemas.microsoft.com/office/powerpoint/2010/main" val="190103916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Assimilating in the presence of simulated model error</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98</a:t>
            </a:fld>
            <a:endParaRPr lang="en-US" dirty="0"/>
          </a:p>
        </p:txBody>
      </p:sp>
      <p:sp>
        <p:nvSpPr>
          <p:cNvPr id="16" name="TextBox 15"/>
          <p:cNvSpPr txBox="1"/>
          <p:nvPr/>
        </p:nvSpPr>
        <p:spPr>
          <a:xfrm>
            <a:off x="609600" y="1219200"/>
            <a:ext cx="7047852" cy="923330"/>
          </a:xfrm>
          <a:prstGeom prst="rect">
            <a:avLst/>
          </a:prstGeom>
          <a:noFill/>
        </p:spPr>
        <p:txBody>
          <a:bodyPr wrap="square" rtlCol="0">
            <a:spAutoFit/>
          </a:bodyPr>
          <a:lstStyle/>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pic>
        <p:nvPicPr>
          <p:cNvPr id="17" name="Picture 16" descr="model_error_divergence.tiff"/>
          <p:cNvPicPr>
            <a:picLocks noChangeAspect="1"/>
          </p:cNvPicPr>
          <p:nvPr/>
        </p:nvPicPr>
        <p:blipFill>
          <a:blip r:embed="rId2"/>
          <a:stretch>
            <a:fillRect/>
          </a:stretch>
        </p:blipFill>
        <p:spPr>
          <a:xfrm>
            <a:off x="533400" y="2438400"/>
            <a:ext cx="7584186" cy="2697226"/>
          </a:xfrm>
          <a:prstGeom prst="rect">
            <a:avLst/>
          </a:prstGeom>
        </p:spPr>
      </p:pic>
      <p:sp>
        <p:nvSpPr>
          <p:cNvPr id="20" name="TextBox 19"/>
          <p:cNvSpPr txBox="1"/>
          <p:nvPr/>
        </p:nvSpPr>
        <p:spPr>
          <a:xfrm>
            <a:off x="609600" y="5334000"/>
            <a:ext cx="7620000" cy="830997"/>
          </a:xfrm>
          <a:prstGeom prst="rect">
            <a:avLst/>
          </a:prstGeom>
          <a:noFill/>
        </p:spPr>
        <p:txBody>
          <a:bodyPr wrap="square" rtlCol="0">
            <a:spAutoFit/>
          </a:bodyPr>
          <a:lstStyle/>
          <a:p>
            <a:r>
              <a:rPr lang="en-US" dirty="0" smtClean="0"/>
              <a:t>Time evolution for first state variable shown.</a:t>
            </a:r>
          </a:p>
          <a:p>
            <a:r>
              <a:rPr lang="en-US" dirty="0" smtClean="0"/>
              <a:t>Assimilating model quickly diverges from ‘true’ model.</a:t>
            </a:r>
            <a:endParaRPr lang="en-US" dirty="0"/>
          </a:p>
        </p:txBody>
      </p:sp>
    </p:spTree>
    <p:extLst>
      <p:ext uri="{BB962C8B-B14F-4D97-AF65-F5344CB8AC3E}">
        <p14:creationId xmlns:p14="http://schemas.microsoft.com/office/powerpoint/2010/main" val="396260775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no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01" y="1295400"/>
            <a:ext cx="9134475" cy="6858000"/>
          </a:xfrm>
          <a:prstGeom prst="rect">
            <a:avLst/>
          </a:prstGeom>
        </p:spPr>
      </p:pic>
      <p:sp>
        <p:nvSpPr>
          <p:cNvPr id="3" name="Title 2"/>
          <p:cNvSpPr>
            <a:spLocks noGrp="1"/>
          </p:cNvSpPr>
          <p:nvPr>
            <p:ph type="title"/>
          </p:nvPr>
        </p:nvSpPr>
        <p:spPr/>
        <p:txBody>
          <a:bodyPr/>
          <a:lstStyle/>
          <a:p>
            <a:r>
              <a:rPr lang="en-US" sz="2800" dirty="0" smtClean="0">
                <a:latin typeface="Arial"/>
                <a:cs typeface="Arial"/>
              </a:rPr>
              <a:t>Assimilating in the presence of simulated model error</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University at Albany, 22 Oct. 2015</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99</a:t>
            </a:fld>
            <a:endParaRPr lang="en-US" dirty="0"/>
          </a:p>
        </p:txBody>
      </p:sp>
      <p:sp>
        <p:nvSpPr>
          <p:cNvPr id="16" name="TextBox 15"/>
          <p:cNvSpPr txBox="1"/>
          <p:nvPr/>
        </p:nvSpPr>
        <p:spPr>
          <a:xfrm>
            <a:off x="609600" y="1219200"/>
            <a:ext cx="7047852" cy="923330"/>
          </a:xfrm>
          <a:prstGeom prst="rect">
            <a:avLst/>
          </a:prstGeom>
          <a:noFill/>
        </p:spPr>
        <p:txBody>
          <a:bodyPr wrap="square" rtlCol="0">
            <a:spAutoFit/>
          </a:bodyPr>
          <a:lstStyle/>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spTree>
    <p:extLst>
      <p:ext uri="{BB962C8B-B14F-4D97-AF65-F5344CB8AC3E}">
        <p14:creationId xmlns:p14="http://schemas.microsoft.com/office/powerpoint/2010/main" val="1711210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14801</TotalTime>
  <Words>6034</Words>
  <Application>Microsoft Macintosh PowerPoint</Application>
  <PresentationFormat>On-screen Show (4:3)</PresentationFormat>
  <Paragraphs>1184</Paragraphs>
  <Slides>136</Slides>
  <Notes>63</Notes>
  <HiddenSlides>0</HiddenSlides>
  <MMClips>8</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136</vt:i4>
      </vt:variant>
    </vt:vector>
  </HeadingPairs>
  <TitlesOfParts>
    <vt:vector size="143" baseType="lpstr">
      <vt:lpstr>jla_ams</vt:lpstr>
      <vt:lpstr>Office Theme</vt:lpstr>
      <vt:lpstr>1_Office Theme</vt:lpstr>
      <vt:lpstr>DART_Tutorial</vt:lpstr>
      <vt:lpstr>1_jla_ams</vt:lpstr>
      <vt:lpstr>2_Office Theme</vt:lpstr>
      <vt:lpstr>Equation</vt:lpstr>
      <vt:lpstr>Building State-of-the-Art Forecast Systems with the Ensemble Kalman Filter Jeff Anderson representing the NCAR Data Assimilation Research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General Description of the Forecast Problem </vt:lpstr>
      <vt:lpstr>A General Description of the Forecast Problem </vt:lpstr>
      <vt:lpstr>A General Description of the Forecast Problem </vt:lpstr>
      <vt:lpstr>Methods for Solving the Forecast Problem: Particle Filter</vt:lpstr>
      <vt:lpstr>Methods for Solving the Forecast Problem: Variational</vt:lpstr>
      <vt:lpstr>Methods for Solving the Forecast Problem: Kalman Filter</vt:lpstr>
      <vt:lpstr>Product of Two Gaussians</vt:lpstr>
      <vt:lpstr>Product of Two Gaussians</vt:lpstr>
      <vt:lpstr>Product of Two Gaussians</vt:lpstr>
      <vt:lpstr>The Kalman Filter</vt:lpstr>
      <vt:lpstr>The Kalman Filter</vt:lpstr>
      <vt:lpstr>The Kalman Filter</vt:lpstr>
      <vt:lpstr>The Kalman Filter</vt:lpstr>
      <vt:lpstr>Kalman Filter: Cost Challenges</vt:lpstr>
      <vt:lpstr>A One-Dimensional Ensemble Kalman Filter</vt:lpstr>
      <vt:lpstr>A One-Dimensional Ensemble Kalman Filter</vt:lpstr>
      <vt:lpstr>A One-Dimensional Ensemble Kalman Filter: Model Advance</vt:lpstr>
      <vt:lpstr>A One-Dimensional Ensemble Kalman Filter: Model Advance</vt:lpstr>
      <vt:lpstr>A One-Dimensional Ensemble Kalman Filter: Model Advance</vt:lpstr>
      <vt:lpstr>A One-Dimensional Ensemble Kalman Filter: Model Advance</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Single observed variable, single unobserved variable.</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Ensemble filters: Updating additional prior state variables </vt:lpstr>
      <vt:lpstr>Properties of Ensemble Kalman Filter</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How an Ensemble Filter Works for Geophysical Data Assimilation</vt:lpstr>
      <vt:lpstr>Ensemble Filter for Lorenz-96 40-Variable Model</vt:lpstr>
      <vt:lpstr>Lorenz-96 is sensitive to small perturbations</vt:lpstr>
      <vt:lpstr>Assimilate ‘observations’ from 40 random locations.</vt:lpstr>
      <vt:lpstr>Some Error Sources in Ensemble Filters</vt:lpstr>
      <vt:lpstr>Sampling Error: Observations Impact Unrelated State Variables</vt:lpstr>
      <vt:lpstr>Lorenz-96 Assimilation with localization of observation impact</vt:lpstr>
      <vt:lpstr>Lorenz-96 Assimilation with localization of observation impact</vt:lpstr>
      <vt:lpstr>Some Error Sources in Ensemble Filters</vt:lpstr>
      <vt:lpstr>Assimilating in the presence of simulated model error</vt:lpstr>
      <vt:lpstr>Assimilating in the presence of simulated model error</vt:lpstr>
      <vt:lpstr>Reduce confidence in prior to deal with model error</vt:lpstr>
      <vt:lpstr>Assimilating with Inflation in Presence of Model Error</vt:lpstr>
      <vt:lpstr>Uncertainty Quantification with an Ensemble Kalman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Space: 1998/1999 SST Anomaly from HadOI-SST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CAM/Chem Chemical DA System</vt:lpstr>
      <vt:lpstr>Parameter Estimation</vt:lpstr>
      <vt:lpstr>Parameter Estimation</vt:lpstr>
      <vt:lpstr>Parameter Estimation</vt:lpstr>
      <vt:lpstr>Parameter Estimation</vt:lpstr>
      <vt:lpstr>Parameter Estimation</vt:lpstr>
      <vt:lpstr>Parameter Estimation</vt:lpstr>
      <vt:lpstr>PowerPoint Presentation</vt:lpstr>
    </vt:vector>
  </TitlesOfParts>
  <Manager/>
  <Company>ncar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Jeff Anderson</cp:lastModifiedBy>
  <cp:revision>357</cp:revision>
  <cp:lastPrinted>2011-01-20T20:34:55Z</cp:lastPrinted>
  <dcterms:created xsi:type="dcterms:W3CDTF">2011-05-23T16:45:05Z</dcterms:created>
  <dcterms:modified xsi:type="dcterms:W3CDTF">2015-10-12T16:44:46Z</dcterms:modified>
  <cp:category/>
</cp:coreProperties>
</file>