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22" r:id="rId1"/>
  </p:sldMasterIdLst>
  <p:notesMasterIdLst>
    <p:notesMasterId r:id="rId83"/>
  </p:notesMasterIdLst>
  <p:handoutMasterIdLst>
    <p:handoutMasterId r:id="rId84"/>
  </p:handoutMasterIdLst>
  <p:sldIdLst>
    <p:sldId id="411" r:id="rId2"/>
    <p:sldId id="743" r:id="rId3"/>
    <p:sldId id="742" r:id="rId4"/>
    <p:sldId id="569" r:id="rId5"/>
    <p:sldId id="716" r:id="rId6"/>
    <p:sldId id="717" r:id="rId7"/>
    <p:sldId id="718" r:id="rId8"/>
    <p:sldId id="719" r:id="rId9"/>
    <p:sldId id="744" r:id="rId10"/>
    <p:sldId id="694" r:id="rId11"/>
    <p:sldId id="745" r:id="rId12"/>
    <p:sldId id="703" r:id="rId13"/>
    <p:sldId id="692" r:id="rId14"/>
    <p:sldId id="686" r:id="rId15"/>
    <p:sldId id="702" r:id="rId16"/>
    <p:sldId id="696" r:id="rId17"/>
    <p:sldId id="687" r:id="rId18"/>
    <p:sldId id="698" r:id="rId19"/>
    <p:sldId id="697" r:id="rId20"/>
    <p:sldId id="688" r:id="rId21"/>
    <p:sldId id="695" r:id="rId22"/>
    <p:sldId id="689" r:id="rId23"/>
    <p:sldId id="699" r:id="rId24"/>
    <p:sldId id="700" r:id="rId25"/>
    <p:sldId id="701" r:id="rId26"/>
    <p:sldId id="690" r:id="rId27"/>
    <p:sldId id="691" r:id="rId28"/>
    <p:sldId id="709" r:id="rId29"/>
    <p:sldId id="705" r:id="rId30"/>
    <p:sldId id="685" r:id="rId31"/>
    <p:sldId id="707" r:id="rId32"/>
    <p:sldId id="708" r:id="rId33"/>
    <p:sldId id="704" r:id="rId34"/>
    <p:sldId id="710" r:id="rId35"/>
    <p:sldId id="712" r:id="rId36"/>
    <p:sldId id="713" r:id="rId37"/>
    <p:sldId id="706" r:id="rId38"/>
    <p:sldId id="720" r:id="rId39"/>
    <p:sldId id="721" r:id="rId40"/>
    <p:sldId id="722" r:id="rId41"/>
    <p:sldId id="723" r:id="rId42"/>
    <p:sldId id="724" r:id="rId43"/>
    <p:sldId id="725" r:id="rId44"/>
    <p:sldId id="726" r:id="rId45"/>
    <p:sldId id="727" r:id="rId46"/>
    <p:sldId id="728" r:id="rId47"/>
    <p:sldId id="729" r:id="rId48"/>
    <p:sldId id="730" r:id="rId49"/>
    <p:sldId id="733" r:id="rId50"/>
    <p:sldId id="734" r:id="rId51"/>
    <p:sldId id="735" r:id="rId52"/>
    <p:sldId id="741" r:id="rId53"/>
    <p:sldId id="737" r:id="rId54"/>
    <p:sldId id="738" r:id="rId55"/>
    <p:sldId id="739" r:id="rId56"/>
    <p:sldId id="740" r:id="rId57"/>
    <p:sldId id="732" r:id="rId58"/>
    <p:sldId id="746" r:id="rId59"/>
    <p:sldId id="747" r:id="rId60"/>
    <p:sldId id="748" r:id="rId61"/>
    <p:sldId id="749" r:id="rId62"/>
    <p:sldId id="750" r:id="rId63"/>
    <p:sldId id="751" r:id="rId64"/>
    <p:sldId id="752" r:id="rId65"/>
    <p:sldId id="753" r:id="rId66"/>
    <p:sldId id="754" r:id="rId67"/>
    <p:sldId id="755" r:id="rId68"/>
    <p:sldId id="756" r:id="rId69"/>
    <p:sldId id="757" r:id="rId70"/>
    <p:sldId id="758" r:id="rId71"/>
    <p:sldId id="759" r:id="rId72"/>
    <p:sldId id="760" r:id="rId73"/>
    <p:sldId id="761" r:id="rId74"/>
    <p:sldId id="762" r:id="rId75"/>
    <p:sldId id="763" r:id="rId76"/>
    <p:sldId id="767" r:id="rId77"/>
    <p:sldId id="764" r:id="rId78"/>
    <p:sldId id="765" r:id="rId79"/>
    <p:sldId id="768" r:id="rId80"/>
    <p:sldId id="766" r:id="rId81"/>
    <p:sldId id="684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400"/>
    <a:srgbClr val="73FF1D"/>
    <a:srgbClr val="162CFF"/>
    <a:srgbClr val="FF22FF"/>
    <a:srgbClr val="FF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8287" autoAdjust="0"/>
    <p:restoredTop sz="50000" autoAdjust="0"/>
  </p:normalViewPr>
  <p:slideViewPr>
    <p:cSldViewPr>
      <p:cViewPr>
        <p:scale>
          <a:sx n="121" d="100"/>
          <a:sy n="121" d="100"/>
        </p:scale>
        <p:origin x="1064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328"/>
    </p:cViewPr>
  </p:sorterViewPr>
  <p:notesViewPr>
    <p:cSldViewPr snapToGrid="0" snapToObjects="1">
      <p:cViewPr varScale="1">
        <p:scale>
          <a:sx n="119" d="100"/>
          <a:sy n="119" d="100"/>
        </p:scale>
        <p:origin x="-215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8A6F800-CDDD-F64D-8345-3276EAE11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B4B0FE2-7B5A-884A-8D74-64775432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5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17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697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762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B1F10A8-D676-3041-B19D-F1ABFC39D202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D9891F2-6676-0549-BA17-F72EB0AAEB8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35B88C6-7272-9145-98BD-CB52C78BBB44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E4E5422-069D-7A4F-A931-A56B7B2EFE08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0457A8F-7DDA-B24C-971D-FD2E35DF2DE3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8E3B990-E975-4045-A8C4-7CBC79C52161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8EA2387-2895-9542-9483-BA9BDB18E2D9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4EBDEF6-F262-174E-91B7-D86E9CED83DB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A43FC43-C6EA-9641-A039-F933BB879A38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57D1A45-F771-1A49-B8B7-AD1E780EAC88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3ABB5B6-6889-E943-9E0D-14D5C4FD012F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3208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82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7930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2203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6888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08300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5008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6686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7592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67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5930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538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115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985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008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352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73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731324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74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2995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75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515095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608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77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45038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78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04034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79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4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80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1254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B0FE2-7B5A-884A-8D74-6477543280B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22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BFB56-707D-1643-86E9-FE28FF2C8F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CAHMDA VII, 21 Aug.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RTYellow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51169"/>
            <a:ext cx="1747625" cy="51634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31" name="Picture 7" descr="ns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6248400"/>
            <a:ext cx="5032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ncar-logo-m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324600"/>
            <a:ext cx="1231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458200" y="6324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dirty="0"/>
              <a:t>pg </a:t>
            </a:r>
            <a:fld id="{36C93095-8263-124B-A941-6375B70BC881}" type="slidenum">
              <a:rPr lang="en-US" sz="120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11" name="Picture 7" descr="nsf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6248400"/>
            <a:ext cx="5032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ncar-logo-med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324600"/>
            <a:ext cx="1231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6.emf"/><Relationship Id="rId5" Type="http://schemas.openxmlformats.org/officeDocument/2006/relationships/image" Target="../media/image43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6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6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56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65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66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6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1.emf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68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9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RTYellow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19600"/>
            <a:ext cx="5132727" cy="1516487"/>
          </a:xfrm>
          <a:prstGeom prst="rect">
            <a:avLst/>
          </a:prstGeom>
        </p:spPr>
      </p:pic>
      <p:pic>
        <p:nvPicPr>
          <p:cNvPr id="17411" name="Picture 8" descr="DARTspaghettiSqu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9575" y="365125"/>
            <a:ext cx="2989263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visitus9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44488"/>
            <a:ext cx="27701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2438400"/>
            <a:ext cx="8686800" cy="1066800"/>
          </a:xfrm>
        </p:spPr>
        <p:txBody>
          <a:bodyPr/>
          <a:lstStyle/>
          <a:p>
            <a:r>
              <a:rPr lang="en-US" sz="2700" dirty="0" smtClean="0"/>
              <a:t>Ensemble Data Assimilation for </a:t>
            </a:r>
            <a:r>
              <a:rPr lang="en-US" sz="2700" dirty="0"/>
              <a:t>Observations with Spatially and Temporally Correlated </a:t>
            </a:r>
            <a:r>
              <a:rPr lang="en-US" sz="2700" dirty="0" smtClean="0"/>
              <a:t>Errors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9416" y="3581400"/>
            <a:ext cx="695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Jeffrey Anderson, NCAR Data Assimilation Research Section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Linear Exponential Growth Model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76925"/>
              </p:ext>
            </p:extLst>
          </p:nvPr>
        </p:nvGraphicFramePr>
        <p:xfrm>
          <a:off x="2362200" y="1143000"/>
          <a:ext cx="1778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4" imgW="711200" imgH="215900" progId="Equation.DSMT4">
                  <p:embed/>
                </p:oleObj>
              </mc:Choice>
              <mc:Fallback>
                <p:oleObj name="Equation" r:id="rId4" imgW="711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1143000"/>
                        <a:ext cx="17780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09600" y="762000"/>
            <a:ext cx="807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trajectory is always 0.</a:t>
            </a:r>
            <a:endParaRPr lang="en-US" dirty="0"/>
          </a:p>
          <a:p>
            <a:r>
              <a:rPr lang="en-US" dirty="0" smtClean="0"/>
              <a:t>Evolution is</a:t>
            </a:r>
            <a:endParaRPr lang="en-US" dirty="0"/>
          </a:p>
          <a:p>
            <a:r>
              <a:rPr lang="en-US" dirty="0" smtClean="0"/>
              <a:t>Perturbations grow exponentially in time. </a:t>
            </a:r>
            <a:endParaRPr lang="en-US" dirty="0"/>
          </a:p>
        </p:txBody>
      </p:sp>
      <p:pic>
        <p:nvPicPr>
          <p:cNvPr id="42" name="Picture 41" descr="exponential_growth_fig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286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00B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Outline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Dealing with correlated observation error in ensemble filters.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Idealized correlated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Difference observations.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Explictly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modeling instrument error.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Comparing the two methods.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recommendations.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Assimilating Correlated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4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Exact Smoother Result. Can’t do better than this.</a:t>
            </a:r>
            <a:endParaRPr lang="en-US" dirty="0"/>
          </a:p>
        </p:txBody>
      </p:sp>
      <p:pic>
        <p:nvPicPr>
          <p:cNvPr id="3" name="Picture 2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7" name="Picture 6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8" name="Picture 7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278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EAKF Poor Unless Uncorrelated Error Dominates</a:t>
            </a:r>
            <a:endParaRPr lang="en-US" dirty="0"/>
          </a:p>
        </p:txBody>
      </p:sp>
      <p:cxnSp>
        <p:nvCxnSpPr>
          <p:cNvPr id="6" name="Straight Arrow Connector 5"/>
          <p:cNvCxnSpPr>
            <a:stCxn id="11" idx="3"/>
          </p:cNvCxnSpPr>
          <p:nvPr/>
        </p:nvCxnSpPr>
        <p:spPr bwMode="auto">
          <a:xfrm>
            <a:off x="4648200" y="2059633"/>
            <a:ext cx="381000" cy="5311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038600" y="3200400"/>
            <a:ext cx="3810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5814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895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Spread</a:t>
            </a:r>
            <a:endParaRPr lang="en-US" dirty="0"/>
          </a:p>
        </p:txBody>
      </p:sp>
      <p:pic>
        <p:nvPicPr>
          <p:cNvPr id="10" name="Picture 9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3" name="Picture 12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4" name="Picture 13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84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Two Types of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1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Unlinked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3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5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8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Exact Unlinked Difference </a:t>
            </a:r>
            <a:r>
              <a:rPr lang="en-US" dirty="0" err="1" smtClean="0"/>
              <a:t>Obs</a:t>
            </a:r>
            <a:r>
              <a:rPr lang="en-US" dirty="0" smtClean="0"/>
              <a:t> Much worse.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191000" y="2133600"/>
            <a:ext cx="6096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743200" y="1828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Exact</a:t>
            </a:r>
          </a:p>
          <a:p>
            <a:pPr algn="r"/>
            <a:r>
              <a:rPr lang="en-US" dirty="0" smtClean="0"/>
              <a:t>Unlinked</a:t>
            </a:r>
            <a:endParaRPr lang="en-US" dirty="0"/>
          </a:p>
        </p:txBody>
      </p: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843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Uninked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3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5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240809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258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Uninked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1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3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Unlinked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Diff 5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06934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1171"/>
              </p:ext>
            </p:extLst>
          </p:nvPr>
        </p:nvGraphicFramePr>
        <p:xfrm>
          <a:off x="2320925" y="1006475"/>
          <a:ext cx="273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Equation" r:id="rId6" imgW="1092200" imgH="228600" progId="Equation.DSMT4">
                  <p:embed/>
                </p:oleObj>
              </mc:Choice>
              <mc:Fallback>
                <p:oleObj name="Equation" r:id="rId6" imgW="109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0925" y="1006475"/>
                        <a:ext cx="273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37" idx="0"/>
          </p:cNvCxnSpPr>
          <p:nvPr/>
        </p:nvCxnSpPr>
        <p:spPr bwMode="auto">
          <a:xfrm flipH="1">
            <a:off x="2133600" y="1600200"/>
            <a:ext cx="1600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endCxn id="57" idx="0"/>
          </p:cNvCxnSpPr>
          <p:nvPr/>
        </p:nvCxnSpPr>
        <p:spPr bwMode="auto">
          <a:xfrm>
            <a:off x="3733800" y="1600200"/>
            <a:ext cx="838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14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00B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Outline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Dealing with correlated observation error in ensemble filters.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Idealized correlated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D</a:t>
            </a:r>
            <a:r>
              <a:rPr lang="en-US" dirty="0" smtClean="0"/>
              <a:t>ifference observations.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Explictly</a:t>
            </a:r>
            <a:r>
              <a:rPr lang="en-US" dirty="0" smtClean="0"/>
              <a:t> modeling instrument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Comparing the two methods.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Conclusions and recommendations.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EAKF is nearly exact for Unlinked Difference Obs.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1828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RMSE and</a:t>
            </a:r>
          </a:p>
          <a:p>
            <a:pPr algn="r"/>
            <a:r>
              <a:rPr lang="en-US" dirty="0" smtClean="0"/>
              <a:t>Spread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267200" y="2133600"/>
            <a:ext cx="533400" cy="194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4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23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8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Exact linked Difference </a:t>
            </a:r>
            <a:r>
              <a:rPr lang="en-US" dirty="0" err="1" smtClean="0"/>
              <a:t>Obs</a:t>
            </a:r>
            <a:r>
              <a:rPr lang="en-US" dirty="0" smtClean="0"/>
              <a:t> Nearly Identical to Analytic.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057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81600" y="2362200"/>
            <a:ext cx="3810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71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41834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9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396034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33622"/>
              </p:ext>
            </p:extLst>
          </p:nvPr>
        </p:nvGraphicFramePr>
        <p:xfrm>
          <a:off x="2209800" y="990600"/>
          <a:ext cx="2952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Equation" r:id="rId6" imgW="1181100" imgH="241300" progId="Equation.DSMT4">
                  <p:embed/>
                </p:oleObj>
              </mc:Choice>
              <mc:Fallback>
                <p:oleObj name="Equation" r:id="rId6" imgW="1181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990600"/>
                        <a:ext cx="29527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37" idx="0"/>
          </p:cNvCxnSpPr>
          <p:nvPr/>
        </p:nvCxnSpPr>
        <p:spPr bwMode="auto">
          <a:xfrm flipH="1">
            <a:off x="2133600" y="1600200"/>
            <a:ext cx="1600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endCxn id="54" idx="0"/>
          </p:cNvCxnSpPr>
          <p:nvPr/>
        </p:nvCxnSpPr>
        <p:spPr bwMode="auto">
          <a:xfrm flipH="1">
            <a:off x="3352800" y="1600200"/>
            <a:ext cx="381000" cy="2895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242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35230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751007"/>
              </p:ext>
            </p:extLst>
          </p:nvPr>
        </p:nvGraphicFramePr>
        <p:xfrm>
          <a:off x="2209800" y="990600"/>
          <a:ext cx="2952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name="Equation" r:id="rId6" imgW="1181100" imgH="241300" progId="Equation.DSMT4">
                  <p:embed/>
                </p:oleObj>
              </mc:Choice>
              <mc:Fallback>
                <p:oleObj name="Equation" r:id="rId6" imgW="1181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990600"/>
                        <a:ext cx="29527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0319"/>
              </p:ext>
            </p:extLst>
          </p:nvPr>
        </p:nvGraphicFramePr>
        <p:xfrm>
          <a:off x="5791200" y="1524000"/>
          <a:ext cx="2603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Equation" r:id="rId8" imgW="1041400" imgH="228600" progId="Equation.DSMT4">
                  <p:embed/>
                </p:oleObj>
              </mc:Choice>
              <mc:Fallback>
                <p:oleObj name="Equation" r:id="rId8" imgW="1041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1200" y="1524000"/>
                        <a:ext cx="2603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37" idx="0"/>
          </p:cNvCxnSpPr>
          <p:nvPr/>
        </p:nvCxnSpPr>
        <p:spPr bwMode="auto">
          <a:xfrm flipH="1">
            <a:off x="2133600" y="1600200"/>
            <a:ext cx="1600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2743200" y="2133600"/>
            <a:ext cx="39624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5334000" y="2133600"/>
            <a:ext cx="1371600" cy="990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62C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3352800" y="1600200"/>
            <a:ext cx="381000" cy="2895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768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EAKF Linked Diff. Obs. Good when correlated error dominates.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419600" y="2057400"/>
            <a:ext cx="914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2C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43200" y="2895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Spread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886200" y="3124200"/>
            <a:ext cx="3048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3" name="Picture 12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4" name="Picture 13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491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Comparison to Just Using Raw Observations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90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81400" y="2133600"/>
            <a:ext cx="4572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98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406134" cy="4800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63 Model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6" name="Picture 5" descr="thermomet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828800" cy="1828800"/>
          </a:xfrm>
          <a:prstGeom prst="rect">
            <a:avLst/>
          </a:prstGeom>
        </p:spPr>
      </p:pic>
      <p:pic>
        <p:nvPicPr>
          <p:cNvPr id="7" name="Picture 6" descr="thermomet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1828800" cy="1828800"/>
          </a:xfrm>
          <a:prstGeom prst="rect">
            <a:avLst/>
          </a:prstGeom>
        </p:spPr>
      </p:pic>
      <p:pic>
        <p:nvPicPr>
          <p:cNvPr id="8" name="Picture 7" descr="thermomet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19600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1</a:t>
            </a:r>
          </a:p>
          <a:p>
            <a:r>
              <a:rPr lang="en-US" dirty="0" smtClean="0"/>
              <a:t>3 Instruments.</a:t>
            </a:r>
          </a:p>
          <a:p>
            <a:r>
              <a:rPr lang="en-US" dirty="0" smtClean="0"/>
              <a:t>Each has own correlated error.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406134" cy="4800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63 Model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2</a:t>
            </a:r>
          </a:p>
          <a:p>
            <a:r>
              <a:rPr lang="en-US" dirty="0"/>
              <a:t>1</a:t>
            </a:r>
            <a:r>
              <a:rPr lang="en-US" dirty="0" smtClean="0"/>
              <a:t> Instrument measures </a:t>
            </a:r>
            <a:r>
              <a:rPr lang="en-US" dirty="0" err="1" smtClean="0"/>
              <a:t>x,y,z</a:t>
            </a:r>
            <a:r>
              <a:rPr lang="en-US" dirty="0" smtClean="0"/>
              <a:t> each time. </a:t>
            </a:r>
            <a:endParaRPr lang="en-US" dirty="0"/>
          </a:p>
        </p:txBody>
      </p:sp>
      <p:sp>
        <p:nvSpPr>
          <p:cNvPr id="14" name="Arc 13"/>
          <p:cNvSpPr/>
          <p:nvPr/>
        </p:nvSpPr>
        <p:spPr bwMode="auto">
          <a:xfrm flipH="1" flipV="1">
            <a:off x="1600200" y="1600200"/>
            <a:ext cx="5410200" cy="4495800"/>
          </a:xfrm>
          <a:prstGeom prst="arc">
            <a:avLst>
              <a:gd name="adj1" fmla="val 14253193"/>
              <a:gd name="adj2" fmla="val 2156330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6" name="Picture 15" descr="poesSpacecraf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0"/>
            <a:ext cx="2721864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Most Observations Have Correlated Obs. Errors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</a:p>
          <a:p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Satellite radiances: instrument bias and aging.</a:t>
            </a:r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In situ soil moisture: instrument plus siting representativeness.</a:t>
            </a:r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Rainfall: gauge deficiencies plus siting.</a:t>
            </a:r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L63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ensemble members.</a:t>
            </a:r>
          </a:p>
          <a:p>
            <a:r>
              <a:rPr lang="en-US" sz="2000" dirty="0" smtClean="0"/>
              <a:t>Adaptive inflation.</a:t>
            </a:r>
          </a:p>
          <a:p>
            <a:r>
              <a:rPr lang="en-US" sz="2000" dirty="0" smtClean="0"/>
              <a:t>Observations every 6 model </a:t>
            </a:r>
            <a:r>
              <a:rPr lang="en-US" sz="2000" dirty="0" err="1" smtClean="0"/>
              <a:t>timesteps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L63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ensemble members.</a:t>
            </a:r>
          </a:p>
          <a:p>
            <a:r>
              <a:rPr lang="en-US" sz="2000" dirty="0" smtClean="0"/>
              <a:t>Adaptive inflation.</a:t>
            </a:r>
          </a:p>
          <a:p>
            <a:r>
              <a:rPr lang="en-US" sz="2000" dirty="0" smtClean="0"/>
              <a:t>Observations every 6 model </a:t>
            </a:r>
            <a:r>
              <a:rPr lang="en-US" sz="2000" dirty="0" err="1" smtClean="0"/>
              <a:t>timesteps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4551680" cy="3831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Instruments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L63 Summary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90600"/>
            <a:ext cx="8229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Difference </a:t>
            </a:r>
            <a:r>
              <a:rPr lang="en-US" sz="2000" dirty="0" err="1" smtClean="0"/>
              <a:t>obs</a:t>
            </a:r>
            <a:r>
              <a:rPr lang="en-US" sz="2000" dirty="0" smtClean="0"/>
              <a:t> better unless uncorrelated error variance dominates.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Improvement greater for single instrument.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Ensembles often under-dispersive (what a surprise!).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9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40-variables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7" name="Picture 6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400"/>
            <a:ext cx="1097280" cy="1097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1</a:t>
            </a:r>
          </a:p>
          <a:p>
            <a:r>
              <a:rPr lang="en-US" dirty="0" smtClean="0"/>
              <a:t>40 Instruments.</a:t>
            </a:r>
          </a:p>
          <a:p>
            <a:r>
              <a:rPr lang="en-US" dirty="0" smtClean="0"/>
              <a:t>Each has own correlated error.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509391" cy="2330272"/>
          </a:xfrm>
          <a:prstGeom prst="rect">
            <a:avLst/>
          </a:prstGeom>
        </p:spPr>
      </p:pic>
      <p:pic>
        <p:nvPicPr>
          <p:cNvPr id="12" name="Picture 11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1097280" cy="1097280"/>
          </a:xfrm>
          <a:prstGeom prst="rect">
            <a:avLst/>
          </a:prstGeom>
        </p:spPr>
      </p:pic>
      <p:pic>
        <p:nvPicPr>
          <p:cNvPr id="13" name="Picture 12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48200"/>
            <a:ext cx="1097280" cy="1097280"/>
          </a:xfrm>
          <a:prstGeom prst="rect">
            <a:avLst/>
          </a:prstGeom>
        </p:spPr>
      </p:pic>
      <p:pic>
        <p:nvPicPr>
          <p:cNvPr id="14" name="Picture 13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1097280" cy="1097280"/>
          </a:xfrm>
          <a:prstGeom prst="rect">
            <a:avLst/>
          </a:prstGeom>
        </p:spPr>
      </p:pic>
      <p:pic>
        <p:nvPicPr>
          <p:cNvPr id="15" name="Picture 14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1097280" cy="1097280"/>
          </a:xfrm>
          <a:prstGeom prst="rect">
            <a:avLst/>
          </a:prstGeom>
        </p:spPr>
      </p:pic>
      <p:pic>
        <p:nvPicPr>
          <p:cNvPr id="16" name="Picture 15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1097280" cy="1097280"/>
          </a:xfrm>
          <a:prstGeom prst="rect">
            <a:avLst/>
          </a:prstGeom>
        </p:spPr>
      </p:pic>
      <p:pic>
        <p:nvPicPr>
          <p:cNvPr id="17" name="Picture 16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1097280" cy="1097280"/>
          </a:xfrm>
          <a:prstGeom prst="rect">
            <a:avLst/>
          </a:prstGeom>
        </p:spPr>
      </p:pic>
      <p:pic>
        <p:nvPicPr>
          <p:cNvPr id="18" name="Picture 17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6800"/>
            <a:ext cx="1097280" cy="1097280"/>
          </a:xfrm>
          <a:prstGeom prst="rect">
            <a:avLst/>
          </a:prstGeom>
        </p:spPr>
      </p:pic>
      <p:pic>
        <p:nvPicPr>
          <p:cNvPr id="19" name="Picture 18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0"/>
            <a:ext cx="1097280" cy="1097280"/>
          </a:xfrm>
          <a:prstGeom prst="rect">
            <a:avLst/>
          </a:prstGeom>
        </p:spPr>
      </p:pic>
      <p:pic>
        <p:nvPicPr>
          <p:cNvPr id="20" name="Picture 19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40-variables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2</a:t>
            </a:r>
          </a:p>
          <a:p>
            <a:r>
              <a:rPr lang="en-US" dirty="0" smtClean="0"/>
              <a:t>1 instrument measures all 40 variables each time.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509391" cy="2330272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 bwMode="auto">
          <a:xfrm flipH="1" flipV="1">
            <a:off x="685800" y="1066800"/>
            <a:ext cx="5410200" cy="4495800"/>
          </a:xfrm>
          <a:prstGeom prst="arc">
            <a:avLst>
              <a:gd name="adj1" fmla="val 14253193"/>
              <a:gd name="adj2" fmla="val 2156330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" name="Picture 11" descr="poesSpacecraf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2721864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L96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ensemble members.</a:t>
            </a:r>
          </a:p>
          <a:p>
            <a:r>
              <a:rPr lang="en-US" sz="2000" dirty="0" smtClean="0"/>
              <a:t>Adaptive inflation, 0.2 </a:t>
            </a:r>
            <a:r>
              <a:rPr lang="en-US" sz="2000" dirty="0" err="1" smtClean="0"/>
              <a:t>halfwidth</a:t>
            </a:r>
            <a:r>
              <a:rPr lang="en-US" sz="2000" dirty="0" smtClean="0"/>
              <a:t> localization.</a:t>
            </a:r>
          </a:p>
          <a:p>
            <a:r>
              <a:rPr lang="en-US" sz="2000" dirty="0" smtClean="0"/>
              <a:t>Observations every model </a:t>
            </a:r>
            <a:r>
              <a:rPr lang="en-US" sz="2000" dirty="0" err="1" smtClean="0"/>
              <a:t>timestep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60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L96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ensemble members.</a:t>
            </a:r>
          </a:p>
          <a:p>
            <a:r>
              <a:rPr lang="en-US" sz="2000" dirty="0" smtClean="0"/>
              <a:t>Adaptive inflation, 0.2 </a:t>
            </a:r>
            <a:r>
              <a:rPr lang="en-US" sz="2000" dirty="0" err="1" smtClean="0"/>
              <a:t>halfwidth</a:t>
            </a:r>
            <a:r>
              <a:rPr lang="en-US" sz="2000" dirty="0" smtClean="0"/>
              <a:t> localization.</a:t>
            </a:r>
          </a:p>
          <a:p>
            <a:r>
              <a:rPr lang="en-US" sz="2000" dirty="0" smtClean="0"/>
              <a:t>Observations every model </a:t>
            </a:r>
            <a:r>
              <a:rPr lang="en-US" sz="2000" dirty="0" err="1" smtClean="0"/>
              <a:t>timestep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4551680" cy="3831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60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Instruments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L96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22960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Difference </a:t>
            </a:r>
            <a:r>
              <a:rPr lang="en-US" sz="2000" dirty="0" err="1" smtClean="0"/>
              <a:t>obs</a:t>
            </a:r>
            <a:r>
              <a:rPr lang="en-US" sz="2000" dirty="0" smtClean="0"/>
              <a:t> better unless uncorrelated error variance dominates.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Improvement much greater for single instrument.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Ensembles often over-dispersive.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Dealing with time correlation harder than space correlation.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4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2538"/>
            <a:ext cx="63881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30x60 horizontal grid, 5 levels.</a:t>
            </a:r>
          </a:p>
          <a:p>
            <a:r>
              <a:rPr lang="en-US" sz="2000"/>
              <a:t>Surface pressure, temperature, wind components.</a:t>
            </a:r>
          </a:p>
          <a:p>
            <a:r>
              <a:rPr lang="en-US" sz="2000"/>
              <a:t>28,800 variables.</a:t>
            </a:r>
          </a:p>
          <a:p>
            <a:endParaRPr lang="en-US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Grid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2538"/>
            <a:ext cx="63881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dirty="0" smtClean="0"/>
              <a:t>Assimilate once per day. 0.2 radian localization.</a:t>
            </a:r>
          </a:p>
          <a:p>
            <a:r>
              <a:rPr lang="en-US" sz="2000" dirty="0" smtClean="0"/>
              <a:t>Observe each surface pressure grid point.</a:t>
            </a:r>
          </a:p>
          <a:p>
            <a:r>
              <a:rPr lang="en-US" sz="2000" dirty="0" smtClean="0"/>
              <a:t>Uncorrelated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variance 100 Pa.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Observations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0.01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345957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dirty="0" smtClean="0"/>
              <a:t>Uncorrelated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variance 100 Pa.</a:t>
            </a:r>
          </a:p>
          <a:p>
            <a:r>
              <a:rPr lang="en-US" sz="2000" dirty="0" smtClean="0"/>
              <a:t>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along ‘simulated polar orbiter track’.</a:t>
            </a:r>
          </a:p>
          <a:p>
            <a:r>
              <a:rPr lang="en-US" sz="2000" dirty="0" smtClean="0"/>
              <a:t>Vary ratio of correlated to uncorrelated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variance.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Observations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polar_orbit_pictur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b="40205"/>
          <a:stretch/>
        </p:blipFill>
        <p:spPr>
          <a:xfrm>
            <a:off x="4791456" y="1828800"/>
            <a:ext cx="435254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s_error_time_seri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2250567" cy="8465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PS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462270" cy="324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029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better for large correlated error.</a:t>
            </a:r>
          </a:p>
          <a:p>
            <a:r>
              <a:rPr lang="en-US" dirty="0" smtClean="0"/>
              <a:t>Standard better for small correlated error.</a:t>
            </a:r>
            <a:endParaRPr lang="en-US" dirty="0"/>
          </a:p>
        </p:txBody>
      </p:sp>
      <p:pic>
        <p:nvPicPr>
          <p:cNvPr id="3" name="Picture 2" descr="obs_error_time_seri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2217039" cy="846582"/>
          </a:xfrm>
          <a:prstGeom prst="rect">
            <a:avLst/>
          </a:prstGeom>
        </p:spPr>
      </p:pic>
      <p:pic>
        <p:nvPicPr>
          <p:cNvPr id="6" name="Picture 5" descr="obs_error_time_serie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2217039" cy="8465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743200" y="3505200"/>
            <a:ext cx="685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114800" y="3505200"/>
            <a:ext cx="533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6019800" y="35052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459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</a:t>
            </a:r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81039"/>
            <a:ext cx="5462269" cy="3211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029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better for large correlated error.</a:t>
            </a:r>
          </a:p>
          <a:p>
            <a:r>
              <a:rPr lang="en-US" dirty="0" smtClean="0"/>
              <a:t>Standard better for small correlated error.</a:t>
            </a:r>
            <a:endParaRPr lang="en-US" dirty="0"/>
          </a:p>
        </p:txBody>
      </p:sp>
      <p:pic>
        <p:nvPicPr>
          <p:cNvPr id="6" name="Picture 5" descr="obs_error_time_seri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2217039" cy="8465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743200" y="3505200"/>
            <a:ext cx="685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114800" y="3505200"/>
            <a:ext cx="533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6019800" y="35052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 descr="obs_error_time_seri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2250567" cy="846582"/>
          </a:xfrm>
          <a:prstGeom prst="rect">
            <a:avLst/>
          </a:prstGeom>
        </p:spPr>
      </p:pic>
      <p:pic>
        <p:nvPicPr>
          <p:cNvPr id="13" name="Picture 12" descr="obs_error_time_serie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2217039" cy="8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PS RMSE Structure: Large Uncorrelated Error, Ratio </a:t>
            </a:r>
            <a:r>
              <a:rPr lang="en-US" sz="26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 descr="ps_spatial_rm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5059680" cy="2743200"/>
          </a:xfrm>
          <a:prstGeom prst="rect">
            <a:avLst/>
          </a:prstGeom>
        </p:spPr>
      </p:pic>
      <p:pic>
        <p:nvPicPr>
          <p:cNvPr id="6" name="Picture 5" descr="ps_spatial_rms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512064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storm tracks.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largest in broad tropical band.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PS RMSE Structure: Moderate Uncorrelated Error, Ratio 1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0729"/>
            <a:ext cx="5059680" cy="2710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512064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storm tracks.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largest in broad tropical band.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PS RMSE Structure: Small Uncorrelated Error, Ratio 1/4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30729"/>
            <a:ext cx="5059678" cy="2710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512064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storm tracks.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largest in broad tropical band.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 RMSE Structure: Small Uncorrelated Error, Ratio 1/4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36086"/>
            <a:ext cx="5059678" cy="2699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21831"/>
            <a:ext cx="5120640" cy="2700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tropics.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have similar pattern.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CAHMDA VII, 21 Aug.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Linked difference </a:t>
            </a:r>
            <a:r>
              <a:rPr lang="en-US" dirty="0" err="1" smtClean="0"/>
              <a:t>obs</a:t>
            </a:r>
            <a:r>
              <a:rPr lang="en-US" dirty="0" smtClean="0"/>
              <a:t> better for large correlated error.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Linked difference not sensitive to correlated error size.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Adaptive inflation struggles with large correlated error.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Could use base approach for uncorrelated </a:t>
            </a:r>
            <a:r>
              <a:rPr lang="en-US" dirty="0" err="1" smtClean="0"/>
              <a:t>obs</a:t>
            </a:r>
            <a:r>
              <a:rPr lang="en-US" dirty="0" smtClean="0"/>
              <a:t>, </a:t>
            </a:r>
          </a:p>
          <a:p>
            <a:r>
              <a:rPr lang="en-US" dirty="0"/>
              <a:t> </a:t>
            </a:r>
            <a:r>
              <a:rPr lang="en-US" dirty="0" smtClean="0"/>
              <a:t>   difference for correlated error obs.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 example, base for </a:t>
            </a:r>
            <a:r>
              <a:rPr lang="en-US" dirty="0" err="1" smtClean="0"/>
              <a:t>sondes</a:t>
            </a:r>
            <a:r>
              <a:rPr lang="en-US" dirty="0" smtClean="0"/>
              <a:t>, difference for radiances.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Difference </a:t>
            </a:r>
            <a:r>
              <a:rPr lang="en-US" dirty="0" err="1" smtClean="0"/>
              <a:t>obs</a:t>
            </a:r>
            <a:r>
              <a:rPr lang="en-US" dirty="0" smtClean="0"/>
              <a:t> allows assimilating before knowing correlated error characteristics.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 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00B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Outline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Dealing with correlated observation error in ensemble filters.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Idealized correlated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Difference observations.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Explictly</a:t>
            </a:r>
            <a:r>
              <a:rPr lang="en-US" dirty="0" smtClean="0"/>
              <a:t> modeling instrument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Comparing the two methods.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recommendations.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Modeling Correlated Observation Error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762000"/>
            <a:ext cx="807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Error in examples is AR1: 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(other types may need other methods).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Given correlated error now, can predict it at later time.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Have ensemble of model state.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Also </a:t>
            </a:r>
            <a:r>
              <a:rPr lang="en-US" dirty="0" smtClean="0">
                <a:solidFill>
                  <a:srgbClr val="FF0000"/>
                </a:solidFill>
              </a:rPr>
              <a:t>ensemble of correlated error for each instrument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0.1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Modeling Correlated Observation Error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762000"/>
            <a:ext cx="8077200" cy="615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1. Forecast: Advance model &amp; correlated error ensembles.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Forward operator (for each ensemble member):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Apply standard forward operator to state, H(x),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Add correlated error.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Observation Increments: Compute normally.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4. State variable update: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Use regression (ensemble Kalman gain) to update: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Model state variables,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Correlated observation variables.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 descr="ms1_ens320_eakf_po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578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deterministic ensemble filter (EAKF) State</a:t>
            </a:r>
            <a:endParaRPr lang="en-US" dirty="0"/>
          </a:p>
        </p:txBody>
      </p:sp>
      <p:pic>
        <p:nvPicPr>
          <p:cNvPr id="7" name="Picture 6" descr="error_time_series_sigma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76800"/>
            <a:ext cx="2329180" cy="1031240"/>
          </a:xfrm>
          <a:prstGeom prst="rect">
            <a:avLst/>
          </a:prstGeom>
        </p:spPr>
      </p:pic>
      <p:pic>
        <p:nvPicPr>
          <p:cNvPr id="8" name="Picture 7" descr="error_time_series_sigma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76800"/>
            <a:ext cx="2289175" cy="1031240"/>
          </a:xfrm>
          <a:prstGeom prst="rect">
            <a:avLst/>
          </a:prstGeom>
        </p:spPr>
      </p:pic>
      <p:pic>
        <p:nvPicPr>
          <p:cNvPr id="9" name="Picture 8" descr="error_time_series_sigma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76800"/>
            <a:ext cx="2289175" cy="103124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2590800" y="4191000"/>
            <a:ext cx="6858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" idx="2"/>
          </p:cNvCxnSpPr>
          <p:nvPr/>
        </p:nvCxnSpPr>
        <p:spPr bwMode="auto">
          <a:xfrm flipV="1">
            <a:off x="4508500" y="4191000"/>
            <a:ext cx="1397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943600" y="4191000"/>
            <a:ext cx="12192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727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 descr="ms1_ens320_eakf_po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578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deterministic ensemble filter (EAKF) State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results for 5000 steps after 1000 step spin-up.</a:t>
            </a:r>
          </a:p>
        </p:txBody>
      </p:sp>
    </p:spTree>
    <p:extLst>
      <p:ext uri="{BB962C8B-B14F-4D97-AF65-F5344CB8AC3E}">
        <p14:creationId xmlns:p14="http://schemas.microsoft.com/office/powerpoint/2010/main" val="6640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 descr="ms1_ens320_eakf_po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578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deterministic ensemble filter (EAKF) State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results for 5000 steps after 1000 step spin-up.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962400"/>
            <a:ext cx="3124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 trials shown by *.</a:t>
            </a:r>
          </a:p>
          <a:p>
            <a:r>
              <a:rPr lang="en-US" dirty="0" smtClean="0"/>
              <a:t>Trial mean is line.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7010400" y="2514600"/>
            <a:ext cx="609600" cy="1524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460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 descr="ms1_ens320_eakf_po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578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deterministic ensemble filter (EAKF) State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02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 asymptotic solution can be computed.</a:t>
            </a:r>
          </a:p>
          <a:p>
            <a:r>
              <a:rPr lang="en-US" dirty="0" smtClean="0"/>
              <a:t>Indistinguishable from 320 member ensemble.</a:t>
            </a:r>
          </a:p>
        </p:txBody>
      </p:sp>
    </p:spTree>
    <p:extLst>
      <p:ext uri="{BB962C8B-B14F-4D97-AF65-F5344CB8AC3E}">
        <p14:creationId xmlns:p14="http://schemas.microsoft.com/office/powerpoint/2010/main" val="11755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47800"/>
            <a:ext cx="65024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deterministic ensemble filter (EAKF) </a:t>
            </a:r>
            <a:r>
              <a:rPr lang="en-US" dirty="0" smtClean="0">
                <a:solidFill>
                  <a:srgbClr val="FF0000"/>
                </a:solidFill>
              </a:rPr>
              <a:t>Obs. 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02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 asymptotic solution can be computed.</a:t>
            </a:r>
          </a:p>
          <a:p>
            <a:r>
              <a:rPr lang="en-US" dirty="0" smtClean="0"/>
              <a:t>Indistinguishable from 320 member ensemble.</a:t>
            </a:r>
          </a:p>
        </p:txBody>
      </p:sp>
    </p:spTree>
    <p:extLst>
      <p:ext uri="{BB962C8B-B14F-4D97-AF65-F5344CB8AC3E}">
        <p14:creationId xmlns:p14="http://schemas.microsoft.com/office/powerpoint/2010/main" val="16621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901440" cy="2057400"/>
          </a:xfrm>
          <a:prstGeom prst="rect">
            <a:avLst/>
          </a:prstGeom>
        </p:spPr>
      </p:pic>
      <p:pic>
        <p:nvPicPr>
          <p:cNvPr id="6" name="Picture 5" descr="ms1_ens320_eakf_pos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4716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3947160" cy="2057399"/>
          </a:xfrm>
          <a:prstGeom prst="rect">
            <a:avLst/>
          </a:prstGeom>
        </p:spPr>
      </p:pic>
      <p:pic>
        <p:nvPicPr>
          <p:cNvPr id="9" name="Picture 8" descr="nondeterm_ms1_ens20_eakf_corr_err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90144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143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320 Member EAKF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1143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Member EAKF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Fails for small ensembles with large correlated error.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90144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47160" cy="2057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3947160" cy="2057399"/>
          </a:xfrm>
          <a:prstGeom prst="rect">
            <a:avLst/>
          </a:prstGeom>
        </p:spPr>
      </p:pic>
      <p:pic>
        <p:nvPicPr>
          <p:cNvPr id="9" name="Picture 8" descr="nondeterm_ms1_ens20_eakf_corr_err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90144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143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 Member EAKF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1143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Member EAKF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Fails for small ensembles with large correlated error.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Ensemble Filters Scale Poorly for Random Fields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5558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</a:t>
            </a:r>
            <a:r>
              <a:rPr lang="en-US" dirty="0" smtClean="0"/>
              <a:t>nsemble size &gt; 1 is exact with </a:t>
            </a:r>
            <a:r>
              <a:rPr lang="en-US" dirty="0" smtClean="0">
                <a:solidFill>
                  <a:srgbClr val="FF0000"/>
                </a:solidFill>
              </a:rPr>
              <a:t>no correlated obs error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Random walk evolution of correlated error is a problem.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Can reduce this by reducing ‘randomness’ of ensemble.</a:t>
            </a:r>
          </a:p>
          <a:p>
            <a:endParaRPr lang="en-US" dirty="0"/>
          </a:p>
          <a:p>
            <a:r>
              <a:rPr lang="en-US" dirty="0" smtClean="0"/>
              <a:t>AR1 series for observation error is:</a:t>
            </a:r>
          </a:p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Given a posterior ensemble estimate of </a:t>
            </a:r>
            <a:r>
              <a:rPr lang="en-US" i="1" dirty="0" smtClean="0"/>
              <a:t>e</a:t>
            </a:r>
            <a:r>
              <a:rPr lang="en-US" dirty="0" smtClean="0"/>
              <a:t> at previous time: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	Expected prior mean at next time is: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	Expected prior variance is: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‘Deterministic’ forecast for observation error:</a:t>
            </a:r>
          </a:p>
          <a:p>
            <a:pPr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‘Adjust’ ensemble to have exactly these statistics.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34000" y="2286000"/>
          <a:ext cx="3276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4" imgW="1638300" imgH="279400" progId="Equation.DSMT4">
                  <p:embed/>
                </p:oleObj>
              </mc:Choice>
              <mc:Fallback>
                <p:oleObj name="Equation" r:id="rId4" imgW="1638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2286000"/>
                        <a:ext cx="3276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324600" y="3556000"/>
          <a:ext cx="2006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6" imgW="1003300" imgH="279400" progId="Equation.DSMT4">
                  <p:embed/>
                </p:oleObj>
              </mc:Choice>
              <mc:Fallback>
                <p:oleObj name="Equation" r:id="rId6" imgW="1003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600" y="3556000"/>
                        <a:ext cx="2006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029200" y="3962400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8" imgW="1943100" imgH="304800" progId="Equation.DSMT4">
                  <p:embed/>
                </p:oleObj>
              </mc:Choice>
              <mc:Fallback>
                <p:oleObj name="Equation" r:id="rId8" imgW="19431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29200" y="3962400"/>
                        <a:ext cx="3886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9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14831"/>
            <a:ext cx="3901440" cy="2033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28800"/>
            <a:ext cx="3947158" cy="2057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828800"/>
            <a:ext cx="3947158" cy="2057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14831"/>
            <a:ext cx="3901440" cy="20335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371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Nondeterm 20 Member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371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 10 Member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Deterministic works with smaller ensembles. Used hereafter.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3810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Nondeterm 10 Member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3810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 5 Member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343400" y="2743200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343400" y="5105400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54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1.0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828800"/>
            <a:ext cx="3947158" cy="2057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90144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1371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Member inflated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multiplicative inflation of state.</a:t>
            </a:r>
            <a:endParaRPr lang="en-US" dirty="0"/>
          </a:p>
        </p:txBody>
      </p:sp>
      <p:pic>
        <p:nvPicPr>
          <p:cNvPr id="3" name="Picture 2" descr="ms1_ens10_eakf_inflat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3802380" cy="1958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9050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inflation gets large.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5181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Multiplicative inflation for obs error ensemble is bad.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90144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28800"/>
            <a:ext cx="3947158" cy="2057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828800"/>
            <a:ext cx="3947158" cy="2057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90144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371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Member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1371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Member inflated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Multiplicative inflation for state improves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40-variables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7" name="Picture 6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400"/>
            <a:ext cx="1097280" cy="1097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1:</a:t>
            </a:r>
          </a:p>
          <a:p>
            <a:r>
              <a:rPr lang="en-US" dirty="0" smtClean="0"/>
              <a:t>40 Instruments.</a:t>
            </a:r>
          </a:p>
          <a:p>
            <a:r>
              <a:rPr lang="en-US" dirty="0" smtClean="0"/>
              <a:t>Each has own correlated error.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509391" cy="2330272"/>
          </a:xfrm>
          <a:prstGeom prst="rect">
            <a:avLst/>
          </a:prstGeom>
        </p:spPr>
      </p:pic>
      <p:pic>
        <p:nvPicPr>
          <p:cNvPr id="12" name="Picture 11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1097280" cy="1097280"/>
          </a:xfrm>
          <a:prstGeom prst="rect">
            <a:avLst/>
          </a:prstGeom>
        </p:spPr>
      </p:pic>
      <p:pic>
        <p:nvPicPr>
          <p:cNvPr id="13" name="Picture 12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48200"/>
            <a:ext cx="1097280" cy="1097280"/>
          </a:xfrm>
          <a:prstGeom prst="rect">
            <a:avLst/>
          </a:prstGeom>
        </p:spPr>
      </p:pic>
      <p:pic>
        <p:nvPicPr>
          <p:cNvPr id="14" name="Picture 13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1097280" cy="1097280"/>
          </a:xfrm>
          <a:prstGeom prst="rect">
            <a:avLst/>
          </a:prstGeom>
        </p:spPr>
      </p:pic>
      <p:pic>
        <p:nvPicPr>
          <p:cNvPr id="15" name="Picture 14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1097280" cy="1097280"/>
          </a:xfrm>
          <a:prstGeom prst="rect">
            <a:avLst/>
          </a:prstGeom>
        </p:spPr>
      </p:pic>
      <p:pic>
        <p:nvPicPr>
          <p:cNvPr id="16" name="Picture 15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1097280" cy="1097280"/>
          </a:xfrm>
          <a:prstGeom prst="rect">
            <a:avLst/>
          </a:prstGeom>
        </p:spPr>
      </p:pic>
      <p:pic>
        <p:nvPicPr>
          <p:cNvPr id="17" name="Picture 16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1097280" cy="1097280"/>
          </a:xfrm>
          <a:prstGeom prst="rect">
            <a:avLst/>
          </a:prstGeom>
        </p:spPr>
      </p:pic>
      <p:pic>
        <p:nvPicPr>
          <p:cNvPr id="18" name="Picture 17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6800"/>
            <a:ext cx="1097280" cy="1097280"/>
          </a:xfrm>
          <a:prstGeom prst="rect">
            <a:avLst/>
          </a:prstGeom>
        </p:spPr>
      </p:pic>
      <p:pic>
        <p:nvPicPr>
          <p:cNvPr id="19" name="Picture 18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0"/>
            <a:ext cx="1097280" cy="1097280"/>
          </a:xfrm>
          <a:prstGeom prst="rect">
            <a:avLst/>
          </a:prstGeom>
        </p:spPr>
      </p:pic>
      <p:pic>
        <p:nvPicPr>
          <p:cNvPr id="20" name="Picture 19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40-instruments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848100" cy="2057400"/>
          </a:xfrm>
          <a:prstGeom prst="rect">
            <a:avLst/>
          </a:prstGeom>
        </p:spPr>
      </p:pic>
      <p:pic>
        <p:nvPicPr>
          <p:cNvPr id="3" name="Picture 2" descr="l96_ens20_manyinst_corr_er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390144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5240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member EAKF.</a:t>
            </a:r>
          </a:p>
          <a:p>
            <a:endParaRPr lang="en-US" dirty="0"/>
          </a:p>
          <a:p>
            <a:r>
              <a:rPr lang="en-US" dirty="0" smtClean="0"/>
              <a:t>Optimal inflation.</a:t>
            </a:r>
          </a:p>
          <a:p>
            <a:endParaRPr lang="en-US" dirty="0"/>
          </a:p>
          <a:p>
            <a:r>
              <a:rPr lang="en-US" dirty="0" smtClean="0"/>
              <a:t>Localization halfwidth 0.2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Modeling obs error helps.</a:t>
            </a:r>
          </a:p>
          <a:p>
            <a:r>
              <a:rPr lang="en-US" dirty="0" smtClean="0"/>
              <a:t>Spread is deficient.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40-variables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2:</a:t>
            </a:r>
          </a:p>
          <a:p>
            <a:r>
              <a:rPr lang="en-US" dirty="0" smtClean="0"/>
              <a:t>1 instrument measures all 40 variables each time.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509391" cy="2330272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 bwMode="auto">
          <a:xfrm flipH="1" flipV="1">
            <a:off x="685800" y="1066800"/>
            <a:ext cx="5410200" cy="4495800"/>
          </a:xfrm>
          <a:prstGeom prst="arc">
            <a:avLst>
              <a:gd name="adj1" fmla="val 14253193"/>
              <a:gd name="adj2" fmla="val 2156330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" name="Picture 11" descr="poesSpacecraf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2721864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-instrument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8481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390144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52400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member EAKF.</a:t>
            </a:r>
          </a:p>
          <a:p>
            <a:endParaRPr lang="en-US" dirty="0"/>
          </a:p>
          <a:p>
            <a:r>
              <a:rPr lang="en-US" dirty="0" smtClean="0"/>
              <a:t>Optimal inflation.</a:t>
            </a:r>
          </a:p>
          <a:p>
            <a:endParaRPr lang="en-US" dirty="0"/>
          </a:p>
          <a:p>
            <a:r>
              <a:rPr lang="en-US" dirty="0" smtClean="0"/>
              <a:t>Localization halfwidth 0.2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Modeling obs error helps.</a:t>
            </a:r>
          </a:p>
          <a:p>
            <a:r>
              <a:rPr lang="en-US" dirty="0" smtClean="0"/>
              <a:t>Spread is better than many instrument case.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00B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Outline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Dealing with correlated observation error in ensemble filters.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Idealized correlated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Difference observations.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Explictly</a:t>
            </a:r>
            <a:r>
              <a:rPr lang="en-US" dirty="0" smtClean="0"/>
              <a:t> modeling instrument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Comparing the two methods.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recommendations.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40-instruments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7" name="Picture 6" descr="full_l96_ens20_manyinst_po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5259070" cy="2811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762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difference assimilation best for large correlated error.</a:t>
            </a:r>
          </a:p>
          <a:p>
            <a:r>
              <a:rPr lang="en-US" dirty="0"/>
              <a:t>T</a:t>
            </a:r>
            <a:r>
              <a:rPr lang="en-US" dirty="0" smtClean="0"/>
              <a:t>errible for small correlated error.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1336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member EAKF.</a:t>
            </a:r>
          </a:p>
          <a:p>
            <a:r>
              <a:rPr lang="en-US" dirty="0"/>
              <a:t>Optimal inflation.</a:t>
            </a:r>
          </a:p>
          <a:p>
            <a:r>
              <a:rPr lang="en-US" dirty="0"/>
              <a:t>Localization halfwidth 0.2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-instrument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5259070" cy="2811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762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difference assimilation best for large correlated error.</a:t>
            </a:r>
          </a:p>
          <a:p>
            <a:r>
              <a:rPr lang="en-US" dirty="0" smtClean="0"/>
              <a:t>Not bad for small correlated error.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1336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member EAKF.</a:t>
            </a:r>
          </a:p>
          <a:p>
            <a:r>
              <a:rPr lang="en-US" dirty="0"/>
              <a:t>Optimal inflation.</a:t>
            </a:r>
          </a:p>
          <a:p>
            <a:r>
              <a:rPr lang="en-US" dirty="0"/>
              <a:t>Localization halfwidth 0.2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00B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Outline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Dealing with correlated observation error in ensemble filters.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Idealized correlated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Difference observations.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Explictly</a:t>
            </a:r>
            <a:r>
              <a:rPr lang="en-US" dirty="0" smtClean="0"/>
              <a:t> modeling instrument error.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Comparing the two methods.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/>
              <a:t>Conclusions and recommendations.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10.0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Conclusions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8153400" cy="39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Modeling correlated obs error ‘optimal’ for large ensemble.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Sampling error is a problem for small ensembles.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Multiplicative state inflation can reduce this problem.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Additive inflation for obs error may help?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Time difference obs effective for large correlated error.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300" dirty="0" smtClean="0"/>
          </a:p>
          <a:p>
            <a:pPr>
              <a:lnSpc>
                <a:spcPct val="120000"/>
              </a:lnSpc>
            </a:pPr>
            <a:r>
              <a:rPr lang="en-US" sz="2300" dirty="0" smtClean="0"/>
              <a:t>General things to keep in mind:</a:t>
            </a:r>
            <a:endParaRPr lang="en-US" sz="23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Details of filtering problem determine best methods.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300" dirty="0" smtClean="0"/>
              <a:t>Making models/filters more deterministic generally helps.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6573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RTYellow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34" y="1600200"/>
            <a:ext cx="6344532" cy="18745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Anderson, J., Hoar, T., Raeder, K., Liu, H., Collins, N., Torn, R., Arellano, A., 2009: </a:t>
            </a:r>
            <a:r>
              <a:rPr lang="en-US" sz="2000" i="1" dirty="0" smtClean="0"/>
              <a:t>The Data Assimilation Research </a:t>
            </a:r>
            <a:r>
              <a:rPr lang="en-US" sz="2000" i="1" dirty="0" err="1" smtClean="0"/>
              <a:t>Testbed</a:t>
            </a:r>
            <a:r>
              <a:rPr lang="en-US" sz="2000" i="1" dirty="0" smtClean="0"/>
              <a:t>: A community facility.</a:t>
            </a:r>
          </a:p>
          <a:p>
            <a:pPr algn="ctr"/>
            <a:r>
              <a:rPr lang="en-US" sz="2000" dirty="0" smtClean="0"/>
              <a:t>BAMS, </a:t>
            </a:r>
            <a:r>
              <a:rPr lang="en-US" sz="2000" b="1" dirty="0" smtClean="0"/>
              <a:t>90</a:t>
            </a:r>
            <a:r>
              <a:rPr lang="en-US" sz="2000" dirty="0" smtClean="0"/>
              <a:t>, 1283—1296, </a:t>
            </a:r>
            <a:r>
              <a:rPr lang="en-US" sz="2000" dirty="0" err="1" smtClean="0"/>
              <a:t>doi</a:t>
            </a:r>
            <a:r>
              <a:rPr lang="en-US" sz="2000" dirty="0" smtClean="0"/>
              <a:t>: 10.1175/2009BAMS2618.1 </a:t>
            </a:r>
          </a:p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" y="388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200" dirty="0" err="1" smtClean="0"/>
              <a:t>www.image.ucar.edu</a:t>
            </a:r>
            <a:r>
              <a:rPr lang="en-US" sz="3200" dirty="0"/>
              <a:t>/</a:t>
            </a:r>
            <a:r>
              <a:rPr lang="en-US" sz="3200" dirty="0" err="1"/>
              <a:t>DAReS</a:t>
            </a:r>
            <a:r>
              <a:rPr lang="en-US" sz="3200" dirty="0"/>
              <a:t>/</a:t>
            </a:r>
            <a:r>
              <a:rPr lang="en-US" sz="3200" dirty="0" smtClean="0"/>
              <a:t>DART</a:t>
            </a:r>
            <a:endParaRPr lang="en-US" sz="3200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rtl="0" eaLnBrk="0" fontAlgn="base" hangingPunct="0"/>
            <a:r>
              <a:rPr lang="en-US" sz="3200" kern="1200" dirty="0" smtClean="0">
                <a:solidFill>
                  <a:srgbClr val="000000"/>
                </a:solidFill>
                <a:effectLst/>
                <a:latin typeface="Arial"/>
                <a:ea typeface="ＭＳ Ｐゴシック"/>
                <a:cs typeface="ＭＳ Ｐゴシック"/>
              </a:rPr>
              <a:t>Learn more about DART at: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07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latin typeface="Calibri"/>
                <a:ea typeface="+mn-ea"/>
                <a:cs typeface="+mn-cs"/>
              </a:rPr>
              <a:t>CAHMDA VII, 21 Aug. 2017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Possible approaches to dealing with correlated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obs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error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762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Ignore it (common),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Add parameters to forward operator, estimate them,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Model it explicitly (various ways),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Time difference observations.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_am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jla_ams_mars.thmx</Template>
  <TotalTime>27337</TotalTime>
  <Words>3826</Words>
  <Application>Microsoft Macintosh PowerPoint</Application>
  <PresentationFormat>On-screen Show (4:3)</PresentationFormat>
  <Paragraphs>815</Paragraphs>
  <Slides>81</Slides>
  <Notes>81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Calibri</vt:lpstr>
      <vt:lpstr>ＭＳ Ｐゴシック</vt:lpstr>
      <vt:lpstr>Wingdings</vt:lpstr>
      <vt:lpstr>ヒラギノ角ゴ Pro W3</vt:lpstr>
      <vt:lpstr>jla_ams</vt:lpstr>
      <vt:lpstr>Equation</vt:lpstr>
      <vt:lpstr>Ensemble Data Assimilation for Observations with Spatially and Temporally Correlated 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more about DART at:</vt:lpstr>
    </vt:vector>
  </TitlesOfParts>
  <Manager/>
  <Company>ncar</Company>
  <LinksUpToDate>false</LinksUpToDate>
  <SharedDoc>false</SharedDoc>
  <HyperlinkBase/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 Research Testbed Tutorial</dc:title>
  <dc:subject/>
  <dc:creator>ncar</dc:creator>
  <cp:keywords/>
  <dc:description/>
  <cp:lastModifiedBy>Tim Hoar</cp:lastModifiedBy>
  <cp:revision>401</cp:revision>
  <cp:lastPrinted>2011-01-20T20:34:55Z</cp:lastPrinted>
  <dcterms:created xsi:type="dcterms:W3CDTF">2011-05-23T16:45:05Z</dcterms:created>
  <dcterms:modified xsi:type="dcterms:W3CDTF">2017-08-15T19:43:44Z</dcterms:modified>
  <cp:category/>
</cp:coreProperties>
</file>