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2" r:id="rId1"/>
    <p:sldMasterId id="2147483931" r:id="rId2"/>
    <p:sldMasterId id="2147483935" r:id="rId3"/>
    <p:sldMasterId id="2147483941" r:id="rId4"/>
  </p:sldMasterIdLst>
  <p:notesMasterIdLst>
    <p:notesMasterId r:id="rId161"/>
  </p:notesMasterIdLst>
  <p:handoutMasterIdLst>
    <p:handoutMasterId r:id="rId162"/>
  </p:handoutMasterIdLst>
  <p:sldIdLst>
    <p:sldId id="411" r:id="rId5"/>
    <p:sldId id="640" r:id="rId6"/>
    <p:sldId id="641" r:id="rId7"/>
    <p:sldId id="642" r:id="rId8"/>
    <p:sldId id="643" r:id="rId9"/>
    <p:sldId id="644" r:id="rId10"/>
    <p:sldId id="647" r:id="rId11"/>
    <p:sldId id="645" r:id="rId12"/>
    <p:sldId id="566" r:id="rId13"/>
    <p:sldId id="579" r:id="rId14"/>
    <p:sldId id="619" r:id="rId15"/>
    <p:sldId id="492" r:id="rId16"/>
    <p:sldId id="617" r:id="rId17"/>
    <p:sldId id="618" r:id="rId18"/>
    <p:sldId id="621" r:id="rId19"/>
    <p:sldId id="616" r:id="rId20"/>
    <p:sldId id="620" r:id="rId21"/>
    <p:sldId id="646" r:id="rId22"/>
    <p:sldId id="557" r:id="rId23"/>
    <p:sldId id="561" r:id="rId24"/>
    <p:sldId id="551" r:id="rId25"/>
    <p:sldId id="552" r:id="rId26"/>
    <p:sldId id="553" r:id="rId27"/>
    <p:sldId id="554" r:id="rId28"/>
    <p:sldId id="555" r:id="rId29"/>
    <p:sldId id="556" r:id="rId30"/>
    <p:sldId id="563" r:id="rId31"/>
    <p:sldId id="493" r:id="rId32"/>
    <p:sldId id="494" r:id="rId33"/>
    <p:sldId id="495" r:id="rId34"/>
    <p:sldId id="496" r:id="rId35"/>
    <p:sldId id="497" r:id="rId36"/>
    <p:sldId id="498" r:id="rId37"/>
    <p:sldId id="499" r:id="rId38"/>
    <p:sldId id="500"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524"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68" r:id="rId77"/>
    <p:sldId id="626" r:id="rId78"/>
    <p:sldId id="627" r:id="rId79"/>
    <p:sldId id="628" r:id="rId80"/>
    <p:sldId id="629" r:id="rId81"/>
    <p:sldId id="630" r:id="rId82"/>
    <p:sldId id="631" r:id="rId83"/>
    <p:sldId id="632" r:id="rId84"/>
    <p:sldId id="570" r:id="rId85"/>
    <p:sldId id="633" r:id="rId86"/>
    <p:sldId id="634" r:id="rId87"/>
    <p:sldId id="635" r:id="rId88"/>
    <p:sldId id="636" r:id="rId89"/>
    <p:sldId id="637" r:id="rId90"/>
    <p:sldId id="638" r:id="rId91"/>
    <p:sldId id="603" r:id="rId92"/>
    <p:sldId id="607" r:id="rId93"/>
    <p:sldId id="604" r:id="rId94"/>
    <p:sldId id="577" r:id="rId95"/>
    <p:sldId id="578" r:id="rId96"/>
    <p:sldId id="541" r:id="rId97"/>
    <p:sldId id="544" r:id="rId98"/>
    <p:sldId id="548" r:id="rId99"/>
    <p:sldId id="608" r:id="rId100"/>
    <p:sldId id="622" r:id="rId101"/>
    <p:sldId id="664" r:id="rId102"/>
    <p:sldId id="665" r:id="rId103"/>
    <p:sldId id="666" r:id="rId104"/>
    <p:sldId id="667" r:id="rId105"/>
    <p:sldId id="668" r:id="rId106"/>
    <p:sldId id="669" r:id="rId107"/>
    <p:sldId id="670" r:id="rId108"/>
    <p:sldId id="671" r:id="rId109"/>
    <p:sldId id="672" r:id="rId110"/>
    <p:sldId id="673" r:id="rId111"/>
    <p:sldId id="674" r:id="rId112"/>
    <p:sldId id="690" r:id="rId113"/>
    <p:sldId id="538" r:id="rId114"/>
    <p:sldId id="609" r:id="rId115"/>
    <p:sldId id="610" r:id="rId116"/>
    <p:sldId id="611" r:id="rId117"/>
    <p:sldId id="648" r:id="rId118"/>
    <p:sldId id="612" r:id="rId119"/>
    <p:sldId id="613" r:id="rId120"/>
    <p:sldId id="614" r:id="rId121"/>
    <p:sldId id="615" r:id="rId122"/>
    <p:sldId id="649" r:id="rId123"/>
    <p:sldId id="580" r:id="rId124"/>
    <p:sldId id="581" r:id="rId125"/>
    <p:sldId id="582" r:id="rId126"/>
    <p:sldId id="583" r:id="rId127"/>
    <p:sldId id="584" r:id="rId128"/>
    <p:sldId id="585" r:id="rId129"/>
    <p:sldId id="586" r:id="rId130"/>
    <p:sldId id="587" r:id="rId131"/>
    <p:sldId id="588" r:id="rId132"/>
    <p:sldId id="589" r:id="rId133"/>
    <p:sldId id="590" r:id="rId134"/>
    <p:sldId id="591" r:id="rId135"/>
    <p:sldId id="592" r:id="rId136"/>
    <p:sldId id="623" r:id="rId137"/>
    <p:sldId id="599" r:id="rId138"/>
    <p:sldId id="601" r:id="rId139"/>
    <p:sldId id="600" r:id="rId140"/>
    <p:sldId id="598" r:id="rId141"/>
    <p:sldId id="594" r:id="rId142"/>
    <p:sldId id="593" r:id="rId143"/>
    <p:sldId id="595" r:id="rId144"/>
    <p:sldId id="596" r:id="rId145"/>
    <p:sldId id="597" r:id="rId146"/>
    <p:sldId id="676" r:id="rId147"/>
    <p:sldId id="691" r:id="rId148"/>
    <p:sldId id="680" r:id="rId149"/>
    <p:sldId id="675" r:id="rId150"/>
    <p:sldId id="679" r:id="rId151"/>
    <p:sldId id="677" r:id="rId152"/>
    <p:sldId id="681" r:id="rId153"/>
    <p:sldId id="682" r:id="rId154"/>
    <p:sldId id="686" r:id="rId155"/>
    <p:sldId id="687" r:id="rId156"/>
    <p:sldId id="688" r:id="rId157"/>
    <p:sldId id="689" r:id="rId158"/>
    <p:sldId id="569" r:id="rId159"/>
    <p:sldId id="684" r:id="rId1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3FF1D"/>
    <a:srgbClr val="162CFF"/>
    <a:srgbClr val="FF22FF"/>
    <a:srgbClr val="00B400"/>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922" autoAdjust="0"/>
    <p:restoredTop sz="50000" autoAdjust="0"/>
  </p:normalViewPr>
  <p:slideViewPr>
    <p:cSldViewPr>
      <p:cViewPr varScale="1">
        <p:scale>
          <a:sx n="127" d="100"/>
          <a:sy n="127" d="100"/>
        </p:scale>
        <p:origin x="10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28"/>
    </p:cViewPr>
  </p:sorterViewPr>
  <p:notesViewPr>
    <p:cSldViewPr snapToGrid="0" snapToObjects="1">
      <p:cViewPr varScale="1">
        <p:scale>
          <a:sx n="119" d="100"/>
          <a:sy n="119" d="100"/>
        </p:scale>
        <p:origin x="-2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8.xml"/><Relationship Id="rId143" Type="http://schemas.openxmlformats.org/officeDocument/2006/relationships/slide" Target="slides/slide139.xml"/><Relationship Id="rId144" Type="http://schemas.openxmlformats.org/officeDocument/2006/relationships/slide" Target="slides/slide140.xml"/><Relationship Id="rId145" Type="http://schemas.openxmlformats.org/officeDocument/2006/relationships/slide" Target="slides/slide141.xml"/><Relationship Id="rId146" Type="http://schemas.openxmlformats.org/officeDocument/2006/relationships/slide" Target="slides/slide142.xml"/><Relationship Id="rId147" Type="http://schemas.openxmlformats.org/officeDocument/2006/relationships/slide" Target="slides/slide143.xml"/><Relationship Id="rId148" Type="http://schemas.openxmlformats.org/officeDocument/2006/relationships/slide" Target="slides/slide144.xml"/><Relationship Id="rId149" Type="http://schemas.openxmlformats.org/officeDocument/2006/relationships/slide" Target="slides/slide14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150" Type="http://schemas.openxmlformats.org/officeDocument/2006/relationships/slide" Target="slides/slide146.xml"/><Relationship Id="rId151" Type="http://schemas.openxmlformats.org/officeDocument/2006/relationships/slide" Target="slides/slide147.xml"/><Relationship Id="rId152" Type="http://schemas.openxmlformats.org/officeDocument/2006/relationships/slide" Target="slides/slide14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53" Type="http://schemas.openxmlformats.org/officeDocument/2006/relationships/slide" Target="slides/slide149.xml"/><Relationship Id="rId154" Type="http://schemas.openxmlformats.org/officeDocument/2006/relationships/slide" Target="slides/slide150.xml"/><Relationship Id="rId155" Type="http://schemas.openxmlformats.org/officeDocument/2006/relationships/slide" Target="slides/slide151.xml"/><Relationship Id="rId156" Type="http://schemas.openxmlformats.org/officeDocument/2006/relationships/slide" Target="slides/slide152.xml"/><Relationship Id="rId157" Type="http://schemas.openxmlformats.org/officeDocument/2006/relationships/slide" Target="slides/slide153.xml"/><Relationship Id="rId158" Type="http://schemas.openxmlformats.org/officeDocument/2006/relationships/slide" Target="slides/slide154.xml"/><Relationship Id="rId159" Type="http://schemas.openxmlformats.org/officeDocument/2006/relationships/slide" Target="slides/slide15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160" Type="http://schemas.openxmlformats.org/officeDocument/2006/relationships/slide" Target="slides/slide156.xml"/><Relationship Id="rId161" Type="http://schemas.openxmlformats.org/officeDocument/2006/relationships/notesMaster" Target="notesMasters/notesMaster1.xml"/><Relationship Id="rId162" Type="http://schemas.openxmlformats.org/officeDocument/2006/relationships/handoutMaster" Target="handoutMasters/handout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slide" Target="slides/slide134.xml"/><Relationship Id="rId139" Type="http://schemas.openxmlformats.org/officeDocument/2006/relationships/slide" Target="slides/slide13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40" Type="http://schemas.openxmlformats.org/officeDocument/2006/relationships/slide" Target="slides/slide136.xml"/><Relationship Id="rId141" Type="http://schemas.openxmlformats.org/officeDocument/2006/relationships/slide" Target="slides/slide1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36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236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E8A6F800-CDDD-F64D-8345-3276EAE11F47}" type="slidenum">
              <a:rPr lang="en-US"/>
              <a:pPr>
                <a:defRPr/>
              </a:pPr>
              <a:t>‹#›</a:t>
            </a:fld>
            <a:endParaRPr lang="en-US"/>
          </a:p>
        </p:txBody>
      </p:sp>
    </p:spTree>
    <p:extLst>
      <p:ext uri="{BB962C8B-B14F-4D97-AF65-F5344CB8AC3E}">
        <p14:creationId xmlns:p14="http://schemas.microsoft.com/office/powerpoint/2010/main" val="1775200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fld id="{3B4B0FE2-7B5A-884A-8D74-6477543280BC}" type="slidenum">
              <a:rPr lang="en-US"/>
              <a:pPr>
                <a:defRPr/>
              </a:pPr>
              <a:t>‹#›</a:t>
            </a:fld>
            <a:endParaRPr lang="en-US"/>
          </a:p>
        </p:txBody>
      </p:sp>
    </p:spTree>
    <p:extLst>
      <p:ext uri="{BB962C8B-B14F-4D97-AF65-F5344CB8AC3E}">
        <p14:creationId xmlns:p14="http://schemas.microsoft.com/office/powerpoint/2010/main" val="9278553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B1F10A8-D676-3041-B19D-F1ABFC39D202}" type="slidenum">
              <a:rPr lang="en-US" sz="1200"/>
              <a:pPr/>
              <a:t>120</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D9891F2-6676-0549-BA17-F72EB0AAEB86}" type="slidenum">
              <a:rPr lang="en-US" sz="1200"/>
              <a:pPr/>
              <a:t>121</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35B88C6-7272-9145-98BD-CB52C78BBB44}" type="slidenum">
              <a:rPr lang="en-US" sz="1200"/>
              <a:pPr/>
              <a:t>122</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E4E5422-069D-7A4F-A931-A56B7B2EFE08}" type="slidenum">
              <a:rPr lang="en-US" sz="1200"/>
              <a:pPr/>
              <a:t>123</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00457A8F-7DDA-B24C-971D-FD2E35DF2DE3}" type="slidenum">
              <a:rPr lang="en-US" sz="1200"/>
              <a:pPr/>
              <a:t>124</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8E3B990-E975-4045-A8C4-7CBC79C52161}" type="slidenum">
              <a:rPr lang="en-US" sz="1200"/>
              <a:pPr/>
              <a:t>125</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8EA2387-2895-9542-9483-BA9BDB18E2D9}" type="slidenum">
              <a:rPr lang="en-US" sz="1200"/>
              <a:pPr/>
              <a:t>126</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EBDEF6-F262-174E-91B7-D86E9CED83DB}" type="slidenum">
              <a:rPr lang="en-US" sz="1200"/>
              <a:pPr/>
              <a:t>127</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43FC43-C6EA-9641-A039-F933BB879A38}" type="slidenum">
              <a:rPr lang="en-US" sz="1200"/>
              <a:pPr/>
              <a:t>128</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57D1A45-F771-1A49-B8B7-AD1E780EAC88}" type="slidenum">
              <a:rPr lang="en-US" sz="1200"/>
              <a:pPr/>
              <a:t>129</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0F4378-27D8-2643-BF35-232D7702A66A}" type="slidenum">
              <a:rPr lang="en-US" sz="1200"/>
              <a:pPr/>
              <a:t>130</a:t>
            </a:fld>
            <a:endParaRPr 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131</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132</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133</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134</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135</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136</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137</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138</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139</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140</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141</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142</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143</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144</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145</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146</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147</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148</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149</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150</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151</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152</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153</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3ABB5B6-6889-E943-9E0D-14D5C4FD012F}" type="slidenum">
              <a:rPr lang="en-US" sz="1200"/>
              <a:pPr/>
              <a:t>154</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ヒラギノ角ゴ Pro W3" charset="0"/>
                <a:cs typeface="ヒラギノ角ゴ Pro W3" charset="0"/>
              </a:rPr>
              <a:t>Slide 7: GPS occultation forward operators</a:t>
            </a:r>
          </a:p>
          <a:p>
            <a:pPr eaLnBrk="1" hangingPunct="1"/>
            <a:r>
              <a:rPr lang="en-US">
                <a:latin typeface="Arial" charset="0"/>
                <a:ea typeface="ヒラギノ角ゴ Pro W3" charset="0"/>
                <a:cs typeface="ヒラギノ角ゴ Pro W3" charset="0"/>
              </a:rPr>
              <a:t>        Non-local refractivity : (Sokolovskiy et al., MWR 133, 2200-2212)</a:t>
            </a:r>
          </a:p>
          <a:p>
            <a:pPr eaLnBrk="1" hangingPunct="1"/>
            <a:r>
              <a:rPr lang="en-US">
                <a:latin typeface="Arial" charset="0"/>
                <a:ea typeface="ヒラギノ角ゴ Pro W3" charset="0"/>
                <a:cs typeface="ヒラギノ角ゴ Pro W3" charset="0"/>
              </a:rPr>
              <a:t>                NEED DETAILS OF ALGORITHM               step size???</a:t>
            </a:r>
          </a:p>
          <a:p>
            <a:pPr eaLnBrk="1" hangingPunct="1"/>
            <a:r>
              <a:rPr lang="en-US">
                <a:latin typeface="Arial" charset="0"/>
                <a:ea typeface="ヒラギノ角ゴ Pro W3" charset="0"/>
                <a:cs typeface="ヒラギノ角ゴ Pro W3" charset="0"/>
              </a:rPr>
              <a:t>                                upper limits</a:t>
            </a:r>
          </a:p>
          <a:p>
            <a:pPr eaLnBrk="1" hangingPunct="1"/>
            <a:r>
              <a:rPr lang="en-US">
                <a:latin typeface="Arial" charset="0"/>
                <a:ea typeface="ヒラギノ角ゴ Pro W3" charset="0"/>
                <a:cs typeface="ヒラギノ角ゴ Pro W3" charset="0"/>
              </a:rPr>
              <a:t>                                grid pictures for different latitudes</a:t>
            </a:r>
          </a:p>
          <a:p>
            <a:pPr eaLnBrk="1" hangingPunct="1"/>
            <a:r>
              <a:rPr lang="en-US">
                <a:latin typeface="Arial" charset="0"/>
                <a:ea typeface="ヒラギノ角ゴ Pro W3" charset="0"/>
                <a:cs typeface="ヒラギノ角ゴ Pro W3" charset="0"/>
              </a:rPr>
              <a:t>        Three pictures exist: ~jla/talks_and_meetings/2009/ams/cam_gps_talk/gps_lat*</a:t>
            </a:r>
          </a:p>
          <a:p>
            <a:pPr eaLnBrk="1" hangingPunct="1"/>
            <a:r>
              <a:rPr lang="en-US">
                <a:latin typeface="Arial" charset="0"/>
                <a:ea typeface="ヒラギノ角ゴ Pro W3" charset="0"/>
                <a:cs typeface="ヒラギノ角ゴ Pro W3" charset="0"/>
              </a:rPr>
              <a:t>        Expect minor differences with coarse grid, larger near poles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155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156</a:t>
            </a:fld>
            <a:endParaRPr lang="en-US"/>
          </a:p>
        </p:txBody>
      </p:sp>
    </p:spTree>
    <p:extLst>
      <p:ext uri="{BB962C8B-B14F-4D97-AF65-F5344CB8AC3E}">
        <p14:creationId xmlns:p14="http://schemas.microsoft.com/office/powerpoint/2010/main" val="3731504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29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4B0FE2-7B5A-884A-8D74-6477543280BC}" type="slidenum">
              <a:rPr lang="en-US" smtClean="0"/>
              <a:pPr>
                <a:defRPr/>
              </a:pPr>
              <a:t>2</a:t>
            </a:fld>
            <a:endParaRPr lang="en-US"/>
          </a:p>
        </p:txBody>
      </p:sp>
    </p:spTree>
    <p:extLst>
      <p:ext uri="{BB962C8B-B14F-4D97-AF65-F5344CB8AC3E}">
        <p14:creationId xmlns:p14="http://schemas.microsoft.com/office/powerpoint/2010/main" val="116613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39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FB02AE2-4AC9-6248-BB5A-E18F752FF451}" type="slidenum">
              <a:rPr lang="en-US" sz="1200"/>
              <a:pPr/>
              <a:t>9</a:t>
            </a:fld>
            <a:endParaRPr lang="en-US" sz="1200"/>
          </a:p>
        </p:txBody>
      </p:sp>
      <p:sp>
        <p:nvSpPr>
          <p:cNvPr id="22531" name="Rectangle 1026"/>
          <p:cNvSpPr>
            <a:spLocks noGrp="1" noRot="1" noChangeAspect="1" noChangeArrowheads="1" noTextEdit="1"/>
          </p:cNvSpPr>
          <p:nvPr>
            <p:ph type="sldImg"/>
          </p:nvPr>
        </p:nvSpPr>
        <p:spPr>
          <a:ln/>
        </p:spPr>
      </p:sp>
      <p:sp>
        <p:nvSpPr>
          <p:cNvPr id="22532"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49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59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69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79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89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99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105</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106</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107</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108</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109</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110</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112</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113</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6826539-A7D1-5342-BF55-B80EAFB479F5}" type="slidenum">
              <a:rPr lang="en-US"/>
              <a:pPr/>
              <a:t>114</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914400" y="4326125"/>
            <a:ext cx="5029200" cy="273546"/>
          </a:xfrm>
          <a:solidFill>
            <a:srgbClr val="FFFFFF"/>
          </a:solidFill>
          <a:ln>
            <a:solidFill>
              <a:srgbClr val="000000"/>
            </a:solid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1.jpeg"/><Relationship Id="rId6" Type="http://schemas.openxmlformats.org/officeDocument/2006/relationships/image" Target="../media/image7.png"/><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6934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BFB56-707D-1643-86E9-FE28FF2C8F89}" type="slidenum">
              <a:rPr lang="en-US" smtClean="0"/>
              <a:pPr/>
              <a:t>‹#›</a:t>
            </a:fld>
            <a:endParaRPr lang="en-US" dirty="0"/>
          </a:p>
        </p:txBody>
      </p:sp>
      <p:sp>
        <p:nvSpPr>
          <p:cNvPr id="9"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mtClean="0"/>
              <a:t>Nanjing DA Tutorial, 29 Aug. 2017</a:t>
            </a:r>
            <a:endParaRPr lang="en-US" dirty="0"/>
          </a:p>
        </p:txBody>
      </p:sp>
    </p:spTree>
    <p:extLst>
      <p:ext uri="{BB962C8B-B14F-4D97-AF65-F5344CB8AC3E}">
        <p14:creationId xmlns:p14="http://schemas.microsoft.com/office/powerpoint/2010/main" val="32738050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840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28397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61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smtClean="0"/>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pPr defTabSz="457200" eaLnBrk="1" fontAlgn="auto" hangingPunct="1">
              <a:spcBef>
                <a:spcPts val="0"/>
              </a:spcBef>
              <a:spcAft>
                <a:spcPts val="0"/>
              </a:spcAft>
            </a:pPr>
            <a:r>
              <a:rPr lang="en-US" sz="1000" dirty="0" smtClean="0">
                <a:solidFill>
                  <a:prstClr val="black"/>
                </a:solidFill>
                <a:latin typeface="Calibri"/>
                <a:ea typeface="+mn-ea"/>
                <a:cs typeface="+mn-cs"/>
              </a:rPr>
              <a:t>The </a:t>
            </a:r>
            <a:r>
              <a:rPr lang="en-US" sz="1000" dirty="0">
                <a:solidFill>
                  <a:prstClr val="black"/>
                </a:solidFill>
                <a:latin typeface="Calibri"/>
                <a:ea typeface="+mn-ea"/>
                <a:cs typeface="+mn-cs"/>
              </a:rPr>
              <a:t>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4139" cy="246221"/>
          </a:xfrm>
          <a:prstGeom prst="rect">
            <a:avLst/>
          </a:prstGeom>
          <a:noFill/>
        </p:spPr>
        <p:txBody>
          <a:bodyPr wrap="none" rtlCol="0">
            <a:spAutoFit/>
          </a:bodyPr>
          <a:lstStyle/>
          <a:p>
            <a:pPr defTabSz="457200" eaLnBrk="1" fontAlgn="auto" hangingPunct="1">
              <a:spcBef>
                <a:spcPts val="0"/>
              </a:spcBef>
              <a:spcAft>
                <a:spcPts val="0"/>
              </a:spcAft>
            </a:pPr>
            <a:r>
              <a:rPr lang="en-US" sz="1000" dirty="0">
                <a:solidFill>
                  <a:prstClr val="black"/>
                </a:solidFill>
                <a:latin typeface="Calibri"/>
                <a:ea typeface="+mn-ea"/>
                <a:cs typeface="+mn-cs"/>
              </a:rPr>
              <a:t> ©UCAR </a:t>
            </a:r>
            <a:r>
              <a:rPr lang="en-US" sz="1000" dirty="0" smtClean="0">
                <a:solidFill>
                  <a:prstClr val="black"/>
                </a:solidFill>
                <a:latin typeface="Calibri"/>
                <a:ea typeface="+mn-ea"/>
                <a:cs typeface="+mn-cs"/>
              </a:rPr>
              <a:t>2014</a:t>
            </a:r>
            <a:endParaRPr lang="en-US" sz="1000" dirty="0">
              <a:solidFill>
                <a:prstClr val="black"/>
              </a:solidFill>
              <a:latin typeface="Calibri"/>
              <a:ea typeface="+mn-ea"/>
              <a:cs typeface="+mn-cs"/>
            </a:endParaRP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pic>
        <p:nvPicPr>
          <p:cNvPr id="3" name="Picture 2" descr="DARTYellow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4" name="Slide Number Placeholder 3"/>
          <p:cNvSpPr>
            <a:spLocks noGrp="1"/>
          </p:cNvSpPr>
          <p:nvPr>
            <p:ph type="sldNum" sz="quarter" idx="12"/>
          </p:nvPr>
        </p:nvSpPr>
        <p:spPr>
          <a:xfrm>
            <a:off x="8246578" y="6492875"/>
            <a:ext cx="897421" cy="365125"/>
          </a:xfrm>
          <a:prstGeom prst="rect">
            <a:avLst/>
          </a:prstGeom>
        </p:spPr>
        <p:txBody>
          <a:bodyPr/>
          <a:lstStyle>
            <a:lvl1pPr>
              <a:defRPr>
                <a:solidFill>
                  <a:schemeClr val="bg1">
                    <a:lumMod val="50000"/>
                  </a:schemeClr>
                </a:solidFill>
              </a:defRPr>
            </a:lvl1pPr>
          </a:lstStyle>
          <a:p>
            <a:pPr algn="r" defTabSz="457200" eaLnBrk="1" fontAlgn="auto" hangingPunct="1">
              <a:spcBef>
                <a:spcPts val="0"/>
              </a:spcBef>
              <a:spcAft>
                <a:spcPts val="0"/>
              </a:spcAft>
            </a:pPr>
            <a:fld id="{283B4FF1-25A9-3741-B230-AA79218BFD91}" type="slidenum">
              <a:rPr lang="en-US" sz="1200" smtClean="0">
                <a:solidFill>
                  <a:prstClr val="white">
                    <a:lumMod val="50000"/>
                  </a:prstClr>
                </a:solidFill>
                <a:latin typeface="Calibri"/>
                <a:ea typeface="+mn-ea"/>
                <a:cs typeface="+mn-cs"/>
              </a:rPr>
              <a:pPr algn="r" defTabSz="457200" eaLnBrk="1" fontAlgn="auto" hangingPunct="1">
                <a:spcBef>
                  <a:spcPts val="0"/>
                </a:spcBef>
                <a:spcAft>
                  <a:spcPts val="0"/>
                </a:spcAft>
              </a:pPr>
              <a:t>‹#›</a:t>
            </a:fld>
            <a:r>
              <a:rPr lang="en-US" sz="1200" dirty="0" smtClean="0">
                <a:solidFill>
                  <a:prstClr val="white">
                    <a:lumMod val="50000"/>
                  </a:prstClr>
                </a:solidFill>
                <a:latin typeface="Calibri"/>
                <a:ea typeface="+mn-ea"/>
                <a:cs typeface="+mn-cs"/>
              </a:rPr>
              <a:t> of 45</a:t>
            </a:r>
            <a:endParaRPr lang="en-US" sz="1200" dirty="0">
              <a:solidFill>
                <a:prstClr val="white">
                  <a:lumMod val="50000"/>
                </a:prstClr>
              </a:solidFill>
              <a:latin typeface="Calibri"/>
              <a:ea typeface="+mn-ea"/>
              <a:cs typeface="+mn-cs"/>
            </a:endParaRPr>
          </a:p>
        </p:txBody>
      </p:sp>
    </p:spTree>
    <p:extLst>
      <p:ext uri="{BB962C8B-B14F-4D97-AF65-F5344CB8AC3E}">
        <p14:creationId xmlns:p14="http://schemas.microsoft.com/office/powerpoint/2010/main" val="392665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840674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image" Target="../media/image2.jpe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png"/><Relationship Id="rId5" Type="http://schemas.openxmlformats.org/officeDocument/2006/relationships/image" Target="../media/image1.jpeg"/><Relationship Id="rId6"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theme" Target="../theme/theme4.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pic>
        <p:nvPicPr>
          <p:cNvPr id="1031" name="Picture 7" descr="nsf1"/>
          <p:cNvPicPr>
            <a:picLocks noChangeAspect="1" noChangeArrowheads="1"/>
          </p:cNvPicPr>
          <p:nvPr/>
        </p:nvPicPr>
        <p:blipFill>
          <a:blip r:embed="rId4"/>
          <a:srcRect/>
          <a:stretch>
            <a:fillRect/>
          </a:stretch>
        </p:blipFill>
        <p:spPr bwMode="auto">
          <a:xfrm>
            <a:off x="2057400" y="6248400"/>
            <a:ext cx="503238" cy="506413"/>
          </a:xfrm>
          <a:prstGeom prst="rect">
            <a:avLst/>
          </a:prstGeom>
          <a:noFill/>
          <a:ln w="9525">
            <a:noFill/>
            <a:miter lim="800000"/>
            <a:headEnd/>
            <a:tailEnd/>
          </a:ln>
        </p:spPr>
      </p:pic>
      <p:pic>
        <p:nvPicPr>
          <p:cNvPr id="1032" name="Picture 8" descr="ncar-logo-med"/>
          <p:cNvPicPr>
            <a:picLocks noChangeAspect="1" noChangeArrowheads="1"/>
          </p:cNvPicPr>
          <p:nvPr/>
        </p:nvPicPr>
        <p:blipFill>
          <a:blip r:embed="rId5"/>
          <a:srcRect/>
          <a:stretch>
            <a:fillRect/>
          </a:stretch>
        </p:blipFill>
        <p:spPr bwMode="auto">
          <a:xfrm>
            <a:off x="685800" y="6324600"/>
            <a:ext cx="1231900" cy="347663"/>
          </a:xfrm>
          <a:prstGeom prst="rect">
            <a:avLst/>
          </a:prstGeom>
          <a:noFill/>
          <a:ln w="9525">
            <a:noFill/>
            <a:miter lim="800000"/>
            <a:headEnd/>
            <a:tailEnd/>
          </a:ln>
        </p:spPr>
      </p:pic>
      <p:pic>
        <p:nvPicPr>
          <p:cNvPr id="1033" name="Picture 9" descr="Dartboard7"/>
          <p:cNvPicPr>
            <a:picLocks noChangeAspect="1" noChangeArrowheads="1"/>
          </p:cNvPicPr>
          <p:nvPr/>
        </p:nvPicPr>
        <p:blipFill>
          <a:blip r:embed="rId6"/>
          <a:srcRect/>
          <a:stretch>
            <a:fillRect/>
          </a:stretch>
        </p:blipFill>
        <p:spPr bwMode="auto">
          <a:xfrm>
            <a:off x="6629400" y="6248400"/>
            <a:ext cx="1752600" cy="519113"/>
          </a:xfrm>
          <a:prstGeom prst="rect">
            <a:avLst/>
          </a:prstGeom>
          <a:noFill/>
          <a:ln w="9525">
            <a:noFill/>
            <a:miter lim="800000"/>
            <a:headEnd/>
            <a:tailEnd/>
          </a:ln>
        </p:spPr>
      </p:pic>
      <p:sp>
        <p:nvSpPr>
          <p:cNvPr id="1034" name="Rectangle 10"/>
          <p:cNvSpPr>
            <a:spLocks noChangeArrowheads="1"/>
          </p:cNvSpPr>
          <p:nvPr/>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t>pg </a:t>
            </a:r>
            <a:fld id="{36C93095-8263-124B-A941-6375B70BC881}" type="slidenum">
              <a:rPr lang="en-US" sz="1200"/>
              <a:pPr algn="ctr">
                <a:defRPr/>
              </a:pPr>
              <a:t>‹#›</a:t>
            </a:fld>
            <a:endParaRPr lang="en-US" sz="1400" dirty="0"/>
          </a:p>
        </p:txBody>
      </p:sp>
      <p:pic>
        <p:nvPicPr>
          <p:cNvPr id="11" name="Picture 7" descr="nsf1"/>
          <p:cNvPicPr>
            <a:picLocks noChangeAspect="1" noChangeArrowheads="1"/>
          </p:cNvPicPr>
          <p:nvPr userDrawn="1"/>
        </p:nvPicPr>
        <p:blipFill>
          <a:blip r:embed="rId4"/>
          <a:srcRect/>
          <a:stretch>
            <a:fillRect/>
          </a:stretch>
        </p:blipFill>
        <p:spPr bwMode="auto">
          <a:xfrm>
            <a:off x="2057400" y="6248400"/>
            <a:ext cx="503238" cy="506413"/>
          </a:xfrm>
          <a:prstGeom prst="rect">
            <a:avLst/>
          </a:prstGeom>
          <a:noFill/>
          <a:ln w="9525">
            <a:noFill/>
            <a:miter lim="800000"/>
            <a:headEnd/>
            <a:tailEnd/>
          </a:ln>
        </p:spPr>
      </p:pic>
      <p:pic>
        <p:nvPicPr>
          <p:cNvPr id="12" name="Picture 8" descr="ncar-logo-med"/>
          <p:cNvPicPr>
            <a:picLocks noChangeAspect="1" noChangeArrowheads="1"/>
          </p:cNvPicPr>
          <p:nvPr userDrawn="1"/>
        </p:nvPicPr>
        <p:blipFill>
          <a:blip r:embed="rId5"/>
          <a:srcRect/>
          <a:stretch>
            <a:fillRect/>
          </a:stretch>
        </p:blipFill>
        <p:spPr bwMode="auto">
          <a:xfrm>
            <a:off x="685800" y="6324600"/>
            <a:ext cx="1231900" cy="347663"/>
          </a:xfrm>
          <a:prstGeom prst="rect">
            <a:avLst/>
          </a:prstGeom>
          <a:noFill/>
          <a:ln w="9525">
            <a:noFill/>
            <a:miter lim="800000"/>
            <a:headEnd/>
            <a:tailEnd/>
          </a:ln>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930" r:id="rId1"/>
    <p:sldLayoutId id="2147483939" r:id="rId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dt="0"/>
  <p:txStyles>
    <p:title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2pPr>
      <a:lvl3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3pPr>
      <a:lvl4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4pPr>
      <a:lvl5pPr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5pPr>
      <a:lvl6pPr marL="4572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6pPr>
      <a:lvl7pPr marL="9144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7pPr>
      <a:lvl8pPr marL="13716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8pPr>
      <a:lvl9pPr marL="1828800" algn="ctr" rtl="0" eaLnBrk="1" fontAlgn="base" hangingPunct="1">
        <a:spcBef>
          <a:spcPct val="0"/>
        </a:spcBef>
        <a:spcAft>
          <a:spcPct val="0"/>
        </a:spcAft>
        <a:defRPr sz="2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2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Dartboard7"/>
          <p:cNvPicPr>
            <a:picLocks noChangeAspect="1" noChangeArrowheads="1"/>
          </p:cNvPicPr>
          <p:nvPr userDrawn="1"/>
        </p:nvPicPr>
        <p:blipFill>
          <a:blip r:embed="rId3"/>
          <a:srcRect/>
          <a:stretch>
            <a:fillRect/>
          </a:stretch>
        </p:blipFill>
        <p:spPr bwMode="auto">
          <a:xfrm>
            <a:off x="6629400" y="6248400"/>
            <a:ext cx="1752600" cy="519113"/>
          </a:xfrm>
          <a:prstGeom prst="rect">
            <a:avLst/>
          </a:prstGeom>
          <a:noFill/>
          <a:ln w="9525">
            <a:noFill/>
            <a:miter lim="800000"/>
            <a:headEnd/>
            <a:tailEnd/>
          </a:ln>
        </p:spPr>
      </p:pic>
      <p:sp>
        <p:nvSpPr>
          <p:cNvPr id="13" name="Rectangle 10"/>
          <p:cNvSpPr>
            <a:spLocks noChangeArrowheads="1"/>
          </p:cNvSpPr>
          <p:nvPr userDrawn="1"/>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t>pg </a:t>
            </a:r>
            <a:fld id="{36C93095-8263-124B-A941-6375B70BC881}" type="slidenum">
              <a:rPr lang="en-US" sz="1200"/>
              <a:pPr algn="ctr">
                <a:defRPr/>
              </a:pPr>
              <a:t>‹#›</a:t>
            </a:fld>
            <a:endParaRPr lang="en-US" sz="1400" dirty="0"/>
          </a:p>
        </p:txBody>
      </p:sp>
      <p:pic>
        <p:nvPicPr>
          <p:cNvPr id="14" name="Picture 7" descr="nsf1"/>
          <p:cNvPicPr>
            <a:picLocks noChangeAspect="1" noChangeArrowheads="1"/>
          </p:cNvPicPr>
          <p:nvPr userDrawn="1"/>
        </p:nvPicPr>
        <p:blipFill>
          <a:blip r:embed="rId4"/>
          <a:srcRect/>
          <a:stretch>
            <a:fillRect/>
          </a:stretch>
        </p:blipFill>
        <p:spPr bwMode="auto">
          <a:xfrm>
            <a:off x="2057400" y="6248400"/>
            <a:ext cx="503238" cy="506413"/>
          </a:xfrm>
          <a:prstGeom prst="rect">
            <a:avLst/>
          </a:prstGeom>
          <a:noFill/>
          <a:ln w="9525">
            <a:noFill/>
            <a:miter lim="800000"/>
            <a:headEnd/>
            <a:tailEnd/>
          </a:ln>
        </p:spPr>
      </p:pic>
      <p:pic>
        <p:nvPicPr>
          <p:cNvPr id="15" name="Picture 8" descr="ncar-logo-med"/>
          <p:cNvPicPr>
            <a:picLocks noChangeAspect="1" noChangeArrowheads="1"/>
          </p:cNvPicPr>
          <p:nvPr userDrawn="1"/>
        </p:nvPicPr>
        <p:blipFill>
          <a:blip r:embed="rId5"/>
          <a:srcRect/>
          <a:stretch>
            <a:fillRect/>
          </a:stretch>
        </p:blipFill>
        <p:spPr bwMode="auto">
          <a:xfrm>
            <a:off x="685800" y="6324600"/>
            <a:ext cx="1231900" cy="347663"/>
          </a:xfrm>
          <a:prstGeom prst="rect">
            <a:avLst/>
          </a:prstGeom>
          <a:noFill/>
          <a:ln w="9525">
            <a:noFill/>
            <a:miter lim="800000"/>
            <a:headEnd/>
            <a:tailEnd/>
          </a:ln>
        </p:spPr>
      </p:pic>
      <p:sp>
        <p:nvSpPr>
          <p:cNvPr id="1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Tree>
    <p:extLst>
      <p:ext uri="{BB962C8B-B14F-4D97-AF65-F5344CB8AC3E}">
        <p14:creationId xmlns:p14="http://schemas.microsoft.com/office/powerpoint/2010/main" val="3038932172"/>
      </p:ext>
    </p:extLst>
  </p:cSld>
  <p:clrMap bg1="lt1" tx1="dk1" bg2="lt2" tx2="dk2" accent1="accent1" accent2="accent2" accent3="accent3" accent4="accent4" accent5="accent5" accent6="accent6" hlink="hlink" folHlink="folHlink"/>
  <p:sldLayoutIdLst>
    <p:sldLayoutId id="2147483932" r:id="rId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Dartboard7"/>
          <p:cNvPicPr>
            <a:picLocks noChangeAspect="1" noChangeArrowheads="1"/>
          </p:cNvPicPr>
          <p:nvPr userDrawn="1"/>
        </p:nvPicPr>
        <p:blipFill>
          <a:blip r:embed="rId4"/>
          <a:srcRect/>
          <a:stretch>
            <a:fillRect/>
          </a:stretch>
        </p:blipFill>
        <p:spPr bwMode="auto">
          <a:xfrm>
            <a:off x="6629400" y="6248400"/>
            <a:ext cx="1752600" cy="519113"/>
          </a:xfrm>
          <a:prstGeom prst="rect">
            <a:avLst/>
          </a:prstGeom>
          <a:noFill/>
          <a:ln w="9525">
            <a:noFill/>
            <a:miter lim="800000"/>
            <a:headEnd/>
            <a:tailEnd/>
          </a:ln>
        </p:spPr>
      </p:pic>
      <p:sp>
        <p:nvSpPr>
          <p:cNvPr id="13" name="Rectangle 10"/>
          <p:cNvSpPr>
            <a:spLocks noChangeArrowheads="1"/>
          </p:cNvSpPr>
          <p:nvPr userDrawn="1"/>
        </p:nvSpPr>
        <p:spPr bwMode="auto">
          <a:xfrm>
            <a:off x="8458200" y="6324600"/>
            <a:ext cx="609600" cy="304800"/>
          </a:xfrm>
          <a:prstGeom prst="rect">
            <a:avLst/>
          </a:prstGeom>
          <a:noFill/>
          <a:ln w="9525">
            <a:noFill/>
            <a:miter lim="800000"/>
            <a:headEnd/>
            <a:tailEnd/>
          </a:ln>
        </p:spPr>
        <p:txBody>
          <a:bodyPr>
            <a:prstTxWarp prst="textNoShape">
              <a:avLst/>
            </a:prstTxWarp>
          </a:bodyPr>
          <a:lstStyle/>
          <a:p>
            <a:pPr algn="ctr">
              <a:defRPr/>
            </a:pPr>
            <a:r>
              <a:rPr lang="en-US" sz="1200" dirty="0"/>
              <a:t>pg </a:t>
            </a:r>
            <a:fld id="{36C93095-8263-124B-A941-6375B70BC881}" type="slidenum">
              <a:rPr lang="en-US" sz="1200"/>
              <a:pPr algn="ctr">
                <a:defRPr/>
              </a:pPr>
              <a:t>‹#›</a:t>
            </a:fld>
            <a:endParaRPr lang="en-US" sz="1400" dirty="0"/>
          </a:p>
        </p:txBody>
      </p:sp>
      <p:pic>
        <p:nvPicPr>
          <p:cNvPr id="14" name="Picture 7" descr="nsf1"/>
          <p:cNvPicPr>
            <a:picLocks noChangeAspect="1" noChangeArrowheads="1"/>
          </p:cNvPicPr>
          <p:nvPr userDrawn="1"/>
        </p:nvPicPr>
        <p:blipFill>
          <a:blip r:embed="rId5"/>
          <a:srcRect/>
          <a:stretch>
            <a:fillRect/>
          </a:stretch>
        </p:blipFill>
        <p:spPr bwMode="auto">
          <a:xfrm>
            <a:off x="2057400" y="6248400"/>
            <a:ext cx="503238" cy="506413"/>
          </a:xfrm>
          <a:prstGeom prst="rect">
            <a:avLst/>
          </a:prstGeom>
          <a:noFill/>
          <a:ln w="9525">
            <a:noFill/>
            <a:miter lim="800000"/>
            <a:headEnd/>
            <a:tailEnd/>
          </a:ln>
        </p:spPr>
      </p:pic>
      <p:pic>
        <p:nvPicPr>
          <p:cNvPr id="15" name="Picture 8" descr="ncar-logo-med"/>
          <p:cNvPicPr>
            <a:picLocks noChangeAspect="1" noChangeArrowheads="1"/>
          </p:cNvPicPr>
          <p:nvPr userDrawn="1"/>
        </p:nvPicPr>
        <p:blipFill>
          <a:blip r:embed="rId6"/>
          <a:srcRect/>
          <a:stretch>
            <a:fillRect/>
          </a:stretch>
        </p:blipFill>
        <p:spPr bwMode="auto">
          <a:xfrm>
            <a:off x="685800" y="6324600"/>
            <a:ext cx="1231900" cy="347663"/>
          </a:xfrm>
          <a:prstGeom prst="rect">
            <a:avLst/>
          </a:prstGeom>
          <a:noFill/>
          <a:ln w="9525">
            <a:noFill/>
            <a:miter lim="800000"/>
            <a:headEnd/>
            <a:tailEnd/>
          </a:ln>
        </p:spPr>
      </p:pic>
      <p:sp>
        <p:nvSpPr>
          <p:cNvPr id="1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solidFill>
              </a:defRPr>
            </a:lvl1p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Tree>
    <p:extLst>
      <p:ext uri="{BB962C8B-B14F-4D97-AF65-F5344CB8AC3E}">
        <p14:creationId xmlns:p14="http://schemas.microsoft.com/office/powerpoint/2010/main" val="1683395917"/>
      </p:ext>
    </p:extLst>
  </p:cSld>
  <p:clrMap bg1="lt1" tx1="dk1" bg2="lt2" tx2="dk2" accent1="accent1" accent2="accent2" accent3="accent3" accent4="accent4" accent5="accent5" accent6="accent6" hlink="hlink" folHlink="folHlink"/>
  <p:sldLayoutIdLst>
    <p:sldLayoutId id="2147483936" r:id="rId1"/>
    <p:sldLayoutId id="2147483940" r:id="rId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Lst>
  <p:hf sldNum="0"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96.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97.emf"/></Relationships>
</file>

<file path=ppt/slides/_rels/slide102.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105.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104.emf"/><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106.emf"/><Relationship Id="rId5" Type="http://schemas.openxmlformats.org/officeDocument/2006/relationships/image" Target="../media/image107.emf"/><Relationship Id="rId6" Type="http://schemas.openxmlformats.org/officeDocument/2006/relationships/image" Target="../media/image108.emf"/><Relationship Id="rId7" Type="http://schemas.openxmlformats.org/officeDocument/2006/relationships/oleObject" Target="../embeddings/oleObject9.bin"/><Relationship Id="rId8" Type="http://schemas.openxmlformats.org/officeDocument/2006/relationships/image" Target="../media/image105.e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oleObject" Target="../embeddings/oleObject10.bin"/><Relationship Id="rId5" Type="http://schemas.openxmlformats.org/officeDocument/2006/relationships/image" Target="../media/image105.e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9.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emf"/><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23.emf"/><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5.emf"/><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emf"/><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30.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31.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32.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33.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34.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35.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36.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3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38.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3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40.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41.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42.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43.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44.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45.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46.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47.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48.emf"/></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8.emf"/><Relationship Id="rId13" Type="http://schemas.openxmlformats.org/officeDocument/2006/relationships/oleObject" Target="../embeddings/oleObject5.bin"/><Relationship Id="rId14"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6.xml"/><Relationship Id="rId4" Type="http://schemas.openxmlformats.org/officeDocument/2006/relationships/image" Target="../media/image13.png"/><Relationship Id="rId5" Type="http://schemas.openxmlformats.org/officeDocument/2006/relationships/oleObject" Target="../embeddings/oleObject1.bin"/><Relationship Id="rId6" Type="http://schemas.openxmlformats.org/officeDocument/2006/relationships/image" Target="../media/image15.emf"/><Relationship Id="rId7" Type="http://schemas.openxmlformats.org/officeDocument/2006/relationships/oleObject" Target="../embeddings/oleObject2.bin"/><Relationship Id="rId8" Type="http://schemas.openxmlformats.org/officeDocument/2006/relationships/image" Target="../media/image16.emf"/><Relationship Id="rId9" Type="http://schemas.openxmlformats.org/officeDocument/2006/relationships/oleObject" Target="../embeddings/oleObject3.bin"/><Relationship Id="rId10" Type="http://schemas.openxmlformats.org/officeDocument/2006/relationships/image" Target="../media/image17.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49.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50.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51.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45.xml.rels><?xml version="1.0" encoding="UTF-8" standalone="yes"?>
<Relationships xmlns="http://schemas.openxmlformats.org/package/2006/relationships"><Relationship Id="rId3" Type="http://schemas.openxmlformats.org/officeDocument/2006/relationships/image" Target="../media/image152.emf"/><Relationship Id="rId4" Type="http://schemas.openxmlformats.org/officeDocument/2006/relationships/image" Target="../media/image153.emf"/><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emf"/><Relationship Id="rId4" Type="http://schemas.openxmlformats.org/officeDocument/2006/relationships/image" Target="../media/image155.emf"/><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emf"/><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png"/><Relationship Id="rId5" Type="http://schemas.openxmlformats.org/officeDocument/2006/relationships/oleObject" Target="../embeddings/oleObject6.bin"/><Relationship Id="rId6" Type="http://schemas.openxmlformats.org/officeDocument/2006/relationships/image" Target="../media/image15.emf"/><Relationship Id="rId7" Type="http://schemas.openxmlformats.org/officeDocument/2006/relationships/oleObject" Target="../embeddings/oleObject7.bin"/><Relationship Id="rId8" Type="http://schemas.openxmlformats.org/officeDocument/2006/relationships/image" Target="../media/image16.emf"/><Relationship Id="rId9" Type="http://schemas.openxmlformats.org/officeDocument/2006/relationships/oleObject" Target="../embeddings/oleObject8.bin"/><Relationship Id="rId10"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51.x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3.emf"/><Relationship Id="rId4" Type="http://schemas.openxmlformats.org/officeDocument/2006/relationships/image" Target="../media/image164.emf"/><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65.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9.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1.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6.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7.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9.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70.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1.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2.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3.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4.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75.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8.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0.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1.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2.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3.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4.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5.png"/></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9.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9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91.emf"/></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94.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9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8" descr="DARTspaghettiSquare"/>
          <p:cNvPicPr>
            <a:picLocks noChangeAspect="1" noChangeArrowheads="1"/>
          </p:cNvPicPr>
          <p:nvPr/>
        </p:nvPicPr>
        <p:blipFill>
          <a:blip r:embed="rId3"/>
          <a:srcRect/>
          <a:stretch>
            <a:fillRect/>
          </a:stretch>
        </p:blipFill>
        <p:spPr bwMode="auto">
          <a:xfrm>
            <a:off x="5489575" y="365125"/>
            <a:ext cx="2989263" cy="1830388"/>
          </a:xfrm>
          <a:prstGeom prst="rect">
            <a:avLst/>
          </a:prstGeom>
          <a:noFill/>
          <a:ln w="9525">
            <a:noFill/>
            <a:miter lim="800000"/>
            <a:headEnd/>
            <a:tailEnd/>
          </a:ln>
        </p:spPr>
      </p:pic>
      <p:pic>
        <p:nvPicPr>
          <p:cNvPr id="17412" name="Picture 9" descr="visitus914"/>
          <p:cNvPicPr>
            <a:picLocks noChangeAspect="1" noChangeArrowheads="1"/>
          </p:cNvPicPr>
          <p:nvPr/>
        </p:nvPicPr>
        <p:blipFill>
          <a:blip r:embed="rId4"/>
          <a:srcRect/>
          <a:stretch>
            <a:fillRect/>
          </a:stretch>
        </p:blipFill>
        <p:spPr bwMode="auto">
          <a:xfrm>
            <a:off x="533400" y="344488"/>
            <a:ext cx="2770188" cy="1824037"/>
          </a:xfrm>
          <a:prstGeom prst="rect">
            <a:avLst/>
          </a:prstGeom>
          <a:noFill/>
          <a:ln w="9525">
            <a:noFill/>
            <a:miter lim="800000"/>
            <a:headEnd/>
            <a:tailEnd/>
          </a:ln>
        </p:spPr>
      </p:pic>
      <p:sp>
        <p:nvSpPr>
          <p:cNvPr id="17413" name="Rectangle 10"/>
          <p:cNvSpPr>
            <a:spLocks noGrp="1" noChangeArrowheads="1"/>
          </p:cNvSpPr>
          <p:nvPr>
            <p:ph type="ctrTitle" idx="4294967295"/>
          </p:nvPr>
        </p:nvSpPr>
        <p:spPr>
          <a:xfrm>
            <a:off x="381000" y="2438400"/>
            <a:ext cx="8382000" cy="1066800"/>
          </a:xfrm>
        </p:spPr>
        <p:txBody>
          <a:bodyPr/>
          <a:lstStyle/>
          <a:p>
            <a:r>
              <a:rPr lang="en-US" dirty="0" smtClean="0"/>
              <a:t>Methods for Computing Localization of Observation Impacts in Ensemble </a:t>
            </a:r>
            <a:r>
              <a:rPr lang="en-US" dirty="0" err="1"/>
              <a:t>Kalman</a:t>
            </a:r>
            <a:r>
              <a:rPr lang="en-US" dirty="0"/>
              <a:t> Filters</a:t>
            </a:r>
          </a:p>
        </p:txBody>
      </p:sp>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8" name="Picture 4" descr="Dartboard7"/>
          <p:cNvPicPr>
            <a:picLocks noChangeAspect="1" noChangeArrowheads="1"/>
          </p:cNvPicPr>
          <p:nvPr/>
        </p:nvPicPr>
        <p:blipFill>
          <a:blip r:embed="rId5"/>
          <a:srcRect/>
          <a:stretch>
            <a:fillRect/>
          </a:stretch>
        </p:blipFill>
        <p:spPr bwMode="auto">
          <a:xfrm>
            <a:off x="2209800" y="4419600"/>
            <a:ext cx="5151120" cy="1524000"/>
          </a:xfrm>
          <a:prstGeom prst="rect">
            <a:avLst/>
          </a:prstGeom>
          <a:noFill/>
          <a:ln w="9525">
            <a:noFill/>
            <a:miter lim="800000"/>
            <a:headEnd/>
            <a:tailEnd/>
          </a:ln>
        </p:spPr>
      </p:pic>
      <p:sp>
        <p:nvSpPr>
          <p:cNvPr id="2" name="TextBox 1"/>
          <p:cNvSpPr txBox="1"/>
          <p:nvPr/>
        </p:nvSpPr>
        <p:spPr>
          <a:xfrm>
            <a:off x="1049416" y="3581400"/>
            <a:ext cx="6951584" cy="369332"/>
          </a:xfrm>
          <a:prstGeom prst="rect">
            <a:avLst/>
          </a:prstGeom>
          <a:noFill/>
        </p:spPr>
        <p:txBody>
          <a:bodyPr wrap="square" rtlCol="0">
            <a:spAutoFit/>
          </a:bodyPr>
          <a:lstStyle/>
          <a:p>
            <a:pPr algn="ctr"/>
            <a:r>
              <a:rPr lang="en-US" sz="1800" dirty="0"/>
              <a:t>Jeff </a:t>
            </a:r>
            <a:r>
              <a:rPr lang="en-US" sz="1800" dirty="0" smtClean="0"/>
              <a:t>Anderson, NCAR Data Assimilation Research Section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237595"/>
            <a:ext cx="8229600" cy="3785652"/>
          </a:xfrm>
          <a:prstGeom prst="rect">
            <a:avLst/>
          </a:prstGeom>
          <a:noFill/>
        </p:spPr>
        <p:txBody>
          <a:bodyPr wrap="square" rtlCol="0">
            <a:spAutoFit/>
          </a:bodyPr>
          <a:lstStyle/>
          <a:p>
            <a:pPr marL="342900" indent="-342900">
              <a:buFont typeface="Wingdings" charset="2"/>
              <a:buChar char="Ø"/>
            </a:pPr>
            <a:r>
              <a:rPr lang="en-US" dirty="0" smtClean="0"/>
              <a:t>Localization multiplies regression</a:t>
            </a:r>
            <a:r>
              <a:rPr lang="en-US" dirty="0"/>
              <a:t>.</a:t>
            </a:r>
            <a:endParaRPr lang="en-US" dirty="0" smtClean="0"/>
          </a:p>
          <a:p>
            <a:pPr marL="342900" indent="-342900">
              <a:buFont typeface="Wingdings" charset="2"/>
              <a:buChar char="Ø"/>
            </a:pPr>
            <a:endParaRPr lang="en-US" dirty="0" smtClean="0"/>
          </a:p>
          <a:p>
            <a:pPr marL="342900" indent="-342900">
              <a:buFont typeface="Wingdings" charset="2"/>
              <a:buChar char="Ø"/>
            </a:pPr>
            <a:r>
              <a:rPr lang="en-US" dirty="0" smtClean="0"/>
              <a:t>Increments for N ensemble samples of x are:	</a:t>
            </a:r>
          </a:p>
          <a:p>
            <a:r>
              <a:rPr lang="en-US" dirty="0">
                <a:latin typeface="Symbol" charset="0"/>
              </a:rPr>
              <a:t>	</a:t>
            </a:r>
            <a:r>
              <a:rPr lang="en-US" dirty="0" err="1" smtClean="0">
                <a:latin typeface="Symbol" charset="0"/>
              </a:rPr>
              <a:t>D</a:t>
            </a:r>
            <a:r>
              <a:rPr lang="en-US" dirty="0" err="1" smtClean="0"/>
              <a:t>x</a:t>
            </a:r>
            <a:r>
              <a:rPr lang="en-US" baseline="-25000" dirty="0" err="1" smtClean="0"/>
              <a:t>i</a:t>
            </a:r>
            <a:r>
              <a:rPr lang="en-US" baseline="-25000" dirty="0" err="1"/>
              <a:t>,n</a:t>
            </a:r>
            <a:r>
              <a:rPr lang="en-US" dirty="0" smtClean="0"/>
              <a:t>=</a:t>
            </a:r>
            <a:r>
              <a:rPr lang="en-US" dirty="0" err="1" smtClean="0">
                <a:latin typeface="Symbol" charset="2"/>
                <a:cs typeface="Symbol" charset="2"/>
              </a:rPr>
              <a:t>a</a:t>
            </a:r>
            <a:r>
              <a:rPr lang="en-US" dirty="0" err="1" smtClean="0"/>
              <a:t>b</a:t>
            </a:r>
            <a:r>
              <a:rPr lang="en-US" dirty="0" err="1" smtClean="0">
                <a:latin typeface="Symbol" charset="0"/>
              </a:rPr>
              <a:t>D</a:t>
            </a:r>
            <a:r>
              <a:rPr lang="en-US" dirty="0" err="1" smtClean="0"/>
              <a:t>y</a:t>
            </a:r>
            <a:r>
              <a:rPr lang="en-US" baseline="-25000" dirty="0" err="1" smtClean="0"/>
              <a:t>n</a:t>
            </a:r>
            <a:r>
              <a:rPr lang="en-US" baseline="-25000" dirty="0"/>
              <a:t>,</a:t>
            </a:r>
            <a:r>
              <a:rPr lang="en-US" dirty="0"/>
              <a:t> </a:t>
            </a:r>
            <a:r>
              <a:rPr lang="en-US" dirty="0" smtClean="0"/>
              <a:t>		n</a:t>
            </a:r>
            <a:r>
              <a:rPr lang="en-US" dirty="0"/>
              <a:t>=1</a:t>
            </a:r>
            <a:r>
              <a:rPr lang="en-US" dirty="0" smtClean="0"/>
              <a:t>, …, N.</a:t>
            </a:r>
            <a:endParaRPr lang="en-US" dirty="0"/>
          </a:p>
          <a:p>
            <a:pPr marL="342900" indent="-342900">
              <a:buFont typeface="Wingdings" charset="2"/>
              <a:buChar char="Ø"/>
            </a:pPr>
            <a:endParaRPr lang="en-US" dirty="0" smtClean="0"/>
          </a:p>
          <a:p>
            <a:pPr marL="342900" indent="-342900">
              <a:buFont typeface="Wingdings" charset="2"/>
              <a:buChar char="Ø"/>
            </a:pPr>
            <a:r>
              <a:rPr lang="en-US" dirty="0" smtClean="0"/>
              <a:t>b</a:t>
            </a:r>
            <a:r>
              <a:rPr lang="en-US" dirty="0" smtClean="0">
                <a:latin typeface="Symbol" charset="2"/>
                <a:cs typeface="Symbol" charset="2"/>
              </a:rPr>
              <a:t> </a:t>
            </a:r>
            <a:r>
              <a:rPr lang="en-US" dirty="0" smtClean="0"/>
              <a:t>is sample regression coefficient.</a:t>
            </a:r>
          </a:p>
          <a:p>
            <a:pPr marL="342900" indent="-342900">
              <a:buFont typeface="Wingdings" charset="2"/>
              <a:buChar char="Ø"/>
            </a:pPr>
            <a:endParaRPr lang="en-US" dirty="0"/>
          </a:p>
          <a:p>
            <a:pPr marL="342900" indent="-342900">
              <a:buFont typeface="Wingdings" charset="2"/>
              <a:buChar char="Ø"/>
            </a:pPr>
            <a:r>
              <a:rPr lang="en-US" dirty="0" smtClean="0">
                <a:latin typeface="Symbol" charset="2"/>
                <a:cs typeface="Symbol" charset="2"/>
              </a:rPr>
              <a:t>a</a:t>
            </a:r>
            <a:r>
              <a:rPr lang="en-US" dirty="0" smtClean="0"/>
              <a:t> is a localization (normally between 0 and 1).</a:t>
            </a:r>
          </a:p>
          <a:p>
            <a:endParaRPr lang="en-US" dirty="0"/>
          </a:p>
          <a:p>
            <a:endParaRPr lang="en-US" dirty="0" smtClean="0"/>
          </a:p>
        </p:txBody>
      </p:sp>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Nanjing DA Tutorial, 29 Aug. 2017</a:t>
            </a:r>
            <a:endParaRPr lang="en-US" sz="1400" dirty="0">
              <a:solidFill>
                <a:schemeClr val="tx1"/>
              </a:solidFill>
              <a:latin typeface="+mj-lt"/>
            </a:endParaRP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Localization is Required for Most Applications</a:t>
            </a:r>
            <a:endParaRPr lang="en-US" sz="2800" dirty="0">
              <a:solidFill>
                <a:schemeClr val="bg1"/>
              </a:solidFill>
            </a:endParaRPr>
          </a:p>
        </p:txBody>
      </p:sp>
    </p:spTree>
    <p:extLst>
      <p:ext uri="{BB962C8B-B14F-4D97-AF65-F5344CB8AC3E}">
        <p14:creationId xmlns:p14="http://schemas.microsoft.com/office/powerpoint/2010/main" val="4008718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866920" y="1193266"/>
            <a:ext cx="4817237" cy="3249168"/>
          </a:xfrm>
          <a:prstGeom prst="rect">
            <a:avLst/>
          </a:prstGeom>
        </p:spPr>
      </p:pic>
      <p:sp>
        <p:nvSpPr>
          <p:cNvPr id="9" name="TextBox 8"/>
          <p:cNvSpPr txBox="1"/>
          <p:nvPr/>
        </p:nvSpPr>
        <p:spPr>
          <a:xfrm>
            <a:off x="784087" y="4572006"/>
            <a:ext cx="7774609" cy="1569660"/>
          </a:xfrm>
          <a:prstGeom prst="rect">
            <a:avLst/>
          </a:prstGeom>
          <a:noFill/>
        </p:spPr>
        <p:txBody>
          <a:bodyPr wrap="square" rtlCol="0">
            <a:spAutoFit/>
          </a:bodyPr>
          <a:lstStyle/>
          <a:p>
            <a:r>
              <a:rPr lang="en-US" sz="2400" dirty="0" smtClean="0"/>
              <a:t>Estimate localization for set of observations and subset of state variables.</a:t>
            </a:r>
          </a:p>
          <a:p>
            <a:r>
              <a:rPr lang="en-US" sz="2400" dirty="0" smtClean="0"/>
              <a:t>e.g. state variables at various horizontal distances from observations. </a:t>
            </a:r>
            <a:endParaRPr lang="en-US" sz="2400" dirty="0"/>
          </a:p>
        </p:txBody>
      </p:sp>
    </p:spTree>
    <p:extLst>
      <p:ext uri="{BB962C8B-B14F-4D97-AF65-F5344CB8AC3E}">
        <p14:creationId xmlns:p14="http://schemas.microsoft.com/office/powerpoint/2010/main" val="983135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1869115" y="1106686"/>
            <a:ext cx="4817237" cy="3353308"/>
          </a:xfrm>
          <a:prstGeom prst="rect">
            <a:avLst/>
          </a:prstGeom>
        </p:spPr>
      </p:pic>
      <p:sp>
        <p:nvSpPr>
          <p:cNvPr id="8" name="TextBox 7"/>
          <p:cNvSpPr txBox="1"/>
          <p:nvPr/>
        </p:nvSpPr>
        <p:spPr>
          <a:xfrm>
            <a:off x="784087" y="4572006"/>
            <a:ext cx="7902713" cy="1200328"/>
          </a:xfrm>
          <a:prstGeom prst="rect">
            <a:avLst/>
          </a:prstGeom>
          <a:noFill/>
        </p:spPr>
        <p:txBody>
          <a:bodyPr wrap="square" rtlCol="0">
            <a:spAutoFit/>
          </a:bodyPr>
          <a:lstStyle/>
          <a:p>
            <a:r>
              <a:rPr lang="en-US" sz="2400" dirty="0" smtClean="0"/>
              <a:t>Example: how to localize impact of temperature observations (4 shown) on a U state variable that is between 600 and 800 km distant.</a:t>
            </a:r>
            <a:endParaRPr lang="en-US" sz="2400" dirty="0"/>
          </a:p>
        </p:txBody>
      </p:sp>
    </p:spTree>
    <p:extLst>
      <p:ext uri="{BB962C8B-B14F-4D97-AF65-F5344CB8AC3E}">
        <p14:creationId xmlns:p14="http://schemas.microsoft.com/office/powerpoint/2010/main" val="2404909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85" y="1193266"/>
            <a:ext cx="3608511" cy="2542540"/>
          </a:xfrm>
          <a:prstGeom prst="rect">
            <a:avLst/>
          </a:prstGeom>
        </p:spPr>
      </p:pic>
      <p:sp>
        <p:nvSpPr>
          <p:cNvPr id="9" name="TextBox 8"/>
          <p:cNvSpPr txBox="1"/>
          <p:nvPr/>
        </p:nvSpPr>
        <p:spPr>
          <a:xfrm>
            <a:off x="784087" y="4572006"/>
            <a:ext cx="7774609" cy="1200328"/>
          </a:xfrm>
          <a:prstGeom prst="rect">
            <a:avLst/>
          </a:prstGeom>
          <a:noFill/>
        </p:spPr>
        <p:txBody>
          <a:bodyPr wrap="square" rtlCol="0">
            <a:spAutoFit/>
          </a:bodyPr>
          <a:lstStyle/>
          <a:p>
            <a:r>
              <a:rPr lang="en-US" sz="2400" dirty="0" smtClean="0"/>
              <a:t>Given observational error variance, can compute expected ensemble mean increment for state.</a:t>
            </a:r>
          </a:p>
          <a:p>
            <a:r>
              <a:rPr lang="en-US" sz="2400" dirty="0" smtClean="0"/>
              <a:t>Plot this </a:t>
            </a:r>
            <a:r>
              <a:rPr lang="en-US" sz="2400" dirty="0" err="1" smtClean="0"/>
              <a:t>vs</a:t>
            </a:r>
            <a:r>
              <a:rPr lang="en-US" sz="2400" dirty="0" smtClean="0"/>
              <a:t> prior state truth - ensemble mean.</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783" y="1051267"/>
            <a:ext cx="2825444" cy="2880725"/>
          </a:xfrm>
          <a:prstGeom prst="rect">
            <a:avLst/>
          </a:prstGeom>
        </p:spPr>
      </p:pic>
    </p:spTree>
    <p:extLst>
      <p:ext uri="{BB962C8B-B14F-4D97-AF65-F5344CB8AC3E}">
        <p14:creationId xmlns:p14="http://schemas.microsoft.com/office/powerpoint/2010/main" val="1266672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85" y="1193266"/>
            <a:ext cx="3608511" cy="2542540"/>
          </a:xfrm>
          <a:prstGeom prst="rect">
            <a:avLst/>
          </a:prstGeom>
        </p:spPr>
      </p:pic>
      <p:sp>
        <p:nvSpPr>
          <p:cNvPr id="8" name="TextBox 7"/>
          <p:cNvSpPr txBox="1"/>
          <p:nvPr/>
        </p:nvSpPr>
        <p:spPr>
          <a:xfrm>
            <a:off x="784087" y="4572006"/>
            <a:ext cx="7774609" cy="461665"/>
          </a:xfrm>
          <a:prstGeom prst="rect">
            <a:avLst/>
          </a:prstGeom>
          <a:noFill/>
        </p:spPr>
        <p:txBody>
          <a:bodyPr wrap="square" rtlCol="0">
            <a:spAutoFit/>
          </a:bodyPr>
          <a:lstStyle/>
          <a:p>
            <a:r>
              <a:rPr lang="en-US" sz="2400" dirty="0" smtClean="0"/>
              <a:t>Do this for all state variables in subset.</a:t>
            </a:r>
            <a:endParaRPr lang="en-US" sz="24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784" y="1051267"/>
            <a:ext cx="2825443" cy="2880724"/>
          </a:xfrm>
          <a:prstGeom prst="rect">
            <a:avLst/>
          </a:prstGeom>
        </p:spPr>
      </p:pic>
    </p:spTree>
    <p:extLst>
      <p:ext uri="{BB962C8B-B14F-4D97-AF65-F5344CB8AC3E}">
        <p14:creationId xmlns:p14="http://schemas.microsoft.com/office/powerpoint/2010/main" val="2279342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85" y="1193266"/>
            <a:ext cx="3608511" cy="2542540"/>
          </a:xfrm>
          <a:prstGeom prst="rect">
            <a:avLst/>
          </a:prstGeom>
        </p:spPr>
      </p:pic>
      <p:sp>
        <p:nvSpPr>
          <p:cNvPr id="10" name="TextBox 9"/>
          <p:cNvSpPr txBox="1"/>
          <p:nvPr/>
        </p:nvSpPr>
        <p:spPr>
          <a:xfrm>
            <a:off x="784087" y="4572006"/>
            <a:ext cx="7774609" cy="461665"/>
          </a:xfrm>
          <a:prstGeom prst="rect">
            <a:avLst/>
          </a:prstGeom>
          <a:noFill/>
        </p:spPr>
        <p:txBody>
          <a:bodyPr wrap="square" rtlCol="0">
            <a:spAutoFit/>
          </a:bodyPr>
          <a:lstStyle/>
          <a:p>
            <a:r>
              <a:rPr lang="en-US" sz="2400" dirty="0" smtClean="0"/>
              <a:t>Do this for all state variables in subset.</a:t>
            </a:r>
            <a:endParaRPr lang="en-US" sz="24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783" y="1051267"/>
            <a:ext cx="2825443" cy="2880724"/>
          </a:xfrm>
          <a:prstGeom prst="rect">
            <a:avLst/>
          </a:prstGeom>
        </p:spPr>
      </p:pic>
    </p:spTree>
    <p:extLst>
      <p:ext uri="{BB962C8B-B14F-4D97-AF65-F5344CB8AC3E}">
        <p14:creationId xmlns:p14="http://schemas.microsoft.com/office/powerpoint/2010/main" val="2691092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685" y="1193266"/>
            <a:ext cx="3608511" cy="2542539"/>
          </a:xfrm>
          <a:prstGeom prst="rect">
            <a:avLst/>
          </a:prstGeom>
        </p:spPr>
      </p:pic>
      <p:sp>
        <p:nvSpPr>
          <p:cNvPr id="8" name="TextBox 7"/>
          <p:cNvSpPr txBox="1"/>
          <p:nvPr/>
        </p:nvSpPr>
        <p:spPr>
          <a:xfrm>
            <a:off x="784087" y="4572006"/>
            <a:ext cx="7774609" cy="461665"/>
          </a:xfrm>
          <a:prstGeom prst="rect">
            <a:avLst/>
          </a:prstGeom>
          <a:noFill/>
        </p:spPr>
        <p:txBody>
          <a:bodyPr wrap="square" rtlCol="0">
            <a:spAutoFit/>
          </a:bodyPr>
          <a:lstStyle/>
          <a:p>
            <a:r>
              <a:rPr lang="en-US" sz="2400" dirty="0" smtClean="0"/>
              <a:t>Do this for all state variables in subset.</a:t>
            </a:r>
            <a:endParaRPr lang="en-US" sz="24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784" y="1051267"/>
            <a:ext cx="2825442" cy="2880723"/>
          </a:xfrm>
          <a:prstGeom prst="rect">
            <a:avLst/>
          </a:prstGeom>
        </p:spPr>
      </p:pic>
    </p:spTree>
    <p:extLst>
      <p:ext uri="{BB962C8B-B14F-4D97-AF65-F5344CB8AC3E}">
        <p14:creationId xmlns:p14="http://schemas.microsoft.com/office/powerpoint/2010/main" val="567805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09" y="1051267"/>
            <a:ext cx="3374400" cy="3440421"/>
          </a:xfrm>
          <a:prstGeom prst="rect">
            <a:avLst/>
          </a:prstGeom>
        </p:spPr>
      </p:pic>
      <p:sp>
        <p:nvSpPr>
          <p:cNvPr id="33" name="TextBox 32"/>
          <p:cNvSpPr txBox="1"/>
          <p:nvPr/>
        </p:nvSpPr>
        <p:spPr>
          <a:xfrm>
            <a:off x="4415962" y="1269866"/>
            <a:ext cx="4270838" cy="3323987"/>
          </a:xfrm>
          <a:prstGeom prst="rect">
            <a:avLst/>
          </a:prstGeom>
          <a:noFill/>
        </p:spPr>
        <p:txBody>
          <a:bodyPr wrap="square" rtlCol="0">
            <a:spAutoFit/>
          </a:bodyPr>
          <a:lstStyle/>
          <a:p>
            <a:r>
              <a:rPr lang="en-US" sz="2400" dirty="0" smtClean="0"/>
              <a:t>Find a least squares fit.</a:t>
            </a:r>
          </a:p>
          <a:p>
            <a:endParaRPr lang="en-US" sz="2400" dirty="0"/>
          </a:p>
          <a:p>
            <a:r>
              <a:rPr lang="en-US" sz="2400" dirty="0" smtClean="0"/>
              <a:t>Slope is     .</a:t>
            </a:r>
          </a:p>
          <a:p>
            <a:endParaRPr lang="en-US" sz="2400" dirty="0" smtClean="0"/>
          </a:p>
          <a:p>
            <a:r>
              <a:rPr lang="en-US" sz="2400" dirty="0"/>
              <a:t>Least squares </a:t>
            </a:r>
            <a:r>
              <a:rPr lang="en-US" sz="2400" dirty="0" smtClean="0"/>
              <a:t>minimizes:</a:t>
            </a:r>
          </a:p>
          <a:p>
            <a:r>
              <a:rPr lang="en-US" sz="2400" dirty="0"/>
              <a:t>	</a:t>
            </a:r>
            <a:r>
              <a:rPr lang="en-US" sz="2400" dirty="0" smtClean="0"/>
              <a:t> </a:t>
            </a:r>
            <a:endParaRPr lang="en-US" sz="2400" dirty="0"/>
          </a:p>
          <a:p>
            <a:endParaRPr lang="en-US" sz="2400" dirty="0"/>
          </a:p>
          <a:p>
            <a:endParaRPr lang="en-US" sz="2400" dirty="0"/>
          </a:p>
          <a:p>
            <a:endParaRPr lang="en-US" dirty="0"/>
          </a:p>
        </p:txBody>
      </p:sp>
      <p:pic>
        <p:nvPicPr>
          <p:cNvPr id="34" name="Picture 33" descr="eqn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5950" y="3162857"/>
            <a:ext cx="3022600" cy="660400"/>
          </a:xfrm>
          <a:prstGeom prst="rect">
            <a:avLst/>
          </a:prstGeom>
        </p:spPr>
      </p:pic>
      <p:sp>
        <p:nvSpPr>
          <p:cNvPr id="35" name="TextBox 34"/>
          <p:cNvSpPr txBox="1"/>
          <p:nvPr/>
        </p:nvSpPr>
        <p:spPr>
          <a:xfrm>
            <a:off x="597261" y="4776435"/>
            <a:ext cx="8089539" cy="1200328"/>
          </a:xfrm>
          <a:prstGeom prst="rect">
            <a:avLst/>
          </a:prstGeom>
          <a:noFill/>
        </p:spPr>
        <p:txBody>
          <a:bodyPr wrap="square" rtlCol="0">
            <a:spAutoFit/>
          </a:bodyPr>
          <a:lstStyle/>
          <a:p>
            <a:r>
              <a:rPr lang="en-US" sz="2400" dirty="0" smtClean="0"/>
              <a:t>Same as minimizing</a:t>
            </a:r>
          </a:p>
          <a:p>
            <a:endParaRPr lang="en-US" sz="2400" dirty="0"/>
          </a:p>
          <a:p>
            <a:r>
              <a:rPr lang="en-US" sz="2400" dirty="0" smtClean="0"/>
              <a:t>                      Posterior mean</a:t>
            </a:r>
            <a:endParaRPr lang="en-US" sz="2400" dirty="0"/>
          </a:p>
        </p:txBody>
      </p:sp>
      <p:pic>
        <p:nvPicPr>
          <p:cNvPr id="36" name="Picture 35" descr="eqn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910" y="4650948"/>
            <a:ext cx="2997200" cy="711200"/>
          </a:xfrm>
          <a:prstGeom prst="rect">
            <a:avLst/>
          </a:prstGeom>
        </p:spPr>
      </p:pic>
      <p:cxnSp>
        <p:nvCxnSpPr>
          <p:cNvPr id="37" name="Straight Arrow Connector 36"/>
          <p:cNvCxnSpPr/>
          <p:nvPr/>
        </p:nvCxnSpPr>
        <p:spPr>
          <a:xfrm flipV="1">
            <a:off x="4267200" y="5334000"/>
            <a:ext cx="228600" cy="3048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2946566538"/>
              </p:ext>
            </p:extLst>
          </p:nvPr>
        </p:nvGraphicFramePr>
        <p:xfrm>
          <a:off x="5715000" y="2133600"/>
          <a:ext cx="304800" cy="279400"/>
        </p:xfrm>
        <a:graphic>
          <a:graphicData uri="http://schemas.openxmlformats.org/presentationml/2006/ole">
            <mc:AlternateContent xmlns:mc="http://schemas.openxmlformats.org/markup-compatibility/2006">
              <mc:Choice xmlns:v="urn:schemas-microsoft-com:vml" Requires="v">
                <p:oleObj spid="_x0000_s9230" name="Equation" r:id="rId7" imgW="152400" imgH="139700" progId="Equation.DSMT4">
                  <p:embed/>
                </p:oleObj>
              </mc:Choice>
              <mc:Fallback>
                <p:oleObj name="Equation" r:id="rId7" imgW="152400" imgH="1397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133600"/>
                        <a:ext cx="304800" cy="279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91941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sp>
        <p:nvSpPr>
          <p:cNvPr id="7" name="TextBox 6"/>
          <p:cNvSpPr txBox="1"/>
          <p:nvPr/>
        </p:nvSpPr>
        <p:spPr>
          <a:xfrm>
            <a:off x="815184" y="1544498"/>
            <a:ext cx="7671306" cy="4431983"/>
          </a:xfrm>
          <a:prstGeom prst="rect">
            <a:avLst/>
          </a:prstGeom>
          <a:noFill/>
        </p:spPr>
        <p:txBody>
          <a:bodyPr wrap="square" rtlCol="0">
            <a:spAutoFit/>
          </a:bodyPr>
          <a:lstStyle/>
          <a:p>
            <a:r>
              <a:rPr lang="en-US" sz="2400" dirty="0" smtClean="0"/>
              <a:t>Find      that minimizes the RMS difference between the posterior ensemble mean for x and the true value over this subset.</a:t>
            </a:r>
          </a:p>
          <a:p>
            <a:endParaRPr lang="en-US" sz="2400" dirty="0" smtClean="0"/>
          </a:p>
          <a:p>
            <a:r>
              <a:rPr lang="en-US" sz="2400" dirty="0" smtClean="0"/>
              <a:t>This can be computed from the output of the OSSE.</a:t>
            </a:r>
          </a:p>
          <a:p>
            <a:endParaRPr lang="en-US" sz="2400" dirty="0" smtClean="0"/>
          </a:p>
          <a:p>
            <a:r>
              <a:rPr lang="en-US" sz="2400" dirty="0" smtClean="0"/>
              <a:t>Can then use this localization in a new OSSE for all (</a:t>
            </a:r>
            <a:r>
              <a:rPr lang="en-US" sz="2400" dirty="0" err="1" smtClean="0"/>
              <a:t>y</a:t>
            </a:r>
            <a:r>
              <a:rPr lang="en-US" sz="2400" dirty="0" smtClean="0"/>
              <a:t>, </a:t>
            </a:r>
            <a:r>
              <a:rPr lang="en-US" sz="2400" dirty="0" err="1" smtClean="0"/>
              <a:t>x</a:t>
            </a:r>
            <a:r>
              <a:rPr lang="en-US" sz="2400" dirty="0" smtClean="0"/>
              <a:t>) in the subset.</a:t>
            </a:r>
          </a:p>
          <a:p>
            <a:endParaRPr lang="en-US" sz="2400" dirty="0" smtClean="0"/>
          </a:p>
          <a:p>
            <a:r>
              <a:rPr lang="en-US" sz="2400" dirty="0" smtClean="0"/>
              <a:t>Call the values of localization for all subsets an</a:t>
            </a:r>
          </a:p>
          <a:p>
            <a:r>
              <a:rPr lang="en-US" sz="2400" dirty="0" smtClean="0"/>
              <a:t>	</a:t>
            </a:r>
            <a:r>
              <a:rPr lang="en-US" sz="2400" u="sng" dirty="0" smtClean="0"/>
              <a:t>Empirical Localization Function </a:t>
            </a:r>
            <a:r>
              <a:rPr lang="en-US" sz="2400" dirty="0" smtClean="0"/>
              <a:t>(ELF). </a:t>
            </a:r>
            <a:endParaRPr lang="en-US" dirty="0" smtClean="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78302244"/>
              </p:ext>
            </p:extLst>
          </p:nvPr>
        </p:nvGraphicFramePr>
        <p:xfrm>
          <a:off x="1600200" y="1676400"/>
          <a:ext cx="304800" cy="279400"/>
        </p:xfrm>
        <a:graphic>
          <a:graphicData uri="http://schemas.openxmlformats.org/presentationml/2006/ole">
            <mc:AlternateContent xmlns:mc="http://schemas.openxmlformats.org/markup-compatibility/2006">
              <mc:Choice xmlns:v="urn:schemas-microsoft-com:vml" Requires="v">
                <p:oleObj spid="_x0000_s10248" name="Equation" r:id="rId4" imgW="152400" imgH="139700" progId="Equation.DSMT4">
                  <p:embed/>
                </p:oleObj>
              </mc:Choice>
              <mc:Fallback>
                <p:oleObj name="Equation" r:id="rId4" imgW="152400" imgH="139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676400"/>
                        <a:ext cx="304800" cy="279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55644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sp>
        <p:nvSpPr>
          <p:cNvPr id="15" name="TextBox 14"/>
          <p:cNvSpPr txBox="1"/>
          <p:nvPr/>
        </p:nvSpPr>
        <p:spPr>
          <a:xfrm>
            <a:off x="457200" y="1544498"/>
            <a:ext cx="8029290" cy="4524315"/>
          </a:xfrm>
          <a:prstGeom prst="rect">
            <a:avLst/>
          </a:prstGeom>
          <a:noFill/>
        </p:spPr>
        <p:txBody>
          <a:bodyPr wrap="square" rtlCol="0">
            <a:spAutoFit/>
          </a:bodyPr>
          <a:lstStyle/>
          <a:p>
            <a:r>
              <a:rPr lang="en-US" sz="2400" dirty="0" smtClean="0"/>
              <a:t>Start with a climatological</a:t>
            </a:r>
          </a:p>
          <a:p>
            <a:r>
              <a:rPr lang="en-US" sz="2400" dirty="0" smtClean="0"/>
              <a:t> ensemble.</a:t>
            </a:r>
          </a:p>
          <a:p>
            <a:endParaRPr lang="en-US" sz="2400" dirty="0" smtClean="0"/>
          </a:p>
          <a:p>
            <a:r>
              <a:rPr lang="en-US" sz="2400" dirty="0" smtClean="0"/>
              <a:t>Do set of 6000-step OSSEs.</a:t>
            </a:r>
          </a:p>
          <a:p>
            <a:r>
              <a:rPr lang="en-US" sz="2400" dirty="0" smtClean="0"/>
              <a:t>(only use last 5000 steps).</a:t>
            </a:r>
          </a:p>
          <a:p>
            <a:endParaRPr lang="en-US" sz="2400" dirty="0" smtClean="0"/>
          </a:p>
          <a:p>
            <a:r>
              <a:rPr lang="en-US" sz="2400" dirty="0" smtClean="0"/>
              <a:t>First has no localization.</a:t>
            </a:r>
          </a:p>
          <a:p>
            <a:endParaRPr lang="en-US" sz="2400" dirty="0" smtClean="0"/>
          </a:p>
          <a:p>
            <a:r>
              <a:rPr lang="en-US" sz="2400" dirty="0" smtClean="0"/>
              <a:t>Compute ELF from each.</a:t>
            </a:r>
          </a:p>
          <a:p>
            <a:endParaRPr lang="en-US" sz="2400" dirty="0" smtClean="0"/>
          </a:p>
          <a:p>
            <a:r>
              <a:rPr lang="en-US" sz="2400" dirty="0" smtClean="0"/>
              <a:t>Use ELF for next OSSE.</a:t>
            </a:r>
          </a:p>
          <a:p>
            <a:endParaRPr lang="en-US" sz="2400" dirty="0" smtClean="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591" y="1452365"/>
            <a:ext cx="4419978" cy="3657600"/>
          </a:xfrm>
          <a:prstGeom prst="rect">
            <a:avLst/>
          </a:prstGeom>
        </p:spPr>
      </p:pic>
      <p:sp>
        <p:nvSpPr>
          <p:cNvPr id="17" name="TextBox 16"/>
          <p:cNvSpPr txBox="1"/>
          <p:nvPr/>
        </p:nvSpPr>
        <p:spPr>
          <a:xfrm>
            <a:off x="7980477" y="1933665"/>
            <a:ext cx="722478" cy="400110"/>
          </a:xfrm>
          <a:prstGeom prst="rect">
            <a:avLst/>
          </a:prstGeom>
          <a:noFill/>
        </p:spPr>
        <p:txBody>
          <a:bodyPr wrap="square" rtlCol="0">
            <a:spAutoFit/>
          </a:bodyPr>
          <a:lstStyle/>
          <a:p>
            <a:r>
              <a:rPr lang="en-US" sz="2000" dirty="0" smtClean="0"/>
              <a:t>ELF1</a:t>
            </a:r>
            <a:endParaRPr lang="en-US" sz="2000" dirty="0"/>
          </a:p>
        </p:txBody>
      </p:sp>
      <p:sp>
        <p:nvSpPr>
          <p:cNvPr id="18" name="TextBox 17"/>
          <p:cNvSpPr txBox="1"/>
          <p:nvPr/>
        </p:nvSpPr>
        <p:spPr>
          <a:xfrm>
            <a:off x="7988567" y="2475675"/>
            <a:ext cx="722478" cy="400110"/>
          </a:xfrm>
          <a:prstGeom prst="rect">
            <a:avLst/>
          </a:prstGeom>
          <a:noFill/>
        </p:spPr>
        <p:txBody>
          <a:bodyPr wrap="square" rtlCol="0">
            <a:spAutoFit/>
          </a:bodyPr>
          <a:lstStyle/>
          <a:p>
            <a:r>
              <a:rPr lang="en-US" sz="2000" dirty="0" smtClean="0"/>
              <a:t>ELF2</a:t>
            </a:r>
            <a:endParaRPr lang="en-US" sz="2000" dirty="0"/>
          </a:p>
        </p:txBody>
      </p:sp>
      <p:sp>
        <p:nvSpPr>
          <p:cNvPr id="19" name="TextBox 18"/>
          <p:cNvSpPr txBox="1"/>
          <p:nvPr/>
        </p:nvSpPr>
        <p:spPr>
          <a:xfrm>
            <a:off x="7988567" y="2995155"/>
            <a:ext cx="722478" cy="400110"/>
          </a:xfrm>
          <a:prstGeom prst="rect">
            <a:avLst/>
          </a:prstGeom>
          <a:noFill/>
        </p:spPr>
        <p:txBody>
          <a:bodyPr wrap="square" rtlCol="0">
            <a:spAutoFit/>
          </a:bodyPr>
          <a:lstStyle/>
          <a:p>
            <a:r>
              <a:rPr lang="en-US" sz="2000" dirty="0" smtClean="0"/>
              <a:t>ELF3</a:t>
            </a:r>
            <a:endParaRPr lang="en-US" sz="2000" dirty="0"/>
          </a:p>
        </p:txBody>
      </p:sp>
      <p:sp>
        <p:nvSpPr>
          <p:cNvPr id="20" name="TextBox 19"/>
          <p:cNvSpPr txBox="1"/>
          <p:nvPr/>
        </p:nvSpPr>
        <p:spPr>
          <a:xfrm>
            <a:off x="7988567" y="3529065"/>
            <a:ext cx="722478" cy="400110"/>
          </a:xfrm>
          <a:prstGeom prst="rect">
            <a:avLst/>
          </a:prstGeom>
          <a:noFill/>
        </p:spPr>
        <p:txBody>
          <a:bodyPr wrap="square" rtlCol="0">
            <a:spAutoFit/>
          </a:bodyPr>
          <a:lstStyle/>
          <a:p>
            <a:r>
              <a:rPr lang="en-US" sz="2000" dirty="0" smtClean="0"/>
              <a:t>ELF4</a:t>
            </a:r>
            <a:endParaRPr lang="en-US" sz="2000" dirty="0"/>
          </a:p>
        </p:txBody>
      </p:sp>
      <p:sp>
        <p:nvSpPr>
          <p:cNvPr id="21" name="TextBox 20"/>
          <p:cNvSpPr txBox="1"/>
          <p:nvPr/>
        </p:nvSpPr>
        <p:spPr>
          <a:xfrm>
            <a:off x="7988567" y="4048545"/>
            <a:ext cx="722478" cy="400110"/>
          </a:xfrm>
          <a:prstGeom prst="rect">
            <a:avLst/>
          </a:prstGeom>
          <a:noFill/>
        </p:spPr>
        <p:txBody>
          <a:bodyPr wrap="square" rtlCol="0">
            <a:spAutoFit/>
          </a:bodyPr>
          <a:lstStyle/>
          <a:p>
            <a:r>
              <a:rPr lang="en-US" sz="2000" dirty="0" smtClean="0"/>
              <a:t>ELF5</a:t>
            </a:r>
            <a:endParaRPr lang="en-US" sz="2000" dirty="0"/>
          </a:p>
        </p:txBody>
      </p:sp>
      <p:sp>
        <p:nvSpPr>
          <p:cNvPr id="22" name="TextBox 21"/>
          <p:cNvSpPr txBox="1"/>
          <p:nvPr/>
        </p:nvSpPr>
        <p:spPr>
          <a:xfrm>
            <a:off x="4242791" y="1572907"/>
            <a:ext cx="1803906" cy="400110"/>
          </a:xfrm>
          <a:prstGeom prst="rect">
            <a:avLst/>
          </a:prstGeom>
          <a:noFill/>
        </p:spPr>
        <p:txBody>
          <a:bodyPr wrap="square" rtlCol="0">
            <a:spAutoFit/>
          </a:bodyPr>
          <a:lstStyle/>
          <a:p>
            <a:r>
              <a:rPr lang="en-US" sz="2000" dirty="0" smtClean="0"/>
              <a:t>No Localization</a:t>
            </a:r>
            <a:endParaRPr lang="en-US" sz="2000" dirty="0"/>
          </a:p>
        </p:txBody>
      </p:sp>
      <p:cxnSp>
        <p:nvCxnSpPr>
          <p:cNvPr id="23" name="Straight Arrow Connector 22"/>
          <p:cNvCxnSpPr/>
          <p:nvPr/>
        </p:nvCxnSpPr>
        <p:spPr>
          <a:xfrm flipH="1">
            <a:off x="4516981" y="2150115"/>
            <a:ext cx="3463496" cy="325560"/>
          </a:xfrm>
          <a:prstGeom prst="straightConnector1">
            <a:avLst/>
          </a:prstGeom>
          <a:ln>
            <a:solidFill>
              <a:schemeClr val="tx1"/>
            </a:solidFill>
            <a:prstDash val="dash"/>
            <a:tailEnd type="arrow" w="lg"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510640" y="2677695"/>
            <a:ext cx="3463496" cy="325560"/>
          </a:xfrm>
          <a:prstGeom prst="straightConnector1">
            <a:avLst/>
          </a:prstGeom>
          <a:ln>
            <a:solidFill>
              <a:schemeClr val="tx1"/>
            </a:solidFill>
            <a:prstDash val="dash"/>
            <a:tailEnd type="arrow" w="lg"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4533161" y="3190845"/>
            <a:ext cx="3463496" cy="325560"/>
          </a:xfrm>
          <a:prstGeom prst="straightConnector1">
            <a:avLst/>
          </a:prstGeom>
          <a:ln>
            <a:solidFill>
              <a:schemeClr val="tx1"/>
            </a:solidFill>
            <a:prstDash val="dash"/>
            <a:tailEnd type="arrow" w="lg"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555682" y="3718425"/>
            <a:ext cx="3463496" cy="325560"/>
          </a:xfrm>
          <a:prstGeom prst="straightConnector1">
            <a:avLst/>
          </a:prstGeom>
          <a:ln>
            <a:solidFill>
              <a:schemeClr val="tx1"/>
            </a:solidFill>
            <a:prstDash val="dash"/>
            <a:tailEnd type="arrow"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9803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smtClean="0">
                <a:solidFill>
                  <a:schemeClr val="bg1"/>
                </a:solidFill>
              </a:rPr>
              <a:t>Comparing Localization Methods</a:t>
            </a:r>
            <a:endParaRPr lang="en-US" dirty="0">
              <a:solidFill>
                <a:schemeClr val="bg1"/>
              </a:solidFill>
            </a:endParaRPr>
          </a:p>
        </p:txBody>
      </p:sp>
      <p:sp>
        <p:nvSpPr>
          <p:cNvPr id="2" name="TextBox 1"/>
          <p:cNvSpPr txBox="1"/>
          <p:nvPr/>
        </p:nvSpPr>
        <p:spPr>
          <a:xfrm>
            <a:off x="304800" y="838200"/>
            <a:ext cx="8534400" cy="4893647"/>
          </a:xfrm>
          <a:prstGeom prst="rect">
            <a:avLst/>
          </a:prstGeom>
          <a:noFill/>
        </p:spPr>
        <p:txBody>
          <a:bodyPr wrap="square" rtlCol="0">
            <a:spAutoFit/>
          </a:bodyPr>
          <a:lstStyle/>
          <a:p>
            <a:pPr marL="457200" indent="-457200">
              <a:buAutoNum type="arabicPeriod"/>
            </a:pPr>
            <a:r>
              <a:rPr lang="en-US" dirty="0" err="1" smtClean="0">
                <a:solidFill>
                  <a:srgbClr val="0000FF"/>
                </a:solidFill>
              </a:rPr>
              <a:t>Gaspari</a:t>
            </a:r>
            <a:r>
              <a:rPr lang="en-US" dirty="0" smtClean="0">
                <a:solidFill>
                  <a:srgbClr val="0000FF"/>
                </a:solidFill>
              </a:rPr>
              <a:t> Cohn</a:t>
            </a:r>
            <a:r>
              <a:rPr lang="en-US" dirty="0" smtClean="0"/>
              <a:t>: Must be tuned.</a:t>
            </a:r>
          </a:p>
          <a:p>
            <a:endParaRPr lang="en-US" dirty="0"/>
          </a:p>
          <a:p>
            <a:pPr marL="457200" indent="-457200">
              <a:buAutoNum type="arabicPeriod"/>
            </a:pPr>
            <a:r>
              <a:rPr lang="en-US" dirty="0" smtClean="0">
                <a:solidFill>
                  <a:srgbClr val="0000FF"/>
                </a:solidFill>
              </a:rPr>
              <a:t>Optimal: </a:t>
            </a:r>
            <a:r>
              <a:rPr lang="en-US" dirty="0" smtClean="0"/>
              <a:t>Very expensive to tune.</a:t>
            </a:r>
          </a:p>
          <a:p>
            <a:pPr marL="457200" indent="-457200">
              <a:buAutoNum type="arabicPeriod"/>
            </a:pPr>
            <a:endParaRPr lang="en-US" dirty="0"/>
          </a:p>
          <a:p>
            <a:pPr marL="457200" indent="-457200">
              <a:buAutoNum type="arabicPeriod"/>
            </a:pPr>
            <a:r>
              <a:rPr lang="en-US" dirty="0" smtClean="0">
                <a:solidFill>
                  <a:srgbClr val="0000FF"/>
                </a:solidFill>
              </a:rPr>
              <a:t>Global Group Filter</a:t>
            </a:r>
            <a:r>
              <a:rPr lang="en-US" dirty="0" smtClean="0"/>
              <a:t>: Not as expensive. Assumes sampling erroneous model can determine localization.</a:t>
            </a:r>
          </a:p>
          <a:p>
            <a:pPr marL="457200" indent="-457200">
              <a:buAutoNum type="arabicPeriod"/>
            </a:pPr>
            <a:endParaRPr lang="en-US" dirty="0"/>
          </a:p>
          <a:p>
            <a:pPr marL="457200" indent="-457200">
              <a:buAutoNum type="arabicPeriod"/>
            </a:pPr>
            <a:r>
              <a:rPr lang="en-US" dirty="0" smtClean="0">
                <a:solidFill>
                  <a:srgbClr val="0000FF"/>
                </a:solidFill>
              </a:rPr>
              <a:t>Correlation Error Reduction: </a:t>
            </a:r>
            <a:r>
              <a:rPr lang="en-US" dirty="0" smtClean="0"/>
              <a:t>Moderately expensive. Assumes sampling error leads to need for localization. Include background information.</a:t>
            </a:r>
          </a:p>
          <a:p>
            <a:pPr marL="457200" indent="-457200">
              <a:buAutoNum type="arabicPeriod"/>
            </a:pPr>
            <a:endParaRPr lang="en-US" dirty="0"/>
          </a:p>
          <a:p>
            <a:pPr marL="457200" indent="-457200">
              <a:buAutoNum type="arabicPeriod"/>
            </a:pPr>
            <a:r>
              <a:rPr lang="en-US" dirty="0" smtClean="0">
                <a:solidFill>
                  <a:srgbClr val="0000FF"/>
                </a:solidFill>
              </a:rPr>
              <a:t>Empirical Localization Functions</a:t>
            </a:r>
            <a:r>
              <a:rPr lang="en-US" dirty="0" smtClean="0"/>
              <a:t>: Expensive to tune. Fits best analysis a posteriori. Not optimal for cycled.</a:t>
            </a:r>
            <a:endParaRPr lang="en-US" dirty="0"/>
          </a:p>
        </p:txBody>
      </p:sp>
    </p:spTree>
    <p:extLst>
      <p:ext uri="{BB962C8B-B14F-4D97-AF65-F5344CB8AC3E}">
        <p14:creationId xmlns:p14="http://schemas.microsoft.com/office/powerpoint/2010/main" val="2114437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237595"/>
            <a:ext cx="8229600" cy="2308324"/>
          </a:xfrm>
          <a:prstGeom prst="rect">
            <a:avLst/>
          </a:prstGeom>
          <a:noFill/>
        </p:spPr>
        <p:txBody>
          <a:bodyPr wrap="square" rtlCol="0">
            <a:spAutoFit/>
          </a:bodyPr>
          <a:lstStyle/>
          <a:p>
            <a:r>
              <a:rPr lang="en-US" dirty="0" smtClean="0"/>
              <a:t>Localization for a given (y, x) might </a:t>
            </a:r>
            <a:r>
              <a:rPr lang="en-US" dirty="0" smtClean="0"/>
              <a:t>be</a:t>
            </a:r>
            <a:r>
              <a:rPr lang="en-US" dirty="0" smtClean="0"/>
              <a:t> </a:t>
            </a:r>
            <a:r>
              <a:rPr lang="en-US" dirty="0" smtClean="0"/>
              <a:t>a function of:</a:t>
            </a:r>
          </a:p>
          <a:p>
            <a:endParaRPr lang="en-US" dirty="0"/>
          </a:p>
          <a:p>
            <a:r>
              <a:rPr lang="en-US" dirty="0" smtClean="0"/>
              <a:t>Metadata for (y, x) such as:</a:t>
            </a:r>
          </a:p>
          <a:p>
            <a:r>
              <a:rPr lang="en-US" dirty="0" smtClean="0"/>
              <a:t>      Separation between (y, x),</a:t>
            </a:r>
          </a:p>
          <a:p>
            <a:r>
              <a:rPr lang="en-US" dirty="0"/>
              <a:t> </a:t>
            </a:r>
            <a:r>
              <a:rPr lang="en-US" dirty="0" smtClean="0"/>
              <a:t>     Kind of observation y (temperature, wind, …),</a:t>
            </a:r>
          </a:p>
          <a:p>
            <a:r>
              <a:rPr lang="en-US" dirty="0"/>
              <a:t> </a:t>
            </a:r>
            <a:r>
              <a:rPr lang="en-US" dirty="0" smtClean="0"/>
              <a:t>     Kind of state variable x.</a:t>
            </a:r>
          </a:p>
        </p:txBody>
      </p:sp>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Nanjing DA Tutorial, 29 Aug. 2017</a:t>
            </a:r>
            <a:endParaRPr lang="en-US" sz="1400" dirty="0">
              <a:solidFill>
                <a:schemeClr val="tx1"/>
              </a:solidFill>
              <a:latin typeface="+mj-lt"/>
            </a:endParaRP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Defining a Localization Function</a:t>
            </a:r>
          </a:p>
        </p:txBody>
      </p:sp>
    </p:spTree>
    <p:extLst>
      <p:ext uri="{BB962C8B-B14F-4D97-AF65-F5344CB8AC3E}">
        <p14:creationId xmlns:p14="http://schemas.microsoft.com/office/powerpoint/2010/main" val="29720047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descr="rms_fig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10" name="TextBox 9"/>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Observing all State every 12 Hours, Error Variance 1, N=20</a:t>
            </a:r>
          </a:p>
        </p:txBody>
      </p:sp>
    </p:spTree>
    <p:extLst>
      <p:ext uri="{BB962C8B-B14F-4D97-AF65-F5344CB8AC3E}">
        <p14:creationId xmlns:p14="http://schemas.microsoft.com/office/powerpoint/2010/main" val="510514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Observing all State every 12 Hours, Error Variance 1, N=20</a:t>
            </a:r>
          </a:p>
        </p:txBody>
      </p:sp>
    </p:spTree>
    <p:extLst>
      <p:ext uri="{BB962C8B-B14F-4D97-AF65-F5344CB8AC3E}">
        <p14:creationId xmlns:p14="http://schemas.microsoft.com/office/powerpoint/2010/main" val="248772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Observing all State every 12 Hours, Error Variance 1, N=20</a:t>
            </a:r>
          </a:p>
        </p:txBody>
      </p:sp>
    </p:spTree>
    <p:extLst>
      <p:ext uri="{BB962C8B-B14F-4D97-AF65-F5344CB8AC3E}">
        <p14:creationId xmlns:p14="http://schemas.microsoft.com/office/powerpoint/2010/main" val="3710029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Observing all State every 12 Hours, Error Variance 1, N=20</a:t>
            </a:r>
          </a:p>
        </p:txBody>
      </p:sp>
    </p:spTree>
    <p:extLst>
      <p:ext uri="{BB962C8B-B14F-4D97-AF65-F5344CB8AC3E}">
        <p14:creationId xmlns:p14="http://schemas.microsoft.com/office/powerpoint/2010/main" val="2268249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Observing all State every 12 Hours, Error Variance 1, N=20</a:t>
            </a:r>
          </a:p>
        </p:txBody>
      </p:sp>
    </p:spTree>
    <p:extLst>
      <p:ext uri="{BB962C8B-B14F-4D97-AF65-F5344CB8AC3E}">
        <p14:creationId xmlns:p14="http://schemas.microsoft.com/office/powerpoint/2010/main" val="907133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Observing all State every Hour, Error Variance 16, N=20</a:t>
            </a:r>
          </a:p>
        </p:txBody>
      </p:sp>
    </p:spTree>
    <p:extLst>
      <p:ext uri="{BB962C8B-B14F-4D97-AF65-F5344CB8AC3E}">
        <p14:creationId xmlns:p14="http://schemas.microsoft.com/office/powerpoint/2010/main" val="2101537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Observing all State every Hour, Error Variance 16, N=20</a:t>
            </a:r>
          </a:p>
        </p:txBody>
      </p:sp>
    </p:spTree>
    <p:extLst>
      <p:ext uri="{BB962C8B-B14F-4D97-AF65-F5344CB8AC3E}">
        <p14:creationId xmlns:p14="http://schemas.microsoft.com/office/powerpoint/2010/main" val="3629791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Observing all State every Hour, Error Variance 16, N=20</a:t>
            </a:r>
          </a:p>
        </p:txBody>
      </p:sp>
    </p:spTree>
    <p:extLst>
      <p:ext uri="{BB962C8B-B14F-4D97-AF65-F5344CB8AC3E}">
        <p14:creationId xmlns:p14="http://schemas.microsoft.com/office/powerpoint/2010/main" val="3842654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Observing all State every Hour, Error Variance 16, N=20</a:t>
            </a:r>
          </a:p>
        </p:txBody>
      </p:sp>
    </p:spTree>
    <p:extLst>
      <p:ext uri="{BB962C8B-B14F-4D97-AF65-F5344CB8AC3E}">
        <p14:creationId xmlns:p14="http://schemas.microsoft.com/office/powerpoint/2010/main" val="22581951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30070"/>
            <a:ext cx="4309110" cy="33515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838325"/>
            <a:ext cx="4234815" cy="3335020"/>
          </a:xfrm>
          <a:prstGeom prst="rect">
            <a:avLst/>
          </a:prstGeom>
        </p:spPr>
      </p:pic>
      <p:sp>
        <p:nvSpPr>
          <p:cNvPr id="7" name="TextBox 6"/>
          <p:cNvSpPr txBox="1"/>
          <p:nvPr/>
        </p:nvSpPr>
        <p:spPr>
          <a:xfrm>
            <a:off x="762000" y="1371600"/>
            <a:ext cx="3657600" cy="457200"/>
          </a:xfrm>
          <a:prstGeom prst="rect">
            <a:avLst/>
          </a:prstGeom>
          <a:noFill/>
        </p:spPr>
        <p:txBody>
          <a:bodyPr wrap="square" rtlCol="0">
            <a:spAutoFit/>
          </a:bodyPr>
          <a:lstStyle/>
          <a:p>
            <a:pPr algn="ctr"/>
            <a:r>
              <a:rPr lang="en-US" dirty="0" smtClean="0"/>
              <a:t>RMS Error</a:t>
            </a:r>
            <a:endParaRPr lang="en-US" dirty="0"/>
          </a:p>
        </p:txBody>
      </p:sp>
      <p:sp>
        <p:nvSpPr>
          <p:cNvPr id="8" name="TextBox 7"/>
          <p:cNvSpPr txBox="1"/>
          <p:nvPr/>
        </p:nvSpPr>
        <p:spPr>
          <a:xfrm>
            <a:off x="5105400" y="1371600"/>
            <a:ext cx="3657600" cy="457200"/>
          </a:xfrm>
          <a:prstGeom prst="rect">
            <a:avLst/>
          </a:prstGeom>
          <a:noFill/>
        </p:spPr>
        <p:txBody>
          <a:bodyPr wrap="square" rtlCol="0">
            <a:spAutoFit/>
          </a:bodyPr>
          <a:lstStyle/>
          <a:p>
            <a:pPr algn="ctr"/>
            <a:r>
              <a:rPr lang="en-US" dirty="0" smtClean="0"/>
              <a:t>Localization</a:t>
            </a:r>
            <a:endParaRPr lang="en-US" dirty="0"/>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Observing all State every Hour, Error Variance 16, N=20</a:t>
            </a:r>
          </a:p>
        </p:txBody>
      </p:sp>
    </p:spTree>
    <p:extLst>
      <p:ext uri="{BB962C8B-B14F-4D97-AF65-F5344CB8AC3E}">
        <p14:creationId xmlns:p14="http://schemas.microsoft.com/office/powerpoint/2010/main" val="3211011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2" name="TextBox 1"/>
          <p:cNvSpPr txBox="1"/>
          <p:nvPr/>
        </p:nvSpPr>
        <p:spPr>
          <a:xfrm>
            <a:off x="457200" y="762000"/>
            <a:ext cx="8382000" cy="1200328"/>
          </a:xfrm>
          <a:prstGeom prst="rect">
            <a:avLst/>
          </a:prstGeom>
          <a:noFill/>
        </p:spPr>
        <p:txBody>
          <a:bodyPr wrap="square" rtlCol="0">
            <a:spAutoFit/>
          </a:bodyPr>
          <a:lstStyle/>
          <a:p>
            <a:pPr marL="342900" indent="-342900">
              <a:buFont typeface="Wingdings" charset="2"/>
              <a:buChar char="Ø"/>
            </a:pPr>
            <a:r>
              <a:rPr lang="en-US" dirty="0"/>
              <a:t>F</a:t>
            </a:r>
            <a:r>
              <a:rPr lang="en-US" dirty="0" smtClean="0"/>
              <a:t>unction of ‘separation’ between observation</a:t>
            </a:r>
            <a:r>
              <a:rPr lang="en-US" dirty="0"/>
              <a:t> </a:t>
            </a:r>
            <a:r>
              <a:rPr lang="en-US" dirty="0" smtClean="0"/>
              <a:t>y and state x.</a:t>
            </a:r>
          </a:p>
          <a:p>
            <a:pPr marL="342900" indent="-342900">
              <a:buFont typeface="Wingdings" charset="2"/>
              <a:buChar char="Ø"/>
            </a:pPr>
            <a:r>
              <a:rPr lang="en-US" dirty="0" smtClean="0"/>
              <a:t>Length scale defined by </a:t>
            </a:r>
            <a:r>
              <a:rPr lang="en-US" dirty="0" err="1" smtClean="0"/>
              <a:t>halfwidth</a:t>
            </a:r>
            <a:r>
              <a:rPr lang="en-US" dirty="0" smtClean="0"/>
              <a:t> parameter.</a:t>
            </a:r>
          </a:p>
        </p:txBody>
      </p:sp>
      <p:pic>
        <p:nvPicPr>
          <p:cNvPr id="5" name="Picture 4" descr="gc_loc_fi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133600"/>
            <a:ext cx="5029200" cy="3980225"/>
          </a:xfrm>
          <a:prstGeom prst="rect">
            <a:avLst/>
          </a:prstGeom>
        </p:spPr>
      </p:pic>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1: </a:t>
            </a:r>
            <a:r>
              <a:rPr lang="en-US" sz="2800" dirty="0">
                <a:solidFill>
                  <a:schemeClr val="bg1"/>
                </a:solidFill>
              </a:rPr>
              <a:t>Best Tuned </a:t>
            </a:r>
            <a:r>
              <a:rPr lang="en-US" sz="2800" dirty="0" err="1">
                <a:solidFill>
                  <a:schemeClr val="bg1"/>
                </a:solidFill>
              </a:rPr>
              <a:t>Gaspari</a:t>
            </a:r>
            <a:r>
              <a:rPr lang="en-US" sz="2800" dirty="0">
                <a:solidFill>
                  <a:schemeClr val="bg1"/>
                </a:solidFill>
              </a:rPr>
              <a:t>-Cohn</a:t>
            </a:r>
          </a:p>
        </p:txBody>
      </p:sp>
    </p:spTree>
    <p:extLst>
      <p:ext uri="{BB962C8B-B14F-4D97-AF65-F5344CB8AC3E}">
        <p14:creationId xmlns:p14="http://schemas.microsoft.com/office/powerpoint/2010/main" val="24263459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6" name="TextBox 5"/>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17688051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1"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4244745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2910966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3215181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5"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9244488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4259550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4131347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9"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3953230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5609963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388100"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1295400" y="5105400"/>
            <a:ext cx="6858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Evolution of surface pressure field every 12 hours.</a:t>
            </a:r>
          </a:p>
          <a:p>
            <a:r>
              <a:rPr lang="en-US" sz="2000"/>
              <a:t>Has baroclinic instability: storms move east in midlatitudes.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a:t>
            </a:r>
            <a:endParaRPr lang="en-US" sz="2800" dirty="0">
              <a:solidFill>
                <a:schemeClr val="bg1"/>
              </a:solidFill>
            </a:endParaRPr>
          </a:p>
        </p:txBody>
      </p:sp>
    </p:spTree>
    <p:extLst>
      <p:ext uri="{BB962C8B-B14F-4D97-AF65-F5344CB8AC3E}">
        <p14:creationId xmlns:p14="http://schemas.microsoft.com/office/powerpoint/2010/main" val="1160660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2" name="TextBox 1"/>
          <p:cNvSpPr txBox="1"/>
          <p:nvPr/>
        </p:nvSpPr>
        <p:spPr>
          <a:xfrm>
            <a:off x="457200" y="1295400"/>
            <a:ext cx="8382000" cy="4154983"/>
          </a:xfrm>
          <a:prstGeom prst="rect">
            <a:avLst/>
          </a:prstGeom>
          <a:noFill/>
        </p:spPr>
        <p:txBody>
          <a:bodyPr wrap="square" rtlCol="0">
            <a:spAutoFit/>
          </a:bodyPr>
          <a:lstStyle/>
          <a:p>
            <a:pPr marL="342900" indent="-342900">
              <a:buFont typeface="Wingdings" charset="2"/>
              <a:buChar char="Ø"/>
            </a:pPr>
            <a:r>
              <a:rPr lang="en-US" dirty="0" smtClean="0"/>
              <a:t>Get optimal localization:</a:t>
            </a:r>
          </a:p>
          <a:p>
            <a:pPr marL="342900" indent="-342900">
              <a:buFont typeface="Wingdings" charset="2"/>
              <a:buChar char="Ø"/>
            </a:pPr>
            <a:endParaRPr lang="en-US" dirty="0"/>
          </a:p>
          <a:p>
            <a:pPr marL="342900" indent="-342900">
              <a:buFont typeface="Wingdings" charset="2"/>
              <a:buChar char="Ø"/>
            </a:pPr>
            <a:r>
              <a:rPr lang="en-US" dirty="0" smtClean="0"/>
              <a:t>Minimize RMSE in OSSE </a:t>
            </a:r>
            <a:r>
              <a:rPr lang="en-US" i="1" dirty="0" smtClean="0"/>
              <a:t>a posteriori</a:t>
            </a:r>
            <a:r>
              <a:rPr lang="en-US" dirty="0" smtClean="0"/>
              <a:t>. </a:t>
            </a:r>
          </a:p>
          <a:p>
            <a:pPr marL="342900" indent="-342900">
              <a:buFont typeface="Wingdings" charset="2"/>
              <a:buChar char="Ø"/>
            </a:pPr>
            <a:endParaRPr lang="en-US" dirty="0"/>
          </a:p>
          <a:p>
            <a:pPr marL="342900" indent="-342900">
              <a:buFont typeface="Wingdings" charset="2"/>
              <a:buChar char="Ø"/>
            </a:pPr>
            <a:r>
              <a:rPr lang="en-US" dirty="0" smtClean="0"/>
              <a:t>Initial guess is best </a:t>
            </a:r>
            <a:r>
              <a:rPr lang="en-US" dirty="0" err="1" smtClean="0"/>
              <a:t>Gaspari</a:t>
            </a:r>
            <a:r>
              <a:rPr lang="en-US" dirty="0" smtClean="0"/>
              <a:t> Cohn.</a:t>
            </a:r>
          </a:p>
          <a:p>
            <a:pPr marL="342900" indent="-342900">
              <a:buFont typeface="Wingdings" charset="2"/>
              <a:buChar char="Ø"/>
            </a:pPr>
            <a:endParaRPr lang="en-US" dirty="0"/>
          </a:p>
          <a:p>
            <a:pPr marL="342900" indent="-342900">
              <a:buFont typeface="Wingdings" charset="2"/>
              <a:buChar char="Ø"/>
            </a:pPr>
            <a:r>
              <a:rPr lang="en-US" dirty="0" smtClean="0"/>
              <a:t>Tricky optimization problem:</a:t>
            </a:r>
          </a:p>
          <a:p>
            <a:r>
              <a:rPr lang="en-US" dirty="0"/>
              <a:t> </a:t>
            </a:r>
            <a:r>
              <a:rPr lang="en-US" dirty="0" smtClean="0"/>
              <a:t>     Expensive (many long OSSEs),</a:t>
            </a:r>
          </a:p>
          <a:p>
            <a:r>
              <a:rPr lang="en-US" dirty="0"/>
              <a:t> </a:t>
            </a:r>
            <a:r>
              <a:rPr lang="en-US" dirty="0" smtClean="0"/>
              <a:t>     Noisy,</a:t>
            </a:r>
          </a:p>
          <a:p>
            <a:r>
              <a:rPr lang="en-US" dirty="0"/>
              <a:t> </a:t>
            </a:r>
            <a:r>
              <a:rPr lang="en-US" dirty="0" smtClean="0"/>
              <a:t>     Possible multiple minima.</a:t>
            </a:r>
          </a:p>
          <a:p>
            <a:endParaRPr lang="en-US" dirty="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a:t>
            </a:r>
            <a:r>
              <a:rPr lang="en-US" sz="2800" dirty="0">
                <a:solidFill>
                  <a:schemeClr val="bg1"/>
                </a:solidFill>
              </a:rPr>
              <a:t>2</a:t>
            </a:r>
            <a:r>
              <a:rPr lang="en-US" sz="2800" dirty="0" smtClean="0">
                <a:solidFill>
                  <a:schemeClr val="bg1"/>
                </a:solidFill>
              </a:rPr>
              <a:t>: Optimized Localization</a:t>
            </a:r>
            <a:endParaRPr lang="en-US" sz="2800" dirty="0">
              <a:solidFill>
                <a:schemeClr val="bg1"/>
              </a:solidFill>
            </a:endParaRPr>
          </a:p>
        </p:txBody>
      </p:sp>
    </p:spTree>
    <p:extLst>
      <p:ext uri="{BB962C8B-B14F-4D97-AF65-F5344CB8AC3E}">
        <p14:creationId xmlns:p14="http://schemas.microsoft.com/office/powerpoint/2010/main" val="4289411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52538"/>
            <a:ext cx="6388100" cy="375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TextBox 5"/>
          <p:cNvSpPr txBox="1">
            <a:spLocks noChangeArrowheads="1"/>
          </p:cNvSpPr>
          <p:nvPr/>
        </p:nvSpPr>
        <p:spPr bwMode="auto">
          <a:xfrm>
            <a:off x="1295400" y="5105400"/>
            <a:ext cx="6858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a:t>30x60 horizontal grid, 5 levels.</a:t>
            </a:r>
          </a:p>
          <a:p>
            <a:r>
              <a:rPr lang="en-US" sz="2000"/>
              <a:t>Surface pressure, temperature, wind components.</a:t>
            </a:r>
          </a:p>
          <a:p>
            <a:r>
              <a:rPr lang="en-US" sz="2000"/>
              <a:t>28,800 variables.</a:t>
            </a:r>
          </a:p>
          <a:p>
            <a:endParaRPr lang="en-US" sz="200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8" name="TextBox 7"/>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 Grid</a:t>
            </a:r>
            <a:endParaRPr lang="en-US" sz="2800" dirty="0">
              <a:solidFill>
                <a:schemeClr val="bg1"/>
              </a:solidFill>
            </a:endParaRPr>
          </a:p>
        </p:txBody>
      </p:sp>
    </p:spTree>
    <p:extLst>
      <p:ext uri="{BB962C8B-B14F-4D97-AF65-F5344CB8AC3E}">
        <p14:creationId xmlns:p14="http://schemas.microsoft.com/office/powerpoint/2010/main" val="1877265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bgrid_ps_29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35075"/>
            <a:ext cx="6388100" cy="375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1" name="TextBox 5"/>
          <p:cNvSpPr txBox="1">
            <a:spLocks noChangeArrowheads="1"/>
          </p:cNvSpPr>
          <p:nvPr/>
        </p:nvSpPr>
        <p:spPr bwMode="auto">
          <a:xfrm>
            <a:off x="1295400" y="5105400"/>
            <a:ext cx="69342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000" dirty="0"/>
              <a:t>Observe every 12 </a:t>
            </a:r>
            <a:r>
              <a:rPr lang="en-US" sz="2000" dirty="0" smtClean="0"/>
              <a:t>hours for 200 days.</a:t>
            </a:r>
            <a:endParaRPr lang="en-US" sz="2000" dirty="0"/>
          </a:p>
          <a:p>
            <a:r>
              <a:rPr lang="en-US" sz="2000" dirty="0"/>
              <a:t>Observe all 16 variables in 180 columns shown.</a:t>
            </a:r>
          </a:p>
          <a:p>
            <a:r>
              <a:rPr lang="en-US" sz="2000" dirty="0"/>
              <a:t>Error SD:   Ps=2hPa,   T=3K,   winds=3m/s.</a:t>
            </a:r>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8" name="TextBox 7"/>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Low-Order Dry Dynamical Core: Observations</a:t>
            </a:r>
            <a:endParaRPr lang="en-US" sz="2800" dirty="0">
              <a:solidFill>
                <a:schemeClr val="bg1"/>
              </a:solidFill>
            </a:endParaRPr>
          </a:p>
        </p:txBody>
      </p:sp>
    </p:spTree>
    <p:extLst>
      <p:ext uri="{BB962C8B-B14F-4D97-AF65-F5344CB8AC3E}">
        <p14:creationId xmlns:p14="http://schemas.microsoft.com/office/powerpoint/2010/main" val="1068876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457200" y="1066800"/>
            <a:ext cx="8305800" cy="1938992"/>
          </a:xfrm>
          <a:prstGeom prst="rect">
            <a:avLst/>
          </a:prstGeom>
          <a:noFill/>
        </p:spPr>
        <p:txBody>
          <a:bodyPr wrap="square" rtlCol="0">
            <a:spAutoFit/>
          </a:bodyPr>
          <a:lstStyle/>
          <a:p>
            <a:r>
              <a:rPr lang="en-US" dirty="0" smtClean="0"/>
              <a:t>Limit observation impacts to a given </a:t>
            </a:r>
            <a:r>
              <a:rPr lang="en-US" dirty="0" err="1" smtClean="0"/>
              <a:t>halfwidth</a:t>
            </a:r>
            <a:r>
              <a:rPr lang="en-US" dirty="0"/>
              <a:t>:</a:t>
            </a:r>
            <a:endParaRPr lang="en-US" dirty="0" smtClean="0"/>
          </a:p>
          <a:p>
            <a:endParaRPr lang="en-US" dirty="0"/>
          </a:p>
          <a:p>
            <a:pPr marL="342900" indent="-342900">
              <a:buFont typeface="Wingdings" charset="2"/>
              <a:buChar char="Ø"/>
            </a:pPr>
            <a:r>
              <a:rPr lang="en-US" dirty="0" smtClean="0"/>
              <a:t>Reduces computational costs.</a:t>
            </a:r>
          </a:p>
          <a:p>
            <a:pPr marL="342900" indent="-342900">
              <a:buFont typeface="Wingdings" charset="2"/>
              <a:buChar char="Ø"/>
            </a:pPr>
            <a:endParaRPr lang="en-US" dirty="0"/>
          </a:p>
          <a:p>
            <a:pPr marL="342900" indent="-342900">
              <a:buFont typeface="Wingdings" charset="2"/>
              <a:buChar char="Ø"/>
            </a:pPr>
            <a:r>
              <a:rPr lang="en-US" dirty="0" smtClean="0"/>
              <a:t>Limits number of very small correlation pairs.</a:t>
            </a:r>
            <a:endParaRPr lang="en-US" dirty="0"/>
          </a:p>
        </p:txBody>
      </p:sp>
      <p:sp>
        <p:nvSpPr>
          <p:cNvPr id="8" name="TextBox 7"/>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CER for Low-Order Dry Dynamical Core</a:t>
            </a:r>
            <a:endParaRPr lang="en-US" sz="2800" dirty="0">
              <a:solidFill>
                <a:schemeClr val="bg1"/>
              </a:solidFill>
            </a:endParaRPr>
          </a:p>
        </p:txBody>
      </p:sp>
    </p:spTree>
    <p:extLst>
      <p:ext uri="{BB962C8B-B14F-4D97-AF65-F5344CB8AC3E}">
        <p14:creationId xmlns:p14="http://schemas.microsoft.com/office/powerpoint/2010/main" val="2611511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
            <a:ext cx="6606540" cy="854964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Prior RMSE for Surface Pressure, 20 Member Ensemble</a:t>
            </a:r>
            <a:endParaRPr lang="en-US" dirty="0"/>
          </a:p>
        </p:txBody>
      </p:sp>
      <p:sp>
        <p:nvSpPr>
          <p:cNvPr id="5" name="Footer Placeholder 4"/>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3348772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
            <a:ext cx="6606540" cy="854964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Prior RMSE for Level 3 Temperature, 20 Member Ensemble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3315786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
            <a:ext cx="6606540" cy="854964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Prior RMSE for Level 3 Wind, 20 Member Ensemble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34285540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
            <a:ext cx="6606540" cy="854964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Prior RMSE for Level 3 Wind, 20 Member Ensemble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2554663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Level 3 T Observation on Level 3 T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1375694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Level 3 T Observation on Level 3 T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15307889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Level 3 T Observation on Level 3 T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8" name="TextBox 7"/>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12336820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47800"/>
            <a:ext cx="2484438"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72000"/>
            <a:ext cx="2484438"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3429000" y="1828800"/>
          <a:ext cx="284163" cy="482600"/>
        </p:xfrm>
        <a:graphic>
          <a:graphicData uri="http://schemas.openxmlformats.org/presentationml/2006/ole">
            <mc:AlternateContent xmlns:mc="http://schemas.openxmlformats.org/markup-compatibility/2006">
              <mc:Choice xmlns:v="urn:schemas-microsoft-com:vml" Requires="v">
                <p:oleObj spid="_x0000_s1256" name="Equation" r:id="rId5" imgW="127000" imgH="215900" progId="Equation.3">
                  <p:embed/>
                </p:oleObj>
              </mc:Choice>
              <mc:Fallback>
                <p:oleObj name="Equation" r:id="rId5" imgW="1270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828800"/>
                        <a:ext cx="284163"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extBox 9"/>
          <p:cNvSpPr txBox="1">
            <a:spLocks noChangeArrowheads="1"/>
          </p:cNvSpPr>
          <p:nvPr/>
        </p:nvSpPr>
        <p:spPr bwMode="auto">
          <a:xfrm rot="5400000">
            <a:off x="1732757" y="4134643"/>
            <a:ext cx="838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600"/>
              <a:t>…</a:t>
            </a:r>
          </a:p>
        </p:txBody>
      </p:sp>
      <p:pic>
        <p:nvPicPr>
          <p:cNvPr id="9"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05113"/>
            <a:ext cx="2484438"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Object 3"/>
          <p:cNvGraphicFramePr>
            <a:graphicFrameLocks noChangeAspect="1"/>
          </p:cNvGraphicFramePr>
          <p:nvPr/>
        </p:nvGraphicFramePr>
        <p:xfrm>
          <a:off x="3373438" y="5029200"/>
          <a:ext cx="452437" cy="482600"/>
        </p:xfrm>
        <a:graphic>
          <a:graphicData uri="http://schemas.openxmlformats.org/presentationml/2006/ole">
            <mc:AlternateContent xmlns:mc="http://schemas.openxmlformats.org/markup-compatibility/2006">
              <mc:Choice xmlns:v="urn:schemas-microsoft-com:vml" Requires="v">
                <p:oleObj spid="_x0000_s1257" name="Equation" r:id="rId7" imgW="203200" imgH="215900" progId="Equation.3">
                  <p:embed/>
                </p:oleObj>
              </mc:Choice>
              <mc:Fallback>
                <p:oleObj name="Equation" r:id="rId7" imgW="203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438" y="5029200"/>
                        <a:ext cx="452437"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4"/>
          <p:cNvGraphicFramePr>
            <a:graphicFrameLocks noChangeAspect="1"/>
          </p:cNvGraphicFramePr>
          <p:nvPr/>
        </p:nvGraphicFramePr>
        <p:xfrm>
          <a:off x="3429000" y="3276600"/>
          <a:ext cx="339725" cy="482600"/>
        </p:xfrm>
        <a:graphic>
          <a:graphicData uri="http://schemas.openxmlformats.org/presentationml/2006/ole">
            <mc:AlternateContent xmlns:mc="http://schemas.openxmlformats.org/markup-compatibility/2006">
              <mc:Choice xmlns:v="urn:schemas-microsoft-com:vml" Requires="v">
                <p:oleObj spid="_x0000_s1258" name="Equation" r:id="rId9" imgW="152400" imgH="215900" progId="Equation.3">
                  <p:embed/>
                </p:oleObj>
              </mc:Choice>
              <mc:Fallback>
                <p:oleObj name="Equation" r:id="rId9" imgW="152400" imgH="215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276600"/>
                        <a:ext cx="339725"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extBox 13"/>
          <p:cNvSpPr txBox="1">
            <a:spLocks noChangeArrowheads="1"/>
          </p:cNvSpPr>
          <p:nvPr/>
        </p:nvSpPr>
        <p:spPr bwMode="auto">
          <a:xfrm rot="5400000">
            <a:off x="3372644" y="4134644"/>
            <a:ext cx="838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600"/>
              <a:t>…</a:t>
            </a:r>
          </a:p>
        </p:txBody>
      </p:sp>
      <p:graphicFrame>
        <p:nvGraphicFramePr>
          <p:cNvPr id="13" name="Object 5"/>
          <p:cNvGraphicFramePr>
            <a:graphicFrameLocks noChangeAspect="1"/>
          </p:cNvGraphicFramePr>
          <p:nvPr/>
        </p:nvGraphicFramePr>
        <p:xfrm>
          <a:off x="5927725" y="3089275"/>
          <a:ext cx="320675" cy="415925"/>
        </p:xfrm>
        <a:graphic>
          <a:graphicData uri="http://schemas.openxmlformats.org/presentationml/2006/ole">
            <mc:AlternateContent xmlns:mc="http://schemas.openxmlformats.org/markup-compatibility/2006">
              <mc:Choice xmlns:v="urn:schemas-microsoft-com:vml" Requires="v">
                <p:oleObj spid="_x0000_s1259" name="Equation" r:id="rId11" imgW="127000" imgH="165100" progId="Equation.3">
                  <p:embed/>
                </p:oleObj>
              </mc:Choice>
              <mc:Fallback>
                <p:oleObj name="Equation" r:id="rId11" imgW="127000" imgH="165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7725" y="3089275"/>
                        <a:ext cx="320675" cy="415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 name="Object 6"/>
          <p:cNvGraphicFramePr>
            <a:graphicFrameLocks noChangeAspect="1"/>
          </p:cNvGraphicFramePr>
          <p:nvPr/>
        </p:nvGraphicFramePr>
        <p:xfrm>
          <a:off x="6865938" y="3133725"/>
          <a:ext cx="449262" cy="447675"/>
        </p:xfrm>
        <a:graphic>
          <a:graphicData uri="http://schemas.openxmlformats.org/presentationml/2006/ole">
            <mc:AlternateContent xmlns:mc="http://schemas.openxmlformats.org/markup-compatibility/2006">
              <mc:Choice xmlns:v="urn:schemas-microsoft-com:vml" Requires="v">
                <p:oleObj spid="_x0000_s1260" name="Equation" r:id="rId13" imgW="177800" imgH="177800" progId="Equation.3">
                  <p:embed/>
                </p:oleObj>
              </mc:Choice>
              <mc:Fallback>
                <p:oleObj name="Equation" r:id="rId13" imgW="177800" imgH="177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5938" y="3133725"/>
                        <a:ext cx="449262" cy="4476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TextBox 16"/>
          <p:cNvSpPr txBox="1">
            <a:spLocks noChangeArrowheads="1"/>
          </p:cNvSpPr>
          <p:nvPr/>
        </p:nvSpPr>
        <p:spPr bwMode="auto">
          <a:xfrm>
            <a:off x="4572000" y="3101975"/>
            <a:ext cx="39624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dirty="0"/>
              <a:t>Compute     and      .</a:t>
            </a:r>
          </a:p>
          <a:p>
            <a:endParaRPr lang="en-US" dirty="0"/>
          </a:p>
          <a:p>
            <a:endParaRPr lang="en-US" dirty="0"/>
          </a:p>
          <a:p>
            <a:r>
              <a:rPr lang="en-US" dirty="0"/>
              <a:t>Compute optimal localization </a:t>
            </a:r>
            <a:r>
              <a:rPr lang="en-US" dirty="0">
                <a:latin typeface="Symbol" charset="0"/>
              </a:rPr>
              <a:t>a</a:t>
            </a:r>
            <a:r>
              <a:rPr lang="en-US" dirty="0"/>
              <a:t> for </a:t>
            </a:r>
            <a:endParaRPr lang="en-US" dirty="0" smtClean="0"/>
          </a:p>
          <a:p>
            <a:r>
              <a:rPr lang="en-US" dirty="0" smtClean="0"/>
              <a:t>this </a:t>
            </a:r>
            <a:r>
              <a:rPr lang="en-US" dirty="0"/>
              <a:t>y and x</a:t>
            </a:r>
            <a:r>
              <a:rPr lang="en-US" baseline="-25000" dirty="0"/>
              <a:t>i</a:t>
            </a:r>
            <a:r>
              <a:rPr lang="en-US" dirty="0"/>
              <a:t>.</a:t>
            </a:r>
          </a:p>
        </p:txBody>
      </p:sp>
      <p:cxnSp>
        <p:nvCxnSpPr>
          <p:cNvPr id="16" name="Straight Arrow Connector 18"/>
          <p:cNvCxnSpPr>
            <a:cxnSpLocks noChangeShapeType="1"/>
          </p:cNvCxnSpPr>
          <p:nvPr/>
        </p:nvCxnSpPr>
        <p:spPr bwMode="auto">
          <a:xfrm rot="16200000" flipH="1">
            <a:off x="3695700" y="2324100"/>
            <a:ext cx="990600" cy="7620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20"/>
          <p:cNvCxnSpPr>
            <a:cxnSpLocks noChangeShapeType="1"/>
          </p:cNvCxnSpPr>
          <p:nvPr/>
        </p:nvCxnSpPr>
        <p:spPr bwMode="auto">
          <a:xfrm flipV="1">
            <a:off x="3962400" y="3276600"/>
            <a:ext cx="60960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8" name="Straight Arrow Connector 22"/>
          <p:cNvCxnSpPr>
            <a:cxnSpLocks noChangeShapeType="1"/>
          </p:cNvCxnSpPr>
          <p:nvPr/>
        </p:nvCxnSpPr>
        <p:spPr bwMode="auto">
          <a:xfrm rot="5400000" flipH="1" flipV="1">
            <a:off x="3314700" y="3924300"/>
            <a:ext cx="1752600" cy="7620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9" name="TextBox 18"/>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3: Global Group Filter</a:t>
            </a:r>
            <a:endParaRPr lang="en-US" sz="2800" dirty="0">
              <a:solidFill>
                <a:schemeClr val="bg1"/>
              </a:solidFill>
            </a:endParaRPr>
          </a:p>
        </p:txBody>
      </p:sp>
      <p:sp>
        <p:nvSpPr>
          <p:cNvPr id="2" name="TextBox 1"/>
          <p:cNvSpPr txBox="1"/>
          <p:nvPr/>
        </p:nvSpPr>
        <p:spPr>
          <a:xfrm>
            <a:off x="609600" y="762000"/>
            <a:ext cx="7924800" cy="461665"/>
          </a:xfrm>
          <a:prstGeom prst="rect">
            <a:avLst/>
          </a:prstGeom>
          <a:noFill/>
        </p:spPr>
        <p:txBody>
          <a:bodyPr wrap="square" rtlCol="0">
            <a:spAutoFit/>
          </a:bodyPr>
          <a:lstStyle/>
          <a:p>
            <a:r>
              <a:rPr lang="en-US" dirty="0" smtClean="0"/>
              <a:t>Run a group of quasi-independent ensembles.</a:t>
            </a:r>
            <a:endParaRPr lang="en-US" dirty="0"/>
          </a:p>
        </p:txBody>
      </p:sp>
    </p:spTree>
    <p:extLst>
      <p:ext uri="{BB962C8B-B14F-4D97-AF65-F5344CB8AC3E}">
        <p14:creationId xmlns:p14="http://schemas.microsoft.com/office/powerpoint/2010/main" val="1884549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Level 3 U Observation on PS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695752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PS Observation on Level 3 U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480399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9200"/>
            <a:ext cx="7772400" cy="10058400"/>
          </a:xfrm>
          <a:prstGeom prst="rect">
            <a:avLst/>
          </a:prstGeom>
        </p:spPr>
      </p:pic>
      <p:sp>
        <p:nvSpPr>
          <p:cNvPr id="4" name="TextBox 3"/>
          <p:cNvSpPr txBox="1"/>
          <p:nvPr/>
        </p:nvSpPr>
        <p:spPr>
          <a:xfrm>
            <a:off x="457200" y="1066800"/>
            <a:ext cx="8305800" cy="461665"/>
          </a:xfrm>
          <a:prstGeom prst="rect">
            <a:avLst/>
          </a:prstGeom>
          <a:noFill/>
        </p:spPr>
        <p:txBody>
          <a:bodyPr wrap="square" rtlCol="0">
            <a:spAutoFit/>
          </a:bodyPr>
          <a:lstStyle/>
          <a:p>
            <a:r>
              <a:rPr lang="en-US" dirty="0" smtClean="0"/>
              <a:t>Localization of PS Observation on Level 3 V State</a:t>
            </a:r>
            <a:endParaRPr lang="en-US" dirty="0"/>
          </a:p>
        </p:txBody>
      </p:sp>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CER for Low-Order Dry Dynamical Core</a:t>
            </a:r>
            <a:endParaRPr lang="en-US" sz="2800" dirty="0">
              <a:solidFill>
                <a:schemeClr val="bg1"/>
              </a:solidFill>
            </a:endParaRPr>
          </a:p>
        </p:txBody>
      </p:sp>
    </p:spTree>
    <p:extLst>
      <p:ext uri="{BB962C8B-B14F-4D97-AF65-F5344CB8AC3E}">
        <p14:creationId xmlns:p14="http://schemas.microsoft.com/office/powerpoint/2010/main" val="4186683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5: ELF in CAM5 AGCM</a:t>
            </a:r>
            <a:endParaRPr lang="en-US" sz="2800" dirty="0">
              <a:solidFill>
                <a:schemeClr val="bg1"/>
              </a:solidFill>
            </a:endParaRPr>
          </a:p>
        </p:txBody>
      </p:sp>
      <p:sp>
        <p:nvSpPr>
          <p:cNvPr id="4" name="TextBox 3"/>
          <p:cNvSpPr txBox="1"/>
          <p:nvPr/>
        </p:nvSpPr>
        <p:spPr>
          <a:xfrm>
            <a:off x="533400" y="1143000"/>
            <a:ext cx="8077200" cy="461665"/>
          </a:xfrm>
          <a:prstGeom prst="rect">
            <a:avLst/>
          </a:prstGeom>
          <a:noFill/>
        </p:spPr>
        <p:txBody>
          <a:bodyPr wrap="square" rtlCol="0">
            <a:spAutoFit/>
          </a:bodyPr>
          <a:lstStyle/>
          <a:p>
            <a:r>
              <a:rPr lang="en-US" dirty="0" err="1" smtClean="0"/>
              <a:t>Lili</a:t>
            </a:r>
            <a:r>
              <a:rPr lang="en-US" dirty="0" smtClean="0"/>
              <a:t> Lei did most of the ELF work.</a:t>
            </a:r>
            <a:endParaRPr lang="en-US" dirty="0"/>
          </a:p>
        </p:txBody>
      </p:sp>
    </p:spTree>
    <p:extLst>
      <p:ext uri="{BB962C8B-B14F-4D97-AF65-F5344CB8AC3E}">
        <p14:creationId xmlns:p14="http://schemas.microsoft.com/office/powerpoint/2010/main" val="40335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5: ELF in CAM5 AGCM</a:t>
            </a:r>
            <a:endParaRPr lang="en-US" sz="2800" dirty="0">
              <a:solidFill>
                <a:schemeClr val="bg1"/>
              </a:solidFill>
            </a:endParaRPr>
          </a:p>
        </p:txBody>
      </p:sp>
      <p:sp>
        <p:nvSpPr>
          <p:cNvPr id="6" name="Content Placeholder 3"/>
          <p:cNvSpPr>
            <a:spLocks noGrp="1"/>
          </p:cNvSpPr>
          <p:nvPr>
            <p:ph idx="1"/>
          </p:nvPr>
        </p:nvSpPr>
        <p:spPr>
          <a:xfrm>
            <a:off x="457200" y="1066800"/>
            <a:ext cx="8229600" cy="4939030"/>
          </a:xfrm>
        </p:spPr>
        <p:txBody>
          <a:bodyPr>
            <a:normAutofit fontScale="92500" lnSpcReduction="20000"/>
          </a:bodyPr>
          <a:lstStyle/>
          <a:p>
            <a:pPr marL="0" indent="0">
              <a:spcBef>
                <a:spcPts val="600"/>
              </a:spcBef>
              <a:spcAft>
                <a:spcPts val="600"/>
              </a:spcAft>
              <a:buNone/>
            </a:pPr>
            <a:r>
              <a:rPr lang="en-US" sz="2600" dirty="0" smtClean="0"/>
              <a:t>Conduct OSSEs in DART/CAM system </a:t>
            </a:r>
            <a:r>
              <a:rPr lang="en-US" altLang="zh-CN" sz="2600" dirty="0" smtClean="0"/>
              <a:t>(Raeder et al. 2012). </a:t>
            </a:r>
          </a:p>
          <a:p>
            <a:pPr marL="0" indent="0">
              <a:spcBef>
                <a:spcPts val="600"/>
              </a:spcBef>
              <a:spcAft>
                <a:spcPts val="600"/>
              </a:spcAft>
              <a:buNone/>
            </a:pPr>
            <a:r>
              <a:rPr lang="en-US" altLang="zh-CN" sz="2600" dirty="0" smtClean="0"/>
              <a:t>CAM5 model:</a:t>
            </a:r>
          </a:p>
          <a:p>
            <a:pPr lvl="1">
              <a:spcBef>
                <a:spcPts val="300"/>
              </a:spcBef>
              <a:spcAft>
                <a:spcPts val="300"/>
              </a:spcAft>
            </a:pPr>
            <a:r>
              <a:rPr lang="en-US" sz="2200" dirty="0"/>
              <a:t>A</a:t>
            </a:r>
            <a:r>
              <a:rPr lang="en-US" sz="2200" dirty="0" smtClean="0"/>
              <a:t>tmospheric component of the Community Earth System Model version 1 (CESM1; Gent et al. 2011) </a:t>
            </a:r>
            <a:endParaRPr lang="en-US" sz="2200" dirty="0"/>
          </a:p>
          <a:p>
            <a:pPr lvl="1">
              <a:spcBef>
                <a:spcPts val="300"/>
              </a:spcBef>
              <a:spcAft>
                <a:spcPts val="300"/>
              </a:spcAft>
            </a:pPr>
            <a:r>
              <a:rPr lang="en-US" sz="2200" dirty="0" smtClean="0"/>
              <a:t>Finite volume grid with approximately 2° resolution (94x144) and 30 vertical levels</a:t>
            </a:r>
          </a:p>
          <a:p>
            <a:pPr lvl="1">
              <a:spcBef>
                <a:spcPts val="300"/>
              </a:spcBef>
              <a:spcAft>
                <a:spcPts val="300"/>
              </a:spcAft>
            </a:pPr>
            <a:r>
              <a:rPr lang="en-US" sz="2200" dirty="0"/>
              <a:t>D</a:t>
            </a:r>
            <a:r>
              <a:rPr lang="en-US" sz="2200" dirty="0" smtClean="0"/>
              <a:t>efault </a:t>
            </a:r>
            <a:r>
              <a:rPr lang="en-US" sz="2200" dirty="0"/>
              <a:t>configuration of the Atmospheric Model </a:t>
            </a:r>
            <a:r>
              <a:rPr lang="en-US" sz="2200" dirty="0" err="1"/>
              <a:t>Intercomparison</a:t>
            </a:r>
            <a:r>
              <a:rPr lang="en-US" sz="2200" dirty="0"/>
              <a:t> Project (AMIP; Gates 1992) </a:t>
            </a:r>
            <a:r>
              <a:rPr lang="en-US" sz="2200" dirty="0" smtClean="0"/>
              <a:t>protocol</a:t>
            </a:r>
          </a:p>
          <a:p>
            <a:pPr marL="0" indent="0">
              <a:spcBef>
                <a:spcPts val="600"/>
              </a:spcBef>
              <a:spcAft>
                <a:spcPts val="600"/>
              </a:spcAft>
              <a:buNone/>
            </a:pPr>
            <a:r>
              <a:rPr lang="en-US" sz="2600" dirty="0"/>
              <a:t>D</a:t>
            </a:r>
            <a:r>
              <a:rPr lang="en-US" sz="2600" dirty="0" smtClean="0"/>
              <a:t>ata </a:t>
            </a:r>
            <a:r>
              <a:rPr lang="en-US" sz="2600" dirty="0"/>
              <a:t>assimilation </a:t>
            </a:r>
            <a:r>
              <a:rPr lang="en-US" sz="2600" dirty="0" smtClean="0"/>
              <a:t>system:</a:t>
            </a:r>
          </a:p>
          <a:p>
            <a:pPr lvl="1">
              <a:spcBef>
                <a:spcPts val="300"/>
              </a:spcBef>
              <a:spcAft>
                <a:spcPts val="300"/>
              </a:spcAft>
            </a:pPr>
            <a:r>
              <a:rPr lang="en-US" sz="2200" dirty="0"/>
              <a:t>E</a:t>
            </a:r>
            <a:r>
              <a:rPr lang="en-US" sz="2200" dirty="0" smtClean="0"/>
              <a:t>nsemble </a:t>
            </a:r>
            <a:r>
              <a:rPr lang="en-US" sz="2200" dirty="0"/>
              <a:t>adjustment </a:t>
            </a:r>
            <a:r>
              <a:rPr lang="en-US" sz="2200" dirty="0" err="1"/>
              <a:t>Kalman</a:t>
            </a:r>
            <a:r>
              <a:rPr lang="en-US" sz="2200" dirty="0"/>
              <a:t> filter (EAKF; Anderson 2001</a:t>
            </a:r>
            <a:r>
              <a:rPr lang="en-US" sz="2200" dirty="0" smtClean="0"/>
              <a:t>) in DART</a:t>
            </a:r>
          </a:p>
          <a:p>
            <a:pPr lvl="1">
              <a:spcBef>
                <a:spcPts val="300"/>
              </a:spcBef>
              <a:spcAft>
                <a:spcPts val="300"/>
              </a:spcAft>
            </a:pPr>
            <a:r>
              <a:rPr lang="en-US" sz="2200" dirty="0" smtClean="0"/>
              <a:t>Spatially</a:t>
            </a:r>
            <a:r>
              <a:rPr lang="en-US" sz="2200" dirty="0"/>
              <a:t>- and temporally-varying state space adaptive inflation (Anderson 2009</a:t>
            </a:r>
            <a:r>
              <a:rPr lang="en-US" sz="2200" dirty="0" smtClean="0"/>
              <a:t>)</a:t>
            </a:r>
          </a:p>
          <a:p>
            <a:pPr lvl="1">
              <a:spcBef>
                <a:spcPts val="300"/>
              </a:spcBef>
              <a:spcAft>
                <a:spcPts val="300"/>
              </a:spcAft>
            </a:pPr>
            <a:r>
              <a:rPr lang="en-US" sz="2200" dirty="0" smtClean="0"/>
              <a:t>GC localization as the default</a:t>
            </a:r>
            <a:endParaRPr lang="en-US" sz="2200" dirty="0"/>
          </a:p>
          <a:p>
            <a:pPr>
              <a:spcBef>
                <a:spcPts val="600"/>
              </a:spcBef>
              <a:spcAft>
                <a:spcPts val="600"/>
              </a:spcAft>
            </a:pPr>
            <a:endParaRPr lang="en-US" sz="2400" dirty="0"/>
          </a:p>
        </p:txBody>
      </p:sp>
    </p:spTree>
    <p:extLst>
      <p:ext uri="{BB962C8B-B14F-4D97-AF65-F5344CB8AC3E}">
        <p14:creationId xmlns:p14="http://schemas.microsoft.com/office/powerpoint/2010/main" val="3520412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RMSE with GC Localization</a:t>
            </a:r>
            <a:endParaRPr lang="en-US" sz="2800" dirty="0">
              <a:solidFill>
                <a:schemeClr val="bg1"/>
              </a:solidFill>
            </a:endParaRPr>
          </a:p>
        </p:txBody>
      </p:sp>
      <p:sp>
        <p:nvSpPr>
          <p:cNvPr id="4" name="Content Placeholder 3"/>
          <p:cNvSpPr>
            <a:spLocks noGrp="1"/>
          </p:cNvSpPr>
          <p:nvPr>
            <p:ph idx="1"/>
          </p:nvPr>
        </p:nvSpPr>
        <p:spPr>
          <a:xfrm>
            <a:off x="457200" y="3886200"/>
            <a:ext cx="8229600" cy="1444828"/>
          </a:xfrm>
        </p:spPr>
        <p:txBody>
          <a:bodyPr>
            <a:noAutofit/>
          </a:bodyPr>
          <a:lstStyle/>
          <a:p>
            <a:pPr marL="0" indent="0">
              <a:spcBef>
                <a:spcPts val="400"/>
              </a:spcBef>
              <a:spcAft>
                <a:spcPts val="400"/>
              </a:spcAft>
              <a:buNone/>
            </a:pPr>
            <a:r>
              <a:rPr lang="en-US" sz="1800" dirty="0" smtClean="0"/>
              <a:t>RMSEs </a:t>
            </a:r>
            <a:r>
              <a:rPr lang="en-US" sz="1800" dirty="0"/>
              <a:t>for </a:t>
            </a:r>
            <a:r>
              <a:rPr lang="en-US" sz="1800" dirty="0" smtClean="0"/>
              <a:t>temperature and zonal wind are averaged </a:t>
            </a:r>
            <a:r>
              <a:rPr lang="en-US" sz="1800" dirty="0"/>
              <a:t>globally (GL), in the southern hemisphere (SH), tropics (TP) and northern hemisphere (NH). </a:t>
            </a:r>
            <a:endParaRPr lang="en-US" sz="1800" dirty="0" smtClean="0"/>
          </a:p>
          <a:p>
            <a:pPr marL="0" indent="0">
              <a:spcBef>
                <a:spcPts val="400"/>
              </a:spcBef>
              <a:spcAft>
                <a:spcPts val="400"/>
              </a:spcAft>
              <a:buNone/>
            </a:pPr>
            <a:r>
              <a:rPr lang="en-US" sz="1800" dirty="0"/>
              <a:t>GC0.4 has </a:t>
            </a:r>
            <a:r>
              <a:rPr lang="en-US" sz="1800" dirty="0" smtClean="0"/>
              <a:t>smallest globally averaged RMSE, so 0.4 </a:t>
            </a:r>
            <a:r>
              <a:rPr lang="en-US" sz="1800" dirty="0"/>
              <a:t>is chosen as the best </a:t>
            </a:r>
            <a:r>
              <a:rPr lang="en-US" sz="1800" dirty="0" err="1" smtClean="0"/>
              <a:t>halfwidth</a:t>
            </a:r>
            <a:r>
              <a:rPr lang="en-US" sz="1800" dirty="0" smtClean="0"/>
              <a:t>.</a:t>
            </a:r>
          </a:p>
          <a:p>
            <a:pPr marL="0" indent="0">
              <a:spcBef>
                <a:spcPts val="400"/>
              </a:spcBef>
              <a:spcAft>
                <a:spcPts val="400"/>
              </a:spcAft>
              <a:buNone/>
            </a:pPr>
            <a:r>
              <a:rPr lang="en-US" sz="1800" dirty="0" smtClean="0"/>
              <a:t>Some RMSEs </a:t>
            </a:r>
            <a:r>
              <a:rPr lang="en-US" sz="1800" dirty="0"/>
              <a:t>computed for SH, TP and NH separately </a:t>
            </a:r>
            <a:r>
              <a:rPr lang="en-US" sz="1800" dirty="0" smtClean="0"/>
              <a:t>are smallest for other </a:t>
            </a:r>
            <a:r>
              <a:rPr lang="en-US" sz="1800" dirty="0" err="1" smtClean="0"/>
              <a:t>halfwidths</a:t>
            </a:r>
            <a:r>
              <a:rPr lang="en-US" sz="1800" dirty="0" smtClean="0"/>
              <a:t>; tuning the GC </a:t>
            </a:r>
            <a:r>
              <a:rPr lang="en-US" sz="1800" dirty="0" err="1" smtClean="0"/>
              <a:t>halfwidth</a:t>
            </a:r>
            <a:r>
              <a:rPr lang="en-US" sz="1800" dirty="0" smtClean="0"/>
              <a:t> is complex. </a:t>
            </a:r>
            <a:endParaRPr lang="en-US" sz="1800" dirty="0"/>
          </a:p>
        </p:txBody>
      </p:sp>
      <p:pic>
        <p:nvPicPr>
          <p:cNvPr id="5" name="Picture 4" descr="T_prior_GCs_bowplot_colo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62000"/>
            <a:ext cx="3743960" cy="2975610"/>
          </a:xfrm>
          <a:prstGeom prst="rect">
            <a:avLst/>
          </a:prstGeom>
        </p:spPr>
      </p:pic>
      <p:pic>
        <p:nvPicPr>
          <p:cNvPr id="6" name="Picture 5" descr="US_prior_GCs_bowplot_col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762000"/>
            <a:ext cx="3743960" cy="2975610"/>
          </a:xfrm>
          <a:prstGeom prst="rect">
            <a:avLst/>
          </a:prstGeom>
        </p:spPr>
      </p:pic>
    </p:spTree>
    <p:extLst>
      <p:ext uri="{BB962C8B-B14F-4D97-AF65-F5344CB8AC3E}">
        <p14:creationId xmlns:p14="http://schemas.microsoft.com/office/powerpoint/2010/main" val="3824648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Horizontal and Vertical ELFs for CAM</a:t>
            </a:r>
            <a:endParaRPr lang="en-US" sz="2800" dirty="0">
              <a:solidFill>
                <a:schemeClr val="bg1"/>
              </a:solidFill>
            </a:endParaRPr>
          </a:p>
        </p:txBody>
      </p:sp>
      <p:pic>
        <p:nvPicPr>
          <p:cNvPr id="6" name="Picture 5" descr="Macintosh HD:Users:lililei:Research:CAM:yellowstone:ELF:plot_dir:ELFOne_M3_horiz_GC020_GC040_v2.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3419348" cy="2726055"/>
          </a:xfrm>
          <a:prstGeom prst="rect">
            <a:avLst/>
          </a:prstGeom>
          <a:noFill/>
          <a:ln>
            <a:noFill/>
          </a:ln>
          <a:extLst>
            <a:ext uri="{FAA26D3D-D897-4be2-8F04-BA451C77F1D7}">
              <ma14:placeholderFlag xmlns:ma14="http://schemas.microsoft.com/office/mac/drawingml/2011/main"/>
            </a:ext>
          </a:extLst>
        </p:spPr>
      </p:pic>
      <p:pic>
        <p:nvPicPr>
          <p:cNvPr id="8" name="Picture 7" descr="Macintosh HD:Users:lililei:Research:CAM:yellowstone:ELF:plot_dir:ELFOne_M3_vert_GC020_GC040_v2.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57600"/>
            <a:ext cx="3367278" cy="2777490"/>
          </a:xfrm>
          <a:prstGeom prst="rect">
            <a:avLst/>
          </a:prstGeom>
          <a:noFill/>
          <a:ln>
            <a:noFill/>
          </a:ln>
          <a:extLst>
            <a:ext uri="{FAA26D3D-D897-4be2-8F04-BA451C77F1D7}">
              <ma14:placeholderFlag xmlns:ma14="http://schemas.microsoft.com/office/mac/drawingml/2011/main"/>
            </a:ext>
          </a:extLst>
        </p:spPr>
      </p:pic>
      <p:sp>
        <p:nvSpPr>
          <p:cNvPr id="9" name="Content Placeholder 3"/>
          <p:cNvSpPr txBox="1">
            <a:spLocks/>
          </p:cNvSpPr>
          <p:nvPr/>
        </p:nvSpPr>
        <p:spPr>
          <a:xfrm>
            <a:off x="4419600" y="990600"/>
            <a:ext cx="4499491" cy="44907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1800" dirty="0"/>
              <a:t>E</a:t>
            </a:r>
            <a:r>
              <a:rPr lang="en-US" sz="1800" dirty="0" smtClean="0"/>
              <a:t>mpirical localizations (black dots) computed separately for temperature, </a:t>
            </a:r>
            <a:r>
              <a:rPr lang="en-US" sz="1800" dirty="0" err="1" smtClean="0"/>
              <a:t>u&amp;v</a:t>
            </a:r>
            <a:r>
              <a:rPr lang="en-US" sz="1800" dirty="0" smtClean="0"/>
              <a:t> winds at ten levels (30 dots per distance). </a:t>
            </a:r>
          </a:p>
          <a:p>
            <a:pPr marL="0" indent="0">
              <a:spcBef>
                <a:spcPts val="400"/>
              </a:spcBef>
              <a:spcAft>
                <a:spcPts val="400"/>
              </a:spcAft>
              <a:buNone/>
            </a:pPr>
            <a:r>
              <a:rPr lang="en-US" sz="1800" dirty="0"/>
              <a:t>A z-test </a:t>
            </a:r>
            <a:r>
              <a:rPr lang="en-US" sz="1800" dirty="0" smtClean="0"/>
              <a:t>to </a:t>
            </a:r>
            <a:r>
              <a:rPr lang="en-US" sz="1800" dirty="0"/>
              <a:t>assess </a:t>
            </a:r>
            <a:r>
              <a:rPr lang="en-US" sz="1800" dirty="0" smtClean="0"/>
              <a:t>significance. </a:t>
            </a:r>
          </a:p>
          <a:p>
            <a:pPr marL="0" indent="0">
              <a:spcBef>
                <a:spcPts val="400"/>
              </a:spcBef>
              <a:spcAft>
                <a:spcPts val="400"/>
              </a:spcAft>
              <a:buNone/>
            </a:pPr>
            <a:r>
              <a:rPr lang="en-US" sz="1800" dirty="0"/>
              <a:t>A cubic </a:t>
            </a:r>
            <a:r>
              <a:rPr lang="en-US" sz="1800" dirty="0" smtClean="0"/>
              <a:t>spline (blue line) gives final localization function (ELFSP). </a:t>
            </a:r>
          </a:p>
          <a:p>
            <a:pPr marL="0" indent="0">
              <a:spcBef>
                <a:spcPts val="400"/>
              </a:spcBef>
              <a:spcAft>
                <a:spcPts val="400"/>
              </a:spcAft>
              <a:buNone/>
            </a:pPr>
            <a:r>
              <a:rPr lang="en-US" sz="1800" dirty="0"/>
              <a:t>The horizontal </a:t>
            </a:r>
            <a:r>
              <a:rPr lang="en-US" sz="1800" dirty="0" smtClean="0"/>
              <a:t>ELFSP is smaller than the GC0.2 and GC0.4 at small separations and has a wider tail than GC0.2 and GC0.4. </a:t>
            </a:r>
          </a:p>
          <a:p>
            <a:pPr marL="0" indent="0">
              <a:spcBef>
                <a:spcPts val="400"/>
              </a:spcBef>
              <a:spcAft>
                <a:spcPts val="400"/>
              </a:spcAft>
              <a:buNone/>
            </a:pPr>
            <a:r>
              <a:rPr lang="en-US" sz="1800" dirty="0" smtClean="0"/>
              <a:t>The vertical ELFSP is much </a:t>
            </a:r>
            <a:r>
              <a:rPr lang="en-US" sz="1800" dirty="0"/>
              <a:t>broader than the </a:t>
            </a:r>
            <a:r>
              <a:rPr lang="en-US" sz="1800" dirty="0" smtClean="0"/>
              <a:t>GC0.2 and GC0.4. </a:t>
            </a:r>
          </a:p>
          <a:p>
            <a:pPr marL="0" indent="0">
              <a:spcBef>
                <a:spcPts val="400"/>
              </a:spcBef>
              <a:spcAft>
                <a:spcPts val="400"/>
              </a:spcAft>
              <a:buNone/>
            </a:pPr>
            <a:r>
              <a:rPr lang="en-US" sz="1800" dirty="0"/>
              <a:t>The horizontal and vertical ELFSPs </a:t>
            </a:r>
            <a:r>
              <a:rPr lang="en-US" sz="1800" dirty="0" smtClean="0"/>
              <a:t>are </a:t>
            </a:r>
            <a:r>
              <a:rPr lang="en-US" sz="1800" dirty="0"/>
              <a:t>used in a subsequent OSSE (</a:t>
            </a:r>
            <a:r>
              <a:rPr lang="en-US" sz="1800" dirty="0" err="1" smtClean="0"/>
              <a:t>ELFOne</a:t>
            </a:r>
            <a:r>
              <a:rPr lang="en-US" sz="1800" dirty="0" smtClean="0"/>
              <a:t>)</a:t>
            </a:r>
            <a:r>
              <a:rPr lang="en-US" sz="1800" dirty="0"/>
              <a:t>. </a:t>
            </a:r>
          </a:p>
        </p:txBody>
      </p:sp>
      <p:sp>
        <p:nvSpPr>
          <p:cNvPr id="10" name="TextBox 9"/>
          <p:cNvSpPr txBox="1"/>
          <p:nvPr/>
        </p:nvSpPr>
        <p:spPr>
          <a:xfrm>
            <a:off x="2107491" y="1744751"/>
            <a:ext cx="1169109" cy="338554"/>
          </a:xfrm>
          <a:prstGeom prst="rect">
            <a:avLst/>
          </a:prstGeom>
          <a:noFill/>
        </p:spPr>
        <p:txBody>
          <a:bodyPr wrap="square" rtlCol="0">
            <a:spAutoFit/>
          </a:bodyPr>
          <a:lstStyle/>
          <a:p>
            <a:r>
              <a:rPr lang="en-US" sz="1600" dirty="0" smtClean="0"/>
              <a:t>Horizontal</a:t>
            </a:r>
            <a:endParaRPr lang="en-US" sz="1600" dirty="0"/>
          </a:p>
        </p:txBody>
      </p:sp>
      <p:sp>
        <p:nvSpPr>
          <p:cNvPr id="11" name="TextBox 10"/>
          <p:cNvSpPr txBox="1"/>
          <p:nvPr/>
        </p:nvSpPr>
        <p:spPr>
          <a:xfrm>
            <a:off x="2107491" y="4513045"/>
            <a:ext cx="1090481" cy="338554"/>
          </a:xfrm>
          <a:prstGeom prst="rect">
            <a:avLst/>
          </a:prstGeom>
          <a:noFill/>
        </p:spPr>
        <p:txBody>
          <a:bodyPr wrap="square" rtlCol="0">
            <a:spAutoFit/>
          </a:bodyPr>
          <a:lstStyle/>
          <a:p>
            <a:r>
              <a:rPr lang="en-US" sz="1600" dirty="0" smtClean="0"/>
              <a:t>Vertical</a:t>
            </a:r>
            <a:endParaRPr lang="en-US" sz="1600" dirty="0"/>
          </a:p>
        </p:txBody>
      </p:sp>
    </p:spTree>
    <p:extLst>
      <p:ext uri="{BB962C8B-B14F-4D97-AF65-F5344CB8AC3E}">
        <p14:creationId xmlns:p14="http://schemas.microsoft.com/office/powerpoint/2010/main" val="1128997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a:solidFill>
                  <a:srgbClr val="FFFFFF"/>
                </a:solidFill>
              </a:rPr>
              <a:t> </a:t>
            </a:r>
            <a:r>
              <a:rPr lang="en-US" sz="2800" dirty="0" smtClean="0">
                <a:solidFill>
                  <a:srgbClr val="FFFFFF"/>
                </a:solidFill>
              </a:rPr>
              <a:t>Horizontal/vertical </a:t>
            </a:r>
            <a:r>
              <a:rPr lang="en-US" sz="2800" dirty="0">
                <a:solidFill>
                  <a:srgbClr val="FFFFFF"/>
                </a:solidFill>
              </a:rPr>
              <a:t>ELFs varying by geographic regions</a:t>
            </a:r>
            <a:endParaRPr lang="en-US" sz="2800" dirty="0">
              <a:solidFill>
                <a:schemeClr val="bg1"/>
              </a:solidFill>
            </a:endParaRPr>
          </a:p>
        </p:txBody>
      </p:sp>
      <p:pic>
        <p:nvPicPr>
          <p:cNvPr id="4" name="Picture 3" descr="ELFLat_WMO_M3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09600"/>
            <a:ext cx="3771392" cy="2983230"/>
          </a:xfrm>
          <a:prstGeom prst="rect">
            <a:avLst/>
          </a:prstGeom>
        </p:spPr>
      </p:pic>
      <p:pic>
        <p:nvPicPr>
          <p:cNvPr id="5" name="Picture 4" descr="ELFLat_WMO_M3_ver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736" y="609600"/>
            <a:ext cx="3616706" cy="2983230"/>
          </a:xfrm>
          <a:prstGeom prst="rect">
            <a:avLst/>
          </a:prstGeom>
        </p:spPr>
      </p:pic>
      <p:sp>
        <p:nvSpPr>
          <p:cNvPr id="6" name="Content Placeholder 3"/>
          <p:cNvSpPr txBox="1">
            <a:spLocks/>
          </p:cNvSpPr>
          <p:nvPr/>
        </p:nvSpPr>
        <p:spPr>
          <a:xfrm>
            <a:off x="219488" y="3722933"/>
            <a:ext cx="8685428" cy="195230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1800" dirty="0"/>
              <a:t>H</a:t>
            </a:r>
            <a:r>
              <a:rPr lang="en-US" sz="1800" dirty="0" smtClean="0"/>
              <a:t>orizontal </a:t>
            </a:r>
            <a:r>
              <a:rPr lang="en-US" sz="1800" dirty="0"/>
              <a:t>and vertical </a:t>
            </a:r>
            <a:r>
              <a:rPr lang="en-US" sz="1800" dirty="0" smtClean="0"/>
              <a:t>ELFSPs are computed </a:t>
            </a:r>
            <a:r>
              <a:rPr lang="en-US" sz="1800" dirty="0"/>
              <a:t>for </a:t>
            </a:r>
            <a:r>
              <a:rPr lang="en-US" sz="1800" dirty="0" smtClean="0"/>
              <a:t>SH</a:t>
            </a:r>
            <a:r>
              <a:rPr lang="en-US" sz="1800" dirty="0"/>
              <a:t>, TP and NH separately. </a:t>
            </a:r>
            <a:endParaRPr lang="en-US" sz="1800" dirty="0" smtClean="0"/>
          </a:p>
          <a:p>
            <a:pPr marL="0" indent="0">
              <a:spcBef>
                <a:spcPts val="400"/>
              </a:spcBef>
              <a:spcAft>
                <a:spcPts val="400"/>
              </a:spcAft>
              <a:buNone/>
            </a:pPr>
            <a:r>
              <a:rPr lang="en-US" sz="1800" dirty="0" smtClean="0"/>
              <a:t>Horizontal </a:t>
            </a:r>
            <a:r>
              <a:rPr lang="en-US" sz="1800" dirty="0"/>
              <a:t>and vertical ELFSPs </a:t>
            </a:r>
            <a:r>
              <a:rPr lang="en-US" sz="1800" dirty="0" smtClean="0"/>
              <a:t>varying by </a:t>
            </a:r>
            <a:r>
              <a:rPr lang="en-US" sz="1800" dirty="0"/>
              <a:t>region are used in a subsequent OSSE (</a:t>
            </a:r>
            <a:r>
              <a:rPr lang="en-US" sz="1800" dirty="0" err="1"/>
              <a:t>ELFReg</a:t>
            </a:r>
            <a:r>
              <a:rPr lang="en-US" sz="1800" dirty="0"/>
              <a:t>).</a:t>
            </a:r>
          </a:p>
        </p:txBody>
      </p:sp>
    </p:spTree>
    <p:extLst>
      <p:ext uri="{BB962C8B-B14F-4D97-AF65-F5344CB8AC3E}">
        <p14:creationId xmlns:p14="http://schemas.microsoft.com/office/powerpoint/2010/main" val="1342688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a:solidFill>
                  <a:srgbClr val="FFFFFF"/>
                </a:solidFill>
              </a:rPr>
              <a:t> Temperature RMSE Averaged in NH and TP</a:t>
            </a:r>
            <a:endParaRPr lang="en-US" sz="2800" dirty="0">
              <a:solidFill>
                <a:schemeClr val="bg1"/>
              </a:solidFill>
            </a:endParaRPr>
          </a:p>
        </p:txBody>
      </p:sp>
      <p:pic>
        <p:nvPicPr>
          <p:cNvPr id="4" name="Picture 3" descr="T_prior_NH_tim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38200"/>
            <a:ext cx="3604260" cy="3017520"/>
          </a:xfrm>
          <a:prstGeom prst="rect">
            <a:avLst/>
          </a:prstGeom>
        </p:spPr>
      </p:pic>
      <p:pic>
        <p:nvPicPr>
          <p:cNvPr id="5" name="Picture 4" descr="T_prior_TP_tim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352" y="838200"/>
            <a:ext cx="3604260" cy="3017520"/>
          </a:xfrm>
          <a:prstGeom prst="rect">
            <a:avLst/>
          </a:prstGeom>
        </p:spPr>
      </p:pic>
      <p:sp>
        <p:nvSpPr>
          <p:cNvPr id="6" name="Content Placeholder 3"/>
          <p:cNvSpPr txBox="1">
            <a:spLocks/>
          </p:cNvSpPr>
          <p:nvPr/>
        </p:nvSpPr>
        <p:spPr>
          <a:xfrm>
            <a:off x="418514" y="4027387"/>
            <a:ext cx="8216469" cy="130215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2000" dirty="0" err="1" smtClean="0"/>
              <a:t>ELFReg</a:t>
            </a:r>
            <a:r>
              <a:rPr lang="en-US" sz="2000" dirty="0" smtClean="0"/>
              <a:t> </a:t>
            </a:r>
            <a:r>
              <a:rPr lang="en-US" sz="2000" dirty="0"/>
              <a:t>has slightly smaller </a:t>
            </a:r>
            <a:r>
              <a:rPr lang="en-US" sz="2000" dirty="0" smtClean="0"/>
              <a:t>temperature RMSE than </a:t>
            </a:r>
            <a:r>
              <a:rPr lang="en-US" sz="2000" dirty="0" err="1" smtClean="0"/>
              <a:t>ELFOne</a:t>
            </a:r>
            <a:r>
              <a:rPr lang="en-US" sz="2000" dirty="0" smtClean="0"/>
              <a:t> </a:t>
            </a:r>
            <a:r>
              <a:rPr lang="en-US" sz="2000" dirty="0"/>
              <a:t>in </a:t>
            </a:r>
            <a:r>
              <a:rPr lang="en-US" sz="2000" dirty="0" smtClean="0"/>
              <a:t>NH </a:t>
            </a:r>
            <a:r>
              <a:rPr lang="en-US" sz="2000" dirty="0"/>
              <a:t>and </a:t>
            </a:r>
            <a:r>
              <a:rPr lang="en-US" sz="2000" dirty="0" smtClean="0"/>
              <a:t>SH</a:t>
            </a:r>
            <a:r>
              <a:rPr lang="en-US" sz="2000" dirty="0"/>
              <a:t>. </a:t>
            </a:r>
          </a:p>
          <a:p>
            <a:pPr marL="0" indent="0">
              <a:spcBef>
                <a:spcPts val="400"/>
              </a:spcBef>
              <a:spcAft>
                <a:spcPts val="400"/>
              </a:spcAft>
              <a:buNone/>
            </a:pPr>
            <a:r>
              <a:rPr lang="en-US" sz="2000" dirty="0" err="1" smtClean="0"/>
              <a:t>ELFReg</a:t>
            </a:r>
            <a:r>
              <a:rPr lang="en-US" sz="2000" dirty="0" smtClean="0"/>
              <a:t> </a:t>
            </a:r>
            <a:r>
              <a:rPr lang="en-US" sz="2000" dirty="0"/>
              <a:t>has smaller </a:t>
            </a:r>
            <a:r>
              <a:rPr lang="en-US" sz="2000" dirty="0" smtClean="0"/>
              <a:t>temperature RMSE than </a:t>
            </a:r>
            <a:r>
              <a:rPr lang="en-US" sz="2000" dirty="0" err="1"/>
              <a:t>ELFOne</a:t>
            </a:r>
            <a:r>
              <a:rPr lang="en-US" sz="2000" dirty="0"/>
              <a:t> </a:t>
            </a:r>
            <a:r>
              <a:rPr lang="en-US" sz="2000" dirty="0" smtClean="0"/>
              <a:t>in TP.</a:t>
            </a:r>
            <a:endParaRPr lang="en-US" sz="2000" dirty="0"/>
          </a:p>
          <a:p>
            <a:pPr marL="0" indent="0">
              <a:spcBef>
                <a:spcPts val="400"/>
              </a:spcBef>
              <a:spcAft>
                <a:spcPts val="400"/>
              </a:spcAft>
              <a:buNone/>
            </a:pPr>
            <a:r>
              <a:rPr lang="en-US" sz="2000" dirty="0" err="1" smtClean="0"/>
              <a:t>ELFReg</a:t>
            </a:r>
            <a:r>
              <a:rPr lang="en-US" sz="2000" dirty="0" smtClean="0"/>
              <a:t> has smaller globally </a:t>
            </a:r>
            <a:r>
              <a:rPr lang="en-US" sz="2000" dirty="0"/>
              <a:t>averaged RMSE </a:t>
            </a:r>
            <a:r>
              <a:rPr lang="en-US" sz="2000" dirty="0" smtClean="0"/>
              <a:t>than </a:t>
            </a:r>
            <a:r>
              <a:rPr lang="en-US" sz="2000" dirty="0" err="1" smtClean="0"/>
              <a:t>ELFOne</a:t>
            </a:r>
            <a:r>
              <a:rPr lang="en-US" sz="2000" dirty="0" smtClean="0"/>
              <a:t>. </a:t>
            </a:r>
            <a:endParaRPr lang="en-US" sz="2000" dirty="0"/>
          </a:p>
        </p:txBody>
      </p:sp>
    </p:spTree>
    <p:extLst>
      <p:ext uri="{BB962C8B-B14F-4D97-AF65-F5344CB8AC3E}">
        <p14:creationId xmlns:p14="http://schemas.microsoft.com/office/powerpoint/2010/main" val="314573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5: ELFs in WRF Regional Model</a:t>
            </a:r>
            <a:endParaRPr lang="en-US" sz="2800" dirty="0">
              <a:solidFill>
                <a:schemeClr val="bg1"/>
              </a:solidFill>
            </a:endParaRPr>
          </a:p>
        </p:txBody>
      </p:sp>
      <p:sp>
        <p:nvSpPr>
          <p:cNvPr id="4" name="Title 1"/>
          <p:cNvSpPr>
            <a:spLocks noGrp="1"/>
          </p:cNvSpPr>
          <p:nvPr>
            <p:ph type="title"/>
          </p:nvPr>
        </p:nvSpPr>
        <p:spPr>
          <a:xfrm>
            <a:off x="1172340" y="384398"/>
            <a:ext cx="7248851" cy="1143000"/>
          </a:xfrm>
        </p:spPr>
        <p:txBody>
          <a:bodyPr>
            <a:normAutofit fontScale="90000"/>
          </a:bodyPr>
          <a:lstStyle/>
          <a:p>
            <a:pPr algn="just"/>
            <a:r>
              <a:rPr lang="en-US" sz="2400" i="1" dirty="0" smtClean="0"/>
              <a:t>Is different localization needed for different weather?</a:t>
            </a:r>
            <a:br>
              <a:rPr lang="en-US" sz="2400" i="1" dirty="0" smtClean="0"/>
            </a:br>
            <a:r>
              <a:rPr lang="en-US" sz="2400" i="1" dirty="0" smtClean="0"/>
              <a:t>Raining versus not raining.</a:t>
            </a:r>
            <a:endParaRPr lang="en-US" sz="2400" i="1" dirty="0"/>
          </a:p>
        </p:txBody>
      </p:sp>
      <p:pic>
        <p:nvPicPr>
          <p:cNvPr id="5" name="Picture 4" descr="radar_3.png"/>
          <p:cNvPicPr>
            <a:picLocks noChangeAspect="1"/>
          </p:cNvPicPr>
          <p:nvPr/>
        </p:nvPicPr>
        <p:blipFill rotWithShape="1">
          <a:blip r:embed="rId3">
            <a:extLst>
              <a:ext uri="{28A0092B-C50C-407E-A947-70E740481C1C}">
                <a14:useLocalDpi xmlns:a14="http://schemas.microsoft.com/office/drawing/2010/main" val="0"/>
              </a:ext>
            </a:extLst>
          </a:blip>
          <a:srcRect t="7643" b="-7643"/>
          <a:stretch/>
        </p:blipFill>
        <p:spPr>
          <a:xfrm>
            <a:off x="1831459" y="1738192"/>
            <a:ext cx="5588000" cy="4414520"/>
          </a:xfrm>
          <a:prstGeom prst="rect">
            <a:avLst/>
          </a:prstGeom>
        </p:spPr>
      </p:pic>
    </p:spTree>
    <p:extLst>
      <p:ext uri="{BB962C8B-B14F-4D97-AF65-F5344CB8AC3E}">
        <p14:creationId xmlns:p14="http://schemas.microsoft.com/office/powerpoint/2010/main" val="1790488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447800"/>
            <a:ext cx="2484438"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72000"/>
            <a:ext cx="2484438"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3429000" y="1828800"/>
          <a:ext cx="284163" cy="482600"/>
        </p:xfrm>
        <a:graphic>
          <a:graphicData uri="http://schemas.openxmlformats.org/presentationml/2006/ole">
            <mc:AlternateContent xmlns:mc="http://schemas.openxmlformats.org/markup-compatibility/2006">
              <mc:Choice xmlns:v="urn:schemas-microsoft-com:vml" Requires="v">
                <p:oleObj spid="_x0000_s2192" name="Equation" r:id="rId5" imgW="127000" imgH="215900" progId="Equation.3">
                  <p:embed/>
                </p:oleObj>
              </mc:Choice>
              <mc:Fallback>
                <p:oleObj name="Equation" r:id="rId5" imgW="1270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828800"/>
                        <a:ext cx="284163"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TextBox 9"/>
          <p:cNvSpPr txBox="1">
            <a:spLocks noChangeArrowheads="1"/>
          </p:cNvSpPr>
          <p:nvPr/>
        </p:nvSpPr>
        <p:spPr bwMode="auto">
          <a:xfrm rot="5400000">
            <a:off x="1732757" y="4134643"/>
            <a:ext cx="838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600"/>
              <a:t>…</a:t>
            </a:r>
          </a:p>
        </p:txBody>
      </p:sp>
      <p:pic>
        <p:nvPicPr>
          <p:cNvPr id="9" name="Picture 5" descr="DataAssimilationDiagram_fram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05113"/>
            <a:ext cx="2484438"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Object 3"/>
          <p:cNvGraphicFramePr>
            <a:graphicFrameLocks noChangeAspect="1"/>
          </p:cNvGraphicFramePr>
          <p:nvPr/>
        </p:nvGraphicFramePr>
        <p:xfrm>
          <a:off x="3373438" y="5029200"/>
          <a:ext cx="452437" cy="482600"/>
        </p:xfrm>
        <a:graphic>
          <a:graphicData uri="http://schemas.openxmlformats.org/presentationml/2006/ole">
            <mc:AlternateContent xmlns:mc="http://schemas.openxmlformats.org/markup-compatibility/2006">
              <mc:Choice xmlns:v="urn:schemas-microsoft-com:vml" Requires="v">
                <p:oleObj spid="_x0000_s2193" name="Equation" r:id="rId7" imgW="203200" imgH="215900" progId="Equation.3">
                  <p:embed/>
                </p:oleObj>
              </mc:Choice>
              <mc:Fallback>
                <p:oleObj name="Equation" r:id="rId7" imgW="203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438" y="5029200"/>
                        <a:ext cx="452437"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4"/>
          <p:cNvGraphicFramePr>
            <a:graphicFrameLocks noChangeAspect="1"/>
          </p:cNvGraphicFramePr>
          <p:nvPr/>
        </p:nvGraphicFramePr>
        <p:xfrm>
          <a:off x="3429000" y="3276600"/>
          <a:ext cx="339725" cy="482600"/>
        </p:xfrm>
        <a:graphic>
          <a:graphicData uri="http://schemas.openxmlformats.org/presentationml/2006/ole">
            <mc:AlternateContent xmlns:mc="http://schemas.openxmlformats.org/markup-compatibility/2006">
              <mc:Choice xmlns:v="urn:schemas-microsoft-com:vml" Requires="v">
                <p:oleObj spid="_x0000_s2194" name="Equation" r:id="rId9" imgW="152400" imgH="215900" progId="Equation.3">
                  <p:embed/>
                </p:oleObj>
              </mc:Choice>
              <mc:Fallback>
                <p:oleObj name="Equation" r:id="rId9" imgW="152400" imgH="215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276600"/>
                        <a:ext cx="339725" cy="48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extBox 13"/>
          <p:cNvSpPr txBox="1">
            <a:spLocks noChangeArrowheads="1"/>
          </p:cNvSpPr>
          <p:nvPr/>
        </p:nvSpPr>
        <p:spPr bwMode="auto">
          <a:xfrm rot="5400000">
            <a:off x="3372644" y="4134644"/>
            <a:ext cx="838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600"/>
              <a:t>…</a:t>
            </a:r>
          </a:p>
        </p:txBody>
      </p:sp>
      <p:sp>
        <p:nvSpPr>
          <p:cNvPr id="2" name="TextBox 1"/>
          <p:cNvSpPr txBox="1"/>
          <p:nvPr/>
        </p:nvSpPr>
        <p:spPr>
          <a:xfrm>
            <a:off x="4114800" y="1371600"/>
            <a:ext cx="4572000" cy="4154983"/>
          </a:xfrm>
          <a:prstGeom prst="rect">
            <a:avLst/>
          </a:prstGeom>
          <a:noFill/>
        </p:spPr>
        <p:txBody>
          <a:bodyPr wrap="square" rtlCol="0">
            <a:spAutoFit/>
          </a:bodyPr>
          <a:lstStyle/>
          <a:p>
            <a:r>
              <a:rPr lang="en-US" dirty="0" smtClean="0"/>
              <a:t>Run 200 groups for 3000 steps.</a:t>
            </a:r>
          </a:p>
          <a:p>
            <a:endParaRPr lang="en-US" dirty="0"/>
          </a:p>
          <a:p>
            <a:r>
              <a:rPr lang="en-US" dirty="0" smtClean="0"/>
              <a:t>Do least squares fit for localization for each separation subset.</a:t>
            </a:r>
          </a:p>
          <a:p>
            <a:endParaRPr lang="en-US" dirty="0"/>
          </a:p>
          <a:p>
            <a:r>
              <a:rPr lang="en-US" dirty="0" smtClean="0"/>
              <a:t>Resulting localization for each separation used with single ensemble.</a:t>
            </a:r>
          </a:p>
          <a:p>
            <a:endParaRPr lang="en-US" dirty="0"/>
          </a:p>
          <a:p>
            <a:r>
              <a:rPr lang="en-US" dirty="0" smtClean="0"/>
              <a:t>Expensive to initialize.</a:t>
            </a:r>
            <a:endParaRPr lang="en-US" dirty="0"/>
          </a:p>
        </p:txBody>
      </p:sp>
      <p:sp>
        <p:nvSpPr>
          <p:cNvPr id="19" name="TextBox 18"/>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3: Global Group Filter</a:t>
            </a:r>
            <a:endParaRPr lang="en-US" sz="2800" dirty="0">
              <a:solidFill>
                <a:schemeClr val="bg1"/>
              </a:solidFill>
            </a:endParaRPr>
          </a:p>
        </p:txBody>
      </p:sp>
    </p:spTree>
    <p:extLst>
      <p:ext uri="{BB962C8B-B14F-4D97-AF65-F5344CB8AC3E}">
        <p14:creationId xmlns:p14="http://schemas.microsoft.com/office/powerpoint/2010/main" val="22385217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ELFs in WRF Regional Model</a:t>
            </a:r>
            <a:endParaRPr lang="en-US" sz="2800" dirty="0">
              <a:solidFill>
                <a:schemeClr val="bg1"/>
              </a:solidFill>
            </a:endParaRPr>
          </a:p>
        </p:txBody>
      </p:sp>
      <p:sp>
        <p:nvSpPr>
          <p:cNvPr id="4" name="Content Placeholder 3"/>
          <p:cNvSpPr>
            <a:spLocks noGrp="1"/>
          </p:cNvSpPr>
          <p:nvPr>
            <p:ph idx="1"/>
          </p:nvPr>
        </p:nvSpPr>
        <p:spPr>
          <a:xfrm>
            <a:off x="457200" y="990600"/>
            <a:ext cx="8229600" cy="4939030"/>
          </a:xfrm>
        </p:spPr>
        <p:txBody>
          <a:bodyPr>
            <a:normAutofit/>
          </a:bodyPr>
          <a:lstStyle/>
          <a:p>
            <a:pPr marL="0" indent="0">
              <a:spcBef>
                <a:spcPts val="600"/>
              </a:spcBef>
              <a:spcAft>
                <a:spcPts val="600"/>
              </a:spcAft>
              <a:buNone/>
            </a:pPr>
            <a:r>
              <a:rPr lang="en-US" altLang="zh-CN" sz="2400" dirty="0" smtClean="0"/>
              <a:t>WRF model </a:t>
            </a:r>
            <a:r>
              <a:rPr lang="en-US" altLang="zh-CN" sz="2400" dirty="0"/>
              <a:t>V3.3.1 </a:t>
            </a:r>
            <a:r>
              <a:rPr lang="en-US" altLang="zh-CN" sz="2400" dirty="0" smtClean="0"/>
              <a:t>:</a:t>
            </a:r>
          </a:p>
          <a:p>
            <a:pPr lvl="1">
              <a:spcBef>
                <a:spcPts val="300"/>
              </a:spcBef>
              <a:spcAft>
                <a:spcPts val="300"/>
              </a:spcAft>
            </a:pPr>
            <a:r>
              <a:rPr lang="en-US" sz="2000" dirty="0" smtClean="0"/>
              <a:t>CONUS domain with horizontal </a:t>
            </a:r>
            <a:r>
              <a:rPr lang="en-US" sz="2000" dirty="0"/>
              <a:t>grid </a:t>
            </a:r>
            <a:r>
              <a:rPr lang="en-US" sz="2000" dirty="0" smtClean="0"/>
              <a:t>spacing 15 km, </a:t>
            </a:r>
            <a:r>
              <a:rPr lang="en-US" sz="2000" dirty="0"/>
              <a:t>40 vertical </a:t>
            </a:r>
            <a:r>
              <a:rPr lang="en-US" sz="2000" dirty="0" smtClean="0"/>
              <a:t>layers and model </a:t>
            </a:r>
            <a:r>
              <a:rPr lang="en-US" sz="2000" dirty="0"/>
              <a:t>top at 50 </a:t>
            </a:r>
            <a:r>
              <a:rPr lang="en-US" sz="2000" dirty="0" err="1" smtClean="0"/>
              <a:t>hPa</a:t>
            </a:r>
            <a:endParaRPr lang="en-US" sz="2000" dirty="0" smtClean="0"/>
          </a:p>
          <a:p>
            <a:pPr lvl="1">
              <a:spcBef>
                <a:spcPts val="300"/>
              </a:spcBef>
              <a:spcAft>
                <a:spcPts val="300"/>
              </a:spcAft>
            </a:pPr>
            <a:r>
              <a:rPr lang="en-US" sz="2000" dirty="0"/>
              <a:t>Model physics: RRTMG long wave and short wave radiation schemes, Thompson 2-moment microphysics scheme, Noah land surface model, MYJ PBL scheme, and </a:t>
            </a:r>
            <a:r>
              <a:rPr lang="en-US" sz="2000" dirty="0" err="1"/>
              <a:t>Tiedtke</a:t>
            </a:r>
            <a:r>
              <a:rPr lang="en-US" sz="2000" dirty="0"/>
              <a:t> cumulus scheme</a:t>
            </a:r>
            <a:r>
              <a:rPr lang="en-US" sz="2000" dirty="0" smtClean="0"/>
              <a:t> </a:t>
            </a:r>
          </a:p>
          <a:p>
            <a:pPr marL="0" indent="0">
              <a:spcBef>
                <a:spcPts val="600"/>
              </a:spcBef>
              <a:spcAft>
                <a:spcPts val="600"/>
              </a:spcAft>
              <a:buNone/>
            </a:pPr>
            <a:r>
              <a:rPr lang="en-US" sz="2400" dirty="0" smtClean="0"/>
              <a:t>Data assimilation system:</a:t>
            </a:r>
          </a:p>
          <a:p>
            <a:pPr lvl="1">
              <a:spcBef>
                <a:spcPts val="300"/>
              </a:spcBef>
              <a:spcAft>
                <a:spcPts val="300"/>
              </a:spcAft>
            </a:pPr>
            <a:r>
              <a:rPr lang="en-US" sz="2000" dirty="0" smtClean="0"/>
              <a:t>EAKF in DART</a:t>
            </a:r>
          </a:p>
          <a:p>
            <a:pPr lvl="1">
              <a:spcBef>
                <a:spcPts val="300"/>
              </a:spcBef>
              <a:spcAft>
                <a:spcPts val="300"/>
              </a:spcAft>
            </a:pPr>
            <a:r>
              <a:rPr lang="en-US" sz="2000" dirty="0" smtClean="0"/>
              <a:t>Spatially</a:t>
            </a:r>
            <a:r>
              <a:rPr lang="en-US" sz="2000" dirty="0"/>
              <a:t>- and temporally-varying state space adaptive </a:t>
            </a:r>
            <a:r>
              <a:rPr lang="en-US" sz="2000" dirty="0" smtClean="0"/>
              <a:t>inflation</a:t>
            </a:r>
          </a:p>
          <a:p>
            <a:pPr lvl="1">
              <a:spcBef>
                <a:spcPts val="300"/>
              </a:spcBef>
              <a:spcAft>
                <a:spcPts val="300"/>
              </a:spcAft>
            </a:pPr>
            <a:r>
              <a:rPr lang="en-US" sz="2000" dirty="0" smtClean="0"/>
              <a:t>GC localization of </a:t>
            </a:r>
            <a:r>
              <a:rPr lang="en-US" sz="2000" dirty="0" err="1" smtClean="0"/>
              <a:t>halfwidth</a:t>
            </a:r>
            <a:r>
              <a:rPr lang="en-US" sz="2000" dirty="0" smtClean="0"/>
              <a:t> 0.1 radians as the default</a:t>
            </a:r>
          </a:p>
          <a:p>
            <a:pPr>
              <a:spcBef>
                <a:spcPts val="600"/>
              </a:spcBef>
              <a:spcAft>
                <a:spcPts val="600"/>
              </a:spcAft>
            </a:pPr>
            <a:endParaRPr lang="en-US" sz="2400" dirty="0"/>
          </a:p>
        </p:txBody>
      </p:sp>
    </p:spTree>
    <p:extLst>
      <p:ext uri="{BB962C8B-B14F-4D97-AF65-F5344CB8AC3E}">
        <p14:creationId xmlns:p14="http://schemas.microsoft.com/office/powerpoint/2010/main" val="1153279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ELFs in WRF Regional Model</a:t>
            </a:r>
            <a:endParaRPr lang="en-US" sz="2800" dirty="0">
              <a:solidFill>
                <a:schemeClr val="bg1"/>
              </a:solidFill>
            </a:endParaRPr>
          </a:p>
        </p:txBody>
      </p:sp>
      <p:sp>
        <p:nvSpPr>
          <p:cNvPr id="6" name="Content Placeholder 3"/>
          <p:cNvSpPr txBox="1">
            <a:spLocks/>
          </p:cNvSpPr>
          <p:nvPr/>
        </p:nvSpPr>
        <p:spPr>
          <a:xfrm>
            <a:off x="425358" y="4099598"/>
            <a:ext cx="8229600" cy="16482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1800" dirty="0"/>
              <a:t>The </a:t>
            </a:r>
            <a:r>
              <a:rPr lang="en-US" sz="1800" dirty="0" smtClean="0"/>
              <a:t>ELFs for </a:t>
            </a:r>
            <a:r>
              <a:rPr lang="en-US" sz="1800" dirty="0"/>
              <a:t>non-</a:t>
            </a:r>
            <a:r>
              <a:rPr lang="en-US" sz="1800" dirty="0" smtClean="0"/>
              <a:t>precipitating regions </a:t>
            </a:r>
            <a:r>
              <a:rPr lang="en-US" sz="1800" dirty="0"/>
              <a:t>(ELFNP) </a:t>
            </a:r>
            <a:r>
              <a:rPr lang="en-US" sz="1800" dirty="0" smtClean="0"/>
              <a:t>have </a:t>
            </a:r>
            <a:r>
              <a:rPr lang="en-US" sz="1800" dirty="0"/>
              <a:t>similar shape to </a:t>
            </a:r>
            <a:r>
              <a:rPr lang="en-US" sz="1800" dirty="0" smtClean="0"/>
              <a:t>GC0.1, but ELFNP of u-wind is smaller than GC0.1 for small separations.</a:t>
            </a:r>
          </a:p>
          <a:p>
            <a:pPr marL="0" indent="0">
              <a:spcBef>
                <a:spcPts val="400"/>
              </a:spcBef>
              <a:spcAft>
                <a:spcPts val="400"/>
              </a:spcAft>
              <a:buNone/>
            </a:pPr>
            <a:r>
              <a:rPr lang="en-US" sz="1800" dirty="0" smtClean="0"/>
              <a:t>The ELFs for precipitating regions </a:t>
            </a:r>
            <a:r>
              <a:rPr lang="en-US" sz="1800" dirty="0"/>
              <a:t>(</a:t>
            </a:r>
            <a:r>
              <a:rPr lang="en-US" sz="1800" dirty="0" smtClean="0"/>
              <a:t>ELFP) are </a:t>
            </a:r>
            <a:r>
              <a:rPr lang="en-US" sz="1800" dirty="0"/>
              <a:t>narrower than GC0.1 and ELFNP. </a:t>
            </a:r>
            <a:endParaRPr lang="en-US" sz="1800" dirty="0" smtClean="0"/>
          </a:p>
          <a:p>
            <a:pPr marL="0" indent="0">
              <a:spcBef>
                <a:spcPts val="400"/>
              </a:spcBef>
              <a:spcAft>
                <a:spcPts val="400"/>
              </a:spcAft>
              <a:buNone/>
            </a:pPr>
            <a:r>
              <a:rPr lang="en-US" sz="1800" dirty="0" smtClean="0"/>
              <a:t>The </a:t>
            </a:r>
            <a:r>
              <a:rPr lang="en-US" sz="1800" dirty="0"/>
              <a:t>correlation </a:t>
            </a:r>
            <a:r>
              <a:rPr lang="en-US" sz="1800" dirty="0" smtClean="0"/>
              <a:t>coefficient of ELF </a:t>
            </a:r>
            <a:r>
              <a:rPr lang="en-US" sz="1800" dirty="0"/>
              <a:t>for </a:t>
            </a:r>
            <a:r>
              <a:rPr lang="en-US" sz="1800" dirty="0" smtClean="0"/>
              <a:t>precipitating regions decreases </a:t>
            </a:r>
            <a:r>
              <a:rPr lang="en-US" sz="1800" dirty="0"/>
              <a:t>faster </a:t>
            </a:r>
            <a:r>
              <a:rPr lang="en-US" sz="1800" dirty="0" smtClean="0"/>
              <a:t>than </a:t>
            </a:r>
            <a:r>
              <a:rPr lang="en-US" sz="1800" dirty="0"/>
              <a:t>for non-</a:t>
            </a:r>
            <a:r>
              <a:rPr lang="en-US" sz="1800" dirty="0" smtClean="0"/>
              <a:t>precipitating regions. </a:t>
            </a:r>
          </a:p>
        </p:txBody>
      </p:sp>
      <p:grpSp>
        <p:nvGrpSpPr>
          <p:cNvPr id="8" name="Group 7"/>
          <p:cNvGrpSpPr/>
          <p:nvPr/>
        </p:nvGrpSpPr>
        <p:grpSpPr>
          <a:xfrm>
            <a:off x="4648974" y="760469"/>
            <a:ext cx="3818452" cy="3195306"/>
            <a:chOff x="4680816" y="1470420"/>
            <a:chExt cx="3818452" cy="3195306"/>
          </a:xfrm>
        </p:grpSpPr>
        <p:pic>
          <p:nvPicPr>
            <p:cNvPr id="9" name="Picture 8" descr="elfone_alllevs_OPVPvsONVN_U_WIND_COMPONENT_U.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744" y="1773936"/>
              <a:ext cx="3646170" cy="2891790"/>
            </a:xfrm>
            <a:prstGeom prst="rect">
              <a:avLst/>
            </a:prstGeom>
          </p:spPr>
        </p:pic>
        <p:sp>
          <p:nvSpPr>
            <p:cNvPr id="10" name="TextBox 9"/>
            <p:cNvSpPr txBox="1"/>
            <p:nvPr/>
          </p:nvSpPr>
          <p:spPr>
            <a:xfrm rot="16200000">
              <a:off x="7335515" y="2403341"/>
              <a:ext cx="2096674" cy="230832"/>
            </a:xfrm>
            <a:prstGeom prst="rect">
              <a:avLst/>
            </a:prstGeom>
            <a:noFill/>
          </p:spPr>
          <p:txBody>
            <a:bodyPr wrap="square" rtlCol="0">
              <a:spAutoFit/>
            </a:bodyPr>
            <a:lstStyle/>
            <a:p>
              <a:r>
                <a:rPr lang="en-US" sz="900" dirty="0" smtClean="0">
                  <a:latin typeface="Helvetica"/>
                  <a:cs typeface="Helvetica"/>
                </a:rPr>
                <a:t>Number of pairs</a:t>
              </a:r>
              <a:endParaRPr lang="en-US" sz="900" dirty="0">
                <a:latin typeface="Helvetica"/>
                <a:cs typeface="Helvetica"/>
              </a:endParaRPr>
            </a:p>
          </p:txBody>
        </p:sp>
        <p:sp>
          <p:nvSpPr>
            <p:cNvPr id="11" name="TextBox 10"/>
            <p:cNvSpPr txBox="1"/>
            <p:nvPr/>
          </p:nvSpPr>
          <p:spPr>
            <a:xfrm rot="16200000">
              <a:off x="3747895" y="2883770"/>
              <a:ext cx="2096674" cy="230832"/>
            </a:xfrm>
            <a:prstGeom prst="rect">
              <a:avLst/>
            </a:prstGeom>
            <a:noFill/>
          </p:spPr>
          <p:txBody>
            <a:bodyPr wrap="square" rtlCol="0">
              <a:spAutoFit/>
            </a:bodyPr>
            <a:lstStyle/>
            <a:p>
              <a:r>
                <a:rPr lang="en-US" sz="900" dirty="0" smtClean="0">
                  <a:latin typeface="Helvetica"/>
                  <a:cs typeface="Helvetica"/>
                </a:rPr>
                <a:t>Localization (-) / Correlation (- -)</a:t>
              </a:r>
              <a:endParaRPr lang="en-US" sz="900" dirty="0">
                <a:latin typeface="Helvetica"/>
                <a:cs typeface="Helvetica"/>
              </a:endParaRPr>
            </a:p>
          </p:txBody>
        </p:sp>
      </p:grpSp>
      <p:grpSp>
        <p:nvGrpSpPr>
          <p:cNvPr id="12" name="Group 11"/>
          <p:cNvGrpSpPr/>
          <p:nvPr/>
        </p:nvGrpSpPr>
        <p:grpSpPr>
          <a:xfrm>
            <a:off x="609600" y="762000"/>
            <a:ext cx="3808992" cy="3193775"/>
            <a:chOff x="641442" y="1471951"/>
            <a:chExt cx="3808992" cy="3193775"/>
          </a:xfrm>
        </p:grpSpPr>
        <p:pic>
          <p:nvPicPr>
            <p:cNvPr id="13" name="Picture 12" descr="elfone_alllevs_OPVPvsONVN_TEMPERATURE_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 y="1773936"/>
              <a:ext cx="3646170" cy="2891790"/>
            </a:xfrm>
            <a:prstGeom prst="rect">
              <a:avLst/>
            </a:prstGeom>
          </p:spPr>
        </p:pic>
        <p:sp>
          <p:nvSpPr>
            <p:cNvPr id="14" name="TextBox 13"/>
            <p:cNvSpPr txBox="1"/>
            <p:nvPr/>
          </p:nvSpPr>
          <p:spPr>
            <a:xfrm rot="16200000">
              <a:off x="-291479" y="2879980"/>
              <a:ext cx="2096674" cy="230832"/>
            </a:xfrm>
            <a:prstGeom prst="rect">
              <a:avLst/>
            </a:prstGeom>
            <a:noFill/>
          </p:spPr>
          <p:txBody>
            <a:bodyPr wrap="square" rtlCol="0">
              <a:spAutoFit/>
            </a:bodyPr>
            <a:lstStyle/>
            <a:p>
              <a:r>
                <a:rPr lang="en-US" sz="900" dirty="0" smtClean="0">
                  <a:latin typeface="Helvetica"/>
                  <a:cs typeface="Helvetica"/>
                </a:rPr>
                <a:t>Localization (-) / Correlation (- -)</a:t>
              </a:r>
              <a:endParaRPr lang="en-US" sz="900" dirty="0">
                <a:latin typeface="Helvetica"/>
                <a:cs typeface="Helvetica"/>
              </a:endParaRPr>
            </a:p>
          </p:txBody>
        </p:sp>
        <p:sp>
          <p:nvSpPr>
            <p:cNvPr id="15" name="TextBox 14"/>
            <p:cNvSpPr txBox="1"/>
            <p:nvPr/>
          </p:nvSpPr>
          <p:spPr>
            <a:xfrm rot="16200000">
              <a:off x="3286681" y="2404872"/>
              <a:ext cx="2096674" cy="230832"/>
            </a:xfrm>
            <a:prstGeom prst="rect">
              <a:avLst/>
            </a:prstGeom>
            <a:noFill/>
          </p:spPr>
          <p:txBody>
            <a:bodyPr wrap="square" rtlCol="0">
              <a:spAutoFit/>
            </a:bodyPr>
            <a:lstStyle/>
            <a:p>
              <a:r>
                <a:rPr lang="en-US" sz="900" dirty="0" smtClean="0">
                  <a:latin typeface="Helvetica"/>
                  <a:cs typeface="Helvetica"/>
                </a:rPr>
                <a:t>Number of pairs</a:t>
              </a:r>
              <a:endParaRPr lang="en-US" sz="900" dirty="0">
                <a:latin typeface="Helvetica"/>
                <a:cs typeface="Helvetica"/>
              </a:endParaRPr>
            </a:p>
          </p:txBody>
        </p:sp>
      </p:grpSp>
    </p:spTree>
    <p:extLst>
      <p:ext uri="{BB962C8B-B14F-4D97-AF65-F5344CB8AC3E}">
        <p14:creationId xmlns:p14="http://schemas.microsoft.com/office/powerpoint/2010/main" val="15625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ELFs in WRF Regional Model</a:t>
            </a:r>
            <a:endParaRPr lang="en-US" sz="2800" dirty="0">
              <a:solidFill>
                <a:schemeClr val="bg1"/>
              </a:solidFill>
            </a:endParaRPr>
          </a:p>
        </p:txBody>
      </p:sp>
      <p:sp>
        <p:nvSpPr>
          <p:cNvPr id="16" name="Content Placeholder 3"/>
          <p:cNvSpPr txBox="1">
            <a:spLocks/>
          </p:cNvSpPr>
          <p:nvPr/>
        </p:nvSpPr>
        <p:spPr>
          <a:xfrm>
            <a:off x="441960" y="4071506"/>
            <a:ext cx="8229600" cy="168874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1800" dirty="0"/>
              <a:t>The </a:t>
            </a:r>
            <a:r>
              <a:rPr lang="en-US" sz="1800" dirty="0" smtClean="0"/>
              <a:t>vertical ELFs </a:t>
            </a:r>
            <a:r>
              <a:rPr lang="en-US" sz="1800" dirty="0"/>
              <a:t>for </a:t>
            </a:r>
            <a:r>
              <a:rPr lang="en-US" sz="1800" dirty="0" smtClean="0"/>
              <a:t>precipitating regions </a:t>
            </a:r>
            <a:r>
              <a:rPr lang="en-US" sz="1800" dirty="0"/>
              <a:t>generally have larger </a:t>
            </a:r>
            <a:r>
              <a:rPr lang="en-US" sz="1800" dirty="0" smtClean="0"/>
              <a:t>localizations. </a:t>
            </a:r>
          </a:p>
          <a:p>
            <a:pPr marL="0" indent="0">
              <a:spcBef>
                <a:spcPts val="400"/>
              </a:spcBef>
              <a:spcAft>
                <a:spcPts val="400"/>
              </a:spcAft>
              <a:buNone/>
            </a:pPr>
            <a:r>
              <a:rPr lang="en-US" sz="1800" dirty="0" smtClean="0"/>
              <a:t>The </a:t>
            </a:r>
            <a:r>
              <a:rPr lang="en-US" sz="1800" dirty="0"/>
              <a:t>vertical </a:t>
            </a:r>
            <a:r>
              <a:rPr lang="en-US" sz="1800" dirty="0" smtClean="0"/>
              <a:t>ELFP </a:t>
            </a:r>
            <a:r>
              <a:rPr lang="en-US" sz="1800" dirty="0"/>
              <a:t>of </a:t>
            </a:r>
            <a:r>
              <a:rPr lang="en-US" sz="1800" dirty="0" smtClean="0"/>
              <a:t>temperature decreases more quickly with height than for </a:t>
            </a:r>
            <a:r>
              <a:rPr lang="en-US" sz="1800" dirty="0"/>
              <a:t>u- and v-winds between 4 and 10 </a:t>
            </a:r>
            <a:r>
              <a:rPr lang="en-US" sz="1800" dirty="0" smtClean="0"/>
              <a:t>km. </a:t>
            </a:r>
          </a:p>
          <a:p>
            <a:pPr marL="0" indent="0">
              <a:spcBef>
                <a:spcPts val="400"/>
              </a:spcBef>
              <a:spcAft>
                <a:spcPts val="400"/>
              </a:spcAft>
              <a:buNone/>
            </a:pPr>
            <a:r>
              <a:rPr lang="en-US" sz="1800" dirty="0" smtClean="0"/>
              <a:t>The </a:t>
            </a:r>
            <a:r>
              <a:rPr lang="en-US" sz="1800" dirty="0"/>
              <a:t>correlation </a:t>
            </a:r>
            <a:r>
              <a:rPr lang="en-US" sz="1800" dirty="0" smtClean="0"/>
              <a:t>coefficient of ELF </a:t>
            </a:r>
            <a:r>
              <a:rPr lang="en-US" sz="1800" dirty="0"/>
              <a:t>for </a:t>
            </a:r>
            <a:r>
              <a:rPr lang="en-US" sz="1800" dirty="0" smtClean="0"/>
              <a:t>precipitating regions is larger.</a:t>
            </a:r>
          </a:p>
        </p:txBody>
      </p:sp>
      <p:grpSp>
        <p:nvGrpSpPr>
          <p:cNvPr id="17" name="Group 16"/>
          <p:cNvGrpSpPr/>
          <p:nvPr/>
        </p:nvGrpSpPr>
        <p:grpSpPr>
          <a:xfrm>
            <a:off x="762000" y="914400"/>
            <a:ext cx="3760158" cy="3115838"/>
            <a:chOff x="777240" y="1652443"/>
            <a:chExt cx="3760158" cy="3115838"/>
          </a:xfrm>
        </p:grpSpPr>
        <p:grpSp>
          <p:nvGrpSpPr>
            <p:cNvPr id="18" name="Group 17"/>
            <p:cNvGrpSpPr/>
            <p:nvPr/>
          </p:nvGrpSpPr>
          <p:grpSpPr>
            <a:xfrm>
              <a:off x="777240" y="1652443"/>
              <a:ext cx="3611245" cy="3115838"/>
              <a:chOff x="777240" y="1611913"/>
              <a:chExt cx="3611245" cy="3115838"/>
            </a:xfrm>
          </p:grpSpPr>
          <p:pic>
            <p:nvPicPr>
              <p:cNvPr id="23" name="Picture 22" descr="elfone_alllevs_OPvsON_TEMPERATUR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1773936"/>
                <a:ext cx="3611245" cy="2787015"/>
              </a:xfrm>
              <a:prstGeom prst="rect">
                <a:avLst/>
              </a:prstGeom>
            </p:spPr>
          </p:pic>
          <p:sp>
            <p:nvSpPr>
              <p:cNvPr id="24" name="TextBox 23"/>
              <p:cNvSpPr txBox="1"/>
              <p:nvPr/>
            </p:nvSpPr>
            <p:spPr>
              <a:xfrm>
                <a:off x="1775805" y="4496919"/>
                <a:ext cx="2096674" cy="230832"/>
              </a:xfrm>
              <a:prstGeom prst="rect">
                <a:avLst/>
              </a:prstGeom>
              <a:noFill/>
            </p:spPr>
            <p:txBody>
              <a:bodyPr wrap="square" rtlCol="0">
                <a:spAutoFit/>
              </a:bodyPr>
              <a:lstStyle/>
              <a:p>
                <a:r>
                  <a:rPr lang="en-US" sz="900" dirty="0" smtClean="0">
                    <a:latin typeface="Helvetica"/>
                    <a:cs typeface="Helvetica"/>
                  </a:rPr>
                  <a:t>Localization (-) / Correlation (- -)</a:t>
                </a:r>
                <a:endParaRPr lang="en-US" sz="900" dirty="0">
                  <a:latin typeface="Helvetica"/>
                  <a:cs typeface="Helvetica"/>
                </a:endParaRPr>
              </a:p>
            </p:txBody>
          </p:sp>
          <p:sp>
            <p:nvSpPr>
              <p:cNvPr id="25" name="TextBox 24"/>
              <p:cNvSpPr txBox="1"/>
              <p:nvPr/>
            </p:nvSpPr>
            <p:spPr>
              <a:xfrm>
                <a:off x="2181165" y="1611913"/>
                <a:ext cx="2096674" cy="230832"/>
              </a:xfrm>
              <a:prstGeom prst="rect">
                <a:avLst/>
              </a:prstGeom>
              <a:noFill/>
            </p:spPr>
            <p:txBody>
              <a:bodyPr wrap="square" rtlCol="0">
                <a:spAutoFit/>
              </a:bodyPr>
              <a:lstStyle/>
              <a:p>
                <a:r>
                  <a:rPr lang="en-US" sz="900" dirty="0" smtClean="0">
                    <a:latin typeface="Helvetica"/>
                    <a:cs typeface="Helvetica"/>
                  </a:rPr>
                  <a:t>Number of pairs</a:t>
                </a:r>
                <a:endParaRPr lang="en-US" sz="900" dirty="0">
                  <a:latin typeface="Helvetica"/>
                  <a:cs typeface="Helvetica"/>
                </a:endParaRPr>
              </a:p>
            </p:txBody>
          </p:sp>
        </p:grpSp>
        <p:grpSp>
          <p:nvGrpSpPr>
            <p:cNvPr id="19" name="Group 18"/>
            <p:cNvGrpSpPr/>
            <p:nvPr/>
          </p:nvGrpSpPr>
          <p:grpSpPr>
            <a:xfrm>
              <a:off x="3872479" y="4392372"/>
              <a:ext cx="664919" cy="222915"/>
              <a:chOff x="3872479" y="4392372"/>
              <a:chExt cx="664919" cy="222915"/>
            </a:xfrm>
          </p:grpSpPr>
          <p:sp>
            <p:nvSpPr>
              <p:cNvPr id="21" name="Rectangle 20"/>
              <p:cNvSpPr/>
              <p:nvPr/>
            </p:nvSpPr>
            <p:spPr>
              <a:xfrm>
                <a:off x="3872479" y="4467411"/>
                <a:ext cx="516006" cy="147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066751" y="4392372"/>
                <a:ext cx="470647" cy="215444"/>
              </a:xfrm>
              <a:prstGeom prst="rect">
                <a:avLst/>
              </a:prstGeom>
              <a:noFill/>
            </p:spPr>
            <p:txBody>
              <a:bodyPr wrap="square" rtlCol="0">
                <a:spAutoFit/>
              </a:bodyPr>
              <a:lstStyle/>
              <a:p>
                <a:r>
                  <a:rPr lang="en-US" sz="800" dirty="0" smtClean="0">
                    <a:latin typeface="Helvetica"/>
                    <a:cs typeface="Helvetica"/>
                  </a:rPr>
                  <a:t>1.5</a:t>
                </a:r>
                <a:endParaRPr lang="en-US" sz="800" dirty="0">
                  <a:latin typeface="Helvetica"/>
                  <a:cs typeface="Helvetica"/>
                </a:endParaRPr>
              </a:p>
            </p:txBody>
          </p:sp>
        </p:grpSp>
        <p:sp>
          <p:nvSpPr>
            <p:cNvPr id="20" name="TextBox 19"/>
            <p:cNvSpPr txBox="1"/>
            <p:nvPr/>
          </p:nvSpPr>
          <p:spPr>
            <a:xfrm>
              <a:off x="4028431" y="1672733"/>
              <a:ext cx="470647" cy="215444"/>
            </a:xfrm>
            <a:prstGeom prst="rect">
              <a:avLst/>
            </a:prstGeom>
            <a:noFill/>
          </p:spPr>
          <p:txBody>
            <a:bodyPr wrap="square" rtlCol="0">
              <a:spAutoFit/>
            </a:bodyPr>
            <a:lstStyle/>
            <a:p>
              <a:r>
                <a:rPr lang="en-US" sz="800" dirty="0" smtClean="0">
                  <a:latin typeface="Helvetica"/>
                  <a:cs typeface="Helvetica"/>
                </a:rPr>
                <a:t>x 10</a:t>
              </a:r>
              <a:r>
                <a:rPr lang="en-US" sz="800" baseline="30000" dirty="0" smtClean="0">
                  <a:latin typeface="Helvetica"/>
                  <a:cs typeface="Helvetica"/>
                </a:rPr>
                <a:t>7</a:t>
              </a:r>
              <a:endParaRPr lang="en-US" sz="800" baseline="30000" dirty="0">
                <a:latin typeface="Helvetica"/>
                <a:cs typeface="Helvetica"/>
              </a:endParaRPr>
            </a:p>
          </p:txBody>
        </p:sp>
      </p:grpSp>
      <p:grpSp>
        <p:nvGrpSpPr>
          <p:cNvPr id="26" name="Group 25"/>
          <p:cNvGrpSpPr/>
          <p:nvPr/>
        </p:nvGrpSpPr>
        <p:grpSpPr>
          <a:xfrm>
            <a:off x="4794504" y="911831"/>
            <a:ext cx="3764242" cy="3117940"/>
            <a:chOff x="4809744" y="1649874"/>
            <a:chExt cx="3764242" cy="3117940"/>
          </a:xfrm>
        </p:grpSpPr>
        <p:grpSp>
          <p:nvGrpSpPr>
            <p:cNvPr id="27" name="Group 26"/>
            <p:cNvGrpSpPr/>
            <p:nvPr/>
          </p:nvGrpSpPr>
          <p:grpSpPr>
            <a:xfrm>
              <a:off x="4809744" y="1649874"/>
              <a:ext cx="3611245" cy="3117940"/>
              <a:chOff x="4809744" y="1609344"/>
              <a:chExt cx="3611245" cy="3117940"/>
            </a:xfrm>
          </p:grpSpPr>
          <p:pic>
            <p:nvPicPr>
              <p:cNvPr id="32" name="Picture 31" descr="elfone_alllevs_OPvsON_U_WIND_COMPONEN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744" y="1773936"/>
                <a:ext cx="3611245" cy="2787015"/>
              </a:xfrm>
              <a:prstGeom prst="rect">
                <a:avLst/>
              </a:prstGeom>
            </p:spPr>
          </p:pic>
          <p:sp>
            <p:nvSpPr>
              <p:cNvPr id="33" name="TextBox 32"/>
              <p:cNvSpPr txBox="1"/>
              <p:nvPr/>
            </p:nvSpPr>
            <p:spPr>
              <a:xfrm>
                <a:off x="5811897" y="4496452"/>
                <a:ext cx="2096674" cy="230832"/>
              </a:xfrm>
              <a:prstGeom prst="rect">
                <a:avLst/>
              </a:prstGeom>
              <a:noFill/>
            </p:spPr>
            <p:txBody>
              <a:bodyPr wrap="square" rtlCol="0">
                <a:spAutoFit/>
              </a:bodyPr>
              <a:lstStyle/>
              <a:p>
                <a:r>
                  <a:rPr lang="en-US" sz="900" dirty="0" smtClean="0">
                    <a:latin typeface="Helvetica"/>
                    <a:cs typeface="Helvetica"/>
                  </a:rPr>
                  <a:t>Localization (-) / Correlation (- -)</a:t>
                </a:r>
                <a:endParaRPr lang="en-US" sz="900" dirty="0">
                  <a:latin typeface="Helvetica"/>
                  <a:cs typeface="Helvetica"/>
                </a:endParaRPr>
              </a:p>
            </p:txBody>
          </p:sp>
          <p:sp>
            <p:nvSpPr>
              <p:cNvPr id="34" name="TextBox 33"/>
              <p:cNvSpPr txBox="1"/>
              <p:nvPr/>
            </p:nvSpPr>
            <p:spPr>
              <a:xfrm>
                <a:off x="6230769" y="1609344"/>
                <a:ext cx="2096674" cy="230832"/>
              </a:xfrm>
              <a:prstGeom prst="rect">
                <a:avLst/>
              </a:prstGeom>
              <a:noFill/>
            </p:spPr>
            <p:txBody>
              <a:bodyPr wrap="square" rtlCol="0">
                <a:spAutoFit/>
              </a:bodyPr>
              <a:lstStyle/>
              <a:p>
                <a:r>
                  <a:rPr lang="en-US" sz="900" dirty="0" smtClean="0">
                    <a:latin typeface="Helvetica"/>
                    <a:cs typeface="Helvetica"/>
                  </a:rPr>
                  <a:t>Number of pairs</a:t>
                </a:r>
                <a:endParaRPr lang="en-US" sz="900" dirty="0">
                  <a:latin typeface="Helvetica"/>
                  <a:cs typeface="Helvetica"/>
                </a:endParaRPr>
              </a:p>
            </p:txBody>
          </p:sp>
        </p:grpSp>
        <p:grpSp>
          <p:nvGrpSpPr>
            <p:cNvPr id="28" name="Group 27"/>
            <p:cNvGrpSpPr/>
            <p:nvPr/>
          </p:nvGrpSpPr>
          <p:grpSpPr>
            <a:xfrm>
              <a:off x="7909067" y="4389425"/>
              <a:ext cx="664919" cy="222915"/>
              <a:chOff x="4024879" y="4544772"/>
              <a:chExt cx="664919" cy="222915"/>
            </a:xfrm>
          </p:grpSpPr>
          <p:sp>
            <p:nvSpPr>
              <p:cNvPr id="30" name="Rectangle 29"/>
              <p:cNvSpPr/>
              <p:nvPr/>
            </p:nvSpPr>
            <p:spPr>
              <a:xfrm>
                <a:off x="4024879" y="4619811"/>
                <a:ext cx="516006" cy="1478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219151" y="4544772"/>
                <a:ext cx="470647" cy="215444"/>
              </a:xfrm>
              <a:prstGeom prst="rect">
                <a:avLst/>
              </a:prstGeom>
              <a:noFill/>
            </p:spPr>
            <p:txBody>
              <a:bodyPr wrap="square" rtlCol="0">
                <a:spAutoFit/>
              </a:bodyPr>
              <a:lstStyle/>
              <a:p>
                <a:r>
                  <a:rPr lang="en-US" sz="800" dirty="0" smtClean="0">
                    <a:latin typeface="Helvetica"/>
                    <a:cs typeface="Helvetica"/>
                  </a:rPr>
                  <a:t>1.5</a:t>
                </a:r>
                <a:endParaRPr lang="en-US" sz="800" dirty="0">
                  <a:latin typeface="Helvetica"/>
                  <a:cs typeface="Helvetica"/>
                </a:endParaRPr>
              </a:p>
            </p:txBody>
          </p:sp>
        </p:grpSp>
        <p:sp>
          <p:nvSpPr>
            <p:cNvPr id="29" name="TextBox 28"/>
            <p:cNvSpPr txBox="1"/>
            <p:nvPr/>
          </p:nvSpPr>
          <p:spPr>
            <a:xfrm>
              <a:off x="8065836" y="1675961"/>
              <a:ext cx="470647" cy="215444"/>
            </a:xfrm>
            <a:prstGeom prst="rect">
              <a:avLst/>
            </a:prstGeom>
            <a:noFill/>
          </p:spPr>
          <p:txBody>
            <a:bodyPr wrap="square" rtlCol="0">
              <a:spAutoFit/>
            </a:bodyPr>
            <a:lstStyle/>
            <a:p>
              <a:r>
                <a:rPr lang="en-US" sz="800" dirty="0" smtClean="0">
                  <a:latin typeface="Helvetica"/>
                  <a:cs typeface="Helvetica"/>
                </a:rPr>
                <a:t>x 10</a:t>
              </a:r>
              <a:r>
                <a:rPr lang="en-US" sz="800" baseline="30000" dirty="0" smtClean="0">
                  <a:latin typeface="Helvetica"/>
                  <a:cs typeface="Helvetica"/>
                </a:rPr>
                <a:t>7</a:t>
              </a:r>
              <a:endParaRPr lang="en-US" sz="800" baseline="30000" dirty="0">
                <a:latin typeface="Helvetica"/>
                <a:cs typeface="Helvetica"/>
              </a:endParaRPr>
            </a:p>
          </p:txBody>
        </p:sp>
      </p:grpSp>
    </p:spTree>
    <p:extLst>
      <p:ext uri="{BB962C8B-B14F-4D97-AF65-F5344CB8AC3E}">
        <p14:creationId xmlns:p14="http://schemas.microsoft.com/office/powerpoint/2010/main" val="2476913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ELFs in WRF Regional Model</a:t>
            </a:r>
            <a:endParaRPr lang="en-US" sz="2800" dirty="0">
              <a:solidFill>
                <a:schemeClr val="bg1"/>
              </a:solidFill>
            </a:endParaRPr>
          </a:p>
        </p:txBody>
      </p:sp>
      <p:graphicFrame>
        <p:nvGraphicFramePr>
          <p:cNvPr id="35" name="Table 34"/>
          <p:cNvGraphicFramePr>
            <a:graphicFrameLocks noGrp="1"/>
          </p:cNvGraphicFramePr>
          <p:nvPr>
            <p:extLst>
              <p:ext uri="{D42A27DB-BD31-4B8C-83A1-F6EECF244321}">
                <p14:modId xmlns:p14="http://schemas.microsoft.com/office/powerpoint/2010/main" val="4019005269"/>
              </p:ext>
            </p:extLst>
          </p:nvPr>
        </p:nvGraphicFramePr>
        <p:xfrm>
          <a:off x="457200" y="1295400"/>
          <a:ext cx="8294863" cy="4255488"/>
        </p:xfrm>
        <a:graphic>
          <a:graphicData uri="http://schemas.openxmlformats.org/drawingml/2006/table">
            <a:tbl>
              <a:tblPr firstRow="1" bandRow="1">
                <a:tableStyleId>{5C22544A-7EE6-4342-B048-85BDC9FD1C3A}</a:tableStyleId>
              </a:tblPr>
              <a:tblGrid>
                <a:gridCol w="1722990"/>
                <a:gridCol w="6571873"/>
              </a:tblGrid>
              <a:tr h="618984">
                <a:tc>
                  <a:txBody>
                    <a:bodyPr/>
                    <a:lstStyle/>
                    <a:p>
                      <a:r>
                        <a:rPr lang="en-US" sz="2000" b="1" kern="1200" dirty="0" smtClean="0">
                          <a:solidFill>
                            <a:schemeClr val="lt1"/>
                          </a:solidFill>
                          <a:effectLst/>
                          <a:latin typeface="+mn-lt"/>
                          <a:ea typeface="+mn-ea"/>
                          <a:cs typeface="+mn-cs"/>
                        </a:rPr>
                        <a:t>Exp. name</a:t>
                      </a:r>
                      <a:r>
                        <a:rPr lang="en-US" sz="2000" dirty="0" smtClean="0">
                          <a:effectLst/>
                        </a:rPr>
                        <a:t> </a:t>
                      </a:r>
                      <a:endParaRPr lang="en-US" sz="2000" dirty="0"/>
                    </a:p>
                  </a:txBody>
                  <a:tcPr anchor="ctr">
                    <a:solidFill>
                      <a:schemeClr val="bg1">
                        <a:lumMod val="50000"/>
                      </a:schemeClr>
                    </a:solidFill>
                  </a:tcPr>
                </a:tc>
                <a:tc>
                  <a:txBody>
                    <a:bodyPr/>
                    <a:lstStyle/>
                    <a:p>
                      <a:r>
                        <a:rPr lang="en-US" sz="2000" b="1" kern="1200" dirty="0" smtClean="0">
                          <a:solidFill>
                            <a:schemeClr val="lt1"/>
                          </a:solidFill>
                          <a:effectLst/>
                          <a:latin typeface="+mn-lt"/>
                          <a:ea typeface="+mn-ea"/>
                          <a:cs typeface="+mn-cs"/>
                        </a:rPr>
                        <a:t>Applied localization function</a:t>
                      </a:r>
                      <a:r>
                        <a:rPr lang="en-US" sz="2000" dirty="0" smtClean="0">
                          <a:effectLst/>
                        </a:rPr>
                        <a:t> </a:t>
                      </a:r>
                      <a:endParaRPr lang="en-US" sz="2000" dirty="0"/>
                    </a:p>
                  </a:txBody>
                  <a:tcPr anchor="ctr">
                    <a:solidFill>
                      <a:schemeClr val="bg1">
                        <a:lumMod val="50000"/>
                      </a:schemeClr>
                    </a:solidFill>
                  </a:tcPr>
                </a:tc>
              </a:tr>
              <a:tr h="618984">
                <a:tc>
                  <a:txBody>
                    <a:bodyPr/>
                    <a:lstStyle/>
                    <a:p>
                      <a:r>
                        <a:rPr lang="en-US" sz="2000" dirty="0" smtClean="0"/>
                        <a:t>GC0.1</a:t>
                      </a:r>
                      <a:endParaRPr lang="en-US" sz="2000" dirty="0"/>
                    </a:p>
                  </a:txBody>
                  <a:tcPr anchor="ctr">
                    <a:solidFill>
                      <a:schemeClr val="bg1"/>
                    </a:solidFill>
                  </a:tcPr>
                </a:tc>
                <a:tc>
                  <a:txBody>
                    <a:bodyPr/>
                    <a:lstStyle/>
                    <a:p>
                      <a:r>
                        <a:rPr lang="en-US" sz="2000" kern="1200" dirty="0" smtClean="0">
                          <a:solidFill>
                            <a:schemeClr val="dk1"/>
                          </a:solidFill>
                          <a:effectLst/>
                          <a:latin typeface="+mn-lt"/>
                          <a:ea typeface="+mn-ea"/>
                          <a:cs typeface="+mn-cs"/>
                        </a:rPr>
                        <a:t>GC localization function with half-width of 0.1 radians. </a:t>
                      </a:r>
                      <a:endParaRPr lang="en-US" sz="2000" dirty="0"/>
                    </a:p>
                  </a:txBody>
                  <a:tcPr anchor="ctr">
                    <a:solidFill>
                      <a:schemeClr val="bg1"/>
                    </a:solidFill>
                  </a:tcPr>
                </a:tc>
              </a:tr>
              <a:tr h="618984">
                <a:tc>
                  <a:txBody>
                    <a:bodyPr/>
                    <a:lstStyle/>
                    <a:p>
                      <a:r>
                        <a:rPr lang="en-US" sz="2000" kern="1200" dirty="0" err="1" smtClean="0">
                          <a:solidFill>
                            <a:schemeClr val="dk1"/>
                          </a:solidFill>
                          <a:effectLst/>
                          <a:latin typeface="+mn-lt"/>
                          <a:ea typeface="+mn-ea"/>
                          <a:cs typeface="+mn-cs"/>
                        </a:rPr>
                        <a:t>ELFOneA</a:t>
                      </a:r>
                      <a:r>
                        <a:rPr lang="en-US" sz="2000" dirty="0" smtClean="0">
                          <a:effectLst/>
                        </a:rPr>
                        <a:t> </a:t>
                      </a:r>
                      <a:endParaRPr lang="en-US" sz="2000" dirty="0"/>
                    </a:p>
                  </a:txBody>
                  <a:tcPr anchor="ctr">
                    <a:solidFill>
                      <a:schemeClr val="bg1">
                        <a:lumMod val="85000"/>
                      </a:schemeClr>
                    </a:solidFill>
                  </a:tcPr>
                </a:tc>
                <a:tc>
                  <a:txBody>
                    <a:bodyPr/>
                    <a:lstStyle/>
                    <a:p>
                      <a:r>
                        <a:rPr lang="en-US" sz="2000" kern="1200" dirty="0" smtClean="0">
                          <a:solidFill>
                            <a:schemeClr val="dk1"/>
                          </a:solidFill>
                          <a:effectLst/>
                          <a:latin typeface="+mn-lt"/>
                          <a:ea typeface="+mn-ea"/>
                          <a:cs typeface="+mn-cs"/>
                        </a:rPr>
                        <a:t>One horizontal and one vertical ELFF that are computed from the output of GC0.1.</a:t>
                      </a:r>
                      <a:r>
                        <a:rPr lang="en-US" sz="2000" dirty="0" smtClean="0">
                          <a:effectLst/>
                        </a:rPr>
                        <a:t> </a:t>
                      </a:r>
                      <a:endParaRPr lang="en-US" sz="2000" dirty="0"/>
                    </a:p>
                  </a:txBody>
                  <a:tcPr anchor="ctr">
                    <a:solidFill>
                      <a:schemeClr val="bg1">
                        <a:lumMod val="85000"/>
                      </a:schemeClr>
                    </a:solidFill>
                  </a:tcPr>
                </a:tc>
              </a:tr>
              <a:tr h="618984">
                <a:tc>
                  <a:txBody>
                    <a:bodyPr/>
                    <a:lstStyle/>
                    <a:p>
                      <a:r>
                        <a:rPr lang="en-US" sz="2000" kern="1200" dirty="0" err="1" smtClean="0">
                          <a:solidFill>
                            <a:schemeClr val="dk1"/>
                          </a:solidFill>
                          <a:effectLst/>
                          <a:latin typeface="+mn-lt"/>
                          <a:ea typeface="+mn-ea"/>
                          <a:cs typeface="+mn-cs"/>
                        </a:rPr>
                        <a:t>ELFOnePN</a:t>
                      </a:r>
                      <a:endParaRPr lang="en-US" sz="2000" dirty="0"/>
                    </a:p>
                  </a:txBody>
                  <a:tcPr anchor="ctr">
                    <a:solidFill>
                      <a:schemeClr val="bg1"/>
                    </a:solidFill>
                  </a:tcPr>
                </a:tc>
                <a:tc>
                  <a:txBody>
                    <a:bodyPr/>
                    <a:lstStyle/>
                    <a:p>
                      <a:r>
                        <a:rPr lang="en-US" sz="2000" kern="1200" dirty="0" smtClean="0">
                          <a:solidFill>
                            <a:schemeClr val="dk1"/>
                          </a:solidFill>
                          <a:effectLst/>
                          <a:latin typeface="+mn-lt"/>
                          <a:ea typeface="+mn-ea"/>
                          <a:cs typeface="+mn-cs"/>
                        </a:rPr>
                        <a:t>From the output of GC0.1, two horizontal and two vertical ELFFs that vary with precipitating and non-precipitating regions.</a:t>
                      </a:r>
                      <a:r>
                        <a:rPr lang="en-US" sz="2000" dirty="0" smtClean="0">
                          <a:effectLst/>
                        </a:rPr>
                        <a:t> </a:t>
                      </a:r>
                      <a:endParaRPr lang="en-US" sz="2000" dirty="0"/>
                    </a:p>
                  </a:txBody>
                  <a:tcPr anchor="ctr">
                    <a:solidFill>
                      <a:schemeClr val="bg1"/>
                    </a:solidFill>
                  </a:tcPr>
                </a:tc>
              </a:tr>
              <a:tr h="618984">
                <a:tc>
                  <a:txBody>
                    <a:bodyPr/>
                    <a:lstStyle/>
                    <a:p>
                      <a:r>
                        <a:rPr lang="en-US" sz="2000" kern="1200" dirty="0" err="1" smtClean="0">
                          <a:solidFill>
                            <a:schemeClr val="dk1"/>
                          </a:solidFill>
                          <a:effectLst/>
                          <a:latin typeface="+mn-lt"/>
                          <a:ea typeface="+mn-ea"/>
                          <a:cs typeface="+mn-cs"/>
                        </a:rPr>
                        <a:t>ELFObsPN</a:t>
                      </a:r>
                      <a:endParaRPr lang="en-US" sz="2000" dirty="0"/>
                    </a:p>
                  </a:txBody>
                  <a:tcPr anchor="ctr">
                    <a:solidFill>
                      <a:schemeClr val="bg1">
                        <a:lumMod val="85000"/>
                      </a:schemeClr>
                    </a:solidFill>
                  </a:tcPr>
                </a:tc>
                <a:tc>
                  <a:txBody>
                    <a:bodyPr/>
                    <a:lstStyle/>
                    <a:p>
                      <a:r>
                        <a:rPr lang="en-US" sz="2000" kern="1200" dirty="0" smtClean="0">
                          <a:solidFill>
                            <a:schemeClr val="dk1"/>
                          </a:solidFill>
                          <a:effectLst/>
                          <a:latin typeface="+mn-lt"/>
                          <a:ea typeface="+mn-ea"/>
                          <a:cs typeface="+mn-cs"/>
                        </a:rPr>
                        <a:t>From the output of GC0.1, one horizontal and one vertical ELFF of temperature and one horizontal and one vertical ELFF of u- and v-wind for precipitating regions, and similarly four ELFFs for non-precipitating regions.</a:t>
                      </a:r>
                      <a:r>
                        <a:rPr lang="en-US" sz="2000" dirty="0" smtClean="0">
                          <a:effectLst/>
                        </a:rPr>
                        <a:t> </a:t>
                      </a:r>
                      <a:endParaRPr lang="en-US" sz="2000" dirty="0"/>
                    </a:p>
                  </a:txBody>
                  <a:tcPr anchor="ctr">
                    <a:solidFill>
                      <a:schemeClr val="bg1">
                        <a:lumMod val="85000"/>
                      </a:schemeClr>
                    </a:solidFill>
                  </a:tcPr>
                </a:tc>
              </a:tr>
            </a:tbl>
          </a:graphicData>
        </a:graphic>
      </p:graphicFrame>
    </p:spTree>
    <p:extLst>
      <p:ext uri="{BB962C8B-B14F-4D97-AF65-F5344CB8AC3E}">
        <p14:creationId xmlns:p14="http://schemas.microsoft.com/office/powerpoint/2010/main" val="659097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sk-SK" smtClean="0"/>
              <a:t>Nanjing DA Tutorial, 29 Aug. 2017</a:t>
            </a:r>
            <a:endParaRPr lang="en-US" dirty="0"/>
          </a:p>
        </p:txBody>
      </p:sp>
      <p:sp>
        <p:nvSpPr>
          <p:cNvPr id="7" name="TextBox 6"/>
          <p:cNvSpPr txBox="1"/>
          <p:nvPr/>
        </p:nvSpPr>
        <p:spPr>
          <a:xfrm>
            <a:off x="0" y="0"/>
            <a:ext cx="9144000" cy="559127"/>
          </a:xfrm>
          <a:prstGeom prst="rect">
            <a:avLst/>
          </a:prstGeom>
          <a:solidFill>
            <a:srgbClr val="3366FF"/>
          </a:solidFill>
        </p:spPr>
        <p:txBody>
          <a:bodyPr wrap="square" rtlCol="0">
            <a:spAutoFit/>
          </a:bodyPr>
          <a:lstStyle/>
          <a:p>
            <a:pPr algn="ctr">
              <a:lnSpc>
                <a:spcPct val="110000"/>
              </a:lnSpc>
            </a:pPr>
            <a:r>
              <a:rPr lang="en-US" sz="2800" dirty="0">
                <a:solidFill>
                  <a:srgbClr val="FFFFFF"/>
                </a:solidFill>
              </a:rPr>
              <a:t>Average Temperature RMSE for GC0.1 and ELFs</a:t>
            </a:r>
          </a:p>
        </p:txBody>
      </p:sp>
      <p:sp>
        <p:nvSpPr>
          <p:cNvPr id="5" name="Content Placeholder 3"/>
          <p:cNvSpPr txBox="1">
            <a:spLocks/>
          </p:cNvSpPr>
          <p:nvPr/>
        </p:nvSpPr>
        <p:spPr>
          <a:xfrm>
            <a:off x="5715000" y="914400"/>
            <a:ext cx="3300167" cy="467859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spcAft>
                <a:spcPts val="400"/>
              </a:spcAft>
              <a:buNone/>
            </a:pPr>
            <a:r>
              <a:rPr lang="en-US" sz="1800" dirty="0" err="1" smtClean="0"/>
              <a:t>ELFOneA</a:t>
            </a:r>
            <a:r>
              <a:rPr lang="en-US" sz="1800" dirty="0" smtClean="0"/>
              <a:t> </a:t>
            </a:r>
            <a:r>
              <a:rPr lang="en-US" sz="1800" dirty="0"/>
              <a:t>yields slightly </a:t>
            </a:r>
            <a:r>
              <a:rPr lang="en-US" sz="1800" dirty="0" smtClean="0"/>
              <a:t>smaller </a:t>
            </a:r>
            <a:r>
              <a:rPr lang="en-US" sz="1800" dirty="0"/>
              <a:t>(but statistically significant</a:t>
            </a:r>
            <a:r>
              <a:rPr lang="en-US" sz="1800" dirty="0" smtClean="0"/>
              <a:t>) RMSE than GC0.1.</a:t>
            </a:r>
            <a:endParaRPr lang="en-US" sz="1800" dirty="0"/>
          </a:p>
          <a:p>
            <a:pPr marL="0" indent="0">
              <a:spcBef>
                <a:spcPts val="400"/>
              </a:spcBef>
              <a:spcAft>
                <a:spcPts val="400"/>
              </a:spcAft>
              <a:buNone/>
            </a:pPr>
            <a:r>
              <a:rPr lang="en-US" sz="1800" dirty="0" err="1" smtClean="0"/>
              <a:t>ELFOnePN</a:t>
            </a:r>
            <a:r>
              <a:rPr lang="en-US" sz="1800" dirty="0" smtClean="0"/>
              <a:t> has slightly </a:t>
            </a:r>
            <a:r>
              <a:rPr lang="en-US" sz="1800" dirty="0"/>
              <a:t>smaller (but statistically significant) </a:t>
            </a:r>
            <a:r>
              <a:rPr lang="en-US" sz="1800" dirty="0" smtClean="0"/>
              <a:t>RMSE than GC0.1 and </a:t>
            </a:r>
            <a:r>
              <a:rPr lang="en-US" sz="1800" dirty="0" err="1" smtClean="0"/>
              <a:t>ELFOneA</a:t>
            </a:r>
            <a:r>
              <a:rPr lang="en-US" sz="1800" dirty="0" smtClean="0"/>
              <a:t>, </a:t>
            </a:r>
            <a:r>
              <a:rPr lang="en-US" sz="1800" dirty="0"/>
              <a:t>t</a:t>
            </a:r>
            <a:r>
              <a:rPr lang="en-US" sz="1800" dirty="0" smtClean="0"/>
              <a:t>hus </a:t>
            </a:r>
            <a:r>
              <a:rPr lang="en-US" sz="1800" dirty="0"/>
              <a:t>the advantages </a:t>
            </a:r>
            <a:r>
              <a:rPr lang="en-US" sz="1800" dirty="0" smtClean="0"/>
              <a:t>of varying </a:t>
            </a:r>
            <a:r>
              <a:rPr lang="en-US" sz="1800" dirty="0"/>
              <a:t>localization for precipitation and non-precipitating regions are </a:t>
            </a:r>
            <a:r>
              <a:rPr lang="en-US" sz="1800" dirty="0" smtClean="0"/>
              <a:t>demonstrated.</a:t>
            </a:r>
          </a:p>
          <a:p>
            <a:pPr marL="0" indent="0">
              <a:spcBef>
                <a:spcPts val="400"/>
              </a:spcBef>
              <a:spcAft>
                <a:spcPts val="400"/>
              </a:spcAft>
              <a:buNone/>
            </a:pPr>
            <a:r>
              <a:rPr lang="en-US" sz="1800" dirty="0" smtClean="0"/>
              <a:t>But </a:t>
            </a:r>
            <a:r>
              <a:rPr lang="en-US" sz="1800" dirty="0"/>
              <a:t>the localization functions varying by observation </a:t>
            </a:r>
            <a:r>
              <a:rPr lang="en-US" sz="1800" dirty="0" smtClean="0"/>
              <a:t>types (</a:t>
            </a:r>
            <a:r>
              <a:rPr lang="en-US" sz="1800" dirty="0" err="1" smtClean="0"/>
              <a:t>ELFObsPN</a:t>
            </a:r>
            <a:r>
              <a:rPr lang="en-US" sz="1800" dirty="0" smtClean="0"/>
              <a:t>) </a:t>
            </a:r>
            <a:r>
              <a:rPr lang="en-US" sz="1800" dirty="0"/>
              <a:t>do not show additional </a:t>
            </a:r>
            <a:r>
              <a:rPr lang="en-US" sz="1800" dirty="0" smtClean="0"/>
              <a:t>benefits than </a:t>
            </a:r>
            <a:r>
              <a:rPr lang="en-US" sz="1800" dirty="0" err="1" smtClean="0"/>
              <a:t>ELFOnePN</a:t>
            </a:r>
            <a:r>
              <a:rPr lang="en-US" sz="1800" dirty="0" smtClean="0"/>
              <a: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4343" b="-2"/>
          <a:stretch/>
        </p:blipFill>
        <p:spPr bwMode="auto">
          <a:xfrm>
            <a:off x="228600" y="914400"/>
            <a:ext cx="5596128" cy="4030852"/>
          </a:xfrm>
          <a:prstGeom prst="rect">
            <a:avLst/>
          </a:prstGeom>
          <a:ln>
            <a:noFill/>
          </a:ln>
          <a:extLst>
            <a:ext uri="{FAA26D3D-D897-4be2-8F04-BA451C77F1D7}">
              <ma14:placeholderFlag xmlns:ma14="http://schemas.microsoft.com/office/mac/drawingml/2011/main"/>
            </a:ext>
            <a:ext uri="{53640926-AAD7-44d8-BBD7-CCE9431645EC}">
              <a14:shadowObscured xmlns="" xmlns:a14="http://schemas.microsoft.com/office/drawing/2010/main"/>
            </a:ext>
          </a:extLst>
        </p:spPr>
      </p:pic>
    </p:spTree>
    <p:extLst>
      <p:ext uri="{BB962C8B-B14F-4D97-AF65-F5344CB8AC3E}">
        <p14:creationId xmlns:p14="http://schemas.microsoft.com/office/powerpoint/2010/main" val="1474035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4801314"/>
          </a:xfrm>
          <a:prstGeom prst="rect">
            <a:avLst/>
          </a:prstGeom>
          <a:noFill/>
        </p:spPr>
        <p:txBody>
          <a:bodyPr wrap="square" rtlCol="0">
            <a:spAutoFit/>
          </a:bodyPr>
          <a:lstStyle/>
          <a:p>
            <a:endParaRPr lang="en-US" dirty="0" smtClean="0"/>
          </a:p>
          <a:p>
            <a:endParaRPr lang="en-US" dirty="0" smtClean="0"/>
          </a:p>
          <a:p>
            <a:pPr marL="342900" indent="-342900">
              <a:spcAft>
                <a:spcPts val="1800"/>
              </a:spcAft>
              <a:buFont typeface="Wingdings" charset="2"/>
              <a:buChar char="§"/>
            </a:pPr>
            <a:r>
              <a:rPr lang="en-US" dirty="0" smtClean="0"/>
              <a:t>Many methods for estimating localization.</a:t>
            </a:r>
          </a:p>
          <a:p>
            <a:pPr marL="342900" indent="-342900">
              <a:spcAft>
                <a:spcPts val="1800"/>
              </a:spcAft>
              <a:buFont typeface="Wingdings" charset="2"/>
              <a:buChar char="§"/>
            </a:pPr>
            <a:r>
              <a:rPr lang="en-US" dirty="0" smtClean="0"/>
              <a:t>Often produce similar results.</a:t>
            </a:r>
            <a:endParaRPr lang="en-US" dirty="0"/>
          </a:p>
          <a:p>
            <a:pPr marL="342900" indent="-342900">
              <a:spcAft>
                <a:spcPts val="1800"/>
              </a:spcAft>
              <a:buFont typeface="Wingdings" charset="2"/>
              <a:buChar char="§"/>
            </a:pPr>
            <a:r>
              <a:rPr lang="en-US" dirty="0" smtClean="0"/>
              <a:t>Good localization important for small ensembles.</a:t>
            </a:r>
          </a:p>
          <a:p>
            <a:pPr marL="342900" indent="-342900">
              <a:spcAft>
                <a:spcPts val="1800"/>
              </a:spcAft>
              <a:buFont typeface="Wingdings" charset="2"/>
              <a:buChar char="§"/>
            </a:pPr>
            <a:r>
              <a:rPr lang="en-US" dirty="0" smtClean="0"/>
              <a:t>May not matter so much for tails, larger ensembles.</a:t>
            </a:r>
          </a:p>
          <a:p>
            <a:pPr marL="342900" indent="-342900">
              <a:spcAft>
                <a:spcPts val="1800"/>
              </a:spcAft>
              <a:buFont typeface="Wingdings" charset="2"/>
              <a:buChar char="§"/>
            </a:pPr>
            <a:r>
              <a:rPr lang="en-US" dirty="0" smtClean="0"/>
              <a:t>Methods can guide localization for remote sensing.</a:t>
            </a:r>
          </a:p>
          <a:p>
            <a:pPr marL="342900" indent="-342900">
              <a:spcAft>
                <a:spcPts val="1800"/>
              </a:spcAft>
              <a:buFont typeface="Wingdings" charset="2"/>
              <a:buChar char="§"/>
            </a:pPr>
            <a:r>
              <a:rPr lang="en-US" dirty="0" smtClean="0"/>
              <a:t>Automated methods mostly ignore balance issues.</a:t>
            </a:r>
          </a:p>
          <a:p>
            <a:pPr marL="342900" indent="-342900">
              <a:spcAft>
                <a:spcPts val="1800"/>
              </a:spcAft>
              <a:buFont typeface="Wingdings" charset="2"/>
              <a:buChar char="§"/>
            </a:pPr>
            <a:r>
              <a:rPr lang="en-US" dirty="0" smtClean="0"/>
              <a:t>For operational NWP, may be small but important.</a:t>
            </a: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rPr>
              <a:t>Conclusions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Calibri"/>
            </a:endParaRPr>
          </a:p>
        </p:txBody>
      </p:sp>
    </p:spTree>
    <p:extLst>
      <p:ext uri="{BB962C8B-B14F-4D97-AF65-F5344CB8AC3E}">
        <p14:creationId xmlns:p14="http://schemas.microsoft.com/office/powerpoint/2010/main" val="39240508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4" name="TextBox 3"/>
          <p:cNvSpPr txBox="1"/>
          <p:nvPr/>
        </p:nvSpPr>
        <p:spPr>
          <a:xfrm>
            <a:off x="0" y="4800600"/>
            <a:ext cx="9144000" cy="1384995"/>
          </a:xfrm>
          <a:prstGeom prst="rect">
            <a:avLst/>
          </a:prstGeom>
          <a:noFill/>
        </p:spPr>
        <p:txBody>
          <a:bodyPr wrap="square" rtlCol="0">
            <a:spAutoFit/>
          </a:bodyPr>
          <a:lstStyle/>
          <a:p>
            <a:pPr algn="ctr"/>
            <a:r>
              <a:rPr lang="en-US" sz="2000" dirty="0" smtClean="0"/>
              <a:t>Anderson, J., Hoar, T., Raeder, K., Liu, H., Collins, N., Torn, R., Arellano, A., 2009: </a:t>
            </a:r>
            <a:r>
              <a:rPr lang="en-US" sz="2000" i="1" dirty="0" smtClean="0"/>
              <a:t>The Data Assimilation Research </a:t>
            </a:r>
            <a:r>
              <a:rPr lang="en-US" sz="2000" i="1" dirty="0" err="1" smtClean="0"/>
              <a:t>Testbed</a:t>
            </a:r>
            <a:r>
              <a:rPr lang="en-US" sz="2000" i="1" dirty="0" smtClean="0"/>
              <a:t>: A community facility.</a:t>
            </a:r>
          </a:p>
          <a:p>
            <a:pPr algn="ctr"/>
            <a:r>
              <a:rPr lang="en-US" sz="2000" dirty="0" smtClean="0"/>
              <a:t>BAMS, </a:t>
            </a:r>
            <a:r>
              <a:rPr lang="en-US" sz="2000" b="1" dirty="0" smtClean="0"/>
              <a:t>90</a:t>
            </a:r>
            <a:r>
              <a:rPr lang="en-US" sz="2000" dirty="0" smtClean="0"/>
              <a:t>, 1283—1296, </a:t>
            </a:r>
            <a:r>
              <a:rPr lang="en-US" sz="2000" dirty="0" err="1" smtClean="0"/>
              <a:t>doi</a:t>
            </a:r>
            <a:r>
              <a:rPr lang="en-US" sz="2000" dirty="0" smtClean="0"/>
              <a:t>: 10.1175/2009BAMS2618.1 </a:t>
            </a:r>
          </a:p>
          <a:p>
            <a:endParaRPr lang="en-US" dirty="0"/>
          </a:p>
        </p:txBody>
      </p:sp>
      <p:sp>
        <p:nvSpPr>
          <p:cNvPr id="5" name="Rectangle 3"/>
          <p:cNvSpPr txBox="1">
            <a:spLocks noChangeArrowheads="1"/>
          </p:cNvSpPr>
          <p:nvPr/>
        </p:nvSpPr>
        <p:spPr bwMode="auto">
          <a:xfrm>
            <a:off x="266700" y="3886200"/>
            <a:ext cx="8610600" cy="685800"/>
          </a:xfrm>
          <a:prstGeom prst="rect">
            <a:avLst/>
          </a:prstGeom>
          <a:noFill/>
          <a:ln w="9525">
            <a:noFill/>
            <a:miter lim="800000"/>
            <a:headEnd/>
            <a:tailEnd/>
          </a:ln>
        </p:spPr>
        <p:txBody>
          <a:bodyPr>
            <a:prstTxWarp prst="textNoShape">
              <a:avLst/>
            </a:prstTxWarp>
          </a:bodyPr>
          <a:lstStyle/>
          <a:p>
            <a:pPr algn="ctr" eaLnBrk="1" hangingPunct="1">
              <a:spcBef>
                <a:spcPct val="20000"/>
              </a:spcBef>
            </a:pPr>
            <a:r>
              <a:rPr lang="en-US" sz="3200" dirty="0" err="1" smtClean="0"/>
              <a:t>www.image.ucar.edu</a:t>
            </a:r>
            <a:r>
              <a:rPr lang="en-US" sz="3200" dirty="0"/>
              <a:t>/</a:t>
            </a:r>
            <a:r>
              <a:rPr lang="en-US" sz="3200" dirty="0" err="1"/>
              <a:t>DAReS</a:t>
            </a:r>
            <a:r>
              <a:rPr lang="en-US" sz="3200" dirty="0"/>
              <a:t>/</a:t>
            </a:r>
            <a:r>
              <a:rPr lang="en-US" sz="3200" dirty="0" smtClean="0"/>
              <a:t>DART</a:t>
            </a:r>
            <a:endParaRPr lang="en-US" sz="3200" dirty="0"/>
          </a:p>
        </p:txBody>
      </p:sp>
      <p:pic>
        <p:nvPicPr>
          <p:cNvPr id="6" name="Picture 4" descr="Dartboard7"/>
          <p:cNvPicPr>
            <a:picLocks noChangeAspect="1" noChangeArrowheads="1"/>
          </p:cNvPicPr>
          <p:nvPr/>
        </p:nvPicPr>
        <p:blipFill>
          <a:blip r:embed="rId3"/>
          <a:srcRect/>
          <a:stretch>
            <a:fillRect/>
          </a:stretch>
        </p:blipFill>
        <p:spPr bwMode="auto">
          <a:xfrm>
            <a:off x="1377950" y="1600200"/>
            <a:ext cx="6388100" cy="1889125"/>
          </a:xfrm>
          <a:prstGeom prst="rect">
            <a:avLst/>
          </a:prstGeom>
          <a:noFill/>
          <a:ln w="9525">
            <a:noFill/>
            <a:miter lim="800000"/>
            <a:headEnd/>
            <a:tailEnd/>
          </a:ln>
        </p:spPr>
      </p:pic>
      <p:sp>
        <p:nvSpPr>
          <p:cNvPr id="8" name="Title 7"/>
          <p:cNvSpPr>
            <a:spLocks noGrp="1"/>
          </p:cNvSpPr>
          <p:nvPr>
            <p:ph type="title" idx="4294967295"/>
          </p:nvPr>
        </p:nvSpPr>
        <p:spPr>
          <a:xfrm>
            <a:off x="685800" y="381000"/>
            <a:ext cx="7772400" cy="838200"/>
          </a:xfrm>
        </p:spPr>
        <p:txBody>
          <a:bodyPr/>
          <a:lstStyle/>
          <a:p>
            <a:pPr rtl="0" eaLnBrk="0" fontAlgn="base" hangingPunct="0"/>
            <a:r>
              <a:rPr lang="en-US" sz="3200" kern="1200" dirty="0" smtClean="0">
                <a:solidFill>
                  <a:srgbClr val="000000"/>
                </a:solidFill>
                <a:effectLst/>
                <a:latin typeface="Arial"/>
                <a:ea typeface="ＭＳ Ｐゴシック"/>
                <a:cs typeface="ＭＳ Ｐゴシック"/>
              </a:rPr>
              <a:t>Learn more about DART at:</a:t>
            </a:r>
            <a:endParaRPr lang="en-US" dirty="0" smtClean="0">
              <a:effectLst/>
            </a:endParaRPr>
          </a:p>
        </p:txBody>
      </p:sp>
    </p:spTree>
    <p:extLst>
      <p:ext uri="{BB962C8B-B14F-4D97-AF65-F5344CB8AC3E}">
        <p14:creationId xmlns:p14="http://schemas.microsoft.com/office/powerpoint/2010/main" val="29907615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6" name="TextBox 5"/>
          <p:cNvSpPr txBox="1"/>
          <p:nvPr/>
        </p:nvSpPr>
        <p:spPr>
          <a:xfrm>
            <a:off x="381000" y="1066800"/>
            <a:ext cx="8458200" cy="4154983"/>
          </a:xfrm>
          <a:prstGeom prst="rect">
            <a:avLst/>
          </a:prstGeom>
          <a:noFill/>
        </p:spPr>
        <p:txBody>
          <a:bodyPr wrap="square" rtlCol="0">
            <a:spAutoFit/>
          </a:bodyPr>
          <a:lstStyle/>
          <a:p>
            <a:pPr marL="342900" indent="-342900">
              <a:buFont typeface="Wingdings" charset="2"/>
              <a:buChar char="Ø"/>
            </a:pPr>
            <a:r>
              <a:rPr lang="en-US" dirty="0" smtClean="0"/>
              <a:t>Assume all errors are due to ensemble sampling error.</a:t>
            </a:r>
          </a:p>
          <a:p>
            <a:endParaRPr lang="en-US" dirty="0"/>
          </a:p>
          <a:p>
            <a:pPr marL="342900" indent="-342900">
              <a:buFont typeface="Wingdings" charset="2"/>
              <a:buChar char="Ø"/>
            </a:pPr>
            <a:r>
              <a:rPr lang="en-US" dirty="0" smtClean="0"/>
              <a:t>Focus on regression </a:t>
            </a:r>
            <a:r>
              <a:rPr lang="en-US" dirty="0" smtClean="0">
                <a:latin typeface="Arial" charset="0"/>
                <a:ea typeface="ヒラギノ角ゴ Pro W3" charset="0"/>
                <a:cs typeface="ヒラギノ角ゴ Pro W3" charset="0"/>
              </a:rPr>
              <a:t>b=r(</a:t>
            </a:r>
            <a:r>
              <a:rPr lang="en-US" dirty="0" err="1" smtClean="0">
                <a:latin typeface="Symbol" charset="0"/>
                <a:ea typeface="ヒラギノ角ゴ Pro W3" charset="0"/>
                <a:cs typeface="ヒラギノ角ゴ Pro W3" charset="0"/>
              </a:rPr>
              <a:t>s</a:t>
            </a:r>
            <a:r>
              <a:rPr lang="en-US" baseline="-25000" dirty="0" err="1" smtClean="0">
                <a:latin typeface="Arial" charset="0"/>
                <a:ea typeface="ヒラギノ角ゴ Pro W3" charset="0"/>
                <a:cs typeface="ヒラギノ角ゴ Pro W3" charset="0"/>
              </a:rPr>
              <a:t>x</a:t>
            </a:r>
            <a:r>
              <a:rPr lang="en-US" dirty="0" smtClean="0">
                <a:latin typeface="Arial" charset="0"/>
                <a:ea typeface="ヒラギノ角ゴ Pro W3" charset="0"/>
                <a:cs typeface="ヒラギノ角ゴ Pro W3" charset="0"/>
              </a:rPr>
              <a:t>/</a:t>
            </a:r>
            <a:r>
              <a:rPr lang="en-US" dirty="0" err="1" smtClean="0">
                <a:latin typeface="Symbol" charset="0"/>
                <a:ea typeface="ヒラギノ角ゴ Pro W3" charset="0"/>
                <a:cs typeface="ヒラギノ角ゴ Pro W3" charset="0"/>
              </a:rPr>
              <a:t>s</a:t>
            </a:r>
            <a:r>
              <a:rPr lang="en-US" baseline="-25000" dirty="0" err="1" smtClean="0">
                <a:latin typeface="Arial" charset="0"/>
                <a:ea typeface="ヒラギノ角ゴ Pro W3" charset="0"/>
                <a:cs typeface="ヒラギノ角ゴ Pro W3" charset="0"/>
              </a:rPr>
              <a:t>y</a:t>
            </a:r>
            <a:r>
              <a:rPr lang="en-US" dirty="0" smtClean="0">
                <a:latin typeface="Arial" charset="0"/>
                <a:ea typeface="ヒラギノ角ゴ Pro W3" charset="0"/>
                <a:cs typeface="ヒラギノ角ゴ Pro W3" charset="0"/>
              </a:rPr>
              <a:t>),</a:t>
            </a:r>
          </a:p>
          <a:p>
            <a:pPr lvl="1" eaLnBrk="1" hangingPunct="1"/>
            <a:r>
              <a:rPr lang="en-US" dirty="0" smtClean="0">
                <a:latin typeface="Arial" charset="0"/>
                <a:ea typeface="ヒラギノ角ゴ Pro W3" charset="0"/>
                <a:cs typeface="ヒラギノ角ゴ Pro W3" charset="0"/>
              </a:rPr>
              <a:t>r </a:t>
            </a:r>
            <a:r>
              <a:rPr lang="en-US" dirty="0">
                <a:latin typeface="Arial" charset="0"/>
                <a:ea typeface="ヒラギノ角ゴ Pro W3" charset="0"/>
                <a:cs typeface="ヒラギノ角ゴ Pro W3" charset="0"/>
              </a:rPr>
              <a:t>is correlation,</a:t>
            </a:r>
          </a:p>
          <a:p>
            <a:pPr lvl="1" eaLnBrk="1" hangingPunct="1"/>
            <a:r>
              <a:rPr lang="en-US" dirty="0" err="1">
                <a:latin typeface="Symbol" charset="0"/>
                <a:ea typeface="ヒラギノ角ゴ Pro W3" charset="0"/>
                <a:cs typeface="ヒラギノ角ゴ Pro W3" charset="0"/>
              </a:rPr>
              <a:t>s</a:t>
            </a:r>
            <a:r>
              <a:rPr lang="en-US" baseline="-25000" dirty="0" err="1">
                <a:latin typeface="Arial" charset="0"/>
                <a:ea typeface="ヒラギノ角ゴ Pro W3" charset="0"/>
                <a:cs typeface="ヒラギノ角ゴ Pro W3" charset="0"/>
              </a:rPr>
              <a:t>x</a:t>
            </a:r>
            <a:r>
              <a:rPr lang="en-US" dirty="0">
                <a:latin typeface="Arial" charset="0"/>
                <a:ea typeface="ヒラギノ角ゴ Pro W3" charset="0"/>
                <a:cs typeface="ヒラギノ角ゴ Pro W3" charset="0"/>
              </a:rPr>
              <a:t> is standard deviation of state,</a:t>
            </a:r>
          </a:p>
          <a:p>
            <a:pPr lvl="1" eaLnBrk="1" hangingPunct="1"/>
            <a:r>
              <a:rPr lang="en-US" dirty="0" err="1">
                <a:latin typeface="Symbol" charset="0"/>
                <a:ea typeface="ヒラギノ角ゴ Pro W3" charset="0"/>
                <a:cs typeface="ヒラギノ角ゴ Pro W3" charset="0"/>
              </a:rPr>
              <a:t>s</a:t>
            </a:r>
            <a:r>
              <a:rPr lang="en-US" baseline="-25000" dirty="0" err="1">
                <a:latin typeface="Arial" charset="0"/>
                <a:ea typeface="ヒラギノ角ゴ Pro W3" charset="0"/>
                <a:cs typeface="ヒラギノ角ゴ Pro W3" charset="0"/>
              </a:rPr>
              <a:t>y</a:t>
            </a:r>
            <a:r>
              <a:rPr lang="en-US" dirty="0">
                <a:latin typeface="Arial" charset="0"/>
                <a:ea typeface="ヒラギノ角ゴ Pro W3" charset="0"/>
                <a:cs typeface="ヒラギノ角ゴ Pro W3" charset="0"/>
              </a:rPr>
              <a:t> is standard deviation of observation.</a:t>
            </a:r>
          </a:p>
          <a:p>
            <a:endParaRPr lang="en-US" dirty="0"/>
          </a:p>
          <a:p>
            <a:r>
              <a:rPr lang="en-US" dirty="0" smtClean="0"/>
              <a:t>Estimates of standard deviation are unbiased</a:t>
            </a:r>
          </a:p>
          <a:p>
            <a:r>
              <a:rPr lang="en-US" dirty="0" smtClean="0"/>
              <a:t> (but estimates of ratio are biased, not discussed here).</a:t>
            </a:r>
          </a:p>
          <a:p>
            <a:endParaRPr lang="en-US" dirty="0"/>
          </a:p>
          <a:p>
            <a:pPr marL="342900" indent="-342900">
              <a:buFont typeface="Wingdings" charset="2"/>
              <a:buChar char="Ø"/>
            </a:pPr>
            <a:r>
              <a:rPr lang="en-US" dirty="0" smtClean="0"/>
              <a:t>Only </a:t>
            </a:r>
            <a:r>
              <a:rPr lang="en-US" u="sng" dirty="0" smtClean="0"/>
              <a:t>correct sampling error in the correlation</a:t>
            </a:r>
            <a:r>
              <a:rPr lang="en-US" dirty="0" smtClean="0"/>
              <a:t>.</a:t>
            </a: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Correlation Error Reduction</a:t>
            </a:r>
            <a:endParaRPr lang="en-US" sz="2800" dirty="0">
              <a:solidFill>
                <a:schemeClr val="bg1"/>
              </a:solidFill>
            </a:endParaRPr>
          </a:p>
        </p:txBody>
      </p:sp>
    </p:spTree>
    <p:extLst>
      <p:ext uri="{BB962C8B-B14F-4D97-AF65-F5344CB8AC3E}">
        <p14:creationId xmlns:p14="http://schemas.microsoft.com/office/powerpoint/2010/main" val="1042536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237595"/>
            <a:ext cx="8229600" cy="3416320"/>
          </a:xfrm>
          <a:prstGeom prst="rect">
            <a:avLst/>
          </a:prstGeom>
          <a:noFill/>
        </p:spPr>
        <p:txBody>
          <a:bodyPr wrap="square" rtlCol="0">
            <a:spAutoFit/>
          </a:bodyPr>
          <a:lstStyle/>
          <a:p>
            <a:r>
              <a:rPr lang="en-US" dirty="0" smtClean="0"/>
              <a:t>Define localization function for subsets of (y, x) pairs.</a:t>
            </a:r>
          </a:p>
          <a:p>
            <a:endParaRPr lang="en-US" dirty="0" smtClean="0"/>
          </a:p>
          <a:p>
            <a:r>
              <a:rPr lang="en-US" dirty="0" smtClean="0"/>
              <a:t>Examples:</a:t>
            </a:r>
          </a:p>
          <a:p>
            <a:endParaRPr lang="en-US" dirty="0"/>
          </a:p>
          <a:p>
            <a:pPr marL="342900" indent="-342900">
              <a:buFont typeface="Wingdings" charset="2"/>
              <a:buChar char="Ø"/>
            </a:pPr>
            <a:r>
              <a:rPr lang="en-US" dirty="0" smtClean="0"/>
              <a:t>All pairs separated by a given distance range,</a:t>
            </a:r>
          </a:p>
          <a:p>
            <a:pPr marL="342900" indent="-342900">
              <a:buFont typeface="Wingdings" charset="2"/>
              <a:buChar char="Ø"/>
            </a:pPr>
            <a:endParaRPr lang="en-US" dirty="0"/>
          </a:p>
          <a:p>
            <a:pPr marL="342900" indent="-342900">
              <a:buFont typeface="Wingdings" charset="2"/>
              <a:buChar char="Ø"/>
            </a:pPr>
            <a:r>
              <a:rPr lang="en-US" dirty="0" smtClean="0"/>
              <a:t>All pairs where y is a temperature and x is a u-wind separated by a given distance range.</a:t>
            </a:r>
          </a:p>
          <a:p>
            <a:endParaRPr lang="en-US" dirty="0" smtClean="0"/>
          </a:p>
        </p:txBody>
      </p:sp>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mj-lt"/>
              </a:rPr>
              <a:t>Nanjing DA Tutorial, 29 Aug. 2017</a:t>
            </a:r>
            <a:endParaRPr lang="en-US" sz="1400" dirty="0">
              <a:solidFill>
                <a:schemeClr val="tx1"/>
              </a:solidFill>
              <a:latin typeface="+mj-lt"/>
            </a:endParaRP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a:t>
            </a:r>
          </a:p>
        </p:txBody>
      </p:sp>
    </p:spTree>
    <p:extLst>
      <p:ext uri="{BB962C8B-B14F-4D97-AF65-F5344CB8AC3E}">
        <p14:creationId xmlns:p14="http://schemas.microsoft.com/office/powerpoint/2010/main" val="3187630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6" name="TextBox 5"/>
          <p:cNvSpPr txBox="1"/>
          <p:nvPr/>
        </p:nvSpPr>
        <p:spPr>
          <a:xfrm>
            <a:off x="381000" y="1066800"/>
            <a:ext cx="8458200" cy="3939539"/>
          </a:xfrm>
          <a:prstGeom prst="rect">
            <a:avLst/>
          </a:prstGeom>
          <a:noFill/>
        </p:spPr>
        <p:txBody>
          <a:bodyPr wrap="square" rtlCol="0">
            <a:spAutoFit/>
          </a:bodyPr>
          <a:lstStyle/>
          <a:p>
            <a:pPr>
              <a:lnSpc>
                <a:spcPct val="150000"/>
              </a:lnSpc>
            </a:pPr>
            <a:r>
              <a:rPr lang="en-US" dirty="0" smtClean="0"/>
              <a:t>Overview of Algorithm:</a:t>
            </a:r>
          </a:p>
          <a:p>
            <a:pPr marL="342900" indent="-342900">
              <a:lnSpc>
                <a:spcPct val="150000"/>
              </a:lnSpc>
              <a:buFont typeface="Wingdings" charset="2"/>
              <a:buChar char="Ø"/>
            </a:pPr>
            <a:r>
              <a:rPr lang="en-US" dirty="0" smtClean="0"/>
              <a:t>Estimate ‘background’ correlation distribution for each separation subset.</a:t>
            </a:r>
            <a:endParaRPr lang="en-US" dirty="0"/>
          </a:p>
          <a:p>
            <a:pPr marL="342900" indent="-342900">
              <a:lnSpc>
                <a:spcPct val="150000"/>
              </a:lnSpc>
              <a:buFont typeface="Wingdings" charset="2"/>
              <a:buChar char="Ø"/>
            </a:pPr>
            <a:r>
              <a:rPr lang="en-US" dirty="0" smtClean="0">
                <a:latin typeface="Arial" charset="0"/>
                <a:ea typeface="ヒラギノ角ゴ Pro W3" charset="0"/>
                <a:cs typeface="ヒラギノ角ゴ Pro W3" charset="0"/>
              </a:rPr>
              <a:t>Use current sample correlation from assimilation and associated sampling error uncertainty.</a:t>
            </a:r>
          </a:p>
          <a:p>
            <a:pPr marL="342900" indent="-342900">
              <a:lnSpc>
                <a:spcPct val="150000"/>
              </a:lnSpc>
              <a:buFont typeface="Wingdings" charset="2"/>
              <a:buChar char="Ø"/>
            </a:pPr>
            <a:r>
              <a:rPr lang="en-US" dirty="0" smtClean="0">
                <a:latin typeface="Arial" charset="0"/>
                <a:ea typeface="ヒラギノ角ゴ Pro W3" charset="0"/>
                <a:cs typeface="ヒラギノ角ゴ Pro W3" charset="0"/>
              </a:rPr>
              <a:t>Combine current correlation with background.</a:t>
            </a:r>
          </a:p>
          <a:p>
            <a:pPr marL="342900" indent="-342900">
              <a:lnSpc>
                <a:spcPct val="150000"/>
              </a:lnSpc>
              <a:buFont typeface="Wingdings" charset="2"/>
              <a:buChar char="Ø"/>
            </a:pPr>
            <a:r>
              <a:rPr lang="en-US" dirty="0" smtClean="0">
                <a:latin typeface="Arial" charset="0"/>
                <a:ea typeface="ヒラギノ角ゴ Pro W3" charset="0"/>
                <a:cs typeface="ヒラギノ角ゴ Pro W3" charset="0"/>
              </a:rPr>
              <a:t>Get ‘localized’ correlation to update state x.</a:t>
            </a:r>
            <a:endParaRPr lang="en-US" dirty="0">
              <a:latin typeface="Arial" charset="0"/>
              <a:ea typeface="ヒラギノ角ゴ Pro W3" charset="0"/>
              <a:cs typeface="ヒラギノ角ゴ Pro W3" charset="0"/>
            </a:endParaRPr>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Correlation Error Reduction</a:t>
            </a:r>
            <a:endParaRPr lang="en-US" sz="2800" dirty="0">
              <a:solidFill>
                <a:schemeClr val="bg1"/>
              </a:solidFill>
            </a:endParaRPr>
          </a:p>
        </p:txBody>
      </p:sp>
    </p:spTree>
    <p:extLst>
      <p:ext uri="{BB962C8B-B14F-4D97-AF65-F5344CB8AC3E}">
        <p14:creationId xmlns:p14="http://schemas.microsoft.com/office/powerpoint/2010/main" val="3125483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Calibri"/>
              </a:rPr>
              <a:t>Nanjing DA Tutorial, 29 Aug. 2017</a:t>
            </a:r>
            <a:endParaRPr lang="en-US" sz="1400" dirty="0">
              <a:solidFill>
                <a:schemeClr val="tx1"/>
              </a:solidFill>
              <a:latin typeface="Calibri"/>
            </a:endParaRPr>
          </a:p>
        </p:txBody>
      </p:sp>
      <p:sp>
        <p:nvSpPr>
          <p:cNvPr id="9" name="TextBox 8"/>
          <p:cNvSpPr txBox="1"/>
          <p:nvPr/>
        </p:nvSpPr>
        <p:spPr>
          <a:xfrm>
            <a:off x="457200" y="914400"/>
            <a:ext cx="8305800" cy="4431983"/>
          </a:xfrm>
          <a:prstGeom prst="rect">
            <a:avLst/>
          </a:prstGeom>
          <a:noFill/>
        </p:spPr>
        <p:txBody>
          <a:bodyPr wrap="square" rtlCol="0">
            <a:spAutoFit/>
          </a:bodyPr>
          <a:lstStyle/>
          <a:p>
            <a:pPr defTabSz="457200" eaLnBrk="1" fontAlgn="auto" hangingPunct="1">
              <a:spcBef>
                <a:spcPts val="0"/>
              </a:spcBef>
              <a:spcAft>
                <a:spcPts val="0"/>
              </a:spcAft>
            </a:pPr>
            <a:endParaRPr lang="en-US" dirty="0" smtClean="0">
              <a:solidFill>
                <a:prstClr val="black"/>
              </a:solidFill>
              <a:latin typeface="Times New Roman"/>
              <a:ea typeface="+mn-ea"/>
              <a:cs typeface="Times New Roman"/>
            </a:endParaRPr>
          </a:p>
          <a:p>
            <a:pPr defTabSz="457200" eaLnBrk="1" fontAlgn="auto" hangingPunct="1">
              <a:spcBef>
                <a:spcPts val="0"/>
              </a:spcBef>
              <a:spcAft>
                <a:spcPts val="0"/>
              </a:spcAft>
            </a:pPr>
            <a:r>
              <a:rPr lang="en-US" dirty="0" smtClean="0">
                <a:solidFill>
                  <a:prstClr val="black"/>
                </a:solidFill>
                <a:latin typeface="Times New Roman"/>
                <a:ea typeface="+mn-ea"/>
                <a:cs typeface="Times New Roman"/>
              </a:rPr>
              <a:t>Define subsets of (y, x) pairs by separation:</a:t>
            </a:r>
          </a:p>
          <a:p>
            <a:pPr defTabSz="457200" eaLnBrk="1" fontAlgn="auto" hangingPunct="1">
              <a:spcBef>
                <a:spcPts val="0"/>
              </a:spcBef>
              <a:spcAft>
                <a:spcPts val="0"/>
              </a:spcAft>
            </a:pPr>
            <a:endParaRPr lang="en-US" dirty="0">
              <a:solidFill>
                <a:prstClr val="black"/>
              </a:solidFill>
              <a:latin typeface="Times New Roman"/>
              <a:ea typeface="+mn-ea"/>
              <a:cs typeface="Times New Roman"/>
            </a:endParaRPr>
          </a:p>
          <a:p>
            <a:pPr defTabSz="457200" eaLnBrk="1" fontAlgn="auto" hangingPunct="1">
              <a:spcBef>
                <a:spcPts val="0"/>
              </a:spcBef>
              <a:spcAft>
                <a:spcPts val="0"/>
              </a:spcAft>
            </a:pPr>
            <a:r>
              <a:rPr lang="en-US" dirty="0" smtClean="0">
                <a:solidFill>
                  <a:prstClr val="black"/>
                </a:solidFill>
                <a:latin typeface="Times New Roman"/>
                <a:ea typeface="+mn-ea"/>
                <a:cs typeface="Times New Roman"/>
              </a:rPr>
              <a:t>Example</a:t>
            </a:r>
            <a:r>
              <a:rPr lang="en-US" dirty="0">
                <a:solidFill>
                  <a:prstClr val="black"/>
                </a:solidFill>
                <a:latin typeface="Times New Roman"/>
                <a:ea typeface="+mn-ea"/>
                <a:cs typeface="Times New Roman"/>
              </a:rPr>
              <a:t>:</a:t>
            </a:r>
            <a:r>
              <a:rPr lang="en-US" dirty="0" smtClean="0">
                <a:solidFill>
                  <a:prstClr val="black"/>
                </a:solidFill>
                <a:latin typeface="Times New Roman"/>
                <a:ea typeface="+mn-ea"/>
                <a:cs typeface="Times New Roman"/>
              </a:rPr>
              <a:t> state x is </a:t>
            </a:r>
            <a:r>
              <a:rPr lang="en-US" dirty="0">
                <a:solidFill>
                  <a:prstClr val="black"/>
                </a:solidFill>
                <a:latin typeface="Times New Roman"/>
                <a:ea typeface="+mn-ea"/>
                <a:cs typeface="Times New Roman"/>
              </a:rPr>
              <a:t>3</a:t>
            </a:r>
            <a:r>
              <a:rPr lang="en-US" dirty="0" smtClean="0">
                <a:solidFill>
                  <a:prstClr val="black"/>
                </a:solidFill>
                <a:latin typeface="Times New Roman"/>
                <a:ea typeface="+mn-ea"/>
                <a:cs typeface="Times New Roman"/>
              </a:rPr>
              <a:t> grid intervals from observation y, (dx = 3)</a:t>
            </a:r>
            <a:r>
              <a:rPr lang="en-US" dirty="0" smtClean="0">
                <a:solidFill>
                  <a:prstClr val="black"/>
                </a:solidFill>
                <a:latin typeface="Calibri"/>
                <a:ea typeface="+mn-ea"/>
                <a:cs typeface="+mn-cs"/>
              </a:rPr>
              <a:t>.</a:t>
            </a: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endParaRPr lang="en-US" dirty="0" smtClean="0">
              <a:solidFill>
                <a:prstClr val="black"/>
              </a:solidFill>
              <a:latin typeface="Calibri"/>
              <a:ea typeface="+mn-ea"/>
              <a:cs typeface="+mn-cs"/>
            </a:endParaRPr>
          </a:p>
          <a:p>
            <a:pPr defTabSz="457200" eaLnBrk="1" fontAlgn="auto" hangingPunct="1">
              <a:spcBef>
                <a:spcPts val="0"/>
              </a:spcBef>
              <a:spcAft>
                <a:spcPts val="0"/>
              </a:spcAft>
            </a:pPr>
            <a:r>
              <a:rPr lang="en-US" dirty="0" smtClean="0">
                <a:solidFill>
                  <a:prstClr val="black"/>
                </a:solidFill>
                <a:latin typeface="Calibri"/>
                <a:ea typeface="+mn-ea"/>
                <a:cs typeface="+mn-cs"/>
              </a:rPr>
              <a:t>	</a:t>
            </a:r>
          </a:p>
          <a:p>
            <a:pPr defTabSz="457200" eaLnBrk="1" fontAlgn="auto" hangingPunct="1">
              <a:spcBef>
                <a:spcPts val="0"/>
              </a:spcBef>
              <a:spcAft>
                <a:spcPts val="0"/>
              </a:spcAft>
            </a:pPr>
            <a:r>
              <a:rPr lang="en-US" dirty="0" smtClean="0">
                <a:solidFill>
                  <a:prstClr val="black"/>
                </a:solidFill>
                <a:latin typeface="Calibri"/>
                <a:ea typeface="+mn-ea"/>
                <a:cs typeface="+mn-cs"/>
              </a:rPr>
              <a:t> </a:t>
            </a:r>
            <a:endParaRPr lang="en-US" sz="1800" dirty="0" smtClean="0">
              <a:solidFill>
                <a:prstClr val="black"/>
              </a:solidFill>
              <a:latin typeface="Calibri"/>
              <a:ea typeface="+mn-ea"/>
              <a:cs typeface="+mn-cs"/>
            </a:endParaRPr>
          </a:p>
          <a:p>
            <a:pPr defTabSz="457200" eaLnBrk="1" fontAlgn="auto" hangingPunct="1">
              <a:spcBef>
                <a:spcPts val="0"/>
              </a:spcBef>
              <a:spcAft>
                <a:spcPts val="0"/>
              </a:spcAft>
            </a:pPr>
            <a:endParaRPr lang="en-US" sz="1800" dirty="0">
              <a:solidFill>
                <a:prstClr val="black"/>
              </a:solidFill>
              <a:latin typeface="Calibri"/>
              <a:ea typeface="+mn-ea"/>
              <a:cs typeface="+mn-cs"/>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590800"/>
            <a:ext cx="4509391" cy="2330272"/>
          </a:xfrm>
          <a:prstGeom prst="rect">
            <a:avLst/>
          </a:prstGeom>
        </p:spPr>
      </p:pic>
      <p:sp>
        <p:nvSpPr>
          <p:cNvPr id="2" name="TextBox 1"/>
          <p:cNvSpPr txBox="1"/>
          <p:nvPr/>
        </p:nvSpPr>
        <p:spPr>
          <a:xfrm>
            <a:off x="457200" y="5200472"/>
            <a:ext cx="8305800" cy="830997"/>
          </a:xfrm>
          <a:prstGeom prst="rect">
            <a:avLst/>
          </a:prstGeom>
          <a:noFill/>
        </p:spPr>
        <p:txBody>
          <a:bodyPr wrap="square" rtlCol="0">
            <a:spAutoFit/>
          </a:bodyPr>
          <a:lstStyle/>
          <a:p>
            <a:pPr marL="342900" indent="-342900">
              <a:buFont typeface="Wingdings" charset="2"/>
              <a:buChar char="Ø"/>
            </a:pPr>
            <a:r>
              <a:rPr lang="en-US" dirty="0"/>
              <a:t>Estimate </a:t>
            </a:r>
            <a:r>
              <a:rPr lang="en-US" dirty="0" smtClean="0"/>
              <a:t>localization </a:t>
            </a:r>
            <a:r>
              <a:rPr lang="en-US" dirty="0"/>
              <a:t>distribution for </a:t>
            </a:r>
            <a:r>
              <a:rPr lang="en-US" dirty="0" smtClean="0"/>
              <a:t>each separation.</a:t>
            </a:r>
            <a:endParaRPr lang="en-US" dirty="0"/>
          </a:p>
          <a:p>
            <a:endParaRPr lang="en-US" dirty="0"/>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Lorenz96 40-Variable Localization Subset Definition</a:t>
            </a:r>
            <a:endParaRPr lang="en-US" sz="2800" dirty="0">
              <a:solidFill>
                <a:schemeClr val="bg1"/>
              </a:solidFill>
            </a:endParaRPr>
          </a:p>
        </p:txBody>
      </p:sp>
    </p:spTree>
    <p:extLst>
      <p:ext uri="{BB962C8B-B14F-4D97-AF65-F5344CB8AC3E}">
        <p14:creationId xmlns:p14="http://schemas.microsoft.com/office/powerpoint/2010/main" val="25102919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10" descr="DataAssimilationDiagram_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12"/>
          <p:cNvSpPr txBox="1">
            <a:spLocks noChangeArrowheads="1"/>
          </p:cNvSpPr>
          <p:nvPr/>
        </p:nvSpPr>
        <p:spPr bwMode="auto">
          <a:xfrm>
            <a:off x="112713" y="3429000"/>
            <a:ext cx="3136900"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estimate after using previous observation (</a:t>
            </a:r>
            <a:r>
              <a:rPr lang="en-US" dirty="0">
                <a:solidFill>
                  <a:srgbClr val="0000FF"/>
                </a:solidFill>
                <a:latin typeface="Calibri"/>
                <a:ea typeface="+mn-ea"/>
                <a:cs typeface="+mn-cs"/>
              </a:rPr>
              <a:t>analysis</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5" name="Text Box 13"/>
          <p:cNvSpPr txBox="1">
            <a:spLocks noChangeArrowheads="1"/>
          </p:cNvSpPr>
          <p:nvPr/>
        </p:nvSpPr>
        <p:spPr bwMode="auto">
          <a:xfrm>
            <a:off x="4179888" y="3429000"/>
            <a:ext cx="2359025"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Ensemble state at time of next observation (</a:t>
            </a:r>
            <a:r>
              <a:rPr lang="en-US" dirty="0">
                <a:solidFill>
                  <a:srgbClr val="008000"/>
                </a:solidFill>
                <a:latin typeface="Calibri"/>
                <a:ea typeface="+mn-ea"/>
                <a:cs typeface="+mn-cs"/>
              </a:rPr>
              <a:t>prior</a:t>
            </a:r>
            <a:r>
              <a:rPr lang="en-US" dirty="0">
                <a:solidFill>
                  <a:prstClr val="black"/>
                </a:solidFill>
                <a:latin typeface="Calibri"/>
                <a:ea typeface="+mn-ea"/>
                <a:cs typeface="+mn-cs"/>
              </a:rPr>
              <a:t>)</a:t>
            </a:r>
            <a:endParaRPr lang="en-US" dirty="0">
              <a:solidFill>
                <a:prstClr val="black"/>
              </a:solidFill>
              <a:latin typeface="Times New Roman" charset="0"/>
              <a:ea typeface="+mn-ea"/>
              <a:cs typeface="+mn-cs"/>
            </a:endParaRPr>
          </a:p>
        </p:txBody>
      </p:sp>
      <p:sp>
        <p:nvSpPr>
          <p:cNvPr id="6" name="Rectangle 14"/>
          <p:cNvSpPr>
            <a:spLocks noChangeArrowheads="1"/>
          </p:cNvSpPr>
          <p:nvPr/>
        </p:nvSpPr>
        <p:spPr bwMode="auto">
          <a:xfrm>
            <a:off x="457200" y="1143000"/>
            <a:ext cx="822361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model to advance </a:t>
            </a:r>
            <a:r>
              <a:rPr lang="en-US" dirty="0">
                <a:solidFill>
                  <a:srgbClr val="008000"/>
                </a:solidFill>
                <a:latin typeface="Calibri"/>
                <a:ea typeface="+mn-ea"/>
                <a:cs typeface="+mn-cs"/>
              </a:rPr>
              <a:t>ensemble</a:t>
            </a:r>
            <a:r>
              <a:rPr lang="en-US" dirty="0">
                <a:solidFill>
                  <a:prstClr val="black"/>
                </a:solidFill>
                <a:latin typeface="Calibri"/>
                <a:ea typeface="+mn-ea"/>
                <a:cs typeface="+mn-cs"/>
              </a:rPr>
              <a:t> (3 members here) to time at which next observation becomes available.</a:t>
            </a:r>
          </a:p>
        </p:txBody>
      </p:sp>
    </p:spTree>
    <p:extLst>
      <p:ext uri="{BB962C8B-B14F-4D97-AF65-F5344CB8AC3E}">
        <p14:creationId xmlns:p14="http://schemas.microsoft.com/office/powerpoint/2010/main" val="2658662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Calibri"/>
                <a:cs typeface="Calibri"/>
              </a:rPr>
              <a:t>Nanjing DA Tutorial, 29 Aug. 2017</a:t>
            </a:r>
            <a:endParaRPr lang="en-US" sz="1400" dirty="0">
              <a:solidFill>
                <a:schemeClr val="tx1"/>
              </a:solidFill>
              <a:latin typeface="Calibri"/>
              <a:cs typeface="Calibri"/>
            </a:endParaRPr>
          </a:p>
        </p:txBody>
      </p:sp>
      <p:sp>
        <p:nvSpPr>
          <p:cNvPr id="9" name="TextBox 8"/>
          <p:cNvSpPr txBox="1"/>
          <p:nvPr/>
        </p:nvSpPr>
        <p:spPr>
          <a:xfrm>
            <a:off x="815184" y="1544498"/>
            <a:ext cx="7671306" cy="2246769"/>
          </a:xfrm>
          <a:prstGeom prst="rect">
            <a:avLst/>
          </a:prstGeom>
          <a:noFill/>
        </p:spPr>
        <p:txBody>
          <a:bodyPr wrap="square" rtlCol="0">
            <a:spAutoFit/>
          </a:bodyPr>
          <a:lstStyle/>
          <a:p>
            <a:r>
              <a:rPr lang="en-US" sz="2800" dirty="0" smtClean="0"/>
              <a:t>Identity observations, error variance 1.</a:t>
            </a:r>
          </a:p>
          <a:p>
            <a:endParaRPr lang="en-US" sz="2800" dirty="0" smtClean="0"/>
          </a:p>
          <a:p>
            <a:r>
              <a:rPr lang="en-US" sz="2800" dirty="0" smtClean="0"/>
              <a:t>Assimilate every 12</a:t>
            </a:r>
            <a:r>
              <a:rPr lang="en-US" sz="2800" baseline="30000" dirty="0" smtClean="0"/>
              <a:t>th</a:t>
            </a:r>
            <a:r>
              <a:rPr lang="en-US" sz="2800" dirty="0" smtClean="0"/>
              <a:t> model </a:t>
            </a:r>
            <a:r>
              <a:rPr lang="en-US" sz="2800" dirty="0" err="1" smtClean="0"/>
              <a:t>timestep</a:t>
            </a:r>
            <a:r>
              <a:rPr lang="en-US" sz="2800" dirty="0" smtClean="0"/>
              <a:t>.</a:t>
            </a:r>
          </a:p>
          <a:p>
            <a:endParaRPr lang="en-US" sz="2800" dirty="0"/>
          </a:p>
          <a:p>
            <a:r>
              <a:rPr lang="en-US" sz="2800" dirty="0" smtClean="0"/>
              <a:t>20-member ensemble.</a:t>
            </a:r>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Example: L96 Infrequent High-Quality </a:t>
            </a:r>
            <a:r>
              <a:rPr lang="en-US" sz="2800" dirty="0">
                <a:solidFill>
                  <a:schemeClr val="bg1"/>
                </a:solidFill>
              </a:rPr>
              <a:t>O</a:t>
            </a:r>
            <a:r>
              <a:rPr lang="en-US" sz="2800" dirty="0" smtClean="0">
                <a:solidFill>
                  <a:schemeClr val="bg1"/>
                </a:solidFill>
              </a:rPr>
              <a:t>bservations</a:t>
            </a:r>
            <a:endParaRPr lang="en-US" sz="2800" dirty="0">
              <a:solidFill>
                <a:schemeClr val="bg1"/>
              </a:solidFill>
            </a:endParaRPr>
          </a:p>
        </p:txBody>
      </p:sp>
    </p:spTree>
    <p:extLst>
      <p:ext uri="{BB962C8B-B14F-4D97-AF65-F5344CB8AC3E}">
        <p14:creationId xmlns:p14="http://schemas.microsoft.com/office/powerpoint/2010/main" val="3906054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1323439"/>
          </a:xfrm>
          <a:prstGeom prst="rect">
            <a:avLst/>
          </a:prstGeom>
          <a:noFill/>
        </p:spPr>
        <p:txBody>
          <a:bodyPr wrap="square" rtlCol="0">
            <a:spAutoFit/>
          </a:bodyPr>
          <a:lstStyle/>
          <a:p>
            <a:r>
              <a:rPr lang="en-US" sz="2000" dirty="0" smtClean="0"/>
              <a:t>Start with </a:t>
            </a:r>
            <a:r>
              <a:rPr lang="en-US" sz="2000" dirty="0" smtClean="0">
                <a:solidFill>
                  <a:srgbClr val="73FF1D"/>
                </a:solidFill>
              </a:rPr>
              <a:t>prior estimate of correlation</a:t>
            </a:r>
            <a:r>
              <a:rPr lang="en-US" sz="2000" dirty="0">
                <a:solidFill>
                  <a:srgbClr val="73FF1D"/>
                </a:solidFill>
              </a:rPr>
              <a:t> </a:t>
            </a:r>
            <a:r>
              <a:rPr lang="en-US" sz="2000" dirty="0" smtClean="0"/>
              <a:t>for a separation (dx = 3 here) between </a:t>
            </a:r>
            <a:r>
              <a:rPr lang="en-US" sz="2000" dirty="0" err="1" smtClean="0"/>
              <a:t>obs</a:t>
            </a:r>
            <a:r>
              <a:rPr lang="en-US" sz="2000" dirty="0" smtClean="0"/>
              <a:t> and state variable.</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Correlation </a:t>
            </a:r>
            <a:r>
              <a:rPr lang="en-US" sz="2800" dirty="0">
                <a:solidFill>
                  <a:schemeClr val="bg1"/>
                </a:solidFill>
              </a:rPr>
              <a:t>Error Reduction </a:t>
            </a:r>
            <a:r>
              <a:rPr lang="en-US" sz="2800" dirty="0" smtClean="0">
                <a:solidFill>
                  <a:schemeClr val="bg1"/>
                </a:solidFill>
              </a:rPr>
              <a:t>Algorithm</a:t>
            </a:r>
            <a:endParaRPr lang="en-US" sz="2800" dirty="0">
              <a:solidFill>
                <a:schemeClr val="bg1"/>
              </a:solidFill>
            </a:endParaRPr>
          </a:p>
        </p:txBody>
      </p:sp>
    </p:spTree>
    <p:extLst>
      <p:ext uri="{BB962C8B-B14F-4D97-AF65-F5344CB8AC3E}">
        <p14:creationId xmlns:p14="http://schemas.microsoft.com/office/powerpoint/2010/main" val="42047676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2246769"/>
          </a:xfrm>
          <a:prstGeom prst="rect">
            <a:avLst/>
          </a:prstGeom>
          <a:noFill/>
        </p:spPr>
        <p:txBody>
          <a:bodyPr wrap="square" rtlCol="0">
            <a:spAutoFit/>
          </a:bodyPr>
          <a:lstStyle/>
          <a:p>
            <a:r>
              <a:rPr lang="en-US" sz="2000" dirty="0"/>
              <a:t>E</a:t>
            </a:r>
            <a:r>
              <a:rPr lang="en-US" sz="2000" dirty="0" smtClean="0"/>
              <a:t>nsemble sample correlation between observation and state prior is part of standard ensemble algorithm.</a:t>
            </a:r>
          </a:p>
          <a:p>
            <a:endParaRPr lang="en-US" sz="2000" dirty="0" smtClean="0"/>
          </a:p>
          <a:p>
            <a:r>
              <a:rPr lang="en-US" sz="2000" dirty="0"/>
              <a:t>S</a:t>
            </a:r>
            <a:r>
              <a:rPr lang="en-US" sz="2000" dirty="0" smtClean="0"/>
              <a:t>ample correlation here is 0.2. </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 Algorithm</a:t>
            </a:r>
          </a:p>
        </p:txBody>
      </p:sp>
    </p:spTree>
    <p:extLst>
      <p:ext uri="{BB962C8B-B14F-4D97-AF65-F5344CB8AC3E}">
        <p14:creationId xmlns:p14="http://schemas.microsoft.com/office/powerpoint/2010/main" val="1816571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3170099"/>
          </a:xfrm>
          <a:prstGeom prst="rect">
            <a:avLst/>
          </a:prstGeom>
          <a:noFill/>
        </p:spPr>
        <p:txBody>
          <a:bodyPr wrap="square" rtlCol="0">
            <a:spAutoFit/>
          </a:bodyPr>
          <a:lstStyle/>
          <a:p>
            <a:r>
              <a:rPr lang="en-US" sz="2000" dirty="0" smtClean="0">
                <a:solidFill>
                  <a:srgbClr val="FF0003"/>
                </a:solidFill>
              </a:rPr>
              <a:t>Likelihood for this sample correlation and ensemble size </a:t>
            </a:r>
            <a:r>
              <a:rPr lang="en-US" sz="2000" dirty="0" smtClean="0"/>
              <a:t>is computed off-line ahead of time.</a:t>
            </a:r>
          </a:p>
          <a:p>
            <a:endParaRPr lang="en-US" sz="2000" dirty="0"/>
          </a:p>
          <a:p>
            <a:r>
              <a:rPr lang="en-US" sz="2000" dirty="0" smtClean="0"/>
              <a:t>It is probability of true correlation given the sample correlation.</a:t>
            </a:r>
          </a:p>
          <a:p>
            <a:endParaRPr lang="en-US" sz="2000" dirty="0"/>
          </a:p>
          <a:p>
            <a:r>
              <a:rPr lang="en-US" sz="2000" dirty="0" smtClean="0"/>
              <a:t>Note skew to the left.</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 Algorithm</a:t>
            </a:r>
          </a:p>
        </p:txBody>
      </p:sp>
    </p:spTree>
    <p:extLst>
      <p:ext uri="{BB962C8B-B14F-4D97-AF65-F5344CB8AC3E}">
        <p14:creationId xmlns:p14="http://schemas.microsoft.com/office/powerpoint/2010/main" val="30987935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1323439"/>
          </a:xfrm>
          <a:prstGeom prst="rect">
            <a:avLst/>
          </a:prstGeom>
          <a:noFill/>
        </p:spPr>
        <p:txBody>
          <a:bodyPr wrap="square" rtlCol="0">
            <a:spAutoFit/>
          </a:bodyPr>
          <a:lstStyle/>
          <a:p>
            <a:r>
              <a:rPr lang="en-US" sz="2000" dirty="0" smtClean="0">
                <a:solidFill>
                  <a:srgbClr val="162CFF"/>
                </a:solidFill>
              </a:rPr>
              <a:t>Posterior</a:t>
            </a:r>
            <a:r>
              <a:rPr lang="en-US" sz="2000" dirty="0" smtClean="0"/>
              <a:t> is normalized product of prior and likelihood.</a:t>
            </a:r>
          </a:p>
          <a:p>
            <a:endParaRPr lang="en-US" sz="2000" dirty="0"/>
          </a:p>
          <a:p>
            <a:r>
              <a:rPr lang="en-US" sz="2000" dirty="0" smtClean="0"/>
              <a:t>This is Bayes rule</a:t>
            </a:r>
            <a:r>
              <a:rPr lang="en-US" sz="2000" dirty="0"/>
              <a:t>.</a:t>
            </a:r>
            <a:r>
              <a:rPr lang="en-US" sz="2000" dirty="0" smtClean="0"/>
              <a:t> </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 Algorithm</a:t>
            </a:r>
          </a:p>
        </p:txBody>
      </p:sp>
    </p:spTree>
    <p:extLst>
      <p:ext uri="{BB962C8B-B14F-4D97-AF65-F5344CB8AC3E}">
        <p14:creationId xmlns:p14="http://schemas.microsoft.com/office/powerpoint/2010/main" val="2318489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2246769"/>
          </a:xfrm>
          <a:prstGeom prst="rect">
            <a:avLst/>
          </a:prstGeom>
          <a:noFill/>
        </p:spPr>
        <p:txBody>
          <a:bodyPr wrap="square" rtlCol="0">
            <a:spAutoFit/>
          </a:bodyPr>
          <a:lstStyle/>
          <a:p>
            <a:r>
              <a:rPr lang="en-US" sz="2000" dirty="0" smtClean="0"/>
              <a:t>Use mean value of posterior correlation, (0.1228 here) in the regression to update state.</a:t>
            </a:r>
          </a:p>
          <a:p>
            <a:endParaRPr lang="en-US" sz="2000" dirty="0"/>
          </a:p>
          <a:p>
            <a:r>
              <a:rPr lang="en-US" sz="2000" dirty="0" smtClean="0"/>
              <a:t>An equivalent localization is 0.1228 / 0.2 =  0.614.</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 Algorithm</a:t>
            </a:r>
          </a:p>
        </p:txBody>
      </p:sp>
    </p:spTree>
    <p:extLst>
      <p:ext uri="{BB962C8B-B14F-4D97-AF65-F5344CB8AC3E}">
        <p14:creationId xmlns:p14="http://schemas.microsoft.com/office/powerpoint/2010/main" val="2322116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95400"/>
            <a:ext cx="4886960" cy="3911600"/>
          </a:xfrm>
          <a:prstGeom prst="rect">
            <a:avLst/>
          </a:prstGeom>
        </p:spPr>
      </p:pic>
      <p:sp>
        <p:nvSpPr>
          <p:cNvPr id="2" name="TextBox 1"/>
          <p:cNvSpPr txBox="1"/>
          <p:nvPr/>
        </p:nvSpPr>
        <p:spPr>
          <a:xfrm>
            <a:off x="5334000" y="1447800"/>
            <a:ext cx="3581400" cy="3785652"/>
          </a:xfrm>
          <a:prstGeom prst="rect">
            <a:avLst/>
          </a:prstGeom>
          <a:noFill/>
        </p:spPr>
        <p:txBody>
          <a:bodyPr wrap="square" rtlCol="0">
            <a:spAutoFit/>
          </a:bodyPr>
          <a:lstStyle/>
          <a:p>
            <a:r>
              <a:rPr lang="en-US" sz="2000" dirty="0" smtClean="0"/>
              <a:t>Update </a:t>
            </a:r>
            <a:r>
              <a:rPr lang="en-US" sz="2000" dirty="0" smtClean="0">
                <a:solidFill>
                  <a:srgbClr val="73FF1D"/>
                </a:solidFill>
              </a:rPr>
              <a:t>prior correlation distribution </a:t>
            </a:r>
            <a:r>
              <a:rPr lang="en-US" sz="2000" dirty="0" smtClean="0"/>
              <a:t>by adding a small constant times the </a:t>
            </a:r>
            <a:r>
              <a:rPr lang="en-US" sz="2000" dirty="0" smtClean="0">
                <a:solidFill>
                  <a:srgbClr val="3366FF"/>
                </a:solidFill>
              </a:rPr>
              <a:t>posterior</a:t>
            </a:r>
            <a:r>
              <a:rPr lang="en-US" sz="2000" dirty="0" smtClean="0"/>
              <a:t> and normalizing.</a:t>
            </a:r>
          </a:p>
          <a:p>
            <a:endParaRPr lang="en-US" sz="2000" dirty="0"/>
          </a:p>
          <a:p>
            <a:r>
              <a:rPr lang="en-US" sz="2000" dirty="0"/>
              <a:t>R</a:t>
            </a:r>
            <a:r>
              <a:rPr lang="en-US" sz="2000" dirty="0" smtClean="0"/>
              <a:t>esults here use 0.001 for this constant.</a:t>
            </a:r>
          </a:p>
          <a:p>
            <a:endParaRPr lang="en-US" sz="2000" dirty="0"/>
          </a:p>
          <a:p>
            <a:r>
              <a:rPr lang="en-US" sz="2000" dirty="0" smtClean="0"/>
              <a:t>This is the only free parameter in the algorithm.</a:t>
            </a:r>
          </a:p>
          <a:p>
            <a:endParaRPr lang="en-US" sz="2000" dirty="0"/>
          </a:p>
          <a:p>
            <a:r>
              <a:rPr lang="en-US" sz="2000" dirty="0"/>
              <a:t>T</a:t>
            </a:r>
            <a:r>
              <a:rPr lang="en-US" sz="2000" dirty="0" smtClean="0"/>
              <a:t>his is NOT Bayes rule. </a:t>
            </a: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Method 4: Correlation Error Reduction Algorithm</a:t>
            </a:r>
          </a:p>
        </p:txBody>
      </p:sp>
    </p:spTree>
    <p:extLst>
      <p:ext uri="{BB962C8B-B14F-4D97-AF65-F5344CB8AC3E}">
        <p14:creationId xmlns:p14="http://schemas.microsoft.com/office/powerpoint/2010/main" val="3215848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descr="fig_correl_dx_1Time 2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282547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741492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502967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4" descr="DataAssimilationDiagram_fram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6"/>
          <p:cNvSpPr txBox="1">
            <a:spLocks noChangeArrowheads="1"/>
          </p:cNvSpPr>
          <p:nvPr/>
        </p:nvSpPr>
        <p:spPr bwMode="auto">
          <a:xfrm>
            <a:off x="457200" y="1143000"/>
            <a:ext cx="79248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marL="457200" indent="-457200" defTabSz="457200" eaLnBrk="1" fontAlgn="auto" hangingPunct="1">
              <a:spcBef>
                <a:spcPts val="0"/>
              </a:spcBef>
              <a:spcAft>
                <a:spcPts val="0"/>
              </a:spcAft>
              <a:buFont typeface="+mj-lt"/>
              <a:buAutoNum type="arabicPeriod" startAt="2"/>
            </a:pPr>
            <a:r>
              <a:rPr lang="en-US" dirty="0" smtClean="0">
                <a:solidFill>
                  <a:prstClr val="black"/>
                </a:solidFill>
                <a:latin typeface="Calibri"/>
                <a:ea typeface="+mn-ea"/>
                <a:cs typeface="+mn-cs"/>
              </a:rPr>
              <a:t>Get </a:t>
            </a:r>
            <a:r>
              <a:rPr lang="en-US" dirty="0">
                <a:solidFill>
                  <a:prstClr val="black"/>
                </a:solidFill>
                <a:latin typeface="Calibri"/>
                <a:ea typeface="+mn-ea"/>
                <a:cs typeface="+mn-cs"/>
              </a:rPr>
              <a:t>prior ensemble sample of observation, </a:t>
            </a:r>
            <a:r>
              <a:rPr lang="en-US" i="1" dirty="0">
                <a:solidFill>
                  <a:prstClr val="black"/>
                </a:solidFill>
                <a:latin typeface="Times"/>
                <a:ea typeface="+mn-ea"/>
                <a:cs typeface="Times"/>
              </a:rPr>
              <a:t>y = h(x)</a:t>
            </a:r>
            <a:r>
              <a:rPr lang="en-US" dirty="0">
                <a:solidFill>
                  <a:prstClr val="black"/>
                </a:solidFill>
                <a:latin typeface="Calibri"/>
                <a:ea typeface="+mn-ea"/>
                <a:cs typeface="+mn-cs"/>
              </a:rPr>
              <a:t>, by applying forward operator </a:t>
            </a:r>
            <a:r>
              <a:rPr lang="en-US" b="1" dirty="0">
                <a:solidFill>
                  <a:prstClr val="black"/>
                </a:solidFill>
                <a:latin typeface="Calibri"/>
                <a:ea typeface="+mn-ea"/>
                <a:cs typeface="+mn-cs"/>
              </a:rPr>
              <a:t>h</a:t>
            </a:r>
            <a:r>
              <a:rPr lang="en-US" dirty="0">
                <a:solidFill>
                  <a:prstClr val="black"/>
                </a:solidFill>
                <a:latin typeface="Calibri"/>
                <a:ea typeface="+mn-ea"/>
                <a:cs typeface="+mn-cs"/>
              </a:rPr>
              <a:t> to each ensemble member.</a:t>
            </a:r>
            <a:endParaRPr lang="en-US" dirty="0">
              <a:solidFill>
                <a:prstClr val="black"/>
              </a:solidFill>
              <a:latin typeface="Times New Roman" charset="0"/>
              <a:ea typeface="+mn-ea"/>
              <a:cs typeface="+mn-cs"/>
            </a:endParaRPr>
          </a:p>
        </p:txBody>
      </p:sp>
      <p:sp>
        <p:nvSpPr>
          <p:cNvPr id="5" name="Text Box 7"/>
          <p:cNvSpPr txBox="1">
            <a:spLocks noChangeArrowheads="1"/>
          </p:cNvSpPr>
          <p:nvPr/>
        </p:nvSpPr>
        <p:spPr bwMode="auto">
          <a:xfrm>
            <a:off x="5138738" y="3420458"/>
            <a:ext cx="3417887"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Theory: observations from instruments with uncorrelated errors can be done </a:t>
            </a:r>
            <a:r>
              <a:rPr lang="en-US" dirty="0" smtClean="0">
                <a:solidFill>
                  <a:prstClr val="black"/>
                </a:solidFill>
                <a:latin typeface="Calibri"/>
                <a:ea typeface="+mn-ea"/>
                <a:cs typeface="+mn-cs"/>
              </a:rPr>
              <a:t>sequentially.</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492142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1422101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208512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255115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6936747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964344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42539849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333472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8070041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3369480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280517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2" descr="DataAssimilationDiagram_fra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5"/>
          <p:cNvSpPr txBox="1">
            <a:spLocks noChangeArrowheads="1"/>
          </p:cNvSpPr>
          <p:nvPr/>
        </p:nvSpPr>
        <p:spPr bwMode="auto">
          <a:xfrm>
            <a:off x="457200" y="1143000"/>
            <a:ext cx="7876572"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3"/>
            </a:pPr>
            <a:r>
              <a:rPr lang="en-US" dirty="0" smtClean="0">
                <a:solidFill>
                  <a:prstClr val="black"/>
                </a:solidFill>
                <a:latin typeface="Calibri"/>
                <a:ea typeface="+mn-ea"/>
                <a:cs typeface="+mn-cs"/>
              </a:rPr>
              <a:t>Get </a:t>
            </a:r>
            <a:r>
              <a:rPr lang="en-US" dirty="0">
                <a:solidFill>
                  <a:srgbClr val="FF0000"/>
                </a:solidFill>
                <a:latin typeface="Calibri"/>
                <a:ea typeface="+mn-ea"/>
                <a:cs typeface="+mn-cs"/>
              </a:rPr>
              <a:t>observed value</a:t>
            </a:r>
            <a:r>
              <a:rPr lang="en-US" dirty="0">
                <a:solidFill>
                  <a:prstClr val="black"/>
                </a:solidFill>
                <a:latin typeface="Calibri"/>
                <a:ea typeface="+mn-ea"/>
                <a:cs typeface="+mn-cs"/>
              </a:rPr>
              <a:t> and </a:t>
            </a:r>
            <a:r>
              <a:rPr lang="en-US" dirty="0">
                <a:solidFill>
                  <a:srgbClr val="FF0000"/>
                </a:solidFill>
                <a:latin typeface="Calibri"/>
                <a:ea typeface="+mn-ea"/>
                <a:cs typeface="+mn-cs"/>
              </a:rPr>
              <a:t>observational error distribution</a:t>
            </a:r>
            <a:r>
              <a:rPr lang="en-US" dirty="0">
                <a:solidFill>
                  <a:prstClr val="black"/>
                </a:solidFill>
                <a:latin typeface="Calibri"/>
                <a:ea typeface="+mn-ea"/>
                <a:cs typeface="+mn-cs"/>
              </a:rPr>
              <a:t> from observing system.</a:t>
            </a:r>
          </a:p>
        </p:txBody>
      </p:sp>
    </p:spTree>
    <p:extLst>
      <p:ext uri="{BB962C8B-B14F-4D97-AF65-F5344CB8AC3E}">
        <p14:creationId xmlns:p14="http://schemas.microsoft.com/office/powerpoint/2010/main" val="2307652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55981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694815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4043382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144104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638006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880832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731119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995485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64793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912031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4" descr="DataAssimilationDiagram_fram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6"/>
          <p:cNvSpPr txBox="1">
            <a:spLocks noChangeArrowheads="1"/>
          </p:cNvSpPr>
          <p:nvPr/>
        </p:nvSpPr>
        <p:spPr bwMode="auto">
          <a:xfrm>
            <a:off x="457200" y="1143000"/>
            <a:ext cx="834117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4"/>
            </a:pPr>
            <a:r>
              <a:rPr lang="en-US" dirty="0" smtClean="0">
                <a:solidFill>
                  <a:prstClr val="black"/>
                </a:solidFill>
                <a:latin typeface="Calibri"/>
                <a:ea typeface="+mn-ea"/>
                <a:cs typeface="+mn-cs"/>
              </a:rPr>
              <a:t>Find </a:t>
            </a:r>
            <a:r>
              <a:rPr lang="en-US" dirty="0">
                <a:solidFill>
                  <a:prstClr val="black"/>
                </a:solidFill>
                <a:latin typeface="Calibri"/>
                <a:ea typeface="+mn-ea"/>
                <a:cs typeface="+mn-cs"/>
              </a:rPr>
              <a:t>the </a:t>
            </a:r>
            <a:r>
              <a:rPr lang="en-US" dirty="0">
                <a:solidFill>
                  <a:srgbClr val="0000FF"/>
                </a:solidFill>
                <a:latin typeface="Calibri"/>
                <a:ea typeface="+mn-ea"/>
                <a:cs typeface="+mn-cs"/>
              </a:rPr>
              <a:t>increments</a:t>
            </a:r>
            <a:r>
              <a:rPr lang="en-US" dirty="0">
                <a:solidFill>
                  <a:prstClr val="black"/>
                </a:solidFill>
                <a:latin typeface="Calibri"/>
                <a:ea typeface="+mn-ea"/>
                <a:cs typeface="+mn-cs"/>
              </a:rPr>
              <a:t> for the prior observation ensemble                  (this is a scalar problem for uncorrelated observation errors).</a:t>
            </a:r>
            <a:endParaRPr lang="en-US" dirty="0">
              <a:solidFill>
                <a:prstClr val="black"/>
              </a:solidFill>
              <a:latin typeface="Times New Roman" charset="0"/>
              <a:ea typeface="+mn-ea"/>
              <a:cs typeface="+mn-cs"/>
            </a:endParaRPr>
          </a:p>
        </p:txBody>
      </p:sp>
      <p:sp>
        <p:nvSpPr>
          <p:cNvPr id="5" name="Text Box 7"/>
          <p:cNvSpPr txBox="1">
            <a:spLocks noChangeArrowheads="1"/>
          </p:cNvSpPr>
          <p:nvPr/>
        </p:nvSpPr>
        <p:spPr bwMode="auto">
          <a:xfrm>
            <a:off x="4673600" y="4376133"/>
            <a:ext cx="4344988"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dirty="0">
                <a:solidFill>
                  <a:prstClr val="black"/>
                </a:solidFill>
                <a:latin typeface="Calibri"/>
                <a:ea typeface="+mn-ea"/>
                <a:cs typeface="+mn-cs"/>
              </a:rPr>
              <a:t>Note: Difference between various ensemble filter methods is primarily in observation increment calculation.</a:t>
            </a:r>
            <a:endParaRPr lang="en-US" dirty="0">
              <a:solidFill>
                <a:prstClr val="black"/>
              </a:solidFill>
              <a:latin typeface="Times New Roman" charset="0"/>
              <a:ea typeface="+mn-ea"/>
              <a:cs typeface="+mn-cs"/>
            </a:endParaRPr>
          </a:p>
        </p:txBody>
      </p:sp>
    </p:spTree>
    <p:extLst>
      <p:ext uri="{BB962C8B-B14F-4D97-AF65-F5344CB8AC3E}">
        <p14:creationId xmlns:p14="http://schemas.microsoft.com/office/powerpoint/2010/main" val="3083130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0411848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751352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3791030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980857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4107827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965899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1134987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774468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41075921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7826085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2"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
        <p:nvSpPr>
          <p:cNvPr id="5" name="Text Box 6"/>
          <p:cNvSpPr txBox="1">
            <a:spLocks noChangeArrowheads="1"/>
          </p:cNvSpPr>
          <p:nvPr/>
        </p:nvSpPr>
        <p:spPr bwMode="auto">
          <a:xfrm>
            <a:off x="5375251" y="5114925"/>
            <a:ext cx="3768725" cy="1431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pPr defTabSz="457200" eaLnBrk="1" fontAlgn="auto" hangingPunct="1">
              <a:spcBef>
                <a:spcPts val="0"/>
              </a:spcBef>
              <a:spcAft>
                <a:spcPts val="0"/>
              </a:spcAft>
            </a:pPr>
            <a:r>
              <a:rPr lang="en-US" sz="2200" dirty="0">
                <a:solidFill>
                  <a:prstClr val="black"/>
                </a:solidFill>
                <a:latin typeface="Calibri"/>
                <a:ea typeface="+mn-ea"/>
                <a:cs typeface="+mn-cs"/>
              </a:rPr>
              <a:t>Theory: impact of observation increments on each state variable can be handled independently!</a:t>
            </a:r>
            <a:endParaRPr lang="en-US" dirty="0">
              <a:solidFill>
                <a:prstClr val="black"/>
              </a:solidFill>
              <a:latin typeface="Times New Roman" charset="0"/>
              <a:ea typeface="+mn-ea"/>
              <a:cs typeface="+mn-cs"/>
            </a:endParaRPr>
          </a:p>
        </p:txBody>
      </p:sp>
    </p:spTree>
    <p:extLst>
      <p:ext uri="{BB962C8B-B14F-4D97-AF65-F5344CB8AC3E}">
        <p14:creationId xmlns:p14="http://schemas.microsoft.com/office/powerpoint/2010/main" val="32270148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8038267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383331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3388873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4748810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044842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3422012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Evolution of Correlation Distribution</a:t>
            </a:r>
            <a:endParaRPr lang="en-US" sz="2800" dirty="0">
              <a:solidFill>
                <a:schemeClr val="bg1"/>
              </a:solidFill>
            </a:endParaRPr>
          </a:p>
        </p:txBody>
      </p:sp>
    </p:spTree>
    <p:extLst>
      <p:ext uri="{BB962C8B-B14F-4D97-AF65-F5344CB8AC3E}">
        <p14:creationId xmlns:p14="http://schemas.microsoft.com/office/powerpoint/2010/main" val="232611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19461872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12071478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893881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AssimilationDiagram_fram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sp>
        <p:nvSpPr>
          <p:cNvPr id="4" name="Text Box 5"/>
          <p:cNvSpPr txBox="1">
            <a:spLocks noChangeArrowheads="1"/>
          </p:cNvSpPr>
          <p:nvPr/>
        </p:nvSpPr>
        <p:spPr bwMode="auto">
          <a:xfrm>
            <a:off x="457200" y="1143000"/>
            <a:ext cx="8650287"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5"/>
            </a:pPr>
            <a:r>
              <a:rPr lang="en-US" dirty="0" smtClean="0">
                <a:solidFill>
                  <a:prstClr val="black"/>
                </a:solidFill>
                <a:latin typeface="Calibri"/>
                <a:ea typeface="+mn-ea"/>
                <a:cs typeface="+mn-cs"/>
              </a:rPr>
              <a:t>Use </a:t>
            </a:r>
            <a:r>
              <a:rPr lang="en-US" dirty="0">
                <a:solidFill>
                  <a:prstClr val="black"/>
                </a:solidFill>
                <a:latin typeface="Calibri"/>
                <a:ea typeface="+mn-ea"/>
                <a:cs typeface="+mn-cs"/>
              </a:rPr>
              <a:t>ensemble samples of </a:t>
            </a:r>
            <a:r>
              <a:rPr lang="en-US" i="1" dirty="0">
                <a:solidFill>
                  <a:prstClr val="black"/>
                </a:solidFill>
                <a:latin typeface="Times"/>
                <a:ea typeface="+mn-ea"/>
                <a:cs typeface="Times"/>
              </a:rPr>
              <a:t>y</a:t>
            </a:r>
            <a:r>
              <a:rPr lang="en-US" dirty="0">
                <a:solidFill>
                  <a:prstClr val="black"/>
                </a:solidFill>
                <a:latin typeface="Calibri"/>
                <a:ea typeface="+mn-ea"/>
                <a:cs typeface="+mn-cs"/>
              </a:rPr>
              <a:t> and each state variable to linearly regress observation increments onto state variable increments.</a:t>
            </a:r>
            <a:endParaRPr lang="en-US" dirty="0">
              <a:solidFill>
                <a:prstClr val="black"/>
              </a:solidFill>
              <a:latin typeface="Times New Roman" charset="0"/>
              <a:ea typeface="+mn-ea"/>
              <a:cs typeface="+mn-cs"/>
            </a:endParaRPr>
          </a:p>
        </p:txBody>
      </p:sp>
    </p:spTree>
    <p:extLst>
      <p:ext uri="{BB962C8B-B14F-4D97-AF65-F5344CB8AC3E}">
        <p14:creationId xmlns:p14="http://schemas.microsoft.com/office/powerpoint/2010/main" val="31159997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1795862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2029025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1116330"/>
            <a:ext cx="5989320" cy="490347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Equilibrated Correlation Distribution as Function of Separation </a:t>
            </a:r>
          </a:p>
        </p:txBody>
      </p:sp>
    </p:spTree>
    <p:extLst>
      <p:ext uri="{BB962C8B-B14F-4D97-AF65-F5344CB8AC3E}">
        <p14:creationId xmlns:p14="http://schemas.microsoft.com/office/powerpoint/2010/main" val="3523521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Calibri"/>
                <a:cs typeface="Calibri"/>
              </a:rPr>
              <a:t>Nanjing DA Tutorial, 29 Aug. 2017</a:t>
            </a:r>
            <a:endParaRPr lang="en-US" sz="1400" dirty="0">
              <a:solidFill>
                <a:schemeClr val="tx1"/>
              </a:solidFill>
              <a:latin typeface="Calibri"/>
              <a:cs typeface="Calibri"/>
            </a:endParaRPr>
          </a:p>
        </p:txBody>
      </p:sp>
      <p:sp>
        <p:nvSpPr>
          <p:cNvPr id="9" name="TextBox 8"/>
          <p:cNvSpPr txBox="1"/>
          <p:nvPr/>
        </p:nvSpPr>
        <p:spPr>
          <a:xfrm>
            <a:off x="815184" y="1544498"/>
            <a:ext cx="7671306" cy="3539431"/>
          </a:xfrm>
          <a:prstGeom prst="rect">
            <a:avLst/>
          </a:prstGeom>
          <a:noFill/>
        </p:spPr>
        <p:txBody>
          <a:bodyPr wrap="square" rtlCol="0">
            <a:spAutoFit/>
          </a:bodyPr>
          <a:lstStyle/>
          <a:p>
            <a:r>
              <a:rPr lang="en-US" sz="2800" dirty="0" smtClean="0"/>
              <a:t>Identity observations, error variance 1.</a:t>
            </a:r>
          </a:p>
          <a:p>
            <a:endParaRPr lang="en-US" sz="2800" dirty="0" smtClean="0"/>
          </a:p>
          <a:p>
            <a:r>
              <a:rPr lang="en-US" sz="2800" dirty="0" smtClean="0"/>
              <a:t>Assimilate every 12</a:t>
            </a:r>
            <a:r>
              <a:rPr lang="en-US" sz="2800" baseline="30000" dirty="0" smtClean="0"/>
              <a:t>th</a:t>
            </a:r>
            <a:r>
              <a:rPr lang="en-US" sz="2800" dirty="0" smtClean="0"/>
              <a:t> model </a:t>
            </a:r>
            <a:r>
              <a:rPr lang="en-US" sz="2800" dirty="0" err="1" smtClean="0"/>
              <a:t>timestep</a:t>
            </a:r>
            <a:r>
              <a:rPr lang="en-US" sz="2800" dirty="0" smtClean="0"/>
              <a:t>.</a:t>
            </a:r>
          </a:p>
          <a:p>
            <a:endParaRPr lang="en-US" sz="2800" dirty="0"/>
          </a:p>
          <a:p>
            <a:r>
              <a:rPr lang="en-US" sz="2800" dirty="0" smtClean="0"/>
              <a:t>20-</a:t>
            </a:r>
            <a:r>
              <a:rPr lang="en-US" sz="2800" dirty="0"/>
              <a:t>member ensembles.</a:t>
            </a:r>
          </a:p>
          <a:p>
            <a:endParaRPr lang="en-US" sz="2800" dirty="0" smtClean="0"/>
          </a:p>
          <a:p>
            <a:r>
              <a:rPr lang="en-US" sz="2800" dirty="0" smtClean="0"/>
              <a:t>All cases use same adaptive inflation settings.</a:t>
            </a:r>
          </a:p>
          <a:p>
            <a:endParaRPr lang="en-US" sz="2800" dirty="0"/>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L96 Case </a:t>
            </a:r>
            <a:r>
              <a:rPr lang="en-US" sz="2800" dirty="0">
                <a:solidFill>
                  <a:schemeClr val="bg1"/>
                </a:solidFill>
              </a:rPr>
              <a:t>1: Infrequent high-quality </a:t>
            </a:r>
            <a:r>
              <a:rPr lang="en-US" sz="2800" dirty="0" err="1">
                <a:solidFill>
                  <a:schemeClr val="bg1"/>
                </a:solidFill>
              </a:rPr>
              <a:t>obs</a:t>
            </a:r>
            <a:endParaRPr lang="en-US" sz="2800" dirty="0">
              <a:solidFill>
                <a:schemeClr val="bg1"/>
              </a:solidFill>
            </a:endParaRPr>
          </a:p>
        </p:txBody>
      </p:sp>
    </p:spTree>
    <p:extLst>
      <p:ext uri="{BB962C8B-B14F-4D97-AF65-F5344CB8AC3E}">
        <p14:creationId xmlns:p14="http://schemas.microsoft.com/office/powerpoint/2010/main" val="3999824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738937"/>
          </a:xfrm>
          <a:prstGeom prst="rect">
            <a:avLst/>
          </a:prstGeom>
          <a:noFill/>
        </p:spPr>
        <p:txBody>
          <a:bodyPr wrap="square" rtlCol="0">
            <a:spAutoFit/>
          </a:bodyPr>
          <a:lstStyle/>
          <a:p>
            <a:pPr algn="ctr"/>
            <a:endParaRPr lang="en-US" sz="2300" dirty="0"/>
          </a:p>
          <a:p>
            <a:endParaRPr lang="en-US" sz="2000" dirty="0" smtClean="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a:t>
            </a:r>
            <a:r>
              <a:rPr lang="en-US" sz="2000" dirty="0" smtClean="0"/>
              <a:t> </a:t>
            </a:r>
          </a:p>
          <a:p>
            <a:pPr algn="ctr"/>
            <a:endParaRPr lang="en-US" dirty="0" smtClean="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a:t>
            </a:r>
            <a:r>
              <a:rPr lang="en-US" sz="2800" dirty="0">
                <a:solidFill>
                  <a:schemeClr val="bg1"/>
                </a:solidFill>
              </a:rPr>
              <a:t>every 12 </a:t>
            </a:r>
            <a:r>
              <a:rPr lang="en-US" sz="2800" dirty="0" smtClean="0">
                <a:solidFill>
                  <a:schemeClr val="bg1"/>
                </a:solidFill>
              </a:rPr>
              <a:t>Hours, Error Variance 1</a:t>
            </a:r>
            <a:endParaRPr lang="en-US" sz="2800" dirty="0">
              <a:solidFill>
                <a:schemeClr val="bg1"/>
              </a:solidFill>
            </a:endParaRPr>
          </a:p>
        </p:txBody>
      </p:sp>
      <p:pic>
        <p:nvPicPr>
          <p:cNvPr id="7" name="Picture 6" descr="rms_12hour_fig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764792"/>
            <a:ext cx="5303520" cy="4124960"/>
          </a:xfrm>
          <a:prstGeom prst="rect">
            <a:avLst/>
          </a:prstGeom>
        </p:spPr>
      </p:pic>
    </p:spTree>
    <p:extLst>
      <p:ext uri="{BB962C8B-B14F-4D97-AF65-F5344CB8AC3E}">
        <p14:creationId xmlns:p14="http://schemas.microsoft.com/office/powerpoint/2010/main" val="510514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738937"/>
          </a:xfrm>
          <a:prstGeom prst="rect">
            <a:avLst/>
          </a:prstGeom>
          <a:noFill/>
        </p:spPr>
        <p:txBody>
          <a:bodyPr wrap="square" rtlCol="0">
            <a:spAutoFit/>
          </a:bodyPr>
          <a:lstStyle/>
          <a:p>
            <a:pPr algn="ctr"/>
            <a:endParaRPr lang="en-US" sz="2300" dirty="0"/>
          </a:p>
          <a:p>
            <a:endParaRPr lang="en-US" sz="2000" dirty="0" smtClean="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a:t>
            </a:r>
            <a:r>
              <a:rPr lang="en-US" sz="2000" dirty="0" smtClean="0"/>
              <a:t>, </a:t>
            </a:r>
            <a:r>
              <a:rPr lang="en-US" sz="2000" dirty="0" smtClean="0">
                <a:solidFill>
                  <a:srgbClr val="008000"/>
                </a:solidFill>
              </a:rPr>
              <a:t>20</a:t>
            </a:r>
            <a:r>
              <a:rPr lang="en-US" sz="2000" dirty="0" smtClean="0"/>
              <a:t> </a:t>
            </a:r>
          </a:p>
          <a:p>
            <a:pPr algn="ctr"/>
            <a:endParaRPr lang="en-US" dirty="0" smtClean="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a:t>
            </a:r>
            <a:r>
              <a:rPr lang="en-US" sz="2800" dirty="0">
                <a:solidFill>
                  <a:schemeClr val="bg1"/>
                </a:solidFill>
              </a:rPr>
              <a:t>every 12 </a:t>
            </a:r>
            <a:r>
              <a:rPr lang="en-US" sz="2800" dirty="0" smtClean="0">
                <a:solidFill>
                  <a:schemeClr val="bg1"/>
                </a:solidFill>
              </a:rPr>
              <a:t>Hours, Error Variance 1</a:t>
            </a:r>
            <a:endParaRPr lang="en-US" sz="2800" dirty="0">
              <a:solidFill>
                <a:schemeClr val="bg1"/>
              </a:solidFill>
            </a:endParaRPr>
          </a:p>
        </p:txBody>
      </p:sp>
      <p:pic>
        <p:nvPicPr>
          <p:cNvPr id="2" name="Picture 1" descr="rms_12hour_fi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764792"/>
            <a:ext cx="5303520" cy="4124960"/>
          </a:xfrm>
          <a:prstGeom prst="rect">
            <a:avLst/>
          </a:prstGeom>
        </p:spPr>
      </p:pic>
    </p:spTree>
    <p:extLst>
      <p:ext uri="{BB962C8B-B14F-4D97-AF65-F5344CB8AC3E}">
        <p14:creationId xmlns:p14="http://schemas.microsoft.com/office/powerpoint/2010/main" val="40979884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738937"/>
          </a:xfrm>
          <a:prstGeom prst="rect">
            <a:avLst/>
          </a:prstGeom>
          <a:noFill/>
        </p:spPr>
        <p:txBody>
          <a:bodyPr wrap="square" rtlCol="0">
            <a:spAutoFit/>
          </a:bodyPr>
          <a:lstStyle/>
          <a:p>
            <a:pPr algn="ctr"/>
            <a:endParaRPr lang="en-US" sz="2300" dirty="0"/>
          </a:p>
          <a:p>
            <a:endParaRPr lang="en-US" sz="2000" dirty="0" smtClean="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a:t>
            </a:r>
            <a:r>
              <a:rPr lang="en-US" sz="2000" dirty="0" smtClean="0"/>
              <a:t>, </a:t>
            </a:r>
            <a:r>
              <a:rPr lang="en-US" sz="2000" dirty="0" smtClean="0">
                <a:solidFill>
                  <a:srgbClr val="008000"/>
                </a:solidFill>
              </a:rPr>
              <a:t>20</a:t>
            </a:r>
            <a:r>
              <a:rPr lang="en-US" sz="2000" dirty="0" smtClean="0"/>
              <a:t>, </a:t>
            </a:r>
            <a:r>
              <a:rPr lang="en-US" sz="2000" dirty="0" smtClean="0">
                <a:solidFill>
                  <a:srgbClr val="0000FF"/>
                </a:solidFill>
              </a:rPr>
              <a:t>40</a:t>
            </a:r>
          </a:p>
          <a:p>
            <a:pPr algn="ctr"/>
            <a:endParaRPr lang="en-US" dirty="0" smtClean="0"/>
          </a:p>
        </p:txBody>
      </p:sp>
      <p:sp>
        <p:nvSpPr>
          <p:cNvPr id="7" name="TextBox 6"/>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a:t>
            </a:r>
            <a:r>
              <a:rPr lang="en-US" sz="2800" dirty="0">
                <a:solidFill>
                  <a:schemeClr val="bg1"/>
                </a:solidFill>
              </a:rPr>
              <a:t>every 12 </a:t>
            </a:r>
            <a:r>
              <a:rPr lang="en-US" sz="2800" dirty="0" smtClean="0">
                <a:solidFill>
                  <a:schemeClr val="bg1"/>
                </a:solidFill>
              </a:rPr>
              <a:t>Hours, Error Variance 1</a:t>
            </a:r>
            <a:endParaRPr lang="en-US" sz="2800" dirty="0">
              <a:solidFill>
                <a:schemeClr val="bg1"/>
              </a:solidFill>
            </a:endParaRPr>
          </a:p>
        </p:txBody>
      </p:sp>
      <p:pic>
        <p:nvPicPr>
          <p:cNvPr id="2" name="Picture 1" descr="rms_12hour_fig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764792"/>
            <a:ext cx="5303520" cy="4124960"/>
          </a:xfrm>
          <a:prstGeom prst="rect">
            <a:avLst/>
          </a:prstGeom>
        </p:spPr>
      </p:pic>
    </p:spTree>
    <p:extLst>
      <p:ext uri="{BB962C8B-B14F-4D97-AF65-F5344CB8AC3E}">
        <p14:creationId xmlns:p14="http://schemas.microsoft.com/office/powerpoint/2010/main" val="21104442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a:t>
            </a:r>
            <a:r>
              <a:rPr lang="en-US" sz="2800" dirty="0">
                <a:solidFill>
                  <a:schemeClr val="bg1"/>
                </a:solidFill>
              </a:rPr>
              <a:t>12 </a:t>
            </a:r>
            <a:r>
              <a:rPr lang="en-US" sz="2800" dirty="0" smtClean="0">
                <a:solidFill>
                  <a:schemeClr val="bg1"/>
                </a:solidFill>
              </a:rPr>
              <a:t>Hours, Err. Var. 1</a:t>
            </a:r>
            <a:endParaRPr lang="en-US" sz="2800" dirty="0">
              <a:solidFill>
                <a:schemeClr val="bg1"/>
              </a:solidFill>
            </a:endParaRPr>
          </a:p>
        </p:txBody>
      </p:sp>
      <p:sp>
        <p:nvSpPr>
          <p:cNvPr id="7" name="TextBox 6"/>
          <p:cNvSpPr txBox="1"/>
          <p:nvPr/>
        </p:nvSpPr>
        <p:spPr>
          <a:xfrm>
            <a:off x="381000" y="228601"/>
            <a:ext cx="8458200" cy="1077218"/>
          </a:xfrm>
          <a:prstGeom prst="rect">
            <a:avLst/>
          </a:prstGeom>
          <a:noFill/>
        </p:spPr>
        <p:txBody>
          <a:bodyPr wrap="square" rtlCol="0">
            <a:spAutoFit/>
          </a:bodyPr>
          <a:lstStyle/>
          <a:p>
            <a:endParaRPr lang="en-US" dirty="0"/>
          </a:p>
          <a:p>
            <a:endParaRPr lang="en-US" sz="2000" dirty="0" smtClean="0"/>
          </a:p>
          <a:p>
            <a:r>
              <a:rPr lang="en-US" sz="2000" dirty="0" smtClean="0"/>
              <a:t>Ensemble Size </a:t>
            </a:r>
            <a:r>
              <a:rPr lang="en-US" sz="2000" dirty="0" smtClean="0">
                <a:solidFill>
                  <a:srgbClr val="FF0000"/>
                </a:solidFill>
              </a:rPr>
              <a:t>10			</a:t>
            </a:r>
            <a:endParaRPr lang="en-US" sz="2000" dirty="0" smtClean="0"/>
          </a:p>
        </p:txBody>
      </p:sp>
    </p:spTree>
    <p:extLst>
      <p:ext uri="{BB962C8B-B14F-4D97-AF65-F5344CB8AC3E}">
        <p14:creationId xmlns:p14="http://schemas.microsoft.com/office/powerpoint/2010/main" val="214596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077218"/>
          </a:xfrm>
          <a:prstGeom prst="rect">
            <a:avLst/>
          </a:prstGeom>
          <a:noFill/>
        </p:spPr>
        <p:txBody>
          <a:bodyPr wrap="square" rtlCol="0">
            <a:spAutoFit/>
          </a:bodyPr>
          <a:lstStyle/>
          <a:p>
            <a:endParaRPr lang="en-US" dirty="0"/>
          </a:p>
          <a:p>
            <a:endParaRPr lang="en-US" sz="2000" dirty="0" smtClean="0"/>
          </a:p>
          <a:p>
            <a:r>
              <a:rPr lang="en-US" sz="2000" dirty="0" smtClean="0"/>
              <a:t>Ensemble Size </a:t>
            </a:r>
            <a:r>
              <a:rPr lang="en-US" sz="2000" dirty="0" smtClean="0">
                <a:solidFill>
                  <a:srgbClr val="FF0000"/>
                </a:solidFill>
              </a:rPr>
              <a:t>10			</a:t>
            </a:r>
            <a:r>
              <a:rPr lang="en-US" sz="2000" dirty="0" smtClean="0"/>
              <a:t>Plus Best </a:t>
            </a:r>
            <a:r>
              <a:rPr lang="en-US" sz="2000" dirty="0" err="1" smtClean="0"/>
              <a:t>Gaspari</a:t>
            </a:r>
            <a:r>
              <a:rPr lang="en-US" sz="2000" dirty="0" smtClean="0"/>
              <a:t> Cohn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a:t>
            </a:r>
            <a:r>
              <a:rPr lang="en-US" sz="2800" dirty="0">
                <a:solidFill>
                  <a:schemeClr val="bg1"/>
                </a:solidFill>
              </a:rPr>
              <a:t>12 </a:t>
            </a:r>
            <a:r>
              <a:rPr lang="en-US" sz="2800" dirty="0" smtClean="0">
                <a:solidFill>
                  <a:schemeClr val="bg1"/>
                </a:solidFill>
              </a:rPr>
              <a:t>Hours, Err. Var. 1</a:t>
            </a:r>
            <a:endParaRPr lang="en-US" sz="2800" dirty="0">
              <a:solidFill>
                <a:schemeClr val="bg1"/>
              </a:solidFill>
            </a:endParaRPr>
          </a:p>
        </p:txBody>
      </p:sp>
    </p:spTree>
    <p:extLst>
      <p:ext uri="{BB962C8B-B14F-4D97-AF65-F5344CB8AC3E}">
        <p14:creationId xmlns:p14="http://schemas.microsoft.com/office/powerpoint/2010/main" val="554220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077218"/>
          </a:xfrm>
          <a:prstGeom prst="rect">
            <a:avLst/>
          </a:prstGeom>
          <a:noFill/>
        </p:spPr>
        <p:txBody>
          <a:bodyPr wrap="square" rtlCol="0">
            <a:spAutoFit/>
          </a:bodyPr>
          <a:lstStyle/>
          <a:p>
            <a:endParaRPr lang="en-US" dirty="0"/>
          </a:p>
          <a:p>
            <a:endParaRPr lang="en-US" sz="2000" dirty="0" smtClean="0"/>
          </a:p>
          <a:p>
            <a:r>
              <a:rPr lang="en-US" sz="2000" dirty="0" smtClean="0"/>
              <a:t>Ensemble Size </a:t>
            </a:r>
            <a:r>
              <a:rPr lang="en-US" sz="2000" dirty="0" smtClean="0">
                <a:solidFill>
                  <a:srgbClr val="FF0000"/>
                </a:solidFill>
              </a:rPr>
              <a:t>10, </a:t>
            </a:r>
            <a:r>
              <a:rPr lang="en-US" sz="2000" dirty="0" smtClean="0">
                <a:solidFill>
                  <a:srgbClr val="00B400"/>
                </a:solidFill>
              </a:rPr>
              <a:t>20</a:t>
            </a:r>
            <a:r>
              <a:rPr lang="en-US" sz="2000" dirty="0" smtClean="0">
                <a:solidFill>
                  <a:srgbClr val="FF0000"/>
                </a:solidFill>
              </a:rPr>
              <a:t>			</a:t>
            </a:r>
            <a:r>
              <a:rPr lang="en-US" sz="2000" dirty="0" smtClean="0"/>
              <a:t>Plus Best </a:t>
            </a:r>
            <a:r>
              <a:rPr lang="en-US" sz="2000" dirty="0" err="1" smtClean="0"/>
              <a:t>Gaspari</a:t>
            </a:r>
            <a:r>
              <a:rPr lang="en-US" sz="2000" dirty="0" smtClean="0"/>
              <a:t> Cohn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a:t>
            </a:r>
            <a:r>
              <a:rPr lang="en-US" sz="2800" dirty="0">
                <a:solidFill>
                  <a:schemeClr val="bg1"/>
                </a:solidFill>
              </a:rPr>
              <a:t>12 </a:t>
            </a:r>
            <a:r>
              <a:rPr lang="en-US" sz="2800" dirty="0" smtClean="0">
                <a:solidFill>
                  <a:schemeClr val="bg1"/>
                </a:solidFill>
              </a:rPr>
              <a:t>Hours, Err. Var. 1</a:t>
            </a:r>
            <a:endParaRPr lang="en-US" sz="2800" dirty="0">
              <a:solidFill>
                <a:schemeClr val="bg1"/>
              </a:solidFill>
            </a:endParaRPr>
          </a:p>
        </p:txBody>
      </p:sp>
    </p:spTree>
    <p:extLst>
      <p:ext uri="{BB962C8B-B14F-4D97-AF65-F5344CB8AC3E}">
        <p14:creationId xmlns:p14="http://schemas.microsoft.com/office/powerpoint/2010/main" val="17016463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Schematic of an Ensemble Filter for Geophysical Data Assimilation</a:t>
            </a:r>
            <a:endParaRPr lang="en-US" sz="2400" dirty="0"/>
          </a:p>
        </p:txBody>
      </p:sp>
      <p:pic>
        <p:nvPicPr>
          <p:cNvPr id="3" name="Picture 5" descr="DataAssimilationDiagram_fram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2055813"/>
            <a:ext cx="8280400" cy="4622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7"/>
          <p:cNvSpPr txBox="1">
            <a:spLocks noChangeArrowheads="1"/>
          </p:cNvSpPr>
          <p:nvPr/>
        </p:nvSpPr>
        <p:spPr bwMode="auto">
          <a:xfrm>
            <a:off x="457200" y="1143000"/>
            <a:ext cx="8686800" cy="1200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49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marL="457200" indent="-457200" defTabSz="457200" eaLnBrk="1" fontAlgn="auto" hangingPunct="1">
              <a:spcBef>
                <a:spcPts val="0"/>
              </a:spcBef>
              <a:spcAft>
                <a:spcPts val="0"/>
              </a:spcAft>
              <a:buFont typeface="+mj-lt"/>
              <a:buAutoNum type="arabicPeriod" startAt="6"/>
            </a:pPr>
            <a:r>
              <a:rPr lang="en-US" dirty="0" smtClean="0">
                <a:solidFill>
                  <a:prstClr val="black"/>
                </a:solidFill>
                <a:latin typeface="Calibri"/>
                <a:ea typeface="+mn-ea"/>
                <a:cs typeface="+mn-cs"/>
              </a:rPr>
              <a:t>When </a:t>
            </a:r>
            <a:r>
              <a:rPr lang="en-US" dirty="0">
                <a:solidFill>
                  <a:prstClr val="black"/>
                </a:solidFill>
                <a:latin typeface="Calibri"/>
                <a:ea typeface="+mn-ea"/>
                <a:cs typeface="+mn-cs"/>
              </a:rPr>
              <a:t>all ensemble members for each state variable are updated, there is a new analysis. Integrate to time of next observation …</a:t>
            </a:r>
            <a:endParaRPr lang="en-US" dirty="0">
              <a:solidFill>
                <a:prstClr val="black"/>
              </a:solidFill>
              <a:latin typeface="Times New Roman" charset="0"/>
              <a:ea typeface="+mn-ea"/>
              <a:cs typeface="+mn-cs"/>
            </a:endParaRPr>
          </a:p>
        </p:txBody>
      </p:sp>
    </p:spTree>
    <p:extLst>
      <p:ext uri="{BB962C8B-B14F-4D97-AF65-F5344CB8AC3E}">
        <p14:creationId xmlns:p14="http://schemas.microsoft.com/office/powerpoint/2010/main" val="2917303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077218"/>
          </a:xfrm>
          <a:prstGeom prst="rect">
            <a:avLst/>
          </a:prstGeom>
          <a:noFill/>
        </p:spPr>
        <p:txBody>
          <a:bodyPr wrap="square" rtlCol="0">
            <a:spAutoFit/>
          </a:bodyPr>
          <a:lstStyle/>
          <a:p>
            <a:endParaRPr lang="en-US" dirty="0"/>
          </a:p>
          <a:p>
            <a:endParaRPr lang="en-US" sz="2000" dirty="0" smtClean="0"/>
          </a:p>
          <a:p>
            <a:r>
              <a:rPr lang="en-US" sz="2000" dirty="0" smtClean="0"/>
              <a:t>Ensemble Size </a:t>
            </a:r>
            <a:r>
              <a:rPr lang="en-US" sz="2000" dirty="0" smtClean="0">
                <a:solidFill>
                  <a:srgbClr val="FF0000"/>
                </a:solidFill>
              </a:rPr>
              <a:t>10, </a:t>
            </a:r>
            <a:r>
              <a:rPr lang="en-US" sz="2000" dirty="0" smtClean="0">
                <a:solidFill>
                  <a:srgbClr val="00B400"/>
                </a:solidFill>
              </a:rPr>
              <a:t>20,</a:t>
            </a:r>
            <a:r>
              <a:rPr lang="en-US" sz="2000" dirty="0" smtClean="0">
                <a:solidFill>
                  <a:srgbClr val="0000FF"/>
                </a:solidFill>
              </a:rPr>
              <a:t> </a:t>
            </a:r>
            <a:r>
              <a:rPr lang="en-US" sz="2000" dirty="0" smtClean="0">
                <a:solidFill>
                  <a:srgbClr val="162CFF"/>
                </a:solidFill>
              </a:rPr>
              <a:t>40</a:t>
            </a:r>
            <a:r>
              <a:rPr lang="en-US" sz="2000" dirty="0" smtClean="0">
                <a:solidFill>
                  <a:srgbClr val="FF0000"/>
                </a:solidFill>
              </a:rPr>
              <a:t>		</a:t>
            </a:r>
            <a:r>
              <a:rPr lang="en-US" sz="2000" dirty="0" smtClean="0"/>
              <a:t>Plus Best </a:t>
            </a:r>
            <a:r>
              <a:rPr lang="en-US" sz="2000" dirty="0" err="1" smtClean="0"/>
              <a:t>Gaspari</a:t>
            </a:r>
            <a:r>
              <a:rPr lang="en-US" sz="2000" dirty="0" smtClean="0"/>
              <a:t> Cohn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a:t>
            </a:r>
            <a:r>
              <a:rPr lang="en-US" sz="2800" dirty="0">
                <a:solidFill>
                  <a:schemeClr val="bg1"/>
                </a:solidFill>
              </a:rPr>
              <a:t>12 </a:t>
            </a:r>
            <a:r>
              <a:rPr lang="en-US" sz="2800" dirty="0" smtClean="0">
                <a:solidFill>
                  <a:schemeClr val="bg1"/>
                </a:solidFill>
              </a:rPr>
              <a:t>Hours, Err. Var. 1</a:t>
            </a:r>
            <a:endParaRPr lang="en-US" sz="2800" dirty="0">
              <a:solidFill>
                <a:schemeClr val="bg1"/>
              </a:solidFill>
            </a:endParaRPr>
          </a:p>
        </p:txBody>
      </p:sp>
    </p:spTree>
    <p:extLst>
      <p:ext uri="{BB962C8B-B14F-4D97-AF65-F5344CB8AC3E}">
        <p14:creationId xmlns:p14="http://schemas.microsoft.com/office/powerpoint/2010/main" val="2638983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k-SK" sz="1400" smtClean="0">
                <a:solidFill>
                  <a:schemeClr val="tx1"/>
                </a:solidFill>
                <a:latin typeface="Calibri"/>
                <a:cs typeface="Calibri"/>
              </a:rPr>
              <a:t>Nanjing DA Tutorial, 29 Aug. 2017</a:t>
            </a:r>
            <a:endParaRPr lang="en-US" sz="1400" dirty="0">
              <a:solidFill>
                <a:schemeClr val="tx1"/>
              </a:solidFill>
              <a:latin typeface="Calibri"/>
              <a:cs typeface="Calibri"/>
            </a:endParaRPr>
          </a:p>
        </p:txBody>
      </p:sp>
      <p:sp>
        <p:nvSpPr>
          <p:cNvPr id="9" name="TextBox 8"/>
          <p:cNvSpPr txBox="1"/>
          <p:nvPr/>
        </p:nvSpPr>
        <p:spPr>
          <a:xfrm>
            <a:off x="815184" y="1544498"/>
            <a:ext cx="7671306" cy="3539431"/>
          </a:xfrm>
          <a:prstGeom prst="rect">
            <a:avLst/>
          </a:prstGeom>
          <a:noFill/>
        </p:spPr>
        <p:txBody>
          <a:bodyPr wrap="square" rtlCol="0">
            <a:spAutoFit/>
          </a:bodyPr>
          <a:lstStyle/>
          <a:p>
            <a:r>
              <a:rPr lang="en-US" sz="2800" dirty="0" smtClean="0"/>
              <a:t>Identity observations, error variance 16.</a:t>
            </a:r>
          </a:p>
          <a:p>
            <a:endParaRPr lang="en-US" sz="2800" dirty="0" smtClean="0"/>
          </a:p>
          <a:p>
            <a:r>
              <a:rPr lang="en-US" sz="2800" dirty="0" smtClean="0"/>
              <a:t>Assimilate every model </a:t>
            </a:r>
            <a:r>
              <a:rPr lang="en-US" sz="2800" dirty="0" err="1" smtClean="0"/>
              <a:t>timestep</a:t>
            </a:r>
            <a:r>
              <a:rPr lang="en-US" sz="2800" dirty="0" smtClean="0"/>
              <a:t>.</a:t>
            </a:r>
          </a:p>
          <a:p>
            <a:endParaRPr lang="en-US" sz="2800" dirty="0"/>
          </a:p>
          <a:p>
            <a:r>
              <a:rPr lang="en-US" sz="2800" dirty="0" smtClean="0"/>
              <a:t>20-</a:t>
            </a:r>
            <a:r>
              <a:rPr lang="en-US" sz="2800" dirty="0"/>
              <a:t>member ensembles.</a:t>
            </a:r>
          </a:p>
          <a:p>
            <a:endParaRPr lang="en-US" sz="2800" dirty="0" smtClean="0"/>
          </a:p>
          <a:p>
            <a:r>
              <a:rPr lang="en-US" sz="2800" dirty="0" smtClean="0"/>
              <a:t>All cases use same adaptive inflation settings.</a:t>
            </a:r>
          </a:p>
          <a:p>
            <a:endParaRPr lang="en-US" sz="2800" dirty="0"/>
          </a:p>
        </p:txBody>
      </p:sp>
      <p:sp>
        <p:nvSpPr>
          <p:cNvPr id="5" name="TextBox 4"/>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Method 4: Case 2: </a:t>
            </a:r>
            <a:r>
              <a:rPr lang="en-US" sz="2800" dirty="0">
                <a:solidFill>
                  <a:schemeClr val="bg1"/>
                </a:solidFill>
              </a:rPr>
              <a:t>F</a:t>
            </a:r>
            <a:r>
              <a:rPr lang="en-US" sz="2800" dirty="0" smtClean="0">
                <a:solidFill>
                  <a:schemeClr val="bg1"/>
                </a:solidFill>
              </a:rPr>
              <a:t>requent low-</a:t>
            </a:r>
            <a:r>
              <a:rPr lang="en-US" sz="2800" dirty="0">
                <a:solidFill>
                  <a:schemeClr val="bg1"/>
                </a:solidFill>
              </a:rPr>
              <a:t>quality </a:t>
            </a:r>
            <a:r>
              <a:rPr lang="en-US" sz="2800" dirty="0" err="1">
                <a:solidFill>
                  <a:schemeClr val="bg1"/>
                </a:solidFill>
              </a:rPr>
              <a:t>obs</a:t>
            </a:r>
            <a:endParaRPr lang="en-US" sz="2800" dirty="0">
              <a:solidFill>
                <a:schemeClr val="bg1"/>
              </a:solidFill>
            </a:endParaRPr>
          </a:p>
        </p:txBody>
      </p:sp>
    </p:spTree>
    <p:extLst>
      <p:ext uri="{BB962C8B-B14F-4D97-AF65-F5344CB8AC3E}">
        <p14:creationId xmlns:p14="http://schemas.microsoft.com/office/powerpoint/2010/main" val="2756857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431161"/>
          </a:xfrm>
          <a:prstGeom prst="rect">
            <a:avLst/>
          </a:prstGeom>
          <a:noFill/>
        </p:spPr>
        <p:txBody>
          <a:bodyPr wrap="square" rtlCol="0">
            <a:spAutoFit/>
          </a:bodyPr>
          <a:lstStyle/>
          <a:p>
            <a:pPr algn="ctr"/>
            <a:endParaRPr lang="en-US" sz="2300" dirty="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a:t>
            </a:r>
            <a:r>
              <a:rPr lang="en-US" sz="2000" dirty="0" smtClean="0"/>
              <a:t> </a:t>
            </a:r>
          </a:p>
          <a:p>
            <a:pPr algn="ctr"/>
            <a:endParaRPr lang="en-US" dirty="0" smtClean="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every </a:t>
            </a:r>
            <a:r>
              <a:rPr lang="en-US" sz="2800" dirty="0">
                <a:solidFill>
                  <a:schemeClr val="bg1"/>
                </a:solidFill>
              </a:rPr>
              <a:t>Hour, Error Variance 16</a:t>
            </a:r>
          </a:p>
        </p:txBody>
      </p:sp>
      <p:pic>
        <p:nvPicPr>
          <p:cNvPr id="2" name="Picture 1" descr="rms_ev16_fig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490472"/>
            <a:ext cx="5303520" cy="4124960"/>
          </a:xfrm>
          <a:prstGeom prst="rect">
            <a:avLst/>
          </a:prstGeom>
        </p:spPr>
      </p:pic>
    </p:spTree>
    <p:extLst>
      <p:ext uri="{BB962C8B-B14F-4D97-AF65-F5344CB8AC3E}">
        <p14:creationId xmlns:p14="http://schemas.microsoft.com/office/powerpoint/2010/main" val="2808349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431161"/>
          </a:xfrm>
          <a:prstGeom prst="rect">
            <a:avLst/>
          </a:prstGeom>
          <a:noFill/>
        </p:spPr>
        <p:txBody>
          <a:bodyPr wrap="square" rtlCol="0">
            <a:spAutoFit/>
          </a:bodyPr>
          <a:lstStyle/>
          <a:p>
            <a:pPr algn="ctr"/>
            <a:endParaRPr lang="en-US" sz="2300" dirty="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 </a:t>
            </a:r>
            <a:r>
              <a:rPr lang="en-US" sz="2000" dirty="0" smtClean="0">
                <a:solidFill>
                  <a:srgbClr val="00B400"/>
                </a:solidFill>
              </a:rPr>
              <a:t>20</a:t>
            </a:r>
            <a:r>
              <a:rPr lang="en-US" sz="2000" dirty="0" smtClean="0"/>
              <a:t> </a:t>
            </a:r>
          </a:p>
          <a:p>
            <a:pPr algn="ctr"/>
            <a:endParaRPr lang="en-US" dirty="0" smtClean="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every </a:t>
            </a:r>
            <a:r>
              <a:rPr lang="en-US" sz="2800" dirty="0">
                <a:solidFill>
                  <a:schemeClr val="bg1"/>
                </a:solidFill>
              </a:rPr>
              <a:t>Hour, Error Variance 16</a:t>
            </a:r>
          </a:p>
        </p:txBody>
      </p:sp>
      <p:pic>
        <p:nvPicPr>
          <p:cNvPr id="2" name="Picture 1" descr="rms_ev16_fi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490472"/>
            <a:ext cx="5303520" cy="4124960"/>
          </a:xfrm>
          <a:prstGeom prst="rect">
            <a:avLst/>
          </a:prstGeom>
        </p:spPr>
      </p:pic>
    </p:spTree>
    <p:extLst>
      <p:ext uri="{BB962C8B-B14F-4D97-AF65-F5344CB8AC3E}">
        <p14:creationId xmlns:p14="http://schemas.microsoft.com/office/powerpoint/2010/main" val="1965472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431161"/>
          </a:xfrm>
          <a:prstGeom prst="rect">
            <a:avLst/>
          </a:prstGeom>
          <a:noFill/>
        </p:spPr>
        <p:txBody>
          <a:bodyPr wrap="square" rtlCol="0">
            <a:spAutoFit/>
          </a:bodyPr>
          <a:lstStyle/>
          <a:p>
            <a:pPr algn="ctr"/>
            <a:endParaRPr lang="en-US" sz="2300" dirty="0"/>
          </a:p>
          <a:p>
            <a:r>
              <a:rPr lang="en-US" sz="2000" dirty="0" smtClean="0"/>
              <a:t>Comparison to </a:t>
            </a:r>
            <a:r>
              <a:rPr lang="en-US" sz="2000" dirty="0" err="1" smtClean="0"/>
              <a:t>Gaspari</a:t>
            </a:r>
            <a:r>
              <a:rPr lang="en-US" sz="2000" dirty="0" smtClean="0"/>
              <a:t> Cohn Localization Cases</a:t>
            </a:r>
          </a:p>
          <a:p>
            <a:r>
              <a:rPr lang="en-US" sz="2000" dirty="0" smtClean="0"/>
              <a:t>Ensemble Size </a:t>
            </a:r>
            <a:r>
              <a:rPr lang="en-US" sz="2000" dirty="0" smtClean="0">
                <a:solidFill>
                  <a:srgbClr val="FF0000"/>
                </a:solidFill>
              </a:rPr>
              <a:t>10, </a:t>
            </a:r>
            <a:r>
              <a:rPr lang="en-US" sz="2000" dirty="0" smtClean="0">
                <a:solidFill>
                  <a:srgbClr val="00B400"/>
                </a:solidFill>
              </a:rPr>
              <a:t>20, </a:t>
            </a:r>
            <a:r>
              <a:rPr lang="en-US" sz="2000" dirty="0" smtClean="0">
                <a:solidFill>
                  <a:srgbClr val="162CFF"/>
                </a:solidFill>
              </a:rPr>
              <a:t>40</a:t>
            </a:r>
            <a:r>
              <a:rPr lang="en-US" sz="2000" dirty="0" smtClean="0"/>
              <a:t> </a:t>
            </a:r>
          </a:p>
          <a:p>
            <a:pPr algn="ctr"/>
            <a:endParaRPr lang="en-US" dirty="0" smtClean="0"/>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Prior RMSE: </a:t>
            </a:r>
            <a:r>
              <a:rPr lang="en-US" sz="2800" dirty="0" smtClean="0">
                <a:solidFill>
                  <a:schemeClr val="bg1"/>
                </a:solidFill>
              </a:rPr>
              <a:t>Obs. every </a:t>
            </a:r>
            <a:r>
              <a:rPr lang="en-US" sz="2800" dirty="0">
                <a:solidFill>
                  <a:schemeClr val="bg1"/>
                </a:solidFill>
              </a:rPr>
              <a:t>Hour, Error Variance 16</a:t>
            </a:r>
          </a:p>
        </p:txBody>
      </p:sp>
      <p:pic>
        <p:nvPicPr>
          <p:cNvPr id="2" name="Picture 1" descr="rms_ev16_figc.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490472"/>
            <a:ext cx="5303520" cy="4124960"/>
          </a:xfrm>
          <a:prstGeom prst="rect">
            <a:avLst/>
          </a:prstGeom>
        </p:spPr>
      </p:pic>
    </p:spTree>
    <p:extLst>
      <p:ext uri="{BB962C8B-B14F-4D97-AF65-F5344CB8AC3E}">
        <p14:creationId xmlns:p14="http://schemas.microsoft.com/office/powerpoint/2010/main" val="3305212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138773"/>
          </a:xfrm>
          <a:prstGeom prst="rect">
            <a:avLst/>
          </a:prstGeom>
          <a:noFill/>
        </p:spPr>
        <p:txBody>
          <a:bodyPr wrap="square" rtlCol="0">
            <a:spAutoFit/>
          </a:bodyPr>
          <a:lstStyle/>
          <a:p>
            <a:endParaRPr lang="en-US" dirty="0" smtClean="0"/>
          </a:p>
          <a:p>
            <a:endParaRPr lang="en-US" dirty="0"/>
          </a:p>
          <a:p>
            <a:r>
              <a:rPr lang="en-US" sz="2000" dirty="0" smtClean="0"/>
              <a:t>Ensemble Size </a:t>
            </a:r>
            <a:r>
              <a:rPr lang="en-US" sz="2000" dirty="0" smtClean="0">
                <a:solidFill>
                  <a:srgbClr val="FF0000"/>
                </a:solidFill>
              </a:rPr>
              <a:t>10</a:t>
            </a:r>
            <a:endParaRPr lang="en-US" sz="2000" dirty="0" smtClean="0">
              <a:solidFill>
                <a:srgbClr val="162C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Hour, Err. Var. 16</a:t>
            </a:r>
            <a:endParaRPr lang="en-US" sz="2800" dirty="0">
              <a:solidFill>
                <a:schemeClr val="bg1"/>
              </a:solidFill>
            </a:endParaRPr>
          </a:p>
        </p:txBody>
      </p:sp>
    </p:spTree>
    <p:extLst>
      <p:ext uri="{BB962C8B-B14F-4D97-AF65-F5344CB8AC3E}">
        <p14:creationId xmlns:p14="http://schemas.microsoft.com/office/powerpoint/2010/main" val="386558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138773"/>
          </a:xfrm>
          <a:prstGeom prst="rect">
            <a:avLst/>
          </a:prstGeom>
          <a:noFill/>
        </p:spPr>
        <p:txBody>
          <a:bodyPr wrap="square" rtlCol="0">
            <a:spAutoFit/>
          </a:bodyPr>
          <a:lstStyle/>
          <a:p>
            <a:endParaRPr lang="en-US" dirty="0" smtClean="0"/>
          </a:p>
          <a:p>
            <a:endParaRPr lang="en-US" dirty="0"/>
          </a:p>
          <a:p>
            <a:r>
              <a:rPr lang="en-US" sz="2000" dirty="0" smtClean="0"/>
              <a:t>Ensemble Size </a:t>
            </a:r>
            <a:r>
              <a:rPr lang="en-US" sz="2000" dirty="0" smtClean="0">
                <a:solidFill>
                  <a:srgbClr val="FF0000"/>
                </a:solidFill>
              </a:rPr>
              <a:t>10, </a:t>
            </a:r>
            <a:r>
              <a:rPr lang="en-US" sz="2000" dirty="0" smtClean="0">
                <a:solidFill>
                  <a:srgbClr val="00B400"/>
                </a:solidFill>
              </a:rPr>
              <a:t>20</a:t>
            </a:r>
            <a:endParaRPr lang="en-US" sz="2000" dirty="0" smtClean="0">
              <a:solidFill>
                <a:srgbClr val="162C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Hour, Err. Var. 16</a:t>
            </a:r>
            <a:endParaRPr lang="en-US" sz="2800" dirty="0">
              <a:solidFill>
                <a:schemeClr val="bg1"/>
              </a:solidFill>
            </a:endParaRPr>
          </a:p>
        </p:txBody>
      </p:sp>
    </p:spTree>
    <p:extLst>
      <p:ext uri="{BB962C8B-B14F-4D97-AF65-F5344CB8AC3E}">
        <p14:creationId xmlns:p14="http://schemas.microsoft.com/office/powerpoint/2010/main" val="11686679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138773"/>
          </a:xfrm>
          <a:prstGeom prst="rect">
            <a:avLst/>
          </a:prstGeom>
          <a:noFill/>
        </p:spPr>
        <p:txBody>
          <a:bodyPr wrap="square" rtlCol="0">
            <a:spAutoFit/>
          </a:bodyPr>
          <a:lstStyle/>
          <a:p>
            <a:endParaRPr lang="en-US" dirty="0" smtClean="0"/>
          </a:p>
          <a:p>
            <a:endParaRPr lang="en-US" dirty="0"/>
          </a:p>
          <a:p>
            <a:r>
              <a:rPr lang="en-US" sz="2000" dirty="0" smtClean="0"/>
              <a:t>Ensemble Size </a:t>
            </a:r>
            <a:r>
              <a:rPr lang="en-US" sz="2000" dirty="0" smtClean="0">
                <a:solidFill>
                  <a:srgbClr val="FF0000"/>
                </a:solidFill>
              </a:rPr>
              <a:t>10, </a:t>
            </a:r>
            <a:r>
              <a:rPr lang="en-US" sz="2000" dirty="0" smtClean="0">
                <a:solidFill>
                  <a:srgbClr val="00B400"/>
                </a:solidFill>
              </a:rPr>
              <a:t>20,</a:t>
            </a:r>
            <a:r>
              <a:rPr lang="en-US" sz="2000" dirty="0" smtClean="0">
                <a:solidFill>
                  <a:srgbClr val="FF0000"/>
                </a:solidFill>
              </a:rPr>
              <a:t> </a:t>
            </a:r>
            <a:r>
              <a:rPr lang="en-US" sz="2000" dirty="0" smtClean="0">
                <a:solidFill>
                  <a:srgbClr val="162CFF"/>
                </a:solidFill>
              </a:rPr>
              <a:t>40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13230"/>
            <a:ext cx="5537835" cy="4382770"/>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Equivalent Localization: Obs. Every Hour, Err. Var. 16</a:t>
            </a:r>
            <a:endParaRPr lang="en-US" sz="2800" dirty="0">
              <a:solidFill>
                <a:schemeClr val="bg1"/>
              </a:solidFill>
            </a:endParaRPr>
          </a:p>
        </p:txBody>
      </p:sp>
    </p:spTree>
    <p:extLst>
      <p:ext uri="{BB962C8B-B14F-4D97-AF65-F5344CB8AC3E}">
        <p14:creationId xmlns:p14="http://schemas.microsoft.com/office/powerpoint/2010/main" val="3400141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5299364" cy="6858000"/>
          </a:xfrm>
          <a:prstGeom prst="rect">
            <a:avLst/>
          </a:prstGeom>
        </p:spPr>
      </p:pic>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9" name="TextBox 8"/>
          <p:cNvSpPr txBox="1"/>
          <p:nvPr/>
        </p:nvSpPr>
        <p:spPr>
          <a:xfrm>
            <a:off x="533400" y="1143000"/>
            <a:ext cx="3886200" cy="400110"/>
          </a:xfrm>
          <a:prstGeom prst="rect">
            <a:avLst/>
          </a:prstGeom>
          <a:noFill/>
        </p:spPr>
        <p:txBody>
          <a:bodyPr wrap="square" rtlCol="0">
            <a:spAutoFit/>
          </a:bodyPr>
          <a:lstStyle/>
          <a:p>
            <a:r>
              <a:rPr lang="en-US" sz="2000" dirty="0" smtClean="0"/>
              <a:t>RMSE for Best GC</a:t>
            </a:r>
            <a:endParaRPr lang="en-US" sz="2000" dirty="0"/>
          </a:p>
        </p:txBody>
      </p:sp>
      <p:sp>
        <p:nvSpPr>
          <p:cNvPr id="11" name="TextBox 10"/>
          <p:cNvSpPr txBox="1"/>
          <p:nvPr/>
        </p:nvSpPr>
        <p:spPr>
          <a:xfrm>
            <a:off x="1447800" y="4038600"/>
            <a:ext cx="685800" cy="400110"/>
          </a:xfrm>
          <a:prstGeom prst="rect">
            <a:avLst/>
          </a:prstGeom>
          <a:noFill/>
        </p:spPr>
        <p:txBody>
          <a:bodyPr wrap="square" rtlCol="0">
            <a:spAutoFit/>
          </a:bodyPr>
          <a:lstStyle/>
          <a:p>
            <a:r>
              <a:rPr lang="en-US" sz="2000" dirty="0" smtClean="0"/>
              <a:t>1</a:t>
            </a:r>
            <a:endParaRPr lang="en-US" sz="2000" dirty="0"/>
          </a:p>
        </p:txBody>
      </p:sp>
      <p:sp>
        <p:nvSpPr>
          <p:cNvPr id="13" name="TextBox 12"/>
          <p:cNvSpPr txBox="1"/>
          <p:nvPr/>
        </p:nvSpPr>
        <p:spPr>
          <a:xfrm>
            <a:off x="2819400" y="1809690"/>
            <a:ext cx="685800" cy="400110"/>
          </a:xfrm>
          <a:prstGeom prst="rect">
            <a:avLst/>
          </a:prstGeom>
          <a:noFill/>
        </p:spPr>
        <p:txBody>
          <a:bodyPr wrap="square" rtlCol="0">
            <a:spAutoFit/>
          </a:bodyPr>
          <a:lstStyle/>
          <a:p>
            <a:r>
              <a:rPr lang="en-US" sz="2000" dirty="0" smtClean="0"/>
              <a:t>2</a:t>
            </a:r>
            <a:endParaRPr lang="en-US" sz="2000" dirty="0"/>
          </a:p>
        </p:txBody>
      </p:sp>
      <p:sp>
        <p:nvSpPr>
          <p:cNvPr id="8" name="TextBox 7"/>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Lorenz96 Identity Observations Summary (N=20)</a:t>
            </a:r>
            <a:endParaRPr lang="en-US" sz="2800" dirty="0">
              <a:solidFill>
                <a:schemeClr val="bg1"/>
              </a:solidFill>
            </a:endParaRPr>
          </a:p>
        </p:txBody>
      </p:sp>
    </p:spTree>
    <p:extLst>
      <p:ext uri="{BB962C8B-B14F-4D97-AF65-F5344CB8AC3E}">
        <p14:creationId xmlns:p14="http://schemas.microsoft.com/office/powerpoint/2010/main" val="606759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5299364" cy="6858000"/>
          </a:xfrm>
          <a:prstGeom prst="rect">
            <a:avLst/>
          </a:prstGeom>
        </p:spPr>
      </p:pic>
      <p:pic>
        <p:nvPicPr>
          <p:cNvPr id="8" name="Picture 7" descr="fig5_n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0"/>
            <a:ext cx="5299364" cy="6858000"/>
          </a:xfrm>
          <a:prstGeom prst="rect">
            <a:avLst/>
          </a:prstGeom>
        </p:spPr>
      </p:pic>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9" name="TextBox 8"/>
          <p:cNvSpPr txBox="1"/>
          <p:nvPr/>
        </p:nvSpPr>
        <p:spPr>
          <a:xfrm>
            <a:off x="533400" y="1143000"/>
            <a:ext cx="3886200" cy="400110"/>
          </a:xfrm>
          <a:prstGeom prst="rect">
            <a:avLst/>
          </a:prstGeom>
          <a:noFill/>
        </p:spPr>
        <p:txBody>
          <a:bodyPr wrap="square" rtlCol="0">
            <a:spAutoFit/>
          </a:bodyPr>
          <a:lstStyle/>
          <a:p>
            <a:r>
              <a:rPr lang="en-US" sz="2000" dirty="0" smtClean="0"/>
              <a:t>RMSE for Best GC</a:t>
            </a:r>
            <a:endParaRPr lang="en-US" sz="2000" dirty="0"/>
          </a:p>
        </p:txBody>
      </p:sp>
      <p:sp>
        <p:nvSpPr>
          <p:cNvPr id="10" name="TextBox 9"/>
          <p:cNvSpPr txBox="1"/>
          <p:nvPr/>
        </p:nvSpPr>
        <p:spPr>
          <a:xfrm>
            <a:off x="4572000" y="1295400"/>
            <a:ext cx="4267200" cy="400110"/>
          </a:xfrm>
          <a:prstGeom prst="rect">
            <a:avLst/>
          </a:prstGeom>
          <a:noFill/>
        </p:spPr>
        <p:txBody>
          <a:bodyPr wrap="square" rtlCol="0">
            <a:spAutoFit/>
          </a:bodyPr>
          <a:lstStyle/>
          <a:p>
            <a:r>
              <a:rPr lang="en-US" sz="2000" dirty="0" smtClean="0"/>
              <a:t>CER RMSE / Best GC RMSE: Post</a:t>
            </a:r>
            <a:endParaRPr lang="en-US" sz="2000" dirty="0"/>
          </a:p>
        </p:txBody>
      </p:sp>
      <p:sp>
        <p:nvSpPr>
          <p:cNvPr id="11" name="TextBox 10"/>
          <p:cNvSpPr txBox="1"/>
          <p:nvPr/>
        </p:nvSpPr>
        <p:spPr>
          <a:xfrm>
            <a:off x="1447800" y="4038600"/>
            <a:ext cx="685800" cy="400110"/>
          </a:xfrm>
          <a:prstGeom prst="rect">
            <a:avLst/>
          </a:prstGeom>
          <a:noFill/>
        </p:spPr>
        <p:txBody>
          <a:bodyPr wrap="square" rtlCol="0">
            <a:spAutoFit/>
          </a:bodyPr>
          <a:lstStyle/>
          <a:p>
            <a:r>
              <a:rPr lang="en-US" sz="2000" dirty="0" smtClean="0"/>
              <a:t>1</a:t>
            </a:r>
            <a:endParaRPr lang="en-US" sz="2000" dirty="0"/>
          </a:p>
        </p:txBody>
      </p:sp>
      <p:sp>
        <p:nvSpPr>
          <p:cNvPr id="12" name="TextBox 11"/>
          <p:cNvSpPr txBox="1"/>
          <p:nvPr/>
        </p:nvSpPr>
        <p:spPr>
          <a:xfrm>
            <a:off x="5867400" y="4038600"/>
            <a:ext cx="685800" cy="400110"/>
          </a:xfrm>
          <a:prstGeom prst="rect">
            <a:avLst/>
          </a:prstGeom>
          <a:noFill/>
        </p:spPr>
        <p:txBody>
          <a:bodyPr wrap="square" rtlCol="0">
            <a:spAutoFit/>
          </a:bodyPr>
          <a:lstStyle/>
          <a:p>
            <a:r>
              <a:rPr lang="en-US" sz="2000" dirty="0" smtClean="0"/>
              <a:t>1</a:t>
            </a:r>
            <a:endParaRPr lang="en-US" sz="2000" dirty="0"/>
          </a:p>
        </p:txBody>
      </p:sp>
      <p:sp>
        <p:nvSpPr>
          <p:cNvPr id="13" name="TextBox 12"/>
          <p:cNvSpPr txBox="1"/>
          <p:nvPr/>
        </p:nvSpPr>
        <p:spPr>
          <a:xfrm>
            <a:off x="2819400" y="1809690"/>
            <a:ext cx="685800" cy="400110"/>
          </a:xfrm>
          <a:prstGeom prst="rect">
            <a:avLst/>
          </a:prstGeom>
          <a:noFill/>
        </p:spPr>
        <p:txBody>
          <a:bodyPr wrap="square" rtlCol="0">
            <a:spAutoFit/>
          </a:bodyPr>
          <a:lstStyle/>
          <a:p>
            <a:r>
              <a:rPr lang="en-US" sz="2000" dirty="0" smtClean="0"/>
              <a:t>2</a:t>
            </a:r>
            <a:endParaRPr lang="en-US" sz="2000" dirty="0"/>
          </a:p>
        </p:txBody>
      </p:sp>
      <p:sp>
        <p:nvSpPr>
          <p:cNvPr id="14" name="TextBox 13"/>
          <p:cNvSpPr txBox="1"/>
          <p:nvPr/>
        </p:nvSpPr>
        <p:spPr>
          <a:xfrm>
            <a:off x="7239000" y="1809690"/>
            <a:ext cx="685800" cy="400110"/>
          </a:xfrm>
          <a:prstGeom prst="rect">
            <a:avLst/>
          </a:prstGeom>
          <a:noFill/>
        </p:spPr>
        <p:txBody>
          <a:bodyPr wrap="square" rtlCol="0">
            <a:spAutoFit/>
          </a:bodyPr>
          <a:lstStyle/>
          <a:p>
            <a:r>
              <a:rPr lang="en-US" sz="2000" dirty="0" smtClean="0"/>
              <a:t>2</a:t>
            </a:r>
            <a:endParaRPr lang="en-US" sz="2000"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Lorenz96 Identity Observations Summary (N=20)</a:t>
            </a:r>
            <a:endParaRPr lang="en-US" sz="2800" dirty="0">
              <a:solidFill>
                <a:schemeClr val="bg1"/>
              </a:solidFill>
            </a:endParaRPr>
          </a:p>
        </p:txBody>
      </p:sp>
    </p:spTree>
    <p:extLst>
      <p:ext uri="{BB962C8B-B14F-4D97-AF65-F5344CB8AC3E}">
        <p14:creationId xmlns:p14="http://schemas.microsoft.com/office/powerpoint/2010/main" val="831649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Box 6"/>
          <p:cNvSpPr txBox="1">
            <a:spLocks noChangeArrowheads="1"/>
          </p:cNvSpPr>
          <p:nvPr/>
        </p:nvSpPr>
        <p:spPr bwMode="auto">
          <a:xfrm>
            <a:off x="304800" y="990600"/>
            <a:ext cx="84582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2800" dirty="0" smtClean="0"/>
              <a:t>Regress </a:t>
            </a:r>
            <a:r>
              <a:rPr lang="en-US" sz="2800" dirty="0"/>
              <a:t>y increments onto each </a:t>
            </a:r>
            <a:r>
              <a:rPr lang="en-US" sz="2800" dirty="0" smtClean="0"/>
              <a:t>state component x</a:t>
            </a:r>
            <a:r>
              <a:rPr lang="en-US" sz="2800" baseline="-25000" dirty="0" smtClean="0"/>
              <a:t>i</a:t>
            </a:r>
            <a:r>
              <a:rPr lang="en-US" sz="2800" dirty="0" smtClean="0"/>
              <a:t>.</a:t>
            </a:r>
            <a:endParaRPr lang="en-US" sz="2800" dirty="0"/>
          </a:p>
        </p:txBody>
      </p:sp>
      <p:cxnSp>
        <p:nvCxnSpPr>
          <p:cNvPr id="21512" name="Straight Arrow Connector 8"/>
          <p:cNvCxnSpPr>
            <a:cxnSpLocks noChangeShapeType="1"/>
          </p:cNvCxnSpPr>
          <p:nvPr/>
        </p:nvCxnSpPr>
        <p:spPr bwMode="auto">
          <a:xfrm rot="10800000" flipV="1">
            <a:off x="4648200" y="3276600"/>
            <a:ext cx="914400" cy="304800"/>
          </a:xfrm>
          <a:prstGeom prst="straightConnector1">
            <a:avLst/>
          </a:prstGeom>
          <a:noFill/>
          <a:ln w="381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 name="Footer Placeholder 1"/>
          <p:cNvSpPr>
            <a:spLocks noGrp="1"/>
          </p:cNvSpPr>
          <p:nvPr>
            <p:ph type="ftr" sz="quarter" idx="4294967295"/>
          </p:nvPr>
        </p:nvSpPr>
        <p:spPr>
          <a:xfrm>
            <a:off x="3124200" y="6356350"/>
            <a:ext cx="2895600" cy="365125"/>
          </a:xfrm>
        </p:spPr>
        <p:txBody>
          <a:bodyPr/>
          <a:lstStyle/>
          <a:p>
            <a:pPr>
              <a:defRPr/>
            </a:pPr>
            <a:r>
              <a:rPr lang="sk-SK" smtClean="0">
                <a:latin typeface="Calibri"/>
                <a:cs typeface="Calibri"/>
              </a:rPr>
              <a:t>Nanjing DA Tutorial, 29 Aug. 2017</a:t>
            </a:r>
            <a:endParaRPr lang="en-US" dirty="0">
              <a:latin typeface="Calibri"/>
              <a:cs typeface="Calibri"/>
            </a:endParaRPr>
          </a:p>
        </p:txBody>
      </p:sp>
      <p:sp>
        <p:nvSpPr>
          <p:cNvPr id="9" name="TextBox 8"/>
          <p:cNvSpPr txBox="1"/>
          <p:nvPr/>
        </p:nvSpPr>
        <p:spPr>
          <a:xfrm>
            <a:off x="0" y="-1"/>
            <a:ext cx="9144000" cy="523220"/>
          </a:xfrm>
          <a:prstGeom prst="rect">
            <a:avLst/>
          </a:prstGeom>
          <a:solidFill>
            <a:srgbClr val="3366FF"/>
          </a:solidFill>
        </p:spPr>
        <p:txBody>
          <a:bodyPr wrap="square" rtlCol="0">
            <a:spAutoFit/>
          </a:bodyPr>
          <a:lstStyle/>
          <a:p>
            <a:pPr algn="ctr" eaLnBrk="1" hangingPunct="1">
              <a:defRPr/>
            </a:pPr>
            <a:r>
              <a:rPr lang="en-US" sz="2800" dirty="0" smtClean="0">
                <a:solidFill>
                  <a:schemeClr val="bg1"/>
                </a:solidFill>
                <a:ea typeface="ヒラギノ角ゴ Pro W3" charset="-128"/>
                <a:cs typeface="ヒラギノ角ゴ Pro W3" charset="-128"/>
              </a:rPr>
              <a:t>Focus on the Regression Step</a:t>
            </a:r>
            <a:endParaRPr lang="en-US" sz="2800" dirty="0">
              <a:solidFill>
                <a:schemeClr val="bg1"/>
              </a:solidFill>
              <a:ea typeface="ヒラギノ角ゴ Pro W3" charset="-128"/>
              <a:cs typeface="ヒラギノ角ゴ Pro W3" charset="-128"/>
            </a:endParaRPr>
          </a:p>
        </p:txBody>
      </p:sp>
      <p:pic>
        <p:nvPicPr>
          <p:cNvPr id="10" name="Picture 9" descr="DataAssimilationDiagram_fram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6789928" cy="3790696"/>
          </a:xfrm>
          <a:prstGeom prst="rect">
            <a:avLst/>
          </a:prstGeom>
          <a:noFill/>
          <a:extLst>
            <a:ext uri="{909E8E84-426E-40dd-AFC4-6F175D3DCCD1}">
              <a14:hiddenFill xmlns="" xmlns:a14="http://schemas.microsoft.com/office/drawing/2010/main">
                <a:solidFill>
                  <a:srgbClr val="FFFFFF"/>
                </a:solidFill>
              </a14:hiddenFill>
            </a:ext>
          </a:extLst>
        </p:spPr>
      </p:pic>
      <p:sp>
        <p:nvSpPr>
          <p:cNvPr id="21510" name="TextBox 8"/>
          <p:cNvSpPr txBox="1">
            <a:spLocks noChangeArrowheads="1"/>
          </p:cNvSpPr>
          <p:nvPr/>
        </p:nvSpPr>
        <p:spPr bwMode="auto">
          <a:xfrm>
            <a:off x="5791200" y="3352800"/>
            <a:ext cx="31242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dirty="0" err="1" smtClean="0">
                <a:latin typeface="Symbol" charset="0"/>
              </a:rPr>
              <a:t>D</a:t>
            </a:r>
            <a:r>
              <a:rPr lang="en-US" dirty="0" err="1" smtClean="0"/>
              <a:t>x</a:t>
            </a:r>
            <a:r>
              <a:rPr lang="en-US" baseline="-25000" dirty="0" err="1" smtClean="0"/>
              <a:t>i</a:t>
            </a:r>
            <a:r>
              <a:rPr lang="en-US" baseline="-25000" dirty="0" err="1"/>
              <a:t>,n</a:t>
            </a:r>
            <a:r>
              <a:rPr lang="en-US" dirty="0"/>
              <a:t>=</a:t>
            </a:r>
            <a:r>
              <a:rPr lang="en-US" dirty="0" err="1"/>
              <a:t>b</a:t>
            </a:r>
            <a:r>
              <a:rPr lang="en-US" dirty="0" err="1">
                <a:latin typeface="Symbol" charset="0"/>
              </a:rPr>
              <a:t>D</a:t>
            </a:r>
            <a:r>
              <a:rPr lang="en-US" dirty="0" err="1"/>
              <a:t>y</a:t>
            </a:r>
            <a:r>
              <a:rPr lang="en-US" baseline="-25000" dirty="0" err="1"/>
              <a:t>n</a:t>
            </a:r>
            <a:r>
              <a:rPr lang="en-US" baseline="-25000" dirty="0"/>
              <a:t>,</a:t>
            </a:r>
            <a:r>
              <a:rPr lang="en-US" dirty="0"/>
              <a:t> </a:t>
            </a:r>
          </a:p>
          <a:p>
            <a:r>
              <a:rPr lang="en-US" dirty="0"/>
              <a:t>          n=1,…</a:t>
            </a:r>
            <a:r>
              <a:rPr lang="en-US" dirty="0" smtClean="0"/>
              <a:t>N.</a:t>
            </a:r>
            <a:endParaRPr lang="en-US" dirty="0"/>
          </a:p>
          <a:p>
            <a:endParaRPr lang="en-US" sz="2000" dirty="0"/>
          </a:p>
          <a:p>
            <a:r>
              <a:rPr lang="en-US" dirty="0"/>
              <a:t>N is ensemble size.</a:t>
            </a:r>
          </a:p>
          <a:p>
            <a:r>
              <a:rPr lang="en-US" dirty="0"/>
              <a:t>b is regression    </a:t>
            </a:r>
          </a:p>
          <a:p>
            <a:r>
              <a:rPr lang="en-US" dirty="0"/>
              <a:t>    coefficient</a:t>
            </a:r>
            <a:r>
              <a:rPr lang="en-US" dirty="0" smtClean="0"/>
              <a:t>.</a:t>
            </a:r>
            <a:endParaRPr lang="en-US" dirty="0"/>
          </a:p>
        </p:txBody>
      </p:sp>
      <p:cxnSp>
        <p:nvCxnSpPr>
          <p:cNvPr id="8" name="Straight Arrow Connector 7"/>
          <p:cNvCxnSpPr/>
          <p:nvPr/>
        </p:nvCxnSpPr>
        <p:spPr>
          <a:xfrm flipH="1" flipV="1">
            <a:off x="5181600" y="3657600"/>
            <a:ext cx="457200" cy="1524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7478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559"/>
            <a:ext cx="5299363" cy="6858000"/>
          </a:xfrm>
          <a:prstGeom prst="rect">
            <a:avLst/>
          </a:prstGeom>
        </p:spPr>
      </p:pic>
      <p:pic>
        <p:nvPicPr>
          <p:cNvPr id="8" name="Picture 7" descr="fig5_n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0"/>
            <a:ext cx="5299364" cy="6858000"/>
          </a:xfrm>
          <a:prstGeom prst="rect">
            <a:avLst/>
          </a:prstGeom>
        </p:spPr>
      </p:pic>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9" name="TextBox 8"/>
          <p:cNvSpPr txBox="1"/>
          <p:nvPr/>
        </p:nvSpPr>
        <p:spPr>
          <a:xfrm>
            <a:off x="533400" y="1143000"/>
            <a:ext cx="3886200" cy="400110"/>
          </a:xfrm>
          <a:prstGeom prst="rect">
            <a:avLst/>
          </a:prstGeom>
          <a:noFill/>
        </p:spPr>
        <p:txBody>
          <a:bodyPr wrap="square" rtlCol="0">
            <a:spAutoFit/>
          </a:bodyPr>
          <a:lstStyle/>
          <a:p>
            <a:r>
              <a:rPr lang="en-US" sz="2000" dirty="0" smtClean="0"/>
              <a:t>GC </a:t>
            </a:r>
            <a:r>
              <a:rPr lang="en-US" sz="2000" dirty="0" err="1" smtClean="0"/>
              <a:t>Halfwidth</a:t>
            </a:r>
            <a:r>
              <a:rPr lang="en-US" sz="2000" dirty="0" smtClean="0"/>
              <a:t> for Best RMSE</a:t>
            </a:r>
            <a:endParaRPr lang="en-US" sz="2000" dirty="0"/>
          </a:p>
        </p:txBody>
      </p:sp>
      <p:sp>
        <p:nvSpPr>
          <p:cNvPr id="10" name="TextBox 9"/>
          <p:cNvSpPr txBox="1"/>
          <p:nvPr/>
        </p:nvSpPr>
        <p:spPr>
          <a:xfrm>
            <a:off x="4572000" y="1295400"/>
            <a:ext cx="4267200" cy="400110"/>
          </a:xfrm>
          <a:prstGeom prst="rect">
            <a:avLst/>
          </a:prstGeom>
          <a:noFill/>
        </p:spPr>
        <p:txBody>
          <a:bodyPr wrap="square" rtlCol="0">
            <a:spAutoFit/>
          </a:bodyPr>
          <a:lstStyle/>
          <a:p>
            <a:r>
              <a:rPr lang="en-US" sz="2000" dirty="0" smtClean="0"/>
              <a:t>CER RMSE / Best GC RMSE: Post</a:t>
            </a:r>
            <a:endParaRPr lang="en-US" sz="2000" dirty="0"/>
          </a:p>
        </p:txBody>
      </p:sp>
      <p:sp>
        <p:nvSpPr>
          <p:cNvPr id="11" name="TextBox 10"/>
          <p:cNvSpPr txBox="1"/>
          <p:nvPr/>
        </p:nvSpPr>
        <p:spPr>
          <a:xfrm>
            <a:off x="1447800" y="4038600"/>
            <a:ext cx="685800" cy="400110"/>
          </a:xfrm>
          <a:prstGeom prst="rect">
            <a:avLst/>
          </a:prstGeom>
          <a:noFill/>
        </p:spPr>
        <p:txBody>
          <a:bodyPr wrap="square" rtlCol="0">
            <a:spAutoFit/>
          </a:bodyPr>
          <a:lstStyle/>
          <a:p>
            <a:r>
              <a:rPr lang="en-US" sz="2000" dirty="0" smtClean="0"/>
              <a:t>1</a:t>
            </a:r>
            <a:endParaRPr lang="en-US" sz="2000" dirty="0"/>
          </a:p>
        </p:txBody>
      </p:sp>
      <p:sp>
        <p:nvSpPr>
          <p:cNvPr id="12" name="TextBox 11"/>
          <p:cNvSpPr txBox="1"/>
          <p:nvPr/>
        </p:nvSpPr>
        <p:spPr>
          <a:xfrm>
            <a:off x="5867400" y="4038600"/>
            <a:ext cx="685800" cy="400110"/>
          </a:xfrm>
          <a:prstGeom prst="rect">
            <a:avLst/>
          </a:prstGeom>
          <a:noFill/>
        </p:spPr>
        <p:txBody>
          <a:bodyPr wrap="square" rtlCol="0">
            <a:spAutoFit/>
          </a:bodyPr>
          <a:lstStyle/>
          <a:p>
            <a:r>
              <a:rPr lang="en-US" sz="2000" dirty="0" smtClean="0"/>
              <a:t>1</a:t>
            </a:r>
            <a:endParaRPr lang="en-US" sz="2000" dirty="0"/>
          </a:p>
        </p:txBody>
      </p:sp>
      <p:sp>
        <p:nvSpPr>
          <p:cNvPr id="13" name="TextBox 12"/>
          <p:cNvSpPr txBox="1"/>
          <p:nvPr/>
        </p:nvSpPr>
        <p:spPr>
          <a:xfrm>
            <a:off x="2819400" y="1809690"/>
            <a:ext cx="685800" cy="400110"/>
          </a:xfrm>
          <a:prstGeom prst="rect">
            <a:avLst/>
          </a:prstGeom>
          <a:noFill/>
        </p:spPr>
        <p:txBody>
          <a:bodyPr wrap="square" rtlCol="0">
            <a:spAutoFit/>
          </a:bodyPr>
          <a:lstStyle/>
          <a:p>
            <a:r>
              <a:rPr lang="en-US" sz="2000" dirty="0" smtClean="0"/>
              <a:t>2</a:t>
            </a:r>
            <a:endParaRPr lang="en-US" sz="2000" dirty="0"/>
          </a:p>
        </p:txBody>
      </p:sp>
      <p:sp>
        <p:nvSpPr>
          <p:cNvPr id="14" name="TextBox 13"/>
          <p:cNvSpPr txBox="1"/>
          <p:nvPr/>
        </p:nvSpPr>
        <p:spPr>
          <a:xfrm>
            <a:off x="7239000" y="1809690"/>
            <a:ext cx="685800" cy="400110"/>
          </a:xfrm>
          <a:prstGeom prst="rect">
            <a:avLst/>
          </a:prstGeom>
          <a:noFill/>
        </p:spPr>
        <p:txBody>
          <a:bodyPr wrap="square" rtlCol="0">
            <a:spAutoFit/>
          </a:bodyPr>
          <a:lstStyle/>
          <a:p>
            <a:r>
              <a:rPr lang="en-US" sz="2000" dirty="0" smtClean="0"/>
              <a:t>2</a:t>
            </a:r>
            <a:endParaRPr lang="en-US" sz="2000" dirty="0"/>
          </a:p>
        </p:txBody>
      </p:sp>
      <p:sp>
        <p:nvSpPr>
          <p:cNvPr id="15" name="TextBox 14"/>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Lorenz96 Identity Observations Summary (N=20)</a:t>
            </a:r>
            <a:endParaRPr lang="en-US" sz="2800" dirty="0">
              <a:solidFill>
                <a:schemeClr val="bg1"/>
              </a:solidFill>
            </a:endParaRPr>
          </a:p>
        </p:txBody>
      </p:sp>
    </p:spTree>
    <p:extLst>
      <p:ext uri="{BB962C8B-B14F-4D97-AF65-F5344CB8AC3E}">
        <p14:creationId xmlns:p14="http://schemas.microsoft.com/office/powerpoint/2010/main" val="432929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15184" y="1544498"/>
            <a:ext cx="7671306" cy="1569660"/>
          </a:xfrm>
          <a:prstGeom prst="rect">
            <a:avLst/>
          </a:prstGeom>
          <a:noFill/>
        </p:spPr>
        <p:txBody>
          <a:bodyPr wrap="square" rtlCol="0">
            <a:spAutoFit/>
          </a:bodyPr>
          <a:lstStyle/>
          <a:p>
            <a:r>
              <a:rPr lang="en-US" sz="2400" dirty="0" smtClean="0"/>
              <a:t>Each observation is average of grid point plus its nearest 8 neighbors on both side; total of 17 points.</a:t>
            </a:r>
          </a:p>
          <a:p>
            <a:r>
              <a:rPr lang="en-US" sz="2400" dirty="0" smtClean="0"/>
              <a:t>	(Something like a radiance observation.)</a:t>
            </a:r>
          </a:p>
          <a:p>
            <a:endParaRPr lang="en-US" sz="2400" dirty="0" smtClean="0"/>
          </a:p>
        </p:txBody>
      </p:sp>
      <p:pic>
        <p:nvPicPr>
          <p:cNvPr id="2" name="Picture 1" descr="l96_subsets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2954970"/>
            <a:ext cx="4533900" cy="2349500"/>
          </a:xfrm>
          <a:prstGeom prst="rect">
            <a:avLst/>
          </a:prstGeom>
        </p:spPr>
      </p:pic>
      <p:sp>
        <p:nvSpPr>
          <p:cNvPr id="3" name="Footer Placeholder 2"/>
          <p:cNvSpPr>
            <a:spLocks noGrp="1"/>
          </p:cNvSpPr>
          <p:nvPr>
            <p:ph type="ftr" sz="quarter" idx="3"/>
          </p:nvPr>
        </p:nvSpPr>
        <p:spPr/>
        <p:txBody>
          <a:bodyPr/>
          <a:lstStyle/>
          <a:p>
            <a:pPr lvl="0"/>
            <a:r>
              <a:rPr lang="sk-SK" sz="1400" smtClean="0">
                <a:solidFill>
                  <a:srgbClr val="000000"/>
                </a:solidFill>
                <a:latin typeface="Calibri"/>
                <a:cs typeface="Calibri"/>
              </a:rPr>
              <a:t>Nanjing DA Tutorial, 29 Aug. 2017</a:t>
            </a:r>
            <a:endParaRPr lang="en-US" sz="1400" dirty="0">
              <a:solidFill>
                <a:srgbClr val="000000"/>
              </a:solidFill>
              <a:latin typeface="Calibri"/>
              <a:cs typeface="Calibri"/>
            </a:endParaRPr>
          </a:p>
        </p:txBody>
      </p:sp>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L96 Case </a:t>
            </a:r>
            <a:r>
              <a:rPr lang="en-US" sz="2800" dirty="0">
                <a:solidFill>
                  <a:schemeClr val="bg1"/>
                </a:solidFill>
              </a:rPr>
              <a:t>3</a:t>
            </a:r>
            <a:r>
              <a:rPr lang="en-US" sz="2800" dirty="0" smtClean="0">
                <a:solidFill>
                  <a:schemeClr val="bg1"/>
                </a:solidFill>
              </a:rPr>
              <a:t>: Integral Observations</a:t>
            </a:r>
            <a:endParaRPr lang="en-US" sz="2800" dirty="0">
              <a:solidFill>
                <a:schemeClr val="bg1"/>
              </a:solidFill>
            </a:endParaRPr>
          </a:p>
        </p:txBody>
      </p:sp>
    </p:spTree>
    <p:extLst>
      <p:ext uri="{BB962C8B-B14F-4D97-AF65-F5344CB8AC3E}">
        <p14:creationId xmlns:p14="http://schemas.microsoft.com/office/powerpoint/2010/main" val="17424062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15184" y="1544498"/>
            <a:ext cx="7671306" cy="3046988"/>
          </a:xfrm>
          <a:prstGeom prst="rect">
            <a:avLst/>
          </a:prstGeom>
          <a:noFill/>
        </p:spPr>
        <p:txBody>
          <a:bodyPr wrap="square" rtlCol="0">
            <a:spAutoFit/>
          </a:bodyPr>
          <a:lstStyle/>
          <a:p>
            <a:r>
              <a:rPr lang="en-US" sz="2400" dirty="0" smtClean="0"/>
              <a:t>Each observation is average of grid point plus its nearest 8 neighbors on both side; total of 17 points.</a:t>
            </a:r>
          </a:p>
          <a:p>
            <a:r>
              <a:rPr lang="en-US" sz="2400" dirty="0" smtClean="0"/>
              <a:t>	(Something like a radiance observation.)</a:t>
            </a:r>
          </a:p>
          <a:p>
            <a:endParaRPr lang="en-US" sz="2400" dirty="0" smtClean="0"/>
          </a:p>
          <a:p>
            <a:r>
              <a:rPr lang="en-US" sz="2400" dirty="0" smtClean="0"/>
              <a:t>Error variance 0.0625.</a:t>
            </a:r>
          </a:p>
          <a:p>
            <a:endParaRPr lang="en-US" sz="2400" dirty="0" smtClean="0"/>
          </a:p>
          <a:p>
            <a:r>
              <a:rPr lang="en-US" sz="2400" dirty="0" smtClean="0"/>
              <a:t>Assimilate every standard model </a:t>
            </a:r>
            <a:r>
              <a:rPr lang="en-US" sz="2400" dirty="0" err="1" smtClean="0"/>
              <a:t>timestep</a:t>
            </a:r>
            <a:r>
              <a:rPr lang="en-US" sz="2400" dirty="0" smtClean="0"/>
              <a:t>.</a:t>
            </a:r>
          </a:p>
          <a:p>
            <a:endParaRPr lang="en-US" sz="2400" dirty="0" smtClean="0"/>
          </a:p>
        </p:txBody>
      </p:sp>
      <p:sp>
        <p:nvSpPr>
          <p:cNvPr id="2" name="Footer Placeholder 1"/>
          <p:cNvSpPr>
            <a:spLocks noGrp="1"/>
          </p:cNvSpPr>
          <p:nvPr>
            <p:ph type="ftr" sz="quarter" idx="3"/>
          </p:nvPr>
        </p:nvSpPr>
        <p:spPr/>
        <p:txBody>
          <a:bodyPr/>
          <a:lstStyle/>
          <a:p>
            <a:pPr lvl="0" defTabSz="457200" eaLnBrk="1" fontAlgn="auto" hangingPunct="1">
              <a:spcBef>
                <a:spcPts val="0"/>
              </a:spcBef>
              <a:spcAft>
                <a:spcPts val="0"/>
              </a:spcAft>
            </a:pPr>
            <a:r>
              <a:rPr lang="sk-SK" sz="1400" smtClean="0">
                <a:solidFill>
                  <a:srgbClr val="000000"/>
                </a:solidFill>
                <a:latin typeface="Calibri"/>
                <a:ea typeface="ＭＳ Ｐゴシック"/>
                <a:cs typeface="ＭＳ Ｐゴシック"/>
              </a:rPr>
              <a:t>Nanjing DA Tutorial, 29 Aug. 2017</a:t>
            </a:r>
            <a:endParaRPr lang="en-US" sz="1400" dirty="0">
              <a:solidFill>
                <a:srgbClr val="000000"/>
              </a:solidFill>
              <a:latin typeface="Calibri"/>
              <a:ea typeface="ＭＳ Ｐゴシック"/>
              <a:cs typeface="ＭＳ Ｐゴシック"/>
            </a:endParaRPr>
          </a:p>
        </p:txBody>
      </p:sp>
      <p:sp>
        <p:nvSpPr>
          <p:cNvPr id="8" name="TextBox 7"/>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Case 3</a:t>
            </a:r>
            <a:r>
              <a:rPr lang="en-US" sz="2800" dirty="0" smtClean="0">
                <a:solidFill>
                  <a:schemeClr val="bg1"/>
                </a:solidFill>
              </a:rPr>
              <a:t>: Integral Observations</a:t>
            </a:r>
            <a:endParaRPr lang="en-US" sz="2800" dirty="0">
              <a:solidFill>
                <a:schemeClr val="bg1"/>
              </a:solidFill>
            </a:endParaRPr>
          </a:p>
        </p:txBody>
      </p:sp>
    </p:spTree>
    <p:extLst>
      <p:ext uri="{BB962C8B-B14F-4D97-AF65-F5344CB8AC3E}">
        <p14:creationId xmlns:p14="http://schemas.microsoft.com/office/powerpoint/2010/main" val="3425980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431161"/>
          </a:xfrm>
          <a:prstGeom prst="rect">
            <a:avLst/>
          </a:prstGeom>
          <a:noFill/>
        </p:spPr>
        <p:txBody>
          <a:bodyPr wrap="square" rtlCol="0">
            <a:spAutoFit/>
          </a:bodyPr>
          <a:lstStyle/>
          <a:p>
            <a:pPr algn="ctr"/>
            <a:endParaRPr lang="en-US" sz="2300" dirty="0"/>
          </a:p>
          <a:p>
            <a:r>
              <a:rPr lang="en-US" sz="2000" dirty="0" smtClean="0"/>
              <a:t>Compare Correlation Error Reduction to </a:t>
            </a:r>
            <a:r>
              <a:rPr lang="en-US" sz="2000" dirty="0" err="1" smtClean="0"/>
              <a:t>Gaspari</a:t>
            </a:r>
            <a:r>
              <a:rPr lang="en-US" sz="2000" dirty="0" smtClean="0"/>
              <a:t> Cohn Localization</a:t>
            </a:r>
          </a:p>
          <a:p>
            <a:r>
              <a:rPr lang="en-US" sz="2000" dirty="0" smtClean="0"/>
              <a:t>Ensemble Size </a:t>
            </a:r>
            <a:r>
              <a:rPr lang="en-US" sz="2000" dirty="0" smtClean="0">
                <a:solidFill>
                  <a:srgbClr val="00B400"/>
                </a:solidFill>
              </a:rPr>
              <a:t>20</a:t>
            </a:r>
            <a:r>
              <a:rPr lang="en-US" sz="2000" dirty="0" smtClean="0"/>
              <a:t> </a:t>
            </a:r>
          </a:p>
          <a:p>
            <a:pPr algn="ct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301" y="1724613"/>
            <a:ext cx="5471586" cy="4360001"/>
          </a:xfrm>
          <a:prstGeom prst="rect">
            <a:avLst/>
          </a:prstGeom>
        </p:spPr>
      </p:pic>
      <p:sp>
        <p:nvSpPr>
          <p:cNvPr id="6" name="TextBox 5"/>
          <p:cNvSpPr txBox="1"/>
          <p:nvPr/>
        </p:nvSpPr>
        <p:spPr>
          <a:xfrm>
            <a:off x="0" y="-1"/>
            <a:ext cx="9144000" cy="523220"/>
          </a:xfrm>
          <a:prstGeom prst="rect">
            <a:avLst/>
          </a:prstGeom>
          <a:solidFill>
            <a:srgbClr val="3366FF"/>
          </a:solidFill>
        </p:spPr>
        <p:txBody>
          <a:bodyPr wrap="square" rtlCol="0">
            <a:spAutoFit/>
          </a:bodyPr>
          <a:lstStyle/>
          <a:p>
            <a:pPr algn="ctr"/>
            <a:r>
              <a:rPr lang="en-US" sz="2800" dirty="0">
                <a:solidFill>
                  <a:schemeClr val="bg1"/>
                </a:solidFill>
              </a:rPr>
              <a:t>Case 3</a:t>
            </a:r>
            <a:r>
              <a:rPr lang="en-US" sz="2800" dirty="0" smtClean="0">
                <a:solidFill>
                  <a:schemeClr val="bg1"/>
                </a:solidFill>
              </a:rPr>
              <a:t>: Integral Observations</a:t>
            </a:r>
            <a:endParaRPr lang="en-US" sz="2800" dirty="0">
              <a:solidFill>
                <a:schemeClr val="bg1"/>
              </a:solidFill>
            </a:endParaRPr>
          </a:p>
        </p:txBody>
      </p:sp>
    </p:spTree>
    <p:extLst>
      <p:ext uri="{BB962C8B-B14F-4D97-AF65-F5344CB8AC3E}">
        <p14:creationId xmlns:p14="http://schemas.microsoft.com/office/powerpoint/2010/main" val="12646195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24025"/>
            <a:ext cx="5537835" cy="4361180"/>
          </a:xfrm>
          <a:prstGeom prst="rect">
            <a:avLst/>
          </a:prstGeom>
        </p:spPr>
      </p:pic>
      <p:sp>
        <p:nvSpPr>
          <p:cNvPr id="6" name="TextBox 5"/>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Approximate Localization: Observing Average of 17 States</a:t>
            </a:r>
          </a:p>
        </p:txBody>
      </p:sp>
      <p:sp>
        <p:nvSpPr>
          <p:cNvPr id="7" name="TextBox 6"/>
          <p:cNvSpPr txBox="1"/>
          <p:nvPr/>
        </p:nvSpPr>
        <p:spPr>
          <a:xfrm>
            <a:off x="381000" y="228601"/>
            <a:ext cx="8458200" cy="1123384"/>
          </a:xfrm>
          <a:prstGeom prst="rect">
            <a:avLst/>
          </a:prstGeom>
          <a:noFill/>
        </p:spPr>
        <p:txBody>
          <a:bodyPr wrap="square" rtlCol="0">
            <a:spAutoFit/>
          </a:bodyPr>
          <a:lstStyle/>
          <a:p>
            <a:pPr algn="ctr"/>
            <a:endParaRPr lang="en-US" sz="2300" dirty="0" smtClean="0"/>
          </a:p>
          <a:p>
            <a:endParaRPr lang="en-US" dirty="0"/>
          </a:p>
          <a:p>
            <a:r>
              <a:rPr lang="en-US" sz="2000" dirty="0" smtClean="0"/>
              <a:t>Ensemble Size </a:t>
            </a:r>
            <a:r>
              <a:rPr lang="en-US" sz="2000" dirty="0" smtClean="0">
                <a:solidFill>
                  <a:srgbClr val="00B400"/>
                </a:solidFill>
              </a:rPr>
              <a:t>20</a:t>
            </a:r>
            <a:r>
              <a:rPr lang="en-US" sz="2000" dirty="0" smtClean="0">
                <a:solidFill>
                  <a:srgbClr val="0000FF"/>
                </a:solidFill>
              </a:rPr>
              <a:t>			</a:t>
            </a:r>
            <a:r>
              <a:rPr lang="en-US" sz="2000" dirty="0" smtClean="0">
                <a:solidFill>
                  <a:srgbClr val="FF0000"/>
                </a:solidFill>
              </a:rPr>
              <a:t>			</a:t>
            </a:r>
            <a:endParaRPr lang="en-US" sz="2000" dirty="0" smtClean="0"/>
          </a:p>
        </p:txBody>
      </p:sp>
    </p:spTree>
    <p:extLst>
      <p:ext uri="{BB962C8B-B14F-4D97-AF65-F5344CB8AC3E}">
        <p14:creationId xmlns:p14="http://schemas.microsoft.com/office/powerpoint/2010/main" val="1264594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3" name="TextBox 2"/>
          <p:cNvSpPr txBox="1"/>
          <p:nvPr/>
        </p:nvSpPr>
        <p:spPr>
          <a:xfrm>
            <a:off x="381000" y="228601"/>
            <a:ext cx="8458200" cy="1431161"/>
          </a:xfrm>
          <a:prstGeom prst="rect">
            <a:avLst/>
          </a:prstGeom>
          <a:noFill/>
        </p:spPr>
        <p:txBody>
          <a:bodyPr wrap="square" rtlCol="0">
            <a:spAutoFit/>
          </a:bodyPr>
          <a:lstStyle/>
          <a:p>
            <a:pPr algn="ctr"/>
            <a:endParaRPr lang="en-US" sz="2300" dirty="0" smtClean="0"/>
          </a:p>
          <a:p>
            <a:endParaRPr lang="en-US" dirty="0"/>
          </a:p>
          <a:p>
            <a:r>
              <a:rPr lang="en-US" sz="2000" dirty="0" smtClean="0"/>
              <a:t>Ensemble Size </a:t>
            </a:r>
            <a:r>
              <a:rPr lang="en-US" sz="2000" dirty="0" smtClean="0">
                <a:solidFill>
                  <a:srgbClr val="00B400"/>
                </a:solidFill>
              </a:rPr>
              <a:t>20</a:t>
            </a:r>
            <a:r>
              <a:rPr lang="en-US" sz="2000" dirty="0" smtClean="0">
                <a:solidFill>
                  <a:srgbClr val="0000FF"/>
                </a:solidFill>
              </a:rPr>
              <a:t>			</a:t>
            </a:r>
            <a:r>
              <a:rPr lang="en-US" sz="2000" dirty="0" smtClean="0"/>
              <a:t>Plus localization for observations</a:t>
            </a:r>
            <a:r>
              <a:rPr lang="en-US" sz="2000" dirty="0" smtClean="0">
                <a:solidFill>
                  <a:srgbClr val="FF0000"/>
                </a:solidFill>
              </a:rPr>
              <a:t>			</a:t>
            </a:r>
            <a:endParaRPr lang="en-US" sz="2000"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177" y="1724025"/>
            <a:ext cx="5537835" cy="4361180"/>
          </a:xfrm>
          <a:prstGeom prst="rect">
            <a:avLst/>
          </a:prstGeom>
        </p:spPr>
      </p:pic>
      <p:sp>
        <p:nvSpPr>
          <p:cNvPr id="7" name="TextBox 6"/>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Approximate Localization: Observing Average of 17 States</a:t>
            </a:r>
          </a:p>
        </p:txBody>
      </p:sp>
    </p:spTree>
    <p:extLst>
      <p:ext uri="{BB962C8B-B14F-4D97-AF65-F5344CB8AC3E}">
        <p14:creationId xmlns:p14="http://schemas.microsoft.com/office/powerpoint/2010/main" val="3590996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5299362" cy="68579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0"/>
            <a:ext cx="5299362" cy="6857999"/>
          </a:xfrm>
          <a:prstGeom prst="rect">
            <a:avLst/>
          </a:prstGeom>
        </p:spPr>
      </p:pic>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9" name="TextBox 8"/>
          <p:cNvSpPr txBox="1"/>
          <p:nvPr/>
        </p:nvSpPr>
        <p:spPr>
          <a:xfrm>
            <a:off x="533400" y="1143000"/>
            <a:ext cx="3886200" cy="400110"/>
          </a:xfrm>
          <a:prstGeom prst="rect">
            <a:avLst/>
          </a:prstGeom>
          <a:noFill/>
        </p:spPr>
        <p:txBody>
          <a:bodyPr wrap="square" rtlCol="0">
            <a:spAutoFit/>
          </a:bodyPr>
          <a:lstStyle/>
          <a:p>
            <a:r>
              <a:rPr lang="en-US" sz="2000" dirty="0" smtClean="0"/>
              <a:t>RMSE for Best GC</a:t>
            </a:r>
            <a:endParaRPr lang="en-US" sz="2000" dirty="0"/>
          </a:p>
        </p:txBody>
      </p:sp>
      <p:sp>
        <p:nvSpPr>
          <p:cNvPr id="10" name="TextBox 9"/>
          <p:cNvSpPr txBox="1"/>
          <p:nvPr/>
        </p:nvSpPr>
        <p:spPr>
          <a:xfrm>
            <a:off x="4572000" y="1295400"/>
            <a:ext cx="4267200" cy="400110"/>
          </a:xfrm>
          <a:prstGeom prst="rect">
            <a:avLst/>
          </a:prstGeom>
          <a:noFill/>
        </p:spPr>
        <p:txBody>
          <a:bodyPr wrap="square" rtlCol="0">
            <a:spAutoFit/>
          </a:bodyPr>
          <a:lstStyle/>
          <a:p>
            <a:r>
              <a:rPr lang="en-US" sz="2000" dirty="0" smtClean="0"/>
              <a:t>CER RMSE / Best GC RMSE: Post</a:t>
            </a:r>
            <a:endParaRPr lang="en-US" sz="2000" dirty="0"/>
          </a:p>
        </p:txBody>
      </p:sp>
      <p:sp>
        <p:nvSpPr>
          <p:cNvPr id="2" name="TextBox 1"/>
          <p:cNvSpPr txBox="1"/>
          <p:nvPr/>
        </p:nvSpPr>
        <p:spPr>
          <a:xfrm>
            <a:off x="2133600" y="1752600"/>
            <a:ext cx="381000" cy="584776"/>
          </a:xfrm>
          <a:prstGeom prst="rect">
            <a:avLst/>
          </a:prstGeom>
          <a:noFill/>
        </p:spPr>
        <p:txBody>
          <a:bodyPr wrap="square" rtlCol="0">
            <a:spAutoFit/>
          </a:bodyPr>
          <a:lstStyle/>
          <a:p>
            <a:r>
              <a:rPr lang="en-US" sz="3200" dirty="0" smtClean="0">
                <a:solidFill>
                  <a:srgbClr val="FFFF00"/>
                </a:solidFill>
              </a:rPr>
              <a:t>*</a:t>
            </a:r>
            <a:endParaRPr lang="en-US" sz="3200" dirty="0">
              <a:solidFill>
                <a:srgbClr val="FFFF00"/>
              </a:solidFill>
            </a:endParaRPr>
          </a:p>
        </p:txBody>
      </p:sp>
      <p:sp>
        <p:nvSpPr>
          <p:cNvPr id="15" name="TextBox 14"/>
          <p:cNvSpPr txBox="1"/>
          <p:nvPr/>
        </p:nvSpPr>
        <p:spPr>
          <a:xfrm>
            <a:off x="6553200" y="1752600"/>
            <a:ext cx="381000" cy="584776"/>
          </a:xfrm>
          <a:prstGeom prst="rect">
            <a:avLst/>
          </a:prstGeom>
          <a:noFill/>
        </p:spPr>
        <p:txBody>
          <a:bodyPr wrap="square" rtlCol="0">
            <a:spAutoFit/>
          </a:bodyPr>
          <a:lstStyle/>
          <a:p>
            <a:r>
              <a:rPr lang="en-US" sz="3200" dirty="0" smtClean="0">
                <a:solidFill>
                  <a:srgbClr val="FFFF00"/>
                </a:solidFill>
              </a:rPr>
              <a:t>*</a:t>
            </a:r>
            <a:endParaRPr lang="en-US" sz="3200" dirty="0">
              <a:solidFill>
                <a:srgbClr val="FFFF00"/>
              </a:solidFill>
            </a:endParaRPr>
          </a:p>
        </p:txBody>
      </p:sp>
      <p:sp>
        <p:nvSpPr>
          <p:cNvPr id="11" name="TextBox 10"/>
          <p:cNvSpPr txBox="1"/>
          <p:nvPr/>
        </p:nvSpPr>
        <p:spPr>
          <a:xfrm>
            <a:off x="0" y="0"/>
            <a:ext cx="9144000" cy="523220"/>
          </a:xfrm>
          <a:prstGeom prst="rect">
            <a:avLst/>
          </a:prstGeom>
          <a:solidFill>
            <a:srgbClr val="3366FF"/>
          </a:solidFill>
        </p:spPr>
        <p:txBody>
          <a:bodyPr wrap="square" rtlCol="0">
            <a:spAutoFit/>
          </a:bodyPr>
          <a:lstStyle/>
          <a:p>
            <a:pPr algn="ctr"/>
            <a:r>
              <a:rPr lang="en-US" sz="2800" dirty="0" smtClean="0">
                <a:solidFill>
                  <a:schemeClr val="bg1"/>
                </a:solidFill>
              </a:rPr>
              <a:t>Lorenz96 Integral Observations Summary (N=20)</a:t>
            </a:r>
            <a:endParaRPr lang="en-US" sz="2800" dirty="0">
              <a:solidFill>
                <a:schemeClr val="bg1"/>
              </a:solidFill>
            </a:endParaRPr>
          </a:p>
        </p:txBody>
      </p:sp>
    </p:spTree>
    <p:extLst>
      <p:ext uri="{BB962C8B-B14F-4D97-AF65-F5344CB8AC3E}">
        <p14:creationId xmlns:p14="http://schemas.microsoft.com/office/powerpoint/2010/main" val="1430716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3" name="TextBox 12"/>
          <p:cNvSpPr txBox="1"/>
          <p:nvPr/>
        </p:nvSpPr>
        <p:spPr>
          <a:xfrm>
            <a:off x="457200" y="1295400"/>
            <a:ext cx="8382000" cy="2677656"/>
          </a:xfrm>
          <a:prstGeom prst="rect">
            <a:avLst/>
          </a:prstGeom>
          <a:noFill/>
        </p:spPr>
        <p:txBody>
          <a:bodyPr wrap="square" rtlCol="0">
            <a:spAutoFit/>
          </a:bodyPr>
          <a:lstStyle/>
          <a:p>
            <a:r>
              <a:rPr lang="en-US" dirty="0" smtClean="0"/>
              <a:t>Work with Lili Lei and Jeff Whitaker</a:t>
            </a:r>
          </a:p>
          <a:p>
            <a:endParaRPr lang="en-US" dirty="0"/>
          </a:p>
          <a:p>
            <a:r>
              <a:rPr lang="en-US" dirty="0" smtClean="0"/>
              <a:t>Find localization that gives least error compared to known true state in OSSE.</a:t>
            </a:r>
          </a:p>
          <a:p>
            <a:endParaRPr lang="en-US" dirty="0"/>
          </a:p>
          <a:p>
            <a:r>
              <a:rPr lang="en-US" dirty="0" smtClean="0"/>
              <a:t>No a priori relation to sampling error.</a:t>
            </a:r>
            <a:endParaRPr lang="en-US" dirty="0"/>
          </a:p>
          <a:p>
            <a:endParaRPr lang="en-US" dirty="0"/>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spTree>
    <p:extLst>
      <p:ext uri="{BB962C8B-B14F-4D97-AF65-F5344CB8AC3E}">
        <p14:creationId xmlns:p14="http://schemas.microsoft.com/office/powerpoint/2010/main" val="3594947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51" y="1193266"/>
            <a:ext cx="4788217" cy="3268980"/>
          </a:xfrm>
          <a:prstGeom prst="rect">
            <a:avLst/>
          </a:prstGeom>
        </p:spPr>
      </p:pic>
      <p:sp>
        <p:nvSpPr>
          <p:cNvPr id="6" name="TextBox 5"/>
          <p:cNvSpPr txBox="1"/>
          <p:nvPr/>
        </p:nvSpPr>
        <p:spPr>
          <a:xfrm>
            <a:off x="784087" y="4572006"/>
            <a:ext cx="7631043" cy="830997"/>
          </a:xfrm>
          <a:prstGeom prst="rect">
            <a:avLst/>
          </a:prstGeom>
          <a:noFill/>
        </p:spPr>
        <p:txBody>
          <a:bodyPr wrap="square" rtlCol="0">
            <a:spAutoFit/>
          </a:bodyPr>
          <a:lstStyle/>
          <a:p>
            <a:r>
              <a:rPr lang="en-US" sz="2400" dirty="0" smtClean="0"/>
              <a:t>Have output from an OSSE.</a:t>
            </a:r>
          </a:p>
          <a:p>
            <a:r>
              <a:rPr lang="en-US" sz="2400" dirty="0" smtClean="0"/>
              <a:t>Know prior ensemble and truth for each state variable.</a:t>
            </a:r>
            <a:endParaRPr lang="en-US" sz="2400" dirty="0"/>
          </a:p>
        </p:txBody>
      </p:sp>
    </p:spTree>
    <p:extLst>
      <p:ext uri="{BB962C8B-B14F-4D97-AF65-F5344CB8AC3E}">
        <p14:creationId xmlns:p14="http://schemas.microsoft.com/office/powerpoint/2010/main" val="3215308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457200" eaLnBrk="1" fontAlgn="auto" hangingPunct="1">
              <a:spcBef>
                <a:spcPts val="0"/>
              </a:spcBef>
              <a:spcAft>
                <a:spcPts val="0"/>
              </a:spcAft>
            </a:pPr>
            <a:r>
              <a:rPr lang="sk-SK" smtClean="0">
                <a:latin typeface="Calibri"/>
                <a:ea typeface="+mn-ea"/>
                <a:cs typeface="+mn-cs"/>
              </a:rPr>
              <a:t>Nanjing DA Tutorial, 29 Aug. 2017</a:t>
            </a:r>
            <a:endParaRPr lang="en-US" dirty="0">
              <a:latin typeface="Calibri"/>
              <a:ea typeface="+mn-ea"/>
              <a:cs typeface="+mn-cs"/>
            </a:endParaRPr>
          </a:p>
        </p:txBody>
      </p:sp>
      <p:sp>
        <p:nvSpPr>
          <p:cNvPr id="14" name="TextBox 13"/>
          <p:cNvSpPr txBox="1"/>
          <p:nvPr/>
        </p:nvSpPr>
        <p:spPr>
          <a:xfrm>
            <a:off x="0" y="-1"/>
            <a:ext cx="9144000" cy="461665"/>
          </a:xfrm>
          <a:prstGeom prst="rect">
            <a:avLst/>
          </a:prstGeom>
          <a:solidFill>
            <a:srgbClr val="3366FF"/>
          </a:solidFill>
        </p:spPr>
        <p:txBody>
          <a:bodyPr wrap="square" rtlCol="0">
            <a:spAutoFit/>
          </a:bodyPr>
          <a:lstStyle/>
          <a:p>
            <a:pPr algn="ctr"/>
            <a:r>
              <a:rPr lang="en-US" dirty="0">
                <a:solidFill>
                  <a:schemeClr val="bg1"/>
                </a:solidFill>
              </a:rPr>
              <a:t>Localization </a:t>
            </a:r>
            <a:r>
              <a:rPr lang="en-US" dirty="0" smtClean="0">
                <a:solidFill>
                  <a:schemeClr val="bg1"/>
                </a:solidFill>
              </a:rPr>
              <a:t>Method 5:  Empirical Localization Function (ELF)</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51" y="1193266"/>
            <a:ext cx="4788217" cy="3268980"/>
          </a:xfrm>
          <a:prstGeom prst="rect">
            <a:avLst/>
          </a:prstGeom>
        </p:spPr>
      </p:pic>
      <p:sp>
        <p:nvSpPr>
          <p:cNvPr id="8" name="TextBox 7"/>
          <p:cNvSpPr txBox="1"/>
          <p:nvPr/>
        </p:nvSpPr>
        <p:spPr>
          <a:xfrm>
            <a:off x="784087" y="4572006"/>
            <a:ext cx="8004543" cy="1200328"/>
          </a:xfrm>
          <a:prstGeom prst="rect">
            <a:avLst/>
          </a:prstGeom>
          <a:noFill/>
        </p:spPr>
        <p:txBody>
          <a:bodyPr wrap="square" rtlCol="0">
            <a:spAutoFit/>
          </a:bodyPr>
          <a:lstStyle/>
          <a:p>
            <a:r>
              <a:rPr lang="en-US" sz="2400" dirty="0" smtClean="0"/>
              <a:t>Have output from an OSSE.</a:t>
            </a:r>
          </a:p>
          <a:p>
            <a:r>
              <a:rPr lang="en-US" sz="2400" dirty="0" smtClean="0"/>
              <a:t>Know prior ensemble and truth for each state variable.</a:t>
            </a:r>
          </a:p>
          <a:p>
            <a:r>
              <a:rPr lang="en-US" sz="2400" dirty="0" smtClean="0"/>
              <a:t>Can get truth &amp; prior ensemble for any potential observations. </a:t>
            </a:r>
            <a:endParaRPr lang="en-US" sz="2400" dirty="0"/>
          </a:p>
        </p:txBody>
      </p:sp>
    </p:spTree>
    <p:extLst>
      <p:ext uri="{BB962C8B-B14F-4D97-AF65-F5344CB8AC3E}">
        <p14:creationId xmlns:p14="http://schemas.microsoft.com/office/powerpoint/2010/main" val="491944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jla_am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jla_ams_mars.thmx</Template>
  <TotalTime>23048</TotalTime>
  <Words>6969</Words>
  <Application>Microsoft Macintosh PowerPoint</Application>
  <PresentationFormat>On-screen Show (4:3)</PresentationFormat>
  <Paragraphs>1108</Paragraphs>
  <Slides>156</Slides>
  <Notes>141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156</vt:i4>
      </vt:variant>
    </vt:vector>
  </HeadingPairs>
  <TitlesOfParts>
    <vt:vector size="170" baseType="lpstr">
      <vt:lpstr>Arial</vt:lpstr>
      <vt:lpstr>Calibri</vt:lpstr>
      <vt:lpstr>Helvetica</vt:lpstr>
      <vt:lpstr>ＭＳ Ｐゴシック</vt:lpstr>
      <vt:lpstr>Symbol</vt:lpstr>
      <vt:lpstr>Times</vt:lpstr>
      <vt:lpstr>Times New Roman</vt:lpstr>
      <vt:lpstr>Wingdings</vt:lpstr>
      <vt:lpstr>ヒラギノ角ゴ Pro W3</vt:lpstr>
      <vt:lpstr>jla_ams</vt:lpstr>
      <vt:lpstr>Office Theme</vt:lpstr>
      <vt:lpstr>2_Office Theme</vt:lpstr>
      <vt:lpstr>DART_Tutorial</vt:lpstr>
      <vt:lpstr>Equation</vt:lpstr>
      <vt:lpstr>Methods for Computing Localization of Observation Impacts in Ensemble Kalman Filters</vt:lpstr>
      <vt:lpstr>Schematic of an Ensemble Filter for Geophysical Data Assimilation</vt:lpstr>
      <vt:lpstr>Schematic of an Ensemble Filter for Geophysical Data Assimilation</vt:lpstr>
      <vt:lpstr>Schematic of an Ensemble Filter for Geophysical Data Assimilation</vt:lpstr>
      <vt:lpstr>Schematic of an Ensemble Filter for Geophysical Data Assimilation</vt:lpstr>
      <vt:lpstr>Schematic of an Ensemble Filter for Geophysical Data Assimilation</vt:lpstr>
      <vt:lpstr>Schematic of an Ensemble Filter for Geophysical Data Assimilation</vt:lpstr>
      <vt:lpstr>Schematic of an Ensemble Filter for Geophysical Data Assimilation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different localization needed for different weather? Raining versus not raining.</vt:lpstr>
      <vt:lpstr>PowerPoint Presentation</vt:lpstr>
      <vt:lpstr>PowerPoint Presentation</vt:lpstr>
      <vt:lpstr>PowerPoint Presentation</vt:lpstr>
      <vt:lpstr>PowerPoint Presentation</vt:lpstr>
      <vt:lpstr>PowerPoint Presentation</vt:lpstr>
      <vt:lpstr>PowerPoint Presentation</vt:lpstr>
      <vt:lpstr>Learn more about DART at:</vt:lpstr>
    </vt:vector>
  </TitlesOfParts>
  <Manager/>
  <Company>ncar</Company>
  <LinksUpToDate>false</LinksUpToDate>
  <SharedDoc>false</SharedDoc>
  <HyperlinkBase/>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Assimilation Research Testbed Tutorial</dc:title>
  <dc:subject/>
  <dc:creator>ncar</dc:creator>
  <cp:keywords/>
  <dc:description/>
  <cp:lastModifiedBy>Jeff Anderson</cp:lastModifiedBy>
  <cp:revision>342</cp:revision>
  <cp:lastPrinted>2011-01-20T20:34:55Z</cp:lastPrinted>
  <dcterms:created xsi:type="dcterms:W3CDTF">2011-05-23T16:45:05Z</dcterms:created>
  <dcterms:modified xsi:type="dcterms:W3CDTF">2017-08-01T22:11:28Z</dcterms:modified>
  <cp:category/>
</cp:coreProperties>
</file>