
<file path=[Content_Types].xml><?xml version="1.0" encoding="utf-8"?>
<Types xmlns="http://schemas.openxmlformats.org/package/2006/content-types">
  <Default Extension="xml" ContentType="application/xml"/>
  <Default Extension="jpeg" ContentType="image/jpeg"/>
  <Default Extension="jpg" ContentType="image/jpeg"/>
  <Default Extension="mpg" ContentType="video/m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22" r:id="rId1"/>
    <p:sldMasterId id="2147483962" r:id="rId2"/>
  </p:sldMasterIdLst>
  <p:notesMasterIdLst>
    <p:notesMasterId r:id="rId140"/>
  </p:notesMasterIdLst>
  <p:handoutMasterIdLst>
    <p:handoutMasterId r:id="rId141"/>
  </p:handoutMasterIdLst>
  <p:sldIdLst>
    <p:sldId id="717" r:id="rId3"/>
    <p:sldId id="727" r:id="rId4"/>
    <p:sldId id="789" r:id="rId5"/>
    <p:sldId id="527" r:id="rId6"/>
    <p:sldId id="530" r:id="rId7"/>
    <p:sldId id="728" r:id="rId8"/>
    <p:sldId id="729" r:id="rId9"/>
    <p:sldId id="803" r:id="rId10"/>
    <p:sldId id="413" r:id="rId11"/>
    <p:sldId id="528" r:id="rId12"/>
    <p:sldId id="533" r:id="rId13"/>
    <p:sldId id="534" r:id="rId14"/>
    <p:sldId id="730" r:id="rId15"/>
    <p:sldId id="813" r:id="rId16"/>
    <p:sldId id="414" r:id="rId17"/>
    <p:sldId id="808" r:id="rId18"/>
    <p:sldId id="815" r:id="rId19"/>
    <p:sldId id="811" r:id="rId20"/>
    <p:sldId id="812" r:id="rId21"/>
    <p:sldId id="531" r:id="rId22"/>
    <p:sldId id="537" r:id="rId23"/>
    <p:sldId id="733" r:id="rId24"/>
    <p:sldId id="734" r:id="rId25"/>
    <p:sldId id="735" r:id="rId26"/>
    <p:sldId id="736" r:id="rId27"/>
    <p:sldId id="737" r:id="rId28"/>
    <p:sldId id="738" r:id="rId29"/>
    <p:sldId id="739" r:id="rId30"/>
    <p:sldId id="831" r:id="rId31"/>
    <p:sldId id="830" r:id="rId32"/>
    <p:sldId id="748" r:id="rId33"/>
    <p:sldId id="740" r:id="rId34"/>
    <p:sldId id="741" r:id="rId35"/>
    <p:sldId id="742" r:id="rId36"/>
    <p:sldId id="546" r:id="rId37"/>
    <p:sldId id="750" r:id="rId38"/>
    <p:sldId id="751" r:id="rId39"/>
    <p:sldId id="752" r:id="rId40"/>
    <p:sldId id="753" r:id="rId41"/>
    <p:sldId id="754" r:id="rId42"/>
    <p:sldId id="755" r:id="rId43"/>
    <p:sldId id="756" r:id="rId44"/>
    <p:sldId id="757" r:id="rId45"/>
    <p:sldId id="758" r:id="rId46"/>
    <p:sldId id="759" r:id="rId47"/>
    <p:sldId id="760" r:id="rId48"/>
    <p:sldId id="761" r:id="rId49"/>
    <p:sldId id="762" r:id="rId50"/>
    <p:sldId id="763" r:id="rId51"/>
    <p:sldId id="764" r:id="rId52"/>
    <p:sldId id="765" r:id="rId53"/>
    <p:sldId id="766" r:id="rId54"/>
    <p:sldId id="767" r:id="rId55"/>
    <p:sldId id="833" r:id="rId56"/>
    <p:sldId id="832" r:id="rId57"/>
    <p:sldId id="834" r:id="rId58"/>
    <p:sldId id="835" r:id="rId59"/>
    <p:sldId id="837" r:id="rId60"/>
    <p:sldId id="804" r:id="rId61"/>
    <p:sldId id="838" r:id="rId62"/>
    <p:sldId id="816" r:id="rId63"/>
    <p:sldId id="817" r:id="rId64"/>
    <p:sldId id="818" r:id="rId65"/>
    <p:sldId id="819" r:id="rId66"/>
    <p:sldId id="839" r:id="rId67"/>
    <p:sldId id="806" r:id="rId68"/>
    <p:sldId id="840" r:id="rId69"/>
    <p:sldId id="603" r:id="rId70"/>
    <p:sldId id="604" r:id="rId71"/>
    <p:sldId id="841" r:id="rId72"/>
    <p:sldId id="869" r:id="rId73"/>
    <p:sldId id="866" r:id="rId74"/>
    <p:sldId id="868" r:id="rId75"/>
    <p:sldId id="867" r:id="rId76"/>
    <p:sldId id="843" r:id="rId77"/>
    <p:sldId id="844" r:id="rId78"/>
    <p:sldId id="420" r:id="rId79"/>
    <p:sldId id="595" r:id="rId80"/>
    <p:sldId id="596" r:id="rId81"/>
    <p:sldId id="605" r:id="rId82"/>
    <p:sldId id="768" r:id="rId83"/>
    <p:sldId id="845" r:id="rId84"/>
    <p:sldId id="846" r:id="rId85"/>
    <p:sldId id="606" r:id="rId86"/>
    <p:sldId id="809" r:id="rId87"/>
    <p:sldId id="810" r:id="rId88"/>
    <p:sldId id="772" r:id="rId89"/>
    <p:sldId id="773" r:id="rId90"/>
    <p:sldId id="769" r:id="rId91"/>
    <p:sldId id="416" r:id="rId92"/>
    <p:sldId id="847" r:id="rId93"/>
    <p:sldId id="775" r:id="rId94"/>
    <p:sldId id="777" r:id="rId95"/>
    <p:sldId id="778" r:id="rId96"/>
    <p:sldId id="790" r:id="rId97"/>
    <p:sldId id="779" r:id="rId98"/>
    <p:sldId id="780" r:id="rId99"/>
    <p:sldId id="798" r:id="rId100"/>
    <p:sldId id="799" r:id="rId101"/>
    <p:sldId id="800" r:id="rId102"/>
    <p:sldId id="801" r:id="rId103"/>
    <p:sldId id="802" r:id="rId104"/>
    <p:sldId id="851" r:id="rId105"/>
    <p:sldId id="852" r:id="rId106"/>
    <p:sldId id="853" r:id="rId107"/>
    <p:sldId id="854" r:id="rId108"/>
    <p:sldId id="608" r:id="rId109"/>
    <p:sldId id="855" r:id="rId110"/>
    <p:sldId id="856" r:id="rId111"/>
    <p:sldId id="610" r:id="rId112"/>
    <p:sldId id="609" r:id="rId113"/>
    <p:sldId id="662" r:id="rId114"/>
    <p:sldId id="663" r:id="rId115"/>
    <p:sldId id="664" r:id="rId116"/>
    <p:sldId id="857" r:id="rId117"/>
    <p:sldId id="858" r:id="rId118"/>
    <p:sldId id="859" r:id="rId119"/>
    <p:sldId id="791" r:id="rId120"/>
    <p:sldId id="822" r:id="rId121"/>
    <p:sldId id="829" r:id="rId122"/>
    <p:sldId id="828" r:id="rId123"/>
    <p:sldId id="824" r:id="rId124"/>
    <p:sldId id="825" r:id="rId125"/>
    <p:sldId id="826" r:id="rId126"/>
    <p:sldId id="827" r:id="rId127"/>
    <p:sldId id="792" r:id="rId128"/>
    <p:sldId id="860" r:id="rId129"/>
    <p:sldId id="793" r:id="rId130"/>
    <p:sldId id="861" r:id="rId131"/>
    <p:sldId id="794" r:id="rId132"/>
    <p:sldId id="862" r:id="rId133"/>
    <p:sldId id="795" r:id="rId134"/>
    <p:sldId id="863" r:id="rId135"/>
    <p:sldId id="796" r:id="rId136"/>
    <p:sldId id="864" r:id="rId137"/>
    <p:sldId id="865" r:id="rId138"/>
    <p:sldId id="490" r:id="rId1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B400"/>
    <a:srgbClr val="162CFF"/>
    <a:srgbClr val="73FF1D"/>
    <a:srgbClr val="FF0003"/>
    <a:srgbClr val="FF2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6942" autoAdjust="0"/>
    <p:restoredTop sz="95428" autoAdjust="0"/>
  </p:normalViewPr>
  <p:slideViewPr>
    <p:cSldViewPr>
      <p:cViewPr>
        <p:scale>
          <a:sx n="180" d="100"/>
          <a:sy n="180" d="100"/>
        </p:scale>
        <p:origin x="264" y="-40"/>
      </p:cViewPr>
      <p:guideLst>
        <p:guide orient="horz" pos="2160"/>
        <p:guide pos="2880"/>
      </p:guideLst>
    </p:cSldViewPr>
  </p:slideViewPr>
  <p:outlineViewPr>
    <p:cViewPr>
      <p:scale>
        <a:sx n="33" d="100"/>
        <a:sy n="33" d="100"/>
      </p:scale>
      <p:origin x="0" y="268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9" d="100"/>
          <a:sy n="119" d="100"/>
        </p:scale>
        <p:origin x="-21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notesMaster" Target="notesMasters/notesMaster1.xml"/><Relationship Id="rId141" Type="http://schemas.openxmlformats.org/officeDocument/2006/relationships/handoutMaster" Target="handoutMasters/handoutMaster1.xml"/><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36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E8A6F800-CDDD-F64D-8345-3276EAE11F47}" type="slidenum">
              <a:rPr lang="en-US"/>
              <a:pPr>
                <a:defRPr/>
              </a:pPr>
              <a:t>‹#›</a:t>
            </a:fld>
            <a:endParaRPr lang="en-US"/>
          </a:p>
        </p:txBody>
      </p:sp>
    </p:spTree>
    <p:extLst>
      <p:ext uri="{BB962C8B-B14F-4D97-AF65-F5344CB8AC3E}">
        <p14:creationId xmlns:p14="http://schemas.microsoft.com/office/powerpoint/2010/main" val="1775200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3B4B0FE2-7B5A-884A-8D74-6477543280BC}" type="slidenum">
              <a:rPr lang="en-US"/>
              <a:pPr>
                <a:defRPr/>
              </a:pPr>
              <a:t>‹#›</a:t>
            </a:fld>
            <a:endParaRPr lang="en-US"/>
          </a:p>
        </p:txBody>
      </p:sp>
    </p:spTree>
    <p:extLst>
      <p:ext uri="{BB962C8B-B14F-4D97-AF65-F5344CB8AC3E}">
        <p14:creationId xmlns:p14="http://schemas.microsoft.com/office/powerpoint/2010/main" val="9278553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2</a:t>
            </a:fld>
            <a:endParaRPr lang="en-US"/>
          </a:p>
        </p:txBody>
      </p:sp>
    </p:spTree>
    <p:extLst>
      <p:ext uri="{BB962C8B-B14F-4D97-AF65-F5344CB8AC3E}">
        <p14:creationId xmlns:p14="http://schemas.microsoft.com/office/powerpoint/2010/main" val="387104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184020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1588485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8754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174458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775862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71</a:t>
            </a:fld>
            <a:endParaRPr lang="en-US"/>
          </a:p>
        </p:txBody>
      </p:sp>
    </p:spTree>
    <p:extLst>
      <p:ext uri="{BB962C8B-B14F-4D97-AF65-F5344CB8AC3E}">
        <p14:creationId xmlns:p14="http://schemas.microsoft.com/office/powerpoint/2010/main" val="1878532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72</a:t>
            </a:fld>
            <a:endParaRPr lang="en-US"/>
          </a:p>
        </p:txBody>
      </p:sp>
    </p:spTree>
    <p:extLst>
      <p:ext uri="{BB962C8B-B14F-4D97-AF65-F5344CB8AC3E}">
        <p14:creationId xmlns:p14="http://schemas.microsoft.com/office/powerpoint/2010/main" val="144151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73</a:t>
            </a:fld>
            <a:endParaRPr lang="en-US"/>
          </a:p>
        </p:txBody>
      </p:sp>
    </p:spTree>
    <p:extLst>
      <p:ext uri="{BB962C8B-B14F-4D97-AF65-F5344CB8AC3E}">
        <p14:creationId xmlns:p14="http://schemas.microsoft.com/office/powerpoint/2010/main" val="1135999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74</a:t>
            </a:fld>
            <a:endParaRPr lang="en-US"/>
          </a:p>
        </p:txBody>
      </p:sp>
    </p:spTree>
    <p:extLst>
      <p:ext uri="{BB962C8B-B14F-4D97-AF65-F5344CB8AC3E}">
        <p14:creationId xmlns:p14="http://schemas.microsoft.com/office/powerpoint/2010/main" val="372207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76</a:t>
            </a:fld>
            <a:endParaRPr lang="en-US"/>
          </a:p>
        </p:txBody>
      </p:sp>
    </p:spTree>
    <p:extLst>
      <p:ext uri="{BB962C8B-B14F-4D97-AF65-F5344CB8AC3E}">
        <p14:creationId xmlns:p14="http://schemas.microsoft.com/office/powerpoint/2010/main" val="96419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3</a:t>
            </a:fld>
            <a:endParaRPr lang="en-US"/>
          </a:p>
        </p:txBody>
      </p:sp>
    </p:spTree>
    <p:extLst>
      <p:ext uri="{BB962C8B-B14F-4D97-AF65-F5344CB8AC3E}">
        <p14:creationId xmlns:p14="http://schemas.microsoft.com/office/powerpoint/2010/main" val="3871049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83</a:t>
            </a:fld>
            <a:endParaRPr lang="en-US"/>
          </a:p>
        </p:txBody>
      </p:sp>
    </p:spTree>
    <p:extLst>
      <p:ext uri="{BB962C8B-B14F-4D97-AF65-F5344CB8AC3E}">
        <p14:creationId xmlns:p14="http://schemas.microsoft.com/office/powerpoint/2010/main" val="1425205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106</a:t>
            </a:fld>
            <a:endParaRPr lang="en-US"/>
          </a:p>
        </p:txBody>
      </p:sp>
    </p:spTree>
    <p:extLst>
      <p:ext uri="{BB962C8B-B14F-4D97-AF65-F5344CB8AC3E}">
        <p14:creationId xmlns:p14="http://schemas.microsoft.com/office/powerpoint/2010/main" val="379991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107</a:t>
            </a:fld>
            <a:endParaRPr lang="en-US">
              <a:solidFill>
                <a:prstClr val="black"/>
              </a:solidFill>
              <a:latin typeface="Calibri"/>
            </a:endParaRPr>
          </a:p>
        </p:txBody>
      </p:sp>
    </p:spTree>
    <p:extLst>
      <p:ext uri="{BB962C8B-B14F-4D97-AF65-F5344CB8AC3E}">
        <p14:creationId xmlns:p14="http://schemas.microsoft.com/office/powerpoint/2010/main" val="765518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117</a:t>
            </a:fld>
            <a:endParaRPr lang="en-US"/>
          </a:p>
        </p:txBody>
      </p:sp>
    </p:spTree>
    <p:extLst>
      <p:ext uri="{BB962C8B-B14F-4D97-AF65-F5344CB8AC3E}">
        <p14:creationId xmlns:p14="http://schemas.microsoft.com/office/powerpoint/2010/main" val="1211226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118</a:t>
            </a:fld>
            <a:endParaRPr lang="en-US"/>
          </a:p>
        </p:txBody>
      </p:sp>
    </p:spTree>
    <p:extLst>
      <p:ext uri="{BB962C8B-B14F-4D97-AF65-F5344CB8AC3E}">
        <p14:creationId xmlns:p14="http://schemas.microsoft.com/office/powerpoint/2010/main" val="701324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136</a:t>
            </a:fld>
            <a:endParaRPr lang="en-US"/>
          </a:p>
        </p:txBody>
      </p:sp>
    </p:spTree>
    <p:extLst>
      <p:ext uri="{BB962C8B-B14F-4D97-AF65-F5344CB8AC3E}">
        <p14:creationId xmlns:p14="http://schemas.microsoft.com/office/powerpoint/2010/main" val="1270358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29</a:t>
            </a:fld>
            <a:endParaRPr lang="en-US"/>
          </a:p>
        </p:txBody>
      </p:sp>
    </p:spTree>
    <p:extLst>
      <p:ext uri="{BB962C8B-B14F-4D97-AF65-F5344CB8AC3E}">
        <p14:creationId xmlns:p14="http://schemas.microsoft.com/office/powerpoint/2010/main" val="44015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57</a:t>
            </a:fld>
            <a:endParaRPr lang="en-US"/>
          </a:p>
        </p:txBody>
      </p:sp>
    </p:spTree>
    <p:extLst>
      <p:ext uri="{BB962C8B-B14F-4D97-AF65-F5344CB8AC3E}">
        <p14:creationId xmlns:p14="http://schemas.microsoft.com/office/powerpoint/2010/main" val="90696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58</a:t>
            </a:fld>
            <a:endParaRPr lang="en-US"/>
          </a:p>
        </p:txBody>
      </p:sp>
    </p:spTree>
    <p:extLst>
      <p:ext uri="{BB962C8B-B14F-4D97-AF65-F5344CB8AC3E}">
        <p14:creationId xmlns:p14="http://schemas.microsoft.com/office/powerpoint/2010/main" val="955368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109814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99329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1379420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86054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Introduction to DA</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Introduction to DA</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mn-ea"/>
                <a:cs typeface="+mn-cs"/>
              </a:rPr>
              <a:t>The </a:t>
            </a:r>
            <a:r>
              <a:rPr lang="en-US" sz="1000" dirty="0">
                <a:solidFill>
                  <a:prstClr val="black"/>
                </a:solidFill>
                <a:latin typeface="Calibri"/>
                <a:ea typeface="+mn-ea"/>
                <a:cs typeface="+mn-cs"/>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mn-ea"/>
                <a:cs typeface="+mn-cs"/>
              </a:rPr>
              <a:t> ©UCAR </a:t>
            </a:r>
            <a:r>
              <a:rPr lang="en-US" sz="1000" dirty="0" smtClean="0">
                <a:solidFill>
                  <a:prstClr val="black"/>
                </a:solidFill>
                <a:latin typeface="Calibri"/>
                <a:ea typeface="+mn-ea"/>
                <a:cs typeface="+mn-cs"/>
              </a:rPr>
              <a:t>2014</a:t>
            </a:r>
            <a:endParaRPr lang="en-US" sz="1000" dirty="0">
              <a:solidFill>
                <a:prstClr val="black"/>
              </a:solidFill>
              <a:latin typeface="Calibri"/>
              <a:ea typeface="+mn-ea"/>
              <a:cs typeface="+mn-cs"/>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Introduction to DA</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Introduction to DA</a:t>
            </a:r>
            <a:endParaRPr lang="en-US" dirty="0"/>
          </a:p>
        </p:txBody>
      </p:sp>
    </p:spTree>
    <p:extLst>
      <p:ext uri="{BB962C8B-B14F-4D97-AF65-F5344CB8AC3E}">
        <p14:creationId xmlns:p14="http://schemas.microsoft.com/office/powerpoint/2010/main" val="148020723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7"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Introduction to DA</a:t>
            </a:r>
            <a:endParaRPr lang="en-US" dirty="0"/>
          </a:p>
        </p:txBody>
      </p:sp>
    </p:spTree>
  </p:cSld>
  <p:clrMap bg1="lt1" tx1="dk1" bg2="lt2" tx2="dk2" accent1="accent1" accent2="accent2" accent3="accent3" accent4="accent4" accent5="accent5" accent6="accent6" hlink="hlink" folHlink="folHlink"/>
  <p:sldLayoutIdLst>
    <p:sldLayoutId id="2147483926" r:id="rId1"/>
    <p:sldLayoutId id="2147483929" r:id="rId2"/>
  </p:sldLayoutIdLst>
  <p:hf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Calibri"/>
          <a:ea typeface="+mn-ea"/>
          <a:cs typeface="Calibri"/>
        </a:defRPr>
      </a:lvl1pPr>
      <a:lvl2pPr marL="742950" indent="-285750" algn="l" rtl="0" eaLnBrk="1" fontAlgn="base" hangingPunct="1">
        <a:spcBef>
          <a:spcPct val="20000"/>
        </a:spcBef>
        <a:spcAft>
          <a:spcPct val="0"/>
        </a:spcAft>
        <a:buChar char="–"/>
        <a:defRPr sz="2200">
          <a:solidFill>
            <a:schemeClr val="tx1"/>
          </a:solidFill>
          <a:latin typeface="Calibri"/>
          <a:ea typeface="+mn-ea"/>
          <a:cs typeface="Calibri"/>
        </a:defRPr>
      </a:lvl2pPr>
      <a:lvl3pPr marL="1143000" indent="-228600" algn="l" rtl="0" eaLnBrk="1" fontAlgn="base" hangingPunct="1">
        <a:spcBef>
          <a:spcPct val="20000"/>
        </a:spcBef>
        <a:spcAft>
          <a:spcPct val="0"/>
        </a:spcAft>
        <a:buChar char="•"/>
        <a:defRPr sz="2000">
          <a:solidFill>
            <a:schemeClr val="tx1"/>
          </a:solidFill>
          <a:latin typeface="Calibri"/>
          <a:ea typeface="+mn-ea"/>
          <a:cs typeface="Calibri"/>
        </a:defRPr>
      </a:lvl3pPr>
      <a:lvl4pPr marL="1600200" indent="-228600" algn="l" rtl="0" eaLnBrk="1" fontAlgn="base" hangingPunct="1">
        <a:spcBef>
          <a:spcPct val="20000"/>
        </a:spcBef>
        <a:spcAft>
          <a:spcPct val="0"/>
        </a:spcAft>
        <a:buChar char="–"/>
        <a:defRPr sz="2000">
          <a:solidFill>
            <a:schemeClr val="tx1"/>
          </a:solidFill>
          <a:latin typeface="Calibri"/>
          <a:ea typeface="+mn-ea"/>
          <a:cs typeface="Calibri"/>
        </a:defRPr>
      </a:lvl4pPr>
      <a:lvl5pPr marL="2057400" indent="-228600" algn="l" rtl="0" eaLnBrk="1" fontAlgn="base" hangingPunct="1">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Introduction to DA</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77" r:id="rId3"/>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png"/><Relationship Id="rId4" Type="http://schemas.openxmlformats.org/officeDocument/2006/relationships/image" Target="../media/image84.png"/></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3.png"/><Relationship Id="rId1" Type="http://schemas.openxmlformats.org/officeDocument/2006/relationships/slideLayout" Target="../slideLayouts/slideLayout4.xml"/><Relationship Id="rId2" Type="http://schemas.openxmlformats.org/officeDocument/2006/relationships/image" Target="../media/image820.png"/></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760.png"/><Relationship Id="rId5" Type="http://schemas.openxmlformats.org/officeDocument/2006/relationships/image" Target="../media/image770.png"/><Relationship Id="rId6" Type="http://schemas.openxmlformats.org/officeDocument/2006/relationships/image" Target="../media/image86.png"/><Relationship Id="rId7" Type="http://schemas.openxmlformats.org/officeDocument/2006/relationships/image" Target="../media/image860.png"/><Relationship Id="rId8"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image" Target="../media/image74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107.xml.rels><?xml version="1.0" encoding="UTF-8" standalone="yes"?>
<Relationships xmlns="http://schemas.openxmlformats.org/package/2006/relationships"><Relationship Id="rId3" Type="http://schemas.openxmlformats.org/officeDocument/2006/relationships/image" Target="../media/image880.png"/><Relationship Id="rId4" Type="http://schemas.openxmlformats.org/officeDocument/2006/relationships/image" Target="../media/image89.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oleObject" Target="../embeddings/oleObject7.bin"/><Relationship Id="rId5" Type="http://schemas.openxmlformats.org/officeDocument/2006/relationships/image" Target="../media/image89.emf"/><Relationship Id="rId6" Type="http://schemas.openxmlformats.org/officeDocument/2006/relationships/image" Target="../media/image91.png"/><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oleObject" Target="../embeddings/oleObject8.bin"/><Relationship Id="rId5" Type="http://schemas.openxmlformats.org/officeDocument/2006/relationships/image" Target="../media/image89.emf"/><Relationship Id="rId6" Type="http://schemas.openxmlformats.org/officeDocument/2006/relationships/image" Target="../media/image91.png"/><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oleObject" Target="../embeddings/oleObject9.bin"/><Relationship Id="rId5" Type="http://schemas.openxmlformats.org/officeDocument/2006/relationships/image" Target="../media/image89.emf"/><Relationship Id="rId6" Type="http://schemas.openxmlformats.org/officeDocument/2006/relationships/image" Target="../media/image94.png"/><Relationship Id="rId1" Type="http://schemas.openxmlformats.org/officeDocument/2006/relationships/vmlDrawing" Target="../drawings/vmlDrawing9.vml"/><Relationship Id="rId2"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6.png"/><Relationship Id="rId3" Type="http://schemas.openxmlformats.org/officeDocument/2006/relationships/image" Target="../media/image10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png"/><Relationship Id="rId3" Type="http://schemas.openxmlformats.org/officeDocument/2006/relationships/image" Target="../media/image10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8.png"/><Relationship Id="rId3" Type="http://schemas.openxmlformats.org/officeDocument/2006/relationships/image" Target="../media/image100.png"/></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oleObject" Target="../embeddings/oleObject10.bin"/><Relationship Id="rId5" Type="http://schemas.openxmlformats.org/officeDocument/2006/relationships/image" Target="../media/image89.emf"/><Relationship Id="rId6" Type="http://schemas.openxmlformats.org/officeDocument/2006/relationships/image" Target="../media/image94.png"/><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0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13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hyperlink" Target="http://www.image.ucar.edu/DAReS/DAR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6.png"/><Relationship Id="rId1" Type="http://schemas.microsoft.com/office/2007/relationships/media" Target="../media/media1.mpg"/><Relationship Id="rId2" Type="http://schemas.openxmlformats.org/officeDocument/2006/relationships/video" Target="../media/media1.m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9.png"/><Relationship Id="rId1" Type="http://schemas.microsoft.com/office/2007/relationships/media" Target="../media/media2.mpg"/><Relationship Id="rId2" Type="http://schemas.openxmlformats.org/officeDocument/2006/relationships/video" Target="../media/media2.m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60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50.png"/><Relationship Id="rId5" Type="http://schemas.openxmlformats.org/officeDocument/2006/relationships/oleObject" Target="../embeddings/oleObject3.bin"/><Relationship Id="rId6" Type="http://schemas.openxmlformats.org/officeDocument/2006/relationships/image" Target="../media/image66.emf"/><Relationship Id="rId7" Type="http://schemas.openxmlformats.org/officeDocument/2006/relationships/image" Target="../media/image560.png"/><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81.png"/><Relationship Id="rId5" Type="http://schemas.openxmlformats.org/officeDocument/2006/relationships/oleObject" Target="../embeddings/oleObject4.bin"/><Relationship Id="rId6" Type="http://schemas.openxmlformats.org/officeDocument/2006/relationships/image" Target="../media/image66.emf"/><Relationship Id="rId7" Type="http://schemas.openxmlformats.org/officeDocument/2006/relationships/image" Target="../media/image680.png"/><Relationship Id="rId8" Type="http://schemas.openxmlformats.org/officeDocument/2006/relationships/image" Target="../media/image69.png"/><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oleObject" Target="../embeddings/oleObject5.bin"/><Relationship Id="rId5" Type="http://schemas.openxmlformats.org/officeDocument/2006/relationships/image" Target="../media/image66.emf"/><Relationship Id="rId1" Type="http://schemas.openxmlformats.org/officeDocument/2006/relationships/vmlDrawing" Target="../drawings/vmlDrawing5.vml"/><Relationship Id="rId2"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oleObject" Target="../embeddings/oleObject6.bin"/><Relationship Id="rId5" Type="http://schemas.openxmlformats.org/officeDocument/2006/relationships/image" Target="../media/image66.emf"/><Relationship Id="rId6" Type="http://schemas.openxmlformats.org/officeDocument/2006/relationships/image" Target="../media/image73.png"/><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image" Target="../media/image7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png"/><Relationship Id="rId3"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 to Data Assimilation</a:t>
            </a:r>
            <a:r>
              <a:rPr lang="en-US" dirty="0"/>
              <a:t/>
            </a:r>
            <a:br>
              <a:rPr lang="en-US" dirty="0"/>
            </a:br>
            <a:r>
              <a:rPr lang="en-US" sz="2000" dirty="0"/>
              <a:t>Jeff Anderson representing the NCAR Data Assimilation Research Section</a:t>
            </a:r>
            <a:endParaRPr lang="en-US" dirty="0"/>
          </a:p>
        </p:txBody>
      </p:sp>
    </p:spTree>
    <p:extLst>
      <p:ext uri="{BB962C8B-B14F-4D97-AF65-F5344CB8AC3E}">
        <p14:creationId xmlns:p14="http://schemas.microsoft.com/office/powerpoint/2010/main" val="317010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401" y="678432"/>
            <a:ext cx="7310709" cy="5481466"/>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10</a:t>
            </a:fld>
            <a:endParaRPr lang="en-US" dirty="0"/>
          </a:p>
        </p:txBody>
      </p:sp>
      <p:sp>
        <p:nvSpPr>
          <p:cNvPr id="9" name="TextBox 8"/>
          <p:cNvSpPr txBox="1"/>
          <p:nvPr/>
        </p:nvSpPr>
        <p:spPr>
          <a:xfrm>
            <a:off x="304800" y="678431"/>
            <a:ext cx="8534400" cy="464569"/>
          </a:xfrm>
          <a:prstGeom prst="rect">
            <a:avLst/>
          </a:prstGeom>
          <a:noFill/>
        </p:spPr>
        <p:txBody>
          <a:bodyPr wrap="square" rtlCol="0">
            <a:spAutoFit/>
          </a:bodyPr>
          <a:lstStyle/>
          <a:p>
            <a:r>
              <a:rPr lang="en-US" dirty="0" smtClean="0"/>
              <a:t>Observations of the red ball.</a:t>
            </a:r>
            <a:endParaRPr lang="en-US" dirty="0"/>
          </a:p>
        </p:txBody>
      </p:sp>
    </p:spTree>
    <p:extLst>
      <p:ext uri="{BB962C8B-B14F-4D97-AF65-F5344CB8AC3E}">
        <p14:creationId xmlns:p14="http://schemas.microsoft.com/office/powerpoint/2010/main" val="2487223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4178" y="895315"/>
            <a:ext cx="8959822" cy="2862322"/>
          </a:xfrm>
          <a:prstGeom prst="rect">
            <a:avLst/>
          </a:prstGeom>
          <a:noFill/>
        </p:spPr>
        <p:txBody>
          <a:bodyPr wrap="square" rtlCol="0">
            <a:spAutoFit/>
          </a:bodyPr>
          <a:lstStyle/>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Gradient of J for 4D </a:t>
            </a:r>
            <a:r>
              <a:rPr lang="en-US" dirty="0" err="1">
                <a:solidFill>
                  <a:prstClr val="black"/>
                </a:solidFill>
                <a:latin typeface="Calibri"/>
                <a:ea typeface="+mn-ea"/>
                <a:cs typeface="+mn-cs"/>
              </a:rPr>
              <a:t>V</a:t>
            </a:r>
            <a:r>
              <a:rPr lang="en-US" dirty="0" err="1" smtClean="0">
                <a:solidFill>
                  <a:prstClr val="black"/>
                </a:solidFill>
                <a:latin typeface="Calibri"/>
                <a:ea typeface="+mn-ea"/>
                <a:cs typeface="+mn-cs"/>
              </a:rPr>
              <a:t>ariational</a:t>
            </a:r>
            <a:r>
              <a:rPr lang="en-US" dirty="0" smtClean="0">
                <a:solidFill>
                  <a:prstClr val="black"/>
                </a:solidFill>
                <a:latin typeface="Calibri"/>
                <a:ea typeface="+mn-ea"/>
                <a:cs typeface="+mn-cs"/>
              </a:rPr>
              <a:t>:</a:t>
            </a:r>
            <a:endParaRPr lang="en-US" i="1" baseline="-25000" dirty="0" smtClean="0">
              <a:solidFill>
                <a:prstClr val="black"/>
              </a:solidFill>
              <a:latin typeface="Calibri"/>
              <a:ea typeface="+mn-ea"/>
              <a:cs typeface="+mn-cs"/>
            </a:endParaRPr>
          </a:p>
          <a:p>
            <a:pPr defTabSz="457200" eaLnBrk="1" fontAlgn="auto" hangingPunct="1">
              <a:lnSpc>
                <a:spcPct val="150000"/>
              </a:lnSpc>
              <a:spcBef>
                <a:spcPts val="0"/>
              </a:spcBef>
              <a:spcAft>
                <a:spcPts val="0"/>
              </a:spcAft>
            </a:pPr>
            <a:endParaRPr lang="en-US" i="1" dirty="0">
              <a:solidFill>
                <a:prstClr val="black"/>
              </a:solidFill>
              <a:latin typeface="Calibri"/>
              <a:ea typeface="+mn-ea"/>
              <a:cs typeface="+mn-cs"/>
            </a:endParaRPr>
          </a:p>
          <a:p>
            <a:pPr defTabSz="457200" eaLnBrk="1" fontAlgn="auto" hangingPunct="1">
              <a:lnSpc>
                <a:spcPct val="150000"/>
              </a:lnSpc>
              <a:spcBef>
                <a:spcPts val="0"/>
              </a:spcBef>
              <a:spcAft>
                <a:spcPts val="0"/>
              </a:spcAft>
            </a:pPr>
            <a:endParaRPr lang="en-US" i="1" dirty="0" smtClean="0">
              <a:solidFill>
                <a:prstClr val="black"/>
              </a:solidFill>
              <a:latin typeface="Calibri"/>
              <a:ea typeface="+mn-ea"/>
              <a:cs typeface="+mn-cs"/>
            </a:endParaRP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Gradient of first line is same as 3D </a:t>
            </a:r>
            <a:r>
              <a:rPr lang="en-US" dirty="0" err="1" smtClean="0">
                <a:solidFill>
                  <a:prstClr val="black"/>
                </a:solidFill>
                <a:latin typeface="Calibri"/>
                <a:ea typeface="+mn-ea"/>
                <a:cs typeface="+mn-cs"/>
              </a:rPr>
              <a:t>Variational</a:t>
            </a:r>
            <a:r>
              <a:rPr lang="en-US" dirty="0" smtClean="0">
                <a:solidFill>
                  <a:prstClr val="black"/>
                </a:solidFill>
                <a:latin typeface="Calibri"/>
                <a:ea typeface="+mn-ea"/>
                <a:cs typeface="+mn-cs"/>
              </a:rPr>
              <a:t>.</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Last line leads to extra gradient term:</a:t>
            </a: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100</a:t>
            </a:fld>
            <a:endParaRPr lang="en-US" dirty="0"/>
          </a:p>
        </p:txBody>
      </p:sp>
      <mc:AlternateContent xmlns:mc="http://schemas.openxmlformats.org/markup-compatibility/2006">
        <mc:Choice xmlns:a14="http://schemas.microsoft.com/office/drawing/2010/main" Requires="a14">
          <p:sp>
            <p:nvSpPr>
              <p:cNvPr id="6" name="TextBox 5"/>
              <p:cNvSpPr txBox="1">
                <a:spLocks noChangeAspect="1"/>
              </p:cNvSpPr>
              <p:nvPr/>
            </p:nvSpPr>
            <p:spPr>
              <a:xfrm>
                <a:off x="228600" y="1524000"/>
                <a:ext cx="8762998" cy="1357872"/>
              </a:xfrm>
              <a:prstGeom prst="rect">
                <a:avLst/>
              </a:prstGeom>
              <a:noFill/>
            </p:spPr>
            <p:txBody>
              <a:bodyPr wrap="square" lIns="0" tIns="0" rIns="0" bIns="0" rtlCol="0">
                <a:normAutofit fontScale="92500"/>
              </a:bodyPr>
              <a:lstStyle/>
              <a:p>
                <a14:m>
                  <m:oMathPara xmlns:m="http://schemas.openxmlformats.org/officeDocument/2006/math">
                    <m:oMathParaPr>
                      <m:jc m:val="centerGroup"/>
                    </m:oMathParaPr>
                    <m:oMath xmlns:m="http://schemas.openxmlformats.org/officeDocument/2006/math">
                      <m:r>
                        <a:rPr lang="en-US" sz="2300" b="0" i="1" smtClean="0">
                          <a:latin typeface="Cambria Math" charset="0"/>
                        </a:rPr>
                        <m:t>𝐽</m:t>
                      </m:r>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r>
                        <a:rPr lang="en-US" sz="2300" b="0" i="1" smtClean="0">
                          <a:latin typeface="Cambria Math" charset="0"/>
                        </a:rPr>
                        <m:t>=</m:t>
                      </m:r>
                      <m:sSup>
                        <m:sSupPr>
                          <m:ctrlPr>
                            <a:rPr lang="en-US" sz="2300" b="0" i="1" smtClean="0">
                              <a:latin typeface="Cambria Math" charset="0"/>
                            </a:rPr>
                          </m:ctrlPr>
                        </m:sSupPr>
                        <m:e>
                          <m:d>
                            <m:dPr>
                              <m:ctrlPr>
                                <a:rPr lang="mr-IN" sz="2300" i="1">
                                  <a:latin typeface="Cambria Math" charset="0"/>
                                </a:rPr>
                              </m:ctrlPr>
                            </m:dPr>
                            <m:e>
                              <m:sSub>
                                <m:sSubPr>
                                  <m:ctrlPr>
                                    <a:rPr lang="en-US" sz="2300" i="1">
                                      <a:latin typeface="Cambria Math" charset="0"/>
                                    </a:rPr>
                                  </m:ctrlPr>
                                </m:sSubPr>
                                <m:e>
                                  <m:r>
                                    <a:rPr lang="en-US" sz="2300" b="1" i="0">
                                      <a:latin typeface="Cambria Math" charset="0"/>
                                    </a:rPr>
                                    <m:t>𝐱</m:t>
                                  </m:r>
                                </m:e>
                                <m:sub>
                                  <m:r>
                                    <a:rPr lang="en-US" sz="2300" i="1">
                                      <a:latin typeface="Cambria Math" charset="0"/>
                                    </a:rPr>
                                    <m:t>𝑎</m:t>
                                  </m:r>
                                </m:sub>
                              </m:sSub>
                              <m:r>
                                <a:rPr lang="en-US" sz="2300" i="1">
                                  <a:latin typeface="Cambria Math" charset="0"/>
                                </a:rPr>
                                <m:t>−</m:t>
                              </m:r>
                              <m:sSub>
                                <m:sSubPr>
                                  <m:ctrlPr>
                                    <a:rPr lang="en-US" sz="2300" i="1">
                                      <a:latin typeface="Cambria Math" charset="0"/>
                                    </a:rPr>
                                  </m:ctrlPr>
                                </m:sSubPr>
                                <m:e>
                                  <m:r>
                                    <a:rPr lang="en-US" sz="2300" b="1" i="0">
                                      <a:latin typeface="Cambria Math" charset="0"/>
                                    </a:rPr>
                                    <m:t>𝐱</m:t>
                                  </m:r>
                                </m:e>
                                <m:sub>
                                  <m:r>
                                    <a:rPr lang="en-US" sz="2300" i="1">
                                      <a:latin typeface="Cambria Math" charset="0"/>
                                    </a:rPr>
                                    <m:t>𝑓</m:t>
                                  </m:r>
                                </m:sub>
                              </m:sSub>
                            </m:e>
                          </m:d>
                        </m:e>
                        <m:sup>
                          <m:r>
                            <a:rPr lang="en-US" sz="2300" b="0" i="1" smtClean="0">
                              <a:latin typeface="Cambria Math" charset="0"/>
                            </a:rPr>
                            <m:t>𝑇</m:t>
                          </m:r>
                        </m:sup>
                      </m:sSup>
                      <m:sSup>
                        <m:sSupPr>
                          <m:ctrlPr>
                            <a:rPr lang="en-US" sz="2300" b="0" i="1" smtClean="0">
                              <a:latin typeface="Cambria Math" charset="0"/>
                            </a:rPr>
                          </m:ctrlPr>
                        </m:sSupPr>
                        <m:e>
                          <m:r>
                            <a:rPr lang="en-US" sz="2300" b="1" i="0" smtClean="0">
                              <a:latin typeface="Cambria Math" charset="0"/>
                            </a:rPr>
                            <m:t>𝐁</m:t>
                          </m:r>
                        </m:e>
                        <m:sup>
                          <m:r>
                            <a:rPr lang="en-US" sz="2300" b="0" i="1" smtClean="0">
                              <a:latin typeface="Cambria Math" charset="0"/>
                            </a:rPr>
                            <m:t>−1</m:t>
                          </m:r>
                        </m:sup>
                      </m:sSup>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r>
                            <a:rPr lang="en-US" sz="2300" b="0" i="1" smtClean="0">
                              <a:latin typeface="Cambria Math" charset="0"/>
                            </a:rPr>
                            <m:t>−</m:t>
                          </m:r>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𝑓</m:t>
                              </m:r>
                            </m:sub>
                          </m:sSub>
                        </m:e>
                      </m:d>
                      <m:r>
                        <a:rPr lang="en-US" sz="2300" b="0" i="0" smtClean="0">
                          <a:latin typeface="Cambria Math" charset="0"/>
                        </a:rPr>
                        <m:t>+</m:t>
                      </m:r>
                      <m:sSup>
                        <m:sSupPr>
                          <m:ctrlPr>
                            <a:rPr lang="en-US" sz="2300" b="0" i="1" smtClean="0">
                              <a:latin typeface="Cambria Math" charset="0"/>
                            </a:rPr>
                          </m:ctrlPr>
                        </m:sSupPr>
                        <m:e>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i="1">
                                      <a:latin typeface="Cambria Math" charset="0"/>
                                    </a:rPr>
                                    <m:t>1</m:t>
                                  </m:r>
                                </m:sub>
                              </m:sSub>
                              <m:d>
                                <m:dPr>
                                  <m:ctrlPr>
                                    <a:rPr lang="mr-IN" sz="2300" i="1">
                                      <a:latin typeface="Cambria Math" charset="0"/>
                                    </a:rPr>
                                  </m:ctrlPr>
                                </m:dPr>
                                <m:e>
                                  <m:sSub>
                                    <m:sSubPr>
                                      <m:ctrlPr>
                                        <a:rPr lang="en-US" sz="2300" i="1">
                                          <a:latin typeface="Cambria Math" charset="0"/>
                                        </a:rPr>
                                      </m:ctrlPr>
                                    </m:sSubPr>
                                    <m:e>
                                      <m:r>
                                        <a:rPr lang="en-US" sz="2300" b="1" i="0">
                                          <a:latin typeface="Cambria Math" charset="0"/>
                                        </a:rPr>
                                        <m:t>𝐱</m:t>
                                      </m:r>
                                    </m:e>
                                    <m:sub>
                                      <m:r>
                                        <a:rPr lang="en-US" sz="2300" i="1">
                                          <a:latin typeface="Cambria Math" charset="0"/>
                                        </a:rPr>
                                        <m:t>𝑎</m:t>
                                      </m:r>
                                    </m:sub>
                                  </m:sSub>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i="1">
                                      <a:latin typeface="Cambria Math" charset="0"/>
                                    </a:rPr>
                                    <m:t>1</m:t>
                                  </m:r>
                                </m:sub>
                              </m:sSub>
                            </m:e>
                          </m:d>
                        </m:e>
                        <m:sup>
                          <m:r>
                            <a:rPr lang="en-US" sz="2300" b="0" i="1" smtClean="0">
                              <a:latin typeface="Cambria Math" charset="0"/>
                            </a:rPr>
                            <m:t>𝑇</m:t>
                          </m:r>
                        </m:sup>
                      </m:sSup>
                      <m:sSubSup>
                        <m:sSubSupPr>
                          <m:ctrlPr>
                            <a:rPr lang="en-US" sz="2300" b="0" i="1" smtClean="0">
                              <a:latin typeface="Cambria Math" charset="0"/>
                            </a:rPr>
                          </m:ctrlPr>
                        </m:sSubSupPr>
                        <m:e>
                          <m:r>
                            <a:rPr lang="en-US" sz="2300" b="1" i="0" smtClean="0">
                              <a:latin typeface="Cambria Math" charset="0"/>
                            </a:rPr>
                            <m:t>𝐑</m:t>
                          </m:r>
                        </m:e>
                        <m:sub>
                          <m:r>
                            <a:rPr lang="en-US" sz="2300" b="0" i="1" smtClean="0">
                              <a:latin typeface="Cambria Math" charset="0"/>
                            </a:rPr>
                            <m:t>1</m:t>
                          </m:r>
                        </m:sub>
                        <m:sup>
                          <m:r>
                            <a:rPr lang="en-US" sz="2300" b="0" i="1" smtClean="0">
                              <a:latin typeface="Cambria Math" charset="0"/>
                            </a:rPr>
                            <m:t>−1</m:t>
                          </m:r>
                        </m:sup>
                      </m:sSubSup>
                      <m:d>
                        <m:dPr>
                          <m:begChr m:val="["/>
                          <m:endChr m:val="]"/>
                          <m:ctrlPr>
                            <a:rPr lang="mr-IN" sz="2300" b="0" i="1" smtClean="0">
                              <a:latin typeface="Cambria Math" charset="0"/>
                            </a:rPr>
                          </m:ctrlPr>
                        </m:dPr>
                        <m:e>
                          <m:sSub>
                            <m:sSubPr>
                              <m:ctrlPr>
                                <a:rPr lang="en-US" sz="2300" b="0" i="1" smtClean="0">
                                  <a:latin typeface="Cambria Math" charset="0"/>
                                </a:rPr>
                              </m:ctrlPr>
                            </m:sSubPr>
                            <m:e>
                              <m:r>
                                <a:rPr lang="en-US" sz="2300" b="0" i="1" smtClean="0">
                                  <a:latin typeface="Cambria Math" charset="0"/>
                                </a:rPr>
                                <m:t>h</m:t>
                              </m:r>
                            </m:e>
                            <m:sub>
                              <m:r>
                                <a:rPr lang="en-US" sz="2300" b="0" i="1" smtClean="0">
                                  <a:latin typeface="Cambria Math" charset="0"/>
                                </a:rPr>
                                <m:t>1</m:t>
                              </m:r>
                            </m:sub>
                          </m:sSub>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r>
                            <a:rPr lang="en-US" sz="2300" b="0" i="1" smtClean="0">
                              <a:latin typeface="Cambria Math" charset="0"/>
                            </a:rPr>
                            <m:t>−</m:t>
                          </m:r>
                          <m:sSub>
                            <m:sSubPr>
                              <m:ctrlPr>
                                <a:rPr lang="en-US" sz="2300" b="0" i="1" smtClean="0">
                                  <a:latin typeface="Cambria Math" charset="0"/>
                                </a:rPr>
                              </m:ctrlPr>
                            </m:sSubPr>
                            <m:e>
                              <m:r>
                                <a:rPr lang="en-US" sz="2300" b="1" i="0" smtClean="0">
                                  <a:latin typeface="Cambria Math" charset="0"/>
                                </a:rPr>
                                <m:t>𝐲</m:t>
                              </m:r>
                            </m:e>
                            <m:sub>
                              <m:r>
                                <a:rPr lang="en-US" sz="2300" b="0" i="1" smtClean="0">
                                  <a:latin typeface="Cambria Math" charset="0"/>
                                </a:rPr>
                                <m:t>1</m:t>
                              </m:r>
                            </m:sub>
                          </m:sSub>
                        </m:e>
                      </m:d>
                      <m:r>
                        <a:rPr lang="en-US" sz="2300" b="0" i="1" smtClean="0">
                          <a:latin typeface="Cambria Math" charset="0"/>
                        </a:rPr>
                        <m:t>+</m:t>
                      </m:r>
                    </m:oMath>
                  </m:oMathPara>
                </a14:m>
                <a:endParaRPr lang="en-US" sz="2300" dirty="0" smtClean="0">
                  <a:latin typeface="+mj-lt"/>
                </a:endParaRPr>
              </a:p>
              <a:p>
                <a:pPr/>
                <a14:m>
                  <m:oMathPara xmlns:m="http://schemas.openxmlformats.org/officeDocument/2006/math">
                    <m:oMathParaPr>
                      <m:jc m:val="centerGroup"/>
                    </m:oMathParaPr>
                    <m:oMath xmlns:m="http://schemas.openxmlformats.org/officeDocument/2006/math">
                      <m:sSup>
                        <m:sSupPr>
                          <m:ctrlPr>
                            <a:rPr lang="en-US" sz="2300" i="1">
                              <a:latin typeface="Cambria Math" charset="0"/>
                            </a:rPr>
                          </m:ctrlPr>
                        </m:sSupPr>
                        <m:e>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b="0" i="1" smtClean="0">
                                      <a:latin typeface="Cambria Math" charset="0"/>
                                    </a:rPr>
                                    <m:t>2</m:t>
                                  </m:r>
                                </m:sub>
                              </m:sSub>
                              <m:d>
                                <m:dPr>
                                  <m:ctrlPr>
                                    <a:rPr lang="mr-IN" sz="2300" i="1" smtClean="0">
                                      <a:latin typeface="Cambria Math" charset="0"/>
                                    </a:rPr>
                                  </m:ctrlPr>
                                </m:dPr>
                                <m:e>
                                  <m:sSub>
                                    <m:sSubPr>
                                      <m:ctrlPr>
                                        <a:rPr lang="en-US" sz="2300" i="1" smtClean="0">
                                          <a:latin typeface="Cambria Math" charset="0"/>
                                        </a:rPr>
                                      </m:ctrlPr>
                                    </m:sSubPr>
                                    <m:e>
                                      <m:r>
                                        <a:rPr lang="en-US" sz="2300" b="0" i="1" smtClean="0">
                                          <a:latin typeface="Cambria Math" charset="0"/>
                                        </a:rPr>
                                        <m:t>𝑚</m:t>
                                      </m:r>
                                    </m:e>
                                    <m:sub>
                                      <m:r>
                                        <a:rPr lang="en-US" sz="2300" b="0" i="1" smtClean="0">
                                          <a:latin typeface="Cambria Math" charset="0"/>
                                        </a:rPr>
                                        <m:t>1:2</m:t>
                                      </m:r>
                                    </m:sub>
                                  </m:sSub>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b="0" i="1" smtClean="0">
                                      <a:latin typeface="Cambria Math" charset="0"/>
                                    </a:rPr>
                                    <m:t>2</m:t>
                                  </m:r>
                                </m:sub>
                              </m:sSub>
                            </m:e>
                          </m:d>
                        </m:e>
                        <m:sup>
                          <m:r>
                            <a:rPr lang="en-US" sz="2300" i="1">
                              <a:latin typeface="Cambria Math" charset="0"/>
                            </a:rPr>
                            <m:t>𝑇</m:t>
                          </m:r>
                        </m:sup>
                      </m:sSup>
                      <m:sSubSup>
                        <m:sSubSupPr>
                          <m:ctrlPr>
                            <a:rPr lang="en-US" sz="2300" i="1">
                              <a:latin typeface="Cambria Math" charset="0"/>
                            </a:rPr>
                          </m:ctrlPr>
                        </m:sSubSupPr>
                        <m:e>
                          <m:r>
                            <a:rPr lang="en-US" sz="2300" b="1" i="0">
                              <a:latin typeface="Cambria Math" charset="0"/>
                            </a:rPr>
                            <m:t>𝐑</m:t>
                          </m:r>
                        </m:e>
                        <m:sub>
                          <m:r>
                            <a:rPr lang="en-US" sz="2300" b="0" i="1" smtClean="0">
                              <a:latin typeface="Cambria Math" charset="0"/>
                            </a:rPr>
                            <m:t>2</m:t>
                          </m:r>
                        </m:sub>
                        <m:sup>
                          <m:r>
                            <a:rPr lang="en-US" sz="2300" i="1">
                              <a:latin typeface="Cambria Math" charset="0"/>
                            </a:rPr>
                            <m:t>−1</m:t>
                          </m:r>
                        </m:sup>
                      </m:sSubSup>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b="0" i="1" smtClean="0">
                                  <a:latin typeface="Cambria Math" charset="0"/>
                                </a:rPr>
                                <m:t>2</m:t>
                              </m:r>
                            </m:sub>
                          </m:sSub>
                          <m:d>
                            <m:dPr>
                              <m:ctrlPr>
                                <a:rPr lang="mr-IN" sz="2300" i="1" smtClean="0">
                                  <a:latin typeface="Cambria Math" charset="0"/>
                                </a:rPr>
                              </m:ctrlPr>
                            </m:dPr>
                            <m:e>
                              <m:sSub>
                                <m:sSubPr>
                                  <m:ctrlPr>
                                    <a:rPr lang="en-US" sz="2300" i="1" smtClean="0">
                                      <a:latin typeface="Cambria Math" charset="0"/>
                                    </a:rPr>
                                  </m:ctrlPr>
                                </m:sSubPr>
                                <m:e>
                                  <m:r>
                                    <a:rPr lang="en-US" sz="2300" b="0" i="1" smtClean="0">
                                      <a:latin typeface="Cambria Math" charset="0"/>
                                    </a:rPr>
                                    <m:t>𝑚</m:t>
                                  </m:r>
                                </m:e>
                                <m:sub>
                                  <m:r>
                                    <a:rPr lang="en-US" sz="2300" b="0" i="1" smtClean="0">
                                      <a:latin typeface="Cambria Math" charset="0"/>
                                    </a:rPr>
                                    <m:t>1:2</m:t>
                                  </m:r>
                                </m:sub>
                              </m:sSub>
                              <m:d>
                                <m:dPr>
                                  <m:ctrlPr>
                                    <a:rPr lang="mr-IN" sz="2300" b="0" i="1" smtClean="0">
                                      <a:latin typeface="Cambria Math" charset="0"/>
                                    </a:rPr>
                                  </m:ctrlPr>
                                </m:dPr>
                                <m:e>
                                  <m:sSub>
                                    <m:sSubPr>
                                      <m:ctrlPr>
                                        <a:rPr lang="en-US" sz="2300" b="1" i="1" smtClean="0">
                                          <a:latin typeface="Cambria Math" charset="0"/>
                                        </a:rPr>
                                      </m:ctrlPr>
                                    </m:sSubPr>
                                    <m:e>
                                      <m:r>
                                        <a:rPr lang="en-US" sz="2300" b="1" i="0" smtClean="0">
                                          <a:latin typeface="Cambria Math" charset="0"/>
                                        </a:rPr>
                                        <m:t>𝐱</m:t>
                                      </m:r>
                                    </m:e>
                                    <m:sub>
                                      <m:r>
                                        <a:rPr lang="en-US" sz="2300" b="1" i="0" smtClean="0">
                                          <a:latin typeface="Cambria Math" charset="0"/>
                                        </a:rPr>
                                        <m:t>𝐚</m:t>
                                      </m:r>
                                    </m:sub>
                                  </m:sSub>
                                </m:e>
                              </m:d>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b="0" i="1" smtClean="0">
                                  <a:latin typeface="Cambria Math" charset="0"/>
                                </a:rPr>
                                <m:t>2</m:t>
                              </m:r>
                            </m:sub>
                          </m:sSub>
                        </m:e>
                      </m:d>
                    </m:oMath>
                  </m:oMathPara>
                </a14:m>
                <a:endParaRPr lang="en-US" sz="2300" dirty="0" smtClean="0">
                  <a:latin typeface="+mj-lt"/>
                </a:endParaRPr>
              </a:p>
              <a:p>
                <a:endParaRPr lang="en-US" dirty="0"/>
              </a:p>
            </p:txBody>
          </p:sp>
        </mc:Choice>
        <mc:Fallback>
          <p:sp>
            <p:nvSpPr>
              <p:cNvPr id="6" name="TextBox 5"/>
              <p:cNvSpPr txBox="1">
                <a:spLocks noRot="1" noChangeAspect="1" noMove="1" noResize="1" noEditPoints="1" noAdjustHandles="1" noChangeArrowheads="1" noChangeShapeType="1" noTextEdit="1"/>
              </p:cNvSpPr>
              <p:nvPr/>
            </p:nvSpPr>
            <p:spPr>
              <a:xfrm>
                <a:off x="228600" y="1524000"/>
                <a:ext cx="8762998" cy="135787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267106" y="3827386"/>
                <a:ext cx="4530535" cy="4213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2</m:t>
                      </m:r>
                      <m:sSup>
                        <m:sSupPr>
                          <m:ctrlPr>
                            <a:rPr lang="en-US" b="0" i="1" smtClean="0">
                              <a:latin typeface="Cambria Math" charset="0"/>
                            </a:rPr>
                          </m:ctrlPr>
                        </m:sSupPr>
                        <m:e>
                          <m:sSub>
                            <m:sSubPr>
                              <m:ctrlPr>
                                <a:rPr lang="en-US" b="0" i="1" smtClean="0">
                                  <a:latin typeface="Cambria Math" charset="0"/>
                                </a:rPr>
                              </m:ctrlPr>
                            </m:sSubPr>
                            <m:e>
                              <m:r>
                                <a:rPr lang="en-US" b="1" i="0" baseline="0" smtClean="0">
                                  <a:latin typeface="Cambria Math" charset="0"/>
                                </a:rPr>
                                <m:t>𝐌</m:t>
                              </m:r>
                            </m:e>
                            <m:sub>
                              <m:r>
                                <a:rPr lang="en-US" b="0" i="1" smtClean="0">
                                  <a:latin typeface="Cambria Math" charset="0"/>
                                </a:rPr>
                                <m:t>1:2</m:t>
                              </m:r>
                            </m:sub>
                          </m:sSub>
                        </m:e>
                        <m:sup>
                          <m:r>
                            <a:rPr lang="en-US" b="0" i="1" smtClean="0">
                              <a:latin typeface="Cambria Math" charset="0"/>
                            </a:rPr>
                            <m:t>𝑇</m:t>
                          </m:r>
                        </m:sup>
                      </m:sSup>
                      <m:sSubSup>
                        <m:sSubSupPr>
                          <m:ctrlPr>
                            <a:rPr lang="en-US" b="0" i="1" smtClean="0">
                              <a:latin typeface="Cambria Math" charset="0"/>
                            </a:rPr>
                          </m:ctrlPr>
                        </m:sSubSupPr>
                        <m:e>
                          <m:r>
                            <a:rPr lang="en-US" b="1" i="0" smtClean="0">
                              <a:latin typeface="Cambria Math" charset="0"/>
                            </a:rPr>
                            <m:t>𝐇</m:t>
                          </m:r>
                        </m:e>
                        <m:sub>
                          <m:r>
                            <a:rPr lang="en-US" b="0" i="1" smtClean="0">
                              <a:latin typeface="Cambria Math" charset="0"/>
                            </a:rPr>
                            <m:t>2</m:t>
                          </m:r>
                        </m:sub>
                        <m:sup>
                          <m:r>
                            <a:rPr lang="en-US" b="0" i="1" smtClean="0">
                              <a:latin typeface="Cambria Math" charset="0"/>
                            </a:rPr>
                            <m:t>𝑇</m:t>
                          </m:r>
                        </m:sup>
                      </m:sSubSup>
                      <m:sSubSup>
                        <m:sSubSupPr>
                          <m:ctrlPr>
                            <a:rPr lang="en-US" b="0" i="1" smtClean="0">
                              <a:latin typeface="Cambria Math" charset="0"/>
                            </a:rPr>
                          </m:ctrlPr>
                        </m:sSubSupPr>
                        <m:e>
                          <m:r>
                            <a:rPr lang="en-US" b="1" i="0" smtClean="0">
                              <a:latin typeface="Cambria Math" charset="0"/>
                            </a:rPr>
                            <m:t>𝐑</m:t>
                          </m:r>
                        </m:e>
                        <m:sub>
                          <m:r>
                            <a:rPr lang="en-US" b="0" i="1" smtClean="0">
                              <a:latin typeface="Cambria Math" charset="0"/>
                            </a:rPr>
                            <m:t>2</m:t>
                          </m:r>
                        </m:sub>
                        <m:sup>
                          <m:r>
                            <a:rPr lang="en-US" b="0" i="1" smtClean="0">
                              <a:latin typeface="Cambria Math" charset="0"/>
                            </a:rPr>
                            <m:t>−1</m:t>
                          </m:r>
                        </m:sup>
                      </m:sSubSup>
                      <m:d>
                        <m:dPr>
                          <m:begChr m:val="["/>
                          <m:endChr m:val="]"/>
                          <m:ctrlPr>
                            <a:rPr lang="mr-IN" i="1" smtClean="0">
                              <a:latin typeface="Cambria Math" charset="0"/>
                            </a:rPr>
                          </m:ctrlPr>
                        </m:dPr>
                        <m:e>
                          <m:sSub>
                            <m:sSubPr>
                              <m:ctrlPr>
                                <a:rPr lang="en-US" i="1" smtClean="0">
                                  <a:latin typeface="Cambria Math" charset="0"/>
                                </a:rPr>
                              </m:ctrlPr>
                            </m:sSubPr>
                            <m:e>
                              <m:r>
                                <a:rPr lang="en-US" b="0" i="1" smtClean="0">
                                  <a:latin typeface="Cambria Math" charset="0"/>
                                </a:rPr>
                                <m:t>h</m:t>
                              </m:r>
                            </m:e>
                            <m:sub>
                              <m:r>
                                <a:rPr lang="en-US" b="0" i="1" smtClean="0">
                                  <a:latin typeface="Cambria Math" charset="0"/>
                                </a:rPr>
                                <m:t>2</m:t>
                              </m:r>
                            </m:sub>
                          </m:sSub>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rPr>
                                    <m:t>𝑚</m:t>
                                  </m:r>
                                </m:e>
                                <m:sub>
                                  <m:r>
                                    <a:rPr lang="en-US" b="0" i="1" smtClean="0">
                                      <a:latin typeface="Cambria Math" charset="0"/>
                                    </a:rPr>
                                    <m:t>1:2</m:t>
                                  </m:r>
                                </m:sub>
                              </m:sSub>
                              <m:d>
                                <m:dPr>
                                  <m:ctrlPr>
                                    <a:rPr lang="mr-IN"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e>
                              </m:d>
                            </m:e>
                          </m:d>
                          <m:r>
                            <a:rPr lang="en-US" b="0" i="1" smtClean="0">
                              <a:latin typeface="Cambria Math" charset="0"/>
                            </a:rPr>
                            <m:t>−</m:t>
                          </m:r>
                          <m:sSub>
                            <m:sSubPr>
                              <m:ctrlPr>
                                <a:rPr lang="en-US" b="0" i="1" smtClean="0">
                                  <a:latin typeface="Cambria Math" charset="0"/>
                                </a:rPr>
                              </m:ctrlPr>
                            </m:sSubPr>
                            <m:e>
                              <m:r>
                                <a:rPr lang="en-US" b="1" i="0" smtClean="0">
                                  <a:latin typeface="Cambria Math" charset="0"/>
                                </a:rPr>
                                <m:t>𝐲</m:t>
                              </m:r>
                            </m:e>
                            <m:sub>
                              <m:r>
                                <a:rPr lang="en-US" b="0" i="1" smtClean="0">
                                  <a:latin typeface="Cambria Math" charset="0"/>
                                </a:rPr>
                                <m:t>2</m:t>
                              </m:r>
                            </m:sub>
                          </m:sSub>
                        </m:e>
                      </m:d>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267106" y="3827386"/>
                <a:ext cx="4530535" cy="421334"/>
              </a:xfrm>
              <a:prstGeom prst="rect">
                <a:avLst/>
              </a:prstGeom>
              <a:blipFill rotWithShape="0">
                <a:blip r:embed="rId4"/>
                <a:stretch>
                  <a:fillRect/>
                </a:stretch>
              </a:blipFill>
            </p:spPr>
            <p:txBody>
              <a:bodyPr/>
              <a:lstStyle/>
              <a:p>
                <a:r>
                  <a:rPr lang="en-US">
                    <a:noFill/>
                  </a:rPr>
                  <a:t> </a:t>
                </a:r>
              </a:p>
            </p:txBody>
          </p:sp>
        </mc:Fallback>
      </mc:AlternateContent>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157674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p:cNvSpPr txBox="1"/>
              <p:nvPr/>
            </p:nvSpPr>
            <p:spPr>
              <a:xfrm>
                <a:off x="184178" y="895315"/>
                <a:ext cx="8959822" cy="5200976"/>
              </a:xfrm>
              <a:prstGeom prst="rect">
                <a:avLst/>
              </a:prstGeom>
              <a:noFill/>
            </p:spPr>
            <p:txBody>
              <a:bodyPr wrap="square" rtlCol="0">
                <a:spAutoFit/>
              </a:bodyPr>
              <a:lstStyle/>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Gradient of J for 4D </a:t>
                </a:r>
                <a:r>
                  <a:rPr lang="en-US" dirty="0" err="1" smtClean="0">
                    <a:solidFill>
                      <a:prstClr val="black"/>
                    </a:solidFill>
                    <a:latin typeface="Calibri"/>
                    <a:ea typeface="+mn-ea"/>
                    <a:cs typeface="+mn-cs"/>
                  </a:rPr>
                  <a:t>Variational</a:t>
                </a:r>
                <a:r>
                  <a:rPr lang="en-US" dirty="0" smtClean="0">
                    <a:solidFill>
                      <a:prstClr val="black"/>
                    </a:solidFill>
                    <a:latin typeface="Calibri"/>
                    <a:ea typeface="+mn-ea"/>
                    <a:cs typeface="+mn-cs"/>
                  </a:rPr>
                  <a:t>:</a:t>
                </a:r>
                <a:endParaRPr lang="en-US" i="1" baseline="-25000" dirty="0" smtClean="0">
                  <a:solidFill>
                    <a:prstClr val="black"/>
                  </a:solidFill>
                  <a:latin typeface="Calibri"/>
                  <a:ea typeface="+mn-ea"/>
                  <a:cs typeface="+mn-cs"/>
                </a:endParaRPr>
              </a:p>
              <a:p>
                <a:pPr defTabSz="457200" eaLnBrk="1" fontAlgn="auto" hangingPunct="1">
                  <a:lnSpc>
                    <a:spcPct val="150000"/>
                  </a:lnSpc>
                  <a:spcBef>
                    <a:spcPts val="0"/>
                  </a:spcBef>
                  <a:spcAft>
                    <a:spcPts val="0"/>
                  </a:spcAft>
                </a:pPr>
                <a:endParaRPr lang="en-US" i="1" dirty="0">
                  <a:solidFill>
                    <a:prstClr val="black"/>
                  </a:solidFill>
                  <a:latin typeface="Calibri"/>
                  <a:ea typeface="+mn-ea"/>
                  <a:cs typeface="+mn-cs"/>
                </a:endParaRPr>
              </a:p>
              <a:p>
                <a:pPr defTabSz="457200" eaLnBrk="1" fontAlgn="auto" hangingPunct="1">
                  <a:lnSpc>
                    <a:spcPct val="150000"/>
                  </a:lnSpc>
                  <a:spcBef>
                    <a:spcPts val="0"/>
                  </a:spcBef>
                  <a:spcAft>
                    <a:spcPts val="0"/>
                  </a:spcAft>
                </a:pPr>
                <a:endParaRPr lang="en-US" i="1" dirty="0" smtClean="0">
                  <a:solidFill>
                    <a:prstClr val="black"/>
                  </a:solidFill>
                  <a:latin typeface="Calibri"/>
                  <a:ea typeface="+mn-ea"/>
                  <a:cs typeface="+mn-cs"/>
                </a:endParaRP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Gradient of first line is same as 3D </a:t>
                </a:r>
                <a:r>
                  <a:rPr lang="en-US" dirty="0" err="1" smtClean="0">
                    <a:solidFill>
                      <a:prstClr val="black"/>
                    </a:solidFill>
                    <a:latin typeface="Calibri"/>
                    <a:ea typeface="+mn-ea"/>
                    <a:cs typeface="+mn-cs"/>
                  </a:rPr>
                  <a:t>Variational</a:t>
                </a:r>
                <a:r>
                  <a:rPr lang="en-US" dirty="0" smtClean="0">
                    <a:solidFill>
                      <a:prstClr val="black"/>
                    </a:solidFill>
                    <a:latin typeface="Calibri"/>
                    <a:ea typeface="+mn-ea"/>
                    <a:cs typeface="+mn-cs"/>
                  </a:rPr>
                  <a:t>.</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Last line leads to extra gradient term:</a:t>
                </a:r>
              </a:p>
              <a:p>
                <a:pPr defTabSz="457200" eaLnBrk="1" fontAlgn="auto" hangingPunct="1">
                  <a:lnSpc>
                    <a:spcPct val="150000"/>
                  </a:lnSpc>
                  <a:spcBef>
                    <a:spcPts val="0"/>
                  </a:spcBef>
                  <a:spcAft>
                    <a:spcPts val="0"/>
                  </a:spcAft>
                </a:pPr>
                <a:endParaRPr lang="en-US" b="1" dirty="0">
                  <a:solidFill>
                    <a:prstClr val="black"/>
                  </a:solidFill>
                  <a:latin typeface="Calibri"/>
                  <a:ea typeface="+mn-ea"/>
                  <a:cs typeface="+mn-cs"/>
                </a:endParaRPr>
              </a:p>
              <a:p>
                <a:pPr defTabSz="457200" eaLnBrk="1" fontAlgn="auto" hangingPunct="1">
                  <a:lnSpc>
                    <a:spcPct val="150000"/>
                  </a:lnSpc>
                  <a:spcBef>
                    <a:spcPts val="0"/>
                  </a:spcBef>
                  <a:spcAft>
                    <a:spcPts val="0"/>
                  </a:spcAft>
                </a:pPr>
                <a:endParaRPr lang="en-US" b="1" dirty="0">
                  <a:solidFill>
                    <a:prstClr val="black"/>
                  </a:solidFill>
                  <a:latin typeface="Calibri"/>
                  <a:ea typeface="+mn-ea"/>
                  <a:cs typeface="+mn-cs"/>
                </a:endParaRPr>
              </a:p>
              <a:p>
                <a:pPr defTabSz="457200" eaLnBrk="1" fontAlgn="auto" hangingPunct="1">
                  <a:lnSpc>
                    <a:spcPct val="150000"/>
                  </a:lnSpc>
                  <a:spcBef>
                    <a:spcPts val="0"/>
                  </a:spcBef>
                  <a:spcAft>
                    <a:spcPts val="0"/>
                  </a:spcAft>
                </a:pPr>
                <a14:m>
                  <m:oMath xmlns:m="http://schemas.openxmlformats.org/officeDocument/2006/math">
                    <m:sSub>
                      <m:sSubPr>
                        <m:ctrlPr>
                          <a:rPr lang="en-US" i="1" smtClean="0">
                            <a:solidFill>
                              <a:prstClr val="black"/>
                            </a:solidFill>
                            <a:latin typeface="Cambria Math" charset="0"/>
                            <a:ea typeface="+mn-ea"/>
                            <a:cs typeface="+mn-cs"/>
                          </a:rPr>
                        </m:ctrlPr>
                      </m:sSubPr>
                      <m:e>
                        <m:r>
                          <a:rPr lang="en-US" b="1" i="0" baseline="0" smtClean="0">
                            <a:solidFill>
                              <a:prstClr val="black"/>
                            </a:solidFill>
                            <a:latin typeface="Cambria Math" charset="0"/>
                            <a:ea typeface="+mn-ea"/>
                            <a:cs typeface="+mn-cs"/>
                          </a:rPr>
                          <m:t>𝐌</m:t>
                        </m:r>
                      </m:e>
                      <m:sub>
                        <m:r>
                          <a:rPr lang="en-US" b="0" i="1" smtClean="0">
                            <a:solidFill>
                              <a:prstClr val="black"/>
                            </a:solidFill>
                            <a:latin typeface="Cambria Math" charset="0"/>
                            <a:ea typeface="+mn-ea"/>
                            <a:cs typeface="+mn-cs"/>
                          </a:rPr>
                          <m:t>1:2</m:t>
                        </m:r>
                      </m:sub>
                    </m:sSub>
                  </m:oMath>
                </a14:m>
                <a:r>
                  <a:rPr lang="en-US" dirty="0" smtClean="0">
                    <a:solidFill>
                      <a:prstClr val="black"/>
                    </a:solidFill>
                    <a:latin typeface="Calibri"/>
                    <a:ea typeface="+mn-ea"/>
                    <a:cs typeface="+mn-cs"/>
                  </a:rPr>
                  <a:t> is the linear tangent of the forecast model,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𝑚</m:t>
                        </m:r>
                      </m:e>
                      <m:sub>
                        <m:r>
                          <a:rPr lang="en-US" b="0" i="1" smtClean="0">
                            <a:solidFill>
                              <a:prstClr val="black"/>
                            </a:solidFill>
                            <a:latin typeface="Cambria Math" charset="0"/>
                            <a:ea typeface="+mn-ea"/>
                            <a:cs typeface="+mn-cs"/>
                          </a:rPr>
                          <m:t>1:2</m:t>
                        </m:r>
                      </m:sub>
                    </m:sSub>
                  </m:oMath>
                </a14:m>
                <a:r>
                  <a:rPr lang="en-US" dirty="0" smtClean="0">
                    <a:solidFill>
                      <a:prstClr val="black"/>
                    </a:solidFill>
                    <a:latin typeface="Calibri"/>
                    <a:ea typeface="+mn-ea"/>
                    <a:cs typeface="+mn-cs"/>
                  </a:rPr>
                  <a:t> .</a:t>
                </a:r>
                <a:br>
                  <a:rPr lang="en-US" dirty="0" smtClean="0">
                    <a:solidFill>
                      <a:prstClr val="black"/>
                    </a:solidFill>
                    <a:latin typeface="Calibri"/>
                    <a:ea typeface="+mn-ea"/>
                    <a:cs typeface="+mn-cs"/>
                  </a:rPr>
                </a:br>
                <a14:m>
                  <m:oMath xmlns:m="http://schemas.openxmlformats.org/officeDocument/2006/math">
                    <m:sSup>
                      <m:sSupPr>
                        <m:ctrlPr>
                          <a:rPr lang="en-US" i="1" dirty="0" smtClean="0">
                            <a:solidFill>
                              <a:prstClr val="black"/>
                            </a:solidFill>
                            <a:latin typeface="Cambria Math" charset="0"/>
                            <a:ea typeface="+mn-ea"/>
                            <a:cs typeface="+mn-cs"/>
                          </a:rPr>
                        </m:ctrlPr>
                      </m:sSupPr>
                      <m:e>
                        <m:sSub>
                          <m:sSubPr>
                            <m:ctrlPr>
                              <a:rPr lang="en-US" i="1" dirty="0" smtClean="0">
                                <a:solidFill>
                                  <a:prstClr val="black"/>
                                </a:solidFill>
                                <a:latin typeface="Cambria Math" charset="0"/>
                                <a:ea typeface="+mn-ea"/>
                                <a:cs typeface="+mn-cs"/>
                              </a:rPr>
                            </m:ctrlPr>
                          </m:sSubPr>
                          <m:e>
                            <m:r>
                              <a:rPr lang="en-US" b="1" i="0" baseline="0" dirty="0" smtClean="0">
                                <a:solidFill>
                                  <a:prstClr val="black"/>
                                </a:solidFill>
                                <a:latin typeface="Cambria Math" charset="0"/>
                                <a:ea typeface="+mn-ea"/>
                                <a:cs typeface="+mn-cs"/>
                              </a:rPr>
                              <m:t>𝐌</m:t>
                            </m:r>
                          </m:e>
                          <m:sub>
                            <m:r>
                              <a:rPr lang="en-US" b="0" i="1" dirty="0" smtClean="0">
                                <a:solidFill>
                                  <a:prstClr val="black"/>
                                </a:solidFill>
                                <a:latin typeface="Cambria Math" charset="0"/>
                                <a:ea typeface="+mn-ea"/>
                                <a:cs typeface="+mn-cs"/>
                              </a:rPr>
                              <m:t>1:2</m:t>
                            </m:r>
                          </m:sub>
                        </m:sSub>
                      </m:e>
                      <m:sup>
                        <m:r>
                          <a:rPr lang="en-US" b="0" i="1" dirty="0" smtClean="0">
                            <a:solidFill>
                              <a:prstClr val="black"/>
                            </a:solidFill>
                            <a:latin typeface="Cambria Math" charset="0"/>
                            <a:ea typeface="+mn-ea"/>
                            <a:cs typeface="+mn-cs"/>
                          </a:rPr>
                          <m:t>𝑇</m:t>
                        </m:r>
                      </m:sup>
                    </m:sSup>
                  </m:oMath>
                </a14:m>
                <a:r>
                  <a:rPr lang="en-US" dirty="0" smtClean="0">
                    <a:solidFill>
                      <a:prstClr val="black"/>
                    </a:solidFill>
                    <a:latin typeface="Calibri"/>
                    <a:ea typeface="+mn-ea"/>
                    <a:cs typeface="+mn-cs"/>
                  </a:rPr>
                  <a:t> is the </a:t>
                </a:r>
                <a:r>
                  <a:rPr lang="en-US" dirty="0" err="1" smtClean="0">
                    <a:solidFill>
                      <a:prstClr val="black"/>
                    </a:solidFill>
                    <a:latin typeface="Calibri"/>
                    <a:ea typeface="+mn-ea"/>
                    <a:cs typeface="+mn-cs"/>
                  </a:rPr>
                  <a:t>adjoint</a:t>
                </a:r>
                <a:r>
                  <a:rPr lang="en-US" dirty="0" smtClean="0">
                    <a:solidFill>
                      <a:prstClr val="black"/>
                    </a:solidFill>
                    <a:latin typeface="Calibri"/>
                    <a:ea typeface="+mn-ea"/>
                    <a:cs typeface="+mn-cs"/>
                  </a:rPr>
                  <a:t> of the forecast model.</a:t>
                </a:r>
              </a:p>
            </p:txBody>
          </p:sp>
        </mc:Choice>
        <mc:Fallback xmlns="">
          <p:sp>
            <p:nvSpPr>
              <p:cNvPr id="8" name="TextBox 7"/>
              <p:cNvSpPr txBox="1">
                <a:spLocks noRot="1" noChangeAspect="1" noMove="1" noResize="1" noEditPoints="1" noAdjustHandles="1" noChangeArrowheads="1" noChangeShapeType="1" noTextEdit="1"/>
              </p:cNvSpPr>
              <p:nvPr/>
            </p:nvSpPr>
            <p:spPr>
              <a:xfrm>
                <a:off x="184178" y="895315"/>
                <a:ext cx="8959822" cy="5200976"/>
              </a:xfrm>
              <a:prstGeom prst="rect">
                <a:avLst/>
              </a:prstGeom>
              <a:blipFill rotWithShape="0">
                <a:blip r:embed="rId2"/>
                <a:stretch>
                  <a:fillRect l="-1020"/>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101</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2267106" y="3827386"/>
                <a:ext cx="4530535" cy="4213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2</m:t>
                      </m:r>
                      <m:sSup>
                        <m:sSupPr>
                          <m:ctrlPr>
                            <a:rPr lang="en-US" b="0" i="1" smtClean="0">
                              <a:latin typeface="Cambria Math" charset="0"/>
                            </a:rPr>
                          </m:ctrlPr>
                        </m:sSupPr>
                        <m:e>
                          <m:sSub>
                            <m:sSubPr>
                              <m:ctrlPr>
                                <a:rPr lang="en-US" b="0" i="1" smtClean="0">
                                  <a:latin typeface="Cambria Math" charset="0"/>
                                </a:rPr>
                              </m:ctrlPr>
                            </m:sSubPr>
                            <m:e>
                              <m:r>
                                <a:rPr lang="en-US" b="1" i="0" baseline="0" smtClean="0">
                                  <a:latin typeface="Cambria Math" charset="0"/>
                                </a:rPr>
                                <m:t>𝐌</m:t>
                              </m:r>
                            </m:e>
                            <m:sub>
                              <m:r>
                                <a:rPr lang="en-US" b="0" i="1" smtClean="0">
                                  <a:latin typeface="Cambria Math" charset="0"/>
                                </a:rPr>
                                <m:t>1:2</m:t>
                              </m:r>
                            </m:sub>
                          </m:sSub>
                        </m:e>
                        <m:sup>
                          <m:r>
                            <a:rPr lang="en-US" b="0" i="1" smtClean="0">
                              <a:latin typeface="Cambria Math" charset="0"/>
                            </a:rPr>
                            <m:t>𝑇</m:t>
                          </m:r>
                        </m:sup>
                      </m:sSup>
                      <m:sSubSup>
                        <m:sSubSupPr>
                          <m:ctrlPr>
                            <a:rPr lang="en-US" b="0" i="1" smtClean="0">
                              <a:latin typeface="Cambria Math" charset="0"/>
                            </a:rPr>
                          </m:ctrlPr>
                        </m:sSubSupPr>
                        <m:e>
                          <m:r>
                            <a:rPr lang="en-US" b="1" i="0" smtClean="0">
                              <a:latin typeface="Cambria Math" charset="0"/>
                            </a:rPr>
                            <m:t>𝐇</m:t>
                          </m:r>
                        </m:e>
                        <m:sub>
                          <m:r>
                            <a:rPr lang="en-US" b="0" i="1" smtClean="0">
                              <a:latin typeface="Cambria Math" charset="0"/>
                            </a:rPr>
                            <m:t>2</m:t>
                          </m:r>
                        </m:sub>
                        <m:sup>
                          <m:r>
                            <a:rPr lang="en-US" b="0" i="1" smtClean="0">
                              <a:latin typeface="Cambria Math" charset="0"/>
                            </a:rPr>
                            <m:t>𝑇</m:t>
                          </m:r>
                        </m:sup>
                      </m:sSubSup>
                      <m:sSubSup>
                        <m:sSubSupPr>
                          <m:ctrlPr>
                            <a:rPr lang="en-US" b="0" i="1" smtClean="0">
                              <a:latin typeface="Cambria Math" charset="0"/>
                            </a:rPr>
                          </m:ctrlPr>
                        </m:sSubSupPr>
                        <m:e>
                          <m:r>
                            <a:rPr lang="en-US" b="1" i="0" smtClean="0">
                              <a:latin typeface="Cambria Math" charset="0"/>
                            </a:rPr>
                            <m:t>𝐑</m:t>
                          </m:r>
                        </m:e>
                        <m:sub>
                          <m:r>
                            <a:rPr lang="en-US" b="0" i="1" smtClean="0">
                              <a:latin typeface="Cambria Math" charset="0"/>
                            </a:rPr>
                            <m:t>2</m:t>
                          </m:r>
                        </m:sub>
                        <m:sup>
                          <m:r>
                            <a:rPr lang="en-US" b="0" i="1" smtClean="0">
                              <a:latin typeface="Cambria Math" charset="0"/>
                            </a:rPr>
                            <m:t>−1</m:t>
                          </m:r>
                        </m:sup>
                      </m:sSubSup>
                      <m:d>
                        <m:dPr>
                          <m:begChr m:val="["/>
                          <m:endChr m:val="]"/>
                          <m:ctrlPr>
                            <a:rPr lang="mr-IN" i="1" smtClean="0">
                              <a:latin typeface="Cambria Math" charset="0"/>
                            </a:rPr>
                          </m:ctrlPr>
                        </m:dPr>
                        <m:e>
                          <m:sSub>
                            <m:sSubPr>
                              <m:ctrlPr>
                                <a:rPr lang="en-US" i="1" smtClean="0">
                                  <a:latin typeface="Cambria Math" charset="0"/>
                                </a:rPr>
                              </m:ctrlPr>
                            </m:sSubPr>
                            <m:e>
                              <m:r>
                                <a:rPr lang="en-US" b="0" i="1" smtClean="0">
                                  <a:latin typeface="Cambria Math" charset="0"/>
                                </a:rPr>
                                <m:t>h</m:t>
                              </m:r>
                            </m:e>
                            <m:sub>
                              <m:r>
                                <a:rPr lang="en-US" b="0" i="1" smtClean="0">
                                  <a:latin typeface="Cambria Math" charset="0"/>
                                </a:rPr>
                                <m:t>2</m:t>
                              </m:r>
                            </m:sub>
                          </m:sSub>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rPr>
                                    <m:t>𝑚</m:t>
                                  </m:r>
                                </m:e>
                                <m:sub>
                                  <m:r>
                                    <a:rPr lang="en-US" b="0" i="1" smtClean="0">
                                      <a:latin typeface="Cambria Math" charset="0"/>
                                    </a:rPr>
                                    <m:t>1:2</m:t>
                                  </m:r>
                                </m:sub>
                              </m:sSub>
                              <m:d>
                                <m:dPr>
                                  <m:ctrlPr>
                                    <a:rPr lang="mr-IN"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e>
                              </m:d>
                            </m:e>
                          </m:d>
                          <m:r>
                            <a:rPr lang="en-US" b="0" i="1" smtClean="0">
                              <a:latin typeface="Cambria Math" charset="0"/>
                            </a:rPr>
                            <m:t>−</m:t>
                          </m:r>
                          <m:sSub>
                            <m:sSubPr>
                              <m:ctrlPr>
                                <a:rPr lang="en-US" b="0" i="1" smtClean="0">
                                  <a:latin typeface="Cambria Math" charset="0"/>
                                </a:rPr>
                              </m:ctrlPr>
                            </m:sSubPr>
                            <m:e>
                              <m:r>
                                <a:rPr lang="en-US" b="1" i="0" smtClean="0">
                                  <a:latin typeface="Cambria Math" charset="0"/>
                                </a:rPr>
                                <m:t>𝐲</m:t>
                              </m:r>
                            </m:e>
                            <m:sub>
                              <m:r>
                                <a:rPr lang="en-US" b="0" i="1" smtClean="0">
                                  <a:latin typeface="Cambria Math" charset="0"/>
                                </a:rPr>
                                <m:t>2</m:t>
                              </m:r>
                            </m:sub>
                          </m:sSub>
                        </m:e>
                      </m:d>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2267106" y="3827386"/>
                <a:ext cx="4530535" cy="42133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a:spLocks noChangeAspect="1"/>
              </p:cNvSpPr>
              <p:nvPr/>
            </p:nvSpPr>
            <p:spPr>
              <a:xfrm>
                <a:off x="336580" y="1524000"/>
                <a:ext cx="8655018" cy="1357872"/>
              </a:xfrm>
              <a:prstGeom prst="rect">
                <a:avLst/>
              </a:prstGeom>
              <a:noFill/>
            </p:spPr>
            <p:txBody>
              <a:bodyPr wrap="square" lIns="0" tIns="0" rIns="0" bIns="0" rtlCol="0">
                <a:normAutofit fontScale="92500"/>
              </a:bodyPr>
              <a:lstStyle/>
              <a:p>
                <a14:m>
                  <m:oMath xmlns:m="http://schemas.openxmlformats.org/officeDocument/2006/math">
                    <m:r>
                      <a:rPr lang="en-US" sz="2300" b="0" i="1" smtClean="0">
                        <a:latin typeface="Cambria Math" charset="0"/>
                      </a:rPr>
                      <m:t>𝐽</m:t>
                    </m:r>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r>
                      <a:rPr lang="en-US" sz="2300" b="0" i="1" smtClean="0">
                        <a:latin typeface="Cambria Math" charset="0"/>
                      </a:rPr>
                      <m:t>=</m:t>
                    </m:r>
                    <m:sSup>
                      <m:sSupPr>
                        <m:ctrlPr>
                          <a:rPr lang="en-US" sz="2300" b="0" i="1" smtClean="0">
                            <a:latin typeface="Cambria Math" charset="0"/>
                          </a:rPr>
                        </m:ctrlPr>
                      </m:sSupPr>
                      <m:e>
                        <m:d>
                          <m:dPr>
                            <m:ctrlPr>
                              <a:rPr lang="mr-IN" sz="2300" i="1">
                                <a:latin typeface="Cambria Math" charset="0"/>
                              </a:rPr>
                            </m:ctrlPr>
                          </m:dPr>
                          <m:e>
                            <m:sSub>
                              <m:sSubPr>
                                <m:ctrlPr>
                                  <a:rPr lang="en-US" sz="2300" i="1">
                                    <a:latin typeface="Cambria Math" charset="0"/>
                                  </a:rPr>
                                </m:ctrlPr>
                              </m:sSubPr>
                              <m:e>
                                <m:r>
                                  <a:rPr lang="en-US" sz="2300" b="1" i="0">
                                    <a:latin typeface="Cambria Math" charset="0"/>
                                  </a:rPr>
                                  <m:t>𝐱</m:t>
                                </m:r>
                              </m:e>
                              <m:sub>
                                <m:r>
                                  <a:rPr lang="en-US" sz="2300" i="1">
                                    <a:latin typeface="Cambria Math" charset="0"/>
                                  </a:rPr>
                                  <m:t>𝑎</m:t>
                                </m:r>
                              </m:sub>
                            </m:sSub>
                            <m:r>
                              <a:rPr lang="en-US" sz="2300" i="1">
                                <a:latin typeface="Cambria Math" charset="0"/>
                              </a:rPr>
                              <m:t>−</m:t>
                            </m:r>
                            <m:sSub>
                              <m:sSubPr>
                                <m:ctrlPr>
                                  <a:rPr lang="en-US" sz="2300" i="1">
                                    <a:latin typeface="Cambria Math" charset="0"/>
                                  </a:rPr>
                                </m:ctrlPr>
                              </m:sSubPr>
                              <m:e>
                                <m:r>
                                  <a:rPr lang="en-US" sz="2300" b="1" i="0">
                                    <a:latin typeface="Cambria Math" charset="0"/>
                                  </a:rPr>
                                  <m:t>𝐱</m:t>
                                </m:r>
                              </m:e>
                              <m:sub>
                                <m:r>
                                  <a:rPr lang="en-US" sz="2300" i="1">
                                    <a:latin typeface="Cambria Math" charset="0"/>
                                  </a:rPr>
                                  <m:t>𝑓</m:t>
                                </m:r>
                              </m:sub>
                            </m:sSub>
                          </m:e>
                        </m:d>
                      </m:e>
                      <m:sup>
                        <m:r>
                          <a:rPr lang="en-US" sz="2300" b="0" i="1" smtClean="0">
                            <a:latin typeface="Cambria Math" charset="0"/>
                          </a:rPr>
                          <m:t>𝑇</m:t>
                        </m:r>
                      </m:sup>
                    </m:sSup>
                    <m:sSup>
                      <m:sSupPr>
                        <m:ctrlPr>
                          <a:rPr lang="en-US" sz="2300" b="0" i="1" smtClean="0">
                            <a:latin typeface="Cambria Math" charset="0"/>
                          </a:rPr>
                        </m:ctrlPr>
                      </m:sSupPr>
                      <m:e>
                        <m:r>
                          <a:rPr lang="en-US" sz="2300" b="1" i="0" smtClean="0">
                            <a:latin typeface="Cambria Math" charset="0"/>
                          </a:rPr>
                          <m:t>𝐁</m:t>
                        </m:r>
                      </m:e>
                      <m:sup>
                        <m:r>
                          <a:rPr lang="en-US" sz="2300" b="0" i="1" smtClean="0">
                            <a:latin typeface="Cambria Math" charset="0"/>
                          </a:rPr>
                          <m:t>−1</m:t>
                        </m:r>
                      </m:sup>
                    </m:sSup>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r>
                          <a:rPr lang="en-US" sz="2300" b="0" i="1" smtClean="0">
                            <a:latin typeface="Cambria Math" charset="0"/>
                          </a:rPr>
                          <m:t>−</m:t>
                        </m:r>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𝑓</m:t>
                            </m:r>
                          </m:sub>
                        </m:sSub>
                      </m:e>
                    </m:d>
                    <m:r>
                      <a:rPr lang="en-US" sz="2300" b="0" i="0" smtClean="0">
                        <a:latin typeface="Cambria Math" charset="0"/>
                      </a:rPr>
                      <m:t>+</m:t>
                    </m:r>
                    <m:sSup>
                      <m:sSupPr>
                        <m:ctrlPr>
                          <a:rPr lang="en-US" sz="2300" b="0" i="1" smtClean="0">
                            <a:latin typeface="Cambria Math" charset="0"/>
                          </a:rPr>
                        </m:ctrlPr>
                      </m:sSupPr>
                      <m:e>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i="1">
                                    <a:latin typeface="Cambria Math" charset="0"/>
                                  </a:rPr>
                                  <m:t>1</m:t>
                                </m:r>
                              </m:sub>
                            </m:sSub>
                            <m:d>
                              <m:dPr>
                                <m:ctrlPr>
                                  <a:rPr lang="mr-IN" sz="2300" i="1">
                                    <a:latin typeface="Cambria Math" charset="0"/>
                                  </a:rPr>
                                </m:ctrlPr>
                              </m:dPr>
                              <m:e>
                                <m:sSub>
                                  <m:sSubPr>
                                    <m:ctrlPr>
                                      <a:rPr lang="en-US" sz="2300" i="1">
                                        <a:latin typeface="Cambria Math" charset="0"/>
                                      </a:rPr>
                                    </m:ctrlPr>
                                  </m:sSubPr>
                                  <m:e>
                                    <m:r>
                                      <a:rPr lang="en-US" sz="2300" b="1" i="0">
                                        <a:latin typeface="Cambria Math" charset="0"/>
                                      </a:rPr>
                                      <m:t>𝐱</m:t>
                                    </m:r>
                                  </m:e>
                                  <m:sub>
                                    <m:r>
                                      <a:rPr lang="en-US" sz="2300" i="1">
                                        <a:latin typeface="Cambria Math" charset="0"/>
                                      </a:rPr>
                                      <m:t>𝑎</m:t>
                                    </m:r>
                                  </m:sub>
                                </m:sSub>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i="1">
                                    <a:latin typeface="Cambria Math" charset="0"/>
                                  </a:rPr>
                                  <m:t>1</m:t>
                                </m:r>
                              </m:sub>
                            </m:sSub>
                          </m:e>
                        </m:d>
                      </m:e>
                      <m:sup>
                        <m:r>
                          <a:rPr lang="en-US" sz="2300" b="0" i="1" smtClean="0">
                            <a:latin typeface="Cambria Math" charset="0"/>
                          </a:rPr>
                          <m:t>𝑇</m:t>
                        </m:r>
                      </m:sup>
                    </m:sSup>
                    <m:sSubSup>
                      <m:sSubSupPr>
                        <m:ctrlPr>
                          <a:rPr lang="en-US" sz="2300" b="0" i="1" smtClean="0">
                            <a:latin typeface="Cambria Math" charset="0"/>
                          </a:rPr>
                        </m:ctrlPr>
                      </m:sSubSupPr>
                      <m:e>
                        <m:r>
                          <a:rPr lang="en-US" sz="2300" b="1" i="0" smtClean="0">
                            <a:latin typeface="Cambria Math" charset="0"/>
                          </a:rPr>
                          <m:t>𝐑</m:t>
                        </m:r>
                      </m:e>
                      <m:sub>
                        <m:r>
                          <a:rPr lang="en-US" sz="2300" b="0" i="1" smtClean="0">
                            <a:latin typeface="Cambria Math" charset="0"/>
                          </a:rPr>
                          <m:t>1</m:t>
                        </m:r>
                      </m:sub>
                      <m:sup>
                        <m:r>
                          <a:rPr lang="en-US" sz="2300" b="0" i="1" smtClean="0">
                            <a:latin typeface="Cambria Math" charset="0"/>
                          </a:rPr>
                          <m:t>−1</m:t>
                        </m:r>
                      </m:sup>
                    </m:sSubSup>
                    <m:d>
                      <m:dPr>
                        <m:begChr m:val="["/>
                        <m:endChr m:val="]"/>
                        <m:ctrlPr>
                          <a:rPr lang="mr-IN" sz="2300" b="0" i="1" smtClean="0">
                            <a:latin typeface="Cambria Math" charset="0"/>
                          </a:rPr>
                        </m:ctrlPr>
                      </m:dPr>
                      <m:e>
                        <m:sSub>
                          <m:sSubPr>
                            <m:ctrlPr>
                              <a:rPr lang="en-US" sz="2300" b="0" i="1" smtClean="0">
                                <a:latin typeface="Cambria Math" charset="0"/>
                              </a:rPr>
                            </m:ctrlPr>
                          </m:sSubPr>
                          <m:e>
                            <m:r>
                              <a:rPr lang="en-US" sz="2300" b="0" i="1" smtClean="0">
                                <a:latin typeface="Cambria Math" charset="0"/>
                              </a:rPr>
                              <m:t>h</m:t>
                            </m:r>
                          </m:e>
                          <m:sub>
                            <m:r>
                              <a:rPr lang="en-US" sz="2300" b="0" i="1" smtClean="0">
                                <a:latin typeface="Cambria Math" charset="0"/>
                              </a:rPr>
                              <m:t>1</m:t>
                            </m:r>
                          </m:sub>
                        </m:sSub>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r>
                          <a:rPr lang="en-US" sz="2300" b="0" i="1" smtClean="0">
                            <a:latin typeface="Cambria Math" charset="0"/>
                          </a:rPr>
                          <m:t>−</m:t>
                        </m:r>
                        <m:sSub>
                          <m:sSubPr>
                            <m:ctrlPr>
                              <a:rPr lang="en-US" sz="2300" b="0" i="1" smtClean="0">
                                <a:latin typeface="Cambria Math" charset="0"/>
                              </a:rPr>
                            </m:ctrlPr>
                          </m:sSubPr>
                          <m:e>
                            <m:r>
                              <a:rPr lang="en-US" sz="2300" b="1" i="0" smtClean="0">
                                <a:latin typeface="Cambria Math" charset="0"/>
                              </a:rPr>
                              <m:t>𝐲</m:t>
                            </m:r>
                          </m:e>
                          <m:sub>
                            <m:r>
                              <a:rPr lang="en-US" sz="2300" b="0" i="1" smtClean="0">
                                <a:latin typeface="Cambria Math" charset="0"/>
                              </a:rPr>
                              <m:t>1</m:t>
                            </m:r>
                          </m:sub>
                        </m:sSub>
                      </m:e>
                    </m:d>
                  </m:oMath>
                </a14:m>
                <a:r>
                  <a:rPr lang="en-US" sz="2300" dirty="0" smtClean="0">
                    <a:latin typeface="+mj-lt"/>
                  </a:rPr>
                  <a:t>+</a:t>
                </a:r>
              </a:p>
              <a:p>
                <a:pPr/>
                <a14:m>
                  <m:oMathPara xmlns:m="http://schemas.openxmlformats.org/officeDocument/2006/math">
                    <m:oMathParaPr>
                      <m:jc m:val="centerGroup"/>
                    </m:oMathParaPr>
                    <m:oMath xmlns:m="http://schemas.openxmlformats.org/officeDocument/2006/math">
                      <m:sSup>
                        <m:sSupPr>
                          <m:ctrlPr>
                            <a:rPr lang="en-US" sz="2300" i="1">
                              <a:latin typeface="Cambria Math" charset="0"/>
                            </a:rPr>
                          </m:ctrlPr>
                        </m:sSupPr>
                        <m:e>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b="0" i="1" smtClean="0">
                                      <a:latin typeface="Cambria Math" charset="0"/>
                                    </a:rPr>
                                    <m:t>2</m:t>
                                  </m:r>
                                </m:sub>
                              </m:sSub>
                              <m:d>
                                <m:dPr>
                                  <m:ctrlPr>
                                    <a:rPr lang="mr-IN" sz="2300" i="1" smtClean="0">
                                      <a:latin typeface="Cambria Math" charset="0"/>
                                    </a:rPr>
                                  </m:ctrlPr>
                                </m:dPr>
                                <m:e>
                                  <m:sSub>
                                    <m:sSubPr>
                                      <m:ctrlPr>
                                        <a:rPr lang="en-US" sz="2300" i="1" smtClean="0">
                                          <a:latin typeface="Cambria Math" charset="0"/>
                                        </a:rPr>
                                      </m:ctrlPr>
                                    </m:sSubPr>
                                    <m:e>
                                      <m:r>
                                        <a:rPr lang="en-US" sz="2300" b="0" i="1" smtClean="0">
                                          <a:latin typeface="Cambria Math" charset="0"/>
                                        </a:rPr>
                                        <m:t>𝑚</m:t>
                                      </m:r>
                                    </m:e>
                                    <m:sub>
                                      <m:r>
                                        <a:rPr lang="en-US" sz="2300" b="0" i="1" smtClean="0">
                                          <a:latin typeface="Cambria Math" charset="0"/>
                                        </a:rPr>
                                        <m:t>1:2</m:t>
                                      </m:r>
                                    </m:sub>
                                  </m:sSub>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b="0" i="1" smtClean="0">
                                      <a:latin typeface="Cambria Math" charset="0"/>
                                    </a:rPr>
                                    <m:t>2</m:t>
                                  </m:r>
                                </m:sub>
                              </m:sSub>
                            </m:e>
                          </m:d>
                        </m:e>
                        <m:sup>
                          <m:r>
                            <a:rPr lang="en-US" sz="2300" i="1">
                              <a:latin typeface="Cambria Math" charset="0"/>
                            </a:rPr>
                            <m:t>𝑇</m:t>
                          </m:r>
                        </m:sup>
                      </m:sSup>
                      <m:sSubSup>
                        <m:sSubSupPr>
                          <m:ctrlPr>
                            <a:rPr lang="en-US" sz="2300" i="1">
                              <a:latin typeface="Cambria Math" charset="0"/>
                            </a:rPr>
                          </m:ctrlPr>
                        </m:sSubSupPr>
                        <m:e>
                          <m:r>
                            <a:rPr lang="en-US" sz="2300" b="1" i="0">
                              <a:latin typeface="Cambria Math" charset="0"/>
                            </a:rPr>
                            <m:t>𝐑</m:t>
                          </m:r>
                        </m:e>
                        <m:sub>
                          <m:r>
                            <a:rPr lang="en-US" sz="2300" b="0" i="1" smtClean="0">
                              <a:latin typeface="Cambria Math" charset="0"/>
                            </a:rPr>
                            <m:t>2</m:t>
                          </m:r>
                        </m:sub>
                        <m:sup>
                          <m:r>
                            <a:rPr lang="en-US" sz="2300" i="1">
                              <a:latin typeface="Cambria Math" charset="0"/>
                            </a:rPr>
                            <m:t>−1</m:t>
                          </m:r>
                        </m:sup>
                      </m:sSubSup>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b="0" i="1" smtClean="0">
                                  <a:latin typeface="Cambria Math" charset="0"/>
                                </a:rPr>
                                <m:t>2</m:t>
                              </m:r>
                            </m:sub>
                          </m:sSub>
                          <m:d>
                            <m:dPr>
                              <m:ctrlPr>
                                <a:rPr lang="mr-IN" sz="2300" i="1" smtClean="0">
                                  <a:latin typeface="Cambria Math" charset="0"/>
                                </a:rPr>
                              </m:ctrlPr>
                            </m:dPr>
                            <m:e>
                              <m:sSub>
                                <m:sSubPr>
                                  <m:ctrlPr>
                                    <a:rPr lang="en-US" sz="2300" i="1" smtClean="0">
                                      <a:latin typeface="Cambria Math" charset="0"/>
                                    </a:rPr>
                                  </m:ctrlPr>
                                </m:sSubPr>
                                <m:e>
                                  <m:r>
                                    <a:rPr lang="en-US" sz="2300" b="0" i="1" smtClean="0">
                                      <a:latin typeface="Cambria Math" charset="0"/>
                                    </a:rPr>
                                    <m:t>𝑚</m:t>
                                  </m:r>
                                </m:e>
                                <m:sub>
                                  <m:r>
                                    <a:rPr lang="en-US" sz="2300" b="0" i="1" smtClean="0">
                                      <a:latin typeface="Cambria Math" charset="0"/>
                                    </a:rPr>
                                    <m:t>1:2</m:t>
                                  </m:r>
                                </m:sub>
                              </m:sSub>
                              <m:d>
                                <m:dPr>
                                  <m:ctrlPr>
                                    <a:rPr lang="mr-IN" sz="2300" b="0" i="1" smtClean="0">
                                      <a:latin typeface="Cambria Math" charset="0"/>
                                    </a:rPr>
                                  </m:ctrlPr>
                                </m:dPr>
                                <m:e>
                                  <m:sSub>
                                    <m:sSubPr>
                                      <m:ctrlPr>
                                        <a:rPr lang="en-US" sz="2300" b="1" i="1" smtClean="0">
                                          <a:latin typeface="Cambria Math" charset="0"/>
                                        </a:rPr>
                                      </m:ctrlPr>
                                    </m:sSubPr>
                                    <m:e>
                                      <m:r>
                                        <a:rPr lang="en-US" sz="2300" b="1" i="0" smtClean="0">
                                          <a:latin typeface="Cambria Math" charset="0"/>
                                        </a:rPr>
                                        <m:t>𝐱</m:t>
                                      </m:r>
                                    </m:e>
                                    <m:sub>
                                      <m:r>
                                        <a:rPr lang="en-US" sz="2300" b="1" i="0" smtClean="0">
                                          <a:latin typeface="Cambria Math" charset="0"/>
                                        </a:rPr>
                                        <m:t>𝐚</m:t>
                                      </m:r>
                                    </m:sub>
                                  </m:sSub>
                                </m:e>
                              </m:d>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b="0" i="1" smtClean="0">
                                  <a:latin typeface="Cambria Math" charset="0"/>
                                </a:rPr>
                                <m:t>2</m:t>
                              </m:r>
                            </m:sub>
                          </m:sSub>
                        </m:e>
                      </m:d>
                    </m:oMath>
                  </m:oMathPara>
                </a14:m>
                <a:endParaRPr lang="en-US" sz="2300" dirty="0" smtClean="0">
                  <a:latin typeface="+mj-lt"/>
                </a:endParaRPr>
              </a:p>
              <a:p>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36580" y="1524000"/>
                <a:ext cx="8655018" cy="1357872"/>
              </a:xfrm>
              <a:prstGeom prst="rect">
                <a:avLst/>
              </a:prstGeom>
              <a:blipFill rotWithShape="0">
                <a:blip r:embed="rId4"/>
                <a:stretch>
                  <a:fillRect l="-282" t="-448"/>
                </a:stretch>
              </a:blipFill>
            </p:spPr>
            <p:txBody>
              <a:bodyPr/>
              <a:lstStyle/>
              <a:p>
                <a:r>
                  <a:rPr lang="en-US">
                    <a:noFill/>
                  </a:rPr>
                  <a:t> </a:t>
                </a:r>
              </a:p>
            </p:txBody>
          </p:sp>
        </mc:Fallback>
      </mc:AlternateContent>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155372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102</a:t>
            </a:fld>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5943600" y="964903"/>
                <a:ext cx="19472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dirty="0" smtClean="0">
                          <a:latin typeface="Cambria Math" charset="0"/>
                          <a:ea typeface="Cambria Math" charset="0"/>
                          <a:cs typeface="Cambria Math" charset="0"/>
                        </a:rPr>
                        <m:t>𝐱</m:t>
                      </m:r>
                      <m:r>
                        <a:rPr lang="en-US" dirty="0">
                          <a:latin typeface="Cambria Math" charset="0"/>
                          <a:ea typeface="Cambria Math" charset="0"/>
                          <a:cs typeface="Cambria Math" charset="0"/>
                        </a:rPr>
                        <m:t>≡</m:t>
                      </m:r>
                      <m:d>
                        <m:dPr>
                          <m:begChr m:val="{"/>
                          <m:endChr m:val="}"/>
                          <m:ctrlPr>
                            <a:rPr lang="en-US" i="1" dirty="0" smtClean="0">
                              <a:latin typeface="Cambria Math" charset="0"/>
                              <a:ea typeface="Cambria Math" charset="0"/>
                              <a:cs typeface="Cambria Math" charset="0"/>
                            </a:rPr>
                          </m:ctrlPr>
                        </m:dPr>
                        <m:e>
                          <m:r>
                            <a:rPr lang="en-US" b="0" i="1" dirty="0" smtClean="0">
                              <a:latin typeface="Cambria Math" charset="0"/>
                              <a:ea typeface="Cambria Math" charset="0"/>
                              <a:cs typeface="Cambria Math" charset="0"/>
                            </a:rPr>
                            <m:t>𝑥</m:t>
                          </m:r>
                          <m:r>
                            <a:rPr lang="en-US" b="0"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𝑦</m:t>
                          </m:r>
                          <m:r>
                            <a:rPr lang="en-US" b="0"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𝑢</m:t>
                          </m:r>
                          <m:r>
                            <a:rPr lang="en-US" b="0"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𝑣</m:t>
                          </m:r>
                        </m:e>
                      </m:d>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5943600" y="964903"/>
                <a:ext cx="1947263" cy="369332"/>
              </a:xfrm>
              <a:prstGeom prst="rect">
                <a:avLst/>
              </a:prstGeom>
              <a:blipFill rotWithShape="0">
                <a:blip r:embed="rId2"/>
                <a:stretch>
                  <a:fillRect l="-940" b="-262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4007482" y="1461392"/>
                <a:ext cx="4222118" cy="2264338"/>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charset="0"/>
                            </a:rPr>
                          </m:ctrlPr>
                        </m:sSubPr>
                        <m:e>
                          <m:r>
                            <a:rPr lang="en-US" b="0" i="1" smtClean="0">
                              <a:latin typeface="Cambria Math" charset="0"/>
                            </a:rPr>
                            <m:t>𝑥</m:t>
                          </m:r>
                        </m:e>
                        <m:sub>
                          <m:r>
                            <a:rPr lang="en-US" b="0" i="1" smtClean="0">
                              <a:latin typeface="Cambria Math" charset="0"/>
                            </a:rPr>
                            <m:t>𝑡</m:t>
                          </m:r>
                          <m:r>
                            <a:rPr lang="en-US" b="0" i="1" smtClean="0">
                              <a:latin typeface="Cambria Math" charset="0"/>
                            </a:rPr>
                            <m:t>+∆</m:t>
                          </m:r>
                          <m:r>
                            <a:rPr lang="en-US" b="0" i="1" smtClean="0">
                              <a:latin typeface="Cambria Math" charset="0"/>
                              <a:ea typeface="Cambria Math" charset="0"/>
                              <a:cs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𝑥</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𝑢</m:t>
                          </m:r>
                        </m:e>
                        <m:sub>
                          <m:r>
                            <a:rPr lang="en-US" b="0" i="1" smtClean="0">
                              <a:latin typeface="Cambria Math" charset="0"/>
                            </a:rPr>
                            <m:t>𝑡</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oMath>
                  </m:oMathPara>
                </a14:m>
                <a:endParaRPr lang="en-US" b="0" i="1" dirty="0" smtClean="0">
                  <a:latin typeface="Cambria Math" charset="0"/>
                  <a:ea typeface="Cambria Math" charset="0"/>
                  <a:cs typeface="Cambria Math" charset="0"/>
                </a:endParaRPr>
              </a:p>
              <a:p>
                <a:pPr/>
                <a14:m>
                  <m:oMathPara xmlns:m="http://schemas.openxmlformats.org/officeDocument/2006/math">
                    <m:oMathParaPr>
                      <m:jc m:val="left"/>
                    </m:oMathParaPr>
                    <m:oMath xmlns:m="http://schemas.openxmlformats.org/officeDocument/2006/math">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𝑦</m:t>
                          </m:r>
                        </m:e>
                        <m:sub>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sub>
                      </m:sSub>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𝑦</m:t>
                          </m:r>
                        </m:e>
                        <m:sub>
                          <m:r>
                            <a:rPr lang="en-US" b="0" i="1" smtClean="0">
                              <a:latin typeface="Cambria Math" charset="0"/>
                              <a:ea typeface="Cambria Math" charset="0"/>
                              <a:cs typeface="Cambria Math" charset="0"/>
                            </a:rPr>
                            <m:t>𝑡</m:t>
                          </m:r>
                        </m:sub>
                      </m:sSub>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𝑡</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+0.5</m:t>
                      </m:r>
                      <m:r>
                        <a:rPr lang="en-US" b="0" i="1" smtClean="0">
                          <a:latin typeface="Cambria Math" charset="0"/>
                          <a:ea typeface="Cambria Math" charset="0"/>
                          <a:cs typeface="Cambria Math" charset="0"/>
                        </a:rPr>
                        <m:t>𝑔</m:t>
                      </m:r>
                      <m:sSup>
                        <m:sSupPr>
                          <m:ctrlPr>
                            <a:rPr lang="en-US" b="0" i="1" smtClean="0">
                              <a:latin typeface="Cambria Math" charset="0"/>
                              <a:ea typeface="Cambria Math" charset="0"/>
                              <a:cs typeface="Cambria Math" charset="0"/>
                            </a:rPr>
                          </m:ctrlPr>
                        </m:sSupPr>
                        <m:e>
                          <m:d>
                            <m:dPr>
                              <m:ctrlPr>
                                <a:rPr lang="mr-IN" b="0" i="1" smtClean="0">
                                  <a:latin typeface="Cambria Math" charset="0"/>
                                  <a:ea typeface="Cambria Math" charset="0"/>
                                  <a:cs typeface="Cambria Math" charset="0"/>
                                </a:rPr>
                              </m:ctrlPr>
                            </m:dPr>
                            <m:e>
                              <m:r>
                                <a:rPr lang="mr-IN"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e>
                          </m:d>
                        </m:e>
                        <m:sup>
                          <m:r>
                            <a:rPr lang="en-US" b="0" i="1" smtClean="0">
                              <a:latin typeface="Cambria Math" charset="0"/>
                              <a:ea typeface="Cambria Math" charset="0"/>
                              <a:cs typeface="Cambria Math" charset="0"/>
                            </a:rPr>
                            <m:t>2</m:t>
                          </m:r>
                        </m:sup>
                      </m:sSup>
                    </m:oMath>
                  </m:oMathPara>
                </a14:m>
                <a:endParaRPr lang="en-US" b="0" i="1" dirty="0" smtClean="0">
                  <a:latin typeface="Cambria Math" charset="0"/>
                  <a:ea typeface="Cambria Math" charset="0"/>
                  <a:cs typeface="Cambria Math" charset="0"/>
                </a:endParaRPr>
              </a:p>
              <a:p>
                <a:pPr/>
                <a14:m>
                  <m:oMathPara xmlns:m="http://schemas.openxmlformats.org/officeDocument/2006/math">
                    <m:oMathParaPr>
                      <m:jc m:val="left"/>
                    </m:oMathParaPr>
                    <m:oMath xmlns:m="http://schemas.openxmlformats.org/officeDocument/2006/math">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𝑢</m:t>
                          </m:r>
                        </m:e>
                        <m:sub>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sub>
                      </m:sSub>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𝑢</m:t>
                          </m:r>
                        </m:e>
                        <m:sub>
                          <m:r>
                            <a:rPr lang="en-US" b="0" i="1" smtClean="0">
                              <a:latin typeface="Cambria Math" charset="0"/>
                              <a:ea typeface="Cambria Math" charset="0"/>
                              <a:cs typeface="Cambria Math" charset="0"/>
                            </a:rPr>
                            <m:t>𝑡</m:t>
                          </m:r>
                        </m:sub>
                      </m:sSub>
                    </m:oMath>
                  </m:oMathPara>
                </a14:m>
                <a:endParaRPr lang="en-US" b="0" i="1" dirty="0" smtClean="0">
                  <a:latin typeface="Cambria Math" charset="0"/>
                  <a:ea typeface="Cambria Math" charset="0"/>
                  <a:cs typeface="Cambria Math" charset="0"/>
                </a:endParaRPr>
              </a:p>
              <a:p>
                <a:pPr/>
                <a14:m>
                  <m:oMathPara xmlns:m="http://schemas.openxmlformats.org/officeDocument/2006/math">
                    <m:oMathParaPr>
                      <m:jc m:val="left"/>
                    </m:oMathParaPr>
                    <m:oMath xmlns:m="http://schemas.openxmlformats.org/officeDocument/2006/math">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sub>
                      </m:sSub>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𝑡</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𝑔</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oMath>
                  </m:oMathPara>
                </a14:m>
                <a:endParaRPr lang="en-US" b="0" dirty="0" smtClean="0">
                  <a:ea typeface="Cambria Math" charset="0"/>
                  <a:cs typeface="Cambria Math" charset="0"/>
                </a:endParaRPr>
              </a:p>
              <a:p>
                <a:endParaRPr lang="en-US" dirty="0" smtClean="0"/>
              </a:p>
              <a:p>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4007482" y="1461392"/>
                <a:ext cx="4222118" cy="2264338"/>
              </a:xfrm>
              <a:prstGeom prst="rect">
                <a:avLst/>
              </a:prstGeom>
              <a:blipFill rotWithShape="0">
                <a:blip r:embed="rId3"/>
                <a:stretch>
                  <a:fillRect l="-24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85800" y="4555727"/>
                <a:ext cx="2850075" cy="13608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charset="0"/>
                        </a:rPr>
                        <m:t>𝐌</m:t>
                      </m:r>
                      <m:r>
                        <a:rPr lang="en-US" b="0" i="1" smtClean="0">
                          <a:latin typeface="Cambria Math" charset="0"/>
                        </a:rPr>
                        <m:t>=</m:t>
                      </m:r>
                      <m:d>
                        <m:dPr>
                          <m:begChr m:val="|"/>
                          <m:endChr m:val="|"/>
                          <m:ctrlPr>
                            <a:rPr lang="mr-IN" i="1" smtClean="0">
                              <a:latin typeface="Cambria Math" charset="0"/>
                            </a:rPr>
                          </m:ctrlPr>
                        </m:dPr>
                        <m:e>
                          <m:m>
                            <m:mPr>
                              <m:mcs>
                                <m:mc>
                                  <m:mcPr>
                                    <m:count m:val="4"/>
                                    <m:mcJc m:val="center"/>
                                  </m:mcPr>
                                </m:mc>
                              </m:mcs>
                              <m:ctrlPr>
                                <a:rPr lang="mr-IN" i="1" smtClean="0">
                                  <a:latin typeface="Cambria Math" charset="0"/>
                                </a:rPr>
                              </m:ctrlPr>
                            </m:mPr>
                            <m:mr>
                              <m:e>
                                <m:r>
                                  <m:rPr>
                                    <m:brk m:alnAt="7"/>
                                  </m:rPr>
                                  <a:rPr lang="en-US" b="0" i="1" smtClean="0">
                                    <a:latin typeface="Cambria Math" charset="0"/>
                                  </a:rPr>
                                  <m:t>1</m:t>
                                </m:r>
                              </m:e>
                              <m:e>
                                <m:r>
                                  <a:rPr lang="en-US" b="0" i="1" smtClean="0">
                                    <a:latin typeface="Cambria Math" charset="0"/>
                                  </a:rPr>
                                  <m:t>0</m:t>
                                </m:r>
                              </m:e>
                              <m:e>
                                <m:r>
                                  <a:rPr lang="mr-IN"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e>
                              <m:e>
                                <m:r>
                                  <a:rPr lang="en-US" b="0" i="1" smtClean="0">
                                    <a:latin typeface="Cambria Math" charset="0"/>
                                  </a:rPr>
                                  <m:t>0</m:t>
                                </m:r>
                              </m:e>
                            </m:mr>
                            <m:mr>
                              <m:e>
                                <m:r>
                                  <a:rPr lang="en-US" b="0" i="1" smtClean="0">
                                    <a:latin typeface="Cambria Math" charset="0"/>
                                  </a:rPr>
                                  <m:t>0</m:t>
                                </m:r>
                              </m:e>
                              <m:e>
                                <m:r>
                                  <a:rPr lang="en-US" b="0" i="1" smtClean="0">
                                    <a:latin typeface="Cambria Math" charset="0"/>
                                  </a:rPr>
                                  <m:t>1</m:t>
                                </m:r>
                              </m:e>
                              <m:e>
                                <m:r>
                                  <a:rPr lang="en-US" b="0" i="1" smtClean="0">
                                    <a:latin typeface="Cambria Math" charset="0"/>
                                  </a:rPr>
                                  <m:t>0</m:t>
                                </m:r>
                              </m:e>
                              <m:e>
                                <m:r>
                                  <a:rPr lang="mr-IN"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e>
                            </m:mr>
                            <m:mr>
                              <m:e>
                                <m:r>
                                  <a:rPr lang="en-US" b="0" i="1" smtClean="0">
                                    <a:latin typeface="Cambria Math" charset="0"/>
                                  </a:rPr>
                                  <m:t>0</m:t>
                                </m:r>
                              </m:e>
                              <m:e>
                                <m:r>
                                  <a:rPr lang="en-US" b="0" i="1" smtClean="0">
                                    <a:latin typeface="Cambria Math" charset="0"/>
                                  </a:rPr>
                                  <m:t>0</m:t>
                                </m:r>
                              </m:e>
                              <m:e>
                                <m:r>
                                  <a:rPr lang="en-US" b="0" i="1" smtClean="0">
                                    <a:latin typeface="Cambria Math" charset="0"/>
                                  </a:rPr>
                                  <m:t>1</m:t>
                                </m:r>
                              </m:e>
                              <m:e>
                                <m:r>
                                  <a:rPr lang="en-US" b="0" i="1" smtClean="0">
                                    <a:latin typeface="Cambria Math" charset="0"/>
                                  </a:rPr>
                                  <m:t>0</m:t>
                                </m:r>
                              </m:e>
                            </m:mr>
                            <m:mr>
                              <m:e>
                                <m:r>
                                  <a:rPr lang="en-US" b="0" i="1" smtClean="0">
                                    <a:latin typeface="Cambria Math" charset="0"/>
                                  </a:rPr>
                                  <m:t>0</m:t>
                                </m:r>
                              </m:e>
                              <m:e>
                                <m:r>
                                  <a:rPr lang="en-US" b="0" i="1" smtClean="0">
                                    <a:latin typeface="Cambria Math" charset="0"/>
                                  </a:rPr>
                                  <m:t>0</m:t>
                                </m:r>
                              </m:e>
                              <m:e>
                                <m:r>
                                  <a:rPr lang="en-US" b="0" i="1" smtClean="0">
                                    <a:latin typeface="Cambria Math" charset="0"/>
                                  </a:rPr>
                                  <m:t>0</m:t>
                                </m:r>
                              </m:e>
                              <m:e>
                                <m:r>
                                  <a:rPr lang="en-US" b="0" i="1" smtClean="0">
                                    <a:latin typeface="Cambria Math" charset="0"/>
                                  </a:rPr>
                                  <m:t>1</m:t>
                                </m:r>
                              </m:e>
                            </m:mr>
                          </m:m>
                        </m:e>
                      </m:d>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85800" y="4555727"/>
                <a:ext cx="2850075" cy="136082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207503" y="4555727"/>
                <a:ext cx="3017236" cy="13608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mr-IN" i="1" smtClean="0">
                              <a:latin typeface="Cambria Math" charset="0"/>
                            </a:rPr>
                          </m:ctrlPr>
                        </m:sSupPr>
                        <m:e>
                          <m:r>
                            <a:rPr lang="en-US" b="1" i="0" smtClean="0">
                              <a:latin typeface="Cambria Math" charset="0"/>
                            </a:rPr>
                            <m:t>𝐌</m:t>
                          </m:r>
                        </m:e>
                        <m:sup>
                          <m:r>
                            <a:rPr lang="en-US" b="0" i="1" smtClean="0">
                              <a:latin typeface="Cambria Math" charset="0"/>
                            </a:rPr>
                            <m:t>𝑇</m:t>
                          </m:r>
                        </m:sup>
                      </m:sSup>
                      <m:r>
                        <a:rPr lang="en-US" b="0" i="1" smtClean="0">
                          <a:latin typeface="Cambria Math" charset="0"/>
                        </a:rPr>
                        <m:t>=</m:t>
                      </m:r>
                      <m:d>
                        <m:dPr>
                          <m:begChr m:val="|"/>
                          <m:endChr m:val="|"/>
                          <m:ctrlPr>
                            <a:rPr lang="mr-IN" i="1" smtClean="0">
                              <a:latin typeface="Cambria Math" charset="0"/>
                            </a:rPr>
                          </m:ctrlPr>
                        </m:dPr>
                        <m:e>
                          <m:m>
                            <m:mPr>
                              <m:mcs>
                                <m:mc>
                                  <m:mcPr>
                                    <m:count m:val="4"/>
                                    <m:mcJc m:val="center"/>
                                  </m:mcPr>
                                </m:mc>
                              </m:mcs>
                              <m:ctrlPr>
                                <a:rPr lang="mr-IN" i="1" smtClean="0">
                                  <a:latin typeface="Cambria Math" charset="0"/>
                                </a:rPr>
                              </m:ctrlPr>
                            </m:mPr>
                            <m:mr>
                              <m:e>
                                <m:r>
                                  <m:rPr>
                                    <m:brk m:alnAt="7"/>
                                  </m:rPr>
                                  <a:rPr lang="en-US" b="0" i="1" smtClean="0">
                                    <a:latin typeface="Cambria Math" charset="0"/>
                                  </a:rPr>
                                  <m:t>1</m:t>
                                </m:r>
                              </m:e>
                              <m:e>
                                <m:r>
                                  <a:rPr lang="en-US" b="0" i="1" smtClean="0">
                                    <a:latin typeface="Cambria Math" charset="0"/>
                                  </a:rPr>
                                  <m:t>0</m:t>
                                </m:r>
                              </m:e>
                              <m:e>
                                <m:r>
                                  <a:rPr lang="en-US" i="1" smtClean="0">
                                    <a:latin typeface="Cambria Math" charset="0"/>
                                    <a:ea typeface="Cambria Math" charset="0"/>
                                    <a:cs typeface="Cambria Math" charset="0"/>
                                  </a:rPr>
                                  <m:t>0</m:t>
                                </m:r>
                              </m:e>
                              <m:e>
                                <m:r>
                                  <a:rPr lang="en-US" b="0" i="1" smtClean="0">
                                    <a:latin typeface="Cambria Math" charset="0"/>
                                  </a:rPr>
                                  <m:t>0</m:t>
                                </m:r>
                              </m:e>
                            </m:mr>
                            <m:mr>
                              <m:e>
                                <m:r>
                                  <a:rPr lang="en-US" b="0" i="1" smtClean="0">
                                    <a:latin typeface="Cambria Math" charset="0"/>
                                  </a:rPr>
                                  <m:t>0</m:t>
                                </m:r>
                              </m:e>
                              <m:e>
                                <m:r>
                                  <a:rPr lang="en-US" b="0" i="1" smtClean="0">
                                    <a:latin typeface="Cambria Math" charset="0"/>
                                  </a:rPr>
                                  <m:t>1</m:t>
                                </m:r>
                              </m:e>
                              <m:e>
                                <m:r>
                                  <a:rPr lang="en-US" b="0" i="1" smtClean="0">
                                    <a:latin typeface="Cambria Math" charset="0"/>
                                  </a:rPr>
                                  <m:t>0</m:t>
                                </m:r>
                              </m:e>
                              <m:e>
                                <m:r>
                                  <a:rPr lang="en-US" i="1" smtClean="0">
                                    <a:latin typeface="Cambria Math" charset="0"/>
                                    <a:ea typeface="Cambria Math" charset="0"/>
                                    <a:cs typeface="Cambria Math" charset="0"/>
                                  </a:rPr>
                                  <m:t>0</m:t>
                                </m:r>
                              </m:e>
                            </m:mr>
                            <m:mr>
                              <m:e>
                                <m:r>
                                  <a:rPr lang="mr-IN"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e>
                              <m:e>
                                <m:r>
                                  <a:rPr lang="en-US" b="0" i="1" smtClean="0">
                                    <a:latin typeface="Cambria Math" charset="0"/>
                                  </a:rPr>
                                  <m:t>0</m:t>
                                </m:r>
                              </m:e>
                              <m:e>
                                <m:r>
                                  <a:rPr lang="en-US" b="0" i="1" smtClean="0">
                                    <a:latin typeface="Cambria Math" charset="0"/>
                                  </a:rPr>
                                  <m:t>1</m:t>
                                </m:r>
                              </m:e>
                              <m:e>
                                <m:r>
                                  <a:rPr lang="en-US" b="0" i="1" smtClean="0">
                                    <a:latin typeface="Cambria Math" charset="0"/>
                                  </a:rPr>
                                  <m:t>0</m:t>
                                </m:r>
                              </m:e>
                            </m:mr>
                            <m:mr>
                              <m:e>
                                <m:r>
                                  <a:rPr lang="en-US" b="0" i="1" smtClean="0">
                                    <a:latin typeface="Cambria Math" charset="0"/>
                                  </a:rPr>
                                  <m:t>0</m:t>
                                </m:r>
                              </m:e>
                              <m:e>
                                <m:r>
                                  <a:rPr lang="mr-IN"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e>
                              <m:e>
                                <m:r>
                                  <a:rPr lang="en-US" b="0" i="1" smtClean="0">
                                    <a:latin typeface="Cambria Math" charset="0"/>
                                  </a:rPr>
                                  <m:t>0</m:t>
                                </m:r>
                              </m:e>
                              <m:e>
                                <m:r>
                                  <a:rPr lang="en-US" b="0" i="1" smtClean="0">
                                    <a:latin typeface="Cambria Math" charset="0"/>
                                  </a:rPr>
                                  <m:t>1</m:t>
                                </m:r>
                              </m:e>
                            </m:mr>
                          </m:m>
                        </m:e>
                      </m:d>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5207503" y="4555727"/>
                <a:ext cx="3017236" cy="136082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304800" y="935629"/>
                <a:ext cx="8534400" cy="461665"/>
              </a:xfrm>
              <a:prstGeom prst="rect">
                <a:avLst/>
              </a:prstGeom>
              <a:noFill/>
            </p:spPr>
            <p:txBody>
              <a:bodyPr wrap="square" rtlCol="0">
                <a:spAutoFit/>
              </a:bodyPr>
              <a:lstStyle/>
              <a:p>
                <a:r>
                  <a:rPr lang="en-US" dirty="0" smtClean="0">
                    <a:latin typeface="Calibri" charset="0"/>
                  </a:rPr>
                  <a:t>Ball example: state vector </a:t>
                </a:r>
                <a:r>
                  <a:rPr lang="en-US" dirty="0" smtClean="0">
                    <a:latin typeface="Calibri" charset="0"/>
                  </a:rPr>
                  <a:t>is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r>
                      <a:rPr lang="en-US" b="0" i="1" smtClean="0">
                        <a:latin typeface="Cambria Math" charset="0"/>
                      </a:rPr>
                      <m:t>𝑢</m:t>
                    </m:r>
                    <m:r>
                      <a:rPr lang="en-US" b="0" i="1" smtClean="0">
                        <a:latin typeface="Cambria Math" charset="0"/>
                      </a:rPr>
                      <m:t>,</m:t>
                    </m:r>
                    <m:r>
                      <a:rPr lang="en-US" b="0" i="1" smtClean="0">
                        <a:latin typeface="Cambria Math" charset="0"/>
                      </a:rPr>
                      <m:t>𝑣</m:t>
                    </m:r>
                  </m:oMath>
                </a14:m>
                <a:r>
                  <a:rPr lang="en-US" i="1" dirty="0" smtClean="0">
                    <a:latin typeface="Calibri" charset="0"/>
                  </a:rPr>
                  <a:t>;</a:t>
                </a:r>
                <a:endParaRPr lang="en-US" i="1" dirty="0">
                  <a:latin typeface="Calibri"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304800" y="935629"/>
                <a:ext cx="8534400" cy="461665"/>
              </a:xfrm>
              <a:prstGeom prst="rect">
                <a:avLst/>
              </a:prstGeom>
              <a:blipFill rotWithShape="0">
                <a:blip r:embed="rId6"/>
                <a:stretch>
                  <a:fillRect l="-1071" t="-10526" b="-28947"/>
                </a:stretch>
              </a:blipFill>
            </p:spPr>
            <p:txBody>
              <a:bodyPr/>
              <a:lstStyle/>
              <a:p>
                <a:r>
                  <a:rPr lang="en-US">
                    <a:noFill/>
                  </a:rPr>
                  <a:t> </a:t>
                </a:r>
              </a:p>
            </p:txBody>
          </p:sp>
        </mc:Fallback>
      </mc:AlternateContent>
      <p:sp>
        <p:nvSpPr>
          <p:cNvPr id="17" name="TextBox 16"/>
          <p:cNvSpPr txBox="1"/>
          <p:nvPr/>
        </p:nvSpPr>
        <p:spPr>
          <a:xfrm>
            <a:off x="533400" y="1647123"/>
            <a:ext cx="3352800" cy="830997"/>
          </a:xfrm>
          <a:prstGeom prst="rect">
            <a:avLst/>
          </a:prstGeom>
          <a:noFill/>
        </p:spPr>
        <p:txBody>
          <a:bodyPr wrap="square" rtlCol="0">
            <a:spAutoFit/>
          </a:bodyPr>
          <a:lstStyle/>
          <a:p>
            <a:r>
              <a:rPr lang="en-US" dirty="0" smtClean="0">
                <a:latin typeface="Calibri" charset="0"/>
              </a:rPr>
              <a:t>Model equations for one </a:t>
            </a:r>
            <a:r>
              <a:rPr lang="en-US" dirty="0" err="1" smtClean="0">
                <a:latin typeface="Calibri" charset="0"/>
              </a:rPr>
              <a:t>timestep</a:t>
            </a:r>
            <a:r>
              <a:rPr lang="en-US" dirty="0" smtClean="0">
                <a:latin typeface="Calibri" charset="0"/>
              </a:rPr>
              <a:t> advance.</a:t>
            </a:r>
            <a:endParaRPr lang="en-US" dirty="0">
              <a:latin typeface="Calibri" charset="0"/>
            </a:endParaRPr>
          </a:p>
        </p:txBody>
      </p:sp>
      <mc:AlternateContent xmlns:mc="http://schemas.openxmlformats.org/markup-compatibility/2006" xmlns:a14="http://schemas.microsoft.com/office/drawing/2010/main">
        <mc:Choice Requires="a14">
          <p:sp>
            <p:nvSpPr>
              <p:cNvPr id="20" name="TextBox 19"/>
              <p:cNvSpPr txBox="1"/>
              <p:nvPr/>
            </p:nvSpPr>
            <p:spPr>
              <a:xfrm>
                <a:off x="1115340" y="2543283"/>
                <a:ext cx="199099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1" i="0" baseline="0" smtClean="0">
                              <a:latin typeface="Cambria Math" charset="0"/>
                            </a:rPr>
                            <m:t>𝐱</m:t>
                          </m:r>
                        </m:e>
                        <m:sub>
                          <m:r>
                            <a:rPr lang="en-US" b="0" i="1" smtClean="0">
                              <a:latin typeface="Cambria Math" charset="0"/>
                            </a:rPr>
                            <m:t>𝑡</m:t>
                          </m:r>
                          <m:r>
                            <a:rPr lang="en-US" b="0" i="1" smtClean="0">
                              <a:latin typeface="Cambria Math" charset="0"/>
                            </a:rPr>
                            <m:t>+∆</m:t>
                          </m:r>
                          <m:r>
                            <a:rPr lang="en-US" b="0" i="1" smtClean="0">
                              <a:latin typeface="Cambria Math" charset="0"/>
                              <a:ea typeface="Cambria Math" charset="0"/>
                              <a:cs typeface="Cambria Math" charset="0"/>
                            </a:rPr>
                            <m:t>𝑡</m:t>
                          </m:r>
                        </m:sub>
                      </m:sSub>
                      <m:r>
                        <a:rPr lang="en-US" b="0" i="1" smtClean="0">
                          <a:latin typeface="Cambria Math" charset="0"/>
                        </a:rPr>
                        <m:t>=</m:t>
                      </m:r>
                      <m:r>
                        <a:rPr lang="en-US" b="0" i="1" smtClean="0">
                          <a:latin typeface="Cambria Math" charset="0"/>
                        </a:rPr>
                        <m:t>𝑚</m:t>
                      </m:r>
                      <m:d>
                        <m:dPr>
                          <m:ctrlPr>
                            <a:rPr lang="mr-IN" b="0" i="1" smtClean="0">
                              <a:latin typeface="Cambria Math" charset="0"/>
                            </a:rPr>
                          </m:ctrlPr>
                        </m:dPr>
                        <m:e>
                          <m:sSub>
                            <m:sSubPr>
                              <m:ctrlPr>
                                <a:rPr lang="en-US" b="0" i="1" smtClean="0">
                                  <a:latin typeface="Cambria Math" charset="0"/>
                                </a:rPr>
                              </m:ctrlPr>
                            </m:sSubPr>
                            <m:e>
                              <m:r>
                                <a:rPr lang="en-US" b="1" i="0" baseline="0" smtClean="0">
                                  <a:latin typeface="Cambria Math" charset="0"/>
                                </a:rPr>
                                <m:t>𝐱</m:t>
                              </m:r>
                            </m:e>
                            <m:sub>
                              <m:r>
                                <a:rPr lang="en-US" b="0" i="1" smtClean="0">
                                  <a:latin typeface="Cambria Math" charset="0"/>
                                </a:rPr>
                                <m:t>𝑡</m:t>
                              </m:r>
                            </m:sub>
                          </m:sSub>
                        </m:e>
                      </m:d>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1115340" y="2543283"/>
                <a:ext cx="1990993" cy="369332"/>
              </a:xfrm>
              <a:prstGeom prst="rect">
                <a:avLst/>
              </a:prstGeom>
              <a:blipFill rotWithShape="0">
                <a:blip r:embed="rId7"/>
                <a:stretch>
                  <a:fillRect l="-1223"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93820" y="3585122"/>
                <a:ext cx="3031959" cy="773417"/>
              </a:xfrm>
              <a:prstGeom prst="rect">
                <a:avLst/>
              </a:prstGeom>
              <a:noFill/>
            </p:spPr>
            <p:txBody>
              <a:bodyPr wrap="square" rtlCol="0">
                <a:spAutoFit/>
              </a:bodyPr>
              <a:lstStyle/>
              <a:p>
                <a:r>
                  <a:rPr lang="en-US" dirty="0" smtClean="0">
                    <a:latin typeface="Calibri" charset="0"/>
                  </a:rPr>
                  <a:t>Tangent linear </a:t>
                </a:r>
                <a14:m>
                  <m:oMath xmlns:m="http://schemas.openxmlformats.org/officeDocument/2006/math">
                    <m:d>
                      <m:dPr>
                        <m:begChr m:val="["/>
                        <m:endChr m:val="]"/>
                        <m:ctrlPr>
                          <a:rPr lang="mr-IN" i="1" smtClean="0">
                            <a:latin typeface="Cambria Math" charset="0"/>
                          </a:rPr>
                        </m:ctrlPr>
                      </m:dPr>
                      <m:e>
                        <m:f>
                          <m:fPr>
                            <m:ctrlPr>
                              <a:rPr lang="mr-IN" i="1">
                                <a:latin typeface="Cambria Math" charset="0"/>
                              </a:rPr>
                            </m:ctrlPr>
                          </m:fPr>
                          <m:num>
                            <m:r>
                              <a:rPr lang="mr-IN" i="1">
                                <a:latin typeface="Cambria Math" charset="0"/>
                                <a:ea typeface="Cambria Math" charset="0"/>
                                <a:cs typeface="Cambria Math" charset="0"/>
                              </a:rPr>
                              <m:t>𝜕</m:t>
                            </m:r>
                            <m:sSub>
                              <m:sSubPr>
                                <m:ctrlPr>
                                  <a:rPr lang="en-US" i="1">
                                    <a:latin typeface="Cambria Math" charset="0"/>
                                    <a:ea typeface="Cambria Math" charset="0"/>
                                    <a:cs typeface="Cambria Math" charset="0"/>
                                  </a:rPr>
                                </m:ctrlPr>
                              </m:sSubPr>
                              <m:e>
                                <m:r>
                                  <a:rPr lang="en-US" b="0" i="1" smtClean="0">
                                    <a:latin typeface="Cambria Math" charset="0"/>
                                    <a:ea typeface="Cambria Math" charset="0"/>
                                    <a:cs typeface="Cambria Math" charset="0"/>
                                  </a:rPr>
                                  <m:t>𝑚</m:t>
                                </m:r>
                              </m:e>
                              <m:sub>
                                <m:r>
                                  <a:rPr lang="en-US" i="1">
                                    <a:latin typeface="Cambria Math" charset="0"/>
                                    <a:ea typeface="Cambria Math" charset="0"/>
                                    <a:cs typeface="Cambria Math" charset="0"/>
                                  </a:rPr>
                                  <m:t>𝑖</m:t>
                                </m:r>
                              </m:sub>
                            </m:sSub>
                          </m:num>
                          <m:den>
                            <m:r>
                              <a:rPr lang="mr-IN" i="1">
                                <a:latin typeface="Cambria Math" charset="0"/>
                                <a:ea typeface="Cambria Math" charset="0"/>
                                <a:cs typeface="Cambria Math" charset="0"/>
                              </a:rPr>
                              <m:t>𝜕</m:t>
                            </m:r>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𝑥</m:t>
                                </m:r>
                              </m:e>
                              <m:sub>
                                <m:r>
                                  <a:rPr lang="en-US" i="1">
                                    <a:latin typeface="Cambria Math" charset="0"/>
                                    <a:ea typeface="Cambria Math" charset="0"/>
                                    <a:cs typeface="Cambria Math" charset="0"/>
                                  </a:rPr>
                                  <m:t>𝑗</m:t>
                                </m:r>
                              </m:sub>
                            </m:sSub>
                          </m:den>
                        </m:f>
                      </m:e>
                    </m:d>
                  </m:oMath>
                </a14:m>
                <a:r>
                  <a:rPr lang="en-US" dirty="0" smtClean="0"/>
                  <a:t> </a:t>
                </a:r>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693820" y="3585122"/>
                <a:ext cx="3031959" cy="773417"/>
              </a:xfrm>
              <a:prstGeom prst="rect">
                <a:avLst/>
              </a:prstGeom>
              <a:blipFill rotWithShape="0">
                <a:blip r:embed="rId8"/>
                <a:stretch>
                  <a:fillRect l="-3219"/>
                </a:stretch>
              </a:blipFill>
            </p:spPr>
            <p:txBody>
              <a:bodyPr/>
              <a:lstStyle/>
              <a:p>
                <a:r>
                  <a:rPr lang="en-US">
                    <a:noFill/>
                  </a:rPr>
                  <a:t> </a:t>
                </a:r>
              </a:p>
            </p:txBody>
          </p:sp>
        </mc:Fallback>
      </mc:AlternateContent>
      <p:sp>
        <p:nvSpPr>
          <p:cNvPr id="22" name="TextBox 21"/>
          <p:cNvSpPr txBox="1"/>
          <p:nvPr/>
        </p:nvSpPr>
        <p:spPr>
          <a:xfrm>
            <a:off x="5257800" y="3725730"/>
            <a:ext cx="3429000" cy="461665"/>
          </a:xfrm>
          <a:prstGeom prst="rect">
            <a:avLst/>
          </a:prstGeom>
          <a:noFill/>
        </p:spPr>
        <p:txBody>
          <a:bodyPr wrap="square" rtlCol="0">
            <a:spAutoFit/>
          </a:bodyPr>
          <a:lstStyle/>
          <a:p>
            <a:r>
              <a:rPr lang="en-US" dirty="0" err="1" smtClean="0">
                <a:latin typeface="Calibri" charset="0"/>
              </a:rPr>
              <a:t>Adjoint</a:t>
            </a:r>
            <a:endParaRPr lang="en-US" dirty="0">
              <a:latin typeface="Calibri" charset="0"/>
            </a:endParaRPr>
          </a:p>
        </p:txBody>
      </p:sp>
      <p:cxnSp>
        <p:nvCxnSpPr>
          <p:cNvPr id="8" name="Straight Arrow Connector 7"/>
          <p:cNvCxnSpPr/>
          <p:nvPr/>
        </p:nvCxnSpPr>
        <p:spPr>
          <a:xfrm flipV="1">
            <a:off x="3200400" y="2286000"/>
            <a:ext cx="685800" cy="38100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968304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103</a:t>
            </a:fld>
            <a:endParaRPr lang="en-US" dirty="0"/>
          </a:p>
        </p:txBody>
      </p:sp>
      <mc:AlternateContent xmlns:mc="http://schemas.openxmlformats.org/markup-compatibility/2006">
        <mc:Choice xmlns:a14="http://schemas.microsoft.com/office/drawing/2010/main" Requires="a14">
          <p:sp>
            <p:nvSpPr>
              <p:cNvPr id="18" name="TextBox 17"/>
              <p:cNvSpPr txBox="1"/>
              <p:nvPr/>
            </p:nvSpPr>
            <p:spPr>
              <a:xfrm>
                <a:off x="304800" y="935629"/>
                <a:ext cx="8534400" cy="4184607"/>
              </a:xfrm>
              <a:prstGeom prst="rect">
                <a:avLst/>
              </a:prstGeom>
              <a:noFill/>
            </p:spPr>
            <p:txBody>
              <a:bodyPr wrap="square" rtlCol="0">
                <a:spAutoFit/>
              </a:bodyPr>
              <a:lstStyle/>
              <a:p>
                <a:r>
                  <a:rPr lang="en-US" dirty="0" smtClean="0">
                    <a:latin typeface="Calibri" charset="0"/>
                  </a:rPr>
                  <a:t>Enhancing performance and speed, 3D and 4D </a:t>
                </a:r>
                <a:r>
                  <a:rPr lang="en-US" dirty="0" err="1" smtClean="0">
                    <a:latin typeface="Calibri" charset="0"/>
                  </a:rPr>
                  <a:t>Variational</a:t>
                </a:r>
                <a:r>
                  <a:rPr lang="en-US" dirty="0" smtClean="0">
                    <a:latin typeface="Calibri" charset="0"/>
                  </a:rPr>
                  <a:t>:</a:t>
                </a:r>
              </a:p>
              <a:p>
                <a:endParaRPr lang="en-US" i="1" dirty="0">
                  <a:latin typeface="Calibri" charset="0"/>
                </a:endParaRPr>
              </a:p>
              <a:p>
                <a:r>
                  <a:rPr lang="en-US" dirty="0" smtClean="0">
                    <a:latin typeface="Calibri" charset="0"/>
                  </a:rPr>
                  <a:t>Make B matrix smaller and better conditioned:</a:t>
                </a:r>
              </a:p>
              <a:p>
                <a:pPr marL="457200"/>
                <a:r>
                  <a:rPr lang="en-US" dirty="0" smtClean="0">
                    <a:latin typeface="Calibri" charset="0"/>
                  </a:rPr>
                  <a:t>Transform model variables to minimize off-diagonal terms.</a:t>
                </a:r>
              </a:p>
              <a:p>
                <a:pPr marL="457200"/>
                <a:r>
                  <a:rPr lang="en-US" dirty="0" smtClean="0">
                    <a:latin typeface="Calibri" charset="0"/>
                  </a:rPr>
                  <a:t>Transform to make some variables unimportant, truncate.</a:t>
                </a:r>
              </a:p>
              <a:p>
                <a:endParaRPr lang="en-US" dirty="0">
                  <a:latin typeface="Calibri" charset="0"/>
                </a:endParaRPr>
              </a:p>
              <a:p>
                <a:r>
                  <a:rPr lang="en-US" dirty="0" smtClean="0">
                    <a:latin typeface="Calibri" charset="0"/>
                  </a:rPr>
                  <a:t>Incremental </a:t>
                </a:r>
                <a:r>
                  <a:rPr lang="en-US" dirty="0" err="1" smtClean="0">
                    <a:latin typeface="Calibri" charset="0"/>
                  </a:rPr>
                  <a:t>variational</a:t>
                </a:r>
                <a:r>
                  <a:rPr lang="en-US" dirty="0" smtClean="0">
                    <a:latin typeface="Calibri" charset="0"/>
                  </a:rPr>
                  <a:t>:</a:t>
                </a:r>
              </a:p>
              <a:p>
                <a:pPr marL="457200"/>
                <a:r>
                  <a:rPr lang="en-US" dirty="0" smtClean="0">
                    <a:latin typeface="Calibri" charset="0"/>
                  </a:rPr>
                  <a:t>Minimize </a:t>
                </a:r>
                <a14:m>
                  <m:oMath xmlns:m="http://schemas.openxmlformats.org/officeDocument/2006/math">
                    <m:r>
                      <a:rPr lang="en-US" b="0" i="1" smtClean="0">
                        <a:latin typeface="Cambria Math" charset="0"/>
                      </a:rPr>
                      <m:t>𝐽</m:t>
                    </m:r>
                    <m:d>
                      <m:dPr>
                        <m:ctrlPr>
                          <a:rPr lang="mr-IN" b="0" i="1" smtClean="0">
                            <a:latin typeface="Cambria Math" charset="0"/>
                          </a:rPr>
                        </m:ctrlPr>
                      </m:dPr>
                      <m:e>
                        <m:r>
                          <a:rPr lang="mr-IN" b="0" i="1" smtClean="0">
                            <a:latin typeface="Cambria Math" charset="0"/>
                            <a:ea typeface="Cambria Math" charset="0"/>
                            <a:cs typeface="Cambria Math" charset="0"/>
                          </a:rPr>
                          <m:t>𝛿</m:t>
                        </m:r>
                        <m:r>
                          <a:rPr lang="en-US" b="1" i="0" smtClean="0">
                            <a:latin typeface="Cambria Math" charset="0"/>
                          </a:rPr>
                          <m:t>𝐱</m:t>
                        </m:r>
                      </m:e>
                    </m:d>
                  </m:oMath>
                </a14:m>
                <a:r>
                  <a:rPr lang="en-US" dirty="0" smtClean="0">
                    <a:latin typeface="Calibri" charset="0"/>
                  </a:rPr>
                  <a:t>where</a:t>
                </a:r>
                <a:r>
                  <a:rPr lang="en-US" i="1" dirty="0" smtClean="0">
                    <a:latin typeface="Calibri" charset="0"/>
                  </a:rPr>
                  <a:t> </a:t>
                </a:r>
                <a14:m>
                  <m:oMath xmlns:m="http://schemas.openxmlformats.org/officeDocument/2006/math">
                    <m:r>
                      <a:rPr lang="en-US" i="1" smtClean="0">
                        <a:latin typeface="Cambria Math" charset="0"/>
                        <a:ea typeface="Cambria Math" charset="0"/>
                        <a:cs typeface="Cambria Math" charset="0"/>
                      </a:rPr>
                      <m:t>𝛿</m:t>
                    </m:r>
                    <m:r>
                      <a:rPr lang="en-US" b="1" i="0" smtClean="0">
                        <a:latin typeface="Cambria Math" charset="0"/>
                        <a:ea typeface="Cambria Math" charset="0"/>
                        <a:cs typeface="Cambria Math" charset="0"/>
                      </a:rPr>
                      <m:t>𝐱</m:t>
                    </m:r>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1" i="0" smtClean="0">
                            <a:latin typeface="Cambria Math" charset="0"/>
                            <a:ea typeface="Cambria Math" charset="0"/>
                            <a:cs typeface="Cambria Math" charset="0"/>
                          </a:rPr>
                          <m:t>𝐱</m:t>
                        </m:r>
                      </m:e>
                      <m:sub>
                        <m:r>
                          <a:rPr lang="en-US" b="0" i="1" smtClean="0">
                            <a:latin typeface="Cambria Math" charset="0"/>
                            <a:ea typeface="Cambria Math" charset="0"/>
                            <a:cs typeface="Cambria Math" charset="0"/>
                          </a:rPr>
                          <m:t>𝑎</m:t>
                        </m:r>
                      </m:sub>
                    </m:sSub>
                    <m:r>
                      <a:rPr lang="en-US"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1" i="0" smtClean="0">
                            <a:latin typeface="Cambria Math" charset="0"/>
                            <a:ea typeface="Cambria Math" charset="0"/>
                            <a:cs typeface="Cambria Math" charset="0"/>
                          </a:rPr>
                          <m:t>𝐱</m:t>
                        </m:r>
                      </m:e>
                      <m:sub>
                        <m:r>
                          <a:rPr lang="en-US" b="0" i="1" smtClean="0">
                            <a:latin typeface="Cambria Math" charset="0"/>
                            <a:ea typeface="Cambria Math" charset="0"/>
                            <a:cs typeface="Cambria Math" charset="0"/>
                          </a:rPr>
                          <m:t>𝑓</m:t>
                        </m:r>
                      </m:sub>
                    </m:sSub>
                  </m:oMath>
                </a14:m>
                <a:endParaRPr lang="en-US" i="1" dirty="0" smtClean="0">
                  <a:latin typeface="Calibri" charset="0"/>
                </a:endParaRPr>
              </a:p>
              <a:p>
                <a:pPr marL="457200"/>
                <a:r>
                  <a:rPr lang="en-US" dirty="0" smtClean="0">
                    <a:latin typeface="Calibri" charset="0"/>
                  </a:rPr>
                  <a:t>Makes problem quadratic (like our ball example</a:t>
                </a:r>
                <a:r>
                  <a:rPr lang="en-US" dirty="0" smtClean="0">
                    <a:latin typeface="Calibri" charset="0"/>
                  </a:rPr>
                  <a:t>).</a:t>
                </a:r>
              </a:p>
              <a:p>
                <a:pPr marL="457200"/>
                <a:r>
                  <a:rPr lang="en-US" dirty="0" smtClean="0">
                    <a:latin typeface="Calibri" charset="0"/>
                  </a:rPr>
                  <a:t>Size of</a:t>
                </a:r>
                <a:r>
                  <a:rPr lang="en-US" dirty="0">
                    <a:latin typeface="Calibri" charset="0"/>
                  </a:rPr>
                  <a:t> </a:t>
                </a:r>
                <a14:m>
                  <m:oMath xmlns:m="http://schemas.openxmlformats.org/officeDocument/2006/math">
                    <m:r>
                      <a:rPr lang="en-US" i="1" smtClean="0">
                        <a:latin typeface="Cambria Math" charset="0"/>
                        <a:ea typeface="Cambria Math" charset="0"/>
                        <a:cs typeface="Cambria Math" charset="0"/>
                      </a:rPr>
                      <m:t>𝛿</m:t>
                    </m:r>
                    <m:r>
                      <a:rPr lang="en-US" b="1" i="0" smtClean="0">
                        <a:latin typeface="Cambria Math" charset="0"/>
                        <a:ea typeface="Cambria Math" charset="0"/>
                        <a:cs typeface="Cambria Math" charset="0"/>
                      </a:rPr>
                      <m:t>𝐱</m:t>
                    </m:r>
                  </m:oMath>
                </a14:m>
                <a:r>
                  <a:rPr lang="en-US" i="1" dirty="0" smtClean="0">
                    <a:latin typeface="Calibri" charset="0"/>
                  </a:rPr>
                  <a:t> </a:t>
                </a:r>
                <a:r>
                  <a:rPr lang="en-US" dirty="0" smtClean="0">
                    <a:latin typeface="Calibri" charset="0"/>
                  </a:rPr>
                  <a:t>may be smaller than </a:t>
                </a:r>
                <a14:m>
                  <m:oMath xmlns:m="http://schemas.openxmlformats.org/officeDocument/2006/math">
                    <m:r>
                      <a:rPr lang="en-US" b="1" i="0" smtClean="0">
                        <a:latin typeface="Cambria Math" charset="0"/>
                      </a:rPr>
                      <m:t>𝐱</m:t>
                    </m:r>
                  </m:oMath>
                </a14:m>
                <a:r>
                  <a:rPr lang="en-US" i="1" dirty="0" smtClean="0">
                    <a:latin typeface="Calibri" charset="0"/>
                  </a:rPr>
                  <a:t> </a:t>
                </a:r>
                <a:r>
                  <a:rPr lang="en-US" dirty="0" smtClean="0">
                    <a:latin typeface="Calibri" charset="0"/>
                  </a:rPr>
                  <a:t>after transforms.</a:t>
                </a:r>
              </a:p>
              <a:p>
                <a:endParaRPr lang="en-US" dirty="0" smtClean="0">
                  <a:latin typeface="Calibri"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304800" y="935629"/>
                <a:ext cx="8534400" cy="4184607"/>
              </a:xfrm>
              <a:prstGeom prst="rect">
                <a:avLst/>
              </a:prstGeom>
              <a:blipFill rotWithShape="0">
                <a:blip r:embed="rId2"/>
                <a:stretch>
                  <a:fillRect l="-1071" t="-1164"/>
                </a:stretch>
              </a:blipFill>
            </p:spPr>
            <p:txBody>
              <a:bodyPr/>
              <a:lstStyle/>
              <a:p>
                <a:r>
                  <a:rPr lang="en-US">
                    <a:noFill/>
                  </a:rPr>
                  <a:t> </a:t>
                </a:r>
              </a:p>
            </p:txBody>
          </p:sp>
        </mc:Fallback>
      </mc:AlternateContent>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5861066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104</a:t>
            </a:fld>
            <a:endParaRPr lang="en-US" dirty="0"/>
          </a:p>
        </p:txBody>
      </p:sp>
      <p:sp>
        <p:nvSpPr>
          <p:cNvPr id="18" name="TextBox 17"/>
          <p:cNvSpPr txBox="1"/>
          <p:nvPr/>
        </p:nvSpPr>
        <p:spPr>
          <a:xfrm>
            <a:off x="304800" y="935629"/>
            <a:ext cx="8534400" cy="5262979"/>
          </a:xfrm>
          <a:prstGeom prst="rect">
            <a:avLst/>
          </a:prstGeom>
          <a:noFill/>
        </p:spPr>
        <p:txBody>
          <a:bodyPr wrap="square" rtlCol="0">
            <a:spAutoFit/>
          </a:bodyPr>
          <a:lstStyle/>
          <a:p>
            <a:r>
              <a:rPr lang="en-US" dirty="0" smtClean="0">
                <a:latin typeface="Calibri" charset="0"/>
              </a:rPr>
              <a:t>Enhancing performance and speed, 4D </a:t>
            </a:r>
            <a:r>
              <a:rPr lang="en-US" dirty="0" err="1" smtClean="0">
                <a:latin typeface="Calibri" charset="0"/>
              </a:rPr>
              <a:t>Variational</a:t>
            </a:r>
            <a:r>
              <a:rPr lang="en-US" dirty="0" smtClean="0">
                <a:latin typeface="Calibri" charset="0"/>
              </a:rPr>
              <a:t>:</a:t>
            </a:r>
          </a:p>
          <a:p>
            <a:endParaRPr lang="en-US" dirty="0">
              <a:latin typeface="Calibri" charset="0"/>
            </a:endParaRPr>
          </a:p>
          <a:p>
            <a:r>
              <a:rPr lang="en-US" dirty="0" smtClean="0">
                <a:latin typeface="Calibri" charset="0"/>
              </a:rPr>
              <a:t>Tangent linear is for a given nonlinear trajectory.</a:t>
            </a:r>
          </a:p>
          <a:p>
            <a:r>
              <a:rPr lang="en-US" dirty="0" smtClean="0">
                <a:latin typeface="Calibri" charset="0"/>
              </a:rPr>
              <a:t>Increments from optimization may violate linear assumption.</a:t>
            </a:r>
          </a:p>
          <a:p>
            <a:r>
              <a:rPr lang="en-US" dirty="0" smtClean="0">
                <a:latin typeface="Calibri" charset="0"/>
              </a:rPr>
              <a:t>Outer/inner loop: </a:t>
            </a:r>
          </a:p>
          <a:p>
            <a:pPr marL="457200"/>
            <a:r>
              <a:rPr lang="en-US" dirty="0" smtClean="0">
                <a:latin typeface="Calibri" charset="0"/>
              </a:rPr>
              <a:t>After some number of gradient descent steps (inner loop), rerun nonlinear trajectory (outer loop).</a:t>
            </a:r>
          </a:p>
          <a:p>
            <a:endParaRPr lang="en-US" dirty="0">
              <a:latin typeface="Calibri" charset="0"/>
            </a:endParaRPr>
          </a:p>
          <a:p>
            <a:r>
              <a:rPr lang="en-US" dirty="0" smtClean="0">
                <a:latin typeface="Calibri" charset="0"/>
              </a:rPr>
              <a:t>Use reduced resolution/accuracy forecast model.</a:t>
            </a:r>
          </a:p>
          <a:p>
            <a:endParaRPr lang="en-US" dirty="0">
              <a:latin typeface="Calibri" charset="0"/>
            </a:endParaRPr>
          </a:p>
          <a:p>
            <a:r>
              <a:rPr lang="en-US" dirty="0" smtClean="0">
                <a:latin typeface="Calibri" charset="0"/>
              </a:rPr>
              <a:t/>
            </a:r>
            <a:br>
              <a:rPr lang="en-US" dirty="0" smtClean="0">
                <a:latin typeface="Calibri" charset="0"/>
              </a:rPr>
            </a:br>
            <a:r>
              <a:rPr lang="en-US" dirty="0" smtClean="0">
                <a:latin typeface="Calibri" charset="0"/>
              </a:rPr>
              <a:t>Lots of other cool numerical tricks and empirical accelerations.</a:t>
            </a:r>
          </a:p>
          <a:p>
            <a:endParaRPr lang="en-US" i="1" dirty="0">
              <a:latin typeface="Calibri" charset="0"/>
            </a:endParaRPr>
          </a:p>
          <a:p>
            <a:endParaRPr lang="en-US" dirty="0" smtClean="0">
              <a:latin typeface="Calibri" charset="0"/>
            </a:endParaRP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581936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4178" y="895315"/>
            <a:ext cx="8959822" cy="6038576"/>
          </a:xfrm>
          <a:prstGeom prst="rect">
            <a:avLst/>
          </a:prstGeom>
          <a:noFill/>
        </p:spPr>
        <p:txBody>
          <a:bodyPr wrap="square" rtlCol="0">
            <a:sp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Capabilities: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Estimate maximum likelihood solution only.</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With enhancements works well for huge models.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Has been state-of-the-art for weather prediction.</a:t>
            </a:r>
            <a:endParaRPr lang="en-US" dirty="0">
              <a:solidFill>
                <a:prstClr val="black"/>
              </a:solidFill>
              <a:latin typeface="Calibri"/>
              <a:ea typeface="+mn-ea"/>
              <a:cs typeface="+mn-cs"/>
            </a:endParaRPr>
          </a:p>
          <a:p>
            <a:pPr marL="342900" indent="-342900" defTabSz="457200" eaLnBrk="1" fontAlgn="auto" hangingPunct="1">
              <a:lnSpc>
                <a:spcPct val="110000"/>
              </a:lnSpc>
              <a:spcBef>
                <a:spcPts val="0"/>
              </a:spcBef>
              <a:spcAft>
                <a:spcPts val="0"/>
              </a:spcAft>
              <a:buFont typeface="Arial" charset="0"/>
              <a:buChar char="•"/>
            </a:pPr>
            <a:endParaRPr lang="en-US"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Challenges:</a:t>
            </a:r>
            <a:endParaRPr lang="en-US" dirty="0">
              <a:solidFill>
                <a:prstClr val="black"/>
              </a:solidFill>
              <a:latin typeface="Calibri"/>
              <a:ea typeface="+mn-ea"/>
              <a:cs typeface="+mn-cs"/>
            </a:endParaRP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Coding of tangent linear/</a:t>
            </a:r>
            <a:r>
              <a:rPr lang="en-US" dirty="0" err="1" smtClean="0">
                <a:solidFill>
                  <a:prstClr val="black"/>
                </a:solidFill>
                <a:latin typeface="Calibri"/>
                <a:ea typeface="+mn-ea"/>
                <a:cs typeface="+mn-cs"/>
              </a:rPr>
              <a:t>adjoint</a:t>
            </a:r>
            <a:r>
              <a:rPr lang="en-US" dirty="0" smtClean="0">
                <a:solidFill>
                  <a:prstClr val="black"/>
                </a:solidFill>
                <a:latin typeface="Calibri"/>
                <a:ea typeface="+mn-ea"/>
                <a:cs typeface="+mn-cs"/>
              </a:rPr>
              <a:t> can be time consuming.</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Good convergence of optimization may be challenging.</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Good B matrices may be hard to find.</a:t>
            </a:r>
          </a:p>
          <a:p>
            <a:pPr defTabSz="457200" eaLnBrk="1" fontAlgn="auto" hangingPunct="1">
              <a:lnSpc>
                <a:spcPct val="11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Prospects: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Weak constraint 4Dvar allows for model error.</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Hybrid methods with ensemble filters promising.</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dirty="0" err="1" smtClean="0"/>
              <a:t>pg</a:t>
            </a:r>
            <a:r>
              <a:rPr lang="en-US" dirty="0" smtClean="0"/>
              <a:t> </a:t>
            </a:r>
            <a:fld id="{1DCE4C99-821D-0A43-B0D2-0BA6C4E4E578}" type="slidenum">
              <a:rPr lang="en-US" smtClean="0"/>
              <a:pPr/>
              <a:t>105</a:t>
            </a:fld>
            <a:endParaRPr lang="en-US" dirty="0"/>
          </a:p>
        </p:txBody>
      </p:sp>
      <p:sp>
        <p:nvSpPr>
          <p:cNvPr id="9" name="TextBox 8"/>
          <p:cNvSpPr txBox="1"/>
          <p:nvPr/>
        </p:nvSpPr>
        <p:spPr>
          <a:xfrm>
            <a:off x="0" y="-1"/>
            <a:ext cx="9144000" cy="523220"/>
          </a:xfrm>
          <a:prstGeom prst="rect">
            <a:avLst/>
          </a:prstGeom>
          <a:solidFill>
            <a:srgbClr val="00B400"/>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6908227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066800"/>
            <a:ext cx="7924800" cy="4228850"/>
          </a:xfrm>
          <a:prstGeom prst="rect">
            <a:avLst/>
          </a:prstGeom>
          <a:noFill/>
        </p:spPr>
        <p:txBody>
          <a:bodyPr wrap="square" rtlCol="0">
            <a:spAutoFit/>
          </a:bodyPr>
          <a:lstStyle/>
          <a:p>
            <a:pPr marL="457200" indent="-457200">
              <a:lnSpc>
                <a:spcPct val="140000"/>
              </a:lnSpc>
              <a:buAutoNum type="arabicPeriod"/>
            </a:pPr>
            <a:r>
              <a:rPr lang="en-US" dirty="0" smtClean="0">
                <a:latin typeface="Calibri" charset="0"/>
              </a:rPr>
              <a:t>Data Assimilation: Building a simple forecast system.</a:t>
            </a:r>
          </a:p>
          <a:p>
            <a:pPr marL="457200" indent="-457200">
              <a:lnSpc>
                <a:spcPct val="140000"/>
              </a:lnSpc>
              <a:buAutoNum type="arabicPeriod"/>
            </a:pPr>
            <a:r>
              <a:rPr lang="en-US" dirty="0" smtClean="0">
                <a:latin typeface="Calibri" charset="0"/>
              </a:rPr>
              <a:t>Data Assimilation: What can it do?</a:t>
            </a:r>
          </a:p>
          <a:p>
            <a:pPr marL="457200" indent="-457200">
              <a:lnSpc>
                <a:spcPct val="140000"/>
              </a:lnSpc>
              <a:buAutoNum type="arabicPeriod"/>
            </a:pPr>
            <a:r>
              <a:rPr lang="en-US" dirty="0" smtClean="0">
                <a:latin typeface="Calibri" charset="0"/>
              </a:rPr>
              <a:t>Data </a:t>
            </a:r>
            <a:r>
              <a:rPr lang="en-US" dirty="0" err="1" smtClean="0">
                <a:latin typeface="Calibri" charset="0"/>
              </a:rPr>
              <a:t>Assimilaton</a:t>
            </a:r>
            <a:r>
              <a:rPr lang="en-US" dirty="0" smtClean="0">
                <a:latin typeface="Calibri" charset="0"/>
              </a:rPr>
              <a:t>: A general description.</a:t>
            </a:r>
          </a:p>
          <a:p>
            <a:pPr marL="457200" indent="-457200">
              <a:lnSpc>
                <a:spcPct val="140000"/>
              </a:lnSpc>
              <a:buAutoNum type="arabicPeriod"/>
            </a:pPr>
            <a:r>
              <a:rPr lang="en-US" dirty="0" smtClean="0">
                <a:latin typeface="Calibri" charset="0"/>
              </a:rPr>
              <a:t>Methods: Particle filter.</a:t>
            </a:r>
          </a:p>
          <a:p>
            <a:pPr marL="457200" indent="-457200">
              <a:lnSpc>
                <a:spcPct val="140000"/>
              </a:lnSpc>
              <a:buAutoNum type="arabicPeriod"/>
            </a:pPr>
            <a:r>
              <a:rPr lang="en-US" dirty="0" smtClean="0">
                <a:latin typeface="Calibri" charset="0"/>
              </a:rPr>
              <a:t>Methods: </a:t>
            </a:r>
            <a:r>
              <a:rPr lang="en-US" dirty="0" err="1" smtClean="0">
                <a:latin typeface="Calibri" charset="0"/>
              </a:rPr>
              <a:t>Variational</a:t>
            </a:r>
            <a:r>
              <a:rPr lang="en-US" dirty="0" smtClean="0">
                <a:latin typeface="Calibri" charset="0"/>
              </a:rPr>
              <a:t>.</a:t>
            </a:r>
          </a:p>
          <a:p>
            <a:pPr marL="457200" indent="-457200">
              <a:lnSpc>
                <a:spcPct val="140000"/>
              </a:lnSpc>
              <a:buAutoNum type="arabicPeriod"/>
            </a:pPr>
            <a:r>
              <a:rPr lang="en-US" dirty="0" smtClean="0">
                <a:latin typeface="Calibri" charset="0"/>
              </a:rPr>
              <a:t>Methods: </a:t>
            </a:r>
            <a:r>
              <a:rPr lang="en-US" dirty="0" err="1" smtClean="0">
                <a:latin typeface="Calibri" charset="0"/>
              </a:rPr>
              <a:t>Kalman</a:t>
            </a:r>
            <a:r>
              <a:rPr lang="en-US" dirty="0" smtClean="0">
                <a:latin typeface="Calibri" charset="0"/>
              </a:rPr>
              <a:t> filter.</a:t>
            </a:r>
          </a:p>
          <a:p>
            <a:pPr marL="457200" indent="-457200">
              <a:lnSpc>
                <a:spcPct val="140000"/>
              </a:lnSpc>
              <a:buAutoNum type="arabicPeriod"/>
            </a:pPr>
            <a:r>
              <a:rPr lang="en-US" dirty="0" smtClean="0">
                <a:solidFill>
                  <a:schemeClr val="bg1">
                    <a:lumMod val="65000"/>
                  </a:schemeClr>
                </a:solidFill>
                <a:latin typeface="Calibri" charset="0"/>
              </a:rPr>
              <a:t>Methods: Ensemble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endParaRPr lang="en-US" dirty="0">
              <a:solidFill>
                <a:schemeClr val="bg1">
                  <a:lumMod val="65000"/>
                </a:schemeClr>
              </a:solidFill>
              <a:latin typeface="Calibri" charset="0"/>
            </a:endParaRPr>
          </a:p>
          <a:p>
            <a:pPr marL="457200" indent="-457200">
              <a:lnSpc>
                <a:spcPct val="140000"/>
              </a:lnSpc>
              <a:buAutoNum type="arabicPeriod"/>
            </a:pPr>
            <a:r>
              <a:rPr lang="en-US" dirty="0" smtClean="0">
                <a:solidFill>
                  <a:schemeClr val="bg1">
                    <a:lumMod val="65000"/>
                  </a:schemeClr>
                </a:solidFill>
                <a:latin typeface="Calibri" charset="0"/>
              </a:rPr>
              <a:t>Additional topics.</a:t>
            </a:r>
          </a:p>
        </p:txBody>
      </p:sp>
      <p:sp>
        <p:nvSpPr>
          <p:cNvPr id="8" name="TextBox 7"/>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Outline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106</a:t>
            </a:fld>
            <a:endParaRPr lang="en-US" dirty="0"/>
          </a:p>
        </p:txBody>
      </p:sp>
    </p:spTree>
    <p:extLst>
      <p:ext uri="{BB962C8B-B14F-4D97-AF65-F5344CB8AC3E}">
        <p14:creationId xmlns:p14="http://schemas.microsoft.com/office/powerpoint/2010/main" val="8775687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78" y="665447"/>
            <a:ext cx="8032968" cy="6241709"/>
          </a:xfrm>
          <a:prstGeom prst="rect">
            <a:avLst/>
          </a:prstGeom>
          <a:noFill/>
        </p:spPr>
        <p:txBody>
          <a:bodyPr wrap="non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Assumes:</a:t>
            </a:r>
          </a:p>
          <a:p>
            <a:pPr defTabSz="457200" eaLnBrk="1" fontAlgn="auto" hangingPunct="1">
              <a:lnSpc>
                <a:spcPct val="90000"/>
              </a:lnSpc>
              <a:spcBef>
                <a:spcPts val="0"/>
              </a:spcBef>
              <a:spcAft>
                <a:spcPts val="0"/>
              </a:spcAft>
            </a:pPr>
            <a:r>
              <a:rPr lang="en-US" dirty="0">
                <a:solidFill>
                  <a:srgbClr val="FF0000"/>
                </a:solidFill>
                <a:latin typeface="Calibri"/>
                <a:ea typeface="+mn-ea"/>
                <a:cs typeface="+mn-cs"/>
              </a:rPr>
              <a:t>	</a:t>
            </a:r>
            <a:r>
              <a:rPr lang="en-US" dirty="0" smtClean="0">
                <a:solidFill>
                  <a:srgbClr val="FF0000"/>
                </a:solidFill>
                <a:latin typeface="Calibri"/>
                <a:ea typeface="+mn-ea"/>
                <a:cs typeface="+mn-cs"/>
              </a:rPr>
              <a:t>	    linear model 			Gaussian noise</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srgbClr val="FF0000"/>
                </a:solidFill>
                <a:latin typeface="Calibri"/>
                <a:ea typeface="+mn-ea"/>
                <a:cs typeface="+mn-cs"/>
              </a:rPr>
              <a:t>	Gaussian state </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smtClean="0">
                <a:solidFill>
                  <a:srgbClr val="FF0000"/>
                </a:solidFill>
                <a:latin typeface="Calibri"/>
                <a:ea typeface="+mn-ea"/>
                <a:cs typeface="+mn-cs"/>
              </a:rPr>
              <a:t>     linear forward operator</a:t>
            </a: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a:solidFill>
                  <a:srgbClr val="FF0000"/>
                </a:solidFill>
                <a:latin typeface="Calibri"/>
                <a:ea typeface="+mn-ea"/>
                <a:cs typeface="+mn-cs"/>
              </a:rPr>
              <a:t>	</a:t>
            </a:r>
            <a:endParaRPr lang="en-US" dirty="0" smtClean="0">
              <a:solidFill>
                <a:srgbClr val="FF0000"/>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srgbClr val="FF0000"/>
                </a:solidFill>
                <a:latin typeface="Calibri"/>
                <a:ea typeface="+mn-ea"/>
                <a:cs typeface="+mn-cs"/>
              </a:rPr>
              <a:t>					Gaussian observation error</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p:sp>
        <p:nvSpPr>
          <p:cNvPr id="14" name="Title 13"/>
          <p:cNvSpPr>
            <a:spLocks noGrp="1"/>
          </p:cNvSpPr>
          <p:nvPr>
            <p:ph type="title"/>
          </p:nvPr>
        </p:nvSpPr>
        <p:spPr/>
        <p:txBody>
          <a:bodyPr/>
          <a:lstStyle/>
          <a:p>
            <a:r>
              <a:rPr lang="en-US" sz="2800" dirty="0" smtClean="0">
                <a:effectLst/>
                <a:latin typeface="Arial"/>
                <a:cs typeface="Arial"/>
              </a:rPr>
              <a:t>Methods: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cxnSp>
        <p:nvCxnSpPr>
          <p:cNvPr id="10" name="Straight Arrow Connector 9"/>
          <p:cNvCxnSpPr/>
          <p:nvPr/>
        </p:nvCxnSpPr>
        <p:spPr>
          <a:xfrm>
            <a:off x="2133600" y="1676400"/>
            <a:ext cx="381000" cy="5661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374947" y="1676400"/>
            <a:ext cx="501853" cy="6127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447800" y="4038600"/>
            <a:ext cx="228600" cy="533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1562100" y="2636767"/>
            <a:ext cx="114300" cy="4112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3276600" y="5105400"/>
            <a:ext cx="304800" cy="533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Introduction to DA</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107</a:t>
            </a:fld>
            <a:endParaRPr lang="en-US" dirty="0"/>
          </a:p>
        </p:txBody>
      </p:sp>
      <mc:AlternateContent xmlns:mc="http://schemas.openxmlformats.org/markup-compatibility/2006" xmlns:a14="http://schemas.microsoft.com/office/drawing/2010/main">
        <mc:Choice Requires="a14">
          <p:sp>
            <p:nvSpPr>
              <p:cNvPr id="3" name="Rectangle 2"/>
              <p:cNvSpPr/>
              <p:nvPr/>
            </p:nvSpPr>
            <p:spPr>
              <a:xfrm>
                <a:off x="342900" y="2177078"/>
                <a:ext cx="5867400" cy="522644"/>
              </a:xfrm>
              <a:prstGeom prst="rect">
                <a:avLst/>
              </a:prstGeom>
            </p:spPr>
            <p:txBody>
              <a:bodyPr wrap="square">
                <a:spAutoFit/>
              </a:bodyPr>
              <a:lstStyle/>
              <a:p>
                <a14:m>
                  <m:oMath xmlns:m="http://schemas.openxmlformats.org/officeDocument/2006/math">
                    <m:sSub>
                      <m:sSubPr>
                        <m:ctrlPr>
                          <a:rPr lang="en-US" i="1">
                            <a:solidFill>
                              <a:prstClr val="black"/>
                            </a:solidFill>
                            <a:latin typeface="Cambria Math" charset="0"/>
                          </a:rPr>
                        </m:ctrlPr>
                      </m:sSubPr>
                      <m:e>
                        <m:r>
                          <a:rPr lang="en-US" i="1">
                            <a:solidFill>
                              <a:prstClr val="black"/>
                            </a:solidFill>
                            <a:latin typeface="Cambria Math" charset="0"/>
                          </a:rPr>
                          <m:t>𝑚</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𝑓</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𝑔</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oMath>
                </a14:m>
                <a:r>
                  <a:rPr lang="en-US" dirty="0">
                    <a:solidFill>
                      <a:prstClr val="black"/>
                    </a:solidFill>
                    <a:latin typeface="Calibri"/>
                  </a:rPr>
                  <a:t>.</a:t>
                </a: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342900" y="2177078"/>
                <a:ext cx="5867400" cy="522644"/>
              </a:xfrm>
              <a:prstGeom prst="rect">
                <a:avLst/>
              </a:prstGeom>
              <a:blipFill rotWithShape="0">
                <a:blip r:embed="rId3"/>
                <a:stretch>
                  <a:fillRect t="-3488" b="-197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32422" y="4572000"/>
                <a:ext cx="2667012" cy="5226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charset="0"/>
                            </a:rPr>
                          </m:ctrlPr>
                        </m:sSubPr>
                        <m:e>
                          <m:r>
                            <a:rPr lang="en-US" b="1">
                              <a:solidFill>
                                <a:prstClr val="black"/>
                              </a:solidFill>
                              <a:latin typeface="Cambria Math" charset="0"/>
                            </a:rPr>
                            <m:t>𝐲</m:t>
                          </m:r>
                        </m:e>
                        <m:sub>
                          <m:r>
                            <a:rPr lang="en-US" i="1">
                              <a:solidFill>
                                <a:prstClr val="black"/>
                              </a:solidFill>
                              <a:latin typeface="Cambria Math" charset="0"/>
                            </a:rPr>
                            <m:t>𝑘</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h</m:t>
                          </m:r>
                        </m:e>
                        <m:sub>
                          <m:r>
                            <a:rPr lang="en-US" i="1">
                              <a:solidFill>
                                <a:prstClr val="black"/>
                              </a:solidFill>
                              <a:latin typeface="Cambria Math" charset="0"/>
                            </a:rPr>
                            <m:t>𝑘</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ea typeface="Cambria Math" charset="0"/>
                              <a:cs typeface="Cambria Math" charset="0"/>
                            </a:rPr>
                            <m:t>𝜈</m:t>
                          </m:r>
                        </m:e>
                        <m:sub>
                          <m:r>
                            <a:rPr lang="en-US" i="1">
                              <a:solidFill>
                                <a:prstClr val="black"/>
                              </a:solidFill>
                              <a:latin typeface="Cambria Math" charset="0"/>
                            </a:rPr>
                            <m:t>𝑘</m:t>
                          </m:r>
                        </m:sub>
                      </m:sSub>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732422" y="4572000"/>
                <a:ext cx="2667012" cy="52264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90835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28600" y="968139"/>
                <a:ext cx="8686800" cy="2862322"/>
              </a:xfrm>
              <a:prstGeom prst="rect">
                <a:avLst/>
              </a:prstGeom>
              <a:noFill/>
            </p:spPr>
            <p:txBody>
              <a:bodyPr wrap="square" rtlCol="0">
                <a:spAutoFit/>
              </a:bodyPr>
              <a:lstStyle/>
              <a:p>
                <a:r>
                  <a:rPr lang="en-US" dirty="0" smtClean="0">
                    <a:latin typeface="Calibri" charset="0"/>
                  </a:rPr>
                  <a:t>Product of d-dimensional </a:t>
                </a:r>
                <a:r>
                  <a:rPr lang="en-US" dirty="0" err="1" smtClean="0">
                    <a:latin typeface="Calibri" charset="0"/>
                  </a:rPr>
                  <a:t>normals</a:t>
                </a:r>
                <a:r>
                  <a:rPr lang="en-US" dirty="0" smtClean="0">
                    <a:latin typeface="Calibri" charset="0"/>
                  </a:rPr>
                  <a:t> (</a:t>
                </a:r>
                <a:r>
                  <a:rPr lang="en-US" dirty="0" err="1" smtClean="0">
                    <a:latin typeface="Calibri" charset="0"/>
                  </a:rPr>
                  <a:t>gaussians</a:t>
                </a:r>
                <a:r>
                  <a:rPr lang="en-US" dirty="0" smtClean="0">
                    <a:latin typeface="Calibri" charset="0"/>
                  </a:rPr>
                  <a:t>) with means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2</m:t>
                        </m:r>
                      </m:sub>
                    </m:sSub>
                  </m:oMath>
                </a14:m>
                <a:r>
                  <a:rPr lang="en-US" dirty="0" smtClean="0">
                    <a:latin typeface="Calibri" charset="0"/>
                  </a:rPr>
                  <a:t> and covariance </a:t>
                </a:r>
                <a:r>
                  <a:rPr lang="en-US" dirty="0" err="1" smtClean="0">
                    <a:latin typeface="Calibri" charset="0"/>
                  </a:rPr>
                  <a:t>matrics</a:t>
                </a:r>
                <a:r>
                  <a:rPr lang="en-US" dirty="0" smtClean="0">
                    <a:latin typeface="Calibri" charset="0"/>
                  </a:rPr>
                  <a:t>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is normal.</a:t>
                </a:r>
              </a:p>
              <a:p>
                <a:endParaRPr lang="en-US" dirty="0">
                  <a:latin typeface="Calibri" charset="0"/>
                </a:endParaRPr>
              </a:p>
              <a:p>
                <a:endParaRPr lang="en-US" dirty="0" smtClean="0">
                  <a:latin typeface="Calibri" charset="0"/>
                </a:endParaRPr>
              </a:p>
              <a:p>
                <a:endParaRPr lang="en-US" dirty="0" smtClean="0">
                  <a:latin typeface="Calibri" charset="0"/>
                </a:endParaRPr>
              </a:p>
              <a:p>
                <a:endParaRPr lang="en-US" sz="1800" dirty="0">
                  <a:latin typeface="Calibri" charset="0"/>
                </a:endParaRPr>
              </a:p>
              <a:p>
                <a:endParaRPr lang="en-US" sz="1800" dirty="0">
                  <a:latin typeface="Calibri" charset="0"/>
                </a:endParaRPr>
              </a:p>
              <a:p>
                <a:endParaRPr lang="en-US" dirty="0" smtClean="0">
                  <a:latin typeface="Calibri"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8600" y="968139"/>
                <a:ext cx="8686800" cy="2862322"/>
              </a:xfrm>
              <a:prstGeom prst="rect">
                <a:avLst/>
              </a:prstGeom>
              <a:blipFill rotWithShape="0">
                <a:blip r:embed="rId3"/>
                <a:stretch>
                  <a:fillRect l="-1123" t="-1706"/>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3170453504"/>
              </p:ext>
            </p:extLst>
          </p:nvPr>
        </p:nvGraphicFramePr>
        <p:xfrm>
          <a:off x="4864100" y="4457700"/>
          <a:ext cx="152400" cy="241300"/>
        </p:xfrm>
        <a:graphic>
          <a:graphicData uri="http://schemas.openxmlformats.org/presentationml/2006/ole">
            <mc:AlternateContent xmlns:mc="http://schemas.openxmlformats.org/markup-compatibility/2006">
              <mc:Choice xmlns:v="urn:schemas-microsoft-com:vml" Requires="v">
                <p:oleObj spid="_x0000_s95247" name="Equation" r:id="rId4" imgW="152400" imgH="241300" progId="Equation.DSMT4">
                  <p:embed/>
                </p:oleObj>
              </mc:Choice>
              <mc:Fallback>
                <p:oleObj name="Equation" r:id="rId4" imgW="152400" imgH="241300" progId="Equation.DSMT4">
                  <p:embed/>
                  <p:pic>
                    <p:nvPicPr>
                      <p:cNvPr id="0" name=""/>
                      <p:cNvPicPr/>
                      <p:nvPr/>
                    </p:nvPicPr>
                    <p:blipFill>
                      <a:blip r:embed="rId5"/>
                      <a:stretch>
                        <a:fillRect/>
                      </a:stretch>
                    </p:blipFill>
                    <p:spPr>
                      <a:xfrm>
                        <a:off x="4864100" y="4457700"/>
                        <a:ext cx="152400" cy="241300"/>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108</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415141" y="1926165"/>
                <a:ext cx="4008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1</m:t>
                              </m:r>
                            </m:sub>
                          </m:sSub>
                        </m:e>
                      </m:d>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2</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2</m:t>
                              </m:r>
                            </m:sub>
                          </m:sSub>
                        </m:e>
                      </m:d>
                      <m:r>
                        <a:rPr lang="en-US" b="0" i="1" smtClean="0">
                          <a:latin typeface="Cambria Math" charset="0"/>
                        </a:rPr>
                        <m:t>=</m:t>
                      </m:r>
                      <m:r>
                        <a:rPr lang="en-US" b="0" i="1" smtClean="0">
                          <a:latin typeface="Cambria Math" charset="0"/>
                        </a:rPr>
                        <m:t>𝑐𝑁</m:t>
                      </m:r>
                      <m:d>
                        <m:dPr>
                          <m:ctrlPr>
                            <a:rPr lang="mr-IN" b="0" i="1" smtClean="0">
                              <a:latin typeface="Cambria Math" charset="0"/>
                            </a:rPr>
                          </m:ctrlPr>
                        </m:dPr>
                        <m:e>
                          <m:r>
                            <a:rPr lang="mr-IN" b="0"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415141" y="1926165"/>
                <a:ext cx="4008918" cy="369332"/>
              </a:xfrm>
              <a:prstGeom prst="rect">
                <a:avLst/>
              </a:prstGeom>
              <a:blipFill rotWithShape="0">
                <a:blip r:embed="rId6"/>
                <a:stretch>
                  <a:fillRect l="-1064" b="-24590"/>
                </a:stretch>
              </a:blipFill>
            </p:spPr>
            <p:txBody>
              <a:bodyPr/>
              <a:lstStyle/>
              <a:p>
                <a:r>
                  <a:rPr lang="en-US">
                    <a:noFill/>
                  </a:rPr>
                  <a:t> </a:t>
                </a:r>
              </a:p>
            </p:txBody>
          </p:sp>
        </mc:Fallback>
      </mc:AlternateContent>
    </p:spTree>
    <p:extLst>
      <p:ext uri="{BB962C8B-B14F-4D97-AF65-F5344CB8AC3E}">
        <p14:creationId xmlns:p14="http://schemas.microsoft.com/office/powerpoint/2010/main" val="20654991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28600" y="968139"/>
                <a:ext cx="8686800" cy="4255780"/>
              </a:xfrm>
              <a:prstGeom prst="rect">
                <a:avLst/>
              </a:prstGeom>
              <a:noFill/>
            </p:spPr>
            <p:txBody>
              <a:bodyPr wrap="square" rtlCol="0">
                <a:spAutoFit/>
              </a:bodyPr>
              <a:lstStyle/>
              <a:p>
                <a:r>
                  <a:rPr lang="en-US" dirty="0" smtClean="0">
                    <a:latin typeface="Calibri" charset="0"/>
                  </a:rPr>
                  <a:t>Product of d-dimensional </a:t>
                </a:r>
                <a:r>
                  <a:rPr lang="en-US" dirty="0" err="1" smtClean="0">
                    <a:latin typeface="Calibri" charset="0"/>
                  </a:rPr>
                  <a:t>normals</a:t>
                </a:r>
                <a:r>
                  <a:rPr lang="en-US" dirty="0" smtClean="0">
                    <a:latin typeface="Calibri" charset="0"/>
                  </a:rPr>
                  <a:t> (</a:t>
                </a:r>
                <a:r>
                  <a:rPr lang="en-US" dirty="0" err="1" smtClean="0">
                    <a:latin typeface="Calibri" charset="0"/>
                  </a:rPr>
                  <a:t>gaussians</a:t>
                </a:r>
                <a:r>
                  <a:rPr lang="en-US" dirty="0" smtClean="0">
                    <a:latin typeface="Calibri" charset="0"/>
                  </a:rPr>
                  <a:t>) with means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2</m:t>
                        </m:r>
                      </m:sub>
                    </m:sSub>
                  </m:oMath>
                </a14:m>
                <a:r>
                  <a:rPr lang="en-US" dirty="0" smtClean="0">
                    <a:latin typeface="Calibri" charset="0"/>
                  </a:rPr>
                  <a:t> and covariance </a:t>
                </a:r>
                <a:r>
                  <a:rPr lang="en-US" dirty="0" err="1" smtClean="0">
                    <a:latin typeface="Calibri" charset="0"/>
                  </a:rPr>
                  <a:t>matrics</a:t>
                </a:r>
                <a:r>
                  <a:rPr lang="en-US" dirty="0" smtClean="0">
                    <a:latin typeface="Calibri" charset="0"/>
                  </a:rPr>
                  <a:t>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is normal.</a:t>
                </a:r>
              </a:p>
              <a:p>
                <a:endParaRPr lang="en-US" dirty="0">
                  <a:latin typeface="Calibri" charset="0"/>
                </a:endParaRPr>
              </a:p>
              <a:p>
                <a:endParaRPr lang="en-US" dirty="0" smtClean="0">
                  <a:latin typeface="Calibri" charset="0"/>
                </a:endParaRPr>
              </a:p>
              <a:p>
                <a:endParaRPr lang="en-US" dirty="0" smtClean="0">
                  <a:latin typeface="Calibri" charset="0"/>
                </a:endParaRPr>
              </a:p>
              <a:p>
                <a:r>
                  <a:rPr lang="en-US" dirty="0" smtClean="0">
                    <a:latin typeface="Calibri" charset="0"/>
                  </a:rPr>
                  <a:t>Covariance:	</a:t>
                </a:r>
                <a14:m>
                  <m:oMath xmlns:m="http://schemas.openxmlformats.org/officeDocument/2006/math">
                    <m:r>
                      <m:rPr>
                        <m:sty m:val="p"/>
                      </m:rPr>
                      <a:rPr lang="el-GR" i="1" smtClean="0">
                        <a:latin typeface="Cambria Math" charset="0"/>
                        <a:ea typeface="Cambria Math" charset="0"/>
                        <a:cs typeface="Cambria Math" charset="0"/>
                      </a:rPr>
                      <m:t>Σ</m:t>
                    </m:r>
                    <m:r>
                      <a:rPr lang="en-US" b="0" i="1" smtClean="0">
                        <a:latin typeface="Cambria Math" charset="0"/>
                        <a:ea typeface="Cambria Math" charset="0"/>
                        <a:cs typeface="Cambria Math" charset="0"/>
                      </a:rPr>
                      <m:t>=</m:t>
                    </m:r>
                    <m:sSup>
                      <m:sSupPr>
                        <m:ctrlPr>
                          <a:rPr lang="en-US" b="0" i="1" smtClean="0">
                            <a:latin typeface="Cambria Math" charset="0"/>
                            <a:ea typeface="Cambria Math" charset="0"/>
                            <a:cs typeface="Cambria Math" charset="0"/>
                          </a:rPr>
                        </m:ctrlPr>
                      </m:sSupPr>
                      <m:e>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e>
                        </m:d>
                      </m:e>
                      <m:sup>
                        <m:r>
                          <a:rPr lang="en-US" b="0" i="1" smtClean="0">
                            <a:latin typeface="Cambria Math" charset="0"/>
                            <a:ea typeface="Cambria Math" charset="0"/>
                            <a:cs typeface="Cambria Math" charset="0"/>
                          </a:rPr>
                          <m:t>−1</m:t>
                        </m:r>
                      </m:sup>
                    </m:sSup>
                  </m:oMath>
                </a14:m>
                <a:r>
                  <a:rPr lang="en-US" dirty="0" smtClean="0">
                    <a:latin typeface="Calibri" charset="0"/>
                  </a:rPr>
                  <a:t>	</a:t>
                </a:r>
              </a:p>
              <a:p>
                <a:endParaRPr lang="en-US" dirty="0" smtClean="0">
                  <a:latin typeface="Calibri" charset="0"/>
                </a:endParaRPr>
              </a:p>
              <a:p>
                <a:r>
                  <a:rPr lang="en-US" dirty="0" smtClean="0">
                    <a:latin typeface="Calibri" charset="0"/>
                  </a:rPr>
                  <a:t>Mean:		</a:t>
                </a:r>
                <a14:m>
                  <m:oMath xmlns:m="http://schemas.openxmlformats.org/officeDocument/2006/math">
                    <m:r>
                      <a:rPr lang="en-US"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2</m:t>
                            </m:r>
                          </m:sub>
                        </m:sSub>
                      </m:e>
                    </m:d>
                  </m:oMath>
                </a14:m>
                <a:endParaRPr lang="en-US" dirty="0" smtClean="0">
                  <a:latin typeface="Calibri" charset="0"/>
                </a:endParaRPr>
              </a:p>
              <a:p>
                <a:endParaRPr lang="en-US" sz="1800" dirty="0" smtClean="0">
                  <a:latin typeface="Calibri" charset="0"/>
                </a:endParaRPr>
              </a:p>
              <a:p>
                <a:endParaRPr lang="en-US" sz="1800" dirty="0">
                  <a:latin typeface="Calibri" charset="0"/>
                </a:endParaRPr>
              </a:p>
              <a:p>
                <a:endParaRPr lang="en-US" sz="1800" dirty="0">
                  <a:latin typeface="Calibri" charset="0"/>
                </a:endParaRPr>
              </a:p>
              <a:p>
                <a:endParaRPr lang="en-US" dirty="0" smtClean="0">
                  <a:latin typeface="Calibri"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8600" y="968139"/>
                <a:ext cx="8686800" cy="4255780"/>
              </a:xfrm>
              <a:prstGeom prst="rect">
                <a:avLst/>
              </a:prstGeom>
              <a:blipFill rotWithShape="0">
                <a:blip r:embed="rId3"/>
                <a:stretch>
                  <a:fillRect l="-1123" t="-1146"/>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3170453504"/>
              </p:ext>
            </p:extLst>
          </p:nvPr>
        </p:nvGraphicFramePr>
        <p:xfrm>
          <a:off x="4864100" y="4457700"/>
          <a:ext cx="152400" cy="241300"/>
        </p:xfrm>
        <a:graphic>
          <a:graphicData uri="http://schemas.openxmlformats.org/presentationml/2006/ole">
            <mc:AlternateContent xmlns:mc="http://schemas.openxmlformats.org/markup-compatibility/2006">
              <mc:Choice xmlns:v="urn:schemas-microsoft-com:vml" Requires="v">
                <p:oleObj spid="_x0000_s96271" name="Equation" r:id="rId4" imgW="152400" imgH="241300" progId="Equation.DSMT4">
                  <p:embed/>
                </p:oleObj>
              </mc:Choice>
              <mc:Fallback>
                <p:oleObj name="Equation" r:id="rId4" imgW="152400" imgH="241300" progId="Equation.DSMT4">
                  <p:embed/>
                  <p:pic>
                    <p:nvPicPr>
                      <p:cNvPr id="0" name=""/>
                      <p:cNvPicPr/>
                      <p:nvPr/>
                    </p:nvPicPr>
                    <p:blipFill>
                      <a:blip r:embed="rId5"/>
                      <a:stretch>
                        <a:fillRect/>
                      </a:stretch>
                    </p:blipFill>
                    <p:spPr>
                      <a:xfrm>
                        <a:off x="4864100" y="4457700"/>
                        <a:ext cx="152400" cy="241300"/>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109</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415141" y="1926165"/>
                <a:ext cx="4008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1</m:t>
                              </m:r>
                            </m:sub>
                          </m:sSub>
                        </m:e>
                      </m:d>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2</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2</m:t>
                              </m:r>
                            </m:sub>
                          </m:sSub>
                        </m:e>
                      </m:d>
                      <m:r>
                        <a:rPr lang="en-US" b="0" i="1" smtClean="0">
                          <a:latin typeface="Cambria Math" charset="0"/>
                        </a:rPr>
                        <m:t>=</m:t>
                      </m:r>
                      <m:r>
                        <a:rPr lang="en-US" b="0" i="1" smtClean="0">
                          <a:latin typeface="Cambria Math" charset="0"/>
                        </a:rPr>
                        <m:t>𝑐𝑁</m:t>
                      </m:r>
                      <m:d>
                        <m:dPr>
                          <m:ctrlPr>
                            <a:rPr lang="mr-IN" b="0" i="1" smtClean="0">
                              <a:latin typeface="Cambria Math" charset="0"/>
                            </a:rPr>
                          </m:ctrlPr>
                        </m:dPr>
                        <m:e>
                          <m:r>
                            <a:rPr lang="mr-IN" b="0"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415141" y="1926165"/>
                <a:ext cx="4008918" cy="369332"/>
              </a:xfrm>
              <a:prstGeom prst="rect">
                <a:avLst/>
              </a:prstGeom>
              <a:blipFill rotWithShape="0">
                <a:blip r:embed="rId6"/>
                <a:stretch>
                  <a:fillRect l="-1064" b="-24590"/>
                </a:stretch>
              </a:blipFill>
            </p:spPr>
            <p:txBody>
              <a:bodyPr/>
              <a:lstStyle/>
              <a:p>
                <a:r>
                  <a:rPr lang="en-US">
                    <a:noFill/>
                  </a:rPr>
                  <a:t> </a:t>
                </a:r>
              </a:p>
            </p:txBody>
          </p:sp>
        </mc:Fallback>
      </mc:AlternateContent>
    </p:spTree>
    <p:extLst>
      <p:ext uri="{BB962C8B-B14F-4D97-AF65-F5344CB8AC3E}">
        <p14:creationId xmlns:p14="http://schemas.microsoft.com/office/powerpoint/2010/main" val="771833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401" y="678432"/>
            <a:ext cx="7310709" cy="5481466"/>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11</a:t>
            </a:fld>
            <a:endParaRPr lang="en-US" dirty="0"/>
          </a:p>
        </p:txBody>
      </p:sp>
      <p:sp>
        <p:nvSpPr>
          <p:cNvPr id="9" name="TextBox 8"/>
          <p:cNvSpPr txBox="1"/>
          <p:nvPr/>
        </p:nvSpPr>
        <p:spPr>
          <a:xfrm>
            <a:off x="304800" y="678431"/>
            <a:ext cx="8534400" cy="464569"/>
          </a:xfrm>
          <a:prstGeom prst="rect">
            <a:avLst/>
          </a:prstGeom>
          <a:noFill/>
        </p:spPr>
        <p:txBody>
          <a:bodyPr wrap="square" rtlCol="0">
            <a:spAutoFit/>
          </a:bodyPr>
          <a:lstStyle/>
          <a:p>
            <a:r>
              <a:rPr lang="en-US" dirty="0" smtClean="0"/>
              <a:t>Observations of the red ball.</a:t>
            </a:r>
            <a:endParaRPr lang="en-US" dirty="0"/>
          </a:p>
        </p:txBody>
      </p:sp>
    </p:spTree>
    <p:extLst>
      <p:ext uri="{BB962C8B-B14F-4D97-AF65-F5344CB8AC3E}">
        <p14:creationId xmlns:p14="http://schemas.microsoft.com/office/powerpoint/2010/main" val="18632122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28600" y="968139"/>
                <a:ext cx="8686800" cy="4787336"/>
              </a:xfrm>
              <a:prstGeom prst="rect">
                <a:avLst/>
              </a:prstGeom>
              <a:noFill/>
            </p:spPr>
            <p:txBody>
              <a:bodyPr wrap="square" rtlCol="0">
                <a:spAutoFit/>
              </a:bodyPr>
              <a:lstStyle/>
              <a:p>
                <a:r>
                  <a:rPr lang="en-US" dirty="0" smtClean="0">
                    <a:latin typeface="Calibri" charset="0"/>
                  </a:rPr>
                  <a:t>Product of d-dimensional </a:t>
                </a:r>
                <a:r>
                  <a:rPr lang="en-US" dirty="0" err="1" smtClean="0">
                    <a:latin typeface="Calibri" charset="0"/>
                  </a:rPr>
                  <a:t>normals</a:t>
                </a:r>
                <a:r>
                  <a:rPr lang="en-US" dirty="0" smtClean="0">
                    <a:latin typeface="Calibri" charset="0"/>
                  </a:rPr>
                  <a:t> (</a:t>
                </a:r>
                <a:r>
                  <a:rPr lang="en-US" dirty="0" err="1" smtClean="0">
                    <a:latin typeface="Calibri" charset="0"/>
                  </a:rPr>
                  <a:t>gaussians</a:t>
                </a:r>
                <a:r>
                  <a:rPr lang="en-US" dirty="0" smtClean="0">
                    <a:latin typeface="Calibri" charset="0"/>
                  </a:rPr>
                  <a:t>) with means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2</m:t>
                        </m:r>
                      </m:sub>
                    </m:sSub>
                  </m:oMath>
                </a14:m>
                <a:r>
                  <a:rPr lang="en-US" dirty="0" smtClean="0">
                    <a:latin typeface="Calibri" charset="0"/>
                  </a:rPr>
                  <a:t> and covariance </a:t>
                </a:r>
                <a:r>
                  <a:rPr lang="en-US" dirty="0" err="1" smtClean="0">
                    <a:latin typeface="Calibri" charset="0"/>
                  </a:rPr>
                  <a:t>matrics</a:t>
                </a:r>
                <a:r>
                  <a:rPr lang="en-US" dirty="0" smtClean="0">
                    <a:latin typeface="Calibri" charset="0"/>
                  </a:rPr>
                  <a:t>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is normal.</a:t>
                </a:r>
              </a:p>
              <a:p>
                <a:endParaRPr lang="en-US" dirty="0">
                  <a:latin typeface="Calibri" charset="0"/>
                </a:endParaRPr>
              </a:p>
              <a:p>
                <a:r>
                  <a:rPr lang="en-US" dirty="0" smtClean="0">
                    <a:latin typeface="Calibri" charset="0"/>
                  </a:rPr>
                  <a:t>								(11)</a:t>
                </a:r>
              </a:p>
              <a:p>
                <a:endParaRPr lang="en-US" dirty="0" smtClean="0">
                  <a:latin typeface="Calibri" charset="0"/>
                </a:endParaRPr>
              </a:p>
              <a:p>
                <a:r>
                  <a:rPr lang="en-US" dirty="0" smtClean="0">
                    <a:latin typeface="Calibri" charset="0"/>
                  </a:rPr>
                  <a:t>Covariance:	</a:t>
                </a:r>
                <a14:m>
                  <m:oMath xmlns:m="http://schemas.openxmlformats.org/officeDocument/2006/math">
                    <m:r>
                      <m:rPr>
                        <m:sty m:val="p"/>
                      </m:rPr>
                      <a:rPr lang="el-GR" i="1" smtClean="0">
                        <a:latin typeface="Cambria Math" charset="0"/>
                        <a:ea typeface="Cambria Math" charset="0"/>
                        <a:cs typeface="Cambria Math" charset="0"/>
                      </a:rPr>
                      <m:t>Σ</m:t>
                    </m:r>
                    <m:r>
                      <a:rPr lang="en-US" b="0" i="1" smtClean="0">
                        <a:latin typeface="Cambria Math" charset="0"/>
                        <a:ea typeface="Cambria Math" charset="0"/>
                        <a:cs typeface="Cambria Math" charset="0"/>
                      </a:rPr>
                      <m:t>=</m:t>
                    </m:r>
                    <m:sSup>
                      <m:sSupPr>
                        <m:ctrlPr>
                          <a:rPr lang="en-US" b="0" i="1" smtClean="0">
                            <a:latin typeface="Cambria Math" charset="0"/>
                            <a:ea typeface="Cambria Math" charset="0"/>
                            <a:cs typeface="Cambria Math" charset="0"/>
                          </a:rPr>
                        </m:ctrlPr>
                      </m:sSupPr>
                      <m:e>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e>
                        </m:d>
                      </m:e>
                      <m:sup>
                        <m:r>
                          <a:rPr lang="en-US" b="0" i="1" smtClean="0">
                            <a:latin typeface="Cambria Math" charset="0"/>
                            <a:ea typeface="Cambria Math" charset="0"/>
                            <a:cs typeface="Cambria Math" charset="0"/>
                          </a:rPr>
                          <m:t>−1</m:t>
                        </m:r>
                      </m:sup>
                    </m:sSup>
                  </m:oMath>
                </a14:m>
                <a:r>
                  <a:rPr lang="en-US" dirty="0" smtClean="0">
                    <a:latin typeface="Calibri" charset="0"/>
                  </a:rPr>
                  <a:t>				(12)	</a:t>
                </a:r>
              </a:p>
              <a:p>
                <a:endParaRPr lang="en-US" dirty="0" smtClean="0">
                  <a:latin typeface="Calibri" charset="0"/>
                </a:endParaRPr>
              </a:p>
              <a:p>
                <a:r>
                  <a:rPr lang="en-US" dirty="0" smtClean="0">
                    <a:latin typeface="Calibri" charset="0"/>
                  </a:rPr>
                  <a:t>Mean:		</a:t>
                </a:r>
                <a14:m>
                  <m:oMath xmlns:m="http://schemas.openxmlformats.org/officeDocument/2006/math">
                    <m:r>
                      <a:rPr lang="en-US"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2</m:t>
                            </m:r>
                          </m:sub>
                        </m:sSub>
                      </m:e>
                    </m:d>
                  </m:oMath>
                </a14:m>
                <a:r>
                  <a:rPr lang="en-US" dirty="0" smtClean="0">
                    <a:latin typeface="Calibri" charset="0"/>
                  </a:rPr>
                  <a:t>			(13)</a:t>
                </a:r>
              </a:p>
              <a:p>
                <a:endParaRPr lang="en-US" dirty="0" smtClean="0">
                  <a:latin typeface="Calibri" charset="0"/>
                </a:endParaRPr>
              </a:p>
              <a:p>
                <a:r>
                  <a:rPr lang="en-US" sz="2000" dirty="0">
                    <a:solidFill>
                      <a:srgbClr val="00B400"/>
                    </a:solidFill>
                  </a:rPr>
                  <a:t>W</a:t>
                </a:r>
                <a:r>
                  <a:rPr lang="en-US" sz="2000" dirty="0" smtClean="0">
                    <a:solidFill>
                      <a:srgbClr val="00B400"/>
                    </a:solidFill>
                  </a:rPr>
                  <a:t>eight</a:t>
                </a:r>
                <a:r>
                  <a:rPr lang="en-US" sz="2000" dirty="0" smtClean="0"/>
                  <a:t>:		</a:t>
                </a:r>
                <a14:m>
                  <m:oMath xmlns:m="http://schemas.openxmlformats.org/officeDocument/2006/math">
                    <m:r>
                      <a:rPr lang="en-US" sz="1800" b="0" i="1" smtClean="0">
                        <a:latin typeface="Cambria Math" charset="0"/>
                      </a:rPr>
                      <m:t>𝑐</m:t>
                    </m:r>
                    <m:r>
                      <a:rPr lang="en-US" sz="1800" b="0" i="1" smtClean="0">
                        <a:latin typeface="Cambria Math" charset="0"/>
                      </a:rPr>
                      <m:t>=</m:t>
                    </m:r>
                    <m:f>
                      <m:fPr>
                        <m:ctrlPr>
                          <a:rPr lang="mr-IN" sz="1800" b="0" i="1" smtClean="0">
                            <a:latin typeface="Cambria Math" charset="0"/>
                          </a:rPr>
                        </m:ctrlPr>
                      </m:fPr>
                      <m:num>
                        <m:r>
                          <a:rPr lang="en-US" sz="1800" b="0" i="1" smtClean="0">
                            <a:latin typeface="Cambria Math" charset="0"/>
                          </a:rPr>
                          <m:t>1</m:t>
                        </m:r>
                      </m:num>
                      <m:den>
                        <m:sSup>
                          <m:sSupPr>
                            <m:ctrlPr>
                              <a:rPr lang="mr-IN" sz="1800" b="0" i="1" smtClean="0">
                                <a:latin typeface="Cambria Math" charset="0"/>
                              </a:rPr>
                            </m:ctrlPr>
                          </m:sSupPr>
                          <m:e>
                            <m:d>
                              <m:dPr>
                                <m:ctrlPr>
                                  <a:rPr lang="mr-IN" sz="1800" b="0" i="1" smtClean="0">
                                    <a:latin typeface="Cambria Math" charset="0"/>
                                  </a:rPr>
                                </m:ctrlPr>
                              </m:dPr>
                              <m:e>
                                <m:r>
                                  <a:rPr lang="en-US" sz="1800" b="0" i="1" smtClean="0">
                                    <a:latin typeface="Cambria Math" charset="0"/>
                                  </a:rPr>
                                  <m:t>2</m:t>
                                </m:r>
                                <m:r>
                                  <a:rPr lang="en-US" sz="1800" b="0" i="1" smtClean="0">
                                    <a:latin typeface="Cambria Math" charset="0"/>
                                    <a:ea typeface="Cambria Math" charset="0"/>
                                    <a:cs typeface="Cambria Math" charset="0"/>
                                  </a:rPr>
                                  <m:t>𝜋</m:t>
                                </m:r>
                              </m:e>
                            </m:d>
                          </m:e>
                          <m:sup>
                            <m:f>
                              <m:fPr>
                                <m:type m:val="lin"/>
                                <m:ctrlPr>
                                  <a:rPr lang="mr-IN" sz="1800" b="0" i="1" smtClean="0">
                                    <a:latin typeface="Cambria Math" charset="0"/>
                                  </a:rPr>
                                </m:ctrlPr>
                              </m:fPr>
                              <m:num>
                                <m:r>
                                  <a:rPr lang="en-US" sz="1800" b="0" i="1" smtClean="0">
                                    <a:latin typeface="Cambria Math" charset="0"/>
                                  </a:rPr>
                                  <m:t>𝑑</m:t>
                                </m:r>
                              </m:num>
                              <m:den>
                                <m:r>
                                  <a:rPr lang="en-US" sz="1800" b="0" i="1" smtClean="0">
                                    <a:latin typeface="Cambria Math" charset="0"/>
                                  </a:rPr>
                                  <m:t>2</m:t>
                                </m:r>
                              </m:den>
                            </m:f>
                          </m:sup>
                        </m:sSup>
                        <m:sSup>
                          <m:sSupPr>
                            <m:ctrlPr>
                              <a:rPr lang="mr-IN" sz="1800" b="0" i="1" smtClean="0">
                                <a:latin typeface="Cambria Math" charset="0"/>
                              </a:rPr>
                            </m:ctrlPr>
                          </m:sSupPr>
                          <m:e>
                            <m:d>
                              <m:dPr>
                                <m:begChr m:val="|"/>
                                <m:endChr m:val="|"/>
                                <m:ctrlPr>
                                  <a:rPr lang="hr-HR" sz="1800" i="1">
                                    <a:latin typeface="Cambria Math" charset="0"/>
                                  </a:rPr>
                                </m:ctrlPr>
                              </m:dPr>
                              <m:e>
                                <m:sSub>
                                  <m:sSubPr>
                                    <m:ctrlPr>
                                      <a:rPr lang="en-US" sz="1800" i="1">
                                        <a:latin typeface="Cambria Math" charset="0"/>
                                      </a:rPr>
                                    </m:ctrlPr>
                                  </m:sSubPr>
                                  <m:e>
                                    <m:r>
                                      <m:rPr>
                                        <m:sty m:val="p"/>
                                      </m:rPr>
                                      <a:rPr lang="el-GR" sz="1800" i="1">
                                        <a:latin typeface="Cambria Math" charset="0"/>
                                        <a:ea typeface="Cambria Math" charset="0"/>
                                        <a:cs typeface="Cambria Math" charset="0"/>
                                      </a:rPr>
                                      <m:t>Σ</m:t>
                                    </m:r>
                                  </m:e>
                                  <m:sub>
                                    <m:r>
                                      <a:rPr lang="en-US" sz="1800" i="1">
                                        <a:latin typeface="Cambria Math" charset="0"/>
                                      </a:rPr>
                                      <m:t>1</m:t>
                                    </m:r>
                                  </m:sub>
                                </m:sSub>
                                <m:r>
                                  <a:rPr lang="en-US" sz="1800" i="1">
                                    <a:latin typeface="Cambria Math" charset="0"/>
                                  </a:rPr>
                                  <m:t>+</m:t>
                                </m:r>
                                <m:sSub>
                                  <m:sSubPr>
                                    <m:ctrlPr>
                                      <a:rPr lang="en-US" sz="1800" i="1">
                                        <a:latin typeface="Cambria Math" charset="0"/>
                                      </a:rPr>
                                    </m:ctrlPr>
                                  </m:sSubPr>
                                  <m:e>
                                    <m:r>
                                      <m:rPr>
                                        <m:sty m:val="p"/>
                                      </m:rPr>
                                      <a:rPr lang="el-GR" sz="1800" i="1">
                                        <a:latin typeface="Cambria Math" charset="0"/>
                                        <a:ea typeface="Cambria Math" charset="0"/>
                                        <a:cs typeface="Cambria Math" charset="0"/>
                                      </a:rPr>
                                      <m:t>Σ</m:t>
                                    </m:r>
                                  </m:e>
                                  <m:sub>
                                    <m:r>
                                      <a:rPr lang="en-US" sz="1800" i="1">
                                        <a:latin typeface="Cambria Math" charset="0"/>
                                      </a:rPr>
                                      <m:t>2</m:t>
                                    </m:r>
                                  </m:sub>
                                </m:sSub>
                              </m:e>
                            </m:d>
                          </m:e>
                          <m:sup>
                            <m:f>
                              <m:fPr>
                                <m:type m:val="lin"/>
                                <m:ctrlPr>
                                  <a:rPr lang="mr-IN" sz="1800" b="0" i="1" smtClean="0">
                                    <a:latin typeface="Cambria Math" charset="0"/>
                                  </a:rPr>
                                </m:ctrlPr>
                              </m:fPr>
                              <m:num>
                                <m:r>
                                  <a:rPr lang="en-US" sz="1800" b="0" i="1" smtClean="0">
                                    <a:latin typeface="Cambria Math" charset="0"/>
                                  </a:rPr>
                                  <m:t>1</m:t>
                                </m:r>
                              </m:num>
                              <m:den>
                                <m:r>
                                  <a:rPr lang="en-US" sz="1800" b="0" i="1" smtClean="0">
                                    <a:latin typeface="Cambria Math" charset="0"/>
                                  </a:rPr>
                                  <m:t>2</m:t>
                                </m:r>
                              </m:den>
                            </m:f>
                          </m:sup>
                        </m:sSup>
                      </m:den>
                    </m:f>
                    <m:r>
                      <m:rPr>
                        <m:sty m:val="p"/>
                      </m:rPr>
                      <a:rPr lang="en-US" sz="1800" b="0" i="0" smtClean="0">
                        <a:latin typeface="Cambria Math" charset="0"/>
                      </a:rPr>
                      <m:t>exp</m:t>
                    </m:r>
                    <m:d>
                      <m:dPr>
                        <m:begChr m:val="{"/>
                        <m:endChr m:val="}"/>
                        <m:ctrlPr>
                          <a:rPr lang="en-US" sz="1800" b="0" i="1" smtClean="0">
                            <a:latin typeface="Cambria Math" charset="0"/>
                          </a:rPr>
                        </m:ctrlPr>
                      </m:dPr>
                      <m:e>
                        <m:r>
                          <a:rPr lang="en-US" sz="1800" b="0" i="1" smtClean="0">
                            <a:latin typeface="Cambria Math" charset="0"/>
                          </a:rPr>
                          <m:t>−</m:t>
                        </m:r>
                        <m:f>
                          <m:fPr>
                            <m:ctrlPr>
                              <a:rPr lang="mr-IN" sz="1800" b="0" i="1" smtClean="0">
                                <a:latin typeface="Cambria Math" charset="0"/>
                              </a:rPr>
                            </m:ctrlPr>
                          </m:fPr>
                          <m:num>
                            <m:r>
                              <a:rPr lang="en-US" sz="1800" b="0" i="1" smtClean="0">
                                <a:latin typeface="Cambria Math" charset="0"/>
                              </a:rPr>
                              <m:t>1</m:t>
                            </m:r>
                          </m:num>
                          <m:den>
                            <m:r>
                              <a:rPr lang="en-US" sz="1800" b="0" i="1" smtClean="0">
                                <a:latin typeface="Cambria Math" charset="0"/>
                              </a:rPr>
                              <m:t>2</m:t>
                            </m:r>
                          </m:den>
                        </m:f>
                        <m:d>
                          <m:dPr>
                            <m:begChr m:val="["/>
                            <m:endChr m:val="]"/>
                            <m:ctrlPr>
                              <a:rPr lang="mr-IN" sz="1800" b="0" i="1" smtClean="0">
                                <a:latin typeface="Cambria Math" charset="0"/>
                              </a:rPr>
                            </m:ctrlPr>
                          </m:dPr>
                          <m:e>
                            <m:sSup>
                              <m:sSupPr>
                                <m:ctrlPr>
                                  <a:rPr lang="mr-IN" sz="1800" b="0" i="1" smtClean="0">
                                    <a:latin typeface="Cambria Math" charset="0"/>
                                  </a:rPr>
                                </m:ctrlPr>
                              </m:sSupPr>
                              <m:e>
                                <m:d>
                                  <m:dPr>
                                    <m:ctrlPr>
                                      <a:rPr lang="mr-IN"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2</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1</m:t>
                                        </m:r>
                                      </m:sub>
                                    </m:sSub>
                                  </m:e>
                                </m:d>
                              </m:e>
                              <m:sup>
                                <m:r>
                                  <a:rPr lang="en-US" sz="1800" b="0" i="1" smtClean="0">
                                    <a:latin typeface="Cambria Math" charset="0"/>
                                  </a:rPr>
                                  <m:t>𝑇</m:t>
                                </m:r>
                              </m:sup>
                            </m:sSup>
                            <m:sSup>
                              <m:sSupPr>
                                <m:ctrlPr>
                                  <a:rPr lang="mr-IN" sz="1800" b="0" i="1" smtClean="0">
                                    <a:latin typeface="Cambria Math" charset="0"/>
                                  </a:rPr>
                                </m:ctrlPr>
                              </m:sSupPr>
                              <m:e>
                                <m:d>
                                  <m:dPr>
                                    <m:ctrlPr>
                                      <a:rPr lang="mr-IN" sz="1800" b="0" i="1" smtClean="0">
                                        <a:latin typeface="Cambria Math" charset="0"/>
                                      </a:rPr>
                                    </m:ctrlPr>
                                  </m:dPr>
                                  <m:e>
                                    <m:sSub>
                                      <m:sSubPr>
                                        <m:ctrlPr>
                                          <a:rPr lang="en-US" sz="1800" b="0" i="1" smtClean="0">
                                            <a:latin typeface="Cambria Math" charset="0"/>
                                          </a:rPr>
                                        </m:ctrlPr>
                                      </m:sSubPr>
                                      <m:e>
                                        <m:r>
                                          <m:rPr>
                                            <m:sty m:val="p"/>
                                          </m:rPr>
                                          <a:rPr lang="el-GR" sz="1800" b="0" i="1" smtClean="0">
                                            <a:latin typeface="Cambria Math" charset="0"/>
                                            <a:ea typeface="Cambria Math" charset="0"/>
                                            <a:cs typeface="Cambria Math" charset="0"/>
                                          </a:rPr>
                                          <m:t>Σ</m:t>
                                        </m:r>
                                      </m:e>
                                      <m:sub>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m:rPr>
                                            <m:sty m:val="p"/>
                                          </m:rPr>
                                          <a:rPr lang="el-GR" sz="1800" b="0" i="1" smtClean="0">
                                            <a:latin typeface="Cambria Math" charset="0"/>
                                            <a:ea typeface="Cambria Math" charset="0"/>
                                            <a:cs typeface="Cambria Math" charset="0"/>
                                          </a:rPr>
                                          <m:t>Σ</m:t>
                                        </m:r>
                                      </m:e>
                                      <m:sub>
                                        <m:r>
                                          <a:rPr lang="en-US" sz="1800" b="0" i="1" smtClean="0">
                                            <a:latin typeface="Cambria Math" charset="0"/>
                                          </a:rPr>
                                          <m:t>2</m:t>
                                        </m:r>
                                      </m:sub>
                                    </m:sSub>
                                  </m:e>
                                </m:d>
                              </m:e>
                              <m:sup>
                                <m:r>
                                  <a:rPr lang="en-US" sz="1800" b="0" i="1" smtClean="0">
                                    <a:latin typeface="Cambria Math" charset="0"/>
                                  </a:rPr>
                                  <m:t>−1</m:t>
                                </m:r>
                              </m:sup>
                            </m:sSup>
                            <m:d>
                              <m:dPr>
                                <m:ctrlPr>
                                  <a:rPr lang="mr-IN"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2</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1</m:t>
                                    </m:r>
                                  </m:sub>
                                </m:sSub>
                              </m:e>
                            </m:d>
                          </m:e>
                        </m:d>
                      </m:e>
                    </m:d>
                  </m:oMath>
                </a14:m>
                <a:endParaRPr lang="en-US" sz="1800" dirty="0" smtClean="0">
                  <a:latin typeface="Calibri" charset="0"/>
                </a:endParaRPr>
              </a:p>
              <a:p>
                <a:endParaRPr lang="en-US" sz="1800" dirty="0">
                  <a:latin typeface="Calibri" charset="0"/>
                </a:endParaRPr>
              </a:p>
              <a:p>
                <a:endParaRPr lang="en-US" sz="1800" dirty="0">
                  <a:latin typeface="Calibri" charset="0"/>
                </a:endParaRPr>
              </a:p>
              <a:p>
                <a:endParaRPr lang="en-US" dirty="0" smtClean="0">
                  <a:latin typeface="Calibri"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8600" y="968139"/>
                <a:ext cx="8686800" cy="4787336"/>
              </a:xfrm>
              <a:prstGeom prst="rect">
                <a:avLst/>
              </a:prstGeom>
              <a:blipFill rotWithShape="0">
                <a:blip r:embed="rId3"/>
                <a:stretch>
                  <a:fillRect l="-1123" t="-1019"/>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3170453504"/>
              </p:ext>
            </p:extLst>
          </p:nvPr>
        </p:nvGraphicFramePr>
        <p:xfrm>
          <a:off x="4864100" y="4457700"/>
          <a:ext cx="152400" cy="241300"/>
        </p:xfrm>
        <a:graphic>
          <a:graphicData uri="http://schemas.openxmlformats.org/presentationml/2006/ole">
            <mc:AlternateContent xmlns:mc="http://schemas.openxmlformats.org/markup-compatibility/2006">
              <mc:Choice xmlns:v="urn:schemas-microsoft-com:vml" Requires="v">
                <p:oleObj spid="_x0000_s30680" name="Equation" r:id="rId4" imgW="152400" imgH="241300" progId="Equation.DSMT4">
                  <p:embed/>
                </p:oleObj>
              </mc:Choice>
              <mc:Fallback>
                <p:oleObj name="Equation" r:id="rId4" imgW="152400" imgH="241300" progId="Equation.DSMT4">
                  <p:embed/>
                  <p:pic>
                    <p:nvPicPr>
                      <p:cNvPr id="0" name=""/>
                      <p:cNvPicPr/>
                      <p:nvPr/>
                    </p:nvPicPr>
                    <p:blipFill>
                      <a:blip r:embed="rId5"/>
                      <a:stretch>
                        <a:fillRect/>
                      </a:stretch>
                    </p:blipFill>
                    <p:spPr>
                      <a:xfrm>
                        <a:off x="4864100" y="4457700"/>
                        <a:ext cx="152400" cy="241300"/>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110</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415141" y="2069068"/>
                <a:ext cx="4008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1</m:t>
                              </m:r>
                            </m:sub>
                          </m:sSub>
                        </m:e>
                      </m:d>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2</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2</m:t>
                              </m:r>
                            </m:sub>
                          </m:sSub>
                        </m:e>
                      </m:d>
                      <m:r>
                        <a:rPr lang="en-US" b="0" i="1" smtClean="0">
                          <a:latin typeface="Cambria Math" charset="0"/>
                        </a:rPr>
                        <m:t>=</m:t>
                      </m:r>
                      <m:r>
                        <a:rPr lang="en-US" b="0" i="1" smtClean="0">
                          <a:latin typeface="Cambria Math" charset="0"/>
                        </a:rPr>
                        <m:t>𝑐𝑁</m:t>
                      </m:r>
                      <m:d>
                        <m:dPr>
                          <m:ctrlPr>
                            <a:rPr lang="mr-IN" b="0" i="1" smtClean="0">
                              <a:latin typeface="Cambria Math" charset="0"/>
                            </a:rPr>
                          </m:ctrlPr>
                        </m:dPr>
                        <m:e>
                          <m:r>
                            <a:rPr lang="mr-IN" b="0"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415141" y="2069068"/>
                <a:ext cx="4008918" cy="369332"/>
              </a:xfrm>
              <a:prstGeom prst="rect">
                <a:avLst/>
              </a:prstGeom>
              <a:blipFill rotWithShape="0">
                <a:blip r:embed="rId6"/>
                <a:stretch>
                  <a:fillRect l="-1064" b="-24590"/>
                </a:stretch>
              </a:blipFill>
            </p:spPr>
            <p:txBody>
              <a:bodyPr/>
              <a:lstStyle/>
              <a:p>
                <a:r>
                  <a:rPr lang="en-US">
                    <a:noFill/>
                  </a:rPr>
                  <a:t> </a:t>
                </a:r>
              </a:p>
            </p:txBody>
          </p:sp>
        </mc:Fallback>
      </mc:AlternateContent>
      <p:sp>
        <p:nvSpPr>
          <p:cNvPr id="17" name="TextBox 16"/>
          <p:cNvSpPr txBox="1"/>
          <p:nvPr/>
        </p:nvSpPr>
        <p:spPr>
          <a:xfrm>
            <a:off x="853693" y="5386143"/>
            <a:ext cx="7436614" cy="369332"/>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srgbClr val="00B400"/>
                </a:solidFill>
                <a:latin typeface="Calibri"/>
                <a:ea typeface="+mn-ea"/>
                <a:cs typeface="+mn-cs"/>
              </a:rPr>
              <a:t>We’ll ignore the weight since we immediately normalize products to be PDFs.</a:t>
            </a:r>
            <a:endParaRPr lang="en-US" sz="1800" dirty="0">
              <a:solidFill>
                <a:srgbClr val="00B400"/>
              </a:solidFill>
              <a:latin typeface="Calibri"/>
              <a:ea typeface="+mn-ea"/>
              <a:cs typeface="+mn-cs"/>
            </a:endParaRPr>
          </a:p>
        </p:txBody>
      </p:sp>
    </p:spTree>
    <p:extLst>
      <p:ext uri="{BB962C8B-B14F-4D97-AF65-F5344CB8AC3E}">
        <p14:creationId xmlns:p14="http://schemas.microsoft.com/office/powerpoint/2010/main" val="247809664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8" name="TextBox 7"/>
          <p:cNvSpPr txBox="1"/>
          <p:nvPr/>
        </p:nvSpPr>
        <p:spPr>
          <a:xfrm>
            <a:off x="184178" y="895315"/>
            <a:ext cx="8959822" cy="3139321"/>
          </a:xfrm>
          <a:prstGeom prst="rect">
            <a:avLst/>
          </a:prstGeom>
          <a:noFill/>
        </p:spPr>
        <p:txBody>
          <a:bodyPr wrap="squar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Recall our earlier assimilation update equation.</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Numerator is just product of two </a:t>
            </a:r>
            <a:r>
              <a:rPr lang="en-US" dirty="0" err="1" smtClean="0">
                <a:solidFill>
                  <a:prstClr val="black"/>
                </a:solidFill>
                <a:latin typeface="Calibri"/>
                <a:ea typeface="+mn-ea"/>
                <a:cs typeface="+mn-cs"/>
              </a:rPr>
              <a:t>gaussians</a:t>
            </a:r>
            <a:r>
              <a:rPr lang="en-US" dirty="0" smtClean="0">
                <a:solidFill>
                  <a:prstClr val="black"/>
                </a:solidFill>
                <a:latin typeface="Calibri"/>
                <a:ea typeface="+mn-ea"/>
                <a:cs typeface="+mn-cs"/>
              </a:rPr>
              <a:t>.</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Denominator just normalizes posterior to be a PDF.</a:t>
            </a:r>
            <a:endParaRPr lang="en-US" dirty="0">
              <a:solidFill>
                <a:prstClr val="black"/>
              </a:solidFill>
              <a:latin typeface="Calibri"/>
              <a:ea typeface="+mn-ea"/>
              <a:cs typeface="+mn-cs"/>
            </a:endParaRP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111</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1792427" y="160020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792427" y="1600200"/>
                <a:ext cx="4525085" cy="775725"/>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23263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d_pri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24000"/>
            <a:ext cx="7104108" cy="5334000"/>
          </a:xfrm>
          <a:prstGeom prst="rect">
            <a:avLst/>
          </a:prstGeom>
        </p:spPr>
      </p:pic>
      <p:sp>
        <p:nvSpPr>
          <p:cNvPr id="7" name="Title 6"/>
          <p:cNvSpPr>
            <a:spLocks noGrp="1"/>
          </p:cNvSpPr>
          <p:nvPr>
            <p:ph type="title"/>
          </p:nvPr>
        </p:nvSpPr>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cxnSp>
        <p:nvCxnSpPr>
          <p:cNvPr id="5" name="Straight Arrow Connector 4"/>
          <p:cNvCxnSpPr/>
          <p:nvPr/>
        </p:nvCxnSpPr>
        <p:spPr>
          <a:xfrm flipH="1">
            <a:off x="3733800" y="1676400"/>
            <a:ext cx="1066800" cy="2667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Introduction to DA</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112</a:t>
            </a:fld>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3" name="TextBox 12"/>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2" name="TextBox 1"/>
          <p:cNvSpPr txBox="1"/>
          <p:nvPr/>
        </p:nvSpPr>
        <p:spPr>
          <a:xfrm>
            <a:off x="381000" y="895315"/>
            <a:ext cx="8305800" cy="462465"/>
          </a:xfrm>
          <a:prstGeom prst="rect">
            <a:avLst/>
          </a:prstGeom>
          <a:noFill/>
        </p:spPr>
        <p:txBody>
          <a:bodyPr wrap="square" rtlCol="0">
            <a:spAutoFit/>
          </a:bodyPr>
          <a:lstStyle/>
          <a:p>
            <a:r>
              <a:rPr lang="en-US" dirty="0" smtClean="0">
                <a:latin typeface="Calibri" charset="0"/>
                <a:ea typeface="Calibri" charset="0"/>
                <a:cs typeface="Calibri" charset="0"/>
              </a:rPr>
              <a:t>Prior is </a:t>
            </a:r>
            <a:r>
              <a:rPr lang="en-US" dirty="0" err="1" smtClean="0">
                <a:latin typeface="Calibri" charset="0"/>
                <a:ea typeface="Calibri" charset="0"/>
                <a:cs typeface="Calibri" charset="0"/>
              </a:rPr>
              <a:t>gaussian</a:t>
            </a:r>
            <a:r>
              <a:rPr lang="en-US" dirty="0" smtClean="0">
                <a:latin typeface="Calibri" charset="0"/>
                <a:ea typeface="Calibri" charset="0"/>
                <a:cs typeface="Calibri" charset="0"/>
              </a:rPr>
              <a:t>, comes from forecast model.</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15274878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524000"/>
            <a:ext cx="7104106" cy="5334000"/>
          </a:xfrm>
          <a:prstGeom prst="rect">
            <a:avLst/>
          </a:prstGeom>
        </p:spPr>
      </p:pic>
      <p:sp>
        <p:nvSpPr>
          <p:cNvPr id="7" name="Title 6"/>
          <p:cNvSpPr>
            <a:spLocks noGrp="1"/>
          </p:cNvSpPr>
          <p:nvPr>
            <p:ph type="title"/>
          </p:nvPr>
        </p:nvSpPr>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cxnSp>
        <p:nvCxnSpPr>
          <p:cNvPr id="5" name="Straight Arrow Connector 4"/>
          <p:cNvCxnSpPr/>
          <p:nvPr/>
        </p:nvCxnSpPr>
        <p:spPr>
          <a:xfrm>
            <a:off x="3810000" y="1676400"/>
            <a:ext cx="1676400" cy="2590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Introduction to DA</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113</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4" name="TextBox 13"/>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12" name="TextBox 11"/>
          <p:cNvSpPr txBox="1"/>
          <p:nvPr/>
        </p:nvSpPr>
        <p:spPr>
          <a:xfrm>
            <a:off x="381000" y="895315"/>
            <a:ext cx="8305800" cy="461665"/>
          </a:xfrm>
          <a:prstGeom prst="rect">
            <a:avLst/>
          </a:prstGeom>
          <a:noFill/>
        </p:spPr>
        <p:txBody>
          <a:bodyPr wrap="square" rtlCol="0">
            <a:spAutoFit/>
          </a:bodyPr>
          <a:lstStyle/>
          <a:p>
            <a:r>
              <a:rPr lang="en-US" dirty="0" smtClean="0">
                <a:latin typeface="Calibri" charset="0"/>
                <a:ea typeface="Calibri" charset="0"/>
                <a:cs typeface="Calibri" charset="0"/>
              </a:rPr>
              <a:t>Likelihood </a:t>
            </a:r>
            <a:r>
              <a:rPr lang="en-US" dirty="0" err="1" smtClean="0">
                <a:latin typeface="Calibri" charset="0"/>
                <a:ea typeface="Calibri" charset="0"/>
                <a:cs typeface="Calibri" charset="0"/>
              </a:rPr>
              <a:t>gaussian</a:t>
            </a:r>
            <a:r>
              <a:rPr lang="en-US" dirty="0">
                <a:latin typeface="Calibri" charset="0"/>
                <a:ea typeface="Calibri" charset="0"/>
                <a:cs typeface="Calibri" charset="0"/>
              </a:rPr>
              <a:t>:</a:t>
            </a:r>
            <a:r>
              <a:rPr lang="en-US" dirty="0" smtClean="0">
                <a:latin typeface="Calibri" charset="0"/>
                <a:ea typeface="Calibri" charset="0"/>
                <a:cs typeface="Calibri" charset="0"/>
              </a:rPr>
              <a:t> </a:t>
            </a:r>
            <a:r>
              <a:rPr lang="en-US" dirty="0" smtClean="0">
                <a:latin typeface="Calibri" charset="0"/>
                <a:ea typeface="Calibri" charset="0"/>
                <a:cs typeface="Calibri" charset="0"/>
              </a:rPr>
              <a:t>mean </a:t>
            </a:r>
            <a:r>
              <a:rPr lang="en-US" dirty="0" smtClean="0">
                <a:latin typeface="Calibri" charset="0"/>
                <a:ea typeface="Calibri" charset="0"/>
                <a:cs typeface="Calibri" charset="0"/>
              </a:rPr>
              <a:t>is measured</a:t>
            </a:r>
            <a:r>
              <a:rPr lang="en-US" dirty="0" smtClean="0">
                <a:latin typeface="Calibri" charset="0"/>
                <a:ea typeface="Calibri" charset="0"/>
                <a:cs typeface="Calibri" charset="0"/>
              </a:rPr>
              <a:t>, covariance from designer.</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28267915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524000"/>
            <a:ext cx="7104106" cy="5333999"/>
          </a:xfrm>
          <a:prstGeom prst="rect">
            <a:avLst/>
          </a:prstGeom>
        </p:spPr>
      </p:pic>
      <p:sp>
        <p:nvSpPr>
          <p:cNvPr id="7" name="Title 6"/>
          <p:cNvSpPr>
            <a:spLocks noGrp="1"/>
          </p:cNvSpPr>
          <p:nvPr>
            <p:ph type="title"/>
          </p:nvPr>
        </p:nvSpPr>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cxnSp>
        <p:nvCxnSpPr>
          <p:cNvPr id="5" name="Straight Arrow Connector 4"/>
          <p:cNvCxnSpPr/>
          <p:nvPr/>
        </p:nvCxnSpPr>
        <p:spPr>
          <a:xfrm>
            <a:off x="2057400" y="2057400"/>
            <a:ext cx="2286000" cy="1295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Introduction to DA</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114</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2" name="TextBox 11"/>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13" name="TextBox 12"/>
          <p:cNvSpPr txBox="1"/>
          <p:nvPr/>
        </p:nvSpPr>
        <p:spPr>
          <a:xfrm>
            <a:off x="381000" y="895315"/>
            <a:ext cx="8305800" cy="462465"/>
          </a:xfrm>
          <a:prstGeom prst="rect">
            <a:avLst/>
          </a:prstGeom>
          <a:noFill/>
        </p:spPr>
        <p:txBody>
          <a:bodyPr wrap="square" rtlCol="0">
            <a:spAutoFit/>
          </a:bodyPr>
          <a:lstStyle/>
          <a:p>
            <a:r>
              <a:rPr lang="en-US" dirty="0" smtClean="0">
                <a:latin typeface="Calibri" charset="0"/>
                <a:ea typeface="Calibri" charset="0"/>
                <a:cs typeface="Calibri" charset="0"/>
              </a:rPr>
              <a:t>Posterior is </a:t>
            </a:r>
            <a:r>
              <a:rPr lang="en-US" dirty="0" err="1" smtClean="0">
                <a:latin typeface="Calibri" charset="0"/>
                <a:ea typeface="Calibri" charset="0"/>
                <a:cs typeface="Calibri" charset="0"/>
              </a:rPr>
              <a:t>gaussian</a:t>
            </a:r>
            <a:r>
              <a:rPr lang="en-US" dirty="0" smtClean="0">
                <a:latin typeface="Calibri" charset="0"/>
                <a:ea typeface="Calibri" charset="0"/>
                <a:cs typeface="Calibri" charset="0"/>
              </a:rPr>
              <a:t>, from (11).</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25488523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28600" y="968139"/>
                <a:ext cx="8686800" cy="5825441"/>
              </a:xfrm>
              <a:prstGeom prst="rect">
                <a:avLst/>
              </a:prstGeom>
              <a:noFill/>
            </p:spPr>
            <p:txBody>
              <a:bodyPr wrap="square" rtlCol="0">
                <a:spAutoFit/>
              </a:bodyPr>
              <a:lstStyle/>
              <a:p>
                <a:r>
                  <a:rPr lang="en-US" dirty="0" err="1" smtClean="0">
                    <a:latin typeface="Calibri" charset="0"/>
                  </a:rPr>
                  <a:t>Kalman</a:t>
                </a:r>
                <a:r>
                  <a:rPr lang="en-US" dirty="0" smtClean="0">
                    <a:latin typeface="Calibri" charset="0"/>
                  </a:rPr>
                  <a:t> filter cost challenges:</a:t>
                </a:r>
              </a:p>
              <a:p>
                <a:endParaRPr lang="en-US" dirty="0" smtClean="0">
                  <a:latin typeface="Calibri" charset="0"/>
                </a:endParaRPr>
              </a:p>
              <a:p>
                <a:r>
                  <a:rPr lang="en-US" dirty="0" smtClean="0">
                    <a:latin typeface="Calibri" charset="0"/>
                  </a:rPr>
                  <a:t>Product of d-dimensional </a:t>
                </a:r>
                <a:r>
                  <a:rPr lang="en-US" dirty="0" err="1" smtClean="0">
                    <a:latin typeface="Calibri" charset="0"/>
                  </a:rPr>
                  <a:t>normals</a:t>
                </a:r>
                <a:r>
                  <a:rPr lang="en-US" dirty="0" smtClean="0">
                    <a:latin typeface="Calibri" charset="0"/>
                  </a:rPr>
                  <a:t> (</a:t>
                </a:r>
                <a:r>
                  <a:rPr lang="en-US" dirty="0" err="1" smtClean="0">
                    <a:latin typeface="Calibri" charset="0"/>
                  </a:rPr>
                  <a:t>gaussians</a:t>
                </a:r>
                <a:r>
                  <a:rPr lang="en-US" dirty="0" smtClean="0">
                    <a:latin typeface="Calibri" charset="0"/>
                  </a:rPr>
                  <a:t>) with means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2</m:t>
                        </m:r>
                      </m:sub>
                    </m:sSub>
                  </m:oMath>
                </a14:m>
                <a:r>
                  <a:rPr lang="en-US" dirty="0" smtClean="0">
                    <a:latin typeface="Calibri" charset="0"/>
                  </a:rPr>
                  <a:t> and covariance </a:t>
                </a:r>
                <a:r>
                  <a:rPr lang="en-US" dirty="0" err="1" smtClean="0">
                    <a:latin typeface="Calibri" charset="0"/>
                  </a:rPr>
                  <a:t>matrics</a:t>
                </a:r>
                <a:r>
                  <a:rPr lang="en-US" dirty="0" smtClean="0">
                    <a:latin typeface="Calibri" charset="0"/>
                  </a:rPr>
                  <a:t>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is normal.</a:t>
                </a:r>
              </a:p>
              <a:p>
                <a:endParaRPr lang="en-US" dirty="0">
                  <a:latin typeface="Calibri" charset="0"/>
                </a:endParaRPr>
              </a:p>
              <a:p>
                <a:r>
                  <a:rPr lang="en-US" dirty="0" smtClean="0">
                    <a:latin typeface="Calibri" charset="0"/>
                  </a:rPr>
                  <a:t>								(11)</a:t>
                </a:r>
              </a:p>
              <a:p>
                <a:endParaRPr lang="en-US" dirty="0" smtClean="0">
                  <a:latin typeface="Calibri" charset="0"/>
                </a:endParaRPr>
              </a:p>
              <a:p>
                <a:r>
                  <a:rPr lang="en-US" dirty="0" smtClean="0">
                    <a:latin typeface="Calibri" charset="0"/>
                  </a:rPr>
                  <a:t>Covariance:	</a:t>
                </a:r>
                <a14:m>
                  <m:oMath xmlns:m="http://schemas.openxmlformats.org/officeDocument/2006/math">
                    <m:r>
                      <m:rPr>
                        <m:sty m:val="p"/>
                      </m:rPr>
                      <a:rPr lang="el-GR" i="1" smtClean="0">
                        <a:latin typeface="Cambria Math" charset="0"/>
                        <a:ea typeface="Cambria Math" charset="0"/>
                        <a:cs typeface="Cambria Math" charset="0"/>
                      </a:rPr>
                      <m:t>Σ</m:t>
                    </m:r>
                    <m:r>
                      <a:rPr lang="en-US" b="0" i="1" smtClean="0">
                        <a:latin typeface="Cambria Math" charset="0"/>
                        <a:ea typeface="Cambria Math" charset="0"/>
                        <a:cs typeface="Cambria Math" charset="0"/>
                      </a:rPr>
                      <m:t>=</m:t>
                    </m:r>
                    <m:sSup>
                      <m:sSupPr>
                        <m:ctrlPr>
                          <a:rPr lang="en-US" b="0" i="1" smtClean="0">
                            <a:latin typeface="Cambria Math" charset="0"/>
                            <a:ea typeface="Cambria Math" charset="0"/>
                            <a:cs typeface="Cambria Math" charset="0"/>
                          </a:rPr>
                        </m:ctrlPr>
                      </m:sSupPr>
                      <m:e>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e>
                        </m:d>
                      </m:e>
                      <m:sup>
                        <m:r>
                          <a:rPr lang="en-US" b="0" i="1" smtClean="0">
                            <a:latin typeface="Cambria Math" charset="0"/>
                            <a:ea typeface="Cambria Math" charset="0"/>
                            <a:cs typeface="Cambria Math" charset="0"/>
                          </a:rPr>
                          <m:t>−1</m:t>
                        </m:r>
                      </m:sup>
                    </m:sSup>
                  </m:oMath>
                </a14:m>
                <a:r>
                  <a:rPr lang="en-US" dirty="0" smtClean="0">
                    <a:latin typeface="Calibri" charset="0"/>
                  </a:rPr>
                  <a:t>				(12)	</a:t>
                </a:r>
              </a:p>
              <a:p>
                <a:endParaRPr lang="en-US" dirty="0" smtClean="0">
                  <a:latin typeface="Calibri" charset="0"/>
                </a:endParaRPr>
              </a:p>
              <a:p>
                <a:r>
                  <a:rPr lang="en-US" dirty="0" smtClean="0">
                    <a:latin typeface="Calibri" charset="0"/>
                  </a:rPr>
                  <a:t>Mean:		</a:t>
                </a:r>
                <a14:m>
                  <m:oMath xmlns:m="http://schemas.openxmlformats.org/officeDocument/2006/math">
                    <m:r>
                      <a:rPr lang="en-US"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2</m:t>
                            </m:r>
                          </m:sub>
                        </m:sSub>
                      </m:e>
                    </m:d>
                  </m:oMath>
                </a14:m>
                <a:r>
                  <a:rPr lang="en-US" dirty="0" smtClean="0">
                    <a:latin typeface="Calibri" charset="0"/>
                  </a:rPr>
                  <a:t>			(13)</a:t>
                </a:r>
              </a:p>
              <a:p>
                <a:endParaRPr lang="en-US" sz="1800" dirty="0" smtClean="0">
                  <a:latin typeface="Calibri" charset="0"/>
                </a:endParaRPr>
              </a:p>
              <a:p>
                <a:r>
                  <a:rPr lang="en-US" dirty="0">
                    <a:latin typeface="Calibri" charset="0"/>
                    <a:ea typeface="Calibri" charset="0"/>
                    <a:cs typeface="Calibri" charset="0"/>
                  </a:rPr>
                  <a:t>Must store and invert covariance matrices.</a:t>
                </a:r>
              </a:p>
              <a:p>
                <a:r>
                  <a:rPr lang="en-US" dirty="0">
                    <a:solidFill>
                      <a:srgbClr val="FF0000"/>
                    </a:solidFill>
                    <a:latin typeface="Calibri" charset="0"/>
                    <a:ea typeface="Calibri" charset="0"/>
                    <a:cs typeface="Calibri" charset="0"/>
                  </a:rPr>
                  <a:t>Too big </a:t>
                </a:r>
                <a:r>
                  <a:rPr lang="en-US" dirty="0">
                    <a:latin typeface="Calibri" charset="0"/>
                    <a:ea typeface="Calibri" charset="0"/>
                    <a:cs typeface="Calibri" charset="0"/>
                  </a:rPr>
                  <a:t>to store for large problems.</a:t>
                </a:r>
              </a:p>
              <a:p>
                <a:r>
                  <a:rPr lang="en-US" dirty="0">
                    <a:solidFill>
                      <a:srgbClr val="FF0000"/>
                    </a:solidFill>
                    <a:latin typeface="Calibri" charset="0"/>
                    <a:ea typeface="Calibri" charset="0"/>
                    <a:cs typeface="Calibri" charset="0"/>
                  </a:rPr>
                  <a:t>Too costly </a:t>
                </a:r>
                <a:r>
                  <a:rPr lang="en-US" dirty="0">
                    <a:latin typeface="Calibri" charset="0"/>
                    <a:ea typeface="Calibri" charset="0"/>
                    <a:cs typeface="Calibri" charset="0"/>
                  </a:rPr>
                  <a:t>to invert, &gt; O(n</a:t>
                </a:r>
                <a:r>
                  <a:rPr lang="en-US" baseline="30000" dirty="0">
                    <a:latin typeface="Calibri" charset="0"/>
                    <a:ea typeface="Calibri" charset="0"/>
                    <a:cs typeface="Calibri" charset="0"/>
                  </a:rPr>
                  <a:t>2</a:t>
                </a:r>
                <a:r>
                  <a:rPr lang="en-US" dirty="0" smtClean="0">
                    <a:latin typeface="Calibri" charset="0"/>
                    <a:ea typeface="Calibri" charset="0"/>
                    <a:cs typeface="Calibri" charset="0"/>
                  </a:rPr>
                  <a:t>).</a:t>
                </a:r>
                <a:endParaRPr lang="en-US" dirty="0">
                  <a:latin typeface="Calibri" charset="0"/>
                  <a:ea typeface="Calibri" charset="0"/>
                  <a:cs typeface="Calibri" charset="0"/>
                </a:endParaRPr>
              </a:p>
              <a:p>
                <a:endParaRPr lang="en-US" sz="1800" dirty="0">
                  <a:latin typeface="Calibri" charset="0"/>
                </a:endParaRPr>
              </a:p>
              <a:p>
                <a:endParaRPr lang="en-US" dirty="0" smtClean="0">
                  <a:latin typeface="Calibri"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8600" y="968139"/>
                <a:ext cx="8686800" cy="5825441"/>
              </a:xfrm>
              <a:prstGeom prst="rect">
                <a:avLst/>
              </a:prstGeom>
              <a:blipFill rotWithShape="0">
                <a:blip r:embed="rId3"/>
                <a:stretch>
                  <a:fillRect l="-1123" t="-838"/>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nvPr>
        </p:nvGraphicFramePr>
        <p:xfrm>
          <a:off x="4864100" y="4457700"/>
          <a:ext cx="152400" cy="241300"/>
        </p:xfrm>
        <a:graphic>
          <a:graphicData uri="http://schemas.openxmlformats.org/presentationml/2006/ole">
            <mc:AlternateContent xmlns:mc="http://schemas.openxmlformats.org/markup-compatibility/2006">
              <mc:Choice xmlns:v="urn:schemas-microsoft-com:vml" Requires="v">
                <p:oleObj spid="_x0000_s97293" name="Equation" r:id="rId4" imgW="152400" imgH="241300" progId="Equation.DSMT4">
                  <p:embed/>
                </p:oleObj>
              </mc:Choice>
              <mc:Fallback>
                <p:oleObj name="Equation" r:id="rId4" imgW="152400" imgH="241300" progId="Equation.DSMT4">
                  <p:embed/>
                  <p:pic>
                    <p:nvPicPr>
                      <p:cNvPr id="0" name=""/>
                      <p:cNvPicPr/>
                      <p:nvPr/>
                    </p:nvPicPr>
                    <p:blipFill>
                      <a:blip r:embed="rId5"/>
                      <a:stretch>
                        <a:fillRect/>
                      </a:stretch>
                    </p:blipFill>
                    <p:spPr>
                      <a:xfrm>
                        <a:off x="4864100" y="4457700"/>
                        <a:ext cx="152400" cy="241300"/>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115</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415141" y="2831068"/>
                <a:ext cx="4008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1</m:t>
                              </m:r>
                            </m:sub>
                          </m:sSub>
                        </m:e>
                      </m:d>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2</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2</m:t>
                              </m:r>
                            </m:sub>
                          </m:sSub>
                        </m:e>
                      </m:d>
                      <m:r>
                        <a:rPr lang="en-US" b="0" i="1" smtClean="0">
                          <a:latin typeface="Cambria Math" charset="0"/>
                        </a:rPr>
                        <m:t>=</m:t>
                      </m:r>
                      <m:r>
                        <a:rPr lang="en-US" b="0" i="1" smtClean="0">
                          <a:latin typeface="Cambria Math" charset="0"/>
                        </a:rPr>
                        <m:t>𝑐𝑁</m:t>
                      </m:r>
                      <m:d>
                        <m:dPr>
                          <m:ctrlPr>
                            <a:rPr lang="mr-IN" b="0" i="1" smtClean="0">
                              <a:latin typeface="Cambria Math" charset="0"/>
                            </a:rPr>
                          </m:ctrlPr>
                        </m:dPr>
                        <m:e>
                          <m:r>
                            <a:rPr lang="mr-IN" b="0"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415141" y="2831068"/>
                <a:ext cx="4008918" cy="369332"/>
              </a:xfrm>
              <a:prstGeom prst="rect">
                <a:avLst/>
              </a:prstGeom>
              <a:blipFill rotWithShape="0">
                <a:blip r:embed="rId6"/>
                <a:stretch>
                  <a:fillRect l="-1064" b="-24590"/>
                </a:stretch>
              </a:blipFill>
            </p:spPr>
            <p:txBody>
              <a:bodyPr/>
              <a:lstStyle/>
              <a:p>
                <a:r>
                  <a:rPr lang="en-US">
                    <a:noFill/>
                  </a:rPr>
                  <a:t> </a:t>
                </a:r>
              </a:p>
            </p:txBody>
          </p:sp>
        </mc:Fallback>
      </mc:AlternateContent>
    </p:spTree>
    <p:extLst>
      <p:ext uri="{BB962C8B-B14F-4D97-AF65-F5344CB8AC3E}">
        <p14:creationId xmlns:p14="http://schemas.microsoft.com/office/powerpoint/2010/main" val="5158420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00B400"/>
          </a:solidFill>
        </p:spPr>
        <p:txBody>
          <a:bodyPr/>
          <a:lstStyle/>
          <a:p>
            <a:r>
              <a:rPr lang="en-US" sz="2800" dirty="0">
                <a:effectLst/>
                <a:cs typeface="Arial"/>
              </a:rPr>
              <a:t>Methods: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8" name="TextBox 7"/>
          <p:cNvSpPr txBox="1"/>
          <p:nvPr/>
        </p:nvSpPr>
        <p:spPr>
          <a:xfrm>
            <a:off x="184178" y="895315"/>
            <a:ext cx="8959822" cy="5226046"/>
          </a:xfrm>
          <a:prstGeom prst="rect">
            <a:avLst/>
          </a:prstGeom>
          <a:noFill/>
        </p:spPr>
        <p:txBody>
          <a:bodyPr wrap="square" rtlCol="0">
            <a:sp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Capabilities: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Estimates normal approximation to probability density.</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Easy to apply with linear models.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Huge literature with many extensions.</a:t>
            </a:r>
            <a:endParaRPr lang="en-US" dirty="0">
              <a:solidFill>
                <a:prstClr val="black"/>
              </a:solidFill>
              <a:latin typeface="Calibri"/>
              <a:ea typeface="+mn-ea"/>
              <a:cs typeface="+mn-cs"/>
            </a:endParaRPr>
          </a:p>
          <a:p>
            <a:pPr marL="342900" indent="-342900" defTabSz="457200" eaLnBrk="1" fontAlgn="auto" hangingPunct="1">
              <a:lnSpc>
                <a:spcPct val="110000"/>
              </a:lnSpc>
              <a:spcBef>
                <a:spcPts val="0"/>
              </a:spcBef>
              <a:spcAft>
                <a:spcPts val="0"/>
              </a:spcAft>
              <a:buFont typeface="Arial" charset="0"/>
              <a:buChar char="•"/>
            </a:pPr>
            <a:endParaRPr lang="en-US"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Challenges:</a:t>
            </a:r>
            <a:endParaRPr lang="en-US" dirty="0">
              <a:solidFill>
                <a:prstClr val="black"/>
              </a:solidFill>
              <a:latin typeface="Calibri"/>
              <a:ea typeface="+mn-ea"/>
              <a:cs typeface="+mn-cs"/>
            </a:endParaRP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Scales poorly for large models.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Requires extensions for use with nonlinear </a:t>
            </a:r>
            <a:r>
              <a:rPr lang="en-US" dirty="0" smtClean="0">
                <a:solidFill>
                  <a:prstClr val="black"/>
                </a:solidFill>
                <a:latin typeface="Calibri"/>
                <a:ea typeface="+mn-ea"/>
                <a:cs typeface="+mn-cs"/>
              </a:rPr>
              <a:t>models or </a:t>
            </a:r>
            <a:r>
              <a:rPr lang="en-US" dirty="0" smtClean="0">
                <a:solidFill>
                  <a:prstClr val="black"/>
                </a:solidFill>
                <a:latin typeface="Calibri"/>
                <a:ea typeface="+mn-ea"/>
                <a:cs typeface="+mn-cs"/>
              </a:rPr>
              <a:t>h.</a:t>
            </a:r>
          </a:p>
          <a:p>
            <a:pPr defTabSz="457200" eaLnBrk="1" fontAlgn="auto" hangingPunct="1">
              <a:lnSpc>
                <a:spcPct val="11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Prospects: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Ensemble approximations avoid challenges.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dirty="0" err="1" smtClean="0"/>
              <a:t>pg</a:t>
            </a:r>
            <a:r>
              <a:rPr lang="en-US" dirty="0" smtClean="0"/>
              <a:t> </a:t>
            </a:r>
            <a:fld id="{1DCE4C99-821D-0A43-B0D2-0BA6C4E4E578}" type="slidenum">
              <a:rPr lang="en-US" smtClean="0"/>
              <a:pPr/>
              <a:t>116</a:t>
            </a:fld>
            <a:endParaRPr lang="en-US" dirty="0"/>
          </a:p>
        </p:txBody>
      </p:sp>
    </p:spTree>
    <p:extLst>
      <p:ext uri="{BB962C8B-B14F-4D97-AF65-F5344CB8AC3E}">
        <p14:creationId xmlns:p14="http://schemas.microsoft.com/office/powerpoint/2010/main" val="50776790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066800"/>
            <a:ext cx="7924800" cy="4228850"/>
          </a:xfrm>
          <a:prstGeom prst="rect">
            <a:avLst/>
          </a:prstGeom>
          <a:noFill/>
        </p:spPr>
        <p:txBody>
          <a:bodyPr wrap="square" rtlCol="0">
            <a:spAutoFit/>
          </a:bodyPr>
          <a:lstStyle/>
          <a:p>
            <a:pPr marL="457200" indent="-457200">
              <a:lnSpc>
                <a:spcPct val="140000"/>
              </a:lnSpc>
              <a:buAutoNum type="arabicPeriod"/>
            </a:pPr>
            <a:r>
              <a:rPr lang="en-US" dirty="0" smtClean="0">
                <a:latin typeface="Calibri" charset="0"/>
              </a:rPr>
              <a:t>Data Assimilation: Building a simple forecast system.</a:t>
            </a:r>
          </a:p>
          <a:p>
            <a:pPr marL="457200" indent="-457200">
              <a:lnSpc>
                <a:spcPct val="140000"/>
              </a:lnSpc>
              <a:buAutoNum type="arabicPeriod"/>
            </a:pPr>
            <a:r>
              <a:rPr lang="en-US" dirty="0" smtClean="0">
                <a:latin typeface="Calibri" charset="0"/>
              </a:rPr>
              <a:t>Data Assimilation: What can it do?</a:t>
            </a:r>
          </a:p>
          <a:p>
            <a:pPr marL="457200" indent="-457200">
              <a:lnSpc>
                <a:spcPct val="140000"/>
              </a:lnSpc>
              <a:buAutoNum type="arabicPeriod"/>
            </a:pPr>
            <a:r>
              <a:rPr lang="en-US" dirty="0" smtClean="0">
                <a:latin typeface="Calibri" charset="0"/>
              </a:rPr>
              <a:t>Data </a:t>
            </a:r>
            <a:r>
              <a:rPr lang="en-US" dirty="0" err="1" smtClean="0">
                <a:latin typeface="Calibri" charset="0"/>
              </a:rPr>
              <a:t>Assimilaton</a:t>
            </a:r>
            <a:r>
              <a:rPr lang="en-US" dirty="0" smtClean="0">
                <a:latin typeface="Calibri" charset="0"/>
              </a:rPr>
              <a:t>: A general description.</a:t>
            </a:r>
          </a:p>
          <a:p>
            <a:pPr marL="457200" indent="-457200">
              <a:lnSpc>
                <a:spcPct val="140000"/>
              </a:lnSpc>
              <a:buAutoNum type="arabicPeriod"/>
            </a:pPr>
            <a:r>
              <a:rPr lang="en-US" dirty="0" smtClean="0">
                <a:latin typeface="Calibri" charset="0"/>
              </a:rPr>
              <a:t>Methods: Particle filter.</a:t>
            </a:r>
          </a:p>
          <a:p>
            <a:pPr marL="457200" indent="-457200">
              <a:lnSpc>
                <a:spcPct val="140000"/>
              </a:lnSpc>
              <a:buAutoNum type="arabicPeriod"/>
            </a:pPr>
            <a:r>
              <a:rPr lang="en-US" dirty="0" smtClean="0">
                <a:latin typeface="Calibri" charset="0"/>
              </a:rPr>
              <a:t>Methods: </a:t>
            </a:r>
            <a:r>
              <a:rPr lang="en-US" dirty="0" err="1" smtClean="0">
                <a:latin typeface="Calibri" charset="0"/>
              </a:rPr>
              <a:t>Variational</a:t>
            </a:r>
            <a:r>
              <a:rPr lang="en-US" dirty="0" smtClean="0">
                <a:latin typeface="Calibri" charset="0"/>
              </a:rPr>
              <a:t>.</a:t>
            </a:r>
          </a:p>
          <a:p>
            <a:pPr marL="457200" indent="-457200">
              <a:lnSpc>
                <a:spcPct val="140000"/>
              </a:lnSpc>
              <a:buAutoNum type="arabicPeriod"/>
            </a:pPr>
            <a:r>
              <a:rPr lang="en-US" dirty="0" smtClean="0">
                <a:latin typeface="Calibri" charset="0"/>
              </a:rPr>
              <a:t>Methods: </a:t>
            </a:r>
            <a:r>
              <a:rPr lang="en-US" dirty="0" err="1" smtClean="0">
                <a:latin typeface="Calibri" charset="0"/>
              </a:rPr>
              <a:t>Kalman</a:t>
            </a:r>
            <a:r>
              <a:rPr lang="en-US" dirty="0" smtClean="0">
                <a:latin typeface="Calibri" charset="0"/>
              </a:rPr>
              <a:t> filter.</a:t>
            </a:r>
          </a:p>
          <a:p>
            <a:pPr marL="457200" indent="-457200">
              <a:lnSpc>
                <a:spcPct val="140000"/>
              </a:lnSpc>
              <a:buAutoNum type="arabicPeriod"/>
            </a:pPr>
            <a:r>
              <a:rPr lang="en-US" dirty="0" smtClean="0">
                <a:latin typeface="Calibri" charset="0"/>
              </a:rPr>
              <a:t>Methods: Ensemble </a:t>
            </a:r>
            <a:r>
              <a:rPr lang="en-US" dirty="0" err="1" smtClean="0">
                <a:latin typeface="Calibri" charset="0"/>
              </a:rPr>
              <a:t>Kalman</a:t>
            </a:r>
            <a:r>
              <a:rPr lang="en-US" dirty="0" smtClean="0">
                <a:latin typeface="Calibri" charset="0"/>
              </a:rPr>
              <a:t> filter.</a:t>
            </a:r>
            <a:endParaRPr lang="en-US" dirty="0">
              <a:latin typeface="Calibri" charset="0"/>
            </a:endParaRPr>
          </a:p>
          <a:p>
            <a:pPr marL="457200" indent="-457200">
              <a:lnSpc>
                <a:spcPct val="140000"/>
              </a:lnSpc>
              <a:buAutoNum type="arabicPeriod"/>
            </a:pPr>
            <a:r>
              <a:rPr lang="en-US" dirty="0" smtClean="0">
                <a:solidFill>
                  <a:schemeClr val="bg1">
                    <a:lumMod val="65000"/>
                  </a:schemeClr>
                </a:solidFill>
                <a:latin typeface="Calibri" charset="0"/>
              </a:rPr>
              <a:t>Additional topics.</a:t>
            </a:r>
          </a:p>
        </p:txBody>
      </p:sp>
      <p:sp>
        <p:nvSpPr>
          <p:cNvPr id="8" name="TextBox 7"/>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Outline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117</a:t>
            </a:fld>
            <a:endParaRPr lang="en-US" dirty="0"/>
          </a:p>
        </p:txBody>
      </p:sp>
    </p:spTree>
    <p:extLst>
      <p:ext uri="{BB962C8B-B14F-4D97-AF65-F5344CB8AC3E}">
        <p14:creationId xmlns:p14="http://schemas.microsoft.com/office/powerpoint/2010/main" val="21287730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smtClean="0">
                <a:effectLst/>
                <a:latin typeface="Arial"/>
                <a:cs typeface="Arial"/>
              </a:rPr>
              <a:t>Methods: Ensemble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118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94135"/>
            <a:ext cx="5691225" cy="4267199"/>
          </a:xfrm>
          <a:prstGeom prst="rect">
            <a:avLst/>
          </a:prstGeom>
        </p:spPr>
      </p:pic>
      <p:sp>
        <p:nvSpPr>
          <p:cNvPr id="9" name="TextBox 8"/>
          <p:cNvSpPr txBox="1"/>
          <p:nvPr/>
        </p:nvSpPr>
        <p:spPr>
          <a:xfrm>
            <a:off x="457200" y="914400"/>
            <a:ext cx="8229600" cy="461665"/>
          </a:xfrm>
          <a:prstGeom prst="rect">
            <a:avLst/>
          </a:prstGeom>
          <a:noFill/>
        </p:spPr>
        <p:txBody>
          <a:bodyPr wrap="square" rtlCol="0">
            <a:spAutoFit/>
          </a:bodyPr>
          <a:lstStyle/>
          <a:p>
            <a:pPr marL="457200" indent="-457200">
              <a:buAutoNum type="arabicPeriod"/>
            </a:pPr>
            <a:r>
              <a:rPr lang="en-US" dirty="0"/>
              <a:t>P</a:t>
            </a:r>
            <a:r>
              <a:rPr lang="en-US" dirty="0" smtClean="0"/>
              <a:t>rior ensemble:</a:t>
            </a:r>
            <a:endParaRPr lang="en-US" dirty="0"/>
          </a:p>
        </p:txBody>
      </p:sp>
    </p:spTree>
    <p:extLst>
      <p:ext uri="{BB962C8B-B14F-4D97-AF65-F5344CB8AC3E}">
        <p14:creationId xmlns:p14="http://schemas.microsoft.com/office/powerpoint/2010/main" val="131976764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119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94135"/>
            <a:ext cx="5691224" cy="4267199"/>
          </a:xfrm>
          <a:prstGeom prst="rect">
            <a:avLst/>
          </a:prstGeom>
        </p:spPr>
      </p:pic>
      <p:sp>
        <p:nvSpPr>
          <p:cNvPr id="9" name="TextBox 8"/>
          <p:cNvSpPr txBox="1"/>
          <p:nvPr/>
        </p:nvSpPr>
        <p:spPr>
          <a:xfrm>
            <a:off x="457200" y="914400"/>
            <a:ext cx="8229600" cy="1200329"/>
          </a:xfrm>
          <a:prstGeom prst="rect">
            <a:avLst/>
          </a:prstGeom>
          <a:noFill/>
        </p:spPr>
        <p:txBody>
          <a:bodyPr wrap="square" rtlCol="0">
            <a:spAutoFit/>
          </a:bodyPr>
          <a:lstStyle/>
          <a:p>
            <a:pPr marL="457200" indent="-457200">
              <a:buAutoNum type="arabicPeriod"/>
            </a:pPr>
            <a:r>
              <a:rPr lang="en-US" dirty="0"/>
              <a:t>P</a:t>
            </a:r>
            <a:r>
              <a:rPr lang="en-US" dirty="0" smtClean="0"/>
              <a:t>rior ensemble: fit a </a:t>
            </a:r>
            <a:r>
              <a:rPr lang="en-US" dirty="0" err="1" smtClean="0"/>
              <a:t>gaussian</a:t>
            </a:r>
            <a:r>
              <a:rPr lang="en-US" dirty="0" smtClean="0"/>
              <a:t>, sample mean and covariance (pdf is green contours). </a:t>
            </a:r>
          </a:p>
          <a:p>
            <a:endParaRPr lang="en-US" dirty="0"/>
          </a:p>
        </p:txBody>
      </p:sp>
    </p:spTree>
    <p:extLst>
      <p:ext uri="{BB962C8B-B14F-4D97-AF65-F5344CB8AC3E}">
        <p14:creationId xmlns:p14="http://schemas.microsoft.com/office/powerpoint/2010/main" val="1462108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401" y="678432"/>
            <a:ext cx="7310709" cy="5481466"/>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a:t>
            </a:fld>
            <a:endParaRPr lang="en-US" dirty="0"/>
          </a:p>
        </p:txBody>
      </p:sp>
      <p:sp>
        <p:nvSpPr>
          <p:cNvPr id="9" name="TextBox 8"/>
          <p:cNvSpPr txBox="1"/>
          <p:nvPr/>
        </p:nvSpPr>
        <p:spPr>
          <a:xfrm>
            <a:off x="304800" y="678431"/>
            <a:ext cx="8534400" cy="464569"/>
          </a:xfrm>
          <a:prstGeom prst="rect">
            <a:avLst/>
          </a:prstGeom>
          <a:noFill/>
        </p:spPr>
        <p:txBody>
          <a:bodyPr wrap="square" rtlCol="0">
            <a:spAutoFit/>
          </a:bodyPr>
          <a:lstStyle/>
          <a:p>
            <a:r>
              <a:rPr lang="en-US" dirty="0" smtClean="0"/>
              <a:t>Observations of the red ball.</a:t>
            </a:r>
            <a:endParaRPr lang="en-US" dirty="0"/>
          </a:p>
        </p:txBody>
      </p:sp>
    </p:spTree>
    <p:extLst>
      <p:ext uri="{BB962C8B-B14F-4D97-AF65-F5344CB8AC3E}">
        <p14:creationId xmlns:p14="http://schemas.microsoft.com/office/powerpoint/2010/main" val="90509922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94135"/>
            <a:ext cx="5691224" cy="4267198"/>
          </a:xfrm>
          <a:prstGeom prst="rect">
            <a:avLst/>
          </a:prstGeom>
        </p:spPr>
      </p:pic>
      <p:sp>
        <p:nvSpPr>
          <p:cNvPr id="9" name="TextBox 8"/>
          <p:cNvSpPr txBox="1"/>
          <p:nvPr/>
        </p:nvSpPr>
        <p:spPr>
          <a:xfrm>
            <a:off x="457200" y="914400"/>
            <a:ext cx="8229600" cy="1200329"/>
          </a:xfrm>
          <a:prstGeom prst="rect">
            <a:avLst/>
          </a:prstGeom>
          <a:noFill/>
        </p:spPr>
        <p:txBody>
          <a:bodyPr wrap="square" rtlCol="0">
            <a:spAutoFit/>
          </a:bodyPr>
          <a:lstStyle/>
          <a:p>
            <a:pPr marL="457200" indent="-457200">
              <a:buAutoNum type="arabicPeriod"/>
            </a:pPr>
            <a:r>
              <a:rPr lang="en-US" dirty="0"/>
              <a:t>P</a:t>
            </a:r>
            <a:r>
              <a:rPr lang="en-US" dirty="0" smtClean="0"/>
              <a:t>rior ensemble: fit a </a:t>
            </a:r>
            <a:r>
              <a:rPr lang="en-US" dirty="0" err="1" smtClean="0"/>
              <a:t>gaussian</a:t>
            </a:r>
            <a:r>
              <a:rPr lang="en-US" dirty="0" smtClean="0"/>
              <a:t>, sample mean and covariance (pdf is green contours). </a:t>
            </a:r>
          </a:p>
          <a:p>
            <a:endParaRPr lang="en-US" dirty="0"/>
          </a:p>
        </p:txBody>
      </p:sp>
    </p:spTree>
    <p:extLst>
      <p:ext uri="{BB962C8B-B14F-4D97-AF65-F5344CB8AC3E}">
        <p14:creationId xmlns:p14="http://schemas.microsoft.com/office/powerpoint/2010/main" val="168138864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94135"/>
            <a:ext cx="5691224" cy="4267198"/>
          </a:xfrm>
          <a:prstGeom prst="rect">
            <a:avLst/>
          </a:prstGeom>
        </p:spPr>
      </p:pic>
      <p:sp>
        <p:nvSpPr>
          <p:cNvPr id="9" name="TextBox 8"/>
          <p:cNvSpPr txBox="1"/>
          <p:nvPr/>
        </p:nvSpPr>
        <p:spPr>
          <a:xfrm>
            <a:off x="457200" y="914400"/>
            <a:ext cx="8229600" cy="1938992"/>
          </a:xfrm>
          <a:prstGeom prst="rect">
            <a:avLst/>
          </a:prstGeom>
          <a:noFill/>
        </p:spPr>
        <p:txBody>
          <a:bodyPr wrap="square" rtlCol="0">
            <a:spAutoFit/>
          </a:bodyPr>
          <a:lstStyle/>
          <a:p>
            <a:pPr marL="457200" indent="-457200">
              <a:buAutoNum type="arabicPeriod"/>
            </a:pPr>
            <a:r>
              <a:rPr lang="en-US" dirty="0"/>
              <a:t>P</a:t>
            </a:r>
            <a:r>
              <a:rPr lang="en-US" dirty="0" smtClean="0"/>
              <a:t>rior ensemble: fit a </a:t>
            </a:r>
            <a:r>
              <a:rPr lang="en-US" dirty="0" err="1" smtClean="0"/>
              <a:t>gaussian</a:t>
            </a:r>
            <a:r>
              <a:rPr lang="en-US" dirty="0" smtClean="0"/>
              <a:t>, sample mean and covariance (pdf is green contours). </a:t>
            </a:r>
          </a:p>
          <a:p>
            <a:pPr marL="457200" indent="-457200">
              <a:buAutoNum type="arabicPeriod"/>
            </a:pPr>
            <a:r>
              <a:rPr lang="en-US" dirty="0" err="1" smtClean="0"/>
              <a:t>Kalman</a:t>
            </a:r>
            <a:r>
              <a:rPr lang="en-US" dirty="0" smtClean="0"/>
              <a:t> </a:t>
            </a:r>
            <a:r>
              <a:rPr lang="en-US" dirty="0"/>
              <a:t>filter product of </a:t>
            </a:r>
            <a:r>
              <a:rPr lang="en-US" dirty="0" smtClean="0"/>
              <a:t>observation likelihood </a:t>
            </a:r>
            <a:r>
              <a:rPr lang="en-US" dirty="0"/>
              <a:t>(red) with prior (green</a:t>
            </a:r>
            <a:r>
              <a:rPr lang="en-US" dirty="0" smtClean="0"/>
              <a:t>)</a:t>
            </a:r>
            <a:endParaRPr lang="en-US" dirty="0"/>
          </a:p>
          <a:p>
            <a:endParaRPr lang="en-US" dirty="0"/>
          </a:p>
        </p:txBody>
      </p:sp>
    </p:spTree>
    <p:extLst>
      <p:ext uri="{BB962C8B-B14F-4D97-AF65-F5344CB8AC3E}">
        <p14:creationId xmlns:p14="http://schemas.microsoft.com/office/powerpoint/2010/main" val="147225714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2194135"/>
            <a:ext cx="5691222" cy="4267198"/>
          </a:xfrm>
          <a:prstGeom prst="rect">
            <a:avLst/>
          </a:prstGeom>
        </p:spPr>
      </p:pic>
      <p:sp>
        <p:nvSpPr>
          <p:cNvPr id="9" name="TextBox 8"/>
          <p:cNvSpPr txBox="1"/>
          <p:nvPr/>
        </p:nvSpPr>
        <p:spPr>
          <a:xfrm>
            <a:off x="457200" y="914400"/>
            <a:ext cx="8229600" cy="1938992"/>
          </a:xfrm>
          <a:prstGeom prst="rect">
            <a:avLst/>
          </a:prstGeom>
          <a:noFill/>
        </p:spPr>
        <p:txBody>
          <a:bodyPr wrap="square" rtlCol="0">
            <a:spAutoFit/>
          </a:bodyPr>
          <a:lstStyle/>
          <a:p>
            <a:pPr marL="457200" indent="-457200">
              <a:buAutoNum type="arabicPeriod"/>
            </a:pPr>
            <a:r>
              <a:rPr lang="en-US" dirty="0"/>
              <a:t>P</a:t>
            </a:r>
            <a:r>
              <a:rPr lang="en-US" dirty="0" smtClean="0"/>
              <a:t>rior ensemble: fit a </a:t>
            </a:r>
            <a:r>
              <a:rPr lang="en-US" dirty="0" err="1" smtClean="0"/>
              <a:t>gaussian</a:t>
            </a:r>
            <a:r>
              <a:rPr lang="en-US" dirty="0" smtClean="0"/>
              <a:t>, sample mean and covariance (pdf is green contours). </a:t>
            </a:r>
          </a:p>
          <a:p>
            <a:pPr marL="457200" indent="-457200">
              <a:buAutoNum type="arabicPeriod"/>
            </a:pPr>
            <a:r>
              <a:rPr lang="en-US" dirty="0" err="1" smtClean="0"/>
              <a:t>Kalman</a:t>
            </a:r>
            <a:r>
              <a:rPr lang="en-US" dirty="0" smtClean="0"/>
              <a:t> </a:t>
            </a:r>
            <a:r>
              <a:rPr lang="en-US" dirty="0"/>
              <a:t>filter product of </a:t>
            </a:r>
            <a:r>
              <a:rPr lang="en-US" dirty="0" smtClean="0"/>
              <a:t>observation likelihood </a:t>
            </a:r>
            <a:r>
              <a:rPr lang="en-US" dirty="0"/>
              <a:t>(red) with prior (green) to get </a:t>
            </a:r>
            <a:r>
              <a:rPr lang="en-US" dirty="0" err="1"/>
              <a:t>gaussian</a:t>
            </a:r>
            <a:r>
              <a:rPr lang="en-US" dirty="0"/>
              <a:t> posterior (blue). </a:t>
            </a:r>
          </a:p>
          <a:p>
            <a:endParaRPr lang="en-US" dirty="0"/>
          </a:p>
        </p:txBody>
      </p:sp>
    </p:spTree>
    <p:extLst>
      <p:ext uri="{BB962C8B-B14F-4D97-AF65-F5344CB8AC3E}">
        <p14:creationId xmlns:p14="http://schemas.microsoft.com/office/powerpoint/2010/main" val="9148458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2194135"/>
            <a:ext cx="5691222" cy="4267197"/>
          </a:xfrm>
          <a:prstGeom prst="rect">
            <a:avLst/>
          </a:prstGeom>
        </p:spPr>
      </p:pic>
      <p:sp>
        <p:nvSpPr>
          <p:cNvPr id="9" name="TextBox 8"/>
          <p:cNvSpPr txBox="1"/>
          <p:nvPr/>
        </p:nvSpPr>
        <p:spPr>
          <a:xfrm>
            <a:off x="457200" y="914400"/>
            <a:ext cx="8229600" cy="1938992"/>
          </a:xfrm>
          <a:prstGeom prst="rect">
            <a:avLst/>
          </a:prstGeom>
          <a:noFill/>
        </p:spPr>
        <p:txBody>
          <a:bodyPr wrap="square" rtlCol="0">
            <a:spAutoFit/>
          </a:bodyPr>
          <a:lstStyle/>
          <a:p>
            <a:pPr marL="457200" indent="-457200">
              <a:buAutoNum type="arabicPeriod"/>
            </a:pPr>
            <a:r>
              <a:rPr lang="en-US" dirty="0"/>
              <a:t>P</a:t>
            </a:r>
            <a:r>
              <a:rPr lang="en-US" dirty="0" smtClean="0"/>
              <a:t>rior ensemble: fit a </a:t>
            </a:r>
            <a:r>
              <a:rPr lang="en-US" dirty="0" err="1" smtClean="0"/>
              <a:t>gaussian</a:t>
            </a:r>
            <a:r>
              <a:rPr lang="en-US" dirty="0" smtClean="0"/>
              <a:t>, sample mean and covariance (pdf is green contours). </a:t>
            </a:r>
          </a:p>
          <a:p>
            <a:pPr marL="457200" indent="-457200">
              <a:buAutoNum type="arabicPeriod"/>
            </a:pPr>
            <a:r>
              <a:rPr lang="en-US" dirty="0" err="1" smtClean="0"/>
              <a:t>Kalman</a:t>
            </a:r>
            <a:r>
              <a:rPr lang="en-US" dirty="0" smtClean="0"/>
              <a:t> </a:t>
            </a:r>
            <a:r>
              <a:rPr lang="en-US" dirty="0"/>
              <a:t>filter product of observations (red) with prior (green) to get </a:t>
            </a:r>
            <a:r>
              <a:rPr lang="en-US" dirty="0" err="1"/>
              <a:t>gaussian</a:t>
            </a:r>
            <a:r>
              <a:rPr lang="en-US" dirty="0"/>
              <a:t> posterior (blue). </a:t>
            </a:r>
          </a:p>
          <a:p>
            <a:endParaRPr lang="en-US" dirty="0"/>
          </a:p>
        </p:txBody>
      </p:sp>
      <p:sp>
        <p:nvSpPr>
          <p:cNvPr id="10" name="TextBox 9"/>
          <p:cNvSpPr txBox="1"/>
          <p:nvPr/>
        </p:nvSpPr>
        <p:spPr>
          <a:xfrm>
            <a:off x="5562600" y="2286000"/>
            <a:ext cx="3352800" cy="1938992"/>
          </a:xfrm>
          <a:prstGeom prst="rect">
            <a:avLst/>
          </a:prstGeom>
          <a:noFill/>
        </p:spPr>
        <p:txBody>
          <a:bodyPr wrap="square" rtlCol="0">
            <a:spAutoFit/>
          </a:bodyPr>
          <a:lstStyle/>
          <a:p>
            <a:endParaRPr lang="en-US" dirty="0"/>
          </a:p>
          <a:p>
            <a:r>
              <a:rPr lang="en-US" dirty="0" smtClean="0"/>
              <a:t>3. Shift ensemble members to have posterior mean.</a:t>
            </a:r>
          </a:p>
          <a:p>
            <a:endParaRPr lang="en-US" dirty="0"/>
          </a:p>
        </p:txBody>
      </p:sp>
    </p:spTree>
    <p:extLst>
      <p:ext uri="{BB962C8B-B14F-4D97-AF65-F5344CB8AC3E}">
        <p14:creationId xmlns:p14="http://schemas.microsoft.com/office/powerpoint/2010/main" val="19792426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2194135"/>
            <a:ext cx="5691221" cy="4267197"/>
          </a:xfrm>
          <a:prstGeom prst="rect">
            <a:avLst/>
          </a:prstGeom>
        </p:spPr>
      </p:pic>
      <p:sp>
        <p:nvSpPr>
          <p:cNvPr id="9" name="TextBox 8"/>
          <p:cNvSpPr txBox="1"/>
          <p:nvPr/>
        </p:nvSpPr>
        <p:spPr>
          <a:xfrm>
            <a:off x="457200" y="914400"/>
            <a:ext cx="8229600" cy="1938992"/>
          </a:xfrm>
          <a:prstGeom prst="rect">
            <a:avLst/>
          </a:prstGeom>
          <a:noFill/>
        </p:spPr>
        <p:txBody>
          <a:bodyPr wrap="square" rtlCol="0">
            <a:spAutoFit/>
          </a:bodyPr>
          <a:lstStyle/>
          <a:p>
            <a:pPr marL="457200" indent="-457200">
              <a:buAutoNum type="arabicPeriod"/>
            </a:pPr>
            <a:r>
              <a:rPr lang="en-US" dirty="0"/>
              <a:t>P</a:t>
            </a:r>
            <a:r>
              <a:rPr lang="en-US" dirty="0" smtClean="0"/>
              <a:t>rior ensemble: fit a </a:t>
            </a:r>
            <a:r>
              <a:rPr lang="en-US" dirty="0" err="1" smtClean="0"/>
              <a:t>gaussian</a:t>
            </a:r>
            <a:r>
              <a:rPr lang="en-US" dirty="0" smtClean="0"/>
              <a:t>, sample mean and covariance (pdf is green contours). </a:t>
            </a:r>
          </a:p>
          <a:p>
            <a:pPr marL="457200" indent="-457200">
              <a:buAutoNum type="arabicPeriod"/>
            </a:pPr>
            <a:r>
              <a:rPr lang="en-US" dirty="0" err="1" smtClean="0"/>
              <a:t>Kalman</a:t>
            </a:r>
            <a:r>
              <a:rPr lang="en-US" dirty="0" smtClean="0"/>
              <a:t> </a:t>
            </a:r>
            <a:r>
              <a:rPr lang="en-US" dirty="0"/>
              <a:t>filter product of observations (red) with prior (green) to get </a:t>
            </a:r>
            <a:r>
              <a:rPr lang="en-US" dirty="0" err="1"/>
              <a:t>gaussian</a:t>
            </a:r>
            <a:r>
              <a:rPr lang="en-US" dirty="0"/>
              <a:t> posterior (blue). </a:t>
            </a:r>
          </a:p>
          <a:p>
            <a:endParaRPr lang="en-US" dirty="0"/>
          </a:p>
        </p:txBody>
      </p:sp>
      <p:sp>
        <p:nvSpPr>
          <p:cNvPr id="10" name="TextBox 9"/>
          <p:cNvSpPr txBox="1"/>
          <p:nvPr/>
        </p:nvSpPr>
        <p:spPr>
          <a:xfrm>
            <a:off x="5562600" y="2286000"/>
            <a:ext cx="3352800" cy="3046988"/>
          </a:xfrm>
          <a:prstGeom prst="rect">
            <a:avLst/>
          </a:prstGeom>
          <a:noFill/>
        </p:spPr>
        <p:txBody>
          <a:bodyPr wrap="square" rtlCol="0">
            <a:spAutoFit/>
          </a:bodyPr>
          <a:lstStyle/>
          <a:p>
            <a:endParaRPr lang="en-US" dirty="0"/>
          </a:p>
          <a:p>
            <a:r>
              <a:rPr lang="en-US" dirty="0" smtClean="0"/>
              <a:t>3. Shift ensemble members to have posterior mean.</a:t>
            </a:r>
          </a:p>
          <a:p>
            <a:endParaRPr lang="en-US" dirty="0"/>
          </a:p>
          <a:p>
            <a:r>
              <a:rPr lang="en-US" dirty="0" smtClean="0"/>
              <a:t>4. Compact ensemble to have posterior covariance.</a:t>
            </a:r>
            <a:endParaRPr lang="en-US" dirty="0"/>
          </a:p>
        </p:txBody>
      </p:sp>
    </p:spTree>
    <p:extLst>
      <p:ext uri="{BB962C8B-B14F-4D97-AF65-F5344CB8AC3E}">
        <p14:creationId xmlns:p14="http://schemas.microsoft.com/office/powerpoint/2010/main" val="1341906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2194135"/>
            <a:ext cx="5691221" cy="4267196"/>
          </a:xfrm>
          <a:prstGeom prst="rect">
            <a:avLst/>
          </a:prstGeom>
        </p:spPr>
      </p:pic>
      <p:sp>
        <p:nvSpPr>
          <p:cNvPr id="6" name="TextBox 5"/>
          <p:cNvSpPr txBox="1"/>
          <p:nvPr/>
        </p:nvSpPr>
        <p:spPr>
          <a:xfrm>
            <a:off x="457200" y="914400"/>
            <a:ext cx="8229600" cy="1938992"/>
          </a:xfrm>
          <a:prstGeom prst="rect">
            <a:avLst/>
          </a:prstGeom>
          <a:noFill/>
        </p:spPr>
        <p:txBody>
          <a:bodyPr wrap="square" rtlCol="0">
            <a:spAutoFit/>
          </a:bodyPr>
          <a:lstStyle/>
          <a:p>
            <a:pPr marL="457200" indent="-457200">
              <a:buAutoNum type="arabicPeriod"/>
            </a:pPr>
            <a:r>
              <a:rPr lang="en-US" dirty="0"/>
              <a:t>P</a:t>
            </a:r>
            <a:r>
              <a:rPr lang="en-US" dirty="0" smtClean="0"/>
              <a:t>rior ensemble: fit a </a:t>
            </a:r>
            <a:r>
              <a:rPr lang="en-US" dirty="0" err="1" smtClean="0"/>
              <a:t>gaussian</a:t>
            </a:r>
            <a:r>
              <a:rPr lang="en-US" dirty="0" smtClean="0"/>
              <a:t>, sample mean and covariance (pdf is green contours). </a:t>
            </a:r>
          </a:p>
          <a:p>
            <a:pPr marL="457200" indent="-457200">
              <a:buAutoNum type="arabicPeriod"/>
            </a:pPr>
            <a:r>
              <a:rPr lang="en-US" dirty="0" err="1" smtClean="0"/>
              <a:t>Kalman</a:t>
            </a:r>
            <a:r>
              <a:rPr lang="en-US" dirty="0" smtClean="0"/>
              <a:t> </a:t>
            </a:r>
            <a:r>
              <a:rPr lang="en-US" dirty="0"/>
              <a:t>filter product of observations (red) with prior (green) to get </a:t>
            </a:r>
            <a:r>
              <a:rPr lang="en-US" dirty="0" err="1"/>
              <a:t>gaussian</a:t>
            </a:r>
            <a:r>
              <a:rPr lang="en-US" dirty="0"/>
              <a:t> posterior (blue). </a:t>
            </a:r>
          </a:p>
          <a:p>
            <a:endParaRPr lang="en-US" dirty="0"/>
          </a:p>
        </p:txBody>
      </p:sp>
      <p:sp>
        <p:nvSpPr>
          <p:cNvPr id="12" name="TextBox 11"/>
          <p:cNvSpPr txBox="1"/>
          <p:nvPr/>
        </p:nvSpPr>
        <p:spPr>
          <a:xfrm>
            <a:off x="5562600" y="2286000"/>
            <a:ext cx="3352800" cy="3046988"/>
          </a:xfrm>
          <a:prstGeom prst="rect">
            <a:avLst/>
          </a:prstGeom>
          <a:noFill/>
        </p:spPr>
        <p:txBody>
          <a:bodyPr wrap="square" rtlCol="0">
            <a:spAutoFit/>
          </a:bodyPr>
          <a:lstStyle/>
          <a:p>
            <a:endParaRPr lang="en-US" dirty="0"/>
          </a:p>
          <a:p>
            <a:r>
              <a:rPr lang="en-US" dirty="0" smtClean="0"/>
              <a:t>3. Shift ensemble members to have posterior mean.</a:t>
            </a:r>
          </a:p>
          <a:p>
            <a:endParaRPr lang="en-US" dirty="0"/>
          </a:p>
          <a:p>
            <a:r>
              <a:rPr lang="en-US" dirty="0" smtClean="0"/>
              <a:t>4. Compact ensemble to have posterior covariance.</a:t>
            </a:r>
            <a:endParaRPr lang="en-US" dirty="0"/>
          </a:p>
        </p:txBody>
      </p:sp>
    </p:spTree>
    <p:extLst>
      <p:ext uri="{BB962C8B-B14F-4D97-AF65-F5344CB8AC3E}">
        <p14:creationId xmlns:p14="http://schemas.microsoft.com/office/powerpoint/2010/main" val="4851479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126</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56" y="1600200"/>
            <a:ext cx="6331487" cy="4747259"/>
          </a:xfrm>
          <a:prstGeom prst="rect">
            <a:avLst/>
          </a:prstGeom>
        </p:spPr>
      </p:pic>
      <p:sp>
        <p:nvSpPr>
          <p:cNvPr id="5" name="TextBox 4"/>
          <p:cNvSpPr txBox="1"/>
          <p:nvPr/>
        </p:nvSpPr>
        <p:spPr>
          <a:xfrm>
            <a:off x="533400" y="807763"/>
            <a:ext cx="8077200" cy="1200329"/>
          </a:xfrm>
          <a:prstGeom prst="rect">
            <a:avLst/>
          </a:prstGeom>
          <a:noFill/>
        </p:spPr>
        <p:txBody>
          <a:bodyPr wrap="square" rtlCol="0">
            <a:spAutoFit/>
          </a:bodyPr>
          <a:lstStyle/>
          <a:p>
            <a:r>
              <a:rPr lang="en-US" dirty="0" smtClean="0"/>
              <a:t>20-member ensemble example.</a:t>
            </a:r>
          </a:p>
          <a:p>
            <a:r>
              <a:rPr lang="en-US" dirty="0" smtClean="0"/>
              <a:t>Starts with random draw from uncertain thrower.</a:t>
            </a:r>
          </a:p>
          <a:p>
            <a:r>
              <a:rPr lang="en-US" dirty="0" smtClean="0"/>
              <a:t>Quickly converges towards truth.</a:t>
            </a:r>
            <a:endParaRPr lang="en-US" dirty="0"/>
          </a:p>
        </p:txBody>
      </p:sp>
    </p:spTree>
    <p:extLst>
      <p:ext uri="{BB962C8B-B14F-4D97-AF65-F5344CB8AC3E}">
        <p14:creationId xmlns:p14="http://schemas.microsoft.com/office/powerpoint/2010/main" val="110434902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127</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56" y="1600200"/>
            <a:ext cx="6331487" cy="4747259"/>
          </a:xfrm>
          <a:prstGeom prst="rect">
            <a:avLst/>
          </a:prstGeom>
        </p:spPr>
      </p:pic>
      <p:sp>
        <p:nvSpPr>
          <p:cNvPr id="5" name="TextBox 4"/>
          <p:cNvSpPr txBox="1"/>
          <p:nvPr/>
        </p:nvSpPr>
        <p:spPr>
          <a:xfrm>
            <a:off x="533400" y="807763"/>
            <a:ext cx="8077200" cy="1200329"/>
          </a:xfrm>
          <a:prstGeom prst="rect">
            <a:avLst/>
          </a:prstGeom>
          <a:noFill/>
        </p:spPr>
        <p:txBody>
          <a:bodyPr wrap="square" rtlCol="0">
            <a:spAutoFit/>
          </a:bodyPr>
          <a:lstStyle/>
          <a:p>
            <a:r>
              <a:rPr lang="en-US" dirty="0" smtClean="0"/>
              <a:t>20-member ensemble example.</a:t>
            </a:r>
          </a:p>
          <a:p>
            <a:r>
              <a:rPr lang="en-US" dirty="0" smtClean="0"/>
              <a:t>Starts with random draw from uncertain thrower.</a:t>
            </a:r>
          </a:p>
          <a:p>
            <a:r>
              <a:rPr lang="en-US" dirty="0" smtClean="0"/>
              <a:t>Quickly converges towards truth.</a:t>
            </a:r>
            <a:endParaRPr lang="en-US" dirty="0"/>
          </a:p>
        </p:txBody>
      </p:sp>
    </p:spTree>
    <p:extLst>
      <p:ext uri="{BB962C8B-B14F-4D97-AF65-F5344CB8AC3E}">
        <p14:creationId xmlns:p14="http://schemas.microsoft.com/office/powerpoint/2010/main" val="84691683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128</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56" y="1600200"/>
            <a:ext cx="6331487" cy="4747259"/>
          </a:xfrm>
          <a:prstGeom prst="rect">
            <a:avLst/>
          </a:prstGeom>
        </p:spPr>
      </p:pic>
      <p:sp>
        <p:nvSpPr>
          <p:cNvPr id="5" name="TextBox 4"/>
          <p:cNvSpPr txBox="1"/>
          <p:nvPr/>
        </p:nvSpPr>
        <p:spPr>
          <a:xfrm>
            <a:off x="533400" y="807763"/>
            <a:ext cx="8077200" cy="1200329"/>
          </a:xfrm>
          <a:prstGeom prst="rect">
            <a:avLst/>
          </a:prstGeom>
          <a:noFill/>
        </p:spPr>
        <p:txBody>
          <a:bodyPr wrap="square" rtlCol="0">
            <a:spAutoFit/>
          </a:bodyPr>
          <a:lstStyle/>
          <a:p>
            <a:r>
              <a:rPr lang="en-US" dirty="0" smtClean="0"/>
              <a:t>20-member ensemble example.</a:t>
            </a:r>
          </a:p>
          <a:p>
            <a:r>
              <a:rPr lang="en-US" dirty="0" smtClean="0"/>
              <a:t>Starts with random draw from uncertain thrower.</a:t>
            </a:r>
          </a:p>
          <a:p>
            <a:r>
              <a:rPr lang="en-US" dirty="0" smtClean="0"/>
              <a:t>Quickly converges towards truth.</a:t>
            </a:r>
            <a:endParaRPr lang="en-US" dirty="0"/>
          </a:p>
        </p:txBody>
      </p:sp>
    </p:spTree>
    <p:extLst>
      <p:ext uri="{BB962C8B-B14F-4D97-AF65-F5344CB8AC3E}">
        <p14:creationId xmlns:p14="http://schemas.microsoft.com/office/powerpoint/2010/main" val="109874818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129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56" y="1600200"/>
            <a:ext cx="6331487" cy="4747259"/>
          </a:xfrm>
          <a:prstGeom prst="rect">
            <a:avLst/>
          </a:prstGeom>
        </p:spPr>
      </p:pic>
      <p:sp>
        <p:nvSpPr>
          <p:cNvPr id="5" name="TextBox 4"/>
          <p:cNvSpPr txBox="1"/>
          <p:nvPr/>
        </p:nvSpPr>
        <p:spPr>
          <a:xfrm>
            <a:off x="533400" y="807763"/>
            <a:ext cx="8077200" cy="1200329"/>
          </a:xfrm>
          <a:prstGeom prst="rect">
            <a:avLst/>
          </a:prstGeom>
          <a:noFill/>
        </p:spPr>
        <p:txBody>
          <a:bodyPr wrap="square" rtlCol="0">
            <a:spAutoFit/>
          </a:bodyPr>
          <a:lstStyle/>
          <a:p>
            <a:r>
              <a:rPr lang="en-US" dirty="0" smtClean="0"/>
              <a:t>20-member ensemble example.</a:t>
            </a:r>
          </a:p>
          <a:p>
            <a:r>
              <a:rPr lang="en-US" dirty="0" smtClean="0"/>
              <a:t>Starts with random draw from uncertain thrower.</a:t>
            </a:r>
          </a:p>
          <a:p>
            <a:r>
              <a:rPr lang="en-US" dirty="0" smtClean="0"/>
              <a:t>Quickly converges towards truth.</a:t>
            </a:r>
            <a:endParaRPr lang="en-US" dirty="0"/>
          </a:p>
        </p:txBody>
      </p:sp>
    </p:spTree>
    <p:extLst>
      <p:ext uri="{BB962C8B-B14F-4D97-AF65-F5344CB8AC3E}">
        <p14:creationId xmlns:p14="http://schemas.microsoft.com/office/powerpoint/2010/main" val="1075476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401" y="678431"/>
            <a:ext cx="7310709" cy="5481466"/>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13</a:t>
            </a:fld>
            <a:endParaRPr lang="en-US" dirty="0"/>
          </a:p>
        </p:txBody>
      </p:sp>
      <p:sp>
        <p:nvSpPr>
          <p:cNvPr id="3" name="TextBox 2"/>
          <p:cNvSpPr txBox="1"/>
          <p:nvPr/>
        </p:nvSpPr>
        <p:spPr>
          <a:xfrm>
            <a:off x="304800" y="678431"/>
            <a:ext cx="8534400" cy="464569"/>
          </a:xfrm>
          <a:prstGeom prst="rect">
            <a:avLst/>
          </a:prstGeom>
          <a:noFill/>
        </p:spPr>
        <p:txBody>
          <a:bodyPr wrap="square" rtlCol="0">
            <a:spAutoFit/>
          </a:bodyPr>
          <a:lstStyle/>
          <a:p>
            <a:r>
              <a:rPr lang="en-US" dirty="0" smtClean="0"/>
              <a:t>Observations of the red ball.</a:t>
            </a:r>
            <a:endParaRPr lang="en-US" dirty="0"/>
          </a:p>
        </p:txBody>
      </p:sp>
    </p:spTree>
    <p:extLst>
      <p:ext uri="{BB962C8B-B14F-4D97-AF65-F5344CB8AC3E}">
        <p14:creationId xmlns:p14="http://schemas.microsoft.com/office/powerpoint/2010/main" val="10106115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130</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56" y="1600200"/>
            <a:ext cx="6331487" cy="4747259"/>
          </a:xfrm>
          <a:prstGeom prst="rect">
            <a:avLst/>
          </a:prstGeom>
        </p:spPr>
      </p:pic>
      <p:sp>
        <p:nvSpPr>
          <p:cNvPr id="5" name="TextBox 4"/>
          <p:cNvSpPr txBox="1"/>
          <p:nvPr/>
        </p:nvSpPr>
        <p:spPr>
          <a:xfrm>
            <a:off x="533400" y="807763"/>
            <a:ext cx="8077200" cy="1200329"/>
          </a:xfrm>
          <a:prstGeom prst="rect">
            <a:avLst/>
          </a:prstGeom>
          <a:noFill/>
        </p:spPr>
        <p:txBody>
          <a:bodyPr wrap="square" rtlCol="0">
            <a:spAutoFit/>
          </a:bodyPr>
          <a:lstStyle/>
          <a:p>
            <a:r>
              <a:rPr lang="en-US" dirty="0" smtClean="0"/>
              <a:t>20-member ensemble example.</a:t>
            </a:r>
          </a:p>
          <a:p>
            <a:r>
              <a:rPr lang="en-US" dirty="0" smtClean="0"/>
              <a:t>Starts with random draw from uncertain thrower.</a:t>
            </a:r>
          </a:p>
          <a:p>
            <a:r>
              <a:rPr lang="en-US" dirty="0" smtClean="0"/>
              <a:t>Quickly converges towards truth.</a:t>
            </a:r>
            <a:endParaRPr lang="en-US" dirty="0"/>
          </a:p>
        </p:txBody>
      </p:sp>
    </p:spTree>
    <p:extLst>
      <p:ext uri="{BB962C8B-B14F-4D97-AF65-F5344CB8AC3E}">
        <p14:creationId xmlns:p14="http://schemas.microsoft.com/office/powerpoint/2010/main" val="44891516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131</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56" y="1600200"/>
            <a:ext cx="6331487" cy="4747259"/>
          </a:xfrm>
          <a:prstGeom prst="rect">
            <a:avLst/>
          </a:prstGeom>
        </p:spPr>
      </p:pic>
      <p:sp>
        <p:nvSpPr>
          <p:cNvPr id="5" name="TextBox 4"/>
          <p:cNvSpPr txBox="1"/>
          <p:nvPr/>
        </p:nvSpPr>
        <p:spPr>
          <a:xfrm>
            <a:off x="533400" y="807763"/>
            <a:ext cx="8077200" cy="1200329"/>
          </a:xfrm>
          <a:prstGeom prst="rect">
            <a:avLst/>
          </a:prstGeom>
          <a:noFill/>
        </p:spPr>
        <p:txBody>
          <a:bodyPr wrap="square" rtlCol="0">
            <a:spAutoFit/>
          </a:bodyPr>
          <a:lstStyle/>
          <a:p>
            <a:r>
              <a:rPr lang="en-US" dirty="0" smtClean="0"/>
              <a:t>20-member ensemble example.</a:t>
            </a:r>
          </a:p>
          <a:p>
            <a:r>
              <a:rPr lang="en-US" dirty="0" smtClean="0"/>
              <a:t>Starts with random draw from uncertain thrower.</a:t>
            </a:r>
          </a:p>
          <a:p>
            <a:r>
              <a:rPr lang="en-US" dirty="0" smtClean="0"/>
              <a:t>Quickly converges towards truth.</a:t>
            </a:r>
            <a:endParaRPr lang="en-US" dirty="0"/>
          </a:p>
        </p:txBody>
      </p:sp>
    </p:spTree>
    <p:extLst>
      <p:ext uri="{BB962C8B-B14F-4D97-AF65-F5344CB8AC3E}">
        <p14:creationId xmlns:p14="http://schemas.microsoft.com/office/powerpoint/2010/main" val="27313861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132</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56" y="1600200"/>
            <a:ext cx="6331487" cy="4747259"/>
          </a:xfrm>
          <a:prstGeom prst="rect">
            <a:avLst/>
          </a:prstGeom>
        </p:spPr>
      </p:pic>
      <p:sp>
        <p:nvSpPr>
          <p:cNvPr id="5" name="TextBox 4"/>
          <p:cNvSpPr txBox="1"/>
          <p:nvPr/>
        </p:nvSpPr>
        <p:spPr>
          <a:xfrm>
            <a:off x="533400" y="807763"/>
            <a:ext cx="8077200" cy="1200329"/>
          </a:xfrm>
          <a:prstGeom prst="rect">
            <a:avLst/>
          </a:prstGeom>
          <a:noFill/>
        </p:spPr>
        <p:txBody>
          <a:bodyPr wrap="square" rtlCol="0">
            <a:spAutoFit/>
          </a:bodyPr>
          <a:lstStyle/>
          <a:p>
            <a:r>
              <a:rPr lang="en-US" dirty="0" smtClean="0"/>
              <a:t>20-member ensemble example.</a:t>
            </a:r>
          </a:p>
          <a:p>
            <a:r>
              <a:rPr lang="en-US" dirty="0" smtClean="0"/>
              <a:t>Starts with random draw from uncertain thrower.</a:t>
            </a:r>
          </a:p>
          <a:p>
            <a:r>
              <a:rPr lang="en-US" dirty="0" smtClean="0"/>
              <a:t>Quickly converges towards truth.</a:t>
            </a:r>
            <a:endParaRPr lang="en-US" dirty="0"/>
          </a:p>
        </p:txBody>
      </p:sp>
    </p:spTree>
    <p:extLst>
      <p:ext uri="{BB962C8B-B14F-4D97-AF65-F5344CB8AC3E}">
        <p14:creationId xmlns:p14="http://schemas.microsoft.com/office/powerpoint/2010/main" val="80709263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133</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56" y="1600200"/>
            <a:ext cx="6331487" cy="4747259"/>
          </a:xfrm>
          <a:prstGeom prst="rect">
            <a:avLst/>
          </a:prstGeom>
        </p:spPr>
      </p:pic>
      <p:sp>
        <p:nvSpPr>
          <p:cNvPr id="5" name="TextBox 4"/>
          <p:cNvSpPr txBox="1"/>
          <p:nvPr/>
        </p:nvSpPr>
        <p:spPr>
          <a:xfrm>
            <a:off x="533400" y="807763"/>
            <a:ext cx="8077200" cy="1200329"/>
          </a:xfrm>
          <a:prstGeom prst="rect">
            <a:avLst/>
          </a:prstGeom>
          <a:noFill/>
        </p:spPr>
        <p:txBody>
          <a:bodyPr wrap="square" rtlCol="0">
            <a:spAutoFit/>
          </a:bodyPr>
          <a:lstStyle/>
          <a:p>
            <a:r>
              <a:rPr lang="en-US" dirty="0" smtClean="0"/>
              <a:t>20-member ensemble example.</a:t>
            </a:r>
          </a:p>
          <a:p>
            <a:r>
              <a:rPr lang="en-US" dirty="0" smtClean="0"/>
              <a:t>Starts with random draw from uncertain thrower.</a:t>
            </a:r>
          </a:p>
          <a:p>
            <a:r>
              <a:rPr lang="en-US" dirty="0" smtClean="0"/>
              <a:t>Quickly converges towards truth.</a:t>
            </a:r>
            <a:endParaRPr lang="en-US" dirty="0"/>
          </a:p>
        </p:txBody>
      </p:sp>
    </p:spTree>
    <p:extLst>
      <p:ext uri="{BB962C8B-B14F-4D97-AF65-F5344CB8AC3E}">
        <p14:creationId xmlns:p14="http://schemas.microsoft.com/office/powerpoint/2010/main" val="160166711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85801"/>
          </a:xfrm>
        </p:spPr>
        <p:txBody>
          <a:bodyPr/>
          <a:lstStyle/>
          <a:p>
            <a:r>
              <a:rPr lang="en-US" sz="2800" dirty="0">
                <a:effectLst/>
                <a:cs typeface="Arial"/>
              </a:rPr>
              <a:t>Methods: Ensemble </a:t>
            </a:r>
            <a:r>
              <a:rPr lang="en-US" sz="2800" dirty="0" err="1">
                <a:effectLst/>
                <a:cs typeface="Arial"/>
              </a:rPr>
              <a:t>Kalman</a:t>
            </a:r>
            <a:r>
              <a:rPr lang="en-US" sz="2800" dirty="0">
                <a:effectLst/>
                <a:cs typeface="Arial"/>
              </a:rPr>
              <a:t> Filter</a:t>
            </a:r>
            <a:endParaRPr lang="en-US" sz="2800" dirty="0">
              <a:latin typeface="Arial"/>
              <a:cs typeface="Arial"/>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134</a:t>
            </a:fld>
            <a:endParaRPr lang="en-US" dirty="0"/>
          </a:p>
        </p:txBody>
      </p:sp>
      <p:sp>
        <p:nvSpPr>
          <p:cNvPr id="5" name="TextBox 4"/>
          <p:cNvSpPr txBox="1"/>
          <p:nvPr/>
        </p:nvSpPr>
        <p:spPr>
          <a:xfrm>
            <a:off x="533400" y="807763"/>
            <a:ext cx="8077200" cy="3416320"/>
          </a:xfrm>
          <a:prstGeom prst="rect">
            <a:avLst/>
          </a:prstGeom>
          <a:noFill/>
        </p:spPr>
        <p:txBody>
          <a:bodyPr wrap="square" rtlCol="0">
            <a:spAutoFit/>
          </a:bodyPr>
          <a:lstStyle/>
          <a:p>
            <a:r>
              <a:rPr lang="en-US" dirty="0" smtClean="0">
                <a:latin typeface="Calibri" charset="0"/>
                <a:ea typeface="Calibri" charset="0"/>
                <a:cs typeface="Calibri" charset="0"/>
              </a:rPr>
              <a:t>Can be implemented with no matrix inversions.</a:t>
            </a:r>
          </a:p>
          <a:p>
            <a:r>
              <a:rPr lang="en-US" dirty="0" smtClean="0">
                <a:latin typeface="Calibri" charset="0"/>
                <a:ea typeface="Calibri" charset="0"/>
                <a:cs typeface="Calibri" charset="0"/>
              </a:rPr>
              <a:t>Very fast compared to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endParaRPr lang="en-US" dirty="0">
              <a:latin typeface="Calibri" charset="0"/>
              <a:ea typeface="Calibri" charset="0"/>
              <a:cs typeface="Calibri" charset="0"/>
            </a:endParaRPr>
          </a:p>
          <a:p>
            <a:r>
              <a:rPr lang="en-US" dirty="0" smtClean="0">
                <a:latin typeface="Calibri" charset="0"/>
                <a:ea typeface="Calibri" charset="0"/>
                <a:cs typeface="Calibri" charset="0"/>
              </a:rPr>
              <a:t>Fails for large models with small ensembles.</a:t>
            </a:r>
          </a:p>
          <a:p>
            <a:pPr marL="457200"/>
            <a:r>
              <a:rPr lang="en-US" dirty="0" smtClean="0">
                <a:latin typeface="Calibri" charset="0"/>
                <a:ea typeface="Calibri" charset="0"/>
                <a:cs typeface="Calibri" charset="0"/>
              </a:rPr>
              <a:t>Can be fixed by ’localizing’ impact of observations.</a:t>
            </a:r>
          </a:p>
          <a:p>
            <a:endParaRPr lang="en-US" dirty="0">
              <a:latin typeface="Calibri" charset="0"/>
              <a:ea typeface="Calibri" charset="0"/>
              <a:cs typeface="Calibri" charset="0"/>
            </a:endParaRPr>
          </a:p>
          <a:p>
            <a:r>
              <a:rPr lang="en-US" dirty="0" smtClean="0">
                <a:latin typeface="Calibri" charset="0"/>
                <a:ea typeface="Calibri" charset="0"/>
                <a:cs typeface="Calibri" charset="0"/>
              </a:rPr>
              <a:t>Small ensembles have too little variance.</a:t>
            </a:r>
          </a:p>
          <a:p>
            <a:pPr marL="457200"/>
            <a:r>
              <a:rPr lang="en-US" dirty="0" smtClean="0">
                <a:latin typeface="Calibri" charset="0"/>
                <a:ea typeface="Calibri" charset="0"/>
                <a:cs typeface="Calibri" charset="0"/>
              </a:rPr>
              <a:t>Can be fixed by ‘inflating’ ensembles.</a:t>
            </a:r>
          </a:p>
          <a:p>
            <a:endParaRPr lang="en-US" dirty="0"/>
          </a:p>
        </p:txBody>
      </p:sp>
    </p:spTree>
    <p:extLst>
      <p:ext uri="{BB962C8B-B14F-4D97-AF65-F5344CB8AC3E}">
        <p14:creationId xmlns:p14="http://schemas.microsoft.com/office/powerpoint/2010/main" val="129911795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00B400"/>
          </a:solidFill>
        </p:spPr>
        <p:txBody>
          <a:bodyPr/>
          <a:lstStyle/>
          <a:p>
            <a:r>
              <a:rPr lang="en-US" sz="2800" dirty="0">
                <a:effectLst/>
                <a:cs typeface="Arial"/>
              </a:rPr>
              <a:t>Methods: </a:t>
            </a:r>
            <a:r>
              <a:rPr lang="en-US" sz="2800" dirty="0" smtClean="0">
                <a:effectLst/>
                <a:cs typeface="Arial"/>
              </a:rPr>
              <a:t>Ensemble </a:t>
            </a:r>
            <a:r>
              <a:rPr lang="en-US" sz="2800" dirty="0" err="1" smtClean="0">
                <a:effectLst/>
                <a:cs typeface="Arial"/>
              </a:rPr>
              <a:t>Kalman</a:t>
            </a:r>
            <a:r>
              <a:rPr lang="en-US" sz="2800" dirty="0" smtClean="0">
                <a:effectLst/>
                <a:cs typeface="Arial"/>
              </a:rPr>
              <a:t> </a:t>
            </a:r>
            <a:r>
              <a:rPr lang="en-US" sz="2800" dirty="0">
                <a:effectLst/>
                <a:cs typeface="Arial"/>
              </a:rPr>
              <a:t>Filter</a:t>
            </a:r>
            <a:endParaRPr lang="en-US" sz="2800" dirty="0">
              <a:latin typeface="Arial"/>
              <a:cs typeface="Arial"/>
            </a:endParaRPr>
          </a:p>
        </p:txBody>
      </p:sp>
      <p:sp>
        <p:nvSpPr>
          <p:cNvPr id="8" name="TextBox 7"/>
          <p:cNvSpPr txBox="1"/>
          <p:nvPr/>
        </p:nvSpPr>
        <p:spPr>
          <a:xfrm>
            <a:off x="184178" y="895315"/>
            <a:ext cx="8959822" cy="6038576"/>
          </a:xfrm>
          <a:prstGeom prst="rect">
            <a:avLst/>
          </a:prstGeom>
          <a:noFill/>
        </p:spPr>
        <p:txBody>
          <a:bodyPr wrap="square" rtlCol="0">
            <a:sp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Capabilities: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Estimates some aspects of arbitrary probability distribution.</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Easy to apply to any model, observation operators.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Works with huge models (see caveats below).</a:t>
            </a:r>
          </a:p>
          <a:p>
            <a:pPr marL="342900" indent="-342900" defTabSz="457200" eaLnBrk="1" fontAlgn="auto" hangingPunct="1">
              <a:lnSpc>
                <a:spcPct val="110000"/>
              </a:lnSpc>
              <a:spcBef>
                <a:spcPts val="0"/>
              </a:spcBef>
              <a:spcAft>
                <a:spcPts val="0"/>
              </a:spcAft>
              <a:buFont typeface="Arial" charset="0"/>
              <a:buChar char="•"/>
            </a:pPr>
            <a:endParaRPr lang="en-US"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Challenges:</a:t>
            </a:r>
            <a:endParaRPr lang="en-US" dirty="0">
              <a:solidFill>
                <a:prstClr val="black"/>
              </a:solidFill>
              <a:latin typeface="Calibri"/>
              <a:ea typeface="+mn-ea"/>
              <a:cs typeface="+mn-cs"/>
            </a:endParaRP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Sampling error leads to covariance errors.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Needs localization/inflation to work with </a:t>
            </a:r>
            <a:endParaRPr lang="en-US" dirty="0" smtClean="0">
              <a:solidFill>
                <a:prstClr val="black"/>
              </a:solidFill>
              <a:latin typeface="Calibri"/>
              <a:ea typeface="+mn-ea"/>
              <a:cs typeface="+mn-cs"/>
            </a:endParaRPr>
          </a:p>
          <a:p>
            <a:pPr lvl="1"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small </a:t>
            </a:r>
            <a:r>
              <a:rPr lang="en-US" dirty="0" smtClean="0">
                <a:solidFill>
                  <a:prstClr val="black"/>
                </a:solidFill>
                <a:latin typeface="Calibri"/>
                <a:ea typeface="+mn-ea"/>
                <a:cs typeface="+mn-cs"/>
              </a:rPr>
              <a:t>ensembles/large models.</a:t>
            </a:r>
          </a:p>
          <a:p>
            <a:pPr defTabSz="457200" eaLnBrk="1" fontAlgn="auto" hangingPunct="1">
              <a:lnSpc>
                <a:spcPct val="11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Prospects: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Hybrids with </a:t>
            </a:r>
            <a:r>
              <a:rPr lang="en-US" dirty="0" err="1" smtClean="0">
                <a:solidFill>
                  <a:prstClr val="black"/>
                </a:solidFill>
                <a:latin typeface="Calibri"/>
                <a:ea typeface="+mn-ea"/>
                <a:cs typeface="+mn-cs"/>
              </a:rPr>
              <a:t>variational</a:t>
            </a:r>
            <a:r>
              <a:rPr lang="en-US" dirty="0" smtClean="0">
                <a:solidFill>
                  <a:prstClr val="black"/>
                </a:solidFill>
                <a:latin typeface="Calibri"/>
                <a:ea typeface="+mn-ea"/>
                <a:cs typeface="+mn-cs"/>
              </a:rPr>
              <a:t> may have advantages.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Hybrids with particle filters may be better for non-</a:t>
            </a:r>
            <a:r>
              <a:rPr lang="en-US" dirty="0" err="1" smtClean="0">
                <a:solidFill>
                  <a:prstClr val="black"/>
                </a:solidFill>
                <a:latin typeface="Calibri"/>
                <a:ea typeface="+mn-ea"/>
                <a:cs typeface="+mn-cs"/>
              </a:rPr>
              <a:t>gaussian</a:t>
            </a:r>
            <a:r>
              <a:rPr lang="en-US" dirty="0" smtClean="0">
                <a:solidFill>
                  <a:prstClr val="black"/>
                </a:solidFill>
                <a:latin typeface="Calibri"/>
                <a:ea typeface="+mn-ea"/>
                <a:cs typeface="+mn-cs"/>
              </a:rPr>
              <a:t>.</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dirty="0" err="1" smtClean="0"/>
              <a:t>pg</a:t>
            </a:r>
            <a:r>
              <a:rPr lang="en-US" dirty="0" smtClean="0"/>
              <a:t> </a:t>
            </a:r>
            <a:fld id="{1DCE4C99-821D-0A43-B0D2-0BA6C4E4E578}" type="slidenum">
              <a:rPr lang="en-US" smtClean="0"/>
              <a:pPr/>
              <a:t>135</a:t>
            </a:fld>
            <a:endParaRPr lang="en-US" dirty="0"/>
          </a:p>
        </p:txBody>
      </p:sp>
    </p:spTree>
    <p:extLst>
      <p:ext uri="{BB962C8B-B14F-4D97-AF65-F5344CB8AC3E}">
        <p14:creationId xmlns:p14="http://schemas.microsoft.com/office/powerpoint/2010/main" val="169603394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066800"/>
            <a:ext cx="7924800" cy="4228850"/>
          </a:xfrm>
          <a:prstGeom prst="rect">
            <a:avLst/>
          </a:prstGeom>
          <a:noFill/>
        </p:spPr>
        <p:txBody>
          <a:bodyPr wrap="square" rtlCol="0">
            <a:spAutoFit/>
          </a:bodyPr>
          <a:lstStyle/>
          <a:p>
            <a:pPr marL="457200" indent="-457200">
              <a:lnSpc>
                <a:spcPct val="140000"/>
              </a:lnSpc>
              <a:buAutoNum type="arabicPeriod"/>
            </a:pPr>
            <a:r>
              <a:rPr lang="en-US" dirty="0" smtClean="0">
                <a:latin typeface="Calibri" charset="0"/>
              </a:rPr>
              <a:t>Data Assimilation: Building a simple forecast system.</a:t>
            </a:r>
          </a:p>
          <a:p>
            <a:pPr marL="457200" indent="-457200">
              <a:lnSpc>
                <a:spcPct val="140000"/>
              </a:lnSpc>
              <a:buAutoNum type="arabicPeriod"/>
            </a:pPr>
            <a:r>
              <a:rPr lang="en-US" dirty="0" smtClean="0">
                <a:latin typeface="Calibri" charset="0"/>
              </a:rPr>
              <a:t>Data Assimilation: What can it do?</a:t>
            </a:r>
          </a:p>
          <a:p>
            <a:pPr marL="457200" indent="-457200">
              <a:lnSpc>
                <a:spcPct val="140000"/>
              </a:lnSpc>
              <a:buAutoNum type="arabicPeriod"/>
            </a:pPr>
            <a:r>
              <a:rPr lang="en-US" dirty="0" smtClean="0">
                <a:latin typeface="Calibri" charset="0"/>
              </a:rPr>
              <a:t>Data </a:t>
            </a:r>
            <a:r>
              <a:rPr lang="en-US" dirty="0" err="1" smtClean="0">
                <a:latin typeface="Calibri" charset="0"/>
              </a:rPr>
              <a:t>Assimilaton</a:t>
            </a:r>
            <a:r>
              <a:rPr lang="en-US" dirty="0" smtClean="0">
                <a:latin typeface="Calibri" charset="0"/>
              </a:rPr>
              <a:t>: A general description.</a:t>
            </a:r>
          </a:p>
          <a:p>
            <a:pPr marL="457200" indent="-457200">
              <a:lnSpc>
                <a:spcPct val="140000"/>
              </a:lnSpc>
              <a:buAutoNum type="arabicPeriod"/>
            </a:pPr>
            <a:r>
              <a:rPr lang="en-US" dirty="0" smtClean="0">
                <a:latin typeface="Calibri" charset="0"/>
              </a:rPr>
              <a:t>Methods: Particle filter.</a:t>
            </a:r>
          </a:p>
          <a:p>
            <a:pPr marL="457200" indent="-457200">
              <a:lnSpc>
                <a:spcPct val="140000"/>
              </a:lnSpc>
              <a:buAutoNum type="arabicPeriod"/>
            </a:pPr>
            <a:r>
              <a:rPr lang="en-US" dirty="0" smtClean="0">
                <a:latin typeface="Calibri" charset="0"/>
              </a:rPr>
              <a:t>Methods: </a:t>
            </a:r>
            <a:r>
              <a:rPr lang="en-US" dirty="0" err="1" smtClean="0">
                <a:latin typeface="Calibri" charset="0"/>
              </a:rPr>
              <a:t>Variational</a:t>
            </a:r>
            <a:r>
              <a:rPr lang="en-US" dirty="0" smtClean="0">
                <a:latin typeface="Calibri" charset="0"/>
              </a:rPr>
              <a:t>.</a:t>
            </a:r>
          </a:p>
          <a:p>
            <a:pPr marL="457200" indent="-457200">
              <a:lnSpc>
                <a:spcPct val="140000"/>
              </a:lnSpc>
              <a:buAutoNum type="arabicPeriod"/>
            </a:pPr>
            <a:r>
              <a:rPr lang="en-US" dirty="0" smtClean="0">
                <a:latin typeface="Calibri" charset="0"/>
              </a:rPr>
              <a:t>Methods: </a:t>
            </a:r>
            <a:r>
              <a:rPr lang="en-US" dirty="0" err="1" smtClean="0">
                <a:latin typeface="Calibri" charset="0"/>
              </a:rPr>
              <a:t>Kalman</a:t>
            </a:r>
            <a:r>
              <a:rPr lang="en-US" dirty="0" smtClean="0">
                <a:latin typeface="Calibri" charset="0"/>
              </a:rPr>
              <a:t> filter.</a:t>
            </a:r>
          </a:p>
          <a:p>
            <a:pPr marL="457200" indent="-457200">
              <a:lnSpc>
                <a:spcPct val="140000"/>
              </a:lnSpc>
              <a:buAutoNum type="arabicPeriod"/>
            </a:pPr>
            <a:r>
              <a:rPr lang="en-US" dirty="0" smtClean="0">
                <a:latin typeface="Calibri" charset="0"/>
              </a:rPr>
              <a:t>Methods: Ensemble </a:t>
            </a:r>
            <a:r>
              <a:rPr lang="en-US" dirty="0" err="1" smtClean="0">
                <a:latin typeface="Calibri" charset="0"/>
              </a:rPr>
              <a:t>Kalman</a:t>
            </a:r>
            <a:r>
              <a:rPr lang="en-US" dirty="0" smtClean="0">
                <a:latin typeface="Calibri" charset="0"/>
              </a:rPr>
              <a:t> filter.</a:t>
            </a:r>
            <a:endParaRPr lang="en-US" dirty="0">
              <a:latin typeface="Calibri" charset="0"/>
            </a:endParaRPr>
          </a:p>
          <a:p>
            <a:pPr marL="457200" indent="-457200">
              <a:lnSpc>
                <a:spcPct val="140000"/>
              </a:lnSpc>
              <a:buAutoNum type="arabicPeriod"/>
            </a:pPr>
            <a:r>
              <a:rPr lang="en-US" dirty="0" smtClean="0">
                <a:latin typeface="Calibri" charset="0"/>
              </a:rPr>
              <a:t>Additional topics.</a:t>
            </a:r>
          </a:p>
        </p:txBody>
      </p:sp>
      <p:sp>
        <p:nvSpPr>
          <p:cNvPr id="8" name="TextBox 7"/>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Outline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136</a:t>
            </a:fld>
            <a:endParaRPr lang="en-US" dirty="0"/>
          </a:p>
        </p:txBody>
      </p:sp>
    </p:spTree>
    <p:extLst>
      <p:ext uri="{BB962C8B-B14F-4D97-AF65-F5344CB8AC3E}">
        <p14:creationId xmlns:p14="http://schemas.microsoft.com/office/powerpoint/2010/main" val="132968317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txBox="1">
            <a:spLocks noChangeArrowheads="1"/>
          </p:cNvSpPr>
          <p:nvPr/>
        </p:nvSpPr>
        <p:spPr bwMode="auto">
          <a:xfrm>
            <a:off x="266700" y="3048000"/>
            <a:ext cx="8610600" cy="685800"/>
          </a:xfrm>
          <a:prstGeom prst="rect">
            <a:avLst/>
          </a:prstGeom>
          <a:noFill/>
          <a:ln w="9525">
            <a:noFill/>
            <a:miter lim="800000"/>
            <a:headEnd/>
            <a:tailEnd/>
          </a:ln>
        </p:spPr>
        <p:txBody>
          <a:bodyPr>
            <a:prstTxWarp prst="textNoShape">
              <a:avLst/>
            </a:prstTxWarp>
          </a:bodyPr>
          <a:lstStyle/>
          <a:p>
            <a:pPr eaLnBrk="1" hangingPunct="1">
              <a:spcBef>
                <a:spcPct val="20000"/>
              </a:spcBef>
            </a:pPr>
            <a:r>
              <a:rPr lang="en-US" sz="3200" dirty="0" smtClean="0">
                <a:hlinkClick r:id="rId2"/>
              </a:rPr>
              <a:t>www.image.ucar.edu</a:t>
            </a:r>
            <a:r>
              <a:rPr lang="en-US" sz="3200" dirty="0">
                <a:hlinkClick r:id="rId2"/>
              </a:rPr>
              <a:t>/DAReS/</a:t>
            </a:r>
            <a:r>
              <a:rPr lang="en-US" sz="3200" dirty="0" smtClean="0">
                <a:hlinkClick r:id="rId2"/>
              </a:rPr>
              <a:t>DART</a:t>
            </a:r>
            <a:endParaRPr lang="en-US" sz="3200" dirty="0" smtClean="0"/>
          </a:p>
          <a:p>
            <a:pPr eaLnBrk="1" hangingPunct="1">
              <a:spcBef>
                <a:spcPct val="20000"/>
              </a:spcBef>
            </a:pPr>
            <a:r>
              <a:rPr lang="en-US" sz="3200" dirty="0" err="1" smtClean="0"/>
              <a:t>dart@ucar.edu</a:t>
            </a:r>
            <a:endParaRPr lang="en-US" sz="3200" dirty="0"/>
          </a:p>
        </p:txBody>
      </p:sp>
      <p:pic>
        <p:nvPicPr>
          <p:cNvPr id="48132" name="Picture 4" descr="Dartboard7"/>
          <p:cNvPicPr>
            <a:picLocks noChangeAspect="1" noChangeArrowheads="1"/>
          </p:cNvPicPr>
          <p:nvPr/>
        </p:nvPicPr>
        <p:blipFill>
          <a:blip r:embed="rId3"/>
          <a:srcRect/>
          <a:stretch>
            <a:fillRect/>
          </a:stretch>
        </p:blipFill>
        <p:spPr bwMode="auto">
          <a:xfrm>
            <a:off x="304800" y="1066800"/>
            <a:ext cx="6019800" cy="1780209"/>
          </a:xfrm>
          <a:prstGeom prst="rect">
            <a:avLst/>
          </a:prstGeom>
          <a:noFill/>
          <a:ln w="9525">
            <a:noFill/>
            <a:miter lim="800000"/>
            <a:headEnd/>
            <a:tailEnd/>
          </a:ln>
        </p:spPr>
      </p:pic>
      <p:sp>
        <p:nvSpPr>
          <p:cNvPr id="9" name="TextBox 8"/>
          <p:cNvSpPr txBox="1"/>
          <p:nvPr/>
        </p:nvSpPr>
        <p:spPr>
          <a:xfrm>
            <a:off x="0" y="4555629"/>
            <a:ext cx="6553200" cy="1692771"/>
          </a:xfrm>
          <a:prstGeom prst="rect">
            <a:avLst/>
          </a:prstGeom>
          <a:noFill/>
        </p:spPr>
        <p:txBody>
          <a:bodyPr wrap="square" rtlCol="0">
            <a:spAutoFit/>
          </a:bodyPr>
          <a:lstStyle/>
          <a:p>
            <a:r>
              <a:rPr lang="en-US" sz="2000" dirty="0" smtClean="0"/>
              <a:t>Anderson, J., Hoar, T., Raeder, K., Liu, H., Collins, N., Torn, R., Arellano, A., 2009: </a:t>
            </a:r>
            <a:r>
              <a:rPr lang="en-US" sz="2000" i="1" dirty="0" smtClean="0"/>
              <a:t>The Data Assimilation Research </a:t>
            </a:r>
            <a:r>
              <a:rPr lang="en-US" sz="2000" i="1" dirty="0" err="1" smtClean="0"/>
              <a:t>Testbed</a:t>
            </a:r>
            <a:r>
              <a:rPr lang="en-US" sz="2000" i="1" dirty="0" smtClean="0"/>
              <a:t>: A community facility.</a:t>
            </a:r>
          </a:p>
          <a:p>
            <a:r>
              <a:rPr lang="en-US" sz="2000" dirty="0" smtClean="0"/>
              <a:t>BAMS, </a:t>
            </a:r>
            <a:r>
              <a:rPr lang="en-US" sz="2000" b="1" dirty="0" smtClean="0"/>
              <a:t>90</a:t>
            </a:r>
            <a:r>
              <a:rPr lang="en-US" sz="2000" dirty="0" smtClean="0"/>
              <a:t>, 1283—1296, </a:t>
            </a:r>
            <a:r>
              <a:rPr lang="en-US" sz="2000" dirty="0" err="1" smtClean="0"/>
              <a:t>doi</a:t>
            </a:r>
            <a:r>
              <a:rPr lang="en-US" sz="2000" dirty="0" smtClean="0"/>
              <a:t>: 10.1175/2009BAMS2618.1 </a:t>
            </a:r>
          </a:p>
          <a:p>
            <a:endParaRPr lang="en-US" dirty="0"/>
          </a:p>
        </p:txBody>
      </p:sp>
      <p:pic>
        <p:nvPicPr>
          <p:cNvPr id="2" name="Picture 1" descr="DART_barco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685800"/>
            <a:ext cx="2540706" cy="2540706"/>
          </a:xfrm>
          <a:prstGeom prst="rect">
            <a:avLst/>
          </a:prstGeom>
        </p:spPr>
      </p:pic>
      <p:pic>
        <p:nvPicPr>
          <p:cNvPr id="4" name="Picture 3" descr="DART_BAMS_barcod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707694"/>
            <a:ext cx="2540706" cy="2540706"/>
          </a:xfrm>
          <a:prstGeom prst="rect">
            <a:avLst/>
          </a:prstGeom>
        </p:spPr>
      </p:pic>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Learn more about DART at:</a:t>
            </a:r>
          </a:p>
        </p:txBody>
      </p:sp>
      <p:sp>
        <p:nvSpPr>
          <p:cNvPr id="8" name="Footer Placeholder 7"/>
          <p:cNvSpPr>
            <a:spLocks noGrp="1"/>
          </p:cNvSpPr>
          <p:nvPr>
            <p:ph type="ftr" sz="quarter" idx="3"/>
          </p:nvPr>
        </p:nvSpPr>
        <p:spPr>
          <a:xfrm>
            <a:off x="3124200" y="6356350"/>
            <a:ext cx="2895600" cy="365125"/>
          </a:xfrm>
          <a:prstGeom prst="rect">
            <a:avLst/>
          </a:prstGeom>
        </p:spPr>
        <p:txBody>
          <a:bodyPr/>
          <a:lstStyle/>
          <a:p>
            <a:r>
              <a:rPr lang="en-US" smtClean="0"/>
              <a:t>Introduction to DA</a:t>
            </a:r>
            <a:endParaRPr lang="en-US" dirty="0"/>
          </a:p>
        </p:txBody>
      </p:sp>
      <p:sp>
        <p:nvSpPr>
          <p:cNvPr id="11" name="Slide Number Placeholder 10"/>
          <p:cNvSpPr>
            <a:spLocks noGrp="1"/>
          </p:cNvSpPr>
          <p:nvPr>
            <p:ph type="sldNum" sz="quarter" idx="4"/>
          </p:nvPr>
        </p:nvSpPr>
        <p:spPr>
          <a:xfrm>
            <a:off x="6553200" y="6356350"/>
            <a:ext cx="2133600" cy="365125"/>
          </a:xfrm>
        </p:spPr>
        <p:txBody>
          <a:bodyPr/>
          <a:lstStyle/>
          <a:p>
            <a:fld id="{1DCE4C99-821D-0A43-B0D2-0BA6C4E4E578}" type="slidenum">
              <a:rPr lang="en-US" smtClean="0"/>
              <a:t>137</a:t>
            </a:fld>
            <a:endParaRPr lang="en-US" dirty="0"/>
          </a:p>
        </p:txBody>
      </p:sp>
    </p:spTree>
    <p:extLst>
      <p:ext uri="{BB962C8B-B14F-4D97-AF65-F5344CB8AC3E}">
        <p14:creationId xmlns:p14="http://schemas.microsoft.com/office/powerpoint/2010/main" val="4046178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14</a:t>
            </a:fld>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2109536"/>
            <a:ext cx="5691225" cy="4267200"/>
          </a:xfrm>
          <a:prstGeom prst="rect">
            <a:avLst/>
          </a:prstGeom>
        </p:spPr>
      </p:pic>
      <mc:AlternateContent xmlns:mc="http://schemas.openxmlformats.org/markup-compatibility/2006">
        <mc:Choice xmlns:a14="http://schemas.microsoft.com/office/drawing/2010/main" Requires="a14">
          <p:sp>
            <p:nvSpPr>
              <p:cNvPr id="12" name="TextBox 11"/>
              <p:cNvSpPr txBox="1"/>
              <p:nvPr/>
            </p:nvSpPr>
            <p:spPr>
              <a:xfrm>
                <a:off x="6427012" y="3659832"/>
                <a:ext cx="4572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𝜎</m:t>
                      </m:r>
                    </m:oMath>
                  </m:oMathPara>
                </a14:m>
                <a:endParaRPr lang="en-US" dirty="0"/>
              </a:p>
            </p:txBody>
          </p:sp>
        </mc:Choice>
        <mc:Fallback>
          <p:sp>
            <p:nvSpPr>
              <p:cNvPr id="12" name="TextBox 11"/>
              <p:cNvSpPr txBox="1">
                <a:spLocks noRot="1" noChangeAspect="1" noMove="1" noResize="1" noEditPoints="1" noAdjustHandles="1" noChangeArrowheads="1" noChangeShapeType="1" noTextEdit="1"/>
              </p:cNvSpPr>
              <p:nvPr/>
            </p:nvSpPr>
            <p:spPr>
              <a:xfrm>
                <a:off x="6427012" y="3659832"/>
                <a:ext cx="457200" cy="46166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934200" y="3429000"/>
                <a:ext cx="609600" cy="461665"/>
              </a:xfrm>
              <a:prstGeom prst="rect">
                <a:avLst/>
              </a:prstGeom>
              <a:noFill/>
            </p:spPr>
            <p:txBody>
              <a:bodyPr wrap="square" rtlCol="0">
                <a:spAutoFit/>
              </a:bodyPr>
              <a:lstStyle/>
              <a:p>
                <a:r>
                  <a:rPr lang="en-US" dirty="0" smtClean="0"/>
                  <a:t>2</a:t>
                </a:r>
                <a14:m>
                  <m:oMath xmlns:m="http://schemas.openxmlformats.org/officeDocument/2006/math">
                    <m:r>
                      <a:rPr lang="en-US" i="1" smtClean="0">
                        <a:latin typeface="Cambria Math" charset="0"/>
                        <a:ea typeface="Cambria Math" charset="0"/>
                        <a:cs typeface="Cambria Math" charset="0"/>
                      </a:rPr>
                      <m:t>𝜎</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6934200" y="3429000"/>
                <a:ext cx="609600" cy="461665"/>
              </a:xfrm>
              <a:prstGeom prst="rect">
                <a:avLst/>
              </a:prstGeom>
              <a:blipFill rotWithShape="0">
                <a:blip r:embed="rId4"/>
                <a:stretch>
                  <a:fillRect l="-16000" t="-933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57200" y="990600"/>
                <a:ext cx="8229600" cy="1891736"/>
              </a:xfrm>
              <a:prstGeom prst="rect">
                <a:avLst/>
              </a:prstGeom>
              <a:noFill/>
            </p:spPr>
            <p:txBody>
              <a:bodyPr wrap="square" rtlCol="0">
                <a:spAutoFit/>
              </a:bodyPr>
              <a:lstStyle/>
              <a:p>
                <a:r>
                  <a:rPr lang="en-US" dirty="0" smtClean="0"/>
                  <a:t>Observation error is normal (</a:t>
                </a:r>
                <a:r>
                  <a:rPr lang="en-US" dirty="0" err="1" smtClean="0"/>
                  <a:t>gaussian</a:t>
                </a:r>
                <a:r>
                  <a:rPr lang="en-US" dirty="0" smtClean="0"/>
                  <a:t>).</a:t>
                </a:r>
              </a:p>
              <a:p>
                <a:r>
                  <a:rPr lang="en-US" dirty="0"/>
                  <a:t>Probability (</a:t>
                </a:r>
                <a:r>
                  <a:rPr lang="en-US" dirty="0" smtClean="0"/>
                  <a:t>likelihood</a:t>
                </a:r>
                <a:r>
                  <a:rPr lang="en-US" dirty="0"/>
                  <a:t>) of sample states </a:t>
                </a:r>
                <a:r>
                  <a:rPr lang="en-US" dirty="0" smtClean="0"/>
                  <a:t>shown.</a:t>
                </a:r>
              </a:p>
              <a:p>
                <a:r>
                  <a:rPr lang="en-US" dirty="0" smtClean="0"/>
                  <a:t>	</a:t>
                </a:r>
                <a14:m>
                  <m:oMath xmlns:m="http://schemas.openxmlformats.org/officeDocument/2006/math">
                    <m:r>
                      <a:rPr lang="en-US" i="1">
                        <a:latin typeface="Cambria Math" charset="0"/>
                      </a:rPr>
                      <m:t>𝑃</m:t>
                    </m:r>
                    <m:r>
                      <a:rPr lang="en-US" i="1">
                        <a:latin typeface="Cambria Math" charset="0"/>
                      </a:rPr>
                      <m:t>=</m:t>
                    </m:r>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r>
                                  <a:rPr lang="en-US" i="1">
                                    <a:latin typeface="Cambria Math" charset="0"/>
                                    <a:ea typeface="Cambria Math" charset="0"/>
                                    <a:cs typeface="Cambria Math" charset="0"/>
                                  </a:rPr>
                                  <m:t>𝜎</m:t>
                                </m:r>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p>
                              <m:sSupPr>
                                <m:ctrlPr>
                                  <a:rPr lang="en-US" i="1">
                                    <a:latin typeface="Cambria Math" charset="0"/>
                                  </a:rPr>
                                </m:ctrlPr>
                              </m:sSupPr>
                              <m:e>
                                <m:r>
                                  <a:rPr lang="en-US" i="1">
                                    <a:latin typeface="Cambria Math" charset="0"/>
                                  </a:rPr>
                                  <m:t>𝑑</m:t>
                                </m:r>
                              </m:e>
                              <m:sup>
                                <m:r>
                                  <a:rPr lang="en-US" i="1">
                                    <a:latin typeface="Cambria Math" charset="0"/>
                                  </a:rPr>
                                  <m:t>2</m:t>
                                </m:r>
                              </m:sup>
                            </m:sSup>
                          </m:num>
                          <m:den>
                            <m:r>
                              <a:rPr lang="en-US" i="1">
                                <a:latin typeface="Cambria Math" charset="0"/>
                              </a:rPr>
                              <m:t>2</m:t>
                            </m:r>
                            <m:sSup>
                              <m:sSupPr>
                                <m:ctrlPr>
                                  <a:rPr lang="en-US" i="1">
                                    <a:latin typeface="Cambria Math" charset="0"/>
                                  </a:rPr>
                                </m:ctrlPr>
                              </m:sSupPr>
                              <m:e>
                                <m:r>
                                  <a:rPr lang="en-US" i="1">
                                    <a:latin typeface="Cambria Math" charset="0"/>
                                    <a:ea typeface="Cambria Math" charset="0"/>
                                    <a:cs typeface="Cambria Math" charset="0"/>
                                  </a:rPr>
                                  <m:t>𝜎</m:t>
                                </m:r>
                              </m:e>
                              <m:sup>
                                <m:r>
                                  <a:rPr lang="en-US" i="1">
                                    <a:latin typeface="Cambria Math" charset="0"/>
                                  </a:rPr>
                                  <m:t>2</m:t>
                                </m:r>
                              </m:sup>
                            </m:sSup>
                          </m:den>
                        </m:f>
                      </m:sup>
                    </m:sSup>
                  </m:oMath>
                </a14:m>
                <a:r>
                  <a:rPr lang="en-US" dirty="0" smtClean="0"/>
                  <a:t>    (from definition of normal).</a:t>
                </a:r>
                <a:endParaRPr lang="en-US"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57200" y="990600"/>
                <a:ext cx="8229600" cy="1891736"/>
              </a:xfrm>
              <a:prstGeom prst="rect">
                <a:avLst/>
              </a:prstGeom>
              <a:blipFill rotWithShape="0">
                <a:blip r:embed="rId5"/>
                <a:stretch>
                  <a:fillRect l="-1111" t="-22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457198" y="3676616"/>
                <a:ext cx="4114801" cy="2308324"/>
              </a:xfrm>
              <a:prstGeom prst="rect">
                <a:avLst/>
              </a:prstGeom>
              <a:noFill/>
            </p:spPr>
            <p:txBody>
              <a:bodyPr wrap="square" rtlCol="0">
                <a:spAutoFit/>
              </a:bodyPr>
              <a:lstStyle/>
              <a:p>
                <a:r>
                  <a:rPr lang="en-US" dirty="0" smtClean="0"/>
                  <a:t>Solid </a:t>
                </a:r>
                <a:r>
                  <a:rPr lang="en-US" dirty="0"/>
                  <a:t>circle is 1 standard </a:t>
                </a:r>
                <a:r>
                  <a:rPr lang="en-US" dirty="0" smtClean="0"/>
                  <a:t>deviation, </a:t>
                </a:r>
                <a14:m>
                  <m:oMath xmlns:m="http://schemas.openxmlformats.org/officeDocument/2006/math">
                    <m:r>
                      <a:rPr lang="en-US" i="1" smtClean="0">
                        <a:latin typeface="Cambria Math" charset="0"/>
                        <a:ea typeface="Cambria Math" charset="0"/>
                        <a:cs typeface="Cambria Math" charset="0"/>
                      </a:rPr>
                      <m:t>𝜎</m:t>
                    </m:r>
                  </m:oMath>
                </a14:m>
                <a:r>
                  <a:rPr lang="en-US" dirty="0" smtClean="0"/>
                  <a:t>.</a:t>
                </a:r>
                <a:endParaRPr lang="en-US" dirty="0"/>
              </a:p>
              <a:p>
                <a:r>
                  <a:rPr lang="en-US" dirty="0"/>
                  <a:t>Dashed circle is 2 standard </a:t>
                </a:r>
                <a:r>
                  <a:rPr lang="en-US" dirty="0" smtClean="0"/>
                  <a:t>deviations, </a:t>
                </a:r>
                <a14:m>
                  <m:oMath xmlns:m="http://schemas.openxmlformats.org/officeDocument/2006/math">
                    <m:r>
                      <a:rPr lang="en-US" b="0" i="1" smtClean="0">
                        <a:latin typeface="Cambria Math" charset="0"/>
                      </a:rPr>
                      <m:t>2</m:t>
                    </m:r>
                    <m:r>
                      <a:rPr lang="en-US" b="0" i="1" smtClean="0">
                        <a:latin typeface="Cambria Math" charset="0"/>
                        <a:ea typeface="Cambria Math" charset="0"/>
                        <a:cs typeface="Cambria Math" charset="0"/>
                      </a:rPr>
                      <m:t>𝜎</m:t>
                    </m:r>
                  </m:oMath>
                </a14:m>
                <a:r>
                  <a:rPr lang="en-US" dirty="0" smtClean="0"/>
                  <a:t>.</a:t>
                </a:r>
                <a:endParaRPr lang="en-US" dirty="0"/>
              </a:p>
              <a:p>
                <a:r>
                  <a:rPr lang="en-US" dirty="0" smtClean="0"/>
                  <a:t>(x </a:t>
                </a:r>
                <a:r>
                  <a:rPr lang="en-US" dirty="0"/>
                  <a:t>and y </a:t>
                </a:r>
                <a:r>
                  <a:rPr lang="en-US" dirty="0" smtClean="0"/>
                  <a:t>errors uncorrelated)</a:t>
                </a:r>
                <a:endParaRPr lang="en-US" dirty="0"/>
              </a:p>
              <a:p>
                <a:endParaRPr lang="en-US" dirty="0"/>
              </a:p>
            </p:txBody>
          </p:sp>
        </mc:Choice>
        <mc:Fallback>
          <p:sp>
            <p:nvSpPr>
              <p:cNvPr id="4" name="TextBox 3"/>
              <p:cNvSpPr txBox="1">
                <a:spLocks noRot="1" noChangeAspect="1" noMove="1" noResize="1" noEditPoints="1" noAdjustHandles="1" noChangeArrowheads="1" noChangeShapeType="1" noTextEdit="1"/>
              </p:cNvSpPr>
              <p:nvPr/>
            </p:nvSpPr>
            <p:spPr>
              <a:xfrm>
                <a:off x="457198" y="3676616"/>
                <a:ext cx="4114801" cy="2308324"/>
              </a:xfrm>
              <a:prstGeom prst="rect">
                <a:avLst/>
              </a:prstGeom>
              <a:blipFill rotWithShape="0">
                <a:blip r:embed="rId6"/>
                <a:stretch>
                  <a:fillRect l="-2222" t="-1847" r="-444"/>
                </a:stretch>
              </a:blipFill>
            </p:spPr>
            <p:txBody>
              <a:bodyPr/>
              <a:lstStyle/>
              <a:p>
                <a:r>
                  <a:rPr lang="en-US">
                    <a:noFill/>
                  </a:rPr>
                  <a:t> </a:t>
                </a:r>
              </a:p>
            </p:txBody>
          </p:sp>
        </mc:Fallback>
      </mc:AlternateContent>
    </p:spTree>
    <p:extLst>
      <p:ext uri="{BB962C8B-B14F-4D97-AF65-F5344CB8AC3E}">
        <p14:creationId xmlns:p14="http://schemas.microsoft.com/office/powerpoint/2010/main" val="801454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1291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1905000"/>
            <a:ext cx="1997963" cy="461665"/>
          </a:xfrm>
          <a:prstGeom prst="rect">
            <a:avLst/>
          </a:prstGeom>
          <a:noFill/>
        </p:spPr>
        <p:txBody>
          <a:bodyPr wrap="none" rtlCol="0">
            <a:spAutoFit/>
          </a:bodyPr>
          <a:lstStyle/>
          <a:p>
            <a:r>
              <a:rPr lang="en-US" dirty="0" smtClean="0"/>
              <a:t>Observations</a:t>
            </a:r>
            <a:endParaRPr lang="en-US" dirty="0"/>
          </a:p>
        </p:txBody>
      </p:sp>
      <p:sp>
        <p:nvSpPr>
          <p:cNvPr id="15" name="TextBox 1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774" y="2408237"/>
            <a:ext cx="5691225" cy="4267199"/>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16</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81000" y="838200"/>
                <a:ext cx="8458200" cy="1493101"/>
              </a:xfrm>
              <a:prstGeom prst="rect">
                <a:avLst/>
              </a:prstGeom>
              <a:noFill/>
            </p:spPr>
            <p:txBody>
              <a:bodyPr wrap="square" rtlCol="0">
                <a:spAutoFit/>
              </a:bodyPr>
              <a:lstStyle/>
              <a:p>
                <a:r>
                  <a:rPr lang="en-US" dirty="0" smtClean="0"/>
                  <a:t>For one </a:t>
                </a:r>
                <a:r>
                  <a:rPr lang="en-US" dirty="0" err="1" smtClean="0"/>
                  <a:t>obesrvation</a:t>
                </a:r>
                <a:r>
                  <a:rPr lang="en-US" dirty="0" smtClean="0"/>
                  <a:t>, likelihood of trajectory is:</a:t>
                </a:r>
              </a:p>
              <a:p>
                <a:pPr/>
                <a14:m>
                  <m:oMathPara xmlns:m="http://schemas.openxmlformats.org/officeDocument/2006/math">
                    <m:oMathParaPr>
                      <m:jc m:val="left"/>
                    </m:oMathParaPr>
                    <m:oMath xmlns:m="http://schemas.openxmlformats.org/officeDocument/2006/math">
                      <m:r>
                        <a:rPr lang="en-US" b="0" i="1" smtClean="0">
                          <a:latin typeface="Cambria Math" charset="0"/>
                        </a:rPr>
                        <m:t>𝑃</m:t>
                      </m:r>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ad>
                            <m:radPr>
                              <m:degHide m:val="on"/>
                              <m:ctrlPr>
                                <a:rPr lang="mr-IN" b="0" i="1" smtClean="0">
                                  <a:latin typeface="Cambria Math" charset="0"/>
                                </a:rPr>
                              </m:ctrlPr>
                            </m:radPr>
                            <m:deg/>
                            <m:e>
                              <m:r>
                                <a:rPr lang="en-US" b="0" i="1" smtClean="0">
                                  <a:latin typeface="Cambria Math" charset="0"/>
                                </a:rPr>
                                <m:t>2</m:t>
                              </m:r>
                              <m:r>
                                <a:rPr lang="en-US" b="0" i="1" smtClean="0">
                                  <a:latin typeface="Cambria Math" charset="0"/>
                                  <a:ea typeface="Cambria Math" charset="0"/>
                                  <a:cs typeface="Cambria Math" charset="0"/>
                                </a:rPr>
                                <m:t>𝜋</m:t>
                              </m:r>
                              <m:sSup>
                                <m:sSupPr>
                                  <m:ctrlPr>
                                    <a:rPr lang="en-US" b="0" i="1" smtClean="0">
                                      <a:latin typeface="Cambria Math" charset="0"/>
                                      <a:ea typeface="Cambria Math" charset="0"/>
                                      <a:cs typeface="Cambria Math" charset="0"/>
                                    </a:rPr>
                                  </m:ctrlPr>
                                </m:sSup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1</m:t>
                                      </m:r>
                                    </m:sub>
                                  </m:sSub>
                                </m:e>
                                <m:sup>
                                  <m:r>
                                    <a:rPr lang="en-US" b="0" i="1" smtClean="0">
                                      <a:latin typeface="Cambria Math" charset="0"/>
                                      <a:ea typeface="Cambria Math" charset="0"/>
                                      <a:cs typeface="Cambria Math" charset="0"/>
                                    </a:rPr>
                                    <m:t>2</m:t>
                                  </m:r>
                                </m:sup>
                              </m:sSup>
                            </m:e>
                          </m:rad>
                        </m:den>
                      </m:f>
                      <m:sSup>
                        <m:sSupPr>
                          <m:ctrlPr>
                            <a:rPr lang="mr-IN" b="0" i="1" smtClean="0">
                              <a:latin typeface="Cambria Math" charset="0"/>
                            </a:rPr>
                          </m:ctrlPr>
                        </m:sSupPr>
                        <m:e>
                          <m:r>
                            <a:rPr lang="en-US" b="0" i="1" smtClean="0">
                              <a:latin typeface="Cambria Math" charset="0"/>
                            </a:rPr>
                            <m:t>𝑒</m:t>
                          </m:r>
                        </m:e>
                        <m:sup>
                          <m:f>
                            <m:fPr>
                              <m:ctrlPr>
                                <a:rPr lang="mr-IN" b="0" i="1" smtClean="0">
                                  <a:latin typeface="Cambria Math" charset="0"/>
                                </a:rPr>
                              </m:ctrlPr>
                            </m:fPr>
                            <m:num>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𝑑</m:t>
                                  </m:r>
                                </m:e>
                                <m:sub>
                                  <m:r>
                                    <a:rPr lang="en-US" b="0" i="1" smtClean="0">
                                      <a:latin typeface="Cambria Math" charset="0"/>
                                    </a:rPr>
                                    <m:t>1</m:t>
                                  </m:r>
                                </m:sub>
                                <m:sup>
                                  <m:r>
                                    <a:rPr lang="en-US" b="0" i="1" smtClean="0">
                                      <a:latin typeface="Cambria Math" charset="0"/>
                                    </a:rPr>
                                    <m:t>2</m:t>
                                  </m:r>
                                </m:sup>
                              </m:sSubSup>
                            </m:num>
                            <m:den>
                              <m:r>
                                <a:rPr lang="en-US" b="0" i="1" smtClean="0">
                                  <a:latin typeface="Cambria Math" charset="0"/>
                                </a:rPr>
                                <m:t>2</m:t>
                              </m:r>
                              <m:sSubSup>
                                <m:sSubSupPr>
                                  <m:ctrlPr>
                                    <a:rPr lang="en-US" b="0" i="1" smtClean="0">
                                      <a:latin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rPr>
                                    <m:t>1</m:t>
                                  </m:r>
                                </m:sub>
                                <m:sup>
                                  <m:r>
                                    <a:rPr lang="en-US" b="0" i="1" smtClean="0">
                                      <a:latin typeface="Cambria Math" charset="0"/>
                                    </a:rPr>
                                    <m:t>2</m:t>
                                  </m:r>
                                </m:sup>
                              </m:sSubSup>
                            </m:den>
                          </m:f>
                        </m:sup>
                      </m:sSup>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81000" y="838200"/>
                <a:ext cx="8458200" cy="1493101"/>
              </a:xfrm>
              <a:prstGeom prst="rect">
                <a:avLst/>
              </a:prstGeom>
              <a:blipFill rotWithShape="0">
                <a:blip r:embed="rId3"/>
                <a:stretch>
                  <a:fillRect l="-1154" t="-2869"/>
                </a:stretch>
              </a:blipFill>
            </p:spPr>
            <p:txBody>
              <a:bodyPr/>
              <a:lstStyle/>
              <a:p>
                <a:r>
                  <a:rPr lang="en-US">
                    <a:noFill/>
                  </a:rPr>
                  <a:t> </a:t>
                </a:r>
              </a:p>
            </p:txBody>
          </p:sp>
        </mc:Fallback>
      </mc:AlternateContent>
    </p:spTree>
    <p:extLst>
      <p:ext uri="{BB962C8B-B14F-4D97-AF65-F5344CB8AC3E}">
        <p14:creationId xmlns:p14="http://schemas.microsoft.com/office/powerpoint/2010/main" val="1769950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774" y="2408237"/>
            <a:ext cx="5691225" cy="4267199"/>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17</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81000" y="838200"/>
                <a:ext cx="8458200" cy="1493101"/>
              </a:xfrm>
              <a:prstGeom prst="rect">
                <a:avLst/>
              </a:prstGeom>
              <a:noFill/>
            </p:spPr>
            <p:txBody>
              <a:bodyPr wrap="square" rtlCol="0">
                <a:spAutoFit/>
              </a:bodyPr>
              <a:lstStyle/>
              <a:p>
                <a:r>
                  <a:rPr lang="en-US" dirty="0" smtClean="0"/>
                  <a:t>For many observations, product of likelihoods</a:t>
                </a:r>
              </a:p>
              <a:p>
                <a:pPr/>
                <a14:m>
                  <m:oMathPara xmlns:m="http://schemas.openxmlformats.org/officeDocument/2006/math">
                    <m:oMathParaPr>
                      <m:jc m:val="left"/>
                    </m:oMathParaPr>
                    <m:oMath xmlns:m="http://schemas.openxmlformats.org/officeDocument/2006/math">
                      <m:r>
                        <a:rPr lang="en-US" b="0" i="1" smtClean="0">
                          <a:latin typeface="Cambria Math" charset="0"/>
                        </a:rPr>
                        <m:t>𝑃</m:t>
                      </m:r>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ad>
                            <m:radPr>
                              <m:degHide m:val="on"/>
                              <m:ctrlPr>
                                <a:rPr lang="mr-IN" b="0" i="1" smtClean="0">
                                  <a:latin typeface="Cambria Math" charset="0"/>
                                </a:rPr>
                              </m:ctrlPr>
                            </m:radPr>
                            <m:deg/>
                            <m:e>
                              <m:r>
                                <a:rPr lang="en-US" b="0" i="1" smtClean="0">
                                  <a:latin typeface="Cambria Math" charset="0"/>
                                </a:rPr>
                                <m:t>2</m:t>
                              </m:r>
                              <m:r>
                                <a:rPr lang="en-US" b="0" i="1" smtClean="0">
                                  <a:latin typeface="Cambria Math" charset="0"/>
                                  <a:ea typeface="Cambria Math" charset="0"/>
                                  <a:cs typeface="Cambria Math" charset="0"/>
                                </a:rPr>
                                <m:t>𝜋</m:t>
                              </m:r>
                              <m:sSup>
                                <m:sSupPr>
                                  <m:ctrlPr>
                                    <a:rPr lang="en-US" b="0" i="1" smtClean="0">
                                      <a:latin typeface="Cambria Math" charset="0"/>
                                      <a:ea typeface="Cambria Math" charset="0"/>
                                      <a:cs typeface="Cambria Math" charset="0"/>
                                    </a:rPr>
                                  </m:ctrlPr>
                                </m:sSup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1</m:t>
                                      </m:r>
                                    </m:sub>
                                  </m:sSub>
                                </m:e>
                                <m:sup>
                                  <m:r>
                                    <a:rPr lang="en-US" b="0" i="1" smtClean="0">
                                      <a:latin typeface="Cambria Math" charset="0"/>
                                      <a:ea typeface="Cambria Math" charset="0"/>
                                      <a:cs typeface="Cambria Math" charset="0"/>
                                    </a:rPr>
                                    <m:t>2</m:t>
                                  </m:r>
                                </m:sup>
                              </m:sSup>
                            </m:e>
                          </m:rad>
                        </m:den>
                      </m:f>
                      <m:sSup>
                        <m:sSupPr>
                          <m:ctrlPr>
                            <a:rPr lang="mr-IN" b="0" i="1" smtClean="0">
                              <a:latin typeface="Cambria Math" charset="0"/>
                            </a:rPr>
                          </m:ctrlPr>
                        </m:sSupPr>
                        <m:e>
                          <m:r>
                            <a:rPr lang="en-US" b="0" i="1" smtClean="0">
                              <a:latin typeface="Cambria Math" charset="0"/>
                            </a:rPr>
                            <m:t>𝑒</m:t>
                          </m:r>
                        </m:e>
                        <m:sup>
                          <m:f>
                            <m:fPr>
                              <m:ctrlPr>
                                <a:rPr lang="mr-IN" b="0" i="1" smtClean="0">
                                  <a:latin typeface="Cambria Math" charset="0"/>
                                </a:rPr>
                              </m:ctrlPr>
                            </m:fPr>
                            <m:num>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𝑑</m:t>
                                  </m:r>
                                </m:e>
                                <m:sub>
                                  <m:r>
                                    <a:rPr lang="en-US" b="0" i="1" smtClean="0">
                                      <a:latin typeface="Cambria Math" charset="0"/>
                                    </a:rPr>
                                    <m:t>1</m:t>
                                  </m:r>
                                </m:sub>
                                <m:sup>
                                  <m:r>
                                    <a:rPr lang="en-US" b="0" i="1" smtClean="0">
                                      <a:latin typeface="Cambria Math" charset="0"/>
                                    </a:rPr>
                                    <m:t>2</m:t>
                                  </m:r>
                                </m:sup>
                              </m:sSubSup>
                            </m:num>
                            <m:den>
                              <m:r>
                                <a:rPr lang="en-US" b="0" i="1" smtClean="0">
                                  <a:latin typeface="Cambria Math" charset="0"/>
                                </a:rPr>
                                <m:t>2</m:t>
                              </m:r>
                              <m:sSubSup>
                                <m:sSubSupPr>
                                  <m:ctrlPr>
                                    <a:rPr lang="en-US" b="0" i="1" smtClean="0">
                                      <a:latin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rPr>
                                    <m:t>1</m:t>
                                  </m:r>
                                </m:sub>
                                <m:sup>
                                  <m:r>
                                    <a:rPr lang="en-US" b="0" i="1" smtClean="0">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2</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up>
                                  <m:r>
                                    <a:rPr lang="en-US" i="1">
                                      <a:latin typeface="Cambria Math" charset="0"/>
                                    </a:rPr>
                                    <m:t>2</m:t>
                                  </m:r>
                                </m:sup>
                              </m:sSubSup>
                            </m:den>
                          </m:f>
                        </m:sup>
                      </m:sSup>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81000" y="838200"/>
                <a:ext cx="8458200" cy="1493101"/>
              </a:xfrm>
              <a:prstGeom prst="rect">
                <a:avLst/>
              </a:prstGeom>
              <a:blipFill rotWithShape="0">
                <a:blip r:embed="rId3"/>
                <a:stretch>
                  <a:fillRect l="-1154" t="-2869"/>
                </a:stretch>
              </a:blipFill>
            </p:spPr>
            <p:txBody>
              <a:bodyPr/>
              <a:lstStyle/>
              <a:p>
                <a:r>
                  <a:rPr lang="en-US">
                    <a:noFill/>
                  </a:rPr>
                  <a:t> </a:t>
                </a:r>
              </a:p>
            </p:txBody>
          </p:sp>
        </mc:Fallback>
      </mc:AlternateContent>
    </p:spTree>
    <p:extLst>
      <p:ext uri="{BB962C8B-B14F-4D97-AF65-F5344CB8AC3E}">
        <p14:creationId xmlns:p14="http://schemas.microsoft.com/office/powerpoint/2010/main" val="516372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774" y="2408237"/>
            <a:ext cx="5691224" cy="4267199"/>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18</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81000" y="838200"/>
                <a:ext cx="8458200" cy="1493101"/>
              </a:xfrm>
              <a:prstGeom prst="rect">
                <a:avLst/>
              </a:prstGeom>
              <a:noFill/>
            </p:spPr>
            <p:txBody>
              <a:bodyPr wrap="square" rtlCol="0">
                <a:spAutoFit/>
              </a:bodyPr>
              <a:lstStyle/>
              <a:p>
                <a:r>
                  <a:rPr lang="en-US" dirty="0" smtClean="0"/>
                  <a:t>For many observations, product of likelihoods</a:t>
                </a:r>
              </a:p>
              <a:p>
                <a:pPr/>
                <a14:m>
                  <m:oMathPara xmlns:m="http://schemas.openxmlformats.org/officeDocument/2006/math">
                    <m:oMathParaPr>
                      <m:jc m:val="left"/>
                    </m:oMathParaPr>
                    <m:oMath xmlns:m="http://schemas.openxmlformats.org/officeDocument/2006/math">
                      <m:r>
                        <a:rPr lang="en-US" b="0" i="1" smtClean="0">
                          <a:latin typeface="Cambria Math" charset="0"/>
                        </a:rPr>
                        <m:t>𝑃</m:t>
                      </m:r>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ad>
                            <m:radPr>
                              <m:degHide m:val="on"/>
                              <m:ctrlPr>
                                <a:rPr lang="mr-IN" b="0" i="1" smtClean="0">
                                  <a:latin typeface="Cambria Math" charset="0"/>
                                </a:rPr>
                              </m:ctrlPr>
                            </m:radPr>
                            <m:deg/>
                            <m:e>
                              <m:r>
                                <a:rPr lang="en-US" b="0" i="1" smtClean="0">
                                  <a:latin typeface="Cambria Math" charset="0"/>
                                </a:rPr>
                                <m:t>2</m:t>
                              </m:r>
                              <m:r>
                                <a:rPr lang="en-US" b="0" i="1" smtClean="0">
                                  <a:latin typeface="Cambria Math" charset="0"/>
                                  <a:ea typeface="Cambria Math" charset="0"/>
                                  <a:cs typeface="Cambria Math" charset="0"/>
                                </a:rPr>
                                <m:t>𝜋</m:t>
                              </m:r>
                              <m:sSup>
                                <m:sSupPr>
                                  <m:ctrlPr>
                                    <a:rPr lang="en-US" b="0" i="1" smtClean="0">
                                      <a:latin typeface="Cambria Math" charset="0"/>
                                      <a:ea typeface="Cambria Math" charset="0"/>
                                      <a:cs typeface="Cambria Math" charset="0"/>
                                    </a:rPr>
                                  </m:ctrlPr>
                                </m:sSup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1</m:t>
                                      </m:r>
                                    </m:sub>
                                  </m:sSub>
                                </m:e>
                                <m:sup>
                                  <m:r>
                                    <a:rPr lang="en-US" b="0" i="1" smtClean="0">
                                      <a:latin typeface="Cambria Math" charset="0"/>
                                      <a:ea typeface="Cambria Math" charset="0"/>
                                      <a:cs typeface="Cambria Math" charset="0"/>
                                    </a:rPr>
                                    <m:t>2</m:t>
                                  </m:r>
                                </m:sup>
                              </m:sSup>
                            </m:e>
                          </m:rad>
                        </m:den>
                      </m:f>
                      <m:sSup>
                        <m:sSupPr>
                          <m:ctrlPr>
                            <a:rPr lang="mr-IN" b="0" i="1" smtClean="0">
                              <a:latin typeface="Cambria Math" charset="0"/>
                            </a:rPr>
                          </m:ctrlPr>
                        </m:sSupPr>
                        <m:e>
                          <m:r>
                            <a:rPr lang="en-US" b="0" i="1" smtClean="0">
                              <a:latin typeface="Cambria Math" charset="0"/>
                            </a:rPr>
                            <m:t>𝑒</m:t>
                          </m:r>
                        </m:e>
                        <m:sup>
                          <m:f>
                            <m:fPr>
                              <m:ctrlPr>
                                <a:rPr lang="mr-IN" b="0" i="1" smtClean="0">
                                  <a:latin typeface="Cambria Math" charset="0"/>
                                </a:rPr>
                              </m:ctrlPr>
                            </m:fPr>
                            <m:num>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𝑑</m:t>
                                  </m:r>
                                </m:e>
                                <m:sub>
                                  <m:r>
                                    <a:rPr lang="en-US" b="0" i="1" smtClean="0">
                                      <a:latin typeface="Cambria Math" charset="0"/>
                                    </a:rPr>
                                    <m:t>1</m:t>
                                  </m:r>
                                </m:sub>
                                <m:sup>
                                  <m:r>
                                    <a:rPr lang="en-US" b="0" i="1" smtClean="0">
                                      <a:latin typeface="Cambria Math" charset="0"/>
                                    </a:rPr>
                                    <m:t>2</m:t>
                                  </m:r>
                                </m:sup>
                              </m:sSubSup>
                            </m:num>
                            <m:den>
                              <m:r>
                                <a:rPr lang="en-US" b="0" i="1" smtClean="0">
                                  <a:latin typeface="Cambria Math" charset="0"/>
                                </a:rPr>
                                <m:t>2</m:t>
                              </m:r>
                              <m:sSubSup>
                                <m:sSubSupPr>
                                  <m:ctrlPr>
                                    <a:rPr lang="en-US" b="0" i="1" smtClean="0">
                                      <a:latin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rPr>
                                    <m:t>1</m:t>
                                  </m:r>
                                </m:sub>
                                <m:sup>
                                  <m:r>
                                    <a:rPr lang="en-US" b="0" i="1" smtClean="0">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2</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up>
                                  <m:r>
                                    <a:rPr lang="en-US" i="1">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3</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3</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3</m:t>
                                  </m:r>
                                </m:sub>
                                <m:sup>
                                  <m:r>
                                    <a:rPr lang="en-US" i="1">
                                      <a:latin typeface="Cambria Math" charset="0"/>
                                    </a:rPr>
                                    <m:t>2</m:t>
                                  </m:r>
                                </m:sup>
                              </m:sSubSup>
                            </m:den>
                          </m:f>
                        </m:sup>
                      </m:sSup>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81000" y="838200"/>
                <a:ext cx="8458200" cy="1493101"/>
              </a:xfrm>
              <a:prstGeom prst="rect">
                <a:avLst/>
              </a:prstGeom>
              <a:blipFill rotWithShape="0">
                <a:blip r:embed="rId3"/>
                <a:stretch>
                  <a:fillRect l="-1154" t="-2869"/>
                </a:stretch>
              </a:blipFill>
            </p:spPr>
            <p:txBody>
              <a:bodyPr/>
              <a:lstStyle/>
              <a:p>
                <a:r>
                  <a:rPr lang="en-US">
                    <a:noFill/>
                  </a:rPr>
                  <a:t> </a:t>
                </a:r>
              </a:p>
            </p:txBody>
          </p:sp>
        </mc:Fallback>
      </mc:AlternateContent>
    </p:spTree>
    <p:extLst>
      <p:ext uri="{BB962C8B-B14F-4D97-AF65-F5344CB8AC3E}">
        <p14:creationId xmlns:p14="http://schemas.microsoft.com/office/powerpoint/2010/main" val="1741200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774" y="2408237"/>
            <a:ext cx="5691225" cy="4267199"/>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19</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81000" y="838200"/>
                <a:ext cx="8458200" cy="1493101"/>
              </a:xfrm>
              <a:prstGeom prst="rect">
                <a:avLst/>
              </a:prstGeom>
              <a:noFill/>
            </p:spPr>
            <p:txBody>
              <a:bodyPr wrap="square" rtlCol="0">
                <a:spAutoFit/>
              </a:bodyPr>
              <a:lstStyle/>
              <a:p>
                <a:r>
                  <a:rPr lang="en-US" dirty="0" smtClean="0"/>
                  <a:t>For many observations, product of likelihoods</a:t>
                </a:r>
              </a:p>
              <a:p>
                <a:pPr/>
                <a14:m>
                  <m:oMathPara xmlns:m="http://schemas.openxmlformats.org/officeDocument/2006/math">
                    <m:oMathParaPr>
                      <m:jc m:val="left"/>
                    </m:oMathParaPr>
                    <m:oMath xmlns:m="http://schemas.openxmlformats.org/officeDocument/2006/math">
                      <m:r>
                        <a:rPr lang="en-US" b="0" i="1" smtClean="0">
                          <a:latin typeface="Cambria Math" charset="0"/>
                        </a:rPr>
                        <m:t>𝑃</m:t>
                      </m:r>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ad>
                            <m:radPr>
                              <m:degHide m:val="on"/>
                              <m:ctrlPr>
                                <a:rPr lang="mr-IN" b="0" i="1" smtClean="0">
                                  <a:latin typeface="Cambria Math" charset="0"/>
                                </a:rPr>
                              </m:ctrlPr>
                            </m:radPr>
                            <m:deg/>
                            <m:e>
                              <m:r>
                                <a:rPr lang="en-US" b="0" i="1" smtClean="0">
                                  <a:latin typeface="Cambria Math" charset="0"/>
                                </a:rPr>
                                <m:t>2</m:t>
                              </m:r>
                              <m:r>
                                <a:rPr lang="en-US" b="0" i="1" smtClean="0">
                                  <a:latin typeface="Cambria Math" charset="0"/>
                                  <a:ea typeface="Cambria Math" charset="0"/>
                                  <a:cs typeface="Cambria Math" charset="0"/>
                                </a:rPr>
                                <m:t>𝜋</m:t>
                              </m:r>
                              <m:sSup>
                                <m:sSupPr>
                                  <m:ctrlPr>
                                    <a:rPr lang="en-US" b="0" i="1" smtClean="0">
                                      <a:latin typeface="Cambria Math" charset="0"/>
                                      <a:ea typeface="Cambria Math" charset="0"/>
                                      <a:cs typeface="Cambria Math" charset="0"/>
                                    </a:rPr>
                                  </m:ctrlPr>
                                </m:sSup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1</m:t>
                                      </m:r>
                                    </m:sub>
                                  </m:sSub>
                                </m:e>
                                <m:sup>
                                  <m:r>
                                    <a:rPr lang="en-US" b="0" i="1" smtClean="0">
                                      <a:latin typeface="Cambria Math" charset="0"/>
                                      <a:ea typeface="Cambria Math" charset="0"/>
                                      <a:cs typeface="Cambria Math" charset="0"/>
                                    </a:rPr>
                                    <m:t>2</m:t>
                                  </m:r>
                                </m:sup>
                              </m:sSup>
                            </m:e>
                          </m:rad>
                        </m:den>
                      </m:f>
                      <m:sSup>
                        <m:sSupPr>
                          <m:ctrlPr>
                            <a:rPr lang="mr-IN" b="0" i="1" smtClean="0">
                              <a:latin typeface="Cambria Math" charset="0"/>
                            </a:rPr>
                          </m:ctrlPr>
                        </m:sSupPr>
                        <m:e>
                          <m:r>
                            <a:rPr lang="en-US" b="0" i="1" smtClean="0">
                              <a:latin typeface="Cambria Math" charset="0"/>
                            </a:rPr>
                            <m:t>𝑒</m:t>
                          </m:r>
                        </m:e>
                        <m:sup>
                          <m:f>
                            <m:fPr>
                              <m:ctrlPr>
                                <a:rPr lang="mr-IN" b="0" i="1" smtClean="0">
                                  <a:latin typeface="Cambria Math" charset="0"/>
                                </a:rPr>
                              </m:ctrlPr>
                            </m:fPr>
                            <m:num>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𝑑</m:t>
                                  </m:r>
                                </m:e>
                                <m:sub>
                                  <m:r>
                                    <a:rPr lang="en-US" b="0" i="1" smtClean="0">
                                      <a:latin typeface="Cambria Math" charset="0"/>
                                    </a:rPr>
                                    <m:t>1</m:t>
                                  </m:r>
                                </m:sub>
                                <m:sup>
                                  <m:r>
                                    <a:rPr lang="en-US" b="0" i="1" smtClean="0">
                                      <a:latin typeface="Cambria Math" charset="0"/>
                                    </a:rPr>
                                    <m:t>2</m:t>
                                  </m:r>
                                </m:sup>
                              </m:sSubSup>
                            </m:num>
                            <m:den>
                              <m:r>
                                <a:rPr lang="en-US" b="0" i="1" smtClean="0">
                                  <a:latin typeface="Cambria Math" charset="0"/>
                                </a:rPr>
                                <m:t>2</m:t>
                              </m:r>
                              <m:sSubSup>
                                <m:sSubSupPr>
                                  <m:ctrlPr>
                                    <a:rPr lang="en-US" b="0" i="1" smtClean="0">
                                      <a:latin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rPr>
                                    <m:t>1</m:t>
                                  </m:r>
                                </m:sub>
                                <m:sup>
                                  <m:r>
                                    <a:rPr lang="en-US" b="0" i="1" smtClean="0">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2</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up>
                                  <m:r>
                                    <a:rPr lang="en-US" i="1">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3</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3</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3</m:t>
                                  </m:r>
                                </m:sub>
                                <m:sup>
                                  <m:r>
                                    <a:rPr lang="en-US" i="1">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4</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4</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4</m:t>
                                  </m:r>
                                </m:sub>
                                <m:sup>
                                  <m:r>
                                    <a:rPr lang="en-US" i="1">
                                      <a:latin typeface="Cambria Math" charset="0"/>
                                    </a:rPr>
                                    <m:t>2</m:t>
                                  </m:r>
                                </m:sup>
                              </m:sSubSup>
                            </m:den>
                          </m:f>
                        </m:sup>
                      </m:sSup>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81000" y="838200"/>
                <a:ext cx="8458200" cy="1493101"/>
              </a:xfrm>
              <a:prstGeom prst="rect">
                <a:avLst/>
              </a:prstGeom>
              <a:blipFill rotWithShape="0">
                <a:blip r:embed="rId3"/>
                <a:stretch>
                  <a:fillRect l="-1154" t="-2869"/>
                </a:stretch>
              </a:blipFill>
            </p:spPr>
            <p:txBody>
              <a:bodyPr/>
              <a:lstStyle/>
              <a:p>
                <a:r>
                  <a:rPr lang="en-US">
                    <a:noFill/>
                  </a:rPr>
                  <a:t> </a:t>
                </a:r>
              </a:p>
            </p:txBody>
          </p:sp>
        </mc:Fallback>
      </mc:AlternateContent>
    </p:spTree>
    <p:extLst>
      <p:ext uri="{BB962C8B-B14F-4D97-AF65-F5344CB8AC3E}">
        <p14:creationId xmlns:p14="http://schemas.microsoft.com/office/powerpoint/2010/main" val="601229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066800"/>
            <a:ext cx="7924800" cy="4228850"/>
          </a:xfrm>
          <a:prstGeom prst="rect">
            <a:avLst/>
          </a:prstGeom>
          <a:noFill/>
        </p:spPr>
        <p:txBody>
          <a:bodyPr wrap="square" rtlCol="0">
            <a:spAutoFit/>
          </a:bodyPr>
          <a:lstStyle/>
          <a:p>
            <a:pPr marL="457200" indent="-457200">
              <a:lnSpc>
                <a:spcPct val="140000"/>
              </a:lnSpc>
              <a:buAutoNum type="arabicPeriod"/>
            </a:pPr>
            <a:r>
              <a:rPr lang="en-US" dirty="0" smtClean="0">
                <a:latin typeface="Calibri" charset="0"/>
              </a:rPr>
              <a:t>Data Assimilation: Building a simple forecast system.</a:t>
            </a:r>
          </a:p>
          <a:p>
            <a:pPr marL="457200" indent="-457200">
              <a:lnSpc>
                <a:spcPct val="140000"/>
              </a:lnSpc>
              <a:buAutoNum type="arabicPeriod"/>
            </a:pPr>
            <a:r>
              <a:rPr lang="en-US" dirty="0" smtClean="0">
                <a:latin typeface="Calibri" charset="0"/>
              </a:rPr>
              <a:t>Data Assimilation: What can it do?</a:t>
            </a:r>
          </a:p>
          <a:p>
            <a:pPr marL="457200" indent="-457200">
              <a:lnSpc>
                <a:spcPct val="140000"/>
              </a:lnSpc>
              <a:buAutoNum type="arabicPeriod"/>
            </a:pPr>
            <a:r>
              <a:rPr lang="en-US" dirty="0" smtClean="0">
                <a:latin typeface="Calibri" charset="0"/>
              </a:rPr>
              <a:t>Data </a:t>
            </a:r>
            <a:r>
              <a:rPr lang="en-US" dirty="0" err="1" smtClean="0">
                <a:latin typeface="Calibri" charset="0"/>
              </a:rPr>
              <a:t>Assimilaton</a:t>
            </a:r>
            <a:r>
              <a:rPr lang="en-US" dirty="0" smtClean="0">
                <a:latin typeface="Calibri" charset="0"/>
              </a:rPr>
              <a:t>: A general description.</a:t>
            </a:r>
          </a:p>
          <a:p>
            <a:pPr marL="457200" indent="-457200">
              <a:lnSpc>
                <a:spcPct val="140000"/>
              </a:lnSpc>
              <a:buAutoNum type="arabicPeriod"/>
            </a:pPr>
            <a:r>
              <a:rPr lang="en-US" dirty="0" smtClean="0">
                <a:latin typeface="Calibri" charset="0"/>
              </a:rPr>
              <a:t>Methods: Particle filter.</a:t>
            </a:r>
          </a:p>
          <a:p>
            <a:pPr marL="457200" indent="-457200">
              <a:lnSpc>
                <a:spcPct val="140000"/>
              </a:lnSpc>
              <a:buAutoNum type="arabicPeriod"/>
            </a:pPr>
            <a:r>
              <a:rPr lang="en-US" dirty="0" smtClean="0">
                <a:latin typeface="Calibri" charset="0"/>
              </a:rPr>
              <a:t>Methods: </a:t>
            </a:r>
            <a:r>
              <a:rPr lang="en-US" dirty="0" err="1" smtClean="0">
                <a:latin typeface="Calibri" charset="0"/>
              </a:rPr>
              <a:t>Variational</a:t>
            </a:r>
            <a:r>
              <a:rPr lang="en-US" dirty="0" smtClean="0">
                <a:latin typeface="Calibri" charset="0"/>
              </a:rPr>
              <a:t>.</a:t>
            </a:r>
          </a:p>
          <a:p>
            <a:pPr marL="457200" indent="-457200">
              <a:lnSpc>
                <a:spcPct val="140000"/>
              </a:lnSpc>
              <a:buAutoNum type="arabicPeriod"/>
            </a:pPr>
            <a:r>
              <a:rPr lang="en-US" dirty="0" smtClean="0">
                <a:latin typeface="Calibri" charset="0"/>
              </a:rPr>
              <a:t>Methods: </a:t>
            </a:r>
            <a:r>
              <a:rPr lang="en-US" dirty="0" err="1" smtClean="0">
                <a:latin typeface="Calibri" charset="0"/>
              </a:rPr>
              <a:t>Kalman</a:t>
            </a:r>
            <a:r>
              <a:rPr lang="en-US" dirty="0" smtClean="0">
                <a:latin typeface="Calibri" charset="0"/>
              </a:rPr>
              <a:t> filter.</a:t>
            </a:r>
          </a:p>
          <a:p>
            <a:pPr marL="457200" indent="-457200">
              <a:lnSpc>
                <a:spcPct val="140000"/>
              </a:lnSpc>
              <a:buAutoNum type="arabicPeriod"/>
            </a:pPr>
            <a:r>
              <a:rPr lang="en-US" dirty="0" smtClean="0">
                <a:latin typeface="Calibri" charset="0"/>
              </a:rPr>
              <a:t>Methods: Ensemble </a:t>
            </a:r>
            <a:r>
              <a:rPr lang="en-US" dirty="0" err="1" smtClean="0">
                <a:latin typeface="Calibri" charset="0"/>
              </a:rPr>
              <a:t>Kalman</a:t>
            </a:r>
            <a:r>
              <a:rPr lang="en-US" dirty="0" smtClean="0">
                <a:latin typeface="Calibri" charset="0"/>
              </a:rPr>
              <a:t> filter.</a:t>
            </a:r>
            <a:endParaRPr lang="en-US" dirty="0">
              <a:latin typeface="Calibri" charset="0"/>
            </a:endParaRPr>
          </a:p>
          <a:p>
            <a:pPr marL="457200" indent="-457200">
              <a:lnSpc>
                <a:spcPct val="140000"/>
              </a:lnSpc>
              <a:buAutoNum type="arabicPeriod"/>
            </a:pPr>
            <a:r>
              <a:rPr lang="en-US" dirty="0" smtClean="0">
                <a:latin typeface="Calibri" charset="0"/>
              </a:rPr>
              <a:t>Additional topics.</a:t>
            </a:r>
          </a:p>
        </p:txBody>
      </p:sp>
      <p:sp>
        <p:nvSpPr>
          <p:cNvPr id="8" name="TextBox 7"/>
          <p:cNvSpPr txBox="1"/>
          <p:nvPr/>
        </p:nvSpPr>
        <p:spPr>
          <a:xfrm>
            <a:off x="0" y="-1"/>
            <a:ext cx="9144000" cy="523220"/>
          </a:xfrm>
          <a:prstGeom prst="rect">
            <a:avLst/>
          </a:prstGeom>
          <a:solidFill>
            <a:srgbClr val="00B05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charset="0"/>
                <a:ea typeface="Calibri" charset="0"/>
                <a:cs typeface="Calibri" charset="0"/>
              </a:rPr>
              <a:t>Outline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charset="0"/>
              <a:ea typeface="Calibri" charset="0"/>
              <a:cs typeface="Calibri" charset="0"/>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2</a:t>
            </a:fld>
            <a:endParaRPr lang="en-US" dirty="0"/>
          </a:p>
        </p:txBody>
      </p:sp>
    </p:spTree>
    <p:extLst>
      <p:ext uri="{BB962C8B-B14F-4D97-AF65-F5344CB8AC3E}">
        <p14:creationId xmlns:p14="http://schemas.microsoft.com/office/powerpoint/2010/main" val="25678298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7" y="1836125"/>
            <a:ext cx="5840405" cy="4379053"/>
          </a:xfrm>
          <a:prstGeom prst="rect">
            <a:avLst/>
          </a:prstGeom>
        </p:spPr>
      </p:pic>
      <p:sp>
        <p:nvSpPr>
          <p:cNvPr id="6" name="TextBox 5"/>
          <p:cNvSpPr txBox="1"/>
          <p:nvPr/>
        </p:nvSpPr>
        <p:spPr>
          <a:xfrm>
            <a:off x="228600" y="808867"/>
            <a:ext cx="8458200" cy="1569660"/>
          </a:xfrm>
          <a:prstGeom prst="rect">
            <a:avLst/>
          </a:prstGeom>
          <a:noFill/>
        </p:spPr>
        <p:txBody>
          <a:bodyPr wrap="square" rtlCol="0">
            <a:spAutoFit/>
          </a:bodyPr>
          <a:lstStyle/>
          <a:p>
            <a:r>
              <a:rPr lang="en-US" dirty="0" smtClean="0"/>
              <a:t>Assimilating the first observation:</a:t>
            </a:r>
          </a:p>
          <a:p>
            <a:r>
              <a:rPr lang="en-US" dirty="0" smtClean="0"/>
              <a:t>    Make large ensemble of forecasts.</a:t>
            </a:r>
          </a:p>
          <a:p>
            <a:r>
              <a:rPr lang="en-US" dirty="0"/>
              <a:t> </a:t>
            </a:r>
            <a:r>
              <a:rPr lang="en-US" dirty="0" smtClean="0"/>
              <a:t>   Use first observation to assign relative probability.</a:t>
            </a:r>
          </a:p>
          <a:p>
            <a:r>
              <a:rPr lang="en-US" dirty="0" smtClean="0"/>
              <a:t>    500 most likely of 10000 (darker blue =&gt; more likely).</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20</a:t>
            </a:fld>
            <a:endParaRPr lang="en-US" dirty="0"/>
          </a:p>
        </p:txBody>
      </p:sp>
    </p:spTree>
    <p:extLst>
      <p:ext uri="{BB962C8B-B14F-4D97-AF65-F5344CB8AC3E}">
        <p14:creationId xmlns:p14="http://schemas.microsoft.com/office/powerpoint/2010/main" val="1905764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7" y="1836125"/>
            <a:ext cx="5840405" cy="4379053"/>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21</a:t>
            </a:fld>
            <a:endParaRPr lang="en-US" dirty="0"/>
          </a:p>
        </p:txBody>
      </p:sp>
      <p:sp>
        <p:nvSpPr>
          <p:cNvPr id="11" name="TextBox 10"/>
          <p:cNvSpPr txBox="1"/>
          <p:nvPr/>
        </p:nvSpPr>
        <p:spPr>
          <a:xfrm>
            <a:off x="228600" y="808867"/>
            <a:ext cx="8458200" cy="1938992"/>
          </a:xfrm>
          <a:prstGeom prst="rect">
            <a:avLst/>
          </a:prstGeom>
          <a:noFill/>
        </p:spPr>
        <p:txBody>
          <a:bodyPr wrap="square" rtlCol="0">
            <a:spAutoFit/>
          </a:bodyPr>
          <a:lstStyle/>
          <a:p>
            <a:r>
              <a:rPr lang="en-US" dirty="0" smtClean="0"/>
              <a:t>Assimilating the first observation:</a:t>
            </a:r>
          </a:p>
          <a:p>
            <a:r>
              <a:rPr lang="en-US" dirty="0"/>
              <a:t> </a:t>
            </a:r>
            <a:r>
              <a:rPr lang="en-US" dirty="0" smtClean="0"/>
              <a:t>   </a:t>
            </a:r>
            <a:r>
              <a:rPr lang="en-US" dirty="0"/>
              <a:t>500 balls at time 0.5 are an ensemble analysis.</a:t>
            </a:r>
          </a:p>
          <a:p>
            <a:r>
              <a:rPr lang="en-US" dirty="0" smtClean="0"/>
              <a:t>    Show </a:t>
            </a:r>
            <a:r>
              <a:rPr lang="en-US" dirty="0"/>
              <a:t>uncertainty of best estimate of red ball’s location.</a:t>
            </a:r>
          </a:p>
          <a:p>
            <a:endParaRPr lang="en-US" dirty="0" smtClean="0"/>
          </a:p>
          <a:p>
            <a:r>
              <a:rPr lang="en-US" dirty="0" smtClean="0"/>
              <a:t>    </a:t>
            </a:r>
            <a:endParaRPr lang="en-US" dirty="0"/>
          </a:p>
        </p:txBody>
      </p:sp>
    </p:spTree>
    <p:extLst>
      <p:ext uri="{BB962C8B-B14F-4D97-AF65-F5344CB8AC3E}">
        <p14:creationId xmlns:p14="http://schemas.microsoft.com/office/powerpoint/2010/main" val="2490814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7" y="1836125"/>
            <a:ext cx="5840405" cy="4379053"/>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22</a:t>
            </a:fld>
            <a:endParaRPr lang="en-US" dirty="0"/>
          </a:p>
        </p:txBody>
      </p:sp>
      <p:sp>
        <p:nvSpPr>
          <p:cNvPr id="10" name="TextBox 9"/>
          <p:cNvSpPr txBox="1"/>
          <p:nvPr/>
        </p:nvSpPr>
        <p:spPr>
          <a:xfrm>
            <a:off x="228600" y="808867"/>
            <a:ext cx="8458200" cy="2308324"/>
          </a:xfrm>
          <a:prstGeom prst="rect">
            <a:avLst/>
          </a:prstGeom>
          <a:noFill/>
        </p:spPr>
        <p:txBody>
          <a:bodyPr wrap="square" rtlCol="0">
            <a:spAutoFit/>
          </a:bodyPr>
          <a:lstStyle/>
          <a:p>
            <a:r>
              <a:rPr lang="en-US" dirty="0" smtClean="0"/>
              <a:t>Assimilating the first observation:</a:t>
            </a:r>
          </a:p>
          <a:p>
            <a:r>
              <a:rPr lang="en-US" dirty="0" smtClean="0"/>
              <a:t>    </a:t>
            </a:r>
            <a:r>
              <a:rPr lang="en-US" dirty="0"/>
              <a:t>Can make a forecast to later times.</a:t>
            </a:r>
          </a:p>
          <a:p>
            <a:r>
              <a:rPr lang="en-US" dirty="0" smtClean="0"/>
              <a:t>    Green </a:t>
            </a:r>
            <a:r>
              <a:rPr lang="en-US" dirty="0"/>
              <a:t>is probability weighted ensemble mean.</a:t>
            </a:r>
          </a:p>
          <a:p>
            <a:r>
              <a:rPr lang="en-US" dirty="0" smtClean="0"/>
              <a:t>    Best </a:t>
            </a:r>
            <a:r>
              <a:rPr lang="en-US" dirty="0"/>
              <a:t>estimate of the ball’s position after 2 seconds</a:t>
            </a:r>
            <a:r>
              <a:rPr lang="en-US" dirty="0" smtClean="0"/>
              <a:t>.</a:t>
            </a:r>
            <a:endParaRPr lang="en-US" dirty="0"/>
          </a:p>
          <a:p>
            <a:endParaRPr lang="en-US" dirty="0" smtClean="0"/>
          </a:p>
          <a:p>
            <a:r>
              <a:rPr lang="en-US" dirty="0" smtClean="0"/>
              <a:t>    </a:t>
            </a:r>
            <a:endParaRPr lang="en-US" dirty="0"/>
          </a:p>
        </p:txBody>
      </p:sp>
    </p:spTree>
    <p:extLst>
      <p:ext uri="{BB962C8B-B14F-4D97-AF65-F5344CB8AC3E}">
        <p14:creationId xmlns:p14="http://schemas.microsoft.com/office/powerpoint/2010/main" val="70496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7" y="1836125"/>
            <a:ext cx="5840404" cy="4379052"/>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23</a:t>
            </a:fld>
            <a:endParaRPr lang="en-US" dirty="0"/>
          </a:p>
        </p:txBody>
      </p:sp>
      <p:sp>
        <p:nvSpPr>
          <p:cNvPr id="10" name="TextBox 9"/>
          <p:cNvSpPr txBox="1"/>
          <p:nvPr/>
        </p:nvSpPr>
        <p:spPr>
          <a:xfrm>
            <a:off x="228600" y="808867"/>
            <a:ext cx="8458200" cy="1938992"/>
          </a:xfrm>
          <a:prstGeom prst="rect">
            <a:avLst/>
          </a:prstGeom>
          <a:noFill/>
        </p:spPr>
        <p:txBody>
          <a:bodyPr wrap="square" rtlCol="0">
            <a:spAutoFit/>
          </a:bodyPr>
          <a:lstStyle/>
          <a:p>
            <a:r>
              <a:rPr lang="en-US" dirty="0" smtClean="0"/>
              <a:t>Assimilating the second observation:</a:t>
            </a:r>
          </a:p>
          <a:p>
            <a:r>
              <a:rPr lang="en-US" dirty="0" smtClean="0"/>
              <a:t>    </a:t>
            </a:r>
            <a:r>
              <a:rPr lang="en-US" dirty="0"/>
              <a:t>Can include observations from subsequent times.</a:t>
            </a:r>
          </a:p>
          <a:p>
            <a:r>
              <a:rPr lang="en-US" dirty="0" smtClean="0"/>
              <a:t>    Analysis </a:t>
            </a:r>
            <a:r>
              <a:rPr lang="en-US" dirty="0"/>
              <a:t>using observations at 0.5 and 1 seconds shown.</a:t>
            </a:r>
          </a:p>
          <a:p>
            <a:endParaRPr lang="en-US" dirty="0" smtClean="0"/>
          </a:p>
          <a:p>
            <a:r>
              <a:rPr lang="en-US" dirty="0" smtClean="0"/>
              <a:t>    </a:t>
            </a:r>
            <a:endParaRPr lang="en-US" dirty="0"/>
          </a:p>
        </p:txBody>
      </p:sp>
    </p:spTree>
    <p:extLst>
      <p:ext uri="{BB962C8B-B14F-4D97-AF65-F5344CB8AC3E}">
        <p14:creationId xmlns:p14="http://schemas.microsoft.com/office/powerpoint/2010/main" val="105929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7" y="1836125"/>
            <a:ext cx="5840404" cy="4379052"/>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24</a:t>
            </a:fld>
            <a:endParaRPr lang="en-US" dirty="0"/>
          </a:p>
        </p:txBody>
      </p:sp>
      <p:sp>
        <p:nvSpPr>
          <p:cNvPr id="10" name="TextBox 9"/>
          <p:cNvSpPr txBox="1"/>
          <p:nvPr/>
        </p:nvSpPr>
        <p:spPr>
          <a:xfrm>
            <a:off x="228600" y="808867"/>
            <a:ext cx="8458200" cy="2308324"/>
          </a:xfrm>
          <a:prstGeom prst="rect">
            <a:avLst/>
          </a:prstGeom>
          <a:noFill/>
        </p:spPr>
        <p:txBody>
          <a:bodyPr wrap="square" rtlCol="0">
            <a:spAutoFit/>
          </a:bodyPr>
          <a:lstStyle/>
          <a:p>
            <a:r>
              <a:rPr lang="en-US" dirty="0" smtClean="0"/>
              <a:t>Assimilating the second observation:</a:t>
            </a:r>
          </a:p>
          <a:p>
            <a:r>
              <a:rPr lang="en-US" dirty="0"/>
              <a:t> </a:t>
            </a:r>
            <a:r>
              <a:rPr lang="en-US" dirty="0" smtClean="0"/>
              <a:t>   </a:t>
            </a:r>
            <a:r>
              <a:rPr lang="en-US" dirty="0"/>
              <a:t>Can include observations from subsequent times.</a:t>
            </a:r>
          </a:p>
          <a:p>
            <a:r>
              <a:rPr lang="en-US" dirty="0" smtClean="0"/>
              <a:t>    Forecast </a:t>
            </a:r>
            <a:r>
              <a:rPr lang="en-US" dirty="0"/>
              <a:t>using observations at 0.5 and 1 seconds shown.</a:t>
            </a:r>
          </a:p>
          <a:p>
            <a:endParaRPr lang="en-US" dirty="0"/>
          </a:p>
          <a:p>
            <a:endParaRPr lang="en-US" dirty="0" smtClean="0"/>
          </a:p>
          <a:p>
            <a:r>
              <a:rPr lang="en-US" dirty="0" smtClean="0"/>
              <a:t>    </a:t>
            </a:r>
            <a:endParaRPr lang="en-US" dirty="0"/>
          </a:p>
        </p:txBody>
      </p:sp>
    </p:spTree>
    <p:extLst>
      <p:ext uri="{BB962C8B-B14F-4D97-AF65-F5344CB8AC3E}">
        <p14:creationId xmlns:p14="http://schemas.microsoft.com/office/powerpoint/2010/main" val="981107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2" cy="4379051"/>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25</a:t>
            </a:fld>
            <a:endParaRPr lang="en-US" dirty="0"/>
          </a:p>
        </p:txBody>
      </p:sp>
      <p:sp>
        <p:nvSpPr>
          <p:cNvPr id="10" name="TextBox 9"/>
          <p:cNvSpPr txBox="1"/>
          <p:nvPr/>
        </p:nvSpPr>
        <p:spPr>
          <a:xfrm>
            <a:off x="228600" y="808867"/>
            <a:ext cx="8458200" cy="1938992"/>
          </a:xfrm>
          <a:prstGeom prst="rect">
            <a:avLst/>
          </a:prstGeom>
          <a:noFill/>
        </p:spPr>
        <p:txBody>
          <a:bodyPr wrap="square" rtlCol="0">
            <a:spAutoFit/>
          </a:bodyPr>
          <a:lstStyle/>
          <a:p>
            <a:r>
              <a:rPr lang="en-US" dirty="0" smtClean="0"/>
              <a:t>Assimilating the third observation:</a:t>
            </a:r>
          </a:p>
          <a:p>
            <a:r>
              <a:rPr lang="en-US" dirty="0" smtClean="0"/>
              <a:t>    Analysis using observations at 0.5, 1, 1.5 seconds shown.</a:t>
            </a:r>
          </a:p>
          <a:p>
            <a:endParaRPr lang="en-US" dirty="0"/>
          </a:p>
          <a:p>
            <a:endParaRPr lang="en-US" dirty="0" smtClean="0"/>
          </a:p>
          <a:p>
            <a:r>
              <a:rPr lang="en-US" dirty="0" smtClean="0"/>
              <a:t>    </a:t>
            </a:r>
            <a:endParaRPr lang="en-US" dirty="0"/>
          </a:p>
        </p:txBody>
      </p:sp>
    </p:spTree>
    <p:extLst>
      <p:ext uri="{BB962C8B-B14F-4D97-AF65-F5344CB8AC3E}">
        <p14:creationId xmlns:p14="http://schemas.microsoft.com/office/powerpoint/2010/main" val="572054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2" cy="4379051"/>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26</a:t>
            </a:fld>
            <a:endParaRPr lang="en-US" dirty="0"/>
          </a:p>
        </p:txBody>
      </p:sp>
      <p:sp>
        <p:nvSpPr>
          <p:cNvPr id="10" name="TextBox 9"/>
          <p:cNvSpPr txBox="1"/>
          <p:nvPr/>
        </p:nvSpPr>
        <p:spPr>
          <a:xfrm>
            <a:off x="228600" y="808867"/>
            <a:ext cx="8458200" cy="1569660"/>
          </a:xfrm>
          <a:prstGeom prst="rect">
            <a:avLst/>
          </a:prstGeom>
          <a:noFill/>
        </p:spPr>
        <p:txBody>
          <a:bodyPr wrap="square" rtlCol="0">
            <a:spAutoFit/>
          </a:bodyPr>
          <a:lstStyle/>
          <a:p>
            <a:r>
              <a:rPr lang="en-US" dirty="0" smtClean="0"/>
              <a:t>Assimilating the third observation:</a:t>
            </a:r>
          </a:p>
          <a:p>
            <a:r>
              <a:rPr lang="en-US" dirty="0" smtClean="0"/>
              <a:t>    </a:t>
            </a:r>
            <a:r>
              <a:rPr lang="en-US" dirty="0"/>
              <a:t>Forecast using observations at 0.5, 1, 1.5 seconds shown</a:t>
            </a:r>
            <a:r>
              <a:rPr lang="en-US" dirty="0" smtClean="0"/>
              <a:t>.</a:t>
            </a:r>
            <a:endParaRPr lang="en-US" dirty="0"/>
          </a:p>
          <a:p>
            <a:endParaRPr lang="en-US" dirty="0" smtClean="0"/>
          </a:p>
          <a:p>
            <a:r>
              <a:rPr lang="en-US" dirty="0" smtClean="0"/>
              <a:t>    </a:t>
            </a:r>
            <a:endParaRPr lang="en-US" dirty="0"/>
          </a:p>
        </p:txBody>
      </p:sp>
    </p:spTree>
    <p:extLst>
      <p:ext uri="{BB962C8B-B14F-4D97-AF65-F5344CB8AC3E}">
        <p14:creationId xmlns:p14="http://schemas.microsoft.com/office/powerpoint/2010/main" val="1001309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1" cy="4379050"/>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27</a:t>
            </a:fld>
            <a:endParaRPr lang="en-US" dirty="0"/>
          </a:p>
        </p:txBody>
      </p:sp>
      <p:sp>
        <p:nvSpPr>
          <p:cNvPr id="10" name="TextBox 9"/>
          <p:cNvSpPr txBox="1"/>
          <p:nvPr/>
        </p:nvSpPr>
        <p:spPr>
          <a:xfrm>
            <a:off x="228600" y="808867"/>
            <a:ext cx="8534400" cy="1938992"/>
          </a:xfrm>
          <a:prstGeom prst="rect">
            <a:avLst/>
          </a:prstGeom>
          <a:noFill/>
        </p:spPr>
        <p:txBody>
          <a:bodyPr wrap="square" rtlCol="0">
            <a:spAutoFit/>
          </a:bodyPr>
          <a:lstStyle/>
          <a:p>
            <a:r>
              <a:rPr lang="en-US" dirty="0" smtClean="0"/>
              <a:t>Assimilating the final observation:</a:t>
            </a:r>
          </a:p>
          <a:p>
            <a:r>
              <a:rPr lang="en-US" dirty="0" smtClean="0"/>
              <a:t>    Analysis using observations at 0.5, 1, 1.5, 2 seconds.</a:t>
            </a:r>
          </a:p>
          <a:p>
            <a:endParaRPr lang="en-US" dirty="0"/>
          </a:p>
          <a:p>
            <a:endParaRPr lang="en-US" dirty="0" smtClean="0"/>
          </a:p>
          <a:p>
            <a:r>
              <a:rPr lang="en-US" dirty="0" smtClean="0"/>
              <a:t>    </a:t>
            </a:r>
            <a:endParaRPr lang="en-US" dirty="0"/>
          </a:p>
        </p:txBody>
      </p:sp>
    </p:spTree>
    <p:extLst>
      <p:ext uri="{BB962C8B-B14F-4D97-AF65-F5344CB8AC3E}">
        <p14:creationId xmlns:p14="http://schemas.microsoft.com/office/powerpoint/2010/main" val="271891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914400"/>
            <a:ext cx="8458200" cy="4154984"/>
          </a:xfrm>
          <a:prstGeom prst="rect">
            <a:avLst/>
          </a:prstGeom>
          <a:noFill/>
        </p:spPr>
        <p:txBody>
          <a:bodyPr wrap="square" rtlCol="0">
            <a:spAutoFit/>
          </a:bodyPr>
          <a:lstStyle/>
          <a:p>
            <a:r>
              <a:rPr lang="en-US" dirty="0" smtClean="0">
                <a:solidFill>
                  <a:srgbClr val="FF0000"/>
                </a:solidFill>
              </a:rPr>
              <a:t>Data assimilation combines model and observations.</a:t>
            </a:r>
          </a:p>
          <a:p>
            <a:endParaRPr lang="en-US" dirty="0">
              <a:solidFill>
                <a:srgbClr val="FF0000"/>
              </a:solidFill>
            </a:endParaRPr>
          </a:p>
          <a:p>
            <a:r>
              <a:rPr lang="en-US" dirty="0"/>
              <a:t>Analyses and forecasts are always uncertain</a:t>
            </a:r>
            <a:r>
              <a:rPr lang="en-US" dirty="0" smtClean="0"/>
              <a:t>.</a:t>
            </a:r>
          </a:p>
          <a:p>
            <a:endParaRPr lang="en-US" dirty="0"/>
          </a:p>
          <a:p>
            <a:r>
              <a:rPr lang="en-US" dirty="0" smtClean="0">
                <a:solidFill>
                  <a:srgbClr val="FF0000"/>
                </a:solidFill>
              </a:rPr>
              <a:t>Analyses</a:t>
            </a:r>
            <a:r>
              <a:rPr lang="en-US" dirty="0" smtClean="0"/>
              <a:t> become more accurate, more certain with more observations.</a:t>
            </a:r>
          </a:p>
          <a:p>
            <a:endParaRPr lang="en-US" dirty="0"/>
          </a:p>
          <a:p>
            <a:r>
              <a:rPr lang="en-US" dirty="0" smtClean="0"/>
              <a:t>Shorter lead </a:t>
            </a:r>
            <a:r>
              <a:rPr lang="en-US" dirty="0" smtClean="0">
                <a:solidFill>
                  <a:srgbClr val="FF0000"/>
                </a:solidFill>
              </a:rPr>
              <a:t>forecasts</a:t>
            </a:r>
            <a:r>
              <a:rPr lang="en-US" dirty="0" smtClean="0"/>
              <a:t> are more accurate, more certain.</a:t>
            </a:r>
          </a:p>
          <a:p>
            <a:endParaRPr lang="en-US" dirty="0"/>
          </a:p>
          <a:p>
            <a:r>
              <a:rPr lang="en-US" dirty="0" smtClean="0"/>
              <a:t>Quantifying this uncertainty is important.</a:t>
            </a:r>
          </a:p>
          <a:p>
            <a:endParaRPr lang="en-US" dirty="0"/>
          </a:p>
        </p:txBody>
      </p:sp>
      <p:sp>
        <p:nvSpPr>
          <p:cNvPr id="7" name="TextBox 6"/>
          <p:cNvSpPr txBox="1"/>
          <p:nvPr/>
        </p:nvSpPr>
        <p:spPr>
          <a:xfrm>
            <a:off x="0" y="-1"/>
            <a:ext cx="9144000" cy="523220"/>
          </a:xfrm>
          <a:prstGeom prst="rect">
            <a:avLst/>
          </a:prstGeom>
          <a:solidFill>
            <a:srgbClr val="00B050"/>
          </a:solidFill>
        </p:spPr>
        <p:txBody>
          <a:bodyPr wrap="square" rtlCol="0">
            <a:spAutoFit/>
          </a:bodyPr>
          <a:lstStyle/>
          <a:p>
            <a:pPr algn="ctr"/>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endParaRP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28</a:t>
            </a:fld>
            <a:endParaRPr lang="en-US" dirty="0"/>
          </a:p>
        </p:txBody>
      </p:sp>
    </p:spTree>
    <p:extLst>
      <p:ext uri="{BB962C8B-B14F-4D97-AF65-F5344CB8AC3E}">
        <p14:creationId xmlns:p14="http://schemas.microsoft.com/office/powerpoint/2010/main" val="1449528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066800"/>
            <a:ext cx="7924800" cy="4228850"/>
          </a:xfrm>
          <a:prstGeom prst="rect">
            <a:avLst/>
          </a:prstGeom>
          <a:noFill/>
        </p:spPr>
        <p:txBody>
          <a:bodyPr wrap="square" rtlCol="0">
            <a:spAutoFit/>
          </a:bodyPr>
          <a:lstStyle/>
          <a:p>
            <a:pPr marL="457200" indent="-457200">
              <a:lnSpc>
                <a:spcPct val="140000"/>
              </a:lnSpc>
              <a:buAutoNum type="arabicPeriod"/>
            </a:pPr>
            <a:r>
              <a:rPr lang="en-US" dirty="0" smtClean="0">
                <a:latin typeface="Calibri" charset="0"/>
              </a:rPr>
              <a:t>Data Assimilation: Building a simple forecast system.</a:t>
            </a:r>
          </a:p>
          <a:p>
            <a:pPr marL="457200" indent="-457200">
              <a:lnSpc>
                <a:spcPct val="140000"/>
              </a:lnSpc>
              <a:buAutoNum type="arabicPeriod"/>
            </a:pPr>
            <a:r>
              <a:rPr lang="en-US" dirty="0" smtClean="0">
                <a:latin typeface="Calibri" charset="0"/>
              </a:rPr>
              <a:t>Data Assimilation: What can it do?</a:t>
            </a:r>
          </a:p>
          <a:p>
            <a:pPr marL="457200" indent="-457200">
              <a:lnSpc>
                <a:spcPct val="140000"/>
              </a:lnSpc>
              <a:buAutoNum type="arabicPeriod"/>
            </a:pPr>
            <a:r>
              <a:rPr lang="en-US" dirty="0" smtClean="0">
                <a:solidFill>
                  <a:schemeClr val="bg1">
                    <a:lumMod val="65000"/>
                  </a:schemeClr>
                </a:solidFill>
                <a:latin typeface="Calibri" charset="0"/>
              </a:rPr>
              <a:t>Data </a:t>
            </a:r>
            <a:r>
              <a:rPr lang="en-US" dirty="0" err="1" smtClean="0">
                <a:solidFill>
                  <a:schemeClr val="bg1">
                    <a:lumMod val="65000"/>
                  </a:schemeClr>
                </a:solidFill>
                <a:latin typeface="Calibri" charset="0"/>
              </a:rPr>
              <a:t>Assimilaton</a:t>
            </a:r>
            <a:r>
              <a:rPr lang="en-US" dirty="0" smtClean="0">
                <a:solidFill>
                  <a:schemeClr val="bg1">
                    <a:lumMod val="65000"/>
                  </a:schemeClr>
                </a:solidFill>
                <a:latin typeface="Calibri" charset="0"/>
              </a:rPr>
              <a:t>: A general description.</a:t>
            </a:r>
          </a:p>
          <a:p>
            <a:pPr marL="457200" indent="-457200">
              <a:lnSpc>
                <a:spcPct val="140000"/>
              </a:lnSpc>
              <a:buAutoNum type="arabicPeriod"/>
            </a:pPr>
            <a:r>
              <a:rPr lang="en-US" dirty="0" smtClean="0">
                <a:solidFill>
                  <a:schemeClr val="bg1">
                    <a:lumMod val="65000"/>
                  </a:schemeClr>
                </a:solidFill>
                <a:latin typeface="Calibri" charset="0"/>
              </a:rPr>
              <a:t>Methods: Particle filter.</a:t>
            </a:r>
          </a:p>
          <a:p>
            <a:pPr marL="457200" indent="-457200">
              <a:lnSpc>
                <a:spcPct val="140000"/>
              </a:lnSpc>
              <a:buAutoNum type="arabicPeriod"/>
            </a:pPr>
            <a:r>
              <a:rPr lang="en-US" dirty="0" smtClean="0">
                <a:solidFill>
                  <a:schemeClr val="bg1">
                    <a:lumMod val="65000"/>
                  </a:schemeClr>
                </a:solidFill>
                <a:latin typeface="Calibri" charset="0"/>
              </a:rPr>
              <a:t>Methods: </a:t>
            </a:r>
            <a:r>
              <a:rPr lang="en-US" dirty="0" err="1" smtClean="0">
                <a:solidFill>
                  <a:schemeClr val="bg1">
                    <a:lumMod val="65000"/>
                  </a:schemeClr>
                </a:solidFill>
                <a:latin typeface="Calibri" charset="0"/>
              </a:rPr>
              <a:t>Variational</a:t>
            </a:r>
            <a:r>
              <a:rPr lang="en-US" dirty="0" smtClean="0">
                <a:solidFill>
                  <a:schemeClr val="bg1">
                    <a:lumMod val="65000"/>
                  </a:schemeClr>
                </a:solidFill>
                <a:latin typeface="Calibri" charset="0"/>
              </a:rPr>
              <a:t>.</a:t>
            </a:r>
          </a:p>
          <a:p>
            <a:pPr marL="457200" indent="-457200">
              <a:lnSpc>
                <a:spcPct val="140000"/>
              </a:lnSpc>
              <a:buAutoNum type="arabicPeriod"/>
            </a:pPr>
            <a:r>
              <a:rPr lang="en-US" dirty="0" smtClean="0">
                <a:solidFill>
                  <a:schemeClr val="bg1">
                    <a:lumMod val="65000"/>
                  </a:schemeClr>
                </a:solidFill>
                <a:latin typeface="Calibri" charset="0"/>
              </a:rPr>
              <a:t>Methods: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p>
          <a:p>
            <a:pPr marL="457200" indent="-457200">
              <a:lnSpc>
                <a:spcPct val="140000"/>
              </a:lnSpc>
              <a:buAutoNum type="arabicPeriod"/>
            </a:pPr>
            <a:r>
              <a:rPr lang="en-US" dirty="0" smtClean="0">
                <a:solidFill>
                  <a:schemeClr val="bg1">
                    <a:lumMod val="65000"/>
                  </a:schemeClr>
                </a:solidFill>
                <a:latin typeface="Calibri" charset="0"/>
              </a:rPr>
              <a:t>Methods: Ensemble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endParaRPr lang="en-US" dirty="0">
              <a:solidFill>
                <a:schemeClr val="bg1">
                  <a:lumMod val="65000"/>
                </a:schemeClr>
              </a:solidFill>
              <a:latin typeface="Calibri" charset="0"/>
            </a:endParaRPr>
          </a:p>
          <a:p>
            <a:pPr marL="457200" indent="-457200">
              <a:lnSpc>
                <a:spcPct val="140000"/>
              </a:lnSpc>
              <a:buAutoNum type="arabicPeriod"/>
            </a:pPr>
            <a:r>
              <a:rPr lang="en-US" dirty="0" smtClean="0">
                <a:solidFill>
                  <a:schemeClr val="bg1">
                    <a:lumMod val="65000"/>
                  </a:schemeClr>
                </a:solidFill>
                <a:latin typeface="Calibri" charset="0"/>
              </a:rPr>
              <a:t>Additional topics.</a:t>
            </a:r>
          </a:p>
        </p:txBody>
      </p:sp>
      <p:sp>
        <p:nvSpPr>
          <p:cNvPr id="8" name="TextBox 7"/>
          <p:cNvSpPr txBox="1"/>
          <p:nvPr/>
        </p:nvSpPr>
        <p:spPr>
          <a:xfrm>
            <a:off x="0" y="-1"/>
            <a:ext cx="9144000" cy="523220"/>
          </a:xfrm>
          <a:prstGeom prst="rect">
            <a:avLst/>
          </a:prstGeom>
          <a:solidFill>
            <a:srgbClr val="00B05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Outline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29</a:t>
            </a:fld>
            <a:endParaRPr lang="en-US" dirty="0"/>
          </a:p>
        </p:txBody>
      </p:sp>
    </p:spTree>
    <p:extLst>
      <p:ext uri="{BB962C8B-B14F-4D97-AF65-F5344CB8AC3E}">
        <p14:creationId xmlns:p14="http://schemas.microsoft.com/office/powerpoint/2010/main" val="1936939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ue_trajectory.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20" y="914400"/>
            <a:ext cx="7626350" cy="5715000"/>
          </a:xfrm>
          <a:prstGeom prst="rect">
            <a:avLst/>
          </a:prstGeom>
        </p:spPr>
      </p:pic>
      <p:sp>
        <p:nvSpPr>
          <p:cNvPr id="7" name="TextBox 6"/>
          <p:cNvSpPr txBox="1"/>
          <p:nvPr/>
        </p:nvSpPr>
        <p:spPr>
          <a:xfrm>
            <a:off x="990600" y="762000"/>
            <a:ext cx="7162800" cy="461665"/>
          </a:xfrm>
          <a:prstGeom prst="rect">
            <a:avLst/>
          </a:prstGeom>
          <a:noFill/>
        </p:spPr>
        <p:txBody>
          <a:bodyPr wrap="square" rtlCol="0">
            <a:spAutoFit/>
          </a:bodyPr>
          <a:lstStyle/>
          <a:p>
            <a:pPr algn="ctr"/>
            <a:r>
              <a:rPr lang="en-US" dirty="0" smtClean="0"/>
              <a:t>Want to predict where the ball will land.</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Data Assimilation: Building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a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simple forecast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s</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3</a:t>
            </a:fld>
            <a:endParaRPr lang="en-US" dirty="0"/>
          </a:p>
        </p:txBody>
      </p:sp>
    </p:spTree>
    <p:extLst>
      <p:ext uri="{BB962C8B-B14F-4D97-AF65-F5344CB8AC3E}">
        <p14:creationId xmlns:p14="http://schemas.microsoft.com/office/powerpoint/2010/main" val="647409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914400"/>
            <a:ext cx="8458200" cy="3785652"/>
          </a:xfrm>
          <a:prstGeom prst="rect">
            <a:avLst/>
          </a:prstGeom>
          <a:noFill/>
        </p:spPr>
        <p:txBody>
          <a:bodyPr wrap="square" rtlCol="0">
            <a:spAutoFit/>
          </a:bodyPr>
          <a:lstStyle/>
          <a:p>
            <a:r>
              <a:rPr lang="en-US" dirty="0" smtClean="0">
                <a:solidFill>
                  <a:srgbClr val="FF0000"/>
                </a:solidFill>
              </a:rPr>
              <a:t>Analyses</a:t>
            </a:r>
            <a:r>
              <a:rPr lang="en-US" dirty="0" smtClean="0"/>
              <a:t> more accurate, more certain with more observations.</a:t>
            </a:r>
          </a:p>
          <a:p>
            <a:endParaRPr lang="en-US" dirty="0"/>
          </a:p>
          <a:p>
            <a:r>
              <a:rPr lang="en-US" dirty="0" smtClean="0"/>
              <a:t>Shorter lead </a:t>
            </a:r>
            <a:r>
              <a:rPr lang="en-US" dirty="0" smtClean="0">
                <a:solidFill>
                  <a:srgbClr val="FF0000"/>
                </a:solidFill>
              </a:rPr>
              <a:t>forecasts</a:t>
            </a:r>
            <a:r>
              <a:rPr lang="en-US" dirty="0" smtClean="0"/>
              <a:t> are more accurate, more certain.</a:t>
            </a:r>
          </a:p>
          <a:p>
            <a:endParaRPr lang="en-US" dirty="0"/>
          </a:p>
          <a:p>
            <a:r>
              <a:rPr lang="en-US" dirty="0" smtClean="0"/>
              <a:t>Can also improve estimate using future observations; </a:t>
            </a:r>
          </a:p>
          <a:p>
            <a:r>
              <a:rPr lang="en-US" dirty="0" smtClean="0"/>
              <a:t>this is called </a:t>
            </a:r>
            <a:r>
              <a:rPr lang="en-US" dirty="0" smtClean="0">
                <a:solidFill>
                  <a:srgbClr val="FF0000"/>
                </a:solidFill>
              </a:rPr>
              <a:t>smoothing</a:t>
            </a:r>
            <a:r>
              <a:rPr lang="en-US" dirty="0" smtClean="0"/>
              <a:t>.</a:t>
            </a:r>
          </a:p>
          <a:p>
            <a:endParaRPr lang="en-US" dirty="0"/>
          </a:p>
          <a:p>
            <a:r>
              <a:rPr lang="en-US" dirty="0" smtClean="0"/>
              <a:t>Information about the thrower can also be obtained; </a:t>
            </a:r>
          </a:p>
          <a:p>
            <a:r>
              <a:rPr lang="en-US" dirty="0" smtClean="0"/>
              <a:t>this is called </a:t>
            </a:r>
            <a:r>
              <a:rPr lang="en-US" dirty="0" smtClean="0">
                <a:solidFill>
                  <a:srgbClr val="FF0000"/>
                </a:solidFill>
              </a:rPr>
              <a:t>initial condition estimation</a:t>
            </a:r>
            <a:r>
              <a:rPr lang="en-US" dirty="0" smtClean="0"/>
              <a:t>.</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30</a:t>
            </a:fld>
            <a:endParaRPr lang="en-US" dirty="0"/>
          </a:p>
        </p:txBody>
      </p:sp>
    </p:spTree>
    <p:extLst>
      <p:ext uri="{BB962C8B-B14F-4D97-AF65-F5344CB8AC3E}">
        <p14:creationId xmlns:p14="http://schemas.microsoft.com/office/powerpoint/2010/main" val="974583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1" cy="4379050"/>
          </a:xfrm>
          <a:prstGeom prst="rect">
            <a:avLst/>
          </a:prstGeom>
        </p:spPr>
      </p:pic>
      <p:sp>
        <p:nvSpPr>
          <p:cNvPr id="6" name="TextBox 5"/>
          <p:cNvSpPr txBox="1"/>
          <p:nvPr/>
        </p:nvSpPr>
        <p:spPr>
          <a:xfrm>
            <a:off x="457200" y="914400"/>
            <a:ext cx="8458200" cy="830997"/>
          </a:xfrm>
          <a:prstGeom prst="rect">
            <a:avLst/>
          </a:prstGeom>
          <a:noFill/>
        </p:spPr>
        <p:txBody>
          <a:bodyPr wrap="square" rtlCol="0">
            <a:spAutoFit/>
          </a:bodyPr>
          <a:lstStyle/>
          <a:p>
            <a:r>
              <a:rPr lang="en-US" dirty="0" smtClean="0"/>
              <a:t>As more observations are used, forecast for time two seconds generally improves and has less uncertainty.</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31</a:t>
            </a:fld>
            <a:endParaRPr lang="en-US" dirty="0"/>
          </a:p>
        </p:txBody>
      </p:sp>
      <p:sp>
        <p:nvSpPr>
          <p:cNvPr id="2" name="TextBox 1"/>
          <p:cNvSpPr txBox="1"/>
          <p:nvPr/>
        </p:nvSpPr>
        <p:spPr>
          <a:xfrm>
            <a:off x="1295400" y="2590800"/>
            <a:ext cx="1905000" cy="461665"/>
          </a:xfrm>
          <a:prstGeom prst="rect">
            <a:avLst/>
          </a:prstGeom>
          <a:noFill/>
        </p:spPr>
        <p:txBody>
          <a:bodyPr wrap="square" rtlCol="0">
            <a:spAutoFit/>
          </a:bodyPr>
          <a:lstStyle/>
          <a:p>
            <a:r>
              <a:rPr lang="en-US" dirty="0" smtClean="0"/>
              <a:t>Smoothing</a:t>
            </a:r>
            <a:endParaRPr lang="en-US" dirty="0"/>
          </a:p>
        </p:txBody>
      </p:sp>
      <p:cxnSp>
        <p:nvCxnSpPr>
          <p:cNvPr id="5" name="Straight Arrow Connector 4"/>
          <p:cNvCxnSpPr/>
          <p:nvPr/>
        </p:nvCxnSpPr>
        <p:spPr bwMode="auto">
          <a:xfrm>
            <a:off x="2895600" y="2895600"/>
            <a:ext cx="5334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7239000" y="4267200"/>
            <a:ext cx="1371600" cy="461665"/>
          </a:xfrm>
          <a:prstGeom prst="rect">
            <a:avLst/>
          </a:prstGeom>
          <a:noFill/>
        </p:spPr>
        <p:txBody>
          <a:bodyPr wrap="square" rtlCol="0">
            <a:spAutoFit/>
          </a:bodyPr>
          <a:lstStyle/>
          <a:p>
            <a:r>
              <a:rPr lang="en-US" dirty="0" smtClean="0"/>
              <a:t>Forecast</a:t>
            </a:r>
            <a:endParaRPr lang="en-US" dirty="0"/>
          </a:p>
        </p:txBody>
      </p:sp>
      <p:cxnSp>
        <p:nvCxnSpPr>
          <p:cNvPr id="12" name="Straight Arrow Connector 11"/>
          <p:cNvCxnSpPr/>
          <p:nvPr/>
        </p:nvCxnSpPr>
        <p:spPr bwMode="auto">
          <a:xfrm flipH="1">
            <a:off x="5867400" y="4648200"/>
            <a:ext cx="1371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1143000" y="5867400"/>
            <a:ext cx="2438400" cy="461665"/>
          </a:xfrm>
          <a:prstGeom prst="rect">
            <a:avLst/>
          </a:prstGeom>
          <a:noFill/>
        </p:spPr>
        <p:txBody>
          <a:bodyPr wrap="square" rtlCol="0">
            <a:spAutoFit/>
          </a:bodyPr>
          <a:lstStyle/>
          <a:p>
            <a:r>
              <a:rPr lang="en-US" dirty="0" smtClean="0"/>
              <a:t>Initial condition</a:t>
            </a:r>
            <a:endParaRPr lang="en-US" dirty="0"/>
          </a:p>
        </p:txBody>
      </p:sp>
      <p:cxnSp>
        <p:nvCxnSpPr>
          <p:cNvPr id="15" name="Straight Arrow Connector 14"/>
          <p:cNvCxnSpPr/>
          <p:nvPr/>
        </p:nvCxnSpPr>
        <p:spPr bwMode="auto">
          <a:xfrm flipV="1">
            <a:off x="3200400" y="5029200"/>
            <a:ext cx="762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TextBox 15"/>
          <p:cNvSpPr txBox="1"/>
          <p:nvPr/>
        </p:nvSpPr>
        <p:spPr>
          <a:xfrm>
            <a:off x="3124200" y="1981200"/>
            <a:ext cx="3048000" cy="461665"/>
          </a:xfrm>
          <a:prstGeom prst="rect">
            <a:avLst/>
          </a:prstGeom>
          <a:noFill/>
        </p:spPr>
        <p:txBody>
          <a:bodyPr wrap="square" rtlCol="0">
            <a:spAutoFit/>
          </a:bodyPr>
          <a:lstStyle/>
          <a:p>
            <a:r>
              <a:rPr lang="en-US" dirty="0" smtClean="0"/>
              <a:t>After 1</a:t>
            </a:r>
            <a:r>
              <a:rPr lang="en-US" baseline="30000" dirty="0" smtClean="0"/>
              <a:t>st</a:t>
            </a:r>
            <a:r>
              <a:rPr lang="en-US" dirty="0" smtClean="0"/>
              <a:t> Observation</a:t>
            </a:r>
            <a:endParaRPr lang="en-US" dirty="0"/>
          </a:p>
        </p:txBody>
      </p:sp>
      <p:sp>
        <p:nvSpPr>
          <p:cNvPr id="14" name="TextBox 13"/>
          <p:cNvSpPr txBox="1"/>
          <p:nvPr/>
        </p:nvSpPr>
        <p:spPr>
          <a:xfrm>
            <a:off x="3574774" y="4762500"/>
            <a:ext cx="1905000" cy="461665"/>
          </a:xfrm>
          <a:prstGeom prst="rect">
            <a:avLst/>
          </a:prstGeom>
          <a:noFill/>
        </p:spPr>
        <p:txBody>
          <a:bodyPr wrap="square" rtlCol="0">
            <a:spAutoFit/>
          </a:bodyPr>
          <a:lstStyle/>
          <a:p>
            <a:r>
              <a:rPr lang="en-US" dirty="0" smtClean="0"/>
              <a:t>Analysis</a:t>
            </a:r>
            <a:endParaRPr lang="en-US" dirty="0"/>
          </a:p>
        </p:txBody>
      </p:sp>
      <p:cxnSp>
        <p:nvCxnSpPr>
          <p:cNvPr id="11" name="Straight Arrow Connector 10"/>
          <p:cNvCxnSpPr/>
          <p:nvPr/>
        </p:nvCxnSpPr>
        <p:spPr bwMode="auto">
          <a:xfrm flipH="1" flipV="1">
            <a:off x="3886200" y="3810000"/>
            <a:ext cx="228600" cy="1066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504217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9"/>
          </a:xfrm>
          <a:prstGeom prst="rect">
            <a:avLst/>
          </a:prstGeom>
        </p:spPr>
      </p:pic>
      <p:sp>
        <p:nvSpPr>
          <p:cNvPr id="6" name="TextBox 5"/>
          <p:cNvSpPr txBox="1"/>
          <p:nvPr/>
        </p:nvSpPr>
        <p:spPr>
          <a:xfrm>
            <a:off x="457200" y="914400"/>
            <a:ext cx="8458200" cy="830997"/>
          </a:xfrm>
          <a:prstGeom prst="rect">
            <a:avLst/>
          </a:prstGeom>
          <a:noFill/>
        </p:spPr>
        <p:txBody>
          <a:bodyPr wrap="square" rtlCol="0">
            <a:spAutoFit/>
          </a:bodyPr>
          <a:lstStyle/>
          <a:p>
            <a:r>
              <a:rPr lang="en-US" dirty="0" smtClean="0"/>
              <a:t>As more observations are used, forecast for time two seconds generally improves and has less uncertainty.</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32</a:t>
            </a:fld>
            <a:endParaRPr lang="en-US" dirty="0"/>
          </a:p>
        </p:txBody>
      </p:sp>
      <p:sp>
        <p:nvSpPr>
          <p:cNvPr id="10" name="TextBox 9"/>
          <p:cNvSpPr txBox="1"/>
          <p:nvPr/>
        </p:nvSpPr>
        <p:spPr>
          <a:xfrm>
            <a:off x="1295400" y="2590800"/>
            <a:ext cx="1905000" cy="461665"/>
          </a:xfrm>
          <a:prstGeom prst="rect">
            <a:avLst/>
          </a:prstGeom>
          <a:noFill/>
        </p:spPr>
        <p:txBody>
          <a:bodyPr wrap="square" rtlCol="0">
            <a:spAutoFit/>
          </a:bodyPr>
          <a:lstStyle/>
          <a:p>
            <a:r>
              <a:rPr lang="en-US" dirty="0" smtClean="0"/>
              <a:t>Smoothing</a:t>
            </a:r>
            <a:endParaRPr lang="en-US" dirty="0"/>
          </a:p>
        </p:txBody>
      </p:sp>
      <p:sp>
        <p:nvSpPr>
          <p:cNvPr id="12" name="TextBox 11"/>
          <p:cNvSpPr txBox="1"/>
          <p:nvPr/>
        </p:nvSpPr>
        <p:spPr>
          <a:xfrm>
            <a:off x="7239000" y="4267200"/>
            <a:ext cx="1371600" cy="461665"/>
          </a:xfrm>
          <a:prstGeom prst="rect">
            <a:avLst/>
          </a:prstGeom>
          <a:noFill/>
        </p:spPr>
        <p:txBody>
          <a:bodyPr wrap="square" rtlCol="0">
            <a:spAutoFit/>
          </a:bodyPr>
          <a:lstStyle/>
          <a:p>
            <a:r>
              <a:rPr lang="en-US" dirty="0" smtClean="0"/>
              <a:t>Forecast</a:t>
            </a:r>
            <a:endParaRPr lang="en-US" dirty="0"/>
          </a:p>
        </p:txBody>
      </p:sp>
      <p:sp>
        <p:nvSpPr>
          <p:cNvPr id="14" name="TextBox 13"/>
          <p:cNvSpPr txBox="1"/>
          <p:nvPr/>
        </p:nvSpPr>
        <p:spPr>
          <a:xfrm>
            <a:off x="1143000" y="5867400"/>
            <a:ext cx="2438400" cy="461665"/>
          </a:xfrm>
          <a:prstGeom prst="rect">
            <a:avLst/>
          </a:prstGeom>
          <a:noFill/>
        </p:spPr>
        <p:txBody>
          <a:bodyPr wrap="square" rtlCol="0">
            <a:spAutoFit/>
          </a:bodyPr>
          <a:lstStyle/>
          <a:p>
            <a:r>
              <a:rPr lang="en-US" dirty="0" smtClean="0"/>
              <a:t>Initial condition</a:t>
            </a:r>
            <a:endParaRPr lang="en-US" dirty="0"/>
          </a:p>
        </p:txBody>
      </p:sp>
      <p:sp>
        <p:nvSpPr>
          <p:cNvPr id="16" name="TextBox 15"/>
          <p:cNvSpPr txBox="1"/>
          <p:nvPr/>
        </p:nvSpPr>
        <p:spPr>
          <a:xfrm>
            <a:off x="3124200" y="1981200"/>
            <a:ext cx="3048000" cy="461665"/>
          </a:xfrm>
          <a:prstGeom prst="rect">
            <a:avLst/>
          </a:prstGeom>
          <a:noFill/>
        </p:spPr>
        <p:txBody>
          <a:bodyPr wrap="square" rtlCol="0">
            <a:spAutoFit/>
          </a:bodyPr>
          <a:lstStyle/>
          <a:p>
            <a:r>
              <a:rPr lang="en-US" dirty="0" smtClean="0"/>
              <a:t>After 2</a:t>
            </a:r>
            <a:r>
              <a:rPr lang="en-US" baseline="30000" dirty="0" smtClean="0"/>
              <a:t>nd</a:t>
            </a:r>
            <a:r>
              <a:rPr lang="en-US" dirty="0" smtClean="0"/>
              <a:t> Observation</a:t>
            </a:r>
            <a:endParaRPr lang="en-US" dirty="0"/>
          </a:p>
        </p:txBody>
      </p:sp>
      <p:cxnSp>
        <p:nvCxnSpPr>
          <p:cNvPr id="18" name="Straight Arrow Connector 17"/>
          <p:cNvCxnSpPr/>
          <p:nvPr/>
        </p:nvCxnSpPr>
        <p:spPr bwMode="auto">
          <a:xfrm flipH="1">
            <a:off x="5867400" y="4648200"/>
            <a:ext cx="1371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2895600" y="2895600"/>
            <a:ext cx="5334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flipV="1">
            <a:off x="3200400" y="5029200"/>
            <a:ext cx="762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3574774" y="4762500"/>
            <a:ext cx="1905000" cy="461665"/>
          </a:xfrm>
          <a:prstGeom prst="rect">
            <a:avLst/>
          </a:prstGeom>
          <a:noFill/>
        </p:spPr>
        <p:txBody>
          <a:bodyPr wrap="square" rtlCol="0">
            <a:spAutoFit/>
          </a:bodyPr>
          <a:lstStyle/>
          <a:p>
            <a:r>
              <a:rPr lang="en-US" dirty="0" smtClean="0"/>
              <a:t>Analysis</a:t>
            </a:r>
            <a:endParaRPr lang="en-US" dirty="0"/>
          </a:p>
        </p:txBody>
      </p:sp>
      <p:cxnSp>
        <p:nvCxnSpPr>
          <p:cNvPr id="17" name="Straight Arrow Connector 16"/>
          <p:cNvCxnSpPr/>
          <p:nvPr/>
        </p:nvCxnSpPr>
        <p:spPr bwMode="auto">
          <a:xfrm flipV="1">
            <a:off x="4114800" y="3581400"/>
            <a:ext cx="228600" cy="1295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96477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9"/>
          </a:xfrm>
          <a:prstGeom prst="rect">
            <a:avLst/>
          </a:prstGeom>
        </p:spPr>
      </p:pic>
      <p:sp>
        <p:nvSpPr>
          <p:cNvPr id="6" name="TextBox 5"/>
          <p:cNvSpPr txBox="1"/>
          <p:nvPr/>
        </p:nvSpPr>
        <p:spPr>
          <a:xfrm>
            <a:off x="457200" y="914400"/>
            <a:ext cx="8458200" cy="830997"/>
          </a:xfrm>
          <a:prstGeom prst="rect">
            <a:avLst/>
          </a:prstGeom>
          <a:noFill/>
        </p:spPr>
        <p:txBody>
          <a:bodyPr wrap="square" rtlCol="0">
            <a:spAutoFit/>
          </a:bodyPr>
          <a:lstStyle/>
          <a:p>
            <a:r>
              <a:rPr lang="en-US" dirty="0" smtClean="0"/>
              <a:t>As more observations are used, forecast for time two seconds generally improves and has less uncertainty.</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33</a:t>
            </a:fld>
            <a:endParaRPr lang="en-US" dirty="0"/>
          </a:p>
        </p:txBody>
      </p:sp>
      <p:sp>
        <p:nvSpPr>
          <p:cNvPr id="10" name="TextBox 9"/>
          <p:cNvSpPr txBox="1"/>
          <p:nvPr/>
        </p:nvSpPr>
        <p:spPr>
          <a:xfrm>
            <a:off x="1295400" y="2590800"/>
            <a:ext cx="1905000" cy="461665"/>
          </a:xfrm>
          <a:prstGeom prst="rect">
            <a:avLst/>
          </a:prstGeom>
          <a:noFill/>
        </p:spPr>
        <p:txBody>
          <a:bodyPr wrap="square" rtlCol="0">
            <a:spAutoFit/>
          </a:bodyPr>
          <a:lstStyle/>
          <a:p>
            <a:r>
              <a:rPr lang="en-US" dirty="0" smtClean="0"/>
              <a:t>Smoothing</a:t>
            </a:r>
            <a:endParaRPr lang="en-US" dirty="0"/>
          </a:p>
        </p:txBody>
      </p:sp>
      <p:sp>
        <p:nvSpPr>
          <p:cNvPr id="12" name="TextBox 11"/>
          <p:cNvSpPr txBox="1"/>
          <p:nvPr/>
        </p:nvSpPr>
        <p:spPr>
          <a:xfrm>
            <a:off x="7239000" y="4267200"/>
            <a:ext cx="1371600" cy="461665"/>
          </a:xfrm>
          <a:prstGeom prst="rect">
            <a:avLst/>
          </a:prstGeom>
          <a:noFill/>
        </p:spPr>
        <p:txBody>
          <a:bodyPr wrap="square" rtlCol="0">
            <a:spAutoFit/>
          </a:bodyPr>
          <a:lstStyle/>
          <a:p>
            <a:r>
              <a:rPr lang="en-US" dirty="0" smtClean="0"/>
              <a:t>Forecast</a:t>
            </a:r>
            <a:endParaRPr lang="en-US" dirty="0"/>
          </a:p>
        </p:txBody>
      </p:sp>
      <p:sp>
        <p:nvSpPr>
          <p:cNvPr id="14" name="TextBox 13"/>
          <p:cNvSpPr txBox="1"/>
          <p:nvPr/>
        </p:nvSpPr>
        <p:spPr>
          <a:xfrm>
            <a:off x="1143000" y="5867400"/>
            <a:ext cx="2438400" cy="461665"/>
          </a:xfrm>
          <a:prstGeom prst="rect">
            <a:avLst/>
          </a:prstGeom>
          <a:noFill/>
        </p:spPr>
        <p:txBody>
          <a:bodyPr wrap="square" rtlCol="0">
            <a:spAutoFit/>
          </a:bodyPr>
          <a:lstStyle/>
          <a:p>
            <a:r>
              <a:rPr lang="en-US" dirty="0" smtClean="0"/>
              <a:t>Initial condition</a:t>
            </a:r>
            <a:endParaRPr lang="en-US" dirty="0"/>
          </a:p>
        </p:txBody>
      </p:sp>
      <p:sp>
        <p:nvSpPr>
          <p:cNvPr id="16" name="TextBox 15"/>
          <p:cNvSpPr txBox="1"/>
          <p:nvPr/>
        </p:nvSpPr>
        <p:spPr>
          <a:xfrm>
            <a:off x="3124200" y="1981200"/>
            <a:ext cx="3048000" cy="461665"/>
          </a:xfrm>
          <a:prstGeom prst="rect">
            <a:avLst/>
          </a:prstGeom>
          <a:noFill/>
        </p:spPr>
        <p:txBody>
          <a:bodyPr wrap="square" rtlCol="0">
            <a:spAutoFit/>
          </a:bodyPr>
          <a:lstStyle/>
          <a:p>
            <a:r>
              <a:rPr lang="en-US" dirty="0" smtClean="0"/>
              <a:t>After 3</a:t>
            </a:r>
            <a:r>
              <a:rPr lang="en-US" baseline="30000" dirty="0" smtClean="0"/>
              <a:t>rd</a:t>
            </a:r>
            <a:r>
              <a:rPr lang="en-US" dirty="0" smtClean="0"/>
              <a:t> Observation</a:t>
            </a:r>
            <a:endParaRPr lang="en-US" dirty="0"/>
          </a:p>
        </p:txBody>
      </p:sp>
      <p:cxnSp>
        <p:nvCxnSpPr>
          <p:cNvPr id="18" name="Straight Arrow Connector 17"/>
          <p:cNvCxnSpPr/>
          <p:nvPr/>
        </p:nvCxnSpPr>
        <p:spPr bwMode="auto">
          <a:xfrm flipH="1">
            <a:off x="5867400" y="4648200"/>
            <a:ext cx="1371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2895600" y="2895600"/>
            <a:ext cx="5334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flipV="1">
            <a:off x="3200400" y="5029200"/>
            <a:ext cx="762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3574774" y="4762500"/>
            <a:ext cx="1905000" cy="461665"/>
          </a:xfrm>
          <a:prstGeom prst="rect">
            <a:avLst/>
          </a:prstGeom>
          <a:noFill/>
        </p:spPr>
        <p:txBody>
          <a:bodyPr wrap="square" rtlCol="0">
            <a:spAutoFit/>
          </a:bodyPr>
          <a:lstStyle/>
          <a:p>
            <a:r>
              <a:rPr lang="en-US" dirty="0" smtClean="0"/>
              <a:t>Analysis</a:t>
            </a:r>
            <a:endParaRPr lang="en-US" dirty="0"/>
          </a:p>
        </p:txBody>
      </p:sp>
      <p:cxnSp>
        <p:nvCxnSpPr>
          <p:cNvPr id="17" name="Straight Arrow Connector 16"/>
          <p:cNvCxnSpPr/>
          <p:nvPr/>
        </p:nvCxnSpPr>
        <p:spPr bwMode="auto">
          <a:xfrm flipV="1">
            <a:off x="4114800" y="3886200"/>
            <a:ext cx="838200" cy="990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23092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9" y="1836125"/>
            <a:ext cx="5840398" cy="4379048"/>
          </a:xfrm>
          <a:prstGeom prst="rect">
            <a:avLst/>
          </a:prstGeom>
        </p:spPr>
      </p:pic>
      <p:sp>
        <p:nvSpPr>
          <p:cNvPr id="6" name="TextBox 5"/>
          <p:cNvSpPr txBox="1"/>
          <p:nvPr/>
        </p:nvSpPr>
        <p:spPr>
          <a:xfrm>
            <a:off x="457200" y="914400"/>
            <a:ext cx="8458200" cy="830997"/>
          </a:xfrm>
          <a:prstGeom prst="rect">
            <a:avLst/>
          </a:prstGeom>
          <a:noFill/>
        </p:spPr>
        <p:txBody>
          <a:bodyPr wrap="square" rtlCol="0">
            <a:spAutoFit/>
          </a:bodyPr>
          <a:lstStyle/>
          <a:p>
            <a:r>
              <a:rPr lang="en-US" dirty="0" smtClean="0"/>
              <a:t>As more observations are used, forecast for time two seconds generally improves and has less uncertainty.</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34</a:t>
            </a:fld>
            <a:endParaRPr lang="en-US" dirty="0"/>
          </a:p>
        </p:txBody>
      </p:sp>
      <p:sp>
        <p:nvSpPr>
          <p:cNvPr id="10" name="TextBox 9"/>
          <p:cNvSpPr txBox="1"/>
          <p:nvPr/>
        </p:nvSpPr>
        <p:spPr>
          <a:xfrm>
            <a:off x="1295400" y="2590800"/>
            <a:ext cx="1905000" cy="461665"/>
          </a:xfrm>
          <a:prstGeom prst="rect">
            <a:avLst/>
          </a:prstGeom>
          <a:noFill/>
        </p:spPr>
        <p:txBody>
          <a:bodyPr wrap="square" rtlCol="0">
            <a:spAutoFit/>
          </a:bodyPr>
          <a:lstStyle/>
          <a:p>
            <a:r>
              <a:rPr lang="en-US" dirty="0" smtClean="0"/>
              <a:t>Smoothing</a:t>
            </a:r>
            <a:endParaRPr lang="en-US" dirty="0"/>
          </a:p>
        </p:txBody>
      </p:sp>
      <p:sp>
        <p:nvSpPr>
          <p:cNvPr id="14" name="TextBox 13"/>
          <p:cNvSpPr txBox="1"/>
          <p:nvPr/>
        </p:nvSpPr>
        <p:spPr>
          <a:xfrm>
            <a:off x="1143000" y="5867400"/>
            <a:ext cx="2438400" cy="461665"/>
          </a:xfrm>
          <a:prstGeom prst="rect">
            <a:avLst/>
          </a:prstGeom>
          <a:noFill/>
        </p:spPr>
        <p:txBody>
          <a:bodyPr wrap="square" rtlCol="0">
            <a:spAutoFit/>
          </a:bodyPr>
          <a:lstStyle/>
          <a:p>
            <a:r>
              <a:rPr lang="en-US" dirty="0" smtClean="0"/>
              <a:t>Initial condition</a:t>
            </a:r>
            <a:endParaRPr lang="en-US" dirty="0"/>
          </a:p>
        </p:txBody>
      </p:sp>
      <p:sp>
        <p:nvSpPr>
          <p:cNvPr id="16" name="TextBox 15"/>
          <p:cNvSpPr txBox="1"/>
          <p:nvPr/>
        </p:nvSpPr>
        <p:spPr>
          <a:xfrm>
            <a:off x="3124200" y="1981200"/>
            <a:ext cx="3048000" cy="461665"/>
          </a:xfrm>
          <a:prstGeom prst="rect">
            <a:avLst/>
          </a:prstGeom>
          <a:noFill/>
        </p:spPr>
        <p:txBody>
          <a:bodyPr wrap="square" rtlCol="0">
            <a:spAutoFit/>
          </a:bodyPr>
          <a:lstStyle/>
          <a:p>
            <a:r>
              <a:rPr lang="en-US" dirty="0" smtClean="0"/>
              <a:t>After 4</a:t>
            </a:r>
            <a:r>
              <a:rPr lang="en-US" baseline="30000" dirty="0" smtClean="0"/>
              <a:t>th</a:t>
            </a:r>
            <a:r>
              <a:rPr lang="en-US" dirty="0" smtClean="0"/>
              <a:t> Observation</a:t>
            </a:r>
            <a:endParaRPr lang="en-US" dirty="0"/>
          </a:p>
        </p:txBody>
      </p:sp>
      <p:cxnSp>
        <p:nvCxnSpPr>
          <p:cNvPr id="19" name="Straight Arrow Connector 18"/>
          <p:cNvCxnSpPr/>
          <p:nvPr/>
        </p:nvCxnSpPr>
        <p:spPr bwMode="auto">
          <a:xfrm>
            <a:off x="2895600" y="2895600"/>
            <a:ext cx="5334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flipV="1">
            <a:off x="3200400" y="5029200"/>
            <a:ext cx="762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3574774" y="4762500"/>
            <a:ext cx="1905000" cy="461665"/>
          </a:xfrm>
          <a:prstGeom prst="rect">
            <a:avLst/>
          </a:prstGeom>
          <a:noFill/>
        </p:spPr>
        <p:txBody>
          <a:bodyPr wrap="square" rtlCol="0">
            <a:spAutoFit/>
          </a:bodyPr>
          <a:lstStyle/>
          <a:p>
            <a:r>
              <a:rPr lang="en-US" dirty="0" smtClean="0"/>
              <a:t>Analysis</a:t>
            </a:r>
            <a:endParaRPr lang="en-US" dirty="0"/>
          </a:p>
        </p:txBody>
      </p:sp>
      <p:cxnSp>
        <p:nvCxnSpPr>
          <p:cNvPr id="17" name="Straight Arrow Connector 16"/>
          <p:cNvCxnSpPr/>
          <p:nvPr/>
        </p:nvCxnSpPr>
        <p:spPr bwMode="auto">
          <a:xfrm>
            <a:off x="4114800" y="4876800"/>
            <a:ext cx="12192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159750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229600" cy="1938992"/>
          </a:xfrm>
          <a:prstGeom prst="rect">
            <a:avLst/>
          </a:prstGeom>
          <a:noFill/>
        </p:spPr>
        <p:txBody>
          <a:bodyPr wrap="square" rtlCol="0">
            <a:spAutoFit/>
          </a:bodyPr>
          <a:lstStyle/>
          <a:p>
            <a:r>
              <a:rPr lang="en-US" dirty="0" smtClean="0"/>
              <a:t>Impact on unobserved (hidden) variables.</a:t>
            </a:r>
          </a:p>
          <a:p>
            <a:endParaRPr lang="en-US" dirty="0"/>
          </a:p>
          <a:p>
            <a:r>
              <a:rPr lang="en-US" dirty="0" smtClean="0"/>
              <a:t>Have been looking at position x, y.</a:t>
            </a:r>
          </a:p>
          <a:p>
            <a:r>
              <a:rPr lang="en-US" dirty="0"/>
              <a:t>V</a:t>
            </a:r>
            <a:r>
              <a:rPr lang="en-US" dirty="0" smtClean="0"/>
              <a:t>elocity components u and v are also part of model.</a:t>
            </a:r>
          </a:p>
          <a:p>
            <a:r>
              <a:rPr lang="en-US" dirty="0" smtClean="0"/>
              <a:t>Estimates of u and v are improved by observations of x, y.</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35</a:t>
            </a:fld>
            <a:endParaRPr lang="en-US" dirty="0"/>
          </a:p>
        </p:txBody>
      </p:sp>
    </p:spTree>
    <p:extLst>
      <p:ext uri="{BB962C8B-B14F-4D97-AF65-F5344CB8AC3E}">
        <p14:creationId xmlns:p14="http://schemas.microsoft.com/office/powerpoint/2010/main" val="418090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9" y="1836125"/>
            <a:ext cx="5840398" cy="4379048"/>
          </a:xfrm>
          <a:prstGeom prst="rect">
            <a:avLst/>
          </a:prstGeom>
        </p:spPr>
      </p:pic>
      <p:sp>
        <p:nvSpPr>
          <p:cNvPr id="6" name="TextBox 5"/>
          <p:cNvSpPr txBox="1"/>
          <p:nvPr/>
        </p:nvSpPr>
        <p:spPr>
          <a:xfrm>
            <a:off x="419100" y="635796"/>
            <a:ext cx="8458200" cy="1200329"/>
          </a:xfrm>
          <a:prstGeom prst="rect">
            <a:avLst/>
          </a:prstGeom>
          <a:noFill/>
        </p:spPr>
        <p:txBody>
          <a:bodyPr wrap="square" rtlCol="0">
            <a:spAutoFit/>
          </a:bodyPr>
          <a:lstStyle/>
          <a:p>
            <a:r>
              <a:rPr lang="en-US" dirty="0" smtClean="0"/>
              <a:t>Forecast of velocity as lead time decreases.</a:t>
            </a:r>
          </a:p>
          <a:p>
            <a:r>
              <a:rPr lang="en-US" dirty="0" smtClean="0"/>
              <a:t>As more observations are used, forecast for time </a:t>
            </a:r>
            <a:r>
              <a:rPr lang="en-US" dirty="0"/>
              <a:t>2</a:t>
            </a:r>
            <a:r>
              <a:rPr lang="en-US" dirty="0" smtClean="0"/>
              <a:t> seconds generally improves, gets more certain.</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36</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1</a:t>
            </a:r>
            <a:r>
              <a:rPr lang="en-US" baseline="30000" dirty="0" smtClean="0"/>
              <a:t>st</a:t>
            </a:r>
            <a:r>
              <a:rPr lang="en-US" dirty="0" smtClean="0"/>
              <a:t> Observation</a:t>
            </a:r>
            <a:endParaRPr lang="en-US" dirty="0"/>
          </a:p>
        </p:txBody>
      </p:sp>
    </p:spTree>
    <p:extLst>
      <p:ext uri="{BB962C8B-B14F-4D97-AF65-F5344CB8AC3E}">
        <p14:creationId xmlns:p14="http://schemas.microsoft.com/office/powerpoint/2010/main" val="282691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37</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2</a:t>
            </a:r>
            <a:r>
              <a:rPr lang="en-US" baseline="30000" dirty="0" smtClean="0"/>
              <a:t>nd</a:t>
            </a:r>
            <a:r>
              <a:rPr lang="en-US" dirty="0" smtClean="0"/>
              <a:t> Observation</a:t>
            </a:r>
            <a:endParaRPr lang="en-US" dirty="0"/>
          </a:p>
        </p:txBody>
      </p:sp>
      <p:sp>
        <p:nvSpPr>
          <p:cNvPr id="12" name="TextBox 11"/>
          <p:cNvSpPr txBox="1"/>
          <p:nvPr/>
        </p:nvSpPr>
        <p:spPr>
          <a:xfrm>
            <a:off x="419100" y="635796"/>
            <a:ext cx="8458200" cy="1200329"/>
          </a:xfrm>
          <a:prstGeom prst="rect">
            <a:avLst/>
          </a:prstGeom>
          <a:noFill/>
        </p:spPr>
        <p:txBody>
          <a:bodyPr wrap="square" rtlCol="0">
            <a:spAutoFit/>
          </a:bodyPr>
          <a:lstStyle/>
          <a:p>
            <a:r>
              <a:rPr lang="en-US" dirty="0" smtClean="0"/>
              <a:t>Forecast of velocity as lead time decreases.</a:t>
            </a:r>
          </a:p>
          <a:p>
            <a:r>
              <a:rPr lang="en-US" dirty="0" smtClean="0"/>
              <a:t>As more observations are used, forecast for time </a:t>
            </a:r>
            <a:r>
              <a:rPr lang="en-US" dirty="0"/>
              <a:t>2</a:t>
            </a:r>
            <a:r>
              <a:rPr lang="en-US" dirty="0" smtClean="0"/>
              <a:t> seconds generally improves, gets more certain.</a:t>
            </a:r>
          </a:p>
        </p:txBody>
      </p:sp>
    </p:spTree>
    <p:extLst>
      <p:ext uri="{BB962C8B-B14F-4D97-AF65-F5344CB8AC3E}">
        <p14:creationId xmlns:p14="http://schemas.microsoft.com/office/powerpoint/2010/main" val="1884818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38</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3</a:t>
            </a:r>
            <a:r>
              <a:rPr lang="en-US" baseline="30000" dirty="0" smtClean="0"/>
              <a:t>rd</a:t>
            </a:r>
            <a:r>
              <a:rPr lang="en-US" dirty="0" smtClean="0"/>
              <a:t> Observation</a:t>
            </a:r>
            <a:endParaRPr lang="en-US" dirty="0"/>
          </a:p>
        </p:txBody>
      </p:sp>
      <p:sp>
        <p:nvSpPr>
          <p:cNvPr id="11" name="TextBox 10"/>
          <p:cNvSpPr txBox="1"/>
          <p:nvPr/>
        </p:nvSpPr>
        <p:spPr>
          <a:xfrm>
            <a:off x="419100" y="635796"/>
            <a:ext cx="8458200" cy="1200329"/>
          </a:xfrm>
          <a:prstGeom prst="rect">
            <a:avLst/>
          </a:prstGeom>
          <a:noFill/>
        </p:spPr>
        <p:txBody>
          <a:bodyPr wrap="square" rtlCol="0">
            <a:spAutoFit/>
          </a:bodyPr>
          <a:lstStyle/>
          <a:p>
            <a:r>
              <a:rPr lang="en-US" dirty="0" smtClean="0"/>
              <a:t>Forecast of velocity as lead time decreases.</a:t>
            </a:r>
          </a:p>
          <a:p>
            <a:r>
              <a:rPr lang="en-US" dirty="0" smtClean="0"/>
              <a:t>As more observations are used, forecast for time </a:t>
            </a:r>
            <a:r>
              <a:rPr lang="en-US" dirty="0"/>
              <a:t>2</a:t>
            </a:r>
            <a:r>
              <a:rPr lang="en-US" dirty="0" smtClean="0"/>
              <a:t> seconds generally improves, gets more certain.</a:t>
            </a:r>
          </a:p>
        </p:txBody>
      </p:sp>
    </p:spTree>
    <p:extLst>
      <p:ext uri="{BB962C8B-B14F-4D97-AF65-F5344CB8AC3E}">
        <p14:creationId xmlns:p14="http://schemas.microsoft.com/office/powerpoint/2010/main" val="29413825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39</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4</a:t>
            </a:r>
            <a:r>
              <a:rPr lang="en-US" baseline="30000" dirty="0" smtClean="0"/>
              <a:t>th</a:t>
            </a:r>
            <a:r>
              <a:rPr lang="en-US" dirty="0" smtClean="0"/>
              <a:t> Observation</a:t>
            </a:r>
            <a:endParaRPr lang="en-US" dirty="0"/>
          </a:p>
        </p:txBody>
      </p:sp>
      <p:sp>
        <p:nvSpPr>
          <p:cNvPr id="11" name="TextBox 10"/>
          <p:cNvSpPr txBox="1"/>
          <p:nvPr/>
        </p:nvSpPr>
        <p:spPr>
          <a:xfrm>
            <a:off x="419100" y="635796"/>
            <a:ext cx="8458200" cy="1200329"/>
          </a:xfrm>
          <a:prstGeom prst="rect">
            <a:avLst/>
          </a:prstGeom>
          <a:noFill/>
        </p:spPr>
        <p:txBody>
          <a:bodyPr wrap="square" rtlCol="0">
            <a:spAutoFit/>
          </a:bodyPr>
          <a:lstStyle/>
          <a:p>
            <a:r>
              <a:rPr lang="en-US" dirty="0" smtClean="0"/>
              <a:t>Forecast of velocity as lead time decreases.</a:t>
            </a:r>
          </a:p>
          <a:p>
            <a:r>
              <a:rPr lang="en-US" dirty="0" smtClean="0"/>
              <a:t>As more observations are used, forecast for time </a:t>
            </a:r>
            <a:r>
              <a:rPr lang="en-US" dirty="0"/>
              <a:t>2</a:t>
            </a:r>
            <a:r>
              <a:rPr lang="en-US" dirty="0" smtClean="0"/>
              <a:t> seconds generally improves, gets more certain.</a:t>
            </a:r>
          </a:p>
        </p:txBody>
      </p:sp>
    </p:spTree>
    <p:extLst>
      <p:ext uri="{BB962C8B-B14F-4D97-AF65-F5344CB8AC3E}">
        <p14:creationId xmlns:p14="http://schemas.microsoft.com/office/powerpoint/2010/main" val="3386067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4</a:t>
            </a:fld>
            <a:endParaRPr lang="en-US" dirty="0"/>
          </a:p>
        </p:txBody>
      </p:sp>
    </p:spTree>
    <p:extLst>
      <p:ext uri="{BB962C8B-B14F-4D97-AF65-F5344CB8AC3E}">
        <p14:creationId xmlns:p14="http://schemas.microsoft.com/office/powerpoint/2010/main" val="7055847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229600" cy="1200328"/>
          </a:xfrm>
          <a:prstGeom prst="rect">
            <a:avLst/>
          </a:prstGeom>
          <a:noFill/>
        </p:spPr>
        <p:txBody>
          <a:bodyPr wrap="square" rtlCol="0">
            <a:spAutoFit/>
          </a:bodyPr>
          <a:lstStyle/>
          <a:p>
            <a:r>
              <a:rPr lang="en-US" dirty="0" smtClean="0"/>
              <a:t>Estimating initial conditions.</a:t>
            </a:r>
          </a:p>
          <a:p>
            <a:endParaRPr lang="en-US" dirty="0"/>
          </a:p>
          <a:p>
            <a:r>
              <a:rPr lang="en-US" dirty="0"/>
              <a:t>E</a:t>
            </a:r>
            <a:r>
              <a:rPr lang="en-US" dirty="0" smtClean="0"/>
              <a:t>xample: estimate of shoulder position.</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40</a:t>
            </a:fld>
            <a:endParaRPr lang="en-US" dirty="0"/>
          </a:p>
        </p:txBody>
      </p:sp>
      <p:pic>
        <p:nvPicPr>
          <p:cNvPr id="3" name="Picture 2" descr="throw_uncertain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133600"/>
            <a:ext cx="5344546" cy="4005072"/>
          </a:xfrm>
          <a:prstGeom prst="rect">
            <a:avLst/>
          </a:prstGeom>
        </p:spPr>
      </p:pic>
      <p:cxnSp>
        <p:nvCxnSpPr>
          <p:cNvPr id="5" name="Straight Arrow Connector 4"/>
          <p:cNvCxnSpPr/>
          <p:nvPr/>
        </p:nvCxnSpPr>
        <p:spPr bwMode="auto">
          <a:xfrm>
            <a:off x="2590800" y="2209800"/>
            <a:ext cx="1524000" cy="1524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86828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6" name="TextBox 5"/>
          <p:cNvSpPr txBox="1"/>
          <p:nvPr/>
        </p:nvSpPr>
        <p:spPr>
          <a:xfrm>
            <a:off x="457200" y="762000"/>
            <a:ext cx="8534400" cy="830997"/>
          </a:xfrm>
          <a:prstGeom prst="rect">
            <a:avLst/>
          </a:prstGeom>
          <a:noFill/>
        </p:spPr>
        <p:txBody>
          <a:bodyPr wrap="square" rtlCol="0">
            <a:spAutoFit/>
          </a:bodyPr>
          <a:lstStyle/>
          <a:p>
            <a:r>
              <a:rPr lang="en-US" dirty="0" smtClean="0"/>
              <a:t>Estimating initial conditions: </a:t>
            </a:r>
            <a:r>
              <a:rPr lang="en-US" dirty="0"/>
              <a:t>S</a:t>
            </a:r>
            <a:r>
              <a:rPr lang="en-US" dirty="0" smtClean="0"/>
              <a:t>houlder position. </a:t>
            </a:r>
          </a:p>
          <a:p>
            <a:r>
              <a:rPr lang="en-US" dirty="0" smtClean="0"/>
              <a:t>Estimate improves, gets more certain with more observations.</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41</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1</a:t>
            </a:r>
            <a:r>
              <a:rPr lang="en-US" baseline="30000" dirty="0" smtClean="0"/>
              <a:t>st</a:t>
            </a:r>
            <a:r>
              <a:rPr lang="en-US" dirty="0" smtClean="0"/>
              <a:t> Observation</a:t>
            </a:r>
            <a:endParaRPr lang="en-US" dirty="0"/>
          </a:p>
        </p:txBody>
      </p:sp>
    </p:spTree>
    <p:extLst>
      <p:ext uri="{BB962C8B-B14F-4D97-AF65-F5344CB8AC3E}">
        <p14:creationId xmlns:p14="http://schemas.microsoft.com/office/powerpoint/2010/main" val="3231889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42</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2</a:t>
            </a:r>
            <a:r>
              <a:rPr lang="en-US" baseline="30000" dirty="0" smtClean="0"/>
              <a:t>nd</a:t>
            </a:r>
            <a:r>
              <a:rPr lang="en-US" dirty="0" smtClean="0"/>
              <a:t> Observation</a:t>
            </a:r>
            <a:endParaRPr lang="en-US" dirty="0"/>
          </a:p>
        </p:txBody>
      </p:sp>
      <p:sp>
        <p:nvSpPr>
          <p:cNvPr id="11" name="TextBox 10"/>
          <p:cNvSpPr txBox="1"/>
          <p:nvPr/>
        </p:nvSpPr>
        <p:spPr>
          <a:xfrm>
            <a:off x="457200" y="762000"/>
            <a:ext cx="8534400" cy="830997"/>
          </a:xfrm>
          <a:prstGeom prst="rect">
            <a:avLst/>
          </a:prstGeom>
          <a:noFill/>
        </p:spPr>
        <p:txBody>
          <a:bodyPr wrap="square" rtlCol="0">
            <a:spAutoFit/>
          </a:bodyPr>
          <a:lstStyle/>
          <a:p>
            <a:r>
              <a:rPr lang="en-US" dirty="0" smtClean="0"/>
              <a:t>Estimating initial conditions: </a:t>
            </a:r>
            <a:r>
              <a:rPr lang="en-US" dirty="0"/>
              <a:t>S</a:t>
            </a:r>
            <a:r>
              <a:rPr lang="en-US" dirty="0" smtClean="0"/>
              <a:t>houlder position. </a:t>
            </a:r>
          </a:p>
          <a:p>
            <a:r>
              <a:rPr lang="en-US" dirty="0" smtClean="0"/>
              <a:t>Estimate improves, gets more certain with more observations.</a:t>
            </a:r>
          </a:p>
        </p:txBody>
      </p:sp>
    </p:spTree>
    <p:extLst>
      <p:ext uri="{BB962C8B-B14F-4D97-AF65-F5344CB8AC3E}">
        <p14:creationId xmlns:p14="http://schemas.microsoft.com/office/powerpoint/2010/main" val="16887678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43</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3</a:t>
            </a:r>
            <a:r>
              <a:rPr lang="en-US" baseline="30000" dirty="0" smtClean="0"/>
              <a:t>rd</a:t>
            </a:r>
            <a:r>
              <a:rPr lang="en-US" dirty="0" smtClean="0"/>
              <a:t> Observation</a:t>
            </a:r>
            <a:endParaRPr lang="en-US" dirty="0"/>
          </a:p>
        </p:txBody>
      </p:sp>
      <p:sp>
        <p:nvSpPr>
          <p:cNvPr id="11" name="TextBox 10"/>
          <p:cNvSpPr txBox="1"/>
          <p:nvPr/>
        </p:nvSpPr>
        <p:spPr>
          <a:xfrm>
            <a:off x="457200" y="762000"/>
            <a:ext cx="8534400" cy="830997"/>
          </a:xfrm>
          <a:prstGeom prst="rect">
            <a:avLst/>
          </a:prstGeom>
          <a:noFill/>
        </p:spPr>
        <p:txBody>
          <a:bodyPr wrap="square" rtlCol="0">
            <a:spAutoFit/>
          </a:bodyPr>
          <a:lstStyle/>
          <a:p>
            <a:r>
              <a:rPr lang="en-US" dirty="0" smtClean="0"/>
              <a:t>Estimating initial conditions: </a:t>
            </a:r>
            <a:r>
              <a:rPr lang="en-US" dirty="0"/>
              <a:t>S</a:t>
            </a:r>
            <a:r>
              <a:rPr lang="en-US" dirty="0" smtClean="0"/>
              <a:t>houlder position. </a:t>
            </a:r>
          </a:p>
          <a:p>
            <a:r>
              <a:rPr lang="en-US" dirty="0" smtClean="0"/>
              <a:t>Estimate improves, gets more certain with more observations.</a:t>
            </a:r>
          </a:p>
        </p:txBody>
      </p:sp>
    </p:spTree>
    <p:extLst>
      <p:ext uri="{BB962C8B-B14F-4D97-AF65-F5344CB8AC3E}">
        <p14:creationId xmlns:p14="http://schemas.microsoft.com/office/powerpoint/2010/main" val="35819917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44</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4</a:t>
            </a:r>
            <a:r>
              <a:rPr lang="en-US" baseline="30000" dirty="0" smtClean="0"/>
              <a:t>th</a:t>
            </a:r>
            <a:r>
              <a:rPr lang="en-US" dirty="0" smtClean="0"/>
              <a:t> Observation</a:t>
            </a:r>
            <a:endParaRPr lang="en-US" dirty="0"/>
          </a:p>
        </p:txBody>
      </p:sp>
      <p:sp>
        <p:nvSpPr>
          <p:cNvPr id="11" name="TextBox 10"/>
          <p:cNvSpPr txBox="1"/>
          <p:nvPr/>
        </p:nvSpPr>
        <p:spPr>
          <a:xfrm>
            <a:off x="457200" y="762000"/>
            <a:ext cx="8534400" cy="830997"/>
          </a:xfrm>
          <a:prstGeom prst="rect">
            <a:avLst/>
          </a:prstGeom>
          <a:noFill/>
        </p:spPr>
        <p:txBody>
          <a:bodyPr wrap="square" rtlCol="0">
            <a:spAutoFit/>
          </a:bodyPr>
          <a:lstStyle/>
          <a:p>
            <a:r>
              <a:rPr lang="en-US" dirty="0" smtClean="0"/>
              <a:t>Estimating initial conditions: </a:t>
            </a:r>
            <a:r>
              <a:rPr lang="en-US" dirty="0"/>
              <a:t>S</a:t>
            </a:r>
            <a:r>
              <a:rPr lang="en-US" dirty="0" smtClean="0"/>
              <a:t>houlder position. </a:t>
            </a:r>
          </a:p>
          <a:p>
            <a:r>
              <a:rPr lang="en-US" dirty="0" smtClean="0"/>
              <a:t>Estimate improves, gets more certain with more observations.</a:t>
            </a:r>
          </a:p>
        </p:txBody>
      </p:sp>
    </p:spTree>
    <p:extLst>
      <p:ext uri="{BB962C8B-B14F-4D97-AF65-F5344CB8AC3E}">
        <p14:creationId xmlns:p14="http://schemas.microsoft.com/office/powerpoint/2010/main" val="2680235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229600" cy="3785652"/>
          </a:xfrm>
          <a:prstGeom prst="rect">
            <a:avLst/>
          </a:prstGeom>
          <a:noFill/>
        </p:spPr>
        <p:txBody>
          <a:bodyPr wrap="square" rtlCol="0">
            <a:spAutoFit/>
          </a:bodyPr>
          <a:lstStyle/>
          <a:p>
            <a:r>
              <a:rPr lang="en-US" dirty="0" smtClean="0"/>
              <a:t>Estimating a model parameter:</a:t>
            </a:r>
          </a:p>
          <a:p>
            <a:endParaRPr lang="en-US" dirty="0" smtClean="0"/>
          </a:p>
          <a:p>
            <a:r>
              <a:rPr lang="en-US" dirty="0" smtClean="0"/>
              <a:t>Suppose we don’t know g exactly.</a:t>
            </a:r>
          </a:p>
          <a:p>
            <a:endParaRPr lang="en-US" dirty="0"/>
          </a:p>
          <a:p>
            <a:r>
              <a:rPr lang="en-US" dirty="0" smtClean="0"/>
              <a:t>Put a sample of possible g values into model ensemble.</a:t>
            </a:r>
          </a:p>
          <a:p>
            <a:r>
              <a:rPr lang="en-US" dirty="0"/>
              <a:t> </a:t>
            </a:r>
            <a:r>
              <a:rPr lang="en-US" dirty="0" smtClean="0"/>
              <a:t>  Each forecast has its own g.</a:t>
            </a:r>
          </a:p>
          <a:p>
            <a:endParaRPr lang="en-US" dirty="0"/>
          </a:p>
          <a:p>
            <a:r>
              <a:rPr lang="en-US" dirty="0" smtClean="0"/>
              <a:t>Look at probability of resulting trajectories as function of g.</a:t>
            </a:r>
          </a:p>
          <a:p>
            <a:endParaRPr lang="en-US" dirty="0"/>
          </a:p>
          <a:p>
            <a:r>
              <a:rPr lang="en-US" dirty="0" smtClean="0"/>
              <a:t>Display 500 highest probability trajectories out of 10,000.</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45</a:t>
            </a:fld>
            <a:endParaRPr lang="en-US" dirty="0"/>
          </a:p>
        </p:txBody>
      </p:sp>
    </p:spTree>
    <p:extLst>
      <p:ext uri="{BB962C8B-B14F-4D97-AF65-F5344CB8AC3E}">
        <p14:creationId xmlns:p14="http://schemas.microsoft.com/office/powerpoint/2010/main" val="29167514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9" y="1836125"/>
            <a:ext cx="5840398" cy="4379048"/>
          </a:xfrm>
          <a:prstGeom prst="rect">
            <a:avLst/>
          </a:prstGeom>
        </p:spPr>
      </p:pic>
      <p:sp>
        <p:nvSpPr>
          <p:cNvPr id="6" name="TextBox 5"/>
          <p:cNvSpPr txBox="1"/>
          <p:nvPr/>
        </p:nvSpPr>
        <p:spPr>
          <a:xfrm>
            <a:off x="457200" y="762000"/>
            <a:ext cx="8534400" cy="830997"/>
          </a:xfrm>
          <a:prstGeom prst="rect">
            <a:avLst/>
          </a:prstGeom>
          <a:noFill/>
        </p:spPr>
        <p:txBody>
          <a:bodyPr wrap="square" rtlCol="0">
            <a:spAutoFit/>
          </a:bodyPr>
          <a:lstStyle/>
          <a:p>
            <a:r>
              <a:rPr lang="en-US" dirty="0" smtClean="0"/>
              <a:t>Estimating model parameter: gravity.</a:t>
            </a:r>
          </a:p>
          <a:p>
            <a:r>
              <a:rPr lang="en-US" dirty="0"/>
              <a:t>E</a:t>
            </a:r>
            <a:r>
              <a:rPr lang="en-US" dirty="0" smtClean="0"/>
              <a:t>stimate improves, gets more certain with more observations.</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46</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1</a:t>
            </a:r>
            <a:r>
              <a:rPr lang="en-US" baseline="30000" dirty="0" smtClean="0"/>
              <a:t>st</a:t>
            </a:r>
            <a:r>
              <a:rPr lang="en-US" dirty="0" smtClean="0"/>
              <a:t> Observation</a:t>
            </a:r>
            <a:endParaRPr lang="en-US" dirty="0"/>
          </a:p>
        </p:txBody>
      </p:sp>
      <p:sp>
        <p:nvSpPr>
          <p:cNvPr id="2" name="TextBox 1"/>
          <p:cNvSpPr txBox="1"/>
          <p:nvPr/>
        </p:nvSpPr>
        <p:spPr>
          <a:xfrm>
            <a:off x="304800" y="2667000"/>
            <a:ext cx="1752600" cy="1569660"/>
          </a:xfrm>
          <a:prstGeom prst="rect">
            <a:avLst/>
          </a:prstGeom>
          <a:noFill/>
        </p:spPr>
        <p:txBody>
          <a:bodyPr wrap="square" rtlCol="0">
            <a:spAutoFit/>
          </a:bodyPr>
          <a:lstStyle/>
          <a:p>
            <a:r>
              <a:rPr lang="en-US" dirty="0" smtClean="0"/>
              <a:t>Brighter green is closer to -9.8 m/s</a:t>
            </a:r>
            <a:r>
              <a:rPr lang="en-US" baseline="30000" dirty="0" smtClean="0"/>
              <a:t>2</a:t>
            </a:r>
            <a:endParaRPr lang="en-US" baseline="30000" dirty="0"/>
          </a:p>
        </p:txBody>
      </p:sp>
    </p:spTree>
    <p:extLst>
      <p:ext uri="{BB962C8B-B14F-4D97-AF65-F5344CB8AC3E}">
        <p14:creationId xmlns:p14="http://schemas.microsoft.com/office/powerpoint/2010/main" val="28327221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9" y="1836125"/>
            <a:ext cx="5840398"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47</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2</a:t>
            </a:r>
            <a:r>
              <a:rPr lang="en-US" baseline="30000" dirty="0" smtClean="0"/>
              <a:t>nd</a:t>
            </a:r>
            <a:r>
              <a:rPr lang="en-US" dirty="0" smtClean="0"/>
              <a:t> Observation</a:t>
            </a:r>
            <a:endParaRPr lang="en-US" dirty="0"/>
          </a:p>
        </p:txBody>
      </p:sp>
      <p:sp>
        <p:nvSpPr>
          <p:cNvPr id="10" name="TextBox 9"/>
          <p:cNvSpPr txBox="1"/>
          <p:nvPr/>
        </p:nvSpPr>
        <p:spPr>
          <a:xfrm>
            <a:off x="304800" y="2667000"/>
            <a:ext cx="1752600" cy="1569660"/>
          </a:xfrm>
          <a:prstGeom prst="rect">
            <a:avLst/>
          </a:prstGeom>
          <a:noFill/>
        </p:spPr>
        <p:txBody>
          <a:bodyPr wrap="square" rtlCol="0">
            <a:spAutoFit/>
          </a:bodyPr>
          <a:lstStyle/>
          <a:p>
            <a:r>
              <a:rPr lang="en-US" dirty="0" smtClean="0"/>
              <a:t>Brighter green is closer to -9.8 m/s</a:t>
            </a:r>
            <a:r>
              <a:rPr lang="en-US" baseline="30000" dirty="0" smtClean="0"/>
              <a:t>2</a:t>
            </a:r>
            <a:endParaRPr lang="en-US" baseline="30000" dirty="0"/>
          </a:p>
        </p:txBody>
      </p:sp>
      <p:sp>
        <p:nvSpPr>
          <p:cNvPr id="12" name="TextBox 11"/>
          <p:cNvSpPr txBox="1"/>
          <p:nvPr/>
        </p:nvSpPr>
        <p:spPr>
          <a:xfrm>
            <a:off x="457200" y="762000"/>
            <a:ext cx="8534400" cy="830997"/>
          </a:xfrm>
          <a:prstGeom prst="rect">
            <a:avLst/>
          </a:prstGeom>
          <a:noFill/>
        </p:spPr>
        <p:txBody>
          <a:bodyPr wrap="square" rtlCol="0">
            <a:spAutoFit/>
          </a:bodyPr>
          <a:lstStyle/>
          <a:p>
            <a:r>
              <a:rPr lang="en-US" dirty="0" smtClean="0"/>
              <a:t>Estimating model parameter: gravity.</a:t>
            </a:r>
          </a:p>
          <a:p>
            <a:r>
              <a:rPr lang="en-US" dirty="0"/>
              <a:t>E</a:t>
            </a:r>
            <a:r>
              <a:rPr lang="en-US" dirty="0" smtClean="0"/>
              <a:t>stimate improves, gets more certain with more observations.</a:t>
            </a:r>
          </a:p>
        </p:txBody>
      </p:sp>
    </p:spTree>
    <p:extLst>
      <p:ext uri="{BB962C8B-B14F-4D97-AF65-F5344CB8AC3E}">
        <p14:creationId xmlns:p14="http://schemas.microsoft.com/office/powerpoint/2010/main" val="179087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9" y="1836125"/>
            <a:ext cx="5840398"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48</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3</a:t>
            </a:r>
            <a:r>
              <a:rPr lang="en-US" baseline="30000" dirty="0" smtClean="0"/>
              <a:t>rd</a:t>
            </a:r>
            <a:r>
              <a:rPr lang="en-US" dirty="0" smtClean="0"/>
              <a:t> Observation</a:t>
            </a:r>
            <a:endParaRPr lang="en-US" dirty="0"/>
          </a:p>
        </p:txBody>
      </p:sp>
      <p:sp>
        <p:nvSpPr>
          <p:cNvPr id="10" name="TextBox 9"/>
          <p:cNvSpPr txBox="1"/>
          <p:nvPr/>
        </p:nvSpPr>
        <p:spPr>
          <a:xfrm>
            <a:off x="304800" y="2667000"/>
            <a:ext cx="1752600" cy="1569660"/>
          </a:xfrm>
          <a:prstGeom prst="rect">
            <a:avLst/>
          </a:prstGeom>
          <a:noFill/>
        </p:spPr>
        <p:txBody>
          <a:bodyPr wrap="square" rtlCol="0">
            <a:spAutoFit/>
          </a:bodyPr>
          <a:lstStyle/>
          <a:p>
            <a:r>
              <a:rPr lang="en-US" dirty="0" smtClean="0"/>
              <a:t>Brighter green is closer to -9.8 m/s</a:t>
            </a:r>
            <a:r>
              <a:rPr lang="en-US" baseline="30000" dirty="0" smtClean="0"/>
              <a:t>2</a:t>
            </a:r>
            <a:endParaRPr lang="en-US" baseline="30000" dirty="0"/>
          </a:p>
        </p:txBody>
      </p:sp>
      <p:sp>
        <p:nvSpPr>
          <p:cNvPr id="11" name="TextBox 10"/>
          <p:cNvSpPr txBox="1"/>
          <p:nvPr/>
        </p:nvSpPr>
        <p:spPr>
          <a:xfrm>
            <a:off x="457200" y="762000"/>
            <a:ext cx="8534400" cy="830997"/>
          </a:xfrm>
          <a:prstGeom prst="rect">
            <a:avLst/>
          </a:prstGeom>
          <a:noFill/>
        </p:spPr>
        <p:txBody>
          <a:bodyPr wrap="square" rtlCol="0">
            <a:spAutoFit/>
          </a:bodyPr>
          <a:lstStyle/>
          <a:p>
            <a:r>
              <a:rPr lang="en-US" dirty="0" smtClean="0"/>
              <a:t>Estimating model parameter: gravity.</a:t>
            </a:r>
          </a:p>
          <a:p>
            <a:r>
              <a:rPr lang="en-US" dirty="0"/>
              <a:t>E</a:t>
            </a:r>
            <a:r>
              <a:rPr lang="en-US" dirty="0" smtClean="0"/>
              <a:t>stimate improves, gets more certain with more observations.</a:t>
            </a:r>
          </a:p>
        </p:txBody>
      </p:sp>
    </p:spTree>
    <p:extLst>
      <p:ext uri="{BB962C8B-B14F-4D97-AF65-F5344CB8AC3E}">
        <p14:creationId xmlns:p14="http://schemas.microsoft.com/office/powerpoint/2010/main" val="17282222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9" y="1836125"/>
            <a:ext cx="5840398"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49</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4</a:t>
            </a:r>
            <a:r>
              <a:rPr lang="en-US" baseline="30000" dirty="0" smtClean="0"/>
              <a:t>th</a:t>
            </a:r>
            <a:r>
              <a:rPr lang="en-US" dirty="0" smtClean="0"/>
              <a:t> Observation</a:t>
            </a:r>
            <a:endParaRPr lang="en-US" dirty="0"/>
          </a:p>
        </p:txBody>
      </p:sp>
      <p:sp>
        <p:nvSpPr>
          <p:cNvPr id="10" name="TextBox 9"/>
          <p:cNvSpPr txBox="1"/>
          <p:nvPr/>
        </p:nvSpPr>
        <p:spPr>
          <a:xfrm>
            <a:off x="304800" y="2667000"/>
            <a:ext cx="1752600" cy="1569660"/>
          </a:xfrm>
          <a:prstGeom prst="rect">
            <a:avLst/>
          </a:prstGeom>
          <a:noFill/>
        </p:spPr>
        <p:txBody>
          <a:bodyPr wrap="square" rtlCol="0">
            <a:spAutoFit/>
          </a:bodyPr>
          <a:lstStyle/>
          <a:p>
            <a:r>
              <a:rPr lang="en-US" dirty="0" smtClean="0"/>
              <a:t>Brighter green is closer to -9.8 m/s</a:t>
            </a:r>
            <a:r>
              <a:rPr lang="en-US" baseline="30000" dirty="0" smtClean="0"/>
              <a:t>2</a:t>
            </a:r>
            <a:endParaRPr lang="en-US" baseline="30000" dirty="0"/>
          </a:p>
        </p:txBody>
      </p:sp>
      <p:sp>
        <p:nvSpPr>
          <p:cNvPr id="12" name="TextBox 11"/>
          <p:cNvSpPr txBox="1"/>
          <p:nvPr/>
        </p:nvSpPr>
        <p:spPr>
          <a:xfrm>
            <a:off x="457200" y="762000"/>
            <a:ext cx="8534400" cy="830997"/>
          </a:xfrm>
          <a:prstGeom prst="rect">
            <a:avLst/>
          </a:prstGeom>
          <a:noFill/>
        </p:spPr>
        <p:txBody>
          <a:bodyPr wrap="square" rtlCol="0">
            <a:spAutoFit/>
          </a:bodyPr>
          <a:lstStyle/>
          <a:p>
            <a:r>
              <a:rPr lang="en-US" dirty="0" smtClean="0"/>
              <a:t>Estimating model parameter: gravity.</a:t>
            </a:r>
          </a:p>
          <a:p>
            <a:r>
              <a:rPr lang="en-US" dirty="0"/>
              <a:t>E</a:t>
            </a:r>
            <a:r>
              <a:rPr lang="en-US" dirty="0" smtClean="0"/>
              <a:t>stimate improves, gets more certain with more observations.</a:t>
            </a:r>
          </a:p>
        </p:txBody>
      </p:sp>
    </p:spTree>
    <p:extLst>
      <p:ext uri="{BB962C8B-B14F-4D97-AF65-F5344CB8AC3E}">
        <p14:creationId xmlns:p14="http://schemas.microsoft.com/office/powerpoint/2010/main" val="1119055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 name="TextBox 2"/>
          <p:cNvSpPr txBox="1"/>
          <p:nvPr/>
        </p:nvSpPr>
        <p:spPr>
          <a:xfrm>
            <a:off x="914400" y="2209800"/>
            <a:ext cx="7315200" cy="1200328"/>
          </a:xfrm>
          <a:prstGeom prst="rect">
            <a:avLst/>
          </a:prstGeom>
          <a:noFill/>
        </p:spPr>
        <p:txBody>
          <a:bodyPr wrap="square" rtlCol="0">
            <a:spAutoFit/>
          </a:bodyPr>
          <a:lstStyle/>
          <a:p>
            <a:r>
              <a:rPr lang="en-US" dirty="0" smtClean="0"/>
              <a:t>For the ball this is simple:</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72645621"/>
              </p:ext>
            </p:extLst>
          </p:nvPr>
        </p:nvGraphicFramePr>
        <p:xfrm>
          <a:off x="2209800" y="2971800"/>
          <a:ext cx="3251200" cy="914400"/>
        </p:xfrm>
        <a:graphic>
          <a:graphicData uri="http://schemas.openxmlformats.org/presentationml/2006/ole">
            <mc:AlternateContent xmlns:mc="http://schemas.openxmlformats.org/markup-compatibility/2006">
              <mc:Choice xmlns:v="urn:schemas-microsoft-com:vml" Requires="v">
                <p:oleObj spid="_x0000_s1280" name="Equation" r:id="rId3" imgW="1625600" imgH="457200" progId="Equation.DSMT4">
                  <p:embed/>
                </p:oleObj>
              </mc:Choice>
              <mc:Fallback>
                <p:oleObj name="Equation" r:id="rId3" imgW="1625600" imgH="457200" progId="Equation.DSMT4">
                  <p:embed/>
                  <p:pic>
                    <p:nvPicPr>
                      <p:cNvPr id="0" name=""/>
                      <p:cNvPicPr/>
                      <p:nvPr/>
                    </p:nvPicPr>
                    <p:blipFill>
                      <a:blip r:embed="rId4"/>
                      <a:stretch>
                        <a:fillRect/>
                      </a:stretch>
                    </p:blipFill>
                    <p:spPr>
                      <a:xfrm>
                        <a:off x="2209800" y="2971800"/>
                        <a:ext cx="3251200" cy="914400"/>
                      </a:xfrm>
                      <a:prstGeom prst="rect">
                        <a:avLst/>
                      </a:prstGeom>
                    </p:spPr>
                  </p:pic>
                </p:oleObj>
              </mc:Fallback>
            </mc:AlternateContent>
          </a:graphicData>
        </a:graphic>
      </p:graphicFrame>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5</a:t>
            </a:fld>
            <a:endParaRPr lang="en-US" dirty="0"/>
          </a:p>
        </p:txBody>
      </p:sp>
    </p:spTree>
    <p:extLst>
      <p:ext uri="{BB962C8B-B14F-4D97-AF65-F5344CB8AC3E}">
        <p14:creationId xmlns:p14="http://schemas.microsoft.com/office/powerpoint/2010/main" val="2075608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50</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1</a:t>
            </a:r>
            <a:r>
              <a:rPr lang="en-US" baseline="30000" dirty="0" smtClean="0"/>
              <a:t>st</a:t>
            </a:r>
            <a:r>
              <a:rPr lang="en-US" dirty="0" smtClean="0"/>
              <a:t> Observation</a:t>
            </a:r>
            <a:endParaRPr lang="en-US" dirty="0"/>
          </a:p>
        </p:txBody>
      </p:sp>
      <p:sp>
        <p:nvSpPr>
          <p:cNvPr id="12" name="TextBox 11"/>
          <p:cNvSpPr txBox="1"/>
          <p:nvPr/>
        </p:nvSpPr>
        <p:spPr>
          <a:xfrm>
            <a:off x="457200" y="762000"/>
            <a:ext cx="8534400" cy="830997"/>
          </a:xfrm>
          <a:prstGeom prst="rect">
            <a:avLst/>
          </a:prstGeom>
          <a:noFill/>
        </p:spPr>
        <p:txBody>
          <a:bodyPr wrap="square" rtlCol="0">
            <a:spAutoFit/>
          </a:bodyPr>
          <a:lstStyle/>
          <a:p>
            <a:r>
              <a:rPr lang="en-US" dirty="0" smtClean="0"/>
              <a:t>Estimating model parameter: gravity.</a:t>
            </a:r>
          </a:p>
          <a:p>
            <a:r>
              <a:rPr lang="en-US" dirty="0"/>
              <a:t>E</a:t>
            </a:r>
            <a:r>
              <a:rPr lang="en-US" dirty="0" smtClean="0"/>
              <a:t>stimate improves, gets more certain with more observations.</a:t>
            </a:r>
          </a:p>
        </p:txBody>
      </p:sp>
    </p:spTree>
    <p:extLst>
      <p:ext uri="{BB962C8B-B14F-4D97-AF65-F5344CB8AC3E}">
        <p14:creationId xmlns:p14="http://schemas.microsoft.com/office/powerpoint/2010/main" val="2619718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51</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2</a:t>
            </a:r>
            <a:r>
              <a:rPr lang="en-US" baseline="30000" dirty="0" smtClean="0"/>
              <a:t>nd</a:t>
            </a:r>
            <a:r>
              <a:rPr lang="en-US" dirty="0" smtClean="0"/>
              <a:t> Observation</a:t>
            </a:r>
            <a:endParaRPr lang="en-US" dirty="0"/>
          </a:p>
        </p:txBody>
      </p:sp>
      <p:sp>
        <p:nvSpPr>
          <p:cNvPr id="10" name="TextBox 9"/>
          <p:cNvSpPr txBox="1"/>
          <p:nvPr/>
        </p:nvSpPr>
        <p:spPr>
          <a:xfrm>
            <a:off x="457200" y="762000"/>
            <a:ext cx="8534400" cy="830997"/>
          </a:xfrm>
          <a:prstGeom prst="rect">
            <a:avLst/>
          </a:prstGeom>
          <a:noFill/>
        </p:spPr>
        <p:txBody>
          <a:bodyPr wrap="square" rtlCol="0">
            <a:spAutoFit/>
          </a:bodyPr>
          <a:lstStyle/>
          <a:p>
            <a:r>
              <a:rPr lang="en-US" dirty="0" smtClean="0"/>
              <a:t>Estimating model parameter: gravity.</a:t>
            </a:r>
          </a:p>
          <a:p>
            <a:r>
              <a:rPr lang="en-US" dirty="0"/>
              <a:t>E</a:t>
            </a:r>
            <a:r>
              <a:rPr lang="en-US" dirty="0" smtClean="0"/>
              <a:t>stimate improves, gets more certain with more observations.</a:t>
            </a:r>
          </a:p>
        </p:txBody>
      </p:sp>
    </p:spTree>
    <p:extLst>
      <p:ext uri="{BB962C8B-B14F-4D97-AF65-F5344CB8AC3E}">
        <p14:creationId xmlns:p14="http://schemas.microsoft.com/office/powerpoint/2010/main" val="18594618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52</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3</a:t>
            </a:r>
            <a:r>
              <a:rPr lang="en-US" baseline="30000" dirty="0" smtClean="0"/>
              <a:t>rd</a:t>
            </a:r>
            <a:r>
              <a:rPr lang="en-US" dirty="0" smtClean="0"/>
              <a:t> Observation</a:t>
            </a:r>
            <a:endParaRPr lang="en-US" dirty="0"/>
          </a:p>
        </p:txBody>
      </p:sp>
      <p:sp>
        <p:nvSpPr>
          <p:cNvPr id="11" name="TextBox 10"/>
          <p:cNvSpPr txBox="1"/>
          <p:nvPr/>
        </p:nvSpPr>
        <p:spPr>
          <a:xfrm>
            <a:off x="457200" y="762000"/>
            <a:ext cx="8534400" cy="830997"/>
          </a:xfrm>
          <a:prstGeom prst="rect">
            <a:avLst/>
          </a:prstGeom>
          <a:noFill/>
        </p:spPr>
        <p:txBody>
          <a:bodyPr wrap="square" rtlCol="0">
            <a:spAutoFit/>
          </a:bodyPr>
          <a:lstStyle/>
          <a:p>
            <a:r>
              <a:rPr lang="en-US" dirty="0" smtClean="0"/>
              <a:t>Estimating model parameter: gravity.</a:t>
            </a:r>
          </a:p>
          <a:p>
            <a:r>
              <a:rPr lang="en-US" dirty="0"/>
              <a:t>E</a:t>
            </a:r>
            <a:r>
              <a:rPr lang="en-US" dirty="0" smtClean="0"/>
              <a:t>stimate improves, gets more certain with more observations.</a:t>
            </a:r>
          </a:p>
        </p:txBody>
      </p:sp>
    </p:spTree>
    <p:extLst>
      <p:ext uri="{BB962C8B-B14F-4D97-AF65-F5344CB8AC3E}">
        <p14:creationId xmlns:p14="http://schemas.microsoft.com/office/powerpoint/2010/main" val="31450354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798" y="1836125"/>
            <a:ext cx="5840400" cy="4379048"/>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53</a:t>
            </a:fld>
            <a:endParaRPr lang="en-US" dirty="0"/>
          </a:p>
        </p:txBody>
      </p:sp>
      <p:sp>
        <p:nvSpPr>
          <p:cNvPr id="16" name="TextBox 15"/>
          <p:cNvSpPr txBox="1"/>
          <p:nvPr/>
        </p:nvSpPr>
        <p:spPr>
          <a:xfrm>
            <a:off x="3124200" y="1752600"/>
            <a:ext cx="3048000" cy="461665"/>
          </a:xfrm>
          <a:prstGeom prst="rect">
            <a:avLst/>
          </a:prstGeom>
          <a:noFill/>
        </p:spPr>
        <p:txBody>
          <a:bodyPr wrap="square" rtlCol="0">
            <a:spAutoFit/>
          </a:bodyPr>
          <a:lstStyle/>
          <a:p>
            <a:r>
              <a:rPr lang="en-US" dirty="0" smtClean="0"/>
              <a:t>After 4</a:t>
            </a:r>
            <a:r>
              <a:rPr lang="en-US" baseline="30000" dirty="0" smtClean="0"/>
              <a:t>th</a:t>
            </a:r>
            <a:r>
              <a:rPr lang="en-US" dirty="0" smtClean="0"/>
              <a:t> Observation</a:t>
            </a:r>
            <a:endParaRPr lang="en-US" dirty="0"/>
          </a:p>
        </p:txBody>
      </p:sp>
      <p:sp>
        <p:nvSpPr>
          <p:cNvPr id="11" name="TextBox 10"/>
          <p:cNvSpPr txBox="1"/>
          <p:nvPr/>
        </p:nvSpPr>
        <p:spPr>
          <a:xfrm>
            <a:off x="457200" y="762000"/>
            <a:ext cx="8534400" cy="830997"/>
          </a:xfrm>
          <a:prstGeom prst="rect">
            <a:avLst/>
          </a:prstGeom>
          <a:noFill/>
        </p:spPr>
        <p:txBody>
          <a:bodyPr wrap="square" rtlCol="0">
            <a:spAutoFit/>
          </a:bodyPr>
          <a:lstStyle/>
          <a:p>
            <a:r>
              <a:rPr lang="en-US" dirty="0" smtClean="0"/>
              <a:t>Estimating model parameter: gravity.</a:t>
            </a:r>
          </a:p>
          <a:p>
            <a:r>
              <a:rPr lang="en-US" dirty="0"/>
              <a:t>E</a:t>
            </a:r>
            <a:r>
              <a:rPr lang="en-US" dirty="0" smtClean="0"/>
              <a:t>stimate improves, gets more certain with more observations.</a:t>
            </a:r>
          </a:p>
        </p:txBody>
      </p:sp>
    </p:spTree>
    <p:extLst>
      <p:ext uri="{BB962C8B-B14F-4D97-AF65-F5344CB8AC3E}">
        <p14:creationId xmlns:p14="http://schemas.microsoft.com/office/powerpoint/2010/main" val="37779894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54</a:t>
            </a:fld>
            <a:endParaRPr lang="en-US" dirty="0"/>
          </a:p>
        </p:txBody>
      </p:sp>
      <p:sp>
        <p:nvSpPr>
          <p:cNvPr id="12" name="TextBox 11"/>
          <p:cNvSpPr txBox="1"/>
          <p:nvPr/>
        </p:nvSpPr>
        <p:spPr>
          <a:xfrm>
            <a:off x="457200" y="762000"/>
            <a:ext cx="8534400" cy="1938992"/>
          </a:xfrm>
          <a:prstGeom prst="rect">
            <a:avLst/>
          </a:prstGeom>
          <a:noFill/>
        </p:spPr>
        <p:txBody>
          <a:bodyPr wrap="square" rtlCol="0">
            <a:spAutoFit/>
          </a:bodyPr>
          <a:lstStyle/>
          <a:p>
            <a:r>
              <a:rPr lang="en-US" dirty="0" smtClean="0"/>
              <a:t>Learning about the model:</a:t>
            </a:r>
          </a:p>
          <a:p>
            <a:endParaRPr lang="en-US" dirty="0" smtClean="0"/>
          </a:p>
          <a:p>
            <a:pPr marL="342900" indent="-342900">
              <a:buFont typeface="Wingdings" charset="2"/>
              <a:buChar char="Ø"/>
            </a:pPr>
            <a:r>
              <a:rPr lang="en-US" dirty="0" smtClean="0"/>
              <a:t>Is the model estimate of uncertainty accurate?</a:t>
            </a:r>
          </a:p>
          <a:p>
            <a:pPr marL="342900" indent="-342900">
              <a:buFont typeface="Wingdings" charset="2"/>
              <a:buChar char="Ø"/>
            </a:pPr>
            <a:r>
              <a:rPr lang="en-US" dirty="0" smtClean="0"/>
              <a:t>What is bias (mean error) of model forecasts?</a:t>
            </a:r>
          </a:p>
          <a:p>
            <a:endParaRPr lang="en-US" dirty="0" smtClean="0"/>
          </a:p>
        </p:txBody>
      </p:sp>
    </p:spTree>
    <p:extLst>
      <p:ext uri="{BB962C8B-B14F-4D97-AF65-F5344CB8AC3E}">
        <p14:creationId xmlns:p14="http://schemas.microsoft.com/office/powerpoint/2010/main" val="19674441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55</a:t>
            </a:fld>
            <a:endParaRPr lang="en-US" dirty="0"/>
          </a:p>
        </p:txBody>
      </p:sp>
      <p:sp>
        <p:nvSpPr>
          <p:cNvPr id="12" name="TextBox 11"/>
          <p:cNvSpPr txBox="1"/>
          <p:nvPr/>
        </p:nvSpPr>
        <p:spPr>
          <a:xfrm>
            <a:off x="457200" y="762000"/>
            <a:ext cx="8534400" cy="3785652"/>
          </a:xfrm>
          <a:prstGeom prst="rect">
            <a:avLst/>
          </a:prstGeom>
          <a:noFill/>
        </p:spPr>
        <p:txBody>
          <a:bodyPr wrap="square" rtlCol="0">
            <a:spAutoFit/>
          </a:bodyPr>
          <a:lstStyle/>
          <a:p>
            <a:r>
              <a:rPr lang="en-US" dirty="0" smtClean="0"/>
              <a:t>Learning about the observations:</a:t>
            </a:r>
          </a:p>
          <a:p>
            <a:endParaRPr lang="en-US" dirty="0" smtClean="0"/>
          </a:p>
          <a:p>
            <a:pPr marL="342900" indent="-342900">
              <a:buFont typeface="Wingdings" charset="2"/>
              <a:buChar char="Ø"/>
            </a:pPr>
            <a:r>
              <a:rPr lang="en-US" dirty="0" smtClean="0"/>
              <a:t>What is observation error variance?</a:t>
            </a:r>
          </a:p>
          <a:p>
            <a:pPr marL="342900" indent="-342900">
              <a:buFont typeface="Wingdings" charset="2"/>
              <a:buChar char="Ø"/>
            </a:pPr>
            <a:r>
              <a:rPr lang="en-US" dirty="0" smtClean="0"/>
              <a:t>What is bias (mean error) of observations?</a:t>
            </a:r>
          </a:p>
          <a:p>
            <a:pPr marL="342900" indent="-342900">
              <a:buFont typeface="Wingdings" charset="2"/>
              <a:buChar char="Ø"/>
            </a:pPr>
            <a:r>
              <a:rPr lang="en-US" dirty="0" smtClean="0"/>
              <a:t>How valuable is each observation?</a:t>
            </a:r>
          </a:p>
          <a:p>
            <a:pPr marL="342900" indent="-342900">
              <a:buFont typeface="Wingdings" charset="2"/>
              <a:buChar char="Ø"/>
            </a:pPr>
            <a:r>
              <a:rPr lang="en-US" dirty="0" smtClean="0"/>
              <a:t>Designing observation system:</a:t>
            </a:r>
          </a:p>
          <a:p>
            <a:pPr marL="708660" indent="-342900">
              <a:buFont typeface="Arial" charset="0"/>
              <a:buChar char="•"/>
            </a:pPr>
            <a:r>
              <a:rPr lang="en-US" dirty="0" smtClean="0"/>
              <a:t>    Better </a:t>
            </a:r>
            <a:r>
              <a:rPr lang="en-US" dirty="0"/>
              <a:t>to observe u and v?</a:t>
            </a:r>
          </a:p>
          <a:p>
            <a:pPr marL="708660" indent="-342900">
              <a:buFont typeface="Arial" charset="0"/>
              <a:buChar char="•"/>
            </a:pPr>
            <a:r>
              <a:rPr lang="en-US" dirty="0"/>
              <a:t>    Two observations at time 1, none at time 2</a:t>
            </a:r>
            <a:r>
              <a:rPr lang="en-US" dirty="0" smtClean="0"/>
              <a:t>?</a:t>
            </a:r>
          </a:p>
          <a:p>
            <a:pPr marL="708660" indent="-342900">
              <a:buFont typeface="Arial" charset="0"/>
              <a:buChar char="•"/>
            </a:pPr>
            <a:r>
              <a:rPr lang="en-US" dirty="0"/>
              <a:t> </a:t>
            </a:r>
            <a:r>
              <a:rPr lang="en-US" dirty="0" smtClean="0"/>
              <a:t>   One good instrument or two bad ones? </a:t>
            </a:r>
          </a:p>
          <a:p>
            <a:endParaRPr lang="en-US" dirty="0" smtClean="0"/>
          </a:p>
        </p:txBody>
      </p:sp>
    </p:spTree>
    <p:extLst>
      <p:ext uri="{BB962C8B-B14F-4D97-AF65-F5344CB8AC3E}">
        <p14:creationId xmlns:p14="http://schemas.microsoft.com/office/powerpoint/2010/main" val="21471001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Data Assimilation: What can it do?</a:t>
            </a:r>
          </a:p>
        </p:txBody>
      </p:sp>
      <p:sp>
        <p:nvSpPr>
          <p:cNvPr id="8" name="Footer Placeholder 7"/>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56</a:t>
            </a:fld>
            <a:endParaRPr lang="en-US" dirty="0"/>
          </a:p>
        </p:txBody>
      </p:sp>
      <p:sp>
        <p:nvSpPr>
          <p:cNvPr id="12" name="TextBox 11"/>
          <p:cNvSpPr txBox="1"/>
          <p:nvPr/>
        </p:nvSpPr>
        <p:spPr>
          <a:xfrm>
            <a:off x="457200" y="762000"/>
            <a:ext cx="8534400" cy="4893647"/>
          </a:xfrm>
          <a:prstGeom prst="rect">
            <a:avLst/>
          </a:prstGeom>
          <a:noFill/>
        </p:spPr>
        <p:txBody>
          <a:bodyPr wrap="square" rtlCol="0">
            <a:spAutoFit/>
          </a:bodyPr>
          <a:lstStyle/>
          <a:p>
            <a:r>
              <a:rPr lang="en-US" dirty="0" smtClean="0"/>
              <a:t>Learning about the ’external forcing’:</a:t>
            </a:r>
          </a:p>
          <a:p>
            <a:endParaRPr lang="en-US" dirty="0" smtClean="0"/>
          </a:p>
          <a:p>
            <a:r>
              <a:rPr lang="en-US" dirty="0" smtClean="0"/>
              <a:t>Example: Suppose there is a strong wind blowing.</a:t>
            </a:r>
          </a:p>
          <a:p>
            <a:r>
              <a:rPr lang="en-US" dirty="0" smtClean="0"/>
              <a:t>    We don’t have a (dynamical) forecast model for the wind.</a:t>
            </a:r>
          </a:p>
          <a:p>
            <a:r>
              <a:rPr lang="en-US" dirty="0" smtClean="0"/>
              <a:t>    Wind has strong influence on trajectory.</a:t>
            </a:r>
          </a:p>
          <a:p>
            <a:endParaRPr lang="en-US" dirty="0"/>
          </a:p>
          <a:p>
            <a:r>
              <a:rPr lang="en-US" dirty="0" smtClean="0"/>
              <a:t>Can estimate wind from observations of ball.</a:t>
            </a:r>
          </a:p>
          <a:p>
            <a:endParaRPr lang="en-US" dirty="0" smtClean="0"/>
          </a:p>
          <a:p>
            <a:endParaRPr lang="en-US" dirty="0"/>
          </a:p>
          <a:p>
            <a:r>
              <a:rPr lang="en-US" dirty="0" smtClean="0"/>
              <a:t>Geophysical examples:</a:t>
            </a:r>
            <a:endParaRPr lang="en-US" dirty="0"/>
          </a:p>
          <a:p>
            <a:pPr marL="342900" indent="-342900">
              <a:buFont typeface="Arial" charset="0"/>
              <a:buChar char="•"/>
            </a:pPr>
            <a:r>
              <a:rPr lang="en-US" dirty="0" smtClean="0"/>
              <a:t>Soil moisture model forced by precipitation.</a:t>
            </a:r>
          </a:p>
          <a:p>
            <a:pPr marL="342900" indent="-342900">
              <a:buFont typeface="Arial" charset="0"/>
              <a:buChar char="•"/>
            </a:pPr>
            <a:r>
              <a:rPr lang="en-US" dirty="0" smtClean="0"/>
              <a:t>Atmosphere model forced by sea surface temperature.</a:t>
            </a:r>
          </a:p>
          <a:p>
            <a:pPr marL="342900" indent="-342900">
              <a:buFont typeface="Arial" charset="0"/>
              <a:buChar char="•"/>
            </a:pPr>
            <a:r>
              <a:rPr lang="en-US" dirty="0" smtClean="0"/>
              <a:t>Upper atmosphere forced by solar inputs.</a:t>
            </a:r>
          </a:p>
        </p:txBody>
      </p:sp>
    </p:spTree>
    <p:extLst>
      <p:ext uri="{BB962C8B-B14F-4D97-AF65-F5344CB8AC3E}">
        <p14:creationId xmlns:p14="http://schemas.microsoft.com/office/powerpoint/2010/main" val="17198526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914400"/>
            <a:ext cx="7924800" cy="4745915"/>
          </a:xfrm>
          <a:prstGeom prst="rect">
            <a:avLst/>
          </a:prstGeom>
          <a:noFill/>
        </p:spPr>
        <p:txBody>
          <a:bodyPr wrap="square" rtlCol="0">
            <a:spAutoFit/>
          </a:bodyPr>
          <a:lstStyle/>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Analyses and forecasts of state variables.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Smoothing estimates of state variables.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Estimate model parameters.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Estimate initial conditions.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Estimate model errors.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Estimate observing system errors.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Quantitatively design observing systems.</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Estimate external forcing.</a:t>
            </a:r>
          </a:p>
          <a:p>
            <a:pPr marL="457200" marR="0" lvl="0" indent="-4572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Estimate anything correlated with model/observations.</a:t>
            </a:r>
          </a:p>
        </p:txBody>
      </p:sp>
      <p:sp>
        <p:nvSpPr>
          <p:cNvPr id="8" name="TextBox 7"/>
          <p:cNvSpPr txBox="1"/>
          <p:nvPr/>
        </p:nvSpPr>
        <p:spPr>
          <a:xfrm>
            <a:off x="0" y="-1"/>
            <a:ext cx="9144000" cy="523220"/>
          </a:xfrm>
          <a:prstGeom prst="rect">
            <a:avLst/>
          </a:prstGeom>
          <a:solidFill>
            <a:srgbClr val="00B05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Data Assimilation: What can it do?</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57</a:t>
            </a:fld>
            <a:endParaRPr lang="en-US" dirty="0"/>
          </a:p>
        </p:txBody>
      </p:sp>
    </p:spTree>
    <p:extLst>
      <p:ext uri="{BB962C8B-B14F-4D97-AF65-F5344CB8AC3E}">
        <p14:creationId xmlns:p14="http://schemas.microsoft.com/office/powerpoint/2010/main" val="13923981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066800"/>
            <a:ext cx="7924800" cy="4228850"/>
          </a:xfrm>
          <a:prstGeom prst="rect">
            <a:avLst/>
          </a:prstGeom>
          <a:noFill/>
        </p:spPr>
        <p:txBody>
          <a:bodyPr wrap="square" rtlCol="0">
            <a:spAutoFit/>
          </a:bodyPr>
          <a:lstStyle/>
          <a:p>
            <a:pPr marL="457200" indent="-457200">
              <a:lnSpc>
                <a:spcPct val="140000"/>
              </a:lnSpc>
              <a:buAutoNum type="arabicPeriod"/>
            </a:pPr>
            <a:r>
              <a:rPr lang="en-US" dirty="0" smtClean="0">
                <a:latin typeface="Calibri" charset="0"/>
              </a:rPr>
              <a:t>Data Assimilation: Building a simple forecast system.</a:t>
            </a:r>
          </a:p>
          <a:p>
            <a:pPr marL="457200" indent="-457200">
              <a:lnSpc>
                <a:spcPct val="140000"/>
              </a:lnSpc>
              <a:buAutoNum type="arabicPeriod"/>
            </a:pPr>
            <a:r>
              <a:rPr lang="en-US" dirty="0" smtClean="0">
                <a:latin typeface="Calibri" charset="0"/>
              </a:rPr>
              <a:t>Data Assimilation: What can it do?</a:t>
            </a:r>
          </a:p>
          <a:p>
            <a:pPr marL="457200" indent="-457200">
              <a:lnSpc>
                <a:spcPct val="140000"/>
              </a:lnSpc>
              <a:buAutoNum type="arabicPeriod"/>
            </a:pPr>
            <a:r>
              <a:rPr lang="en-US" dirty="0" smtClean="0">
                <a:latin typeface="Calibri" charset="0"/>
              </a:rPr>
              <a:t>Data </a:t>
            </a:r>
            <a:r>
              <a:rPr lang="en-US" dirty="0" err="1" smtClean="0">
                <a:latin typeface="Calibri" charset="0"/>
              </a:rPr>
              <a:t>Assimilaton</a:t>
            </a:r>
            <a:r>
              <a:rPr lang="en-US" dirty="0" smtClean="0">
                <a:latin typeface="Calibri" charset="0"/>
              </a:rPr>
              <a:t>: A general description.</a:t>
            </a:r>
          </a:p>
          <a:p>
            <a:pPr marL="457200" indent="-457200">
              <a:lnSpc>
                <a:spcPct val="140000"/>
              </a:lnSpc>
              <a:buAutoNum type="arabicPeriod"/>
            </a:pPr>
            <a:r>
              <a:rPr lang="en-US" dirty="0" smtClean="0">
                <a:solidFill>
                  <a:schemeClr val="bg1">
                    <a:lumMod val="65000"/>
                  </a:schemeClr>
                </a:solidFill>
                <a:latin typeface="Calibri" charset="0"/>
              </a:rPr>
              <a:t>Methods: Particle filter.</a:t>
            </a:r>
          </a:p>
          <a:p>
            <a:pPr marL="457200" indent="-457200">
              <a:lnSpc>
                <a:spcPct val="140000"/>
              </a:lnSpc>
              <a:buAutoNum type="arabicPeriod"/>
            </a:pPr>
            <a:r>
              <a:rPr lang="en-US" dirty="0" smtClean="0">
                <a:solidFill>
                  <a:schemeClr val="bg1">
                    <a:lumMod val="65000"/>
                  </a:schemeClr>
                </a:solidFill>
                <a:latin typeface="Calibri" charset="0"/>
              </a:rPr>
              <a:t>Methods: </a:t>
            </a:r>
            <a:r>
              <a:rPr lang="en-US" dirty="0" err="1" smtClean="0">
                <a:solidFill>
                  <a:schemeClr val="bg1">
                    <a:lumMod val="65000"/>
                  </a:schemeClr>
                </a:solidFill>
                <a:latin typeface="Calibri" charset="0"/>
              </a:rPr>
              <a:t>Variational</a:t>
            </a:r>
            <a:r>
              <a:rPr lang="en-US" dirty="0" smtClean="0">
                <a:solidFill>
                  <a:schemeClr val="bg1">
                    <a:lumMod val="65000"/>
                  </a:schemeClr>
                </a:solidFill>
                <a:latin typeface="Calibri" charset="0"/>
              </a:rPr>
              <a:t>.</a:t>
            </a:r>
          </a:p>
          <a:p>
            <a:pPr marL="457200" indent="-457200">
              <a:lnSpc>
                <a:spcPct val="140000"/>
              </a:lnSpc>
              <a:buAutoNum type="arabicPeriod"/>
            </a:pPr>
            <a:r>
              <a:rPr lang="en-US" dirty="0" smtClean="0">
                <a:solidFill>
                  <a:schemeClr val="bg1">
                    <a:lumMod val="65000"/>
                  </a:schemeClr>
                </a:solidFill>
                <a:latin typeface="Calibri" charset="0"/>
              </a:rPr>
              <a:t>Methods: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p>
          <a:p>
            <a:pPr marL="457200" indent="-457200">
              <a:lnSpc>
                <a:spcPct val="140000"/>
              </a:lnSpc>
              <a:buAutoNum type="arabicPeriod"/>
            </a:pPr>
            <a:r>
              <a:rPr lang="en-US" dirty="0" smtClean="0">
                <a:solidFill>
                  <a:schemeClr val="bg1">
                    <a:lumMod val="65000"/>
                  </a:schemeClr>
                </a:solidFill>
                <a:latin typeface="Calibri" charset="0"/>
              </a:rPr>
              <a:t>Methods: Ensemble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endParaRPr lang="en-US" dirty="0">
              <a:solidFill>
                <a:schemeClr val="bg1">
                  <a:lumMod val="65000"/>
                </a:schemeClr>
              </a:solidFill>
              <a:latin typeface="Calibri" charset="0"/>
            </a:endParaRPr>
          </a:p>
          <a:p>
            <a:pPr marL="457200" indent="-457200">
              <a:lnSpc>
                <a:spcPct val="140000"/>
              </a:lnSpc>
              <a:buAutoNum type="arabicPeriod"/>
            </a:pPr>
            <a:r>
              <a:rPr lang="en-US" dirty="0" smtClean="0">
                <a:solidFill>
                  <a:schemeClr val="bg1">
                    <a:lumMod val="65000"/>
                  </a:schemeClr>
                </a:solidFill>
                <a:latin typeface="Calibri" charset="0"/>
              </a:rPr>
              <a:t>Additional topics.</a:t>
            </a:r>
          </a:p>
        </p:txBody>
      </p:sp>
      <p:sp>
        <p:nvSpPr>
          <p:cNvPr id="8" name="TextBox 7"/>
          <p:cNvSpPr txBox="1"/>
          <p:nvPr/>
        </p:nvSpPr>
        <p:spPr>
          <a:xfrm>
            <a:off x="0" y="-1"/>
            <a:ext cx="9144000" cy="523220"/>
          </a:xfrm>
          <a:prstGeom prst="rect">
            <a:avLst/>
          </a:prstGeom>
          <a:solidFill>
            <a:srgbClr val="00B05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Outline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58</a:t>
            </a:fld>
            <a:endParaRPr lang="en-US" dirty="0"/>
          </a:p>
        </p:txBody>
      </p:sp>
    </p:spTree>
    <p:extLst>
      <p:ext uri="{BB962C8B-B14F-4D97-AF65-F5344CB8AC3E}">
        <p14:creationId xmlns:p14="http://schemas.microsoft.com/office/powerpoint/2010/main" val="1058274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59</a:t>
            </a:fld>
            <a:endParaRPr lang="en-US" dirty="0"/>
          </a:p>
        </p:txBody>
      </p:sp>
      <p:sp>
        <p:nvSpPr>
          <p:cNvPr id="6" name="TextBox 5"/>
          <p:cNvSpPr txBox="1"/>
          <p:nvPr/>
        </p:nvSpPr>
        <p:spPr>
          <a:xfrm>
            <a:off x="304800" y="838200"/>
            <a:ext cx="8458200" cy="3416320"/>
          </a:xfrm>
          <a:prstGeom prst="rect">
            <a:avLst/>
          </a:prstGeom>
          <a:noFill/>
        </p:spPr>
        <p:txBody>
          <a:bodyPr wrap="square" rtlCol="0">
            <a:spAutoFit/>
          </a:bodyPr>
          <a:lstStyle/>
          <a:p>
            <a:r>
              <a:rPr lang="en-US" dirty="0" smtClean="0"/>
              <a:t>Ball example is in a 2-dimensional space, easy to visualize.</a:t>
            </a:r>
          </a:p>
          <a:p>
            <a:endParaRPr lang="en-US" dirty="0" smtClean="0"/>
          </a:p>
          <a:p>
            <a:r>
              <a:rPr lang="en-US" dirty="0" smtClean="0"/>
              <a:t>Really a 4-dimensional ‘phase’ space including velocity: u, v.</a:t>
            </a:r>
          </a:p>
          <a:p>
            <a:endParaRPr lang="en-US" dirty="0"/>
          </a:p>
          <a:p>
            <a:r>
              <a:rPr lang="en-US" dirty="0" smtClean="0"/>
              <a:t>Atmosphere, ocean, land, coupled models are BIG.</a:t>
            </a:r>
          </a:p>
          <a:p>
            <a:endParaRPr lang="en-US" dirty="0"/>
          </a:p>
          <a:p>
            <a:r>
              <a:rPr lang="en-US" dirty="0" smtClean="0"/>
              <a:t>But, still just a ‘ball’ moving in a HUGE phase space.</a:t>
            </a:r>
          </a:p>
          <a:p>
            <a:endParaRPr lang="en-US" dirty="0"/>
          </a:p>
          <a:p>
            <a:r>
              <a:rPr lang="en-US" dirty="0" smtClean="0"/>
              <a:t>All data assimilation capabilities will still work.</a:t>
            </a:r>
          </a:p>
        </p:txBody>
      </p:sp>
    </p:spTree>
    <p:extLst>
      <p:ext uri="{BB962C8B-B14F-4D97-AF65-F5344CB8AC3E}">
        <p14:creationId xmlns:p14="http://schemas.microsoft.com/office/powerpoint/2010/main" val="1534493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 name="TextBox 2"/>
          <p:cNvSpPr txBox="1"/>
          <p:nvPr/>
        </p:nvSpPr>
        <p:spPr>
          <a:xfrm>
            <a:off x="914400" y="2209800"/>
            <a:ext cx="7315200" cy="1200328"/>
          </a:xfrm>
          <a:prstGeom prst="rect">
            <a:avLst/>
          </a:prstGeom>
          <a:noFill/>
        </p:spPr>
        <p:txBody>
          <a:bodyPr wrap="square" rtlCol="0">
            <a:spAutoFit/>
          </a:bodyPr>
          <a:lstStyle/>
          <a:p>
            <a:r>
              <a:rPr lang="en-US" dirty="0" smtClean="0"/>
              <a:t>For the ball this is simple:</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31343482"/>
              </p:ext>
            </p:extLst>
          </p:nvPr>
        </p:nvGraphicFramePr>
        <p:xfrm>
          <a:off x="2209800" y="2971800"/>
          <a:ext cx="3251200" cy="914400"/>
        </p:xfrm>
        <a:graphic>
          <a:graphicData uri="http://schemas.openxmlformats.org/presentationml/2006/ole">
            <mc:AlternateContent xmlns:mc="http://schemas.openxmlformats.org/markup-compatibility/2006">
              <mc:Choice xmlns:v="urn:schemas-microsoft-com:vml" Requires="v">
                <p:oleObj spid="_x0000_s43136" name="Equation" r:id="rId3" imgW="1625600" imgH="457200" progId="Equation.DSMT4">
                  <p:embed/>
                </p:oleObj>
              </mc:Choice>
              <mc:Fallback>
                <p:oleObj name="Equation" r:id="rId3" imgW="1625600" imgH="457200" progId="Equation.DSMT4">
                  <p:embed/>
                  <p:pic>
                    <p:nvPicPr>
                      <p:cNvPr id="0" name=""/>
                      <p:cNvPicPr/>
                      <p:nvPr/>
                    </p:nvPicPr>
                    <p:blipFill>
                      <a:blip r:embed="rId4"/>
                      <a:stretch>
                        <a:fillRect/>
                      </a:stretch>
                    </p:blipFill>
                    <p:spPr>
                      <a:xfrm>
                        <a:off x="2209800" y="2971800"/>
                        <a:ext cx="3251200" cy="914400"/>
                      </a:xfrm>
                      <a:prstGeom prst="rect">
                        <a:avLst/>
                      </a:prstGeom>
                    </p:spPr>
                  </p:pic>
                </p:oleObj>
              </mc:Fallback>
            </mc:AlternateContent>
          </a:graphicData>
        </a:graphic>
      </p:graphicFrame>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6</a:t>
            </a:fld>
            <a:endParaRPr lang="en-US" dirty="0"/>
          </a:p>
        </p:txBody>
      </p:sp>
      <p:sp>
        <p:nvSpPr>
          <p:cNvPr id="2" name="TextBox 1"/>
          <p:cNvSpPr txBox="1"/>
          <p:nvPr/>
        </p:nvSpPr>
        <p:spPr>
          <a:xfrm>
            <a:off x="914400" y="4419600"/>
            <a:ext cx="7315200" cy="830997"/>
          </a:xfrm>
          <a:prstGeom prst="rect">
            <a:avLst/>
          </a:prstGeom>
          <a:noFill/>
        </p:spPr>
        <p:txBody>
          <a:bodyPr wrap="square" rtlCol="0">
            <a:spAutoFit/>
          </a:bodyPr>
          <a:lstStyle/>
          <a:p>
            <a:r>
              <a:rPr lang="en-US" dirty="0" smtClean="0"/>
              <a:t>However, may be uncertain about initial conditions:</a:t>
            </a:r>
          </a:p>
          <a:p>
            <a:r>
              <a:rPr lang="en-US" dirty="0"/>
              <a:t>	</a:t>
            </a:r>
            <a:r>
              <a:rPr lang="en-US" i="1" dirty="0" err="1" smtClean="0"/>
              <a:t>x</a:t>
            </a:r>
            <a:r>
              <a:rPr lang="en-US" i="1" baseline="-25000" dirty="0" err="1" smtClean="0"/>
              <a:t>initial</a:t>
            </a:r>
            <a:r>
              <a:rPr lang="en-US" i="1" dirty="0" smtClean="0"/>
              <a:t>, </a:t>
            </a:r>
            <a:r>
              <a:rPr lang="en-US" i="1" dirty="0" err="1" smtClean="0"/>
              <a:t>y</a:t>
            </a:r>
            <a:r>
              <a:rPr lang="en-US" i="1" baseline="-25000" dirty="0" err="1" smtClean="0"/>
              <a:t>initial</a:t>
            </a:r>
            <a:r>
              <a:rPr lang="en-US" i="1" dirty="0" smtClean="0"/>
              <a:t>, </a:t>
            </a:r>
            <a:r>
              <a:rPr lang="en-US" i="1" dirty="0" err="1" smtClean="0"/>
              <a:t>u</a:t>
            </a:r>
            <a:r>
              <a:rPr lang="en-US" i="1" baseline="-25000" dirty="0" err="1" smtClean="0"/>
              <a:t>initial</a:t>
            </a:r>
            <a:r>
              <a:rPr lang="en-US" i="1" dirty="0" smtClean="0"/>
              <a:t> and </a:t>
            </a:r>
            <a:r>
              <a:rPr lang="en-US" i="1" dirty="0" err="1" smtClean="0"/>
              <a:t>v</a:t>
            </a:r>
            <a:r>
              <a:rPr lang="en-US" i="1" baseline="-25000" dirty="0" err="1" smtClean="0"/>
              <a:t>initial</a:t>
            </a:r>
            <a:endParaRPr lang="en-US" i="1" baseline="-25000" dirty="0"/>
          </a:p>
        </p:txBody>
      </p:sp>
    </p:spTree>
    <p:extLst>
      <p:ext uri="{BB962C8B-B14F-4D97-AF65-F5344CB8AC3E}">
        <p14:creationId xmlns:p14="http://schemas.microsoft.com/office/powerpoint/2010/main" val="3353544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4069640" cy="1246495"/>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prstClr val="black"/>
                    </a:solidFill>
                    <a:latin typeface="Calibri"/>
                  </a:rPr>
                  <a:t>A time-varying state-vector  </a:t>
                </a:r>
                <a14:m>
                  <m:oMath xmlns:m="http://schemas.openxmlformats.org/officeDocument/2006/math">
                    <m:sSub>
                      <m:sSubPr>
                        <m:ctrlPr>
                          <a:rPr lang="en-US" b="1" i="1" smtClean="0">
                            <a:solidFill>
                              <a:prstClr val="black"/>
                            </a:solidFill>
                            <a:latin typeface="Cambria Math" charset="0"/>
                          </a:rPr>
                        </m:ctrlPr>
                      </m:sSubPr>
                      <m:e>
                        <m:r>
                          <a:rPr lang="en-US" b="1" i="0" smtClean="0">
                            <a:solidFill>
                              <a:prstClr val="black"/>
                            </a:solidFill>
                            <a:latin typeface="Cambria Math" charset="0"/>
                          </a:rPr>
                          <m:t>𝐱</m:t>
                        </m:r>
                      </m:e>
                      <m:sub>
                        <m:r>
                          <a:rPr lang="en-US" b="1" i="1" smtClean="0">
                            <a:solidFill>
                              <a:prstClr val="black"/>
                            </a:solidFill>
                            <a:latin typeface="Cambria Math" charset="0"/>
                          </a:rPr>
                          <m:t>𝒕</m:t>
                        </m:r>
                      </m:sub>
                    </m:sSub>
                  </m:oMath>
                </a14:m>
                <a:r>
                  <a:rPr lang="en-US" dirty="0" smtClean="0">
                    <a:solidFill>
                      <a:prstClr val="black"/>
                    </a:solidFill>
                  </a:rPr>
                  <a:t>,</a:t>
                </a:r>
                <a:endParaRPr lang="en-US" dirty="0">
                  <a:solidFill>
                    <a:prstClr val="black"/>
                  </a:solidFill>
                </a:endParaRPr>
              </a:p>
              <a:p>
                <a:pPr defTabSz="457200" eaLnBrk="1" fontAlgn="auto" hangingPunct="1">
                  <a:lnSpc>
                    <a:spcPct val="90000"/>
                  </a:lnSpc>
                  <a:spcBef>
                    <a:spcPts val="180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4069640" cy="1246495"/>
              </a:xfrm>
              <a:prstGeom prst="rect">
                <a:avLst/>
              </a:prstGeom>
              <a:blipFill rotWithShape="0">
                <a:blip r:embed="rId3"/>
                <a:stretch>
                  <a:fillRect l="-2246" t="-4412" r="-1347"/>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60</a:t>
            </a:fld>
            <a:endParaRPr lang="en-US" dirty="0"/>
          </a:p>
        </p:txBody>
      </p:sp>
    </p:spTree>
    <p:extLst>
      <p:ext uri="{BB962C8B-B14F-4D97-AF65-F5344CB8AC3E}">
        <p14:creationId xmlns:p14="http://schemas.microsoft.com/office/powerpoint/2010/main" val="7120111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7797519" cy="1661993"/>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prstClr val="black"/>
                    </a:solidFill>
                    <a:latin typeface="Calibri"/>
                  </a:rPr>
                  <a:t>A time-varying state-vector  </a:t>
                </a:r>
                <a14:m>
                  <m:oMath xmlns:m="http://schemas.openxmlformats.org/officeDocument/2006/math">
                    <m:sSub>
                      <m:sSubPr>
                        <m:ctrlPr>
                          <a:rPr lang="en-US" b="1" i="1" smtClean="0">
                            <a:solidFill>
                              <a:prstClr val="black"/>
                            </a:solidFill>
                            <a:latin typeface="Cambria Math" charset="0"/>
                          </a:rPr>
                        </m:ctrlPr>
                      </m:sSubPr>
                      <m:e>
                        <m:r>
                          <a:rPr lang="en-US" b="1" i="0" smtClean="0">
                            <a:solidFill>
                              <a:prstClr val="black"/>
                            </a:solidFill>
                            <a:latin typeface="Cambria Math" charset="0"/>
                          </a:rPr>
                          <m:t>𝐱</m:t>
                        </m:r>
                      </m:e>
                      <m:sub>
                        <m:r>
                          <a:rPr lang="en-US" b="1" i="1" smtClean="0">
                            <a:solidFill>
                              <a:prstClr val="black"/>
                            </a:solidFill>
                            <a:latin typeface="Cambria Math" charset="0"/>
                          </a:rPr>
                          <m:t>𝒕</m:t>
                        </m:r>
                      </m:sub>
                    </m:sSub>
                  </m:oMath>
                </a14:m>
                <a:r>
                  <a:rPr lang="en-US" dirty="0" smtClean="0">
                    <a:solidFill>
                      <a:prstClr val="black"/>
                    </a:solidFill>
                  </a:rPr>
                  <a:t>,</a:t>
                </a:r>
                <a:endParaRPr lang="en-US" dirty="0">
                  <a:solidFill>
                    <a:prstClr val="black"/>
                  </a:solidFill>
                </a:endParaRPr>
              </a:p>
              <a:p>
                <a:pPr defTabSz="457200" eaLnBrk="1" fontAlgn="auto" hangingPunct="1">
                  <a:spcBef>
                    <a:spcPts val="1800"/>
                  </a:spcBef>
                  <a:spcAft>
                    <a:spcPts val="0"/>
                  </a:spcAft>
                </a:pPr>
                <a:r>
                  <a:rPr lang="en-US" dirty="0" smtClean="0">
                    <a:solidFill>
                      <a:prstClr val="black"/>
                    </a:solidFill>
                    <a:latin typeface="Calibri"/>
                    <a:ea typeface="+mn-ea"/>
                    <a:cs typeface="+mn-cs"/>
                  </a:rPr>
                  <a:t>Times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with observations:   </a:t>
                </a:r>
                <a14:m>
                  <m:oMath xmlns:m="http://schemas.openxmlformats.org/officeDocument/2006/math">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 2, …;      </m:t>
                    </m:r>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r>
                      <a:rPr lang="mr-IN" b="0" i="1" smtClean="0">
                        <a:solidFill>
                          <a:prstClr val="black"/>
                        </a:solidFill>
                        <a:latin typeface="Cambria Math" charset="0"/>
                        <a:ea typeface="Cambria Math" charset="0"/>
                        <a:cs typeface="Cambria Math" charset="0"/>
                      </a:rPr>
                      <m:t>&gt;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𝑘</m:t>
                        </m:r>
                      </m:sub>
                    </m:sSub>
                    <m:r>
                      <a:rPr lang="en-US" b="0" i="1" smtClean="0">
                        <a:solidFill>
                          <a:prstClr val="black"/>
                        </a:solidFill>
                        <a:latin typeface="Cambria Math" charset="0"/>
                        <a:ea typeface="Cambria Math" charset="0"/>
                        <a:cs typeface="Cambria Math" charset="0"/>
                      </a:rPr>
                      <m: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0</m:t>
                        </m:r>
                      </m:sub>
                    </m:sSub>
                  </m:oMath>
                </a14:m>
                <a:r>
                  <a:rPr lang="en-US" dirty="0" smtClean="0">
                    <a:solidFill>
                      <a:prstClr val="black"/>
                    </a:solidFill>
                    <a:latin typeface="Calibri"/>
                    <a:ea typeface="+mn-ea"/>
                    <a:cs typeface="+mn-cs"/>
                  </a:rPr>
                  <a:t>,</a:t>
                </a:r>
              </a:p>
              <a:p>
                <a:pPr defTabSz="457200" eaLnBrk="1" fontAlgn="auto" hangingPunct="1">
                  <a:spcBef>
                    <a:spcPts val="1800"/>
                  </a:spcBef>
                  <a:spcAft>
                    <a:spcPts val="0"/>
                  </a:spcAft>
                </a:pPr>
                <a:r>
                  <a:rPr lang="en-US" dirty="0" smtClean="0">
                    <a:solidFill>
                      <a:prstClr val="black"/>
                    </a:solidFill>
                    <a:latin typeface="Calibri"/>
                    <a:ea typeface="+mn-ea"/>
                    <a:cs typeface="+mn-cs"/>
                  </a:rPr>
                  <a:t>	</a:t>
                </a: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7797519" cy="1661993"/>
              </a:xfrm>
              <a:prstGeom prst="rect">
                <a:avLst/>
              </a:prstGeom>
              <a:blipFill rotWithShape="0">
                <a:blip r:embed="rId3"/>
                <a:stretch>
                  <a:fillRect l="-1173" t="-3309" r="-156"/>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61</a:t>
            </a:fld>
            <a:endParaRPr lang="en-US" dirty="0"/>
          </a:p>
        </p:txBody>
      </p:sp>
    </p:spTree>
    <p:extLst>
      <p:ext uri="{BB962C8B-B14F-4D97-AF65-F5344CB8AC3E}">
        <p14:creationId xmlns:p14="http://schemas.microsoft.com/office/powerpoint/2010/main" val="13864209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384796" y="838200"/>
                <a:ext cx="8374408" cy="1999971"/>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prstClr val="black"/>
                    </a:solidFill>
                    <a:latin typeface="Calibri"/>
                  </a:rPr>
                  <a:t>A time-varying state-vector  </a:t>
                </a:r>
                <a14:m>
                  <m:oMath xmlns:m="http://schemas.openxmlformats.org/officeDocument/2006/math">
                    <m:sSub>
                      <m:sSubPr>
                        <m:ctrlPr>
                          <a:rPr lang="en-US" b="1" i="1" smtClean="0">
                            <a:solidFill>
                              <a:prstClr val="black"/>
                            </a:solidFill>
                            <a:latin typeface="Cambria Math" charset="0"/>
                          </a:rPr>
                        </m:ctrlPr>
                      </m:sSubPr>
                      <m:e>
                        <m:r>
                          <a:rPr lang="en-US" b="1" i="0" smtClean="0">
                            <a:solidFill>
                              <a:prstClr val="black"/>
                            </a:solidFill>
                            <a:latin typeface="Cambria Math" charset="0"/>
                          </a:rPr>
                          <m:t>𝐱</m:t>
                        </m:r>
                      </m:e>
                      <m:sub>
                        <m:r>
                          <a:rPr lang="en-US" b="0" i="1" smtClean="0">
                            <a:solidFill>
                              <a:prstClr val="black"/>
                            </a:solidFill>
                            <a:latin typeface="Cambria Math" charset="0"/>
                          </a:rPr>
                          <m:t>𝑡</m:t>
                        </m:r>
                      </m:sub>
                    </m:sSub>
                  </m:oMath>
                </a14:m>
                <a:r>
                  <a:rPr lang="en-US" dirty="0" smtClean="0">
                    <a:solidFill>
                      <a:prstClr val="black"/>
                    </a:solidFill>
                  </a:rPr>
                  <a:t>,</a:t>
                </a:r>
                <a:endParaRPr lang="en-US" dirty="0">
                  <a:solidFill>
                    <a:prstClr val="black"/>
                  </a:solidFill>
                </a:endParaRPr>
              </a:p>
              <a:p>
                <a:pPr defTabSz="457200" eaLnBrk="1" fontAlgn="auto" hangingPunct="1">
                  <a:spcBef>
                    <a:spcPts val="1800"/>
                  </a:spcBef>
                  <a:spcAft>
                    <a:spcPts val="0"/>
                  </a:spcAft>
                </a:pPr>
                <a:r>
                  <a:rPr lang="en-US" dirty="0" smtClean="0">
                    <a:solidFill>
                      <a:prstClr val="black"/>
                    </a:solidFill>
                    <a:latin typeface="Calibri"/>
                    <a:ea typeface="+mn-ea"/>
                    <a:cs typeface="+mn-cs"/>
                  </a:rPr>
                  <a:t>Times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with observations:   </a:t>
                </a:r>
                <a14:m>
                  <m:oMath xmlns:m="http://schemas.openxmlformats.org/officeDocument/2006/math">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 2, …;      </m:t>
                    </m:r>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r>
                      <a:rPr lang="mr-IN" b="0" i="1" smtClean="0">
                        <a:solidFill>
                          <a:prstClr val="black"/>
                        </a:solidFill>
                        <a:latin typeface="Cambria Math" charset="0"/>
                        <a:ea typeface="Cambria Math" charset="0"/>
                        <a:cs typeface="Cambria Math" charset="0"/>
                      </a:rPr>
                      <m:t>&gt;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𝑘</m:t>
                        </m:r>
                      </m:sub>
                    </m:sSub>
                    <m:r>
                      <a:rPr lang="en-US" b="0" i="1" smtClean="0">
                        <a:solidFill>
                          <a:prstClr val="black"/>
                        </a:solidFill>
                        <a:latin typeface="Cambria Math" charset="0"/>
                        <a:ea typeface="Cambria Math" charset="0"/>
                        <a:cs typeface="Cambria Math" charset="0"/>
                      </a:rPr>
                      <m: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0</m:t>
                        </m:r>
                      </m:sub>
                    </m:sSub>
                  </m:oMath>
                </a14:m>
                <a:r>
                  <a:rPr lang="en-US" dirty="0" smtClean="0">
                    <a:solidFill>
                      <a:prstClr val="black"/>
                    </a:solidFill>
                    <a:latin typeface="Calibri"/>
                    <a:ea typeface="+mn-ea"/>
                    <a:cs typeface="+mn-cs"/>
                  </a:rPr>
                  <a:t>,</a:t>
                </a:r>
              </a:p>
              <a:p>
                <a:pPr defTabSz="457200" eaLnBrk="1" fontAlgn="auto" hangingPunct="1">
                  <a:spcBef>
                    <a:spcPts val="1800"/>
                  </a:spcBef>
                  <a:spcAft>
                    <a:spcPts val="0"/>
                  </a:spcAft>
                </a:pPr>
                <a:r>
                  <a:rPr lang="en-US" dirty="0" smtClean="0">
                    <a:solidFill>
                      <a:prstClr val="black"/>
                    </a:solidFill>
                    <a:latin typeface="Calibri"/>
                    <a:ea typeface="+mn-ea"/>
                    <a:cs typeface="+mn-cs"/>
                  </a:rPr>
                  <a:t>Observations at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related to </a:t>
                </a:r>
                <a14:m>
                  <m:oMath xmlns:m="http://schemas.openxmlformats.org/officeDocument/2006/math">
                    <m:sSub>
                      <m:sSubPr>
                        <m:ctrlPr>
                          <a:rPr lang="en-US"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0" smtClean="0">
                        <a:solidFill>
                          <a:prstClr val="black"/>
                        </a:solidFill>
                        <a:latin typeface="Cambria Math" charset="0"/>
                        <a:ea typeface="+mn-ea"/>
                        <a:cs typeface="+mn-cs"/>
                      </a:rPr>
                      <m:t>;</m:t>
                    </m:r>
                  </m:oMath>
                </a14:m>
                <a:r>
                  <a:rPr lang="en-US" dirty="0" smtClean="0">
                    <a:solidFill>
                      <a:prstClr val="black"/>
                    </a:solidFill>
                  </a:rPr>
                  <a:t>    </a:t>
                </a:r>
                <a14:m>
                  <m:oMath xmlns:m="http://schemas.openxmlformats.org/officeDocument/2006/math">
                    <m:sSub>
                      <m:sSubPr>
                        <m:ctrlPr>
                          <a:rPr lang="en-US" i="1">
                            <a:solidFill>
                              <a:prstClr val="black"/>
                            </a:solidFill>
                            <a:latin typeface="Cambria Math" charset="0"/>
                          </a:rPr>
                        </m:ctrlPr>
                      </m:sSubPr>
                      <m:e>
                        <m:r>
                          <a:rPr lang="en-US" b="1" i="0">
                            <a:solidFill>
                              <a:prstClr val="black"/>
                            </a:solidFill>
                            <a:latin typeface="Cambria Math" charset="0"/>
                          </a:rPr>
                          <m:t>𝐲</m:t>
                        </m:r>
                      </m:e>
                      <m:sub>
                        <m:r>
                          <a:rPr lang="en-US" i="1">
                            <a:solidFill>
                              <a:prstClr val="black"/>
                            </a:solidFill>
                            <a:latin typeface="Cambria Math" charset="0"/>
                          </a:rPr>
                          <m:t>𝑘</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h</m:t>
                        </m:r>
                      </m:e>
                      <m:sub>
                        <m:r>
                          <a:rPr lang="en-US" i="1">
                            <a:solidFill>
                              <a:prstClr val="black"/>
                            </a:solidFill>
                            <a:latin typeface="Cambria Math" charset="0"/>
                          </a:rPr>
                          <m:t>𝑘</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i="0">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b="0" i="1" smtClean="0">
                        <a:solidFill>
                          <a:prstClr val="black"/>
                        </a:solidFill>
                        <a:latin typeface="Cambria Math" charset="0"/>
                      </a:rPr>
                      <m:t>+</m:t>
                    </m:r>
                    <m:sSub>
                      <m:sSubPr>
                        <m:ctrlPr>
                          <a:rPr lang="en-US" b="0" i="1" smtClean="0">
                            <a:solidFill>
                              <a:prstClr val="black"/>
                            </a:solidFill>
                            <a:latin typeface="Cambria Math" charset="0"/>
                          </a:rPr>
                        </m:ctrlPr>
                      </m:sSubPr>
                      <m:e>
                        <m:r>
                          <a:rPr lang="en-US" b="0" i="1" smtClean="0">
                            <a:solidFill>
                              <a:prstClr val="black"/>
                            </a:solidFill>
                            <a:latin typeface="Cambria Math" charset="0"/>
                            <a:ea typeface="Cambria Math" charset="0"/>
                            <a:cs typeface="Cambria Math" charset="0"/>
                          </a:rPr>
                          <m:t>𝜈</m:t>
                        </m:r>
                      </m:e>
                      <m:sub>
                        <m:r>
                          <a:rPr lang="en-US" b="0" i="1" smtClean="0">
                            <a:solidFill>
                              <a:prstClr val="black"/>
                            </a:solidFill>
                            <a:latin typeface="Cambria Math" charset="0"/>
                          </a:rPr>
                          <m:t>𝑘</m:t>
                        </m:r>
                      </m:sub>
                    </m:sSub>
                  </m:oMath>
                </a14:m>
                <a:r>
                  <a:rPr lang="en-US" dirty="0" smtClean="0">
                    <a:solidFill>
                      <a:prstClr val="black"/>
                    </a:solidFill>
                    <a:latin typeface="Calibri"/>
                    <a:ea typeface="+mn-ea"/>
                    <a:cs typeface="+mn-cs"/>
                  </a:rPr>
                  <a:t>,		(1)</a:t>
                </a: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p:sp>
            <p:nvSpPr>
              <p:cNvPr id="2" name="TextBox 1"/>
              <p:cNvSpPr txBox="1">
                <a:spLocks noRot="1" noChangeAspect="1" noMove="1" noResize="1" noEditPoints="1" noAdjustHandles="1" noChangeArrowheads="1" noChangeShapeType="1" noTextEdit="1"/>
              </p:cNvSpPr>
              <p:nvPr/>
            </p:nvSpPr>
            <p:spPr>
              <a:xfrm>
                <a:off x="384796" y="838200"/>
                <a:ext cx="8374408" cy="1999971"/>
              </a:xfrm>
              <a:prstGeom prst="rect">
                <a:avLst/>
              </a:prstGeom>
              <a:blipFill rotWithShape="0">
                <a:blip r:embed="rId3"/>
                <a:stretch>
                  <a:fillRect l="-1092" t="-2744" r="-146"/>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62</a:t>
            </a:fld>
            <a:endParaRPr lang="en-US" dirty="0"/>
          </a:p>
        </p:txBody>
      </p:sp>
      <p:sp>
        <p:nvSpPr>
          <p:cNvPr id="3" name="TextBox 2"/>
          <p:cNvSpPr txBox="1"/>
          <p:nvPr/>
        </p:nvSpPr>
        <p:spPr>
          <a:xfrm>
            <a:off x="4800600" y="3834525"/>
            <a:ext cx="1676400" cy="830997"/>
          </a:xfrm>
          <a:prstGeom prst="rect">
            <a:avLst/>
          </a:prstGeom>
          <a:noFill/>
        </p:spPr>
        <p:txBody>
          <a:bodyPr wrap="square" rtlCol="0">
            <a:spAutoFit/>
          </a:bodyPr>
          <a:lstStyle/>
          <a:p>
            <a:r>
              <a:rPr lang="en-US" dirty="0" smtClean="0">
                <a:latin typeface="Calibri" charset="0"/>
              </a:rPr>
              <a:t>Forward </a:t>
            </a:r>
          </a:p>
          <a:p>
            <a:r>
              <a:rPr lang="en-US" dirty="0" smtClean="0">
                <a:latin typeface="Calibri" charset="0"/>
              </a:rPr>
              <a:t>Operator</a:t>
            </a:r>
            <a:endParaRPr lang="en-US" dirty="0">
              <a:latin typeface="Calibri" charset="0"/>
            </a:endParaRPr>
          </a:p>
        </p:txBody>
      </p:sp>
      <p:sp>
        <p:nvSpPr>
          <p:cNvPr id="4" name="TextBox 3"/>
          <p:cNvSpPr txBox="1"/>
          <p:nvPr/>
        </p:nvSpPr>
        <p:spPr>
          <a:xfrm>
            <a:off x="2667000" y="3352800"/>
            <a:ext cx="1981200" cy="461665"/>
          </a:xfrm>
          <a:prstGeom prst="rect">
            <a:avLst/>
          </a:prstGeom>
          <a:noFill/>
        </p:spPr>
        <p:txBody>
          <a:bodyPr wrap="square" rtlCol="0">
            <a:spAutoFit/>
          </a:bodyPr>
          <a:lstStyle/>
          <a:p>
            <a:r>
              <a:rPr lang="en-US" dirty="0" smtClean="0">
                <a:latin typeface="Calibri" charset="0"/>
              </a:rPr>
              <a:t>Observations</a:t>
            </a:r>
            <a:endParaRPr lang="en-US" dirty="0">
              <a:latin typeface="Calibri" charset="0"/>
            </a:endParaRPr>
          </a:p>
        </p:txBody>
      </p:sp>
      <p:sp>
        <p:nvSpPr>
          <p:cNvPr id="5" name="TextBox 4"/>
          <p:cNvSpPr txBox="1"/>
          <p:nvPr/>
        </p:nvSpPr>
        <p:spPr>
          <a:xfrm>
            <a:off x="6934200" y="3505200"/>
            <a:ext cx="1825004" cy="830997"/>
          </a:xfrm>
          <a:prstGeom prst="rect">
            <a:avLst/>
          </a:prstGeom>
          <a:noFill/>
        </p:spPr>
        <p:txBody>
          <a:bodyPr wrap="square" rtlCol="0">
            <a:spAutoFit/>
          </a:bodyPr>
          <a:lstStyle/>
          <a:p>
            <a:r>
              <a:rPr lang="en-US" dirty="0" smtClean="0">
                <a:latin typeface="Calibri" charset="0"/>
              </a:rPr>
              <a:t>Observation</a:t>
            </a:r>
          </a:p>
          <a:p>
            <a:r>
              <a:rPr lang="en-US" dirty="0" smtClean="0">
                <a:latin typeface="Calibri" charset="0"/>
              </a:rPr>
              <a:t>Error</a:t>
            </a:r>
            <a:endParaRPr lang="en-US" dirty="0">
              <a:latin typeface="Calibri" charset="0"/>
            </a:endParaRPr>
          </a:p>
        </p:txBody>
      </p:sp>
      <p:cxnSp>
        <p:nvCxnSpPr>
          <p:cNvPr id="7" name="Straight Arrow Connector 6"/>
          <p:cNvCxnSpPr/>
          <p:nvPr/>
        </p:nvCxnSpPr>
        <p:spPr>
          <a:xfrm flipV="1">
            <a:off x="4191000" y="2514600"/>
            <a:ext cx="762000" cy="9906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3" idx="0"/>
          </p:cNvCxnSpPr>
          <p:nvPr/>
        </p:nvCxnSpPr>
        <p:spPr>
          <a:xfrm flipV="1">
            <a:off x="5638800" y="2425549"/>
            <a:ext cx="76200" cy="140897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7162800" y="2521803"/>
            <a:ext cx="228600" cy="106182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83237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384796" y="838200"/>
                <a:ext cx="8374408" cy="2600135"/>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prstClr val="black"/>
                    </a:solidFill>
                    <a:latin typeface="Calibri"/>
                  </a:rPr>
                  <a:t>A time-varying state-vector  </a:t>
                </a:r>
                <a14:m>
                  <m:oMath xmlns:m="http://schemas.openxmlformats.org/officeDocument/2006/math">
                    <m:sSub>
                      <m:sSubPr>
                        <m:ctrlPr>
                          <a:rPr lang="en-US" b="1" i="1" smtClean="0">
                            <a:solidFill>
                              <a:prstClr val="black"/>
                            </a:solidFill>
                            <a:latin typeface="Cambria Math" charset="0"/>
                          </a:rPr>
                        </m:ctrlPr>
                      </m:sSubPr>
                      <m:e>
                        <m:r>
                          <a:rPr lang="en-US" b="1" i="0" smtClean="0">
                            <a:solidFill>
                              <a:prstClr val="black"/>
                            </a:solidFill>
                            <a:latin typeface="Cambria Math" charset="0"/>
                          </a:rPr>
                          <m:t>𝐱</m:t>
                        </m:r>
                      </m:e>
                      <m:sub>
                        <m:r>
                          <a:rPr lang="en-US" b="1" i="1" smtClean="0">
                            <a:solidFill>
                              <a:prstClr val="black"/>
                            </a:solidFill>
                            <a:latin typeface="Cambria Math" charset="0"/>
                          </a:rPr>
                          <m:t>𝒕</m:t>
                        </m:r>
                      </m:sub>
                    </m:sSub>
                  </m:oMath>
                </a14:m>
                <a:r>
                  <a:rPr lang="en-US" dirty="0" smtClean="0">
                    <a:solidFill>
                      <a:prstClr val="black"/>
                    </a:solidFill>
                  </a:rPr>
                  <a:t>,</a:t>
                </a:r>
                <a:endParaRPr lang="en-US" dirty="0">
                  <a:solidFill>
                    <a:prstClr val="black"/>
                  </a:solidFill>
                </a:endParaRPr>
              </a:p>
              <a:p>
                <a:pPr defTabSz="457200" eaLnBrk="1" fontAlgn="auto" hangingPunct="1">
                  <a:spcBef>
                    <a:spcPts val="1800"/>
                  </a:spcBef>
                  <a:spcAft>
                    <a:spcPts val="0"/>
                  </a:spcAft>
                </a:pPr>
                <a:r>
                  <a:rPr lang="en-US" dirty="0" smtClean="0">
                    <a:solidFill>
                      <a:prstClr val="black"/>
                    </a:solidFill>
                    <a:latin typeface="Calibri"/>
                    <a:ea typeface="+mn-ea"/>
                    <a:cs typeface="+mn-cs"/>
                  </a:rPr>
                  <a:t>Times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with observations:   </a:t>
                </a:r>
                <a14:m>
                  <m:oMath xmlns:m="http://schemas.openxmlformats.org/officeDocument/2006/math">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 2, …;      </m:t>
                    </m:r>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r>
                      <a:rPr lang="mr-IN" b="0" i="1" smtClean="0">
                        <a:solidFill>
                          <a:prstClr val="black"/>
                        </a:solidFill>
                        <a:latin typeface="Cambria Math" charset="0"/>
                        <a:ea typeface="Cambria Math" charset="0"/>
                        <a:cs typeface="Cambria Math" charset="0"/>
                      </a:rPr>
                      <m:t>&gt;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𝑘</m:t>
                        </m:r>
                      </m:sub>
                    </m:sSub>
                    <m:r>
                      <a:rPr lang="en-US" b="0" i="1" smtClean="0">
                        <a:solidFill>
                          <a:prstClr val="black"/>
                        </a:solidFill>
                        <a:latin typeface="Cambria Math" charset="0"/>
                        <a:ea typeface="Cambria Math" charset="0"/>
                        <a:cs typeface="Cambria Math" charset="0"/>
                      </a:rPr>
                      <m: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0</m:t>
                        </m:r>
                      </m:sub>
                    </m:sSub>
                  </m:oMath>
                </a14:m>
                <a:r>
                  <a:rPr lang="en-US" dirty="0" smtClean="0">
                    <a:solidFill>
                      <a:prstClr val="black"/>
                    </a:solidFill>
                    <a:latin typeface="Calibri"/>
                    <a:ea typeface="+mn-ea"/>
                    <a:cs typeface="+mn-cs"/>
                  </a:rPr>
                  <a:t>,</a:t>
                </a:r>
              </a:p>
              <a:p>
                <a:pPr defTabSz="457200" eaLnBrk="1" fontAlgn="auto" hangingPunct="1">
                  <a:spcBef>
                    <a:spcPts val="1800"/>
                  </a:spcBef>
                  <a:spcAft>
                    <a:spcPts val="0"/>
                  </a:spcAft>
                </a:pPr>
                <a:r>
                  <a:rPr lang="en-US" dirty="0" smtClean="0">
                    <a:solidFill>
                      <a:prstClr val="black"/>
                    </a:solidFill>
                    <a:latin typeface="Calibri"/>
                    <a:ea typeface="+mn-ea"/>
                    <a:cs typeface="+mn-cs"/>
                  </a:rPr>
                  <a:t>Observations at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related to </a:t>
                </a:r>
                <a14:m>
                  <m:oMath xmlns:m="http://schemas.openxmlformats.org/officeDocument/2006/math">
                    <m:sSub>
                      <m:sSubPr>
                        <m:ctrlPr>
                          <a:rPr lang="en-US"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0" smtClean="0">
                        <a:solidFill>
                          <a:prstClr val="black"/>
                        </a:solidFill>
                        <a:latin typeface="Cambria Math" charset="0"/>
                        <a:ea typeface="+mn-ea"/>
                        <a:cs typeface="+mn-cs"/>
                      </a:rPr>
                      <m:t>;</m:t>
                    </m:r>
                  </m:oMath>
                </a14:m>
                <a:r>
                  <a:rPr lang="en-US" dirty="0" smtClean="0">
                    <a:solidFill>
                      <a:prstClr val="black"/>
                    </a:solidFill>
                  </a:rPr>
                  <a:t>    </a:t>
                </a:r>
                <a14:m>
                  <m:oMath xmlns:m="http://schemas.openxmlformats.org/officeDocument/2006/math">
                    <m:sSub>
                      <m:sSubPr>
                        <m:ctrlPr>
                          <a:rPr lang="en-US" i="1">
                            <a:solidFill>
                              <a:prstClr val="black"/>
                            </a:solidFill>
                            <a:latin typeface="Cambria Math" charset="0"/>
                          </a:rPr>
                        </m:ctrlPr>
                      </m:sSubPr>
                      <m:e>
                        <m:r>
                          <a:rPr lang="en-US" b="1" i="0">
                            <a:solidFill>
                              <a:prstClr val="black"/>
                            </a:solidFill>
                            <a:latin typeface="Cambria Math" charset="0"/>
                          </a:rPr>
                          <m:t>𝐲</m:t>
                        </m:r>
                      </m:e>
                      <m:sub>
                        <m:r>
                          <a:rPr lang="en-US" i="1">
                            <a:solidFill>
                              <a:prstClr val="black"/>
                            </a:solidFill>
                            <a:latin typeface="Cambria Math" charset="0"/>
                          </a:rPr>
                          <m:t>𝑘</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h</m:t>
                        </m:r>
                      </m:e>
                      <m:sub>
                        <m:r>
                          <a:rPr lang="en-US" i="1">
                            <a:solidFill>
                              <a:prstClr val="black"/>
                            </a:solidFill>
                            <a:latin typeface="Cambria Math" charset="0"/>
                          </a:rPr>
                          <m:t>𝑘</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i="0">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b="0" i="1" smtClean="0">
                        <a:solidFill>
                          <a:prstClr val="black"/>
                        </a:solidFill>
                        <a:latin typeface="Cambria Math" charset="0"/>
                      </a:rPr>
                      <m:t>+</m:t>
                    </m:r>
                    <m:sSub>
                      <m:sSubPr>
                        <m:ctrlPr>
                          <a:rPr lang="en-US" b="0" i="1" smtClean="0">
                            <a:solidFill>
                              <a:prstClr val="black"/>
                            </a:solidFill>
                            <a:latin typeface="Cambria Math" charset="0"/>
                          </a:rPr>
                        </m:ctrlPr>
                      </m:sSubPr>
                      <m:e>
                        <m:r>
                          <a:rPr lang="en-US" b="0" i="1" smtClean="0">
                            <a:solidFill>
                              <a:prstClr val="black"/>
                            </a:solidFill>
                            <a:latin typeface="Cambria Math" charset="0"/>
                            <a:ea typeface="Cambria Math" charset="0"/>
                            <a:cs typeface="Cambria Math" charset="0"/>
                          </a:rPr>
                          <m:t>𝜈</m:t>
                        </m:r>
                      </m:e>
                      <m:sub>
                        <m:r>
                          <a:rPr lang="en-US" b="0" i="1" smtClean="0">
                            <a:solidFill>
                              <a:prstClr val="black"/>
                            </a:solidFill>
                            <a:latin typeface="Cambria Math" charset="0"/>
                          </a:rPr>
                          <m:t>𝑘</m:t>
                        </m:r>
                      </m:sub>
                    </m:sSub>
                  </m:oMath>
                </a14:m>
                <a:r>
                  <a:rPr lang="en-US" dirty="0" smtClean="0">
                    <a:solidFill>
                      <a:prstClr val="black"/>
                    </a:solidFill>
                    <a:latin typeface="Calibri"/>
                    <a:ea typeface="+mn-ea"/>
                    <a:cs typeface="+mn-cs"/>
                  </a:rPr>
                  <a:t>,		(1)</a:t>
                </a:r>
              </a:p>
              <a:p>
                <a:pPr defTabSz="457200" eaLnBrk="1" fontAlgn="auto" hangingPunct="1">
                  <a:spcBef>
                    <a:spcPts val="1800"/>
                  </a:spcBef>
                  <a:spcAft>
                    <a:spcPts val="0"/>
                  </a:spcAft>
                </a:pPr>
                <a:r>
                  <a:rPr lang="en-US" dirty="0" smtClean="0">
                    <a:solidFill>
                      <a:prstClr val="black"/>
                    </a:solidFill>
                    <a:latin typeface="Calibri"/>
                    <a:ea typeface="+mn-ea"/>
                    <a:cs typeface="+mn-cs"/>
                  </a:rPr>
                  <a:t>	Observation error is zero mean, normal, </a:t>
                </a:r>
                <a14:m>
                  <m:oMath xmlns:m="http://schemas.openxmlformats.org/officeDocument/2006/math">
                    <m:sSub>
                      <m:sSubPr>
                        <m:ctrlPr>
                          <a:rPr lang="en-US" i="1" smtClean="0">
                            <a:solidFill>
                              <a:prstClr val="black"/>
                            </a:solidFill>
                            <a:latin typeface="Cambria Math" charset="0"/>
                            <a:ea typeface="+mn-ea"/>
                            <a:cs typeface="+mn-cs"/>
                          </a:rPr>
                        </m:ctrlPr>
                      </m:sSubPr>
                      <m:e>
                        <m:r>
                          <a:rPr lang="en-US" i="1" smtClean="0">
                            <a:solidFill>
                              <a:prstClr val="black"/>
                            </a:solidFill>
                            <a:latin typeface="Cambria Math" charset="0"/>
                            <a:ea typeface="Cambria Math" charset="0"/>
                            <a:cs typeface="Cambria Math" charset="0"/>
                          </a:rPr>
                          <m:t>𝜈</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𝑁</m:t>
                    </m:r>
                    <m:d>
                      <m:dPr>
                        <m:ctrlPr>
                          <a:rPr lang="mr-IN"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0,</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𝐑</m:t>
                            </m:r>
                          </m:e>
                          <m:sub>
                            <m:r>
                              <a:rPr lang="en-US" b="0" i="1" smtClean="0">
                                <a:solidFill>
                                  <a:prstClr val="black"/>
                                </a:solidFill>
                                <a:latin typeface="Cambria Math" charset="0"/>
                                <a:ea typeface="+mn-ea"/>
                                <a:cs typeface="+mn-cs"/>
                              </a:rPr>
                              <m:t>𝑘</m:t>
                            </m:r>
                          </m:sub>
                        </m:sSub>
                      </m:e>
                    </m:d>
                  </m:oMath>
                </a14:m>
                <a:r>
                  <a:rPr lang="en-US" dirty="0" smtClean="0">
                    <a:solidFill>
                      <a:prstClr val="black"/>
                    </a:solidFill>
                    <a:latin typeface="Calibri"/>
                    <a:ea typeface="+mn-ea"/>
                    <a:cs typeface="+mn-cs"/>
                  </a:rPr>
                  <a:t>,	(2)</a:t>
                </a: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p:sp>
            <p:nvSpPr>
              <p:cNvPr id="2" name="TextBox 1"/>
              <p:cNvSpPr txBox="1">
                <a:spLocks noRot="1" noChangeAspect="1" noMove="1" noResize="1" noEditPoints="1" noAdjustHandles="1" noChangeArrowheads="1" noChangeShapeType="1" noTextEdit="1"/>
              </p:cNvSpPr>
              <p:nvPr/>
            </p:nvSpPr>
            <p:spPr>
              <a:xfrm>
                <a:off x="384796" y="838200"/>
                <a:ext cx="8374408" cy="2600135"/>
              </a:xfrm>
              <a:prstGeom prst="rect">
                <a:avLst/>
              </a:prstGeom>
              <a:blipFill rotWithShape="0">
                <a:blip r:embed="rId3"/>
                <a:stretch>
                  <a:fillRect l="-1092" t="-2113" r="-146"/>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63</a:t>
            </a:fld>
            <a:endParaRPr lang="en-US" dirty="0"/>
          </a:p>
        </p:txBody>
      </p:sp>
      <p:sp>
        <p:nvSpPr>
          <p:cNvPr id="3" name="TextBox 2"/>
          <p:cNvSpPr txBox="1"/>
          <p:nvPr/>
        </p:nvSpPr>
        <p:spPr>
          <a:xfrm>
            <a:off x="5791200" y="4103508"/>
            <a:ext cx="1828800" cy="1200329"/>
          </a:xfrm>
          <a:prstGeom prst="rect">
            <a:avLst/>
          </a:prstGeom>
          <a:noFill/>
        </p:spPr>
        <p:txBody>
          <a:bodyPr wrap="square" rtlCol="0">
            <a:spAutoFit/>
          </a:bodyPr>
          <a:lstStyle/>
          <a:p>
            <a:r>
              <a:rPr lang="en-US" dirty="0" smtClean="0">
                <a:latin typeface="Calibri" charset="0"/>
              </a:rPr>
              <a:t>Observation </a:t>
            </a:r>
          </a:p>
          <a:p>
            <a:r>
              <a:rPr lang="en-US" dirty="0" smtClean="0">
                <a:latin typeface="Calibri" charset="0"/>
              </a:rPr>
              <a:t>Error</a:t>
            </a:r>
            <a:br>
              <a:rPr lang="en-US" dirty="0" smtClean="0">
                <a:latin typeface="Calibri" charset="0"/>
              </a:rPr>
            </a:br>
            <a:r>
              <a:rPr lang="en-US" dirty="0" smtClean="0">
                <a:latin typeface="Calibri" charset="0"/>
              </a:rPr>
              <a:t>Covariance</a:t>
            </a:r>
            <a:endParaRPr lang="en-US" dirty="0">
              <a:latin typeface="Calibri" charset="0"/>
            </a:endParaRPr>
          </a:p>
        </p:txBody>
      </p:sp>
      <p:cxnSp>
        <p:nvCxnSpPr>
          <p:cNvPr id="5" name="Straight Arrow Connector 4"/>
          <p:cNvCxnSpPr/>
          <p:nvPr/>
        </p:nvCxnSpPr>
        <p:spPr>
          <a:xfrm flipV="1">
            <a:off x="7086600" y="3115505"/>
            <a:ext cx="228600" cy="9906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89013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8374408" cy="3708131"/>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prstClr val="black"/>
                    </a:solidFill>
                    <a:latin typeface="Calibri"/>
                  </a:rPr>
                  <a:t>A time-varying state-vector  </a:t>
                </a:r>
                <a14:m>
                  <m:oMath xmlns:m="http://schemas.openxmlformats.org/officeDocument/2006/math">
                    <m:sSub>
                      <m:sSubPr>
                        <m:ctrlPr>
                          <a:rPr lang="en-US" b="1" i="1" smtClean="0">
                            <a:solidFill>
                              <a:prstClr val="black"/>
                            </a:solidFill>
                            <a:latin typeface="Cambria Math" charset="0"/>
                          </a:rPr>
                        </m:ctrlPr>
                      </m:sSubPr>
                      <m:e>
                        <m:r>
                          <a:rPr lang="en-US" b="1" i="0" smtClean="0">
                            <a:solidFill>
                              <a:prstClr val="black"/>
                            </a:solidFill>
                            <a:latin typeface="Cambria Math" charset="0"/>
                          </a:rPr>
                          <m:t>𝐱</m:t>
                        </m:r>
                      </m:e>
                      <m:sub>
                        <m:r>
                          <a:rPr lang="en-US" b="1" i="1" smtClean="0">
                            <a:solidFill>
                              <a:prstClr val="black"/>
                            </a:solidFill>
                            <a:latin typeface="Cambria Math" charset="0"/>
                          </a:rPr>
                          <m:t>𝒕</m:t>
                        </m:r>
                      </m:sub>
                    </m:sSub>
                  </m:oMath>
                </a14:m>
                <a:r>
                  <a:rPr lang="en-US" dirty="0" smtClean="0">
                    <a:solidFill>
                      <a:prstClr val="black"/>
                    </a:solidFill>
                  </a:rPr>
                  <a:t>,</a:t>
                </a:r>
                <a:endParaRPr lang="en-US" dirty="0">
                  <a:solidFill>
                    <a:prstClr val="black"/>
                  </a:solidFill>
                </a:endParaRPr>
              </a:p>
              <a:p>
                <a:pPr defTabSz="457200" eaLnBrk="1" fontAlgn="auto" hangingPunct="1">
                  <a:spcBef>
                    <a:spcPts val="1800"/>
                  </a:spcBef>
                  <a:spcAft>
                    <a:spcPts val="0"/>
                  </a:spcAft>
                </a:pPr>
                <a:r>
                  <a:rPr lang="en-US" dirty="0" smtClean="0">
                    <a:solidFill>
                      <a:prstClr val="black"/>
                    </a:solidFill>
                    <a:latin typeface="Calibri"/>
                    <a:ea typeface="+mn-ea"/>
                    <a:cs typeface="+mn-cs"/>
                  </a:rPr>
                  <a:t>Times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with observations:   </a:t>
                </a:r>
                <a14:m>
                  <m:oMath xmlns:m="http://schemas.openxmlformats.org/officeDocument/2006/math">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 2, …;      </m:t>
                    </m:r>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r>
                      <a:rPr lang="mr-IN" b="0" i="1" smtClean="0">
                        <a:solidFill>
                          <a:prstClr val="black"/>
                        </a:solidFill>
                        <a:latin typeface="Cambria Math" charset="0"/>
                        <a:ea typeface="Cambria Math" charset="0"/>
                        <a:cs typeface="Cambria Math" charset="0"/>
                      </a:rPr>
                      <m:t>&gt;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𝑘</m:t>
                        </m:r>
                      </m:sub>
                    </m:sSub>
                    <m:r>
                      <a:rPr lang="en-US" b="0" i="1" smtClean="0">
                        <a:solidFill>
                          <a:prstClr val="black"/>
                        </a:solidFill>
                        <a:latin typeface="Cambria Math" charset="0"/>
                        <a:ea typeface="Cambria Math" charset="0"/>
                        <a:cs typeface="Cambria Math" charset="0"/>
                      </a:rPr>
                      <m: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0</m:t>
                        </m:r>
                      </m:sub>
                    </m:sSub>
                  </m:oMath>
                </a14:m>
                <a:r>
                  <a:rPr lang="en-US" dirty="0" smtClean="0">
                    <a:solidFill>
                      <a:prstClr val="black"/>
                    </a:solidFill>
                    <a:latin typeface="Calibri"/>
                    <a:ea typeface="+mn-ea"/>
                    <a:cs typeface="+mn-cs"/>
                  </a:rPr>
                  <a:t>,</a:t>
                </a:r>
              </a:p>
              <a:p>
                <a:pPr defTabSz="457200" eaLnBrk="1" fontAlgn="auto" hangingPunct="1">
                  <a:spcBef>
                    <a:spcPts val="1800"/>
                  </a:spcBef>
                  <a:spcAft>
                    <a:spcPts val="0"/>
                  </a:spcAft>
                </a:pPr>
                <a:r>
                  <a:rPr lang="en-US" dirty="0" smtClean="0">
                    <a:solidFill>
                      <a:prstClr val="black"/>
                    </a:solidFill>
                    <a:latin typeface="Calibri"/>
                    <a:ea typeface="+mn-ea"/>
                    <a:cs typeface="+mn-cs"/>
                  </a:rPr>
                  <a:t>Observations at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related to </a:t>
                </a:r>
                <a14:m>
                  <m:oMath xmlns:m="http://schemas.openxmlformats.org/officeDocument/2006/math">
                    <m:sSub>
                      <m:sSubPr>
                        <m:ctrlPr>
                          <a:rPr lang="en-US"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oMath>
                </a14:m>
                <a:r>
                  <a:rPr lang="en-US" dirty="0" smtClean="0">
                    <a:solidFill>
                      <a:prstClr val="black"/>
                    </a:solidFill>
                  </a:rPr>
                  <a:t>;    </a:t>
                </a:r>
                <a14:m>
                  <m:oMath xmlns:m="http://schemas.openxmlformats.org/officeDocument/2006/math">
                    <m:sSub>
                      <m:sSubPr>
                        <m:ctrlPr>
                          <a:rPr lang="en-US" i="1">
                            <a:solidFill>
                              <a:prstClr val="black"/>
                            </a:solidFill>
                            <a:latin typeface="Cambria Math" charset="0"/>
                          </a:rPr>
                        </m:ctrlPr>
                      </m:sSubPr>
                      <m:e>
                        <m:r>
                          <a:rPr lang="en-US" b="1" i="0">
                            <a:solidFill>
                              <a:prstClr val="black"/>
                            </a:solidFill>
                            <a:latin typeface="Cambria Math" charset="0"/>
                          </a:rPr>
                          <m:t>𝐲</m:t>
                        </m:r>
                      </m:e>
                      <m:sub>
                        <m:r>
                          <a:rPr lang="en-US" i="1">
                            <a:solidFill>
                              <a:prstClr val="black"/>
                            </a:solidFill>
                            <a:latin typeface="Cambria Math" charset="0"/>
                          </a:rPr>
                          <m:t>𝑘</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h</m:t>
                        </m:r>
                      </m:e>
                      <m:sub>
                        <m:r>
                          <a:rPr lang="en-US" i="1">
                            <a:solidFill>
                              <a:prstClr val="black"/>
                            </a:solidFill>
                            <a:latin typeface="Cambria Math" charset="0"/>
                          </a:rPr>
                          <m:t>𝑘</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i="0">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b="0" i="1" smtClean="0">
                        <a:solidFill>
                          <a:prstClr val="black"/>
                        </a:solidFill>
                        <a:latin typeface="Cambria Math" charset="0"/>
                      </a:rPr>
                      <m:t>+</m:t>
                    </m:r>
                    <m:sSub>
                      <m:sSubPr>
                        <m:ctrlPr>
                          <a:rPr lang="en-US" b="0" i="1" smtClean="0">
                            <a:solidFill>
                              <a:prstClr val="black"/>
                            </a:solidFill>
                            <a:latin typeface="Cambria Math" charset="0"/>
                          </a:rPr>
                        </m:ctrlPr>
                      </m:sSubPr>
                      <m:e>
                        <m:r>
                          <a:rPr lang="en-US" b="0" i="1" smtClean="0">
                            <a:solidFill>
                              <a:prstClr val="black"/>
                            </a:solidFill>
                            <a:latin typeface="Cambria Math" charset="0"/>
                            <a:ea typeface="Cambria Math" charset="0"/>
                            <a:cs typeface="Cambria Math" charset="0"/>
                          </a:rPr>
                          <m:t>𝜈</m:t>
                        </m:r>
                      </m:e>
                      <m:sub>
                        <m:r>
                          <a:rPr lang="en-US" b="0" i="1" smtClean="0">
                            <a:solidFill>
                              <a:prstClr val="black"/>
                            </a:solidFill>
                            <a:latin typeface="Cambria Math" charset="0"/>
                          </a:rPr>
                          <m:t>𝑘</m:t>
                        </m:r>
                      </m:sub>
                    </m:sSub>
                  </m:oMath>
                </a14:m>
                <a:r>
                  <a:rPr lang="en-US" dirty="0" smtClean="0">
                    <a:solidFill>
                      <a:prstClr val="black"/>
                    </a:solidFill>
                    <a:latin typeface="Calibri"/>
                    <a:ea typeface="+mn-ea"/>
                    <a:cs typeface="+mn-cs"/>
                  </a:rPr>
                  <a:t>,		(1)</a:t>
                </a:r>
              </a:p>
              <a:p>
                <a:pPr defTabSz="457200" eaLnBrk="1" fontAlgn="auto" hangingPunct="1">
                  <a:spcBef>
                    <a:spcPts val="1800"/>
                  </a:spcBef>
                  <a:spcAft>
                    <a:spcPts val="0"/>
                  </a:spcAft>
                </a:pPr>
                <a:r>
                  <a:rPr lang="en-US" dirty="0" smtClean="0">
                    <a:solidFill>
                      <a:prstClr val="black"/>
                    </a:solidFill>
                    <a:latin typeface="Calibri"/>
                    <a:ea typeface="+mn-ea"/>
                    <a:cs typeface="+mn-cs"/>
                  </a:rPr>
                  <a:t>	Observation error is zero mean, normal, </a:t>
                </a:r>
                <a14:m>
                  <m:oMath xmlns:m="http://schemas.openxmlformats.org/officeDocument/2006/math">
                    <m:sSub>
                      <m:sSubPr>
                        <m:ctrlPr>
                          <a:rPr lang="en-US" i="1" smtClean="0">
                            <a:solidFill>
                              <a:prstClr val="black"/>
                            </a:solidFill>
                            <a:latin typeface="Cambria Math" charset="0"/>
                            <a:ea typeface="+mn-ea"/>
                            <a:cs typeface="+mn-cs"/>
                          </a:rPr>
                        </m:ctrlPr>
                      </m:sSubPr>
                      <m:e>
                        <m:r>
                          <a:rPr lang="en-US" i="1" smtClean="0">
                            <a:solidFill>
                              <a:prstClr val="black"/>
                            </a:solidFill>
                            <a:latin typeface="Cambria Math" charset="0"/>
                            <a:ea typeface="Cambria Math" charset="0"/>
                            <a:cs typeface="Cambria Math" charset="0"/>
                          </a:rPr>
                          <m:t>𝜈</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𝑁</m:t>
                    </m:r>
                    <m:d>
                      <m:dPr>
                        <m:ctrlPr>
                          <a:rPr lang="mr-IN"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0,</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𝐑</m:t>
                            </m:r>
                          </m:e>
                          <m:sub>
                            <m:r>
                              <a:rPr lang="en-US" b="0" i="1" smtClean="0">
                                <a:solidFill>
                                  <a:prstClr val="black"/>
                                </a:solidFill>
                                <a:latin typeface="Cambria Math" charset="0"/>
                                <a:ea typeface="+mn-ea"/>
                                <a:cs typeface="+mn-cs"/>
                              </a:rPr>
                              <m:t>𝑘</m:t>
                            </m:r>
                          </m:sub>
                        </m:sSub>
                      </m:e>
                    </m:d>
                  </m:oMath>
                </a14:m>
                <a:r>
                  <a:rPr lang="en-US" dirty="0" smtClean="0">
                    <a:solidFill>
                      <a:prstClr val="black"/>
                    </a:solidFill>
                    <a:latin typeface="Calibri"/>
                    <a:ea typeface="+mn-ea"/>
                    <a:cs typeface="+mn-cs"/>
                  </a:rPr>
                  <a:t>,	(2)</a:t>
                </a:r>
              </a:p>
              <a:p>
                <a:pPr defTabSz="457200" eaLnBrk="1" fontAlgn="auto" hangingPunct="1">
                  <a:spcBef>
                    <a:spcPts val="1800"/>
                  </a:spcBef>
                  <a:spcAft>
                    <a:spcPts val="0"/>
                  </a:spcAft>
                </a:pPr>
                <a:r>
                  <a:rPr lang="en-US" dirty="0" smtClean="0">
                    <a:solidFill>
                      <a:prstClr val="black"/>
                    </a:solidFill>
                    <a:latin typeface="Calibri"/>
                    <a:ea typeface="+mn-ea"/>
                    <a:cs typeface="+mn-cs"/>
                  </a:rPr>
                  <a:t>A forecast model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for the state-vector; 	</a:t>
                </a:r>
                <a14:m>
                  <m:oMath xmlns:m="http://schemas.openxmlformats.org/officeDocument/2006/math">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r>
                              <a:rPr lang="en-US" sz="2000" i="1">
                                <a:solidFill>
                                  <a:prstClr val="black"/>
                                </a:solidFill>
                                <a:latin typeface="Cambria Math" charset="0"/>
                              </a:rPr>
                              <m:t>+1</m:t>
                            </m:r>
                          </m:sub>
                        </m:sSub>
                      </m:sub>
                    </m:sSub>
                    <m:r>
                      <a:rPr lang="en-US" sz="2000">
                        <a:solidFill>
                          <a:prstClr val="black"/>
                        </a:solidFill>
                        <a:latin typeface="Cambria Math" charset="0"/>
                      </a:rPr>
                      <m:t>=</m:t>
                    </m:r>
                    <m:sSub>
                      <m:sSubPr>
                        <m:ctrlPr>
                          <a:rPr lang="en-US" sz="2000" i="1" smtClean="0">
                            <a:solidFill>
                              <a:prstClr val="black"/>
                            </a:solidFill>
                            <a:latin typeface="Cambria Math" charset="0"/>
                          </a:rPr>
                        </m:ctrlPr>
                      </m:sSubPr>
                      <m:e>
                        <m:r>
                          <a:rPr lang="en-US" sz="2000" b="0" i="1" smtClean="0">
                            <a:solidFill>
                              <a:prstClr val="black"/>
                            </a:solidFill>
                            <a:latin typeface="Cambria Math" charset="0"/>
                          </a:rPr>
                          <m:t>𝑚</m:t>
                        </m:r>
                      </m:e>
                      <m:sub>
                        <m:r>
                          <a:rPr lang="en-US" sz="2000" b="0" i="1" smtClean="0">
                            <a:solidFill>
                              <a:prstClr val="black"/>
                            </a:solidFill>
                            <a:latin typeface="Cambria Math" charset="0"/>
                          </a:rPr>
                          <m:t>𝑘</m:t>
                        </m:r>
                        <m:r>
                          <a:rPr lang="en-US" sz="2000" b="0" i="1" smtClean="0">
                            <a:solidFill>
                              <a:prstClr val="black"/>
                            </a:solidFill>
                            <a:latin typeface="Cambria Math" charset="0"/>
                          </a:rPr>
                          <m:t>:</m:t>
                        </m:r>
                        <m:r>
                          <a:rPr lang="en-US" sz="2000" b="0" i="1" smtClean="0">
                            <a:solidFill>
                              <a:prstClr val="black"/>
                            </a:solidFill>
                            <a:latin typeface="Cambria Math" charset="0"/>
                          </a:rPr>
                          <m:t>𝑘</m:t>
                        </m:r>
                        <m:r>
                          <a:rPr lang="en-US" sz="2000" b="0" i="1" smtClean="0">
                            <a:solidFill>
                              <a:prstClr val="black"/>
                            </a:solidFill>
                            <a:latin typeface="Cambria Math" charset="0"/>
                          </a:rPr>
                          <m:t>+1</m:t>
                        </m:r>
                      </m:sub>
                    </m:sSub>
                    <m:d>
                      <m:dPr>
                        <m:ctrlPr>
                          <a:rPr lang="mr-IN" sz="2000" i="1">
                            <a:solidFill>
                              <a:prstClr val="black"/>
                            </a:solidFill>
                            <a:latin typeface="Cambria Math" charset="0"/>
                          </a:rPr>
                        </m:ctrlPr>
                      </m:dPr>
                      <m:e>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sub>
                            </m:sSub>
                          </m:sub>
                        </m:sSub>
                      </m:e>
                    </m:d>
                  </m:oMath>
                </a14:m>
                <a:r>
                  <a:rPr lang="en-US" sz="2000" dirty="0">
                    <a:solidFill>
                      <a:prstClr val="black"/>
                    </a:solidFill>
                    <a:latin typeface="Calibri"/>
                  </a:rPr>
                  <a:t>	</a:t>
                </a:r>
                <a:r>
                  <a:rPr lang="en-US" sz="2000" dirty="0" smtClean="0">
                    <a:solidFill>
                      <a:prstClr val="black"/>
                    </a:solidFill>
                    <a:latin typeface="Calibri"/>
                    <a:ea typeface="+mn-ea"/>
                    <a:cs typeface="+mn-cs"/>
                  </a:rPr>
                  <a:t> 	</a:t>
                </a:r>
                <a:r>
                  <a:rPr lang="en-US" dirty="0" smtClean="0">
                    <a:solidFill>
                      <a:prstClr val="black"/>
                    </a:solidFill>
                    <a:latin typeface="Calibri"/>
                    <a:ea typeface="+mn-ea"/>
                    <a:cs typeface="+mn-cs"/>
                  </a:rPr>
                  <a:t>(3)</a:t>
                </a:r>
              </a:p>
              <a:p>
                <a:pPr defTabSz="457200" eaLnBrk="1" fontAlgn="auto" hangingPunct="1">
                  <a:lnSpc>
                    <a:spcPct val="90000"/>
                  </a:lnSpc>
                  <a:spcBef>
                    <a:spcPts val="180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8374408" cy="3708131"/>
              </a:xfrm>
              <a:prstGeom prst="rect">
                <a:avLst/>
              </a:prstGeom>
              <a:blipFill rotWithShape="0">
                <a:blip r:embed="rId3"/>
                <a:stretch>
                  <a:fillRect l="-1092" t="-1480" r="-146"/>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64</a:t>
            </a:fld>
            <a:endParaRPr lang="en-US" dirty="0"/>
          </a:p>
        </p:txBody>
      </p:sp>
    </p:spTree>
    <p:extLst>
      <p:ext uri="{BB962C8B-B14F-4D97-AF65-F5344CB8AC3E}">
        <p14:creationId xmlns:p14="http://schemas.microsoft.com/office/powerpoint/2010/main" val="4617389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8374408" cy="4969437"/>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prstClr val="black"/>
                    </a:solidFill>
                    <a:latin typeface="Calibri"/>
                  </a:rPr>
                  <a:t>A time-varying state-vector  </a:t>
                </a:r>
                <a14:m>
                  <m:oMath xmlns:m="http://schemas.openxmlformats.org/officeDocument/2006/math">
                    <m:sSub>
                      <m:sSubPr>
                        <m:ctrlPr>
                          <a:rPr lang="en-US" b="1" i="1" smtClean="0">
                            <a:solidFill>
                              <a:prstClr val="black"/>
                            </a:solidFill>
                            <a:latin typeface="Cambria Math" charset="0"/>
                          </a:rPr>
                        </m:ctrlPr>
                      </m:sSubPr>
                      <m:e>
                        <m:r>
                          <a:rPr lang="en-US" b="1" i="0" smtClean="0">
                            <a:solidFill>
                              <a:prstClr val="black"/>
                            </a:solidFill>
                            <a:latin typeface="Cambria Math" charset="0"/>
                          </a:rPr>
                          <m:t>𝐱</m:t>
                        </m:r>
                      </m:e>
                      <m:sub>
                        <m:r>
                          <a:rPr lang="en-US" b="1" i="1" smtClean="0">
                            <a:solidFill>
                              <a:prstClr val="black"/>
                            </a:solidFill>
                            <a:latin typeface="Cambria Math" charset="0"/>
                          </a:rPr>
                          <m:t>𝒕</m:t>
                        </m:r>
                      </m:sub>
                    </m:sSub>
                  </m:oMath>
                </a14:m>
                <a:r>
                  <a:rPr lang="en-US" dirty="0" smtClean="0">
                    <a:solidFill>
                      <a:prstClr val="black"/>
                    </a:solidFill>
                  </a:rPr>
                  <a:t>,</a:t>
                </a:r>
                <a:endParaRPr lang="en-US" dirty="0">
                  <a:solidFill>
                    <a:prstClr val="black"/>
                  </a:solidFill>
                </a:endParaRPr>
              </a:p>
              <a:p>
                <a:pPr defTabSz="457200" eaLnBrk="1" fontAlgn="auto" hangingPunct="1">
                  <a:spcBef>
                    <a:spcPts val="1800"/>
                  </a:spcBef>
                  <a:spcAft>
                    <a:spcPts val="0"/>
                  </a:spcAft>
                </a:pPr>
                <a:r>
                  <a:rPr lang="en-US" dirty="0" smtClean="0">
                    <a:solidFill>
                      <a:prstClr val="black"/>
                    </a:solidFill>
                    <a:latin typeface="Calibri"/>
                    <a:ea typeface="+mn-ea"/>
                    <a:cs typeface="+mn-cs"/>
                  </a:rPr>
                  <a:t>Times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with observations:   </a:t>
                </a:r>
                <a14:m>
                  <m:oMath xmlns:m="http://schemas.openxmlformats.org/officeDocument/2006/math">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 2, …;      </m:t>
                    </m:r>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r>
                      <a:rPr lang="mr-IN" b="0" i="1" smtClean="0">
                        <a:solidFill>
                          <a:prstClr val="black"/>
                        </a:solidFill>
                        <a:latin typeface="Cambria Math" charset="0"/>
                        <a:ea typeface="Cambria Math" charset="0"/>
                        <a:cs typeface="Cambria Math" charset="0"/>
                      </a:rPr>
                      <m:t>&gt;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𝑘</m:t>
                        </m:r>
                      </m:sub>
                    </m:sSub>
                    <m:r>
                      <a:rPr lang="en-US" b="0" i="1" smtClean="0">
                        <a:solidFill>
                          <a:prstClr val="black"/>
                        </a:solidFill>
                        <a:latin typeface="Cambria Math" charset="0"/>
                        <a:ea typeface="Cambria Math" charset="0"/>
                        <a:cs typeface="Cambria Math" charset="0"/>
                      </a:rPr>
                      <m: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0</m:t>
                        </m:r>
                      </m:sub>
                    </m:sSub>
                  </m:oMath>
                </a14:m>
                <a:r>
                  <a:rPr lang="en-US" dirty="0" smtClean="0">
                    <a:solidFill>
                      <a:prstClr val="black"/>
                    </a:solidFill>
                    <a:latin typeface="Calibri"/>
                    <a:ea typeface="+mn-ea"/>
                    <a:cs typeface="+mn-cs"/>
                  </a:rPr>
                  <a:t>,</a:t>
                </a:r>
              </a:p>
              <a:p>
                <a:pPr defTabSz="457200" eaLnBrk="1" fontAlgn="auto" hangingPunct="1">
                  <a:spcBef>
                    <a:spcPts val="1800"/>
                  </a:spcBef>
                  <a:spcAft>
                    <a:spcPts val="0"/>
                  </a:spcAft>
                </a:pPr>
                <a:r>
                  <a:rPr lang="en-US" dirty="0" smtClean="0">
                    <a:solidFill>
                      <a:prstClr val="black"/>
                    </a:solidFill>
                    <a:latin typeface="Calibri"/>
                    <a:ea typeface="+mn-ea"/>
                    <a:cs typeface="+mn-cs"/>
                  </a:rPr>
                  <a:t>Observations at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oMath>
                </a14:m>
                <a:r>
                  <a:rPr lang="en-US" dirty="0" smtClean="0">
                    <a:solidFill>
                      <a:prstClr val="black"/>
                    </a:solidFill>
                    <a:latin typeface="Calibri"/>
                    <a:ea typeface="+mn-ea"/>
                    <a:cs typeface="+mn-cs"/>
                  </a:rPr>
                  <a:t> related to </a:t>
                </a:r>
                <a14:m>
                  <m:oMath xmlns:m="http://schemas.openxmlformats.org/officeDocument/2006/math">
                    <m:sSub>
                      <m:sSubPr>
                        <m:ctrlPr>
                          <a:rPr lang="en-US"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oMath>
                </a14:m>
                <a:r>
                  <a:rPr lang="en-US" dirty="0" smtClean="0">
                    <a:solidFill>
                      <a:prstClr val="black"/>
                    </a:solidFill>
                  </a:rPr>
                  <a:t>;    </a:t>
                </a:r>
                <a14:m>
                  <m:oMath xmlns:m="http://schemas.openxmlformats.org/officeDocument/2006/math">
                    <m:sSub>
                      <m:sSubPr>
                        <m:ctrlPr>
                          <a:rPr lang="en-US" i="1">
                            <a:solidFill>
                              <a:prstClr val="black"/>
                            </a:solidFill>
                            <a:latin typeface="Cambria Math" charset="0"/>
                          </a:rPr>
                        </m:ctrlPr>
                      </m:sSubPr>
                      <m:e>
                        <m:r>
                          <a:rPr lang="en-US" b="1" i="0">
                            <a:solidFill>
                              <a:prstClr val="black"/>
                            </a:solidFill>
                            <a:latin typeface="Cambria Math" charset="0"/>
                          </a:rPr>
                          <m:t>𝐲</m:t>
                        </m:r>
                      </m:e>
                      <m:sub>
                        <m:r>
                          <a:rPr lang="en-US" i="1">
                            <a:solidFill>
                              <a:prstClr val="black"/>
                            </a:solidFill>
                            <a:latin typeface="Cambria Math" charset="0"/>
                          </a:rPr>
                          <m:t>𝑘</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h</m:t>
                        </m:r>
                      </m:e>
                      <m:sub>
                        <m:r>
                          <a:rPr lang="en-US" i="1">
                            <a:solidFill>
                              <a:prstClr val="black"/>
                            </a:solidFill>
                            <a:latin typeface="Cambria Math" charset="0"/>
                          </a:rPr>
                          <m:t>𝑘</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i="0">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r>
                      <a:rPr lang="en-US" b="0" i="1" smtClean="0">
                        <a:solidFill>
                          <a:prstClr val="black"/>
                        </a:solidFill>
                        <a:latin typeface="Cambria Math" charset="0"/>
                      </a:rPr>
                      <m:t>+</m:t>
                    </m:r>
                    <m:sSub>
                      <m:sSubPr>
                        <m:ctrlPr>
                          <a:rPr lang="en-US" b="0" i="1" smtClean="0">
                            <a:solidFill>
                              <a:prstClr val="black"/>
                            </a:solidFill>
                            <a:latin typeface="Cambria Math" charset="0"/>
                          </a:rPr>
                        </m:ctrlPr>
                      </m:sSubPr>
                      <m:e>
                        <m:r>
                          <a:rPr lang="en-US" b="0" i="1" smtClean="0">
                            <a:solidFill>
                              <a:prstClr val="black"/>
                            </a:solidFill>
                            <a:latin typeface="Cambria Math" charset="0"/>
                            <a:ea typeface="Cambria Math" charset="0"/>
                            <a:cs typeface="Cambria Math" charset="0"/>
                          </a:rPr>
                          <m:t>𝜈</m:t>
                        </m:r>
                      </m:e>
                      <m:sub>
                        <m:r>
                          <a:rPr lang="en-US" b="0" i="1" smtClean="0">
                            <a:solidFill>
                              <a:prstClr val="black"/>
                            </a:solidFill>
                            <a:latin typeface="Cambria Math" charset="0"/>
                          </a:rPr>
                          <m:t>𝑘</m:t>
                        </m:r>
                      </m:sub>
                    </m:sSub>
                  </m:oMath>
                </a14:m>
                <a:r>
                  <a:rPr lang="en-US" dirty="0" smtClean="0">
                    <a:solidFill>
                      <a:prstClr val="black"/>
                    </a:solidFill>
                    <a:latin typeface="Calibri"/>
                    <a:ea typeface="+mn-ea"/>
                    <a:cs typeface="+mn-cs"/>
                  </a:rPr>
                  <a:t>,		(1)</a:t>
                </a:r>
              </a:p>
              <a:p>
                <a:pPr defTabSz="457200" eaLnBrk="1" fontAlgn="auto" hangingPunct="1">
                  <a:spcBef>
                    <a:spcPts val="1800"/>
                  </a:spcBef>
                  <a:spcAft>
                    <a:spcPts val="0"/>
                  </a:spcAft>
                </a:pPr>
                <a:r>
                  <a:rPr lang="en-US" dirty="0" smtClean="0">
                    <a:solidFill>
                      <a:prstClr val="black"/>
                    </a:solidFill>
                    <a:latin typeface="Calibri"/>
                    <a:ea typeface="+mn-ea"/>
                    <a:cs typeface="+mn-cs"/>
                  </a:rPr>
                  <a:t>	Observation error is zero mean, normal, </a:t>
                </a:r>
                <a14:m>
                  <m:oMath xmlns:m="http://schemas.openxmlformats.org/officeDocument/2006/math">
                    <m:sSub>
                      <m:sSubPr>
                        <m:ctrlPr>
                          <a:rPr lang="en-US" i="1" smtClean="0">
                            <a:solidFill>
                              <a:prstClr val="black"/>
                            </a:solidFill>
                            <a:latin typeface="Cambria Math" charset="0"/>
                            <a:ea typeface="+mn-ea"/>
                            <a:cs typeface="+mn-cs"/>
                          </a:rPr>
                        </m:ctrlPr>
                      </m:sSubPr>
                      <m:e>
                        <m:r>
                          <a:rPr lang="en-US" i="1" smtClean="0">
                            <a:solidFill>
                              <a:prstClr val="black"/>
                            </a:solidFill>
                            <a:latin typeface="Cambria Math" charset="0"/>
                            <a:ea typeface="Cambria Math" charset="0"/>
                            <a:cs typeface="Cambria Math" charset="0"/>
                          </a:rPr>
                          <m:t>𝜈</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𝑁</m:t>
                    </m:r>
                    <m:d>
                      <m:dPr>
                        <m:ctrlPr>
                          <a:rPr lang="mr-IN"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0,</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𝐑</m:t>
                            </m:r>
                          </m:e>
                          <m:sub>
                            <m:r>
                              <a:rPr lang="en-US" b="0" i="1" smtClean="0">
                                <a:solidFill>
                                  <a:prstClr val="black"/>
                                </a:solidFill>
                                <a:latin typeface="Cambria Math" charset="0"/>
                                <a:ea typeface="+mn-ea"/>
                                <a:cs typeface="+mn-cs"/>
                              </a:rPr>
                              <m:t>𝑘</m:t>
                            </m:r>
                          </m:sub>
                        </m:sSub>
                      </m:e>
                    </m:d>
                  </m:oMath>
                </a14:m>
                <a:r>
                  <a:rPr lang="en-US" dirty="0" smtClean="0">
                    <a:solidFill>
                      <a:prstClr val="black"/>
                    </a:solidFill>
                    <a:latin typeface="Calibri"/>
                    <a:ea typeface="+mn-ea"/>
                    <a:cs typeface="+mn-cs"/>
                  </a:rPr>
                  <a:t>,	(2)</a:t>
                </a:r>
              </a:p>
              <a:p>
                <a:pPr defTabSz="457200" eaLnBrk="1" fontAlgn="auto" hangingPunct="1">
                  <a:spcBef>
                    <a:spcPts val="1800"/>
                  </a:spcBef>
                  <a:spcAft>
                    <a:spcPts val="0"/>
                  </a:spcAft>
                </a:pPr>
                <a:r>
                  <a:rPr lang="en-US" dirty="0" smtClean="0">
                    <a:solidFill>
                      <a:prstClr val="black"/>
                    </a:solidFill>
                    <a:latin typeface="Calibri"/>
                    <a:ea typeface="+mn-ea"/>
                    <a:cs typeface="+mn-cs"/>
                  </a:rPr>
                  <a:t>A forecast model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for the state-vector; 	</a:t>
                </a:r>
                <a14:m>
                  <m:oMath xmlns:m="http://schemas.openxmlformats.org/officeDocument/2006/math">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r>
                              <a:rPr lang="en-US" sz="2000" i="1">
                                <a:solidFill>
                                  <a:prstClr val="black"/>
                                </a:solidFill>
                                <a:latin typeface="Cambria Math" charset="0"/>
                              </a:rPr>
                              <m:t>+1</m:t>
                            </m:r>
                          </m:sub>
                        </m:sSub>
                      </m:sub>
                    </m:sSub>
                    <m:r>
                      <a:rPr lang="en-US" sz="2000">
                        <a:solidFill>
                          <a:prstClr val="black"/>
                        </a:solidFill>
                        <a:latin typeface="Cambria Math" charset="0"/>
                      </a:rPr>
                      <m:t>=</m:t>
                    </m:r>
                    <m:sSub>
                      <m:sSubPr>
                        <m:ctrlPr>
                          <a:rPr lang="en-US" sz="2000" i="1" smtClean="0">
                            <a:solidFill>
                              <a:prstClr val="black"/>
                            </a:solidFill>
                            <a:latin typeface="Cambria Math" charset="0"/>
                          </a:rPr>
                        </m:ctrlPr>
                      </m:sSubPr>
                      <m:e>
                        <m:r>
                          <a:rPr lang="en-US" sz="2000" b="0" i="1" smtClean="0">
                            <a:solidFill>
                              <a:prstClr val="black"/>
                            </a:solidFill>
                            <a:latin typeface="Cambria Math" charset="0"/>
                          </a:rPr>
                          <m:t>𝑚</m:t>
                        </m:r>
                      </m:e>
                      <m:sub>
                        <m:r>
                          <a:rPr lang="en-US" sz="2000" b="0" i="1" smtClean="0">
                            <a:solidFill>
                              <a:prstClr val="black"/>
                            </a:solidFill>
                            <a:latin typeface="Cambria Math" charset="0"/>
                          </a:rPr>
                          <m:t>𝑘</m:t>
                        </m:r>
                        <m:r>
                          <a:rPr lang="en-US" sz="2000" b="0" i="1" smtClean="0">
                            <a:solidFill>
                              <a:prstClr val="black"/>
                            </a:solidFill>
                            <a:latin typeface="Cambria Math" charset="0"/>
                          </a:rPr>
                          <m:t>:</m:t>
                        </m:r>
                        <m:r>
                          <a:rPr lang="en-US" sz="2000" b="0" i="1" smtClean="0">
                            <a:solidFill>
                              <a:prstClr val="black"/>
                            </a:solidFill>
                            <a:latin typeface="Cambria Math" charset="0"/>
                          </a:rPr>
                          <m:t>𝑘</m:t>
                        </m:r>
                        <m:r>
                          <a:rPr lang="en-US" sz="2000" b="0" i="1" smtClean="0">
                            <a:solidFill>
                              <a:prstClr val="black"/>
                            </a:solidFill>
                            <a:latin typeface="Cambria Math" charset="0"/>
                          </a:rPr>
                          <m:t>+1</m:t>
                        </m:r>
                      </m:sub>
                    </m:sSub>
                    <m:d>
                      <m:dPr>
                        <m:ctrlPr>
                          <a:rPr lang="mr-IN" sz="2000" i="1">
                            <a:solidFill>
                              <a:prstClr val="black"/>
                            </a:solidFill>
                            <a:latin typeface="Cambria Math" charset="0"/>
                          </a:rPr>
                        </m:ctrlPr>
                      </m:dPr>
                      <m:e>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sub>
                            </m:sSub>
                          </m:sub>
                        </m:sSub>
                      </m:e>
                    </m:d>
                  </m:oMath>
                </a14:m>
                <a:r>
                  <a:rPr lang="en-US" sz="2000" dirty="0">
                    <a:solidFill>
                      <a:prstClr val="black"/>
                    </a:solidFill>
                    <a:latin typeface="Calibri"/>
                  </a:rPr>
                  <a:t>	</a:t>
                </a:r>
                <a:r>
                  <a:rPr lang="en-US" sz="2000" dirty="0" smtClean="0">
                    <a:solidFill>
                      <a:prstClr val="black"/>
                    </a:solidFill>
                    <a:latin typeface="Calibri"/>
                    <a:ea typeface="+mn-ea"/>
                    <a:cs typeface="+mn-cs"/>
                  </a:rPr>
                  <a:t> 	</a:t>
                </a:r>
                <a:r>
                  <a:rPr lang="en-US" dirty="0" smtClean="0">
                    <a:solidFill>
                      <a:prstClr val="black"/>
                    </a:solidFill>
                    <a:latin typeface="Calibri"/>
                    <a:ea typeface="+mn-ea"/>
                    <a:cs typeface="+mn-cs"/>
                  </a:rPr>
                  <a:t>(3)</a:t>
                </a:r>
              </a:p>
              <a:p>
                <a:pPr defTabSz="457200" eaLnBrk="1" fontAlgn="auto" hangingPunct="1">
                  <a:spcBef>
                    <a:spcPts val="1800"/>
                  </a:spcBef>
                  <a:spcAft>
                    <a:spcPts val="0"/>
                  </a:spcAft>
                </a:pPr>
                <a:r>
                  <a:rPr lang="en-US" dirty="0">
                    <a:solidFill>
                      <a:prstClr val="black"/>
                    </a:solidFill>
                    <a:latin typeface="Calibri"/>
                    <a:ea typeface="+mn-ea"/>
                    <a:cs typeface="+mn-cs"/>
                  </a:rPr>
                  <a:t>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can have deterministic and stochastic parts;</a:t>
                </a:r>
              </a:p>
              <a:p>
                <a:pPr defTabSz="457200" eaLnBrk="1" fontAlgn="auto" hangingPunct="1">
                  <a:spcBef>
                    <a:spcPts val="1800"/>
                  </a:spcBef>
                  <a:spcAft>
                    <a:spcPts val="0"/>
                  </a:spcAft>
                </a:pPr>
                <a:r>
                  <a:rPr lang="en-US" dirty="0">
                    <a:solidFill>
                      <a:prstClr val="black"/>
                    </a:solidFill>
                    <a:latin typeface="Calibri"/>
                    <a:ea typeface="+mn-ea"/>
                    <a:cs typeface="+mn-cs"/>
                  </a:rPr>
                  <a:t>	</a:t>
                </a:r>
                <a:r>
                  <a:rPr lang="en-US" dirty="0" smtClean="0">
                    <a:solidFill>
                      <a:prstClr val="black"/>
                    </a:solidFill>
                    <a:latin typeface="Calibri"/>
                    <a:ea typeface="+mn-ea"/>
                    <a:cs typeface="+mn-cs"/>
                  </a:rPr>
                  <a:t>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𝑚</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d>
                      <m:dPr>
                        <m:ctrlPr>
                          <a:rPr lang="mr-IN" i="1" smtClean="0">
                            <a:solidFill>
                              <a:prstClr val="black"/>
                            </a:solidFill>
                            <a:latin typeface="Cambria Math" charset="0"/>
                            <a:ea typeface="+mn-ea"/>
                            <a:cs typeface="+mn-cs"/>
                          </a:rPr>
                        </m:ctrlPr>
                      </m:dPr>
                      <m:e>
                        <m:sSub>
                          <m:sSubPr>
                            <m:ctrlPr>
                              <a:rPr lang="en-US" i="1" smtClean="0">
                                <a:solidFill>
                                  <a:prstClr val="black"/>
                                </a:solidFill>
                                <a:latin typeface="Cambria Math" charset="0"/>
                                <a:ea typeface="+mn-ea"/>
                                <a:cs typeface="+mn-cs"/>
                              </a:rPr>
                            </m:ctrlPr>
                          </m:sSubPr>
                          <m:e>
                            <m:r>
                              <a:rPr lang="en-US" b="1" i="0" baseline="0" smtClean="0">
                                <a:solidFill>
                                  <a:prstClr val="black"/>
                                </a:solidFill>
                                <a:latin typeface="Cambria Math" charset="0"/>
                                <a:ea typeface="+mn-ea"/>
                                <a:cs typeface="+mn-cs"/>
                              </a:rPr>
                              <m:t>𝐱</m:t>
                            </m:r>
                          </m:e>
                          <m:sub>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e>
                    </m:d>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𝑓</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baseline="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e>
                    </m:d>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𝑔</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baseline="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e>
                    </m:d>
                  </m:oMath>
                </a14:m>
                <a:r>
                  <a:rPr lang="en-US" dirty="0" smtClean="0">
                    <a:solidFill>
                      <a:prstClr val="black"/>
                    </a:solidFill>
                    <a:latin typeface="Calibri"/>
                    <a:ea typeface="+mn-ea"/>
                    <a:cs typeface="+mn-cs"/>
                  </a:rPr>
                  <a:t>.				(4)</a:t>
                </a:r>
              </a:p>
              <a:p>
                <a:pPr defTabSz="457200" eaLnBrk="1" fontAlgn="auto" hangingPunct="1">
                  <a:lnSpc>
                    <a:spcPct val="90000"/>
                  </a:lnSpc>
                  <a:spcBef>
                    <a:spcPts val="180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8374408" cy="4969437"/>
              </a:xfrm>
              <a:prstGeom prst="rect">
                <a:avLst/>
              </a:prstGeom>
              <a:blipFill rotWithShape="0">
                <a:blip r:embed="rId3"/>
                <a:stretch>
                  <a:fillRect l="-1092" t="-1104" r="-146"/>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65</a:t>
            </a:fld>
            <a:endParaRPr lang="en-US" dirty="0"/>
          </a:p>
        </p:txBody>
      </p:sp>
      <p:cxnSp>
        <p:nvCxnSpPr>
          <p:cNvPr id="4" name="Straight Arrow Connector 3"/>
          <p:cNvCxnSpPr/>
          <p:nvPr/>
        </p:nvCxnSpPr>
        <p:spPr>
          <a:xfrm>
            <a:off x="3276600" y="4267200"/>
            <a:ext cx="152400" cy="3048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257800" y="4267200"/>
            <a:ext cx="0" cy="381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80108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384796" y="838200"/>
                <a:ext cx="7912744" cy="3308085"/>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rPr>
                  <a:t>Define the set of all observations taken no later than time </a:t>
                </a:r>
                <a14:m>
                  <m:oMath xmlns:m="http://schemas.openxmlformats.org/officeDocument/2006/math">
                    <m:sSub>
                      <m:sSubPr>
                        <m:ctrlPr>
                          <a:rPr lang="en-US" i="1" smtClean="0">
                            <a:solidFill>
                              <a:prstClr val="black"/>
                            </a:solidFill>
                            <a:latin typeface="Cambria Math" charset="0"/>
                          </a:rPr>
                        </m:ctrlPr>
                      </m:sSubPr>
                      <m:e>
                        <m:r>
                          <a:rPr lang="en-US" b="0" i="1" smtClean="0">
                            <a:solidFill>
                              <a:prstClr val="black"/>
                            </a:solidFill>
                            <a:latin typeface="Cambria Math" charset="0"/>
                          </a:rPr>
                          <m:t>𝑡</m:t>
                        </m:r>
                      </m:e>
                      <m:sub>
                        <m:r>
                          <a:rPr lang="en-US" b="0" i="1" smtClean="0">
                            <a:solidFill>
                              <a:prstClr val="black"/>
                            </a:solidFill>
                            <a:latin typeface="Cambria Math" charset="0"/>
                          </a:rPr>
                          <m:t>𝑘</m:t>
                        </m:r>
                      </m:sub>
                    </m:sSub>
                  </m:oMath>
                </a14:m>
                <a:r>
                  <a:rPr lang="en-US" dirty="0" smtClean="0">
                    <a:solidFill>
                      <a:prstClr val="black"/>
                    </a:solidFill>
                    <a:latin typeface="Calibri"/>
                  </a:rPr>
                  <a:t>:</a:t>
                </a:r>
              </a:p>
              <a:p>
                <a:pPr defTabSz="457200" eaLnBrk="1" fontAlgn="auto" hangingPunct="1">
                  <a:spcBef>
                    <a:spcPts val="0"/>
                  </a:spcBef>
                  <a:spcAft>
                    <a:spcPts val="0"/>
                  </a:spcAft>
                </a:pPr>
                <a:r>
                  <a:rPr lang="en-US" dirty="0">
                    <a:solidFill>
                      <a:prstClr val="black"/>
                    </a:solidFill>
                    <a:latin typeface="Calibri"/>
                  </a:rPr>
                  <a:t>	</a:t>
                </a:r>
                <a14:m>
                  <m:oMath xmlns:m="http://schemas.openxmlformats.org/officeDocument/2006/math">
                    <m:sSub>
                      <m:sSubPr>
                        <m:ctrlPr>
                          <a:rPr lang="en-US" i="1" smtClean="0">
                            <a:solidFill>
                              <a:prstClr val="black"/>
                            </a:solidFill>
                            <a:latin typeface="Cambria Math" charset="0"/>
                          </a:rPr>
                        </m:ctrlPr>
                      </m:sSubPr>
                      <m:e>
                        <m:r>
                          <a:rPr lang="en-US" b="1" i="0" smtClean="0">
                            <a:solidFill>
                              <a:prstClr val="black"/>
                            </a:solidFill>
                            <a:latin typeface="Cambria Math" charset="0"/>
                          </a:rPr>
                          <m:t>𝐘</m:t>
                        </m:r>
                      </m:e>
                      <m:sub>
                        <m:sSub>
                          <m:sSubPr>
                            <m:ctrlPr>
                              <a:rPr lang="en-US" i="1" smtClean="0">
                                <a:solidFill>
                                  <a:prstClr val="black"/>
                                </a:solidFill>
                                <a:latin typeface="Cambria Math" charset="0"/>
                              </a:rPr>
                            </m:ctrlPr>
                          </m:sSubPr>
                          <m:e>
                            <m:r>
                              <a:rPr lang="en-US" b="0" i="1" smtClean="0">
                                <a:solidFill>
                                  <a:prstClr val="black"/>
                                </a:solidFill>
                                <a:latin typeface="Cambria Math" charset="0"/>
                              </a:rPr>
                              <m:t>𝑡</m:t>
                            </m:r>
                          </m:e>
                          <m:sub>
                            <m:r>
                              <a:rPr lang="en-US" b="0" i="1" smtClean="0">
                                <a:solidFill>
                                  <a:prstClr val="black"/>
                                </a:solidFill>
                                <a:latin typeface="Cambria Math" charset="0"/>
                              </a:rPr>
                              <m:t>𝑘</m:t>
                            </m:r>
                          </m:sub>
                        </m:sSub>
                      </m:sub>
                    </m:sSub>
                    <m:r>
                      <a:rPr lang="en-US" b="0" i="1" smtClean="0">
                        <a:solidFill>
                          <a:prstClr val="black"/>
                        </a:solidFill>
                        <a:latin typeface="Cambria Math" charset="0"/>
                      </a:rPr>
                      <m:t>=</m:t>
                    </m:r>
                    <m:d>
                      <m:dPr>
                        <m:begChr m:val="{"/>
                        <m:endChr m:val="}"/>
                        <m:ctrlPr>
                          <a:rPr lang="en-US" b="0" i="1" smtClean="0">
                            <a:solidFill>
                              <a:prstClr val="black"/>
                            </a:solidFill>
                            <a:latin typeface="Cambria Math" charset="0"/>
                          </a:rPr>
                        </m:ctrlPr>
                      </m:dPr>
                      <m:e>
                        <m:sSub>
                          <m:sSubPr>
                            <m:ctrlPr>
                              <a:rPr lang="en-US" b="0" i="1" smtClean="0">
                                <a:solidFill>
                                  <a:prstClr val="black"/>
                                </a:solidFill>
                                <a:latin typeface="Cambria Math" charset="0"/>
                              </a:rPr>
                            </m:ctrlPr>
                          </m:sSubPr>
                          <m:e>
                            <m:r>
                              <a:rPr lang="en-US" b="1" i="0" smtClean="0">
                                <a:solidFill>
                                  <a:prstClr val="black"/>
                                </a:solidFill>
                                <a:latin typeface="Cambria Math" charset="0"/>
                              </a:rPr>
                              <m:t>𝐲</m:t>
                            </m:r>
                          </m:e>
                          <m:sub>
                            <m:r>
                              <a:rPr lang="en-US" b="0" i="1" smtClean="0">
                                <a:solidFill>
                                  <a:prstClr val="black"/>
                                </a:solidFill>
                                <a:latin typeface="Cambria Math" charset="0"/>
                              </a:rPr>
                              <m:t>𝑡</m:t>
                            </m:r>
                          </m:sub>
                        </m:sSub>
                        <m:r>
                          <a:rPr lang="en-US" b="0" i="1" smtClean="0">
                            <a:solidFill>
                              <a:prstClr val="black"/>
                            </a:solidFill>
                            <a:latin typeface="Cambria Math" charset="0"/>
                          </a:rPr>
                          <m:t>;</m:t>
                        </m:r>
                        <m:r>
                          <a:rPr lang="en-US" b="0" i="1" smtClean="0">
                            <a:solidFill>
                              <a:prstClr val="black"/>
                            </a:solidFill>
                            <a:latin typeface="Cambria Math" charset="0"/>
                          </a:rPr>
                          <m:t>𝑡</m:t>
                        </m:r>
                        <m:r>
                          <a:rPr lang="en-US" b="0" i="1" smtClean="0">
                            <a:solidFill>
                              <a:prstClr val="black"/>
                            </a:solidFill>
                            <a:latin typeface="Cambria Math" charset="0"/>
                            <a:ea typeface="Cambria Math" charset="0"/>
                            <a:cs typeface="Cambria Math" charset="0"/>
                          </a:rPr>
                          <m: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𝑘</m:t>
                            </m:r>
                          </m:sub>
                        </m:sSub>
                      </m:e>
                    </m:d>
                  </m:oMath>
                </a14:m>
                <a:r>
                  <a:rPr lang="en-US" dirty="0" smtClean="0">
                    <a:solidFill>
                      <a:prstClr val="black"/>
                    </a:solidFill>
                    <a:latin typeface="Calibri"/>
                  </a:rPr>
                  <a:t>											(5)</a:t>
                </a:r>
              </a:p>
              <a:p>
                <a:pPr defTabSz="457200" eaLnBrk="1" fontAlgn="auto" hangingPunct="1">
                  <a:spcBef>
                    <a:spcPts val="0"/>
                  </a:spcBef>
                  <a:spcAft>
                    <a:spcPts val="0"/>
                  </a:spcAft>
                </a:pPr>
                <a:endParaRPr lang="en-US" dirty="0" smtClean="0">
                  <a:solidFill>
                    <a:prstClr val="black"/>
                  </a:solidFill>
                  <a:latin typeface="Calibri"/>
                </a:endParaRPr>
              </a:p>
              <a:p>
                <a:pPr defTabSz="457200" eaLnBrk="1" fontAlgn="auto" hangingPunct="1">
                  <a:spcBef>
                    <a:spcPts val="0"/>
                  </a:spcBef>
                  <a:spcAft>
                    <a:spcPts val="0"/>
                  </a:spcAft>
                </a:pPr>
                <a:r>
                  <a:rPr lang="en-US" dirty="0" smtClean="0">
                    <a:solidFill>
                      <a:prstClr val="black"/>
                    </a:solidFill>
                    <a:latin typeface="Calibri"/>
                  </a:rPr>
                  <a:t>Problems of interest are:</a:t>
                </a:r>
                <a:endParaRPr lang="en-US" dirty="0">
                  <a:solidFill>
                    <a:prstClr val="black"/>
                  </a:solidFill>
                  <a:latin typeface="Calibri"/>
                </a:endParaRPr>
              </a:p>
              <a:p>
                <a:pPr defTabSz="457200" eaLnBrk="1" fontAlgn="auto" hangingPunct="1">
                  <a:spcBef>
                    <a:spcPts val="0"/>
                  </a:spcBef>
                  <a:spcAft>
                    <a:spcPts val="0"/>
                  </a:spcAft>
                </a:pPr>
                <a:endParaRPr lang="en-US" dirty="0">
                  <a:solidFill>
                    <a:prstClr val="black"/>
                  </a:solidFill>
                  <a:latin typeface="Calibri"/>
                </a:endParaRPr>
              </a:p>
              <a:p>
                <a:pPr defTabSz="457200" eaLnBrk="1" fontAlgn="auto" hangingPunct="1">
                  <a:spcBef>
                    <a:spcPts val="0"/>
                  </a:spcBef>
                  <a:spcAft>
                    <a:spcPts val="0"/>
                  </a:spcAft>
                </a:pPr>
                <a:r>
                  <a:rPr lang="en-US" dirty="0" smtClean="0">
                    <a:solidFill>
                      <a:prstClr val="black"/>
                    </a:solidFill>
                    <a:latin typeface="Calibri"/>
                  </a:rPr>
                  <a:t>Analysis:	</a:t>
                </a:r>
                <a14:m>
                  <m:oMath xmlns:m="http://schemas.openxmlformats.org/officeDocument/2006/math">
                    <m:r>
                      <m:rPr>
                        <m:nor/>
                      </m:rPr>
                      <a:rPr lang="en-US" dirty="0">
                        <a:solidFill>
                          <a:prstClr val="black"/>
                        </a:solidFill>
                        <a:latin typeface="Calibri"/>
                      </a:rPr>
                      <m:t>	</m:t>
                    </m:r>
                    <m:r>
                      <a:rPr lang="en-US" i="1">
                        <a:solidFill>
                          <a:prstClr val="black"/>
                        </a:solidFill>
                        <a:latin typeface="Cambria Math" charset="0"/>
                      </a:rPr>
                      <m:t>𝑃</m:t>
                    </m:r>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i="0">
                                <a:solidFill>
                                  <a:prstClr val="black"/>
                                </a:solidFill>
                                <a:latin typeface="Cambria Math" charset="0"/>
                              </a:rPr>
                              <m:t>𝐱</m:t>
                            </m:r>
                          </m:e>
                          <m:sub>
                            <m:r>
                              <a:rPr lang="en-US" i="1">
                                <a:solidFill>
                                  <a:prstClr val="black"/>
                                </a:solidFill>
                                <a:latin typeface="Cambria Math" charset="0"/>
                              </a:rPr>
                              <m:t>𝑡</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b="1">
                                <a:solidFill>
                                  <a:prstClr val="black"/>
                                </a:solidFill>
                                <a:latin typeface="Cambria Math" charset="0"/>
                              </a:rPr>
                              <m:t>𝐘</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sSub>
                      <m:sSubPr>
                        <m:ctrlPr>
                          <a:rPr lang="en-US" i="1">
                            <a:solidFill>
                              <a:prstClr val="black"/>
                            </a:solidFill>
                            <a:latin typeface="Cambria Math" charset="0"/>
                          </a:rPr>
                        </m:ctrlPr>
                      </m:sSubPr>
                      <m:e>
                        <m:r>
                          <a:rPr lang="en-US" i="1">
                            <a:solidFill>
                              <a:prstClr val="black"/>
                            </a:solidFill>
                            <a:latin typeface="Cambria Math" charset="0"/>
                          </a:rPr>
                          <m:t>,       </m:t>
                        </m:r>
                        <m:r>
                          <a:rPr lang="en-US" i="1">
                            <a:solidFill>
                              <a:prstClr val="black"/>
                            </a:solidFill>
                            <a:latin typeface="Cambria Math" charset="0"/>
                          </a:rPr>
                          <m:t>𝑡</m:t>
                        </m:r>
                        <m:r>
                          <a:rPr lang="en-US" b="0" i="1" smtClean="0">
                            <a:solidFill>
                              <a:prstClr val="black"/>
                            </a:solidFill>
                            <a:latin typeface="Cambria Math" charset="0"/>
                          </a:rPr>
                          <m:t>=</m:t>
                        </m:r>
                        <m:r>
                          <a:rPr lang="en-US" i="1">
                            <a:solidFill>
                              <a:prstClr val="black"/>
                            </a:solidFill>
                            <a:latin typeface="Cambria Math" charset="0"/>
                          </a:rPr>
                          <m:t>𝑡</m:t>
                        </m:r>
                      </m:e>
                      <m:sub>
                        <m:r>
                          <a:rPr lang="en-US" i="1">
                            <a:solidFill>
                              <a:prstClr val="black"/>
                            </a:solidFill>
                            <a:latin typeface="Cambria Math" charset="0"/>
                          </a:rPr>
                          <m:t>𝑘</m:t>
                        </m:r>
                      </m:sub>
                    </m:sSub>
                  </m:oMath>
                </a14:m>
                <a:r>
                  <a:rPr lang="en-US" dirty="0" smtClean="0">
                    <a:solidFill>
                      <a:prstClr val="black"/>
                    </a:solidFill>
                    <a:latin typeface="Calibri"/>
                  </a:rPr>
                  <a:t>								(6)</a:t>
                </a:r>
              </a:p>
              <a:p>
                <a:pPr defTabSz="457200" eaLnBrk="1" fontAlgn="auto" hangingPunct="1">
                  <a:spcBef>
                    <a:spcPts val="0"/>
                  </a:spcBef>
                  <a:spcAft>
                    <a:spcPts val="0"/>
                  </a:spcAft>
                </a:pPr>
                <a:r>
                  <a:rPr lang="en-US" dirty="0" smtClean="0">
                    <a:solidFill>
                      <a:prstClr val="black"/>
                    </a:solidFill>
                    <a:latin typeface="Calibri"/>
                  </a:rPr>
                  <a:t>Forecast:	</a:t>
                </a:r>
                <a14:m>
                  <m:oMath xmlns:m="http://schemas.openxmlformats.org/officeDocument/2006/math">
                    <m:r>
                      <a:rPr lang="en-US" b="0" i="1" smtClean="0">
                        <a:solidFill>
                          <a:prstClr val="black"/>
                        </a:solidFill>
                        <a:latin typeface="Cambria Math" charset="0"/>
                      </a:rPr>
                      <m:t>𝑃</m:t>
                    </m:r>
                    <m:d>
                      <m:dPr>
                        <m:ctrlPr>
                          <a:rPr lang="mr-IN" b="0" i="1" smtClean="0">
                            <a:solidFill>
                              <a:prstClr val="black"/>
                            </a:solidFill>
                            <a:latin typeface="Cambria Math" charset="0"/>
                          </a:rPr>
                        </m:ctrlPr>
                      </m:dPr>
                      <m:e>
                        <m:sSub>
                          <m:sSubPr>
                            <m:ctrlPr>
                              <a:rPr lang="en-US" b="0" i="1" smtClean="0">
                                <a:solidFill>
                                  <a:prstClr val="black"/>
                                </a:solidFill>
                                <a:latin typeface="Cambria Math" charset="0"/>
                              </a:rPr>
                            </m:ctrlPr>
                          </m:sSubPr>
                          <m:e>
                            <m:r>
                              <a:rPr lang="en-US" b="1" i="0" smtClean="0">
                                <a:solidFill>
                                  <a:prstClr val="black"/>
                                </a:solidFill>
                                <a:latin typeface="Cambria Math" charset="0"/>
                              </a:rPr>
                              <m:t>𝐱</m:t>
                            </m:r>
                          </m:e>
                          <m:sub>
                            <m:r>
                              <a:rPr lang="en-US" b="0" i="1" smtClean="0">
                                <a:solidFill>
                                  <a:prstClr val="black"/>
                                </a:solidFill>
                                <a:latin typeface="Cambria Math" charset="0"/>
                              </a:rPr>
                              <m:t>𝑡</m:t>
                            </m:r>
                          </m:sub>
                        </m:sSub>
                        <m:r>
                          <a:rPr lang="en-US" b="0" i="1" smtClean="0">
                            <a:solidFill>
                              <a:prstClr val="black"/>
                            </a:solidFill>
                            <a:latin typeface="Cambria Math" charset="0"/>
                          </a:rPr>
                          <m:t>|</m:t>
                        </m:r>
                        <m:sSub>
                          <m:sSubPr>
                            <m:ctrlPr>
                              <a:rPr lang="en-US" b="0" i="1" smtClean="0">
                                <a:solidFill>
                                  <a:prstClr val="black"/>
                                </a:solidFill>
                                <a:latin typeface="Cambria Math" charset="0"/>
                              </a:rPr>
                            </m:ctrlPr>
                          </m:sSubPr>
                          <m:e>
                            <m:r>
                              <a:rPr lang="en-US" b="1" i="0" baseline="0" smtClean="0">
                                <a:solidFill>
                                  <a:prstClr val="black"/>
                                </a:solidFill>
                                <a:latin typeface="Cambria Math" charset="0"/>
                              </a:rPr>
                              <m:t>𝐘</m:t>
                            </m:r>
                          </m:e>
                          <m:sub>
                            <m:sSub>
                              <m:sSubPr>
                                <m:ctrlPr>
                                  <a:rPr lang="en-US" b="0" i="1" smtClean="0">
                                    <a:solidFill>
                                      <a:prstClr val="black"/>
                                    </a:solidFill>
                                    <a:latin typeface="Cambria Math" charset="0"/>
                                  </a:rPr>
                                </m:ctrlPr>
                              </m:sSubPr>
                              <m:e>
                                <m:r>
                                  <a:rPr lang="en-US" b="0" i="1" smtClean="0">
                                    <a:solidFill>
                                      <a:prstClr val="black"/>
                                    </a:solidFill>
                                    <a:latin typeface="Cambria Math" charset="0"/>
                                  </a:rPr>
                                  <m:t>𝑡</m:t>
                                </m:r>
                              </m:e>
                              <m:sub>
                                <m:r>
                                  <a:rPr lang="en-US" b="0" i="1" smtClean="0">
                                    <a:solidFill>
                                      <a:prstClr val="black"/>
                                    </a:solidFill>
                                    <a:latin typeface="Cambria Math" charset="0"/>
                                  </a:rPr>
                                  <m:t>𝑘</m:t>
                                </m:r>
                              </m:sub>
                            </m:sSub>
                          </m:sub>
                        </m:sSub>
                      </m:e>
                    </m:d>
                    <m:sSub>
                      <m:sSubPr>
                        <m:ctrlPr>
                          <a:rPr lang="en-US" b="0" i="1" smtClean="0">
                            <a:solidFill>
                              <a:prstClr val="black"/>
                            </a:solidFill>
                            <a:latin typeface="Cambria Math" charset="0"/>
                          </a:rPr>
                        </m:ctrlPr>
                      </m:sSubPr>
                      <m:e>
                        <m:r>
                          <a:rPr lang="en-US" b="0" i="1" smtClean="0">
                            <a:solidFill>
                              <a:prstClr val="black"/>
                            </a:solidFill>
                            <a:latin typeface="Cambria Math" charset="0"/>
                          </a:rPr>
                          <m:t>,       </m:t>
                        </m:r>
                        <m:r>
                          <a:rPr lang="en-US" b="0" i="1" smtClean="0">
                            <a:solidFill>
                              <a:prstClr val="black"/>
                            </a:solidFill>
                            <a:latin typeface="Cambria Math" charset="0"/>
                          </a:rPr>
                          <m:t>𝑡</m:t>
                        </m:r>
                        <m:r>
                          <a:rPr lang="en-US" b="0" i="1" smtClean="0">
                            <a:solidFill>
                              <a:prstClr val="black"/>
                            </a:solidFill>
                            <a:latin typeface="Cambria Math" charset="0"/>
                          </a:rPr>
                          <m:t>&gt;</m:t>
                        </m:r>
                        <m:r>
                          <a:rPr lang="en-US" b="0" i="1" smtClean="0">
                            <a:solidFill>
                              <a:prstClr val="black"/>
                            </a:solidFill>
                            <a:latin typeface="Cambria Math" charset="0"/>
                          </a:rPr>
                          <m:t>𝑡</m:t>
                        </m:r>
                      </m:e>
                      <m:sub>
                        <m:r>
                          <a:rPr lang="en-US" b="0" i="1" smtClean="0">
                            <a:solidFill>
                              <a:prstClr val="black"/>
                            </a:solidFill>
                            <a:latin typeface="Cambria Math" charset="0"/>
                          </a:rPr>
                          <m:t>𝑘</m:t>
                        </m:r>
                      </m:sub>
                    </m:sSub>
                  </m:oMath>
                </a14:m>
                <a:r>
                  <a:rPr lang="en-US" dirty="0" smtClean="0">
                    <a:solidFill>
                      <a:prstClr val="black"/>
                    </a:solidFill>
                    <a:latin typeface="Calibri"/>
                  </a:rPr>
                  <a:t>								(7)</a:t>
                </a:r>
              </a:p>
              <a:p>
                <a:pPr defTabSz="457200" eaLnBrk="1" fontAlgn="auto" hangingPunct="1">
                  <a:spcBef>
                    <a:spcPts val="0"/>
                  </a:spcBef>
                  <a:spcAft>
                    <a:spcPts val="0"/>
                  </a:spcAft>
                </a:pPr>
                <a:r>
                  <a:rPr lang="en-US" dirty="0" smtClean="0">
                    <a:solidFill>
                      <a:prstClr val="black"/>
                    </a:solidFill>
                    <a:latin typeface="Calibri"/>
                  </a:rPr>
                  <a:t>Smoother:	</a:t>
                </a:r>
                <a14:m>
                  <m:oMath xmlns:m="http://schemas.openxmlformats.org/officeDocument/2006/math">
                    <m:r>
                      <a:rPr lang="en-US" i="1">
                        <a:solidFill>
                          <a:prstClr val="black"/>
                        </a:solidFill>
                        <a:latin typeface="Cambria Math" charset="0"/>
                      </a:rPr>
                      <m:t>𝑃</m:t>
                    </m:r>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i="0">
                                <a:solidFill>
                                  <a:prstClr val="black"/>
                                </a:solidFill>
                                <a:latin typeface="Cambria Math" charset="0"/>
                              </a:rPr>
                              <m:t>𝐱</m:t>
                            </m:r>
                          </m:e>
                          <m:sub>
                            <m:r>
                              <a:rPr lang="en-US" i="1">
                                <a:solidFill>
                                  <a:prstClr val="black"/>
                                </a:solidFill>
                                <a:latin typeface="Cambria Math" charset="0"/>
                              </a:rPr>
                              <m:t>𝑡</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b="1">
                                <a:solidFill>
                                  <a:prstClr val="black"/>
                                </a:solidFill>
                                <a:latin typeface="Cambria Math" charset="0"/>
                              </a:rPr>
                              <m:t>𝐘</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sSub>
                      <m:sSubPr>
                        <m:ctrlPr>
                          <a:rPr lang="en-US" i="1">
                            <a:solidFill>
                              <a:prstClr val="black"/>
                            </a:solidFill>
                            <a:latin typeface="Cambria Math" charset="0"/>
                          </a:rPr>
                        </m:ctrlPr>
                      </m:sSubPr>
                      <m:e>
                        <m:r>
                          <a:rPr lang="en-US" i="1">
                            <a:solidFill>
                              <a:prstClr val="black"/>
                            </a:solidFill>
                            <a:latin typeface="Cambria Math" charset="0"/>
                          </a:rPr>
                          <m:t>,       </m:t>
                        </m:r>
                        <m:r>
                          <a:rPr lang="en-US" i="1">
                            <a:solidFill>
                              <a:prstClr val="black"/>
                            </a:solidFill>
                            <a:latin typeface="Cambria Math" charset="0"/>
                          </a:rPr>
                          <m:t>𝑡</m:t>
                        </m:r>
                        <m:r>
                          <a:rPr lang="mr-IN" i="1" smtClean="0">
                            <a:solidFill>
                              <a:prstClr val="black"/>
                            </a:solidFill>
                            <a:latin typeface="Cambria Math" charset="0"/>
                            <a:ea typeface="Cambria Math" charset="0"/>
                            <a:cs typeface="Cambria Math" charset="0"/>
                          </a:rPr>
                          <m:t>&lt;</m:t>
                        </m:r>
                        <m:r>
                          <a:rPr lang="en-US" i="1">
                            <a:solidFill>
                              <a:prstClr val="black"/>
                            </a:solidFill>
                            <a:latin typeface="Cambria Math" charset="0"/>
                          </a:rPr>
                          <m:t>𝑡</m:t>
                        </m:r>
                      </m:e>
                      <m:sub>
                        <m:r>
                          <a:rPr lang="en-US" i="1">
                            <a:solidFill>
                              <a:prstClr val="black"/>
                            </a:solidFill>
                            <a:latin typeface="Cambria Math" charset="0"/>
                          </a:rPr>
                          <m:t>𝑘</m:t>
                        </m:r>
                      </m:sub>
                    </m:sSub>
                  </m:oMath>
                </a14:m>
                <a:r>
                  <a:rPr lang="en-US" dirty="0" smtClean="0">
                    <a:solidFill>
                      <a:prstClr val="black"/>
                    </a:solidFill>
                    <a:latin typeface="Calibri"/>
                  </a:rPr>
                  <a:t>								(8)</a:t>
                </a:r>
              </a:p>
            </p:txBody>
          </p:sp>
        </mc:Choice>
        <mc:Fallback>
          <p:sp>
            <p:nvSpPr>
              <p:cNvPr id="2" name="TextBox 1"/>
              <p:cNvSpPr txBox="1">
                <a:spLocks noRot="1" noChangeAspect="1" noMove="1" noResize="1" noEditPoints="1" noAdjustHandles="1" noChangeArrowheads="1" noChangeShapeType="1" noTextEdit="1"/>
              </p:cNvSpPr>
              <p:nvPr/>
            </p:nvSpPr>
            <p:spPr>
              <a:xfrm>
                <a:off x="384796" y="838200"/>
                <a:ext cx="7912744" cy="3308085"/>
              </a:xfrm>
              <a:prstGeom prst="rect">
                <a:avLst/>
              </a:prstGeom>
              <a:blipFill rotWithShape="0">
                <a:blip r:embed="rId3"/>
                <a:stretch>
                  <a:fillRect l="-1156" t="-1476" r="-231" b="-1476"/>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66</a:t>
            </a:fld>
            <a:endParaRPr lang="en-US" dirty="0"/>
          </a:p>
        </p:txBody>
      </p:sp>
    </p:spTree>
    <p:extLst>
      <p:ext uri="{BB962C8B-B14F-4D97-AF65-F5344CB8AC3E}">
        <p14:creationId xmlns:p14="http://schemas.microsoft.com/office/powerpoint/2010/main" val="12607138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384796" y="838200"/>
                <a:ext cx="7912744" cy="512544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rPr>
                  <a:t>Define the set of all observations taken no later than time </a:t>
                </a:r>
                <a14:m>
                  <m:oMath xmlns:m="http://schemas.openxmlformats.org/officeDocument/2006/math">
                    <m:sSub>
                      <m:sSubPr>
                        <m:ctrlPr>
                          <a:rPr lang="en-US" i="1" smtClean="0">
                            <a:solidFill>
                              <a:prstClr val="black"/>
                            </a:solidFill>
                            <a:latin typeface="Cambria Math" charset="0"/>
                          </a:rPr>
                        </m:ctrlPr>
                      </m:sSubPr>
                      <m:e>
                        <m:r>
                          <a:rPr lang="en-US" b="0" i="1" smtClean="0">
                            <a:solidFill>
                              <a:prstClr val="black"/>
                            </a:solidFill>
                            <a:latin typeface="Cambria Math" charset="0"/>
                          </a:rPr>
                          <m:t>𝑡</m:t>
                        </m:r>
                      </m:e>
                      <m:sub>
                        <m:r>
                          <a:rPr lang="en-US" b="0" i="1" smtClean="0">
                            <a:solidFill>
                              <a:prstClr val="black"/>
                            </a:solidFill>
                            <a:latin typeface="Cambria Math" charset="0"/>
                          </a:rPr>
                          <m:t>𝑘</m:t>
                        </m:r>
                      </m:sub>
                    </m:sSub>
                  </m:oMath>
                </a14:m>
                <a:r>
                  <a:rPr lang="en-US" dirty="0" smtClean="0">
                    <a:solidFill>
                      <a:prstClr val="black"/>
                    </a:solidFill>
                    <a:latin typeface="Calibri"/>
                  </a:rPr>
                  <a:t>:</a:t>
                </a:r>
              </a:p>
              <a:p>
                <a:pPr defTabSz="457200" eaLnBrk="1" fontAlgn="auto" hangingPunct="1">
                  <a:spcBef>
                    <a:spcPts val="0"/>
                  </a:spcBef>
                  <a:spcAft>
                    <a:spcPts val="0"/>
                  </a:spcAft>
                </a:pPr>
                <a:r>
                  <a:rPr lang="en-US" dirty="0">
                    <a:solidFill>
                      <a:prstClr val="black"/>
                    </a:solidFill>
                    <a:latin typeface="Calibri"/>
                  </a:rPr>
                  <a:t>	</a:t>
                </a:r>
                <a14:m>
                  <m:oMath xmlns:m="http://schemas.openxmlformats.org/officeDocument/2006/math">
                    <m:sSub>
                      <m:sSubPr>
                        <m:ctrlPr>
                          <a:rPr lang="en-US" i="1" smtClean="0">
                            <a:solidFill>
                              <a:prstClr val="black"/>
                            </a:solidFill>
                            <a:latin typeface="Cambria Math" charset="0"/>
                          </a:rPr>
                        </m:ctrlPr>
                      </m:sSubPr>
                      <m:e>
                        <m:r>
                          <a:rPr lang="en-US" b="1" i="0" smtClean="0">
                            <a:solidFill>
                              <a:prstClr val="black"/>
                            </a:solidFill>
                            <a:latin typeface="Cambria Math" charset="0"/>
                          </a:rPr>
                          <m:t>𝐘</m:t>
                        </m:r>
                      </m:e>
                      <m:sub>
                        <m:sSub>
                          <m:sSubPr>
                            <m:ctrlPr>
                              <a:rPr lang="en-US" i="1" smtClean="0">
                                <a:solidFill>
                                  <a:prstClr val="black"/>
                                </a:solidFill>
                                <a:latin typeface="Cambria Math" charset="0"/>
                              </a:rPr>
                            </m:ctrlPr>
                          </m:sSubPr>
                          <m:e>
                            <m:r>
                              <a:rPr lang="en-US" b="0" i="1" smtClean="0">
                                <a:solidFill>
                                  <a:prstClr val="black"/>
                                </a:solidFill>
                                <a:latin typeface="Cambria Math" charset="0"/>
                              </a:rPr>
                              <m:t>𝑡</m:t>
                            </m:r>
                          </m:e>
                          <m:sub>
                            <m:r>
                              <a:rPr lang="en-US" b="0" i="1" smtClean="0">
                                <a:solidFill>
                                  <a:prstClr val="black"/>
                                </a:solidFill>
                                <a:latin typeface="Cambria Math" charset="0"/>
                              </a:rPr>
                              <m:t>𝑘</m:t>
                            </m:r>
                          </m:sub>
                        </m:sSub>
                      </m:sub>
                    </m:sSub>
                    <m:r>
                      <a:rPr lang="en-US" b="0" i="1" smtClean="0">
                        <a:solidFill>
                          <a:prstClr val="black"/>
                        </a:solidFill>
                        <a:latin typeface="Cambria Math" charset="0"/>
                      </a:rPr>
                      <m:t>=</m:t>
                    </m:r>
                    <m:d>
                      <m:dPr>
                        <m:begChr m:val="{"/>
                        <m:endChr m:val="}"/>
                        <m:ctrlPr>
                          <a:rPr lang="en-US" b="0" i="1" smtClean="0">
                            <a:solidFill>
                              <a:prstClr val="black"/>
                            </a:solidFill>
                            <a:latin typeface="Cambria Math" charset="0"/>
                          </a:rPr>
                        </m:ctrlPr>
                      </m:dPr>
                      <m:e>
                        <m:sSub>
                          <m:sSubPr>
                            <m:ctrlPr>
                              <a:rPr lang="en-US" b="0" i="1" smtClean="0">
                                <a:solidFill>
                                  <a:prstClr val="black"/>
                                </a:solidFill>
                                <a:latin typeface="Cambria Math" charset="0"/>
                              </a:rPr>
                            </m:ctrlPr>
                          </m:sSubPr>
                          <m:e>
                            <m:r>
                              <a:rPr lang="en-US" b="1" i="0" smtClean="0">
                                <a:solidFill>
                                  <a:prstClr val="black"/>
                                </a:solidFill>
                                <a:latin typeface="Cambria Math" charset="0"/>
                              </a:rPr>
                              <m:t>𝐲</m:t>
                            </m:r>
                          </m:e>
                          <m:sub>
                            <m:r>
                              <a:rPr lang="en-US" b="0" i="1" smtClean="0">
                                <a:solidFill>
                                  <a:prstClr val="black"/>
                                </a:solidFill>
                                <a:latin typeface="Cambria Math" charset="0"/>
                              </a:rPr>
                              <m:t>𝑡</m:t>
                            </m:r>
                          </m:sub>
                        </m:sSub>
                        <m:r>
                          <a:rPr lang="en-US" b="0" i="1" smtClean="0">
                            <a:solidFill>
                              <a:prstClr val="black"/>
                            </a:solidFill>
                            <a:latin typeface="Cambria Math" charset="0"/>
                          </a:rPr>
                          <m:t>;</m:t>
                        </m:r>
                        <m:r>
                          <a:rPr lang="en-US" b="0" i="1" smtClean="0">
                            <a:solidFill>
                              <a:prstClr val="black"/>
                            </a:solidFill>
                            <a:latin typeface="Cambria Math" charset="0"/>
                          </a:rPr>
                          <m:t>𝑡</m:t>
                        </m:r>
                        <m:r>
                          <a:rPr lang="en-US" b="0" i="1" smtClean="0">
                            <a:solidFill>
                              <a:prstClr val="black"/>
                            </a:solidFill>
                            <a:latin typeface="Cambria Math" charset="0"/>
                            <a:ea typeface="Cambria Math" charset="0"/>
                            <a:cs typeface="Cambria Math" charset="0"/>
                          </a:rPr>
                          <m:t>≤</m:t>
                        </m:r>
                        <m:sSub>
                          <m:sSubPr>
                            <m:ctrlPr>
                              <a:rPr lang="en-US" b="0" i="1" smtClean="0">
                                <a:solidFill>
                                  <a:prstClr val="black"/>
                                </a:solidFill>
                                <a:latin typeface="Cambria Math" charset="0"/>
                                <a:ea typeface="Cambria Math" charset="0"/>
                                <a:cs typeface="Cambria Math" charset="0"/>
                              </a:rPr>
                            </m:ctrlPr>
                          </m:sSubPr>
                          <m:e>
                            <m:r>
                              <a:rPr lang="en-US" b="0" i="1" smtClean="0">
                                <a:solidFill>
                                  <a:prstClr val="black"/>
                                </a:solidFill>
                                <a:latin typeface="Cambria Math" charset="0"/>
                                <a:ea typeface="Cambria Math" charset="0"/>
                                <a:cs typeface="Cambria Math" charset="0"/>
                              </a:rPr>
                              <m:t>𝑡</m:t>
                            </m:r>
                          </m:e>
                          <m:sub>
                            <m:r>
                              <a:rPr lang="en-US" b="0" i="1" smtClean="0">
                                <a:solidFill>
                                  <a:prstClr val="black"/>
                                </a:solidFill>
                                <a:latin typeface="Cambria Math" charset="0"/>
                                <a:ea typeface="Cambria Math" charset="0"/>
                                <a:cs typeface="Cambria Math" charset="0"/>
                              </a:rPr>
                              <m:t>𝑘</m:t>
                            </m:r>
                          </m:sub>
                        </m:sSub>
                      </m:e>
                    </m:d>
                  </m:oMath>
                </a14:m>
                <a:r>
                  <a:rPr lang="en-US" dirty="0" smtClean="0">
                    <a:solidFill>
                      <a:prstClr val="black"/>
                    </a:solidFill>
                    <a:latin typeface="Calibri"/>
                  </a:rPr>
                  <a:t>											(5)</a:t>
                </a:r>
              </a:p>
              <a:p>
                <a:pPr defTabSz="457200" eaLnBrk="1" fontAlgn="auto" hangingPunct="1">
                  <a:spcBef>
                    <a:spcPts val="0"/>
                  </a:spcBef>
                  <a:spcAft>
                    <a:spcPts val="0"/>
                  </a:spcAft>
                </a:pPr>
                <a:endParaRPr lang="en-US" dirty="0" smtClean="0">
                  <a:solidFill>
                    <a:prstClr val="black"/>
                  </a:solidFill>
                  <a:latin typeface="Calibri"/>
                </a:endParaRPr>
              </a:p>
              <a:p>
                <a:pPr defTabSz="457200" eaLnBrk="1" fontAlgn="auto" hangingPunct="1">
                  <a:spcBef>
                    <a:spcPts val="0"/>
                  </a:spcBef>
                  <a:spcAft>
                    <a:spcPts val="0"/>
                  </a:spcAft>
                </a:pPr>
                <a:r>
                  <a:rPr lang="en-US" dirty="0" smtClean="0">
                    <a:solidFill>
                      <a:prstClr val="black"/>
                    </a:solidFill>
                    <a:latin typeface="Calibri"/>
                  </a:rPr>
                  <a:t>Problems of interest are:</a:t>
                </a:r>
                <a:endParaRPr lang="en-US" dirty="0">
                  <a:solidFill>
                    <a:prstClr val="black"/>
                  </a:solidFill>
                  <a:latin typeface="Calibri"/>
                </a:endParaRPr>
              </a:p>
              <a:p>
                <a:pPr defTabSz="457200" eaLnBrk="1" fontAlgn="auto" hangingPunct="1">
                  <a:spcBef>
                    <a:spcPts val="0"/>
                  </a:spcBef>
                  <a:spcAft>
                    <a:spcPts val="0"/>
                  </a:spcAft>
                </a:pPr>
                <a:endParaRPr lang="en-US" dirty="0">
                  <a:solidFill>
                    <a:prstClr val="black"/>
                  </a:solidFill>
                  <a:latin typeface="Calibri"/>
                </a:endParaRPr>
              </a:p>
              <a:p>
                <a:pPr defTabSz="457200" eaLnBrk="1" fontAlgn="auto" hangingPunct="1">
                  <a:spcBef>
                    <a:spcPts val="0"/>
                  </a:spcBef>
                  <a:spcAft>
                    <a:spcPts val="0"/>
                  </a:spcAft>
                </a:pPr>
                <a:r>
                  <a:rPr lang="en-US" dirty="0" smtClean="0">
                    <a:solidFill>
                      <a:prstClr val="black"/>
                    </a:solidFill>
                    <a:latin typeface="Calibri"/>
                  </a:rPr>
                  <a:t>Analysis:	</a:t>
                </a:r>
                <a14:m>
                  <m:oMath xmlns:m="http://schemas.openxmlformats.org/officeDocument/2006/math">
                    <m:r>
                      <m:rPr>
                        <m:nor/>
                      </m:rPr>
                      <a:rPr lang="en-US" dirty="0">
                        <a:solidFill>
                          <a:prstClr val="black"/>
                        </a:solidFill>
                        <a:latin typeface="Calibri"/>
                      </a:rPr>
                      <m:t>	</m:t>
                    </m:r>
                    <m:r>
                      <a:rPr lang="en-US" i="1">
                        <a:solidFill>
                          <a:prstClr val="black"/>
                        </a:solidFill>
                        <a:latin typeface="Cambria Math" charset="0"/>
                      </a:rPr>
                      <m:t>𝑃</m:t>
                    </m:r>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i="0">
                                <a:solidFill>
                                  <a:prstClr val="black"/>
                                </a:solidFill>
                                <a:latin typeface="Cambria Math" charset="0"/>
                              </a:rPr>
                              <m:t>𝐱</m:t>
                            </m:r>
                          </m:e>
                          <m:sub>
                            <m:r>
                              <a:rPr lang="en-US" i="1">
                                <a:solidFill>
                                  <a:prstClr val="black"/>
                                </a:solidFill>
                                <a:latin typeface="Cambria Math" charset="0"/>
                              </a:rPr>
                              <m:t>𝑡</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b="1">
                                <a:solidFill>
                                  <a:prstClr val="black"/>
                                </a:solidFill>
                                <a:latin typeface="Cambria Math" charset="0"/>
                              </a:rPr>
                              <m:t>𝐘</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sSub>
                      <m:sSubPr>
                        <m:ctrlPr>
                          <a:rPr lang="en-US" i="1">
                            <a:solidFill>
                              <a:prstClr val="black"/>
                            </a:solidFill>
                            <a:latin typeface="Cambria Math" charset="0"/>
                          </a:rPr>
                        </m:ctrlPr>
                      </m:sSubPr>
                      <m:e>
                        <m:r>
                          <a:rPr lang="en-US" i="1">
                            <a:solidFill>
                              <a:prstClr val="black"/>
                            </a:solidFill>
                            <a:latin typeface="Cambria Math" charset="0"/>
                          </a:rPr>
                          <m:t>,       </m:t>
                        </m:r>
                        <m:r>
                          <a:rPr lang="en-US" i="1">
                            <a:solidFill>
                              <a:prstClr val="black"/>
                            </a:solidFill>
                            <a:latin typeface="Cambria Math" charset="0"/>
                          </a:rPr>
                          <m:t>𝑡</m:t>
                        </m:r>
                        <m:r>
                          <a:rPr lang="en-US" b="0" i="1" smtClean="0">
                            <a:solidFill>
                              <a:prstClr val="black"/>
                            </a:solidFill>
                            <a:latin typeface="Cambria Math" charset="0"/>
                          </a:rPr>
                          <m:t>=</m:t>
                        </m:r>
                        <m:r>
                          <a:rPr lang="en-US" i="1">
                            <a:solidFill>
                              <a:prstClr val="black"/>
                            </a:solidFill>
                            <a:latin typeface="Cambria Math" charset="0"/>
                          </a:rPr>
                          <m:t>𝑡</m:t>
                        </m:r>
                      </m:e>
                      <m:sub>
                        <m:r>
                          <a:rPr lang="en-US" i="1">
                            <a:solidFill>
                              <a:prstClr val="black"/>
                            </a:solidFill>
                            <a:latin typeface="Cambria Math" charset="0"/>
                          </a:rPr>
                          <m:t>𝑘</m:t>
                        </m:r>
                      </m:sub>
                    </m:sSub>
                  </m:oMath>
                </a14:m>
                <a:r>
                  <a:rPr lang="en-US" dirty="0" smtClean="0">
                    <a:solidFill>
                      <a:prstClr val="black"/>
                    </a:solidFill>
                    <a:latin typeface="Calibri"/>
                  </a:rPr>
                  <a:t>								(6)</a:t>
                </a:r>
              </a:p>
              <a:p>
                <a:pPr defTabSz="457200" eaLnBrk="1" fontAlgn="auto" hangingPunct="1">
                  <a:spcBef>
                    <a:spcPts val="0"/>
                  </a:spcBef>
                  <a:spcAft>
                    <a:spcPts val="0"/>
                  </a:spcAft>
                </a:pPr>
                <a:r>
                  <a:rPr lang="en-US" dirty="0" smtClean="0">
                    <a:solidFill>
                      <a:prstClr val="black"/>
                    </a:solidFill>
                    <a:latin typeface="Calibri"/>
                  </a:rPr>
                  <a:t>Forecast:	</a:t>
                </a:r>
                <a14:m>
                  <m:oMath xmlns:m="http://schemas.openxmlformats.org/officeDocument/2006/math">
                    <m:r>
                      <a:rPr lang="en-US" b="0" i="1" smtClean="0">
                        <a:solidFill>
                          <a:prstClr val="black"/>
                        </a:solidFill>
                        <a:latin typeface="Cambria Math" charset="0"/>
                      </a:rPr>
                      <m:t>𝑃</m:t>
                    </m:r>
                    <m:d>
                      <m:dPr>
                        <m:ctrlPr>
                          <a:rPr lang="mr-IN" b="0" i="1" smtClean="0">
                            <a:solidFill>
                              <a:prstClr val="black"/>
                            </a:solidFill>
                            <a:latin typeface="Cambria Math" charset="0"/>
                          </a:rPr>
                        </m:ctrlPr>
                      </m:dPr>
                      <m:e>
                        <m:sSub>
                          <m:sSubPr>
                            <m:ctrlPr>
                              <a:rPr lang="en-US" b="0" i="1" smtClean="0">
                                <a:solidFill>
                                  <a:prstClr val="black"/>
                                </a:solidFill>
                                <a:latin typeface="Cambria Math" charset="0"/>
                              </a:rPr>
                            </m:ctrlPr>
                          </m:sSubPr>
                          <m:e>
                            <m:r>
                              <a:rPr lang="en-US" b="1" i="0" smtClean="0">
                                <a:solidFill>
                                  <a:prstClr val="black"/>
                                </a:solidFill>
                                <a:latin typeface="Cambria Math" charset="0"/>
                              </a:rPr>
                              <m:t>𝐱</m:t>
                            </m:r>
                          </m:e>
                          <m:sub>
                            <m:r>
                              <a:rPr lang="en-US" b="0" i="1" smtClean="0">
                                <a:solidFill>
                                  <a:prstClr val="black"/>
                                </a:solidFill>
                                <a:latin typeface="Cambria Math" charset="0"/>
                              </a:rPr>
                              <m:t>𝑡</m:t>
                            </m:r>
                          </m:sub>
                        </m:sSub>
                        <m:r>
                          <a:rPr lang="en-US" b="0" i="1" smtClean="0">
                            <a:solidFill>
                              <a:prstClr val="black"/>
                            </a:solidFill>
                            <a:latin typeface="Cambria Math" charset="0"/>
                          </a:rPr>
                          <m:t>|</m:t>
                        </m:r>
                        <m:sSub>
                          <m:sSubPr>
                            <m:ctrlPr>
                              <a:rPr lang="en-US" b="0" i="1" smtClean="0">
                                <a:solidFill>
                                  <a:prstClr val="black"/>
                                </a:solidFill>
                                <a:latin typeface="Cambria Math" charset="0"/>
                              </a:rPr>
                            </m:ctrlPr>
                          </m:sSubPr>
                          <m:e>
                            <m:r>
                              <a:rPr lang="en-US" b="1" i="0" baseline="0" smtClean="0">
                                <a:solidFill>
                                  <a:prstClr val="black"/>
                                </a:solidFill>
                                <a:latin typeface="Cambria Math" charset="0"/>
                              </a:rPr>
                              <m:t>𝐘</m:t>
                            </m:r>
                          </m:e>
                          <m:sub>
                            <m:sSub>
                              <m:sSubPr>
                                <m:ctrlPr>
                                  <a:rPr lang="en-US" b="0" i="1" smtClean="0">
                                    <a:solidFill>
                                      <a:prstClr val="black"/>
                                    </a:solidFill>
                                    <a:latin typeface="Cambria Math" charset="0"/>
                                  </a:rPr>
                                </m:ctrlPr>
                              </m:sSubPr>
                              <m:e>
                                <m:r>
                                  <a:rPr lang="en-US" b="0" i="1" smtClean="0">
                                    <a:solidFill>
                                      <a:prstClr val="black"/>
                                    </a:solidFill>
                                    <a:latin typeface="Cambria Math" charset="0"/>
                                  </a:rPr>
                                  <m:t>𝑡</m:t>
                                </m:r>
                              </m:e>
                              <m:sub>
                                <m:r>
                                  <a:rPr lang="en-US" b="0" i="1" smtClean="0">
                                    <a:solidFill>
                                      <a:prstClr val="black"/>
                                    </a:solidFill>
                                    <a:latin typeface="Cambria Math" charset="0"/>
                                  </a:rPr>
                                  <m:t>𝑘</m:t>
                                </m:r>
                              </m:sub>
                            </m:sSub>
                          </m:sub>
                        </m:sSub>
                      </m:e>
                    </m:d>
                    <m:sSub>
                      <m:sSubPr>
                        <m:ctrlPr>
                          <a:rPr lang="en-US" b="0" i="1" smtClean="0">
                            <a:solidFill>
                              <a:prstClr val="black"/>
                            </a:solidFill>
                            <a:latin typeface="Cambria Math" charset="0"/>
                          </a:rPr>
                        </m:ctrlPr>
                      </m:sSubPr>
                      <m:e>
                        <m:r>
                          <a:rPr lang="en-US" b="0" i="1" smtClean="0">
                            <a:solidFill>
                              <a:prstClr val="black"/>
                            </a:solidFill>
                            <a:latin typeface="Cambria Math" charset="0"/>
                          </a:rPr>
                          <m:t>,       </m:t>
                        </m:r>
                        <m:r>
                          <a:rPr lang="en-US" b="0" i="1" smtClean="0">
                            <a:solidFill>
                              <a:prstClr val="black"/>
                            </a:solidFill>
                            <a:latin typeface="Cambria Math" charset="0"/>
                          </a:rPr>
                          <m:t>𝑡</m:t>
                        </m:r>
                        <m:r>
                          <a:rPr lang="en-US" b="0" i="1" smtClean="0">
                            <a:solidFill>
                              <a:prstClr val="black"/>
                            </a:solidFill>
                            <a:latin typeface="Cambria Math" charset="0"/>
                          </a:rPr>
                          <m:t>&gt;</m:t>
                        </m:r>
                        <m:r>
                          <a:rPr lang="en-US" b="0" i="1" smtClean="0">
                            <a:solidFill>
                              <a:prstClr val="black"/>
                            </a:solidFill>
                            <a:latin typeface="Cambria Math" charset="0"/>
                          </a:rPr>
                          <m:t>𝑡</m:t>
                        </m:r>
                      </m:e>
                      <m:sub>
                        <m:r>
                          <a:rPr lang="en-US" b="0" i="1" smtClean="0">
                            <a:solidFill>
                              <a:prstClr val="black"/>
                            </a:solidFill>
                            <a:latin typeface="Cambria Math" charset="0"/>
                          </a:rPr>
                          <m:t>𝑘</m:t>
                        </m:r>
                      </m:sub>
                    </m:sSub>
                  </m:oMath>
                </a14:m>
                <a:r>
                  <a:rPr lang="en-US" dirty="0" smtClean="0">
                    <a:solidFill>
                      <a:prstClr val="black"/>
                    </a:solidFill>
                    <a:latin typeface="Calibri"/>
                  </a:rPr>
                  <a:t>								(7)</a:t>
                </a:r>
              </a:p>
              <a:p>
                <a:pPr defTabSz="457200" eaLnBrk="1" fontAlgn="auto" hangingPunct="1">
                  <a:spcBef>
                    <a:spcPts val="0"/>
                  </a:spcBef>
                  <a:spcAft>
                    <a:spcPts val="0"/>
                  </a:spcAft>
                </a:pPr>
                <a:r>
                  <a:rPr lang="en-US" dirty="0" smtClean="0">
                    <a:solidFill>
                      <a:prstClr val="black"/>
                    </a:solidFill>
                    <a:latin typeface="Calibri"/>
                  </a:rPr>
                  <a:t>Smoother:	</a:t>
                </a:r>
                <a14:m>
                  <m:oMath xmlns:m="http://schemas.openxmlformats.org/officeDocument/2006/math">
                    <m:r>
                      <a:rPr lang="en-US" i="1">
                        <a:solidFill>
                          <a:prstClr val="black"/>
                        </a:solidFill>
                        <a:latin typeface="Cambria Math" charset="0"/>
                      </a:rPr>
                      <m:t>𝑃</m:t>
                    </m:r>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i="0">
                                <a:solidFill>
                                  <a:prstClr val="black"/>
                                </a:solidFill>
                                <a:latin typeface="Cambria Math" charset="0"/>
                              </a:rPr>
                              <m:t>𝐱</m:t>
                            </m:r>
                          </m:e>
                          <m:sub>
                            <m:r>
                              <a:rPr lang="en-US" i="1">
                                <a:solidFill>
                                  <a:prstClr val="black"/>
                                </a:solidFill>
                                <a:latin typeface="Cambria Math" charset="0"/>
                              </a:rPr>
                              <m:t>𝑡</m:t>
                            </m:r>
                          </m:sub>
                        </m:sSub>
                        <m:r>
                          <a:rPr lang="en-US" i="1">
                            <a:solidFill>
                              <a:prstClr val="black"/>
                            </a:solidFill>
                            <a:latin typeface="Cambria Math" charset="0"/>
                          </a:rPr>
                          <m:t>|</m:t>
                        </m:r>
                        <m:sSub>
                          <m:sSubPr>
                            <m:ctrlPr>
                              <a:rPr lang="en-US" i="1">
                                <a:solidFill>
                                  <a:prstClr val="black"/>
                                </a:solidFill>
                                <a:latin typeface="Cambria Math" charset="0"/>
                              </a:rPr>
                            </m:ctrlPr>
                          </m:sSubPr>
                          <m:e>
                            <m:r>
                              <a:rPr lang="en-US" b="1">
                                <a:solidFill>
                                  <a:prstClr val="black"/>
                                </a:solidFill>
                                <a:latin typeface="Cambria Math" charset="0"/>
                              </a:rPr>
                              <m:t>𝐘</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e>
                    </m:d>
                    <m:sSub>
                      <m:sSubPr>
                        <m:ctrlPr>
                          <a:rPr lang="en-US" i="1">
                            <a:solidFill>
                              <a:prstClr val="black"/>
                            </a:solidFill>
                            <a:latin typeface="Cambria Math" charset="0"/>
                          </a:rPr>
                        </m:ctrlPr>
                      </m:sSubPr>
                      <m:e>
                        <m:r>
                          <a:rPr lang="en-US" i="1">
                            <a:solidFill>
                              <a:prstClr val="black"/>
                            </a:solidFill>
                            <a:latin typeface="Cambria Math" charset="0"/>
                          </a:rPr>
                          <m:t>,       </m:t>
                        </m:r>
                        <m:r>
                          <a:rPr lang="en-US" i="1">
                            <a:solidFill>
                              <a:prstClr val="black"/>
                            </a:solidFill>
                            <a:latin typeface="Cambria Math" charset="0"/>
                          </a:rPr>
                          <m:t>𝑡</m:t>
                        </m:r>
                        <m:r>
                          <a:rPr lang="mr-IN" i="1" smtClean="0">
                            <a:solidFill>
                              <a:prstClr val="black"/>
                            </a:solidFill>
                            <a:latin typeface="Cambria Math" charset="0"/>
                            <a:ea typeface="Cambria Math" charset="0"/>
                            <a:cs typeface="Cambria Math" charset="0"/>
                          </a:rPr>
                          <m:t>&lt;</m:t>
                        </m:r>
                        <m:r>
                          <a:rPr lang="en-US" i="1">
                            <a:solidFill>
                              <a:prstClr val="black"/>
                            </a:solidFill>
                            <a:latin typeface="Cambria Math" charset="0"/>
                          </a:rPr>
                          <m:t>𝑡</m:t>
                        </m:r>
                      </m:e>
                      <m:sub>
                        <m:r>
                          <a:rPr lang="en-US" i="1">
                            <a:solidFill>
                              <a:prstClr val="black"/>
                            </a:solidFill>
                            <a:latin typeface="Cambria Math" charset="0"/>
                          </a:rPr>
                          <m:t>𝑘</m:t>
                        </m:r>
                      </m:sub>
                    </m:sSub>
                  </m:oMath>
                </a14:m>
                <a:r>
                  <a:rPr lang="en-US" dirty="0" smtClean="0">
                    <a:solidFill>
                      <a:prstClr val="black"/>
                    </a:solidFill>
                    <a:latin typeface="Calibri"/>
                  </a:rPr>
                  <a:t>								(8)</a:t>
                </a:r>
              </a:p>
              <a:p>
                <a:pPr defTabSz="457200" eaLnBrk="1" fontAlgn="auto" hangingPunct="1">
                  <a:spcBef>
                    <a:spcPts val="0"/>
                  </a:spcBef>
                  <a:spcAft>
                    <a:spcPts val="0"/>
                  </a:spcAft>
                </a:pPr>
                <a:endParaRPr lang="en-US" dirty="0">
                  <a:solidFill>
                    <a:prstClr val="black"/>
                  </a:solidFill>
                  <a:latin typeface="Calibri"/>
                </a:endParaRPr>
              </a:p>
              <a:p>
                <a:pPr defTabSz="457200" eaLnBrk="1" fontAlgn="auto" hangingPunct="1">
                  <a:spcBef>
                    <a:spcPts val="0"/>
                  </a:spcBef>
                  <a:spcAft>
                    <a:spcPts val="0"/>
                  </a:spcAft>
                </a:pPr>
                <a:endParaRPr lang="en-US" dirty="0">
                  <a:solidFill>
                    <a:prstClr val="black"/>
                  </a:solidFill>
                  <a:latin typeface="Calibri"/>
                </a:endParaRPr>
              </a:p>
              <a:p>
                <a:pPr defTabSz="457200" eaLnBrk="1" fontAlgn="auto" hangingPunct="1">
                  <a:spcBef>
                    <a:spcPts val="0"/>
                  </a:spcBef>
                  <a:spcAft>
                    <a:spcPts val="0"/>
                  </a:spcAft>
                </a:pPr>
                <a:r>
                  <a:rPr lang="en-US" dirty="0" smtClean="0">
                    <a:solidFill>
                      <a:prstClr val="black"/>
                    </a:solidFill>
                    <a:latin typeface="Calibri"/>
                  </a:rPr>
                  <a:t>Note: could also replace </a:t>
                </a:r>
                <a14:m>
                  <m:oMath xmlns:m="http://schemas.openxmlformats.org/officeDocument/2006/math">
                    <m:sSub>
                      <m:sSubPr>
                        <m:ctrlPr>
                          <a:rPr lang="en-US" i="1" smtClean="0">
                            <a:solidFill>
                              <a:prstClr val="black"/>
                            </a:solidFill>
                            <a:latin typeface="Cambria Math" charset="0"/>
                          </a:rPr>
                        </m:ctrlPr>
                      </m:sSubPr>
                      <m:e>
                        <m:r>
                          <a:rPr lang="en-US" b="1" i="0" smtClean="0">
                            <a:solidFill>
                              <a:prstClr val="black"/>
                            </a:solidFill>
                            <a:latin typeface="Cambria Math" charset="0"/>
                          </a:rPr>
                          <m:t>𝐱</m:t>
                        </m:r>
                      </m:e>
                      <m:sub>
                        <m:r>
                          <a:rPr lang="en-US" b="0" i="1" smtClean="0">
                            <a:solidFill>
                              <a:prstClr val="black"/>
                            </a:solidFill>
                            <a:latin typeface="Cambria Math" charset="0"/>
                          </a:rPr>
                          <m:t>𝑡</m:t>
                        </m:r>
                      </m:sub>
                    </m:sSub>
                  </m:oMath>
                </a14:m>
                <a:r>
                  <a:rPr lang="en-US" dirty="0" smtClean="0">
                    <a:solidFill>
                      <a:prstClr val="black"/>
                    </a:solidFill>
                    <a:latin typeface="Calibri"/>
                  </a:rPr>
                  <a:t> with any of the other things data </a:t>
                </a:r>
              </a:p>
              <a:p>
                <a:pPr defTabSz="457200" eaLnBrk="1" fontAlgn="auto" hangingPunct="1">
                  <a:spcBef>
                    <a:spcPts val="0"/>
                  </a:spcBef>
                  <a:spcAft>
                    <a:spcPts val="0"/>
                  </a:spcAft>
                </a:pPr>
                <a:r>
                  <a:rPr lang="en-US" dirty="0">
                    <a:solidFill>
                      <a:prstClr val="black"/>
                    </a:solidFill>
                    <a:latin typeface="Calibri"/>
                  </a:rPr>
                  <a:t>a</a:t>
                </a:r>
                <a:r>
                  <a:rPr lang="en-US" dirty="0" smtClean="0">
                    <a:solidFill>
                      <a:prstClr val="black"/>
                    </a:solidFill>
                    <a:latin typeface="Calibri"/>
                  </a:rPr>
                  <a:t>ssimilation can estimate: parameters, initial conditions, </a:t>
                </a:r>
                <a:r>
                  <a:rPr lang="mr-IN" dirty="0" smtClean="0">
                    <a:solidFill>
                      <a:prstClr val="black"/>
                    </a:solidFill>
                    <a:latin typeface="Calibri"/>
                  </a:rPr>
                  <a:t>…</a:t>
                </a:r>
                <a:endParaRPr lang="en-US" dirty="0" smtClean="0">
                  <a:solidFill>
                    <a:prstClr val="black"/>
                  </a:solidFill>
                  <a:latin typeface="Calibri"/>
                </a:endParaRPr>
              </a:p>
              <a:p>
                <a:pPr defTabSz="457200" eaLnBrk="1" fontAlgn="auto" hangingPunct="1">
                  <a:spcBef>
                    <a:spcPts val="0"/>
                  </a:spcBef>
                  <a:spcAft>
                    <a:spcPts val="0"/>
                  </a:spcAft>
                </a:pPr>
                <a:endParaRPr lang="en-US" dirty="0" smtClean="0">
                  <a:solidFill>
                    <a:prstClr val="black"/>
                  </a:solidFill>
                  <a:latin typeface="Calibri"/>
                </a:endParaRPr>
              </a:p>
            </p:txBody>
          </p:sp>
        </mc:Choice>
        <mc:Fallback>
          <p:sp>
            <p:nvSpPr>
              <p:cNvPr id="2" name="TextBox 1"/>
              <p:cNvSpPr txBox="1">
                <a:spLocks noRot="1" noChangeAspect="1" noMove="1" noResize="1" noEditPoints="1" noAdjustHandles="1" noChangeArrowheads="1" noChangeShapeType="1" noTextEdit="1"/>
              </p:cNvSpPr>
              <p:nvPr/>
            </p:nvSpPr>
            <p:spPr>
              <a:xfrm>
                <a:off x="384796" y="838200"/>
                <a:ext cx="7912744" cy="5125442"/>
              </a:xfrm>
              <a:prstGeom prst="rect">
                <a:avLst/>
              </a:prstGeom>
              <a:blipFill rotWithShape="0">
                <a:blip r:embed="rId3"/>
                <a:stretch>
                  <a:fillRect l="-1156" t="-952" r="-231"/>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12" name="Footer Placeholder 11"/>
          <p:cNvSpPr>
            <a:spLocks noGrp="1"/>
          </p:cNvSpPr>
          <p:nvPr>
            <p:ph type="ftr" sz="quarter" idx="3"/>
          </p:nvPr>
        </p:nvSpPr>
        <p:spPr/>
        <p:txBody>
          <a:bodyPr/>
          <a:lstStyle/>
          <a:p>
            <a:r>
              <a:rPr lang="en-US" smtClean="0"/>
              <a:t>Introduction to DA</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67</a:t>
            </a:fld>
            <a:endParaRPr lang="en-US" dirty="0"/>
          </a:p>
        </p:txBody>
      </p:sp>
    </p:spTree>
    <p:extLst>
      <p:ext uri="{BB962C8B-B14F-4D97-AF65-F5344CB8AC3E}">
        <p14:creationId xmlns:p14="http://schemas.microsoft.com/office/powerpoint/2010/main" val="12085247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mc:AlternateContent xmlns:mc="http://schemas.openxmlformats.org/markup-compatibility/2006">
        <mc:Choice xmlns:a14="http://schemas.microsoft.com/office/drawing/2010/main" Requires="a14">
          <p:sp>
            <p:nvSpPr>
              <p:cNvPr id="8" name="TextBox 7"/>
              <p:cNvSpPr txBox="1"/>
              <p:nvPr/>
            </p:nvSpPr>
            <p:spPr>
              <a:xfrm>
                <a:off x="184178" y="665447"/>
                <a:ext cx="8826906" cy="5962685"/>
              </a:xfrm>
              <a:prstGeom prst="rect">
                <a:avLst/>
              </a:prstGeom>
              <a:noFill/>
            </p:spPr>
            <p:txBody>
              <a:bodyPr wrap="none" rtlCol="0">
                <a:no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F</a:t>
                </a:r>
                <a:r>
                  <a:rPr lang="en-US" dirty="0" smtClean="0">
                    <a:solidFill>
                      <a:prstClr val="black"/>
                    </a:solidFill>
                    <a:latin typeface="Calibri"/>
                    <a:ea typeface="+mn-ea"/>
                    <a:cs typeface="+mn-cs"/>
                  </a:rPr>
                  <a:t>orecasts of state, </a:t>
                </a:r>
                <a14:m>
                  <m:oMath xmlns:m="http://schemas.openxmlformats.org/officeDocument/2006/math">
                    <m:r>
                      <a:rPr lang="en-US" b="1" i="0" baseline="0" smtClean="0">
                        <a:solidFill>
                          <a:prstClr val="black"/>
                        </a:solidFill>
                        <a:latin typeface="Cambria Math" charset="0"/>
                        <a:ea typeface="+mn-ea"/>
                        <a:cs typeface="+mn-cs"/>
                      </a:rPr>
                      <m:t>𝐱</m:t>
                    </m:r>
                  </m:oMath>
                </a14:m>
                <a:r>
                  <a:rPr lang="en-US" dirty="0" smtClean="0">
                    <a:solidFill>
                      <a:prstClr val="black"/>
                    </a:solidFill>
                    <a:latin typeface="Calibri"/>
                    <a:ea typeface="+mn-ea"/>
                    <a:cs typeface="+mn-cs"/>
                  </a:rPr>
                  <a:t> are </a:t>
                </a:r>
                <a:r>
                  <a:rPr lang="en-US" dirty="0" smtClean="0">
                    <a:solidFill>
                      <a:prstClr val="black"/>
                    </a:solidFill>
                    <a:latin typeface="Calibri"/>
                    <a:ea typeface="+mn-ea"/>
                    <a:cs typeface="+mn-cs"/>
                  </a:rPr>
                  <a:t>obtained from model.</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Need to update forecast state given new observations:</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e>
                      </m:d>
                      <m:r>
                        <a:rPr lang="en-US" b="0" i="0" smtClean="0">
                          <a:solidFill>
                            <a:prstClr val="black"/>
                          </a:solidFill>
                          <a:latin typeface="Cambria Math" charset="0"/>
                          <a:ea typeface="+mn-ea"/>
                          <a:cs typeface="+mn-cs"/>
                        </a:rPr>
                        <m:t>=</m:t>
                      </m:r>
                      <m:r>
                        <m:rPr>
                          <m:sty m:val="p"/>
                        </m:rPr>
                        <a:rPr lang="en-US" b="0" i="0" smtClean="0">
                          <a:solidFill>
                            <a:prstClr val="black"/>
                          </a:solidFill>
                          <a:latin typeface="Cambria Math" charset="0"/>
                          <a:ea typeface="+mn-ea"/>
                          <a:cs typeface="+mn-cs"/>
                        </a:rPr>
                        <m:t>P</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𝐲</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oMath>
                  </m:oMathPara>
                </a14:m>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Bayes’ rule: </a:t>
                </a:r>
              </a:p>
              <a:p>
                <a:pPr defTabSz="457200" eaLnBrk="1" fontAlgn="auto" hangingPunct="1">
                  <a:lnSpc>
                    <a:spcPct val="90000"/>
                  </a:lnSpc>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e>
                      </m:d>
                      <m:r>
                        <a:rPr lang="en-US" b="0" i="1" smtClean="0">
                          <a:solidFill>
                            <a:prstClr val="black"/>
                          </a:solidFill>
                          <a:latin typeface="Cambria Math" charset="0"/>
                          <a:ea typeface="+mn-ea"/>
                          <a:cs typeface="+mn-cs"/>
                        </a:rPr>
                        <m:t>=</m:t>
                      </m:r>
                      <m:f>
                        <m:fPr>
                          <m:ctrlPr>
                            <a:rPr lang="mr-IN" b="0" i="1" smtClean="0">
                              <a:solidFill>
                                <a:prstClr val="black"/>
                              </a:solidFill>
                              <a:latin typeface="Cambria Math" charset="0"/>
                              <a:ea typeface="+mn-ea"/>
                              <a:cs typeface="+mn-cs"/>
                            </a:rPr>
                          </m:ctrlPr>
                        </m:fPr>
                        <m:num>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𝐲</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num>
                        <m:den>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𝐲</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den>
                      </m:f>
                    </m:oMath>
                  </m:oMathPara>
                </a14:m>
                <a:endParaRPr lang="en-US" b="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Observation errors uncorrelated in time: </a:t>
                </a:r>
                <a:endParaRPr lang="en-US" b="0" i="1" dirty="0" smtClean="0">
                  <a:solidFill>
                    <a:prstClr val="black"/>
                  </a:solidFill>
                  <a:latin typeface="Cambria Math" charset="0"/>
                  <a:ea typeface="+mn-ea"/>
                  <a:cs typeface="+mn-cs"/>
                </a:endParaRPr>
              </a:p>
              <a:p>
                <a:pPr defTabSz="457200" eaLnBrk="1" fontAlgn="auto" hangingPunct="1">
                  <a:lnSpc>
                    <a:spcPct val="90000"/>
                  </a:lnSpc>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𝐲</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𝐲</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e>
                      </m:d>
                    </m:oMath>
                  </m:oMathPara>
                </a14:m>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Denominator in (9) is normalization, makes update a pdf.</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mc:Choice>
        <mc:Fallback>
          <p:sp>
            <p:nvSpPr>
              <p:cNvPr id="8" name="TextBox 7"/>
              <p:cNvSpPr txBox="1">
                <a:spLocks noRot="1" noChangeAspect="1" noMove="1" noResize="1" noEditPoints="1" noAdjustHandles="1" noChangeArrowheads="1" noChangeShapeType="1" noTextEdit="1"/>
              </p:cNvSpPr>
              <p:nvPr/>
            </p:nvSpPr>
            <p:spPr>
              <a:xfrm>
                <a:off x="184178" y="665447"/>
                <a:ext cx="8826906" cy="5962685"/>
              </a:xfrm>
              <a:prstGeom prst="rect">
                <a:avLst/>
              </a:prstGeom>
              <a:blipFill rotWithShape="0">
                <a:blip r:embed="rId2"/>
                <a:stretch>
                  <a:fillRect l="-1036" t="-1431"/>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68</a:t>
            </a:fld>
            <a:endParaRPr lang="en-US" dirty="0"/>
          </a:p>
        </p:txBody>
      </p:sp>
      <p:cxnSp>
        <p:nvCxnSpPr>
          <p:cNvPr id="5" name="Straight Arrow Connector 4"/>
          <p:cNvCxnSpPr/>
          <p:nvPr/>
        </p:nvCxnSpPr>
        <p:spPr>
          <a:xfrm>
            <a:off x="5029200" y="1676400"/>
            <a:ext cx="304800" cy="4572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48600" y="3352800"/>
            <a:ext cx="609600" cy="457200"/>
          </a:xfrm>
          <a:prstGeom prst="rect">
            <a:avLst/>
          </a:prstGeom>
          <a:noFill/>
        </p:spPr>
        <p:txBody>
          <a:bodyPr wrap="square" rtlCol="0">
            <a:spAutoFit/>
          </a:bodyPr>
          <a:lstStyle/>
          <a:p>
            <a:r>
              <a:rPr lang="en-US" dirty="0" smtClean="0"/>
              <a:t>(9)</a:t>
            </a:r>
            <a:endParaRPr lang="en-US" dirty="0"/>
          </a:p>
        </p:txBody>
      </p:sp>
    </p:spTree>
    <p:extLst>
      <p:ext uri="{BB962C8B-B14F-4D97-AF65-F5344CB8AC3E}">
        <p14:creationId xmlns:p14="http://schemas.microsoft.com/office/powerpoint/2010/main" val="29423541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8" name="TextBox 7"/>
          <p:cNvSpPr txBox="1"/>
          <p:nvPr/>
        </p:nvSpPr>
        <p:spPr>
          <a:xfrm>
            <a:off x="184178" y="895315"/>
            <a:ext cx="8959822" cy="4136517"/>
          </a:xfrm>
          <a:prstGeom prst="rect">
            <a:avLst/>
          </a:prstGeom>
          <a:noFill/>
        </p:spPr>
        <p:txBody>
          <a:bodyPr wrap="squar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Probability after new observation:</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Prior (forecast)</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Likelihood						</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Posterior (analysis).</a:t>
            </a: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								</a:t>
            </a:r>
            <a:endParaRPr lang="en-US" dirty="0">
              <a:solidFill>
                <a:prstClr val="black"/>
              </a:solidFill>
              <a:latin typeface="Calibri"/>
              <a:ea typeface="+mn-ea"/>
              <a:cs typeface="+mn-cs"/>
            </a:endParaRPr>
          </a:p>
        </p:txBody>
      </p:sp>
      <p:cxnSp>
        <p:nvCxnSpPr>
          <p:cNvPr id="11" name="Straight Arrow Connector 10"/>
          <p:cNvCxnSpPr/>
          <p:nvPr/>
        </p:nvCxnSpPr>
        <p:spPr>
          <a:xfrm flipH="1">
            <a:off x="4664089" y="1901086"/>
            <a:ext cx="288911" cy="8027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048000" y="2243986"/>
            <a:ext cx="381000" cy="4598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219200" y="3338689"/>
            <a:ext cx="533400" cy="8523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69</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603365" y="2703818"/>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603365" y="2703818"/>
                <a:ext cx="4525085" cy="775725"/>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0512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ow_uncertain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828800"/>
            <a:ext cx="5857037" cy="4389120"/>
          </a:xfrm>
          <a:prstGeom prst="rect">
            <a:avLst/>
          </a:prstGeom>
        </p:spPr>
      </p:pic>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7</a:t>
            </a:fld>
            <a:endParaRPr lang="en-US" dirty="0"/>
          </a:p>
        </p:txBody>
      </p:sp>
      <p:sp>
        <p:nvSpPr>
          <p:cNvPr id="4" name="TextBox 3"/>
          <p:cNvSpPr txBox="1"/>
          <p:nvPr/>
        </p:nvSpPr>
        <p:spPr>
          <a:xfrm>
            <a:off x="228600" y="678949"/>
            <a:ext cx="8534400" cy="830997"/>
          </a:xfrm>
          <a:prstGeom prst="rect">
            <a:avLst/>
          </a:prstGeom>
          <a:noFill/>
        </p:spPr>
        <p:txBody>
          <a:bodyPr wrap="square" rtlCol="0">
            <a:spAutoFit/>
          </a:bodyPr>
          <a:lstStyle/>
          <a:p>
            <a:r>
              <a:rPr lang="en-US" dirty="0" smtClean="0"/>
              <a:t>Only know probability distribution about the throw.</a:t>
            </a:r>
          </a:p>
          <a:p>
            <a:r>
              <a:rPr lang="en-US" dirty="0" smtClean="0"/>
              <a:t>Uncertainty in these leads </a:t>
            </a:r>
            <a:r>
              <a:rPr lang="en-US" dirty="0"/>
              <a:t>to uncertainty in x, y, u, </a:t>
            </a:r>
            <a:r>
              <a:rPr lang="en-US" dirty="0" smtClean="0"/>
              <a:t>v.</a:t>
            </a:r>
            <a:endParaRPr lang="en-US" dirty="0"/>
          </a:p>
        </p:txBody>
      </p:sp>
      <p:sp>
        <p:nvSpPr>
          <p:cNvPr id="11" name="TextBox 10"/>
          <p:cNvSpPr txBox="1"/>
          <p:nvPr/>
        </p:nvSpPr>
        <p:spPr>
          <a:xfrm>
            <a:off x="1066800" y="2286000"/>
            <a:ext cx="2209800" cy="830997"/>
          </a:xfrm>
          <a:prstGeom prst="rect">
            <a:avLst/>
          </a:prstGeom>
          <a:noFill/>
        </p:spPr>
        <p:txBody>
          <a:bodyPr wrap="square" rtlCol="0">
            <a:spAutoFit/>
          </a:bodyPr>
          <a:lstStyle/>
          <a:p>
            <a:r>
              <a:rPr lang="en-US" dirty="0" smtClean="0"/>
              <a:t>Position of shoulder.</a:t>
            </a:r>
            <a:endParaRPr lang="en-US" dirty="0"/>
          </a:p>
        </p:txBody>
      </p:sp>
      <p:sp>
        <p:nvSpPr>
          <p:cNvPr id="12" name="TextBox 11"/>
          <p:cNvSpPr txBox="1"/>
          <p:nvPr/>
        </p:nvSpPr>
        <p:spPr>
          <a:xfrm>
            <a:off x="6248400" y="5105400"/>
            <a:ext cx="2209800" cy="461665"/>
          </a:xfrm>
          <a:prstGeom prst="rect">
            <a:avLst/>
          </a:prstGeom>
          <a:noFill/>
        </p:spPr>
        <p:txBody>
          <a:bodyPr wrap="square" rtlCol="0">
            <a:spAutoFit/>
          </a:bodyPr>
          <a:lstStyle/>
          <a:p>
            <a:r>
              <a:rPr lang="en-US" dirty="0" smtClean="0"/>
              <a:t>Speed of arm.</a:t>
            </a:r>
            <a:endParaRPr lang="en-US" dirty="0"/>
          </a:p>
        </p:txBody>
      </p:sp>
      <p:sp>
        <p:nvSpPr>
          <p:cNvPr id="13" name="TextBox 12"/>
          <p:cNvSpPr txBox="1"/>
          <p:nvPr/>
        </p:nvSpPr>
        <p:spPr>
          <a:xfrm>
            <a:off x="6553200" y="3733800"/>
            <a:ext cx="1981200" cy="830997"/>
          </a:xfrm>
          <a:prstGeom prst="rect">
            <a:avLst/>
          </a:prstGeom>
          <a:noFill/>
        </p:spPr>
        <p:txBody>
          <a:bodyPr wrap="square" rtlCol="0">
            <a:spAutoFit/>
          </a:bodyPr>
          <a:lstStyle/>
          <a:p>
            <a:r>
              <a:rPr lang="en-US" dirty="0" smtClean="0"/>
              <a:t>Release angle.</a:t>
            </a:r>
            <a:endParaRPr lang="en-US" dirty="0"/>
          </a:p>
        </p:txBody>
      </p:sp>
      <p:sp>
        <p:nvSpPr>
          <p:cNvPr id="14" name="TextBox 13"/>
          <p:cNvSpPr txBox="1"/>
          <p:nvPr/>
        </p:nvSpPr>
        <p:spPr>
          <a:xfrm>
            <a:off x="1524000" y="4800600"/>
            <a:ext cx="1447800" cy="830997"/>
          </a:xfrm>
          <a:prstGeom prst="rect">
            <a:avLst/>
          </a:prstGeom>
          <a:noFill/>
        </p:spPr>
        <p:txBody>
          <a:bodyPr wrap="square" rtlCol="0">
            <a:spAutoFit/>
          </a:bodyPr>
          <a:lstStyle/>
          <a:p>
            <a:r>
              <a:rPr lang="en-US" dirty="0" smtClean="0"/>
              <a:t>Arm length.</a:t>
            </a:r>
            <a:endParaRPr lang="en-US" dirty="0"/>
          </a:p>
        </p:txBody>
      </p:sp>
      <p:sp>
        <p:nvSpPr>
          <p:cNvPr id="15" name="Rounded Rectangle 14"/>
          <p:cNvSpPr/>
          <p:nvPr/>
        </p:nvSpPr>
        <p:spPr>
          <a:xfrm>
            <a:off x="6248400" y="5181600"/>
            <a:ext cx="2057400" cy="381000"/>
          </a:xfrm>
          <a:prstGeom prst="roundRect">
            <a:avLst/>
          </a:pr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Rounded Rectangle 15"/>
          <p:cNvSpPr/>
          <p:nvPr/>
        </p:nvSpPr>
        <p:spPr>
          <a:xfrm>
            <a:off x="6553200" y="3733800"/>
            <a:ext cx="1295400" cy="838200"/>
          </a:xfrm>
          <a:prstGeom prst="roundRect">
            <a:avLst/>
          </a:pr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Rounded Rectangle 16"/>
          <p:cNvSpPr/>
          <p:nvPr/>
        </p:nvSpPr>
        <p:spPr>
          <a:xfrm>
            <a:off x="1371600" y="4800600"/>
            <a:ext cx="1219200" cy="838200"/>
          </a:xfrm>
          <a:prstGeom prst="roundRect">
            <a:avLst/>
          </a:pr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Rounded Rectangle 17"/>
          <p:cNvSpPr/>
          <p:nvPr/>
        </p:nvSpPr>
        <p:spPr>
          <a:xfrm>
            <a:off x="990600" y="2286000"/>
            <a:ext cx="1676400" cy="838200"/>
          </a:xfrm>
          <a:prstGeom prst="roundRect">
            <a:avLst/>
          </a:pr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0" name="Straight Arrow Connector 19"/>
          <p:cNvCxnSpPr>
            <a:stCxn id="18" idx="3"/>
          </p:cNvCxnSpPr>
          <p:nvPr/>
        </p:nvCxnSpPr>
        <p:spPr bwMode="auto">
          <a:xfrm>
            <a:off x="2667000" y="2705100"/>
            <a:ext cx="1828800" cy="8763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2590800" y="3886200"/>
            <a:ext cx="2438400" cy="1295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a:off x="5638800" y="4038600"/>
            <a:ext cx="914400" cy="76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15" idx="1"/>
          </p:cNvCxnSpPr>
          <p:nvPr/>
        </p:nvCxnSpPr>
        <p:spPr bwMode="auto">
          <a:xfrm flipH="1" flipV="1">
            <a:off x="5486400" y="4267200"/>
            <a:ext cx="7620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7852151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p:sp>
        <p:nvSpPr>
          <p:cNvPr id="8" name="TextBox 7"/>
          <p:cNvSpPr txBox="1"/>
          <p:nvPr/>
        </p:nvSpPr>
        <p:spPr>
          <a:xfrm>
            <a:off x="184178" y="895315"/>
            <a:ext cx="8959822" cy="5613845"/>
          </a:xfrm>
          <a:prstGeom prst="rect">
            <a:avLst/>
          </a:prstGeom>
          <a:noFill/>
        </p:spPr>
        <p:txBody>
          <a:bodyPr wrap="squar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Probability after new observation:</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Prior (forecast)</a:t>
            </a: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Likelihood						</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Posterior (analysis).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Forecasts produced by applying model to analysis.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Smoother can be derived from a similar Bayesian analysis.</a:t>
            </a: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								</a:t>
            </a:r>
            <a:endParaRPr lang="en-US" dirty="0">
              <a:solidFill>
                <a:prstClr val="black"/>
              </a:solidFill>
              <a:latin typeface="Calibri"/>
              <a:ea typeface="+mn-ea"/>
              <a:cs typeface="+mn-cs"/>
            </a:endParaRPr>
          </a:p>
        </p:txBody>
      </p:sp>
      <p:cxnSp>
        <p:nvCxnSpPr>
          <p:cNvPr id="11" name="Straight Arrow Connector 10"/>
          <p:cNvCxnSpPr/>
          <p:nvPr/>
        </p:nvCxnSpPr>
        <p:spPr>
          <a:xfrm flipH="1">
            <a:off x="4664089" y="1901086"/>
            <a:ext cx="288911" cy="8027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048000" y="2243986"/>
            <a:ext cx="381000" cy="4598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219200" y="3338689"/>
            <a:ext cx="533400" cy="8523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70</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603365" y="2703818"/>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603365" y="2703818"/>
                <a:ext cx="4525085" cy="775725"/>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17034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mc:AlternateContent xmlns:mc="http://schemas.openxmlformats.org/markup-compatibility/2006">
        <mc:Choice xmlns:a14="http://schemas.microsoft.com/office/drawing/2010/main" Requires="a14">
          <p:sp>
            <p:nvSpPr>
              <p:cNvPr id="8" name="TextBox 7"/>
              <p:cNvSpPr txBox="1"/>
              <p:nvPr/>
            </p:nvSpPr>
            <p:spPr>
              <a:xfrm>
                <a:off x="184178" y="665447"/>
                <a:ext cx="8826906" cy="5962685"/>
              </a:xfrm>
              <a:prstGeom prst="rect">
                <a:avLst/>
              </a:prstGeom>
              <a:noFill/>
            </p:spPr>
            <p:txBody>
              <a:bodyPr wrap="none" rtlCol="0">
                <a:no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Aside: Derivation of generalized Bayes:</a:t>
                </a:r>
              </a:p>
              <a:p>
                <a:pPr marL="1828800" defTabSz="457200" eaLnBrk="1" fontAlgn="auto" hangingPunct="1">
                  <a:lnSpc>
                    <a:spcPct val="12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e>
                        <m:e>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𝐴</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d>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endParaRPr lang="en-US" b="0" dirty="0" smtClean="0">
                  <a:solidFill>
                    <a:prstClr val="black"/>
                  </a:solidFill>
                  <a:latin typeface="Calibri"/>
                  <a:ea typeface="+mn-ea"/>
                  <a:cs typeface="+mn-cs"/>
                </a:endParaRPr>
              </a:p>
            </p:txBody>
          </p:sp>
        </mc:Choice>
        <mc:Fallback>
          <p:sp>
            <p:nvSpPr>
              <p:cNvPr id="8" name="TextBox 7"/>
              <p:cNvSpPr txBox="1">
                <a:spLocks noRot="1" noChangeAspect="1" noMove="1" noResize="1" noEditPoints="1" noAdjustHandles="1" noChangeArrowheads="1" noChangeShapeType="1" noTextEdit="1"/>
              </p:cNvSpPr>
              <p:nvPr/>
            </p:nvSpPr>
            <p:spPr>
              <a:xfrm>
                <a:off x="184178" y="665447"/>
                <a:ext cx="8826906" cy="5962685"/>
              </a:xfrm>
              <a:prstGeom prst="rect">
                <a:avLst/>
              </a:prstGeom>
              <a:blipFill rotWithShape="0">
                <a:blip r:embed="rId3"/>
                <a:stretch>
                  <a:fillRect l="-1036" t="-511"/>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71</a:t>
            </a:fld>
            <a:endParaRPr lang="en-US" dirty="0"/>
          </a:p>
        </p:txBody>
      </p:sp>
      <p:sp>
        <p:nvSpPr>
          <p:cNvPr id="6" name="TextBox 5"/>
          <p:cNvSpPr txBox="1"/>
          <p:nvPr/>
        </p:nvSpPr>
        <p:spPr>
          <a:xfrm>
            <a:off x="8325284" y="1120415"/>
            <a:ext cx="685800" cy="461665"/>
          </a:xfrm>
          <a:prstGeom prst="rect">
            <a:avLst/>
          </a:prstGeom>
          <a:noFill/>
        </p:spPr>
        <p:txBody>
          <a:bodyPr wrap="square" rtlCol="0">
            <a:spAutoFit/>
          </a:bodyPr>
          <a:lstStyle/>
          <a:p>
            <a:r>
              <a:rPr lang="en-US" dirty="0" smtClean="0">
                <a:latin typeface="Calibri" charset="0"/>
                <a:ea typeface="Calibri" charset="0"/>
                <a:cs typeface="Calibri" charset="0"/>
              </a:rPr>
              <a:t>(a1)</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19000987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mc:AlternateContent xmlns:mc="http://schemas.openxmlformats.org/markup-compatibility/2006">
        <mc:Choice xmlns:a14="http://schemas.microsoft.com/office/drawing/2010/main" Requires="a14">
          <p:sp>
            <p:nvSpPr>
              <p:cNvPr id="8" name="TextBox 7"/>
              <p:cNvSpPr txBox="1"/>
              <p:nvPr/>
            </p:nvSpPr>
            <p:spPr>
              <a:xfrm>
                <a:off x="184178" y="665447"/>
                <a:ext cx="8826906" cy="5962685"/>
              </a:xfrm>
              <a:prstGeom prst="rect">
                <a:avLst/>
              </a:prstGeom>
              <a:noFill/>
            </p:spPr>
            <p:txBody>
              <a:bodyPr wrap="none" rtlCol="0">
                <a:no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Aside: Derivation of generalized Bayes:</a:t>
                </a:r>
              </a:p>
              <a:p>
                <a:pPr marL="1828800" defTabSz="457200" eaLnBrk="1" fontAlgn="auto" hangingPunct="1">
                  <a:lnSpc>
                    <a:spcPct val="12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e>
                        <m:e>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𝐴</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d>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r>
                            <a:rPr lang="en-US" b="0" i="1" smtClean="0">
                              <a:solidFill>
                                <a:prstClr val="black"/>
                              </a:solidFill>
                              <a:latin typeface="Cambria Math" charset="0"/>
                              <a:ea typeface="+mn-ea"/>
                              <a:cs typeface="+mn-cs"/>
                            </a:rPr>
                            <m:t>,</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𝐵</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e>
                      </m:d>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e>
                        <m:e>
                          <m:r>
                            <a:rPr lang="en-US" b="0" i="1" smtClean="0">
                              <a:solidFill>
                                <a:srgbClr val="FF0000"/>
                              </a:solidFill>
                              <a:latin typeface="Cambria Math" charset="0"/>
                              <a:ea typeface="+mn-ea"/>
                              <a:cs typeface="+mn-cs"/>
                            </a:rPr>
                            <m:t>𝐵</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𝐵</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𝐵</m:t>
                          </m:r>
                          <m:r>
                            <a:rPr lang="en-US" b="0" i="1" smtClean="0">
                              <a:solidFill>
                                <a:prstClr val="black"/>
                              </a:solidFill>
                              <a:latin typeface="Cambria Math" charset="0"/>
                              <a:ea typeface="+mn-ea"/>
                              <a:cs typeface="+mn-cs"/>
                            </a:rPr>
                            <m:t>,</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𝐴</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e>
                      </m:d>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𝐵</m:t>
                          </m:r>
                        </m:e>
                        <m:e>
                          <m:r>
                            <a:rPr lang="en-US" b="0" i="1" smtClean="0">
                              <a:solidFill>
                                <a:srgbClr val="FF0000"/>
                              </a:solidFill>
                              <a:latin typeface="Cambria Math" charset="0"/>
                              <a:ea typeface="+mn-ea"/>
                              <a:cs typeface="+mn-cs"/>
                            </a:rPr>
                            <m:t>𝐴</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𝐴</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endParaRPr lang="en-US" b="0" dirty="0" smtClean="0">
                  <a:solidFill>
                    <a:prstClr val="black"/>
                  </a:solidFill>
                  <a:latin typeface="Calibri"/>
                  <a:ea typeface="+mn-ea"/>
                  <a:cs typeface="+mn-cs"/>
                </a:endParaRPr>
              </a:p>
            </p:txBody>
          </p:sp>
        </mc:Choice>
        <mc:Fallback>
          <p:sp>
            <p:nvSpPr>
              <p:cNvPr id="8" name="TextBox 7"/>
              <p:cNvSpPr txBox="1">
                <a:spLocks noRot="1" noChangeAspect="1" noMove="1" noResize="1" noEditPoints="1" noAdjustHandles="1" noChangeArrowheads="1" noChangeShapeType="1" noTextEdit="1"/>
              </p:cNvSpPr>
              <p:nvPr/>
            </p:nvSpPr>
            <p:spPr>
              <a:xfrm>
                <a:off x="184178" y="665447"/>
                <a:ext cx="8826906" cy="5962685"/>
              </a:xfrm>
              <a:prstGeom prst="rect">
                <a:avLst/>
              </a:prstGeom>
              <a:blipFill rotWithShape="0">
                <a:blip r:embed="rId3"/>
                <a:stretch>
                  <a:fillRect l="-1036" t="-511"/>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72</a:t>
            </a:fld>
            <a:endParaRPr lang="en-US" dirty="0"/>
          </a:p>
        </p:txBody>
      </p:sp>
      <p:sp>
        <p:nvSpPr>
          <p:cNvPr id="10" name="TextBox 9"/>
          <p:cNvSpPr txBox="1"/>
          <p:nvPr/>
        </p:nvSpPr>
        <p:spPr>
          <a:xfrm>
            <a:off x="8325284" y="1120415"/>
            <a:ext cx="685800" cy="461665"/>
          </a:xfrm>
          <a:prstGeom prst="rect">
            <a:avLst/>
          </a:prstGeom>
          <a:noFill/>
        </p:spPr>
        <p:txBody>
          <a:bodyPr wrap="square" rtlCol="0">
            <a:spAutoFit/>
          </a:bodyPr>
          <a:lstStyle/>
          <a:p>
            <a:r>
              <a:rPr lang="en-US" dirty="0" smtClean="0">
                <a:latin typeface="Calibri" charset="0"/>
                <a:ea typeface="Calibri" charset="0"/>
                <a:cs typeface="Calibri" charset="0"/>
              </a:rPr>
              <a:t>(a1)</a:t>
            </a:r>
            <a:endParaRPr lang="en-US" dirty="0">
              <a:latin typeface="Calibri" charset="0"/>
              <a:ea typeface="Calibri" charset="0"/>
              <a:cs typeface="Calibri" charset="0"/>
            </a:endParaRPr>
          </a:p>
        </p:txBody>
      </p:sp>
      <p:sp>
        <p:nvSpPr>
          <p:cNvPr id="11" name="TextBox 10"/>
          <p:cNvSpPr txBox="1"/>
          <p:nvPr/>
        </p:nvSpPr>
        <p:spPr>
          <a:xfrm>
            <a:off x="8325284" y="1582080"/>
            <a:ext cx="685800" cy="461665"/>
          </a:xfrm>
          <a:prstGeom prst="rect">
            <a:avLst/>
          </a:prstGeom>
          <a:noFill/>
        </p:spPr>
        <p:txBody>
          <a:bodyPr wrap="square" rtlCol="0">
            <a:spAutoFit/>
          </a:bodyPr>
          <a:lstStyle/>
          <a:p>
            <a:r>
              <a:rPr lang="en-US" dirty="0" smtClean="0">
                <a:latin typeface="Calibri" charset="0"/>
                <a:ea typeface="Calibri" charset="0"/>
                <a:cs typeface="Calibri" charset="0"/>
              </a:rPr>
              <a:t>(a2)</a:t>
            </a:r>
            <a:endParaRPr lang="en-US" dirty="0">
              <a:latin typeface="Calibri" charset="0"/>
              <a:ea typeface="Calibri" charset="0"/>
              <a:cs typeface="Calibri" charset="0"/>
            </a:endParaRPr>
          </a:p>
        </p:txBody>
      </p:sp>
      <p:sp>
        <p:nvSpPr>
          <p:cNvPr id="12" name="TextBox 11"/>
          <p:cNvSpPr txBox="1"/>
          <p:nvPr/>
        </p:nvSpPr>
        <p:spPr>
          <a:xfrm>
            <a:off x="8325284" y="2016695"/>
            <a:ext cx="685800" cy="461665"/>
          </a:xfrm>
          <a:prstGeom prst="rect">
            <a:avLst/>
          </a:prstGeom>
          <a:noFill/>
        </p:spPr>
        <p:txBody>
          <a:bodyPr wrap="square" rtlCol="0">
            <a:spAutoFit/>
          </a:bodyPr>
          <a:lstStyle/>
          <a:p>
            <a:r>
              <a:rPr lang="en-US" dirty="0" smtClean="0">
                <a:latin typeface="Calibri" charset="0"/>
                <a:ea typeface="Calibri" charset="0"/>
                <a:cs typeface="Calibri" charset="0"/>
              </a:rPr>
              <a:t>(a3)</a:t>
            </a:r>
            <a:endParaRPr lang="en-US" dirty="0">
              <a:latin typeface="Calibri" charset="0"/>
              <a:ea typeface="Calibri" charset="0"/>
              <a:cs typeface="Calibri" charset="0"/>
            </a:endParaRPr>
          </a:p>
        </p:txBody>
      </p:sp>
      <p:sp>
        <p:nvSpPr>
          <p:cNvPr id="2" name="TextBox 1"/>
          <p:cNvSpPr txBox="1"/>
          <p:nvPr/>
        </p:nvSpPr>
        <p:spPr>
          <a:xfrm>
            <a:off x="2209800" y="3429000"/>
            <a:ext cx="4267200" cy="461665"/>
          </a:xfrm>
          <a:prstGeom prst="rect">
            <a:avLst/>
          </a:prstGeom>
          <a:noFill/>
        </p:spPr>
        <p:txBody>
          <a:bodyPr wrap="square" rtlCol="0">
            <a:spAutoFit/>
          </a:bodyPr>
          <a:lstStyle/>
          <a:p>
            <a:r>
              <a:rPr lang="en-US" dirty="0" smtClean="0">
                <a:latin typeface="Calibri" charset="0"/>
                <a:ea typeface="Calibri" charset="0"/>
                <a:cs typeface="Calibri" charset="0"/>
              </a:rPr>
              <a:t>Extend (a1) to get (a2) and (a3).</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1853061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mc:AlternateContent xmlns:mc="http://schemas.openxmlformats.org/markup-compatibility/2006">
        <mc:Choice xmlns:a14="http://schemas.microsoft.com/office/drawing/2010/main" Requires="a14">
          <p:sp>
            <p:nvSpPr>
              <p:cNvPr id="8" name="TextBox 7"/>
              <p:cNvSpPr txBox="1"/>
              <p:nvPr/>
            </p:nvSpPr>
            <p:spPr>
              <a:xfrm>
                <a:off x="184178" y="665447"/>
                <a:ext cx="8826906" cy="5962685"/>
              </a:xfrm>
              <a:prstGeom prst="rect">
                <a:avLst/>
              </a:prstGeom>
              <a:noFill/>
            </p:spPr>
            <p:txBody>
              <a:bodyPr wrap="none" rtlCol="0">
                <a:no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Aside: Derivation of generalized Bayes:</a:t>
                </a:r>
              </a:p>
              <a:p>
                <a:pPr marL="1828800" defTabSz="457200" eaLnBrk="1" fontAlgn="auto" hangingPunct="1">
                  <a:lnSpc>
                    <a:spcPct val="12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e>
                        <m:e>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𝐵</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𝐴</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d>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r>
                            <a:rPr lang="en-US" b="0" i="1" smtClean="0">
                              <a:solidFill>
                                <a:prstClr val="black"/>
                              </a:solidFill>
                              <a:latin typeface="Cambria Math" charset="0"/>
                              <a:ea typeface="+mn-ea"/>
                              <a:cs typeface="+mn-cs"/>
                            </a:rPr>
                            <m:t>,</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𝐵</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e>
                      </m:d>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𝐴</m:t>
                          </m:r>
                        </m:e>
                        <m:e>
                          <m:r>
                            <a:rPr lang="en-US" b="0" i="1" smtClean="0">
                              <a:solidFill>
                                <a:srgbClr val="FF0000"/>
                              </a:solidFill>
                              <a:latin typeface="Cambria Math" charset="0"/>
                              <a:ea typeface="+mn-ea"/>
                              <a:cs typeface="+mn-cs"/>
                            </a:rPr>
                            <m:t>𝐵</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𝐵</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  </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𝐵</m:t>
                          </m:r>
                          <m:r>
                            <a:rPr lang="en-US" b="0" i="1" smtClean="0">
                              <a:solidFill>
                                <a:prstClr val="black"/>
                              </a:solidFill>
                              <a:latin typeface="Cambria Math" charset="0"/>
                              <a:ea typeface="+mn-ea"/>
                              <a:cs typeface="+mn-cs"/>
                            </a:rPr>
                            <m:t>,</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𝐴</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e>
                      </m:d>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00B400"/>
                              </a:solidFill>
                              <a:latin typeface="Cambria Math" charset="0"/>
                              <a:ea typeface="+mn-ea"/>
                              <a:cs typeface="+mn-cs"/>
                            </a:rPr>
                            <m:t>𝐵</m:t>
                          </m:r>
                        </m:e>
                        <m:e>
                          <m:r>
                            <a:rPr lang="en-US" b="0" i="1" smtClean="0">
                              <a:solidFill>
                                <a:srgbClr val="FF0000"/>
                              </a:solidFill>
                              <a:latin typeface="Cambria Math" charset="0"/>
                              <a:ea typeface="+mn-ea"/>
                              <a:cs typeface="+mn-cs"/>
                            </a:rPr>
                            <m:t>𝐴</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srgbClr val="FF0000"/>
                              </a:solidFill>
                              <a:latin typeface="Cambria Math" charset="0"/>
                              <a:ea typeface="+mn-ea"/>
                              <a:cs typeface="+mn-cs"/>
                            </a:rPr>
                            <m:t>𝐴</m:t>
                          </m:r>
                          <m:r>
                            <a:rPr lang="en-US" b="0" i="1" smtClean="0">
                              <a:solidFill>
                                <a:srgbClr val="FF0000"/>
                              </a:solidFill>
                              <a:latin typeface="Cambria Math" charset="0"/>
                              <a:ea typeface="+mn-ea"/>
                              <a:cs typeface="+mn-cs"/>
                            </a:rPr>
                            <m:t>,</m:t>
                          </m:r>
                          <m:r>
                            <a:rPr lang="en-US" b="0" i="1" smtClean="0">
                              <a:solidFill>
                                <a:srgbClr val="FF0000"/>
                              </a:solidFill>
                              <a:latin typeface="Cambria Math" charset="0"/>
                              <a:ea typeface="+mn-ea"/>
                              <a:cs typeface="+mn-cs"/>
                            </a:rPr>
                            <m:t>𝐶</m:t>
                          </m:r>
                        </m:e>
                      </m:d>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e>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m:t>
                      </m:r>
                      <m:f>
                        <m:fPr>
                          <m:ctrlPr>
                            <a:rPr lang="en-US" b="0" i="1" smtClean="0">
                              <a:solidFill>
                                <a:prstClr val="black"/>
                              </a:solidFill>
                              <a:latin typeface="Cambria Math" charset="0"/>
                              <a:ea typeface="+mn-ea"/>
                              <a:cs typeface="+mn-cs"/>
                            </a:rPr>
                          </m:ctrlPr>
                        </m:fPr>
                        <m:num>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num>
                        <m:den>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den>
                      </m:f>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b="0" i="1" smtClean="0">
                              <a:solidFill>
                                <a:prstClr val="black"/>
                              </a:solidFill>
                              <a:latin typeface="Cambria Math" charset="0"/>
                              <a:ea typeface="+mn-ea"/>
                              <a:cs typeface="+mn-cs"/>
                            </a:rPr>
                          </m:ctrlPr>
                        </m:fPr>
                        <m:num>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num>
                        <m:den>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den>
                      </m:f>
                      <m:r>
                        <a:rPr lang="en-US" b="0" i="1" smtClean="0">
                          <a:solidFill>
                            <a:prstClr val="black"/>
                          </a:solidFill>
                          <a:latin typeface="Cambria Math" charset="0"/>
                          <a:ea typeface="+mn-ea"/>
                          <a:cs typeface="+mn-cs"/>
                        </a:rPr>
                        <m:t>=</m:t>
                      </m:r>
                      <m:f>
                        <m:fPr>
                          <m:ctrlPr>
                            <a:rPr lang="en-US" b="0" i="1" smtClean="0">
                              <a:solidFill>
                                <a:prstClr val="black"/>
                              </a:solidFill>
                              <a:latin typeface="Cambria Math" charset="0"/>
                              <a:ea typeface="+mn-ea"/>
                              <a:cs typeface="+mn-cs"/>
                            </a:rPr>
                          </m:ctrlPr>
                        </m:fPr>
                        <m:num>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e>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𝐶</m:t>
                              </m:r>
                            </m:e>
                          </m:d>
                        </m:num>
                        <m:den>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𝐶</m:t>
                              </m:r>
                            </m:e>
                          </m:d>
                        </m:den>
                      </m:f>
                      <m:r>
                        <a:rPr lang="en-US" b="0" i="1" smtClean="0">
                          <a:solidFill>
                            <a:prstClr val="black"/>
                          </a:solidFill>
                          <a:latin typeface="Cambria Math" charset="0"/>
                          <a:ea typeface="+mn-ea"/>
                          <a:cs typeface="+mn-cs"/>
                        </a:rPr>
                        <m:t>=</m:t>
                      </m:r>
                      <m:f>
                        <m:fPr>
                          <m:ctrlPr>
                            <a:rPr lang="en-US" b="0" i="1" smtClean="0">
                              <a:solidFill>
                                <a:prstClr val="black"/>
                              </a:solidFill>
                              <a:latin typeface="Cambria Math" charset="0"/>
                              <a:ea typeface="+mn-ea"/>
                              <a:cs typeface="+mn-cs"/>
                            </a:rPr>
                          </m:ctrlPr>
                        </m:fPr>
                        <m:num>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e>
                              <m:r>
                                <a:rPr lang="en-US" b="0" i="1" smtClean="0">
                                  <a:solidFill>
                                    <a:prstClr val="black"/>
                                  </a:solidFill>
                                  <a:latin typeface="Cambria Math" charset="0"/>
                                  <a:ea typeface="+mn-ea"/>
                                  <a:cs typeface="+mn-cs"/>
                                </a:rPr>
                                <m:t>𝐶</m:t>
                              </m:r>
                            </m:e>
                          </m:d>
                        </m:num>
                        <m:den>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𝐶</m:t>
                              </m:r>
                            </m:e>
                          </m:d>
                        </m:den>
                      </m:f>
                    </m:oMath>
                  </m:oMathPara>
                </a14:m>
                <a:endParaRPr lang="en-US" b="0" dirty="0" smtClean="0">
                  <a:solidFill>
                    <a:prstClr val="black"/>
                  </a:solidFill>
                  <a:latin typeface="Calibri"/>
                  <a:ea typeface="+mn-ea"/>
                  <a:cs typeface="+mn-cs"/>
                </a:endParaRPr>
              </a:p>
              <a:p>
                <a:pPr defTabSz="457200" eaLnBrk="1" fontAlgn="auto" hangingPunct="1">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e>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m:t>
                      </m:r>
                      <m:f>
                        <m:fPr>
                          <m:ctrlPr>
                            <a:rPr lang="en-US" b="0" i="1" smtClean="0">
                              <a:solidFill>
                                <a:prstClr val="black"/>
                              </a:solidFill>
                              <a:latin typeface="Cambria Math" charset="0"/>
                              <a:ea typeface="+mn-ea"/>
                              <a:cs typeface="+mn-cs"/>
                            </a:rPr>
                          </m:ctrlPr>
                        </m:fPr>
                        <m:num>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e>
                              <m:r>
                                <a:rPr lang="en-US" b="0" i="1" smtClean="0">
                                  <a:solidFill>
                                    <a:prstClr val="black"/>
                                  </a:solidFill>
                                  <a:latin typeface="Cambria Math" charset="0"/>
                                  <a:ea typeface="+mn-ea"/>
                                  <a:cs typeface="+mn-cs"/>
                                </a:rPr>
                                <m:t>𝐶</m:t>
                              </m:r>
                            </m:e>
                          </m:d>
                        </m:num>
                        <m:den>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𝐶</m:t>
                              </m:r>
                            </m:e>
                          </m:d>
                        </m:den>
                      </m:f>
                    </m:oMath>
                  </m:oMathPara>
                </a14:m>
                <a:endParaRPr lang="en-US" b="0" dirty="0" smtClean="0">
                  <a:solidFill>
                    <a:prstClr val="black"/>
                  </a:solidFill>
                  <a:latin typeface="Calibri"/>
                  <a:ea typeface="+mn-ea"/>
                  <a:cs typeface="+mn-cs"/>
                </a:endParaRPr>
              </a:p>
            </p:txBody>
          </p:sp>
        </mc:Choice>
        <mc:Fallback>
          <p:sp>
            <p:nvSpPr>
              <p:cNvPr id="8" name="TextBox 7"/>
              <p:cNvSpPr txBox="1">
                <a:spLocks noRot="1" noChangeAspect="1" noMove="1" noResize="1" noEditPoints="1" noAdjustHandles="1" noChangeArrowheads="1" noChangeShapeType="1" noTextEdit="1"/>
              </p:cNvSpPr>
              <p:nvPr/>
            </p:nvSpPr>
            <p:spPr>
              <a:xfrm>
                <a:off x="184178" y="665447"/>
                <a:ext cx="8826906" cy="5962685"/>
              </a:xfrm>
              <a:prstGeom prst="rect">
                <a:avLst/>
              </a:prstGeom>
              <a:blipFill rotWithShape="0">
                <a:blip r:embed="rId3"/>
                <a:stretch>
                  <a:fillRect l="-1036" t="-511"/>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73</a:t>
            </a:fld>
            <a:endParaRPr lang="en-US" dirty="0"/>
          </a:p>
        </p:txBody>
      </p:sp>
      <p:sp>
        <p:nvSpPr>
          <p:cNvPr id="5" name="TextBox 4"/>
          <p:cNvSpPr txBox="1"/>
          <p:nvPr/>
        </p:nvSpPr>
        <p:spPr>
          <a:xfrm>
            <a:off x="8325284" y="1120415"/>
            <a:ext cx="685800" cy="461665"/>
          </a:xfrm>
          <a:prstGeom prst="rect">
            <a:avLst/>
          </a:prstGeom>
          <a:noFill/>
        </p:spPr>
        <p:txBody>
          <a:bodyPr wrap="square" rtlCol="0">
            <a:spAutoFit/>
          </a:bodyPr>
          <a:lstStyle/>
          <a:p>
            <a:r>
              <a:rPr lang="en-US" dirty="0" smtClean="0">
                <a:latin typeface="Calibri" charset="0"/>
                <a:ea typeface="Calibri" charset="0"/>
                <a:cs typeface="Calibri" charset="0"/>
              </a:rPr>
              <a:t>(a1)</a:t>
            </a:r>
            <a:endParaRPr lang="en-US" dirty="0">
              <a:latin typeface="Calibri" charset="0"/>
              <a:ea typeface="Calibri" charset="0"/>
              <a:cs typeface="Calibri" charset="0"/>
            </a:endParaRPr>
          </a:p>
        </p:txBody>
      </p:sp>
      <p:sp>
        <p:nvSpPr>
          <p:cNvPr id="9" name="TextBox 8"/>
          <p:cNvSpPr txBox="1"/>
          <p:nvPr/>
        </p:nvSpPr>
        <p:spPr>
          <a:xfrm>
            <a:off x="8325284" y="1582080"/>
            <a:ext cx="685800" cy="461665"/>
          </a:xfrm>
          <a:prstGeom prst="rect">
            <a:avLst/>
          </a:prstGeom>
          <a:noFill/>
        </p:spPr>
        <p:txBody>
          <a:bodyPr wrap="square" rtlCol="0">
            <a:spAutoFit/>
          </a:bodyPr>
          <a:lstStyle/>
          <a:p>
            <a:r>
              <a:rPr lang="en-US" dirty="0" smtClean="0">
                <a:latin typeface="Calibri" charset="0"/>
                <a:ea typeface="Calibri" charset="0"/>
                <a:cs typeface="Calibri" charset="0"/>
              </a:rPr>
              <a:t>(a2)</a:t>
            </a:r>
            <a:endParaRPr lang="en-US" dirty="0">
              <a:latin typeface="Calibri" charset="0"/>
              <a:ea typeface="Calibri" charset="0"/>
              <a:cs typeface="Calibri" charset="0"/>
            </a:endParaRPr>
          </a:p>
        </p:txBody>
      </p:sp>
      <p:sp>
        <p:nvSpPr>
          <p:cNvPr id="10" name="TextBox 9"/>
          <p:cNvSpPr txBox="1"/>
          <p:nvPr/>
        </p:nvSpPr>
        <p:spPr>
          <a:xfrm>
            <a:off x="8325284" y="2016695"/>
            <a:ext cx="685800" cy="461665"/>
          </a:xfrm>
          <a:prstGeom prst="rect">
            <a:avLst/>
          </a:prstGeom>
          <a:noFill/>
        </p:spPr>
        <p:txBody>
          <a:bodyPr wrap="square" rtlCol="0">
            <a:spAutoFit/>
          </a:bodyPr>
          <a:lstStyle/>
          <a:p>
            <a:r>
              <a:rPr lang="en-US" dirty="0" smtClean="0">
                <a:latin typeface="Calibri" charset="0"/>
                <a:ea typeface="Calibri" charset="0"/>
                <a:cs typeface="Calibri" charset="0"/>
              </a:rPr>
              <a:t>(a3)</a:t>
            </a:r>
            <a:endParaRPr lang="en-US" dirty="0">
              <a:latin typeface="Calibri" charset="0"/>
              <a:ea typeface="Calibri" charset="0"/>
              <a:cs typeface="Calibri" charset="0"/>
            </a:endParaRPr>
          </a:p>
        </p:txBody>
      </p:sp>
      <p:sp>
        <p:nvSpPr>
          <p:cNvPr id="11" name="TextBox 10"/>
          <p:cNvSpPr txBox="1"/>
          <p:nvPr/>
        </p:nvSpPr>
        <p:spPr>
          <a:xfrm>
            <a:off x="8325284" y="2743200"/>
            <a:ext cx="685800" cy="461665"/>
          </a:xfrm>
          <a:prstGeom prst="rect">
            <a:avLst/>
          </a:prstGeom>
          <a:noFill/>
        </p:spPr>
        <p:txBody>
          <a:bodyPr wrap="square" rtlCol="0">
            <a:spAutoFit/>
          </a:bodyPr>
          <a:lstStyle/>
          <a:p>
            <a:r>
              <a:rPr lang="en-US" dirty="0" smtClean="0">
                <a:latin typeface="Calibri" charset="0"/>
                <a:ea typeface="Calibri" charset="0"/>
                <a:cs typeface="Calibri" charset="0"/>
              </a:rPr>
              <a:t>(a4)</a:t>
            </a:r>
            <a:endParaRPr lang="en-US" dirty="0">
              <a:latin typeface="Calibri" charset="0"/>
              <a:ea typeface="Calibri" charset="0"/>
              <a:cs typeface="Calibri" charset="0"/>
            </a:endParaRPr>
          </a:p>
        </p:txBody>
      </p:sp>
      <p:sp>
        <p:nvSpPr>
          <p:cNvPr id="12" name="TextBox 11"/>
          <p:cNvSpPr txBox="1"/>
          <p:nvPr/>
        </p:nvSpPr>
        <p:spPr>
          <a:xfrm>
            <a:off x="8325284" y="3793120"/>
            <a:ext cx="685800" cy="461665"/>
          </a:xfrm>
          <a:prstGeom prst="rect">
            <a:avLst/>
          </a:prstGeom>
          <a:noFill/>
        </p:spPr>
        <p:txBody>
          <a:bodyPr wrap="square" rtlCol="0">
            <a:spAutoFit/>
          </a:bodyPr>
          <a:lstStyle/>
          <a:p>
            <a:r>
              <a:rPr lang="en-US" dirty="0" smtClean="0">
                <a:latin typeface="Calibri" charset="0"/>
                <a:ea typeface="Calibri" charset="0"/>
                <a:cs typeface="Calibri" charset="0"/>
              </a:rPr>
              <a:t>(a5)</a:t>
            </a:r>
            <a:endParaRPr lang="en-US" dirty="0">
              <a:latin typeface="Calibri" charset="0"/>
              <a:ea typeface="Calibri" charset="0"/>
              <a:cs typeface="Calibri" charset="0"/>
            </a:endParaRPr>
          </a:p>
        </p:txBody>
      </p:sp>
      <p:sp>
        <p:nvSpPr>
          <p:cNvPr id="6" name="TextBox 5"/>
          <p:cNvSpPr txBox="1"/>
          <p:nvPr/>
        </p:nvSpPr>
        <p:spPr>
          <a:xfrm>
            <a:off x="184178" y="2835533"/>
            <a:ext cx="2286000" cy="369332"/>
          </a:xfrm>
          <a:prstGeom prst="rect">
            <a:avLst/>
          </a:prstGeom>
          <a:noFill/>
        </p:spPr>
        <p:txBody>
          <a:bodyPr wrap="square" rtlCol="0">
            <a:spAutoFit/>
          </a:bodyPr>
          <a:lstStyle/>
          <a:p>
            <a:r>
              <a:rPr lang="en-US" sz="1800" dirty="0" smtClean="0">
                <a:latin typeface="Calibri" charset="0"/>
                <a:ea typeface="Calibri" charset="0"/>
                <a:cs typeface="Calibri" charset="0"/>
              </a:rPr>
              <a:t>Solve from (a2), (a3).</a:t>
            </a:r>
            <a:endParaRPr lang="en-US" sz="1800" dirty="0">
              <a:latin typeface="Calibri" charset="0"/>
              <a:ea typeface="Calibri" charset="0"/>
              <a:cs typeface="Calibri" charset="0"/>
            </a:endParaRPr>
          </a:p>
        </p:txBody>
      </p:sp>
      <p:sp>
        <p:nvSpPr>
          <p:cNvPr id="13" name="TextBox 12"/>
          <p:cNvSpPr txBox="1"/>
          <p:nvPr/>
        </p:nvSpPr>
        <p:spPr>
          <a:xfrm>
            <a:off x="184178" y="3782947"/>
            <a:ext cx="2286000" cy="369332"/>
          </a:xfrm>
          <a:prstGeom prst="rect">
            <a:avLst/>
          </a:prstGeom>
          <a:noFill/>
        </p:spPr>
        <p:txBody>
          <a:bodyPr wrap="square" rtlCol="0">
            <a:spAutoFit/>
          </a:bodyPr>
          <a:lstStyle/>
          <a:p>
            <a:r>
              <a:rPr lang="en-US" sz="1800" dirty="0" smtClean="0">
                <a:latin typeface="Calibri" charset="0"/>
                <a:ea typeface="Calibri" charset="0"/>
                <a:cs typeface="Calibri" charset="0"/>
              </a:rPr>
              <a:t>Ratio from (a1).</a:t>
            </a:r>
            <a:endParaRPr lang="en-US" sz="1800" dirty="0">
              <a:latin typeface="Calibri" charset="0"/>
              <a:ea typeface="Calibri" charset="0"/>
              <a:cs typeface="Calibri" charset="0"/>
            </a:endParaRPr>
          </a:p>
        </p:txBody>
      </p:sp>
      <p:sp>
        <p:nvSpPr>
          <p:cNvPr id="14" name="TextBox 13"/>
          <p:cNvSpPr txBox="1"/>
          <p:nvPr/>
        </p:nvSpPr>
        <p:spPr>
          <a:xfrm>
            <a:off x="228600" y="4730361"/>
            <a:ext cx="2286000" cy="369332"/>
          </a:xfrm>
          <a:prstGeom prst="rect">
            <a:avLst/>
          </a:prstGeom>
          <a:noFill/>
        </p:spPr>
        <p:txBody>
          <a:bodyPr wrap="square" rtlCol="0">
            <a:spAutoFit/>
          </a:bodyPr>
          <a:lstStyle/>
          <a:p>
            <a:r>
              <a:rPr lang="en-US" sz="1800" dirty="0" smtClean="0">
                <a:latin typeface="Calibri" charset="0"/>
                <a:ea typeface="Calibri" charset="0"/>
                <a:cs typeface="Calibri" charset="0"/>
              </a:rPr>
              <a:t>Substitute (a4) in (a5).</a:t>
            </a:r>
            <a:endParaRPr lang="en-US" sz="1800" dirty="0">
              <a:latin typeface="Calibri" charset="0"/>
              <a:ea typeface="Calibri" charset="0"/>
              <a:cs typeface="Calibri" charset="0"/>
            </a:endParaRPr>
          </a:p>
        </p:txBody>
      </p:sp>
    </p:spTree>
    <p:extLst>
      <p:ext uri="{BB962C8B-B14F-4D97-AF65-F5344CB8AC3E}">
        <p14:creationId xmlns:p14="http://schemas.microsoft.com/office/powerpoint/2010/main" val="16925509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p:spPr>
        <p:txBody>
          <a:bodyPr/>
          <a:lstStyle/>
          <a:p>
            <a:r>
              <a:rPr lang="en-US" sz="2800" dirty="0">
                <a:ln w="18415" cmpd="sng">
                  <a:solidFill>
                    <a:srgbClr val="FFFFFF"/>
                  </a:solidFill>
                  <a:prstDash val="solid"/>
                </a:ln>
                <a:solidFill>
                  <a:srgbClr val="FFFFFF"/>
                </a:solidFill>
              </a:rPr>
              <a:t>Data Assimilation: A general description.</a:t>
            </a:r>
          </a:p>
        </p:txBody>
      </p:sp>
      <mc:AlternateContent xmlns:mc="http://schemas.openxmlformats.org/markup-compatibility/2006">
        <mc:Choice xmlns:a14="http://schemas.microsoft.com/office/drawing/2010/main" Requires="a14">
          <p:sp>
            <p:nvSpPr>
              <p:cNvPr id="8" name="TextBox 7"/>
              <p:cNvSpPr txBox="1"/>
              <p:nvPr/>
            </p:nvSpPr>
            <p:spPr>
              <a:xfrm>
                <a:off x="184178" y="665447"/>
                <a:ext cx="8826906" cy="5962685"/>
              </a:xfrm>
              <a:prstGeom prst="rect">
                <a:avLst/>
              </a:prstGeom>
              <a:noFill/>
            </p:spPr>
            <p:txBody>
              <a:bodyPr wrap="none" rtlCol="0">
                <a:no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Aside: Derivation of generalized Bayes:</a:t>
                </a:r>
              </a:p>
              <a:p>
                <a:pPr defTabSz="457200" eaLnBrk="1" fontAlgn="auto" hangingPunct="1">
                  <a:lnSpc>
                    <a:spcPct val="110000"/>
                  </a:lnSpc>
                  <a:spcBef>
                    <a:spcPts val="0"/>
                  </a:spcBef>
                  <a:spcAft>
                    <a:spcPts val="0"/>
                  </a:spcAft>
                </a:pPr>
                <a:endParaRPr lang="en-US" b="0" dirty="0" smtClean="0">
                  <a:solidFill>
                    <a:prstClr val="black"/>
                  </a:solidFill>
                  <a:latin typeface="Calibri"/>
                  <a:ea typeface="+mn-ea"/>
                  <a:cs typeface="+mn-cs"/>
                </a:endParaRPr>
              </a:p>
              <a:p>
                <a:pPr marL="1371600" defTabSz="457200" eaLnBrk="1" fontAlgn="auto" hangingPunct="1">
                  <a:lnSpc>
                    <a:spcPct val="11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e>
                          <m:r>
                            <a:rPr lang="en-US" b="0" i="1" smtClean="0">
                              <a:solidFill>
                                <a:prstClr val="black"/>
                              </a:solidFill>
                              <a:latin typeface="Cambria Math" charset="0"/>
                              <a:ea typeface="+mn-ea"/>
                              <a:cs typeface="+mn-cs"/>
                            </a:rPr>
                            <m:t>𝐵</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              =</m:t>
                      </m:r>
                      <m:f>
                        <m:fPr>
                          <m:ctrlPr>
                            <a:rPr lang="en-US" b="0" i="1" smtClean="0">
                              <a:solidFill>
                                <a:prstClr val="black"/>
                              </a:solidFill>
                              <a:latin typeface="Cambria Math" charset="0"/>
                              <a:ea typeface="+mn-ea"/>
                              <a:cs typeface="+mn-cs"/>
                            </a:rPr>
                          </m:ctrlPr>
                        </m:fPr>
                        <m:num>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𝐴</m:t>
                              </m:r>
                              <m:r>
                                <a:rPr lang="en-US" b="0" i="1" smtClean="0">
                                  <a:solidFill>
                                    <a:prstClr val="black"/>
                                  </a:solidFill>
                                  <a:latin typeface="Cambria Math" charset="0"/>
                                  <a:ea typeface="+mn-ea"/>
                                  <a:cs typeface="+mn-cs"/>
                                </a:rPr>
                                <m:t>,</m:t>
                              </m:r>
                              <m:r>
                                <a:rPr lang="en-US" b="0" i="1" smtClean="0">
                                  <a:solidFill>
                                    <a:prstClr val="black"/>
                                  </a:solidFill>
                                  <a:latin typeface="Cambria Math" charset="0"/>
                                  <a:ea typeface="+mn-ea"/>
                                  <a:cs typeface="+mn-cs"/>
                                </a:rPr>
                                <m:t>𝐶</m:t>
                              </m:r>
                            </m:e>
                          </m:d>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𝐴</m:t>
                              </m:r>
                            </m:e>
                            <m:e>
                              <m:r>
                                <a:rPr lang="en-US" b="0" i="1" smtClean="0">
                                  <a:solidFill>
                                    <a:prstClr val="black"/>
                                  </a:solidFill>
                                  <a:latin typeface="Cambria Math" charset="0"/>
                                  <a:ea typeface="+mn-ea"/>
                                  <a:cs typeface="+mn-cs"/>
                                </a:rPr>
                                <m:t>𝐶</m:t>
                              </m:r>
                            </m:e>
                          </m:d>
                        </m:num>
                        <m:den>
                          <m:r>
                            <a:rPr lang="en-US" b="0" i="1" smtClean="0">
                              <a:solidFill>
                                <a:prstClr val="black"/>
                              </a:solidFill>
                              <a:latin typeface="Cambria Math" charset="0"/>
                              <a:ea typeface="+mn-ea"/>
                              <a:cs typeface="+mn-cs"/>
                            </a:rPr>
                            <m:t>𝑃</m:t>
                          </m:r>
                          <m:d>
                            <m:dPr>
                              <m:ctrlPr>
                                <a:rPr lang="en-US" b="0" i="1" smtClean="0">
                                  <a:solidFill>
                                    <a:prstClr val="black"/>
                                  </a:solidFill>
                                  <a:latin typeface="Cambria Math" charset="0"/>
                                  <a:ea typeface="+mn-ea"/>
                                  <a:cs typeface="+mn-cs"/>
                                </a:rPr>
                              </m:ctrlPr>
                            </m:dPr>
                            <m:e>
                              <m:r>
                                <a:rPr lang="en-US" b="0" i="1" smtClean="0">
                                  <a:solidFill>
                                    <a:prstClr val="black"/>
                                  </a:solidFill>
                                  <a:latin typeface="Cambria Math" charset="0"/>
                                  <a:ea typeface="+mn-ea"/>
                                  <a:cs typeface="+mn-cs"/>
                                </a:rPr>
                                <m:t>𝐵</m:t>
                              </m:r>
                            </m:e>
                            <m:e>
                              <m:r>
                                <a:rPr lang="en-US" b="0" i="1" smtClean="0">
                                  <a:solidFill>
                                    <a:prstClr val="black"/>
                                  </a:solidFill>
                                  <a:latin typeface="Cambria Math" charset="0"/>
                                  <a:ea typeface="+mn-ea"/>
                                  <a:cs typeface="+mn-cs"/>
                                </a:rPr>
                                <m:t>𝐶</m:t>
                              </m:r>
                            </m:e>
                          </m:d>
                        </m:den>
                      </m:f>
                    </m:oMath>
                  </m:oMathPara>
                </a14:m>
                <a:endParaRPr lang="en-US" b="0"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endParaRPr lang="en-US" b="0"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𝐲</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r>
                        <a:rPr lang="en-US" b="0" i="1" smtClean="0">
                          <a:solidFill>
                            <a:prstClr val="black"/>
                          </a:solidFill>
                          <a:latin typeface="Cambria Math" charset="0"/>
                          <a:ea typeface="+mn-ea"/>
                          <a:cs typeface="+mn-cs"/>
                        </a:rPr>
                        <m:t>=</m:t>
                      </m:r>
                      <m:f>
                        <m:fPr>
                          <m:ctrlPr>
                            <a:rPr lang="mr-IN" b="0" i="1" smtClean="0">
                              <a:solidFill>
                                <a:prstClr val="black"/>
                              </a:solidFill>
                              <a:latin typeface="Cambria Math" charset="0"/>
                              <a:ea typeface="+mn-ea"/>
                              <a:cs typeface="+mn-cs"/>
                            </a:rPr>
                          </m:ctrlPr>
                        </m:fPr>
                        <m:num>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𝐲</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sub>
                                  </m:sSub>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num>
                        <m:den>
                          <m:r>
                            <a:rPr lang="en-US" b="0" i="1" smtClean="0">
                              <a:solidFill>
                                <a:prstClr val="black"/>
                              </a:solidFill>
                              <a:latin typeface="Cambria Math" charset="0"/>
                              <a:ea typeface="+mn-ea"/>
                              <a:cs typeface="+mn-cs"/>
                            </a:rPr>
                            <m:t>𝑃</m:t>
                          </m:r>
                          <m:d>
                            <m:dPr>
                              <m:ctrlPr>
                                <a:rPr lang="mr-IN" b="0" i="1" smtClean="0">
                                  <a:solidFill>
                                    <a:prstClr val="black"/>
                                  </a:solidFill>
                                  <a:latin typeface="Cambria Math" charset="0"/>
                                  <a:ea typeface="+mn-ea"/>
                                  <a:cs typeface="+mn-cs"/>
                                </a:rPr>
                              </m:ctrlPr>
                            </m:dPr>
                            <m:e>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𝐲</m:t>
                                  </m:r>
                                </m:e>
                                <m:sub>
                                  <m:r>
                                    <a:rPr lang="en-US" b="0" i="1" smtClean="0">
                                      <a:solidFill>
                                        <a:prstClr val="black"/>
                                      </a:solidFill>
                                      <a:latin typeface="Cambria Math" charset="0"/>
                                      <a:ea typeface="+mn-ea"/>
                                      <a:cs typeface="+mn-cs"/>
                                    </a:rPr>
                                    <m:t>𝑘</m:t>
                                  </m:r>
                                </m:sub>
                              </m:sSub>
                              <m:r>
                                <a:rPr lang="en-US" b="0" i="1" smtClean="0">
                                  <a:solidFill>
                                    <a:prstClr val="black"/>
                                  </a:solidFill>
                                  <a:latin typeface="Cambria Math" charset="0"/>
                                  <a:ea typeface="+mn-ea"/>
                                  <a:cs typeface="+mn-cs"/>
                                </a:rPr>
                                <m:t>|</m:t>
                              </m:r>
                              <m:sSub>
                                <m:sSubPr>
                                  <m:ctrlPr>
                                    <a:rPr lang="en-US" b="0"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𝐘</m:t>
                                  </m:r>
                                </m:e>
                                <m:sub>
                                  <m:sSub>
                                    <m:sSubPr>
                                      <m:ctrlPr>
                                        <a:rPr lang="en-US" b="0"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𝑡</m:t>
                                      </m:r>
                                    </m:e>
                                    <m:sub>
                                      <m:r>
                                        <a:rPr lang="en-US" b="0" i="1" smtClean="0">
                                          <a:solidFill>
                                            <a:prstClr val="black"/>
                                          </a:solidFill>
                                          <a:latin typeface="Cambria Math" charset="0"/>
                                          <a:ea typeface="+mn-ea"/>
                                          <a:cs typeface="+mn-cs"/>
                                        </a:rPr>
                                        <m:t>𝑘</m:t>
                                      </m:r>
                                      <m:r>
                                        <a:rPr lang="en-US" b="0" i="1" smtClean="0">
                                          <a:solidFill>
                                            <a:prstClr val="black"/>
                                          </a:solidFill>
                                          <a:latin typeface="Cambria Math" charset="0"/>
                                          <a:ea typeface="+mn-ea"/>
                                          <a:cs typeface="+mn-cs"/>
                                        </a:rPr>
                                        <m:t>−1</m:t>
                                      </m:r>
                                    </m:sub>
                                  </m:sSub>
                                </m:sub>
                              </m:sSub>
                            </m:e>
                          </m:d>
                        </m:den>
                      </m:f>
                    </m:oMath>
                  </m:oMathPara>
                </a14:m>
                <a:endParaRPr lang="en-US" b="0" dirty="0" smtClean="0">
                  <a:solidFill>
                    <a:prstClr val="black"/>
                  </a:solidFill>
                  <a:latin typeface="Calibri"/>
                  <a:ea typeface="+mn-ea"/>
                  <a:cs typeface="+mn-cs"/>
                </a:endParaRPr>
              </a:p>
            </p:txBody>
          </p:sp>
        </mc:Choice>
        <mc:Fallback>
          <p:sp>
            <p:nvSpPr>
              <p:cNvPr id="8" name="TextBox 7"/>
              <p:cNvSpPr txBox="1">
                <a:spLocks noRot="1" noChangeAspect="1" noMove="1" noResize="1" noEditPoints="1" noAdjustHandles="1" noChangeArrowheads="1" noChangeShapeType="1" noTextEdit="1"/>
              </p:cNvSpPr>
              <p:nvPr/>
            </p:nvSpPr>
            <p:spPr>
              <a:xfrm>
                <a:off x="184178" y="665447"/>
                <a:ext cx="8826906" cy="5962685"/>
              </a:xfrm>
              <a:prstGeom prst="rect">
                <a:avLst/>
              </a:prstGeom>
              <a:blipFill rotWithShape="0">
                <a:blip r:embed="rId3"/>
                <a:stretch>
                  <a:fillRect l="-1036" t="-511"/>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74</a:t>
            </a:fld>
            <a:endParaRPr lang="en-US" dirty="0"/>
          </a:p>
        </p:txBody>
      </p:sp>
    </p:spTree>
    <p:extLst>
      <p:ext uri="{BB962C8B-B14F-4D97-AF65-F5344CB8AC3E}">
        <p14:creationId xmlns:p14="http://schemas.microsoft.com/office/powerpoint/2010/main" val="17083494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685801"/>
          </a:xfrm>
          <a:solidFill>
            <a:srgbClr val="00B400"/>
          </a:solidFill>
        </p:spPr>
        <p:txBody>
          <a:bodyPr/>
          <a:lstStyle/>
          <a:p>
            <a:r>
              <a:rPr lang="en-US" sz="2800" dirty="0">
                <a:ln w="18415" cmpd="sng">
                  <a:solidFill>
                    <a:srgbClr val="FFFFFF"/>
                  </a:solidFill>
                  <a:prstDash val="solid"/>
                </a:ln>
                <a:solidFill>
                  <a:srgbClr val="FFFFFF"/>
                </a:solidFill>
              </a:rPr>
              <a:t>Data Assimilation: A general description.</a:t>
            </a: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75</a:t>
            </a:fld>
            <a:endParaRPr lang="en-US" dirty="0"/>
          </a:p>
        </p:txBody>
      </p:sp>
      <p:sp>
        <p:nvSpPr>
          <p:cNvPr id="10" name="TextBox 9"/>
          <p:cNvSpPr txBox="1"/>
          <p:nvPr/>
        </p:nvSpPr>
        <p:spPr>
          <a:xfrm>
            <a:off x="457200" y="914400"/>
            <a:ext cx="7924800" cy="3194721"/>
          </a:xfrm>
          <a:prstGeom prst="rect">
            <a:avLst/>
          </a:prstGeom>
          <a:noFill/>
        </p:spPr>
        <p:txBody>
          <a:bodyPr wrap="square" rtlCol="0">
            <a:spAutoFit/>
          </a:bodyPr>
          <a:lstStyle/>
          <a:p>
            <a:pPr marL="457200" marR="0" lvl="0" indent="-457200" defTabSz="914400" eaLnBrk="1" fontAlgn="auto" latinLnBrk="0" hangingPunct="1">
              <a:lnSpc>
                <a:spcPct val="140000"/>
              </a:lnSpc>
              <a:spcBef>
                <a:spcPts val="0"/>
              </a:spcBef>
              <a:spcAft>
                <a:spcPts val="0"/>
              </a:spcAft>
              <a:buClrTx/>
              <a:buSzTx/>
              <a:buFont typeface="Wingdings" charset="2"/>
              <a:buChar char="Ø"/>
              <a:tabLst/>
              <a:defRPr/>
            </a:pPr>
            <a:r>
              <a:rPr lang="en-US" dirty="0" smtClean="0">
                <a:latin typeface="Calibri" charset="0"/>
              </a:rPr>
              <a:t>Data Assimilation is stochastic.</a:t>
            </a:r>
          </a:p>
          <a:p>
            <a:pPr marL="457200" marR="0" lvl="0" indent="-457200" defTabSz="914400" eaLnBrk="1" fontAlgn="auto" latinLnBrk="0" hangingPunct="1">
              <a:lnSpc>
                <a:spcPct val="140000"/>
              </a:lnSpc>
              <a:spcBef>
                <a:spcPts val="0"/>
              </a:spcBef>
              <a:spcAft>
                <a:spcPts val="0"/>
              </a:spcAft>
              <a:buClrTx/>
              <a:buSzTx/>
              <a:buFont typeface="Wingdings" charset="2"/>
              <a:buChar char="Ø"/>
              <a:tabLst/>
              <a:defRPr/>
            </a:pPr>
            <a:r>
              <a:rPr lang="en-US" dirty="0" smtClean="0">
                <a:latin typeface="Calibri" charset="0"/>
              </a:rPr>
              <a:t>Bayes can be used to define the problem.</a:t>
            </a:r>
          </a:p>
          <a:p>
            <a:pPr marL="457200" marR="0" lvl="0" indent="-457200" defTabSz="914400" eaLnBrk="1" fontAlgn="auto" latinLnBrk="0" hangingPunct="1">
              <a:lnSpc>
                <a:spcPct val="140000"/>
              </a:lnSpc>
              <a:spcBef>
                <a:spcPts val="0"/>
              </a:spcBef>
              <a:spcAft>
                <a:spcPts val="0"/>
              </a:spcAft>
              <a:buClrTx/>
              <a:buSzTx/>
              <a:buFont typeface="Wingdings" charset="2"/>
              <a:buChar char="Ø"/>
              <a:tabLst/>
              <a:defRPr/>
            </a:pPr>
            <a:r>
              <a:rPr lang="en-US" dirty="0" smtClean="0">
                <a:latin typeface="Calibri" charset="0"/>
              </a:rPr>
              <a:t>General, but still some assumptions:</a:t>
            </a:r>
          </a:p>
          <a:p>
            <a:pPr marL="800100" marR="0" lvl="0" indent="-3429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Observation error has zero mean.</a:t>
            </a:r>
          </a:p>
          <a:p>
            <a:pPr marL="800100" marR="0" lvl="0" indent="-3429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Observation error is </a:t>
            </a:r>
            <a:r>
              <a:rPr lang="en-US" dirty="0" err="1" smtClean="0">
                <a:latin typeface="Calibri" charset="0"/>
              </a:rPr>
              <a:t>gaussian</a:t>
            </a:r>
            <a:r>
              <a:rPr lang="en-US" dirty="0" smtClean="0">
                <a:latin typeface="Calibri" charset="0"/>
              </a:rPr>
              <a:t>.</a:t>
            </a:r>
          </a:p>
          <a:p>
            <a:pPr marL="800100" marR="0" lvl="0" indent="-342900" defTabSz="914400" eaLnBrk="1" fontAlgn="auto" latinLnBrk="0" hangingPunct="1">
              <a:lnSpc>
                <a:spcPct val="140000"/>
              </a:lnSpc>
              <a:spcBef>
                <a:spcPts val="0"/>
              </a:spcBef>
              <a:spcAft>
                <a:spcPts val="0"/>
              </a:spcAft>
              <a:buClrTx/>
              <a:buSzTx/>
              <a:buFont typeface="Arial" charset="0"/>
              <a:buChar char="•"/>
              <a:tabLst/>
              <a:defRPr/>
            </a:pPr>
            <a:r>
              <a:rPr lang="en-US" dirty="0" smtClean="0">
                <a:latin typeface="Calibri" charset="0"/>
              </a:rPr>
              <a:t>Observation error uncorrelated in time.</a:t>
            </a:r>
          </a:p>
        </p:txBody>
      </p:sp>
    </p:spTree>
    <p:extLst>
      <p:ext uri="{BB962C8B-B14F-4D97-AF65-F5344CB8AC3E}">
        <p14:creationId xmlns:p14="http://schemas.microsoft.com/office/powerpoint/2010/main" val="16238074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066800"/>
            <a:ext cx="7924800" cy="4228850"/>
          </a:xfrm>
          <a:prstGeom prst="rect">
            <a:avLst/>
          </a:prstGeom>
          <a:noFill/>
        </p:spPr>
        <p:txBody>
          <a:bodyPr wrap="square" rtlCol="0">
            <a:spAutoFit/>
          </a:bodyPr>
          <a:lstStyle/>
          <a:p>
            <a:pPr marL="457200" indent="-457200">
              <a:lnSpc>
                <a:spcPct val="140000"/>
              </a:lnSpc>
              <a:buAutoNum type="arabicPeriod"/>
            </a:pPr>
            <a:r>
              <a:rPr lang="en-US" dirty="0" smtClean="0">
                <a:latin typeface="Calibri" charset="0"/>
              </a:rPr>
              <a:t>Data Assimilation: Building a simple forecast system.</a:t>
            </a:r>
          </a:p>
          <a:p>
            <a:pPr marL="457200" indent="-457200">
              <a:lnSpc>
                <a:spcPct val="140000"/>
              </a:lnSpc>
              <a:buAutoNum type="arabicPeriod"/>
            </a:pPr>
            <a:r>
              <a:rPr lang="en-US" dirty="0" smtClean="0">
                <a:latin typeface="Calibri" charset="0"/>
              </a:rPr>
              <a:t>Data Assimilation: What can it do?</a:t>
            </a:r>
          </a:p>
          <a:p>
            <a:pPr marL="457200" indent="-457200">
              <a:lnSpc>
                <a:spcPct val="140000"/>
              </a:lnSpc>
              <a:buAutoNum type="arabicPeriod"/>
            </a:pPr>
            <a:r>
              <a:rPr lang="en-US" dirty="0" smtClean="0">
                <a:latin typeface="Calibri" charset="0"/>
              </a:rPr>
              <a:t>Data </a:t>
            </a:r>
            <a:r>
              <a:rPr lang="en-US" dirty="0" err="1" smtClean="0">
                <a:latin typeface="Calibri" charset="0"/>
              </a:rPr>
              <a:t>Assimilaton</a:t>
            </a:r>
            <a:r>
              <a:rPr lang="en-US" dirty="0" smtClean="0">
                <a:latin typeface="Calibri" charset="0"/>
              </a:rPr>
              <a:t>: A general description.</a:t>
            </a:r>
          </a:p>
          <a:p>
            <a:pPr marL="457200" indent="-457200">
              <a:lnSpc>
                <a:spcPct val="140000"/>
              </a:lnSpc>
              <a:buAutoNum type="arabicPeriod"/>
            </a:pPr>
            <a:r>
              <a:rPr lang="en-US" dirty="0" smtClean="0">
                <a:latin typeface="Calibri" charset="0"/>
              </a:rPr>
              <a:t>Methods: Particle filter.</a:t>
            </a:r>
          </a:p>
          <a:p>
            <a:pPr marL="457200" indent="-457200">
              <a:lnSpc>
                <a:spcPct val="140000"/>
              </a:lnSpc>
              <a:buAutoNum type="arabicPeriod"/>
            </a:pPr>
            <a:r>
              <a:rPr lang="en-US" dirty="0" smtClean="0">
                <a:solidFill>
                  <a:schemeClr val="bg1">
                    <a:lumMod val="65000"/>
                  </a:schemeClr>
                </a:solidFill>
                <a:latin typeface="Calibri" charset="0"/>
              </a:rPr>
              <a:t>Methods: </a:t>
            </a:r>
            <a:r>
              <a:rPr lang="en-US" dirty="0" err="1" smtClean="0">
                <a:solidFill>
                  <a:schemeClr val="bg1">
                    <a:lumMod val="65000"/>
                  </a:schemeClr>
                </a:solidFill>
                <a:latin typeface="Calibri" charset="0"/>
              </a:rPr>
              <a:t>Variational</a:t>
            </a:r>
            <a:r>
              <a:rPr lang="en-US" dirty="0" smtClean="0">
                <a:solidFill>
                  <a:schemeClr val="bg1">
                    <a:lumMod val="65000"/>
                  </a:schemeClr>
                </a:solidFill>
                <a:latin typeface="Calibri" charset="0"/>
              </a:rPr>
              <a:t>.</a:t>
            </a:r>
          </a:p>
          <a:p>
            <a:pPr marL="457200" indent="-457200">
              <a:lnSpc>
                <a:spcPct val="140000"/>
              </a:lnSpc>
              <a:buAutoNum type="arabicPeriod"/>
            </a:pPr>
            <a:r>
              <a:rPr lang="en-US" dirty="0" smtClean="0">
                <a:solidFill>
                  <a:schemeClr val="bg1">
                    <a:lumMod val="65000"/>
                  </a:schemeClr>
                </a:solidFill>
                <a:latin typeface="Calibri" charset="0"/>
              </a:rPr>
              <a:t>Methods: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p>
          <a:p>
            <a:pPr marL="457200" indent="-457200">
              <a:lnSpc>
                <a:spcPct val="140000"/>
              </a:lnSpc>
              <a:buAutoNum type="arabicPeriod"/>
            </a:pPr>
            <a:r>
              <a:rPr lang="en-US" dirty="0" smtClean="0">
                <a:solidFill>
                  <a:schemeClr val="bg1">
                    <a:lumMod val="65000"/>
                  </a:schemeClr>
                </a:solidFill>
                <a:latin typeface="Calibri" charset="0"/>
              </a:rPr>
              <a:t>Methods: Ensemble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endParaRPr lang="en-US" dirty="0">
              <a:solidFill>
                <a:schemeClr val="bg1">
                  <a:lumMod val="65000"/>
                </a:schemeClr>
              </a:solidFill>
              <a:latin typeface="Calibri" charset="0"/>
            </a:endParaRPr>
          </a:p>
          <a:p>
            <a:pPr marL="457200" indent="-457200">
              <a:lnSpc>
                <a:spcPct val="140000"/>
              </a:lnSpc>
              <a:buAutoNum type="arabicPeriod"/>
            </a:pPr>
            <a:r>
              <a:rPr lang="en-US" dirty="0" smtClean="0">
                <a:solidFill>
                  <a:schemeClr val="bg1">
                    <a:lumMod val="65000"/>
                  </a:schemeClr>
                </a:solidFill>
                <a:latin typeface="Calibri" charset="0"/>
              </a:rPr>
              <a:t>Additional topics.</a:t>
            </a:r>
          </a:p>
        </p:txBody>
      </p:sp>
      <p:sp>
        <p:nvSpPr>
          <p:cNvPr id="8" name="TextBox 7"/>
          <p:cNvSpPr txBox="1"/>
          <p:nvPr/>
        </p:nvSpPr>
        <p:spPr>
          <a:xfrm>
            <a:off x="0" y="-1"/>
            <a:ext cx="9144000" cy="523220"/>
          </a:xfrm>
          <a:prstGeom prst="rect">
            <a:avLst/>
          </a:prstGeom>
          <a:solidFill>
            <a:srgbClr val="00B05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Outline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76</a:t>
            </a:fld>
            <a:endParaRPr lang="en-US" dirty="0"/>
          </a:p>
        </p:txBody>
      </p:sp>
    </p:spTree>
    <p:extLst>
      <p:ext uri="{BB962C8B-B14F-4D97-AF65-F5344CB8AC3E}">
        <p14:creationId xmlns:p14="http://schemas.microsoft.com/office/powerpoint/2010/main" val="13679969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990600" y="1828800"/>
            <a:ext cx="7162800" cy="4038600"/>
            <a:chOff x="914400" y="1143000"/>
            <a:chExt cx="7391400" cy="388620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smtClean="0">
                  <a:solidFill>
                    <a:srgbClr val="FF0000"/>
                  </a:solidFill>
                  <a:latin typeface="Arial" pitchFamily="-112" charset="0"/>
                  <a:ea typeface="ＭＳ Ｐゴシック" pitchFamily="-112" charset="-128"/>
                  <a:cs typeface="ＭＳ Ｐゴシック" pitchFamily="-112" charset="-128"/>
                </a:rPr>
                <a:t>DART</a:t>
              </a:r>
              <a:endParaRPr kumimoji="0" lang="en-US" sz="3600" b="0" i="0" u="none" strike="noStrike" cap="none" normalizeH="0" baseline="0" dirty="0">
                <a:ln>
                  <a:noFill/>
                </a:ln>
                <a:solidFill>
                  <a:srgbClr val="FF0000"/>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5" name="TextBox 4"/>
          <p:cNvSpPr txBox="1"/>
          <p:nvPr/>
        </p:nvSpPr>
        <p:spPr>
          <a:xfrm>
            <a:off x="457200" y="685800"/>
            <a:ext cx="8305800" cy="830997"/>
          </a:xfrm>
          <a:prstGeom prst="rect">
            <a:avLst/>
          </a:prstGeom>
          <a:noFill/>
        </p:spPr>
        <p:txBody>
          <a:bodyPr wrap="square" rtlCol="0">
            <a:spAutoFit/>
          </a:bodyPr>
          <a:lstStyle/>
          <a:p>
            <a:r>
              <a:rPr lang="en-US" dirty="0" smtClean="0"/>
              <a:t>DART provides data assimilation ‘glue’ to build state-of-the-art ensemble forecast systems for even the largest models.</a:t>
            </a:r>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3"/>
          </p:nvPr>
        </p:nvSpPr>
        <p:spPr/>
        <p:txBody>
          <a:bodyPr/>
          <a:lstStyle/>
          <a:p>
            <a:r>
              <a:rPr lang="en-US" smtClean="0"/>
              <a:t>Introduction to DA</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77</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457200" y="685800"/>
            <a:ext cx="8305800" cy="4524315"/>
          </a:xfrm>
          <a:prstGeom prst="rect">
            <a:avLst/>
          </a:prstGeom>
          <a:noFill/>
        </p:spPr>
        <p:txBody>
          <a:bodyPr wrap="square" rtlCol="0">
            <a:spAutoFit/>
          </a:bodyPr>
          <a:lstStyle/>
          <a:p>
            <a:r>
              <a:rPr lang="en-US" dirty="0" smtClean="0"/>
              <a:t>Provide State-of-the-Art Data Assimilation capability to:</a:t>
            </a:r>
          </a:p>
          <a:p>
            <a:endParaRPr lang="en-US" dirty="0"/>
          </a:p>
          <a:p>
            <a:pPr marL="1257300" indent="-342900">
              <a:buFont typeface="Wingdings" charset="2"/>
              <a:buChar char="Ø"/>
            </a:pPr>
            <a:r>
              <a:rPr lang="en-US" dirty="0" smtClean="0"/>
              <a:t>Prediction research scientists,</a:t>
            </a:r>
          </a:p>
          <a:p>
            <a:pPr marL="1257300" indent="-342900">
              <a:buFont typeface="Wingdings" charset="2"/>
              <a:buChar char="Ø"/>
            </a:pPr>
            <a:endParaRPr lang="en-US" dirty="0"/>
          </a:p>
          <a:p>
            <a:pPr marL="1257300" indent="-342900">
              <a:buFont typeface="Wingdings" charset="2"/>
              <a:buChar char="Ø"/>
            </a:pPr>
            <a:r>
              <a:rPr lang="en-US" dirty="0" smtClean="0"/>
              <a:t>Model developers,</a:t>
            </a:r>
          </a:p>
          <a:p>
            <a:pPr marL="1257300" indent="-342900">
              <a:buFont typeface="Wingdings" charset="2"/>
              <a:buChar char="Ø"/>
            </a:pPr>
            <a:endParaRPr lang="en-US" dirty="0"/>
          </a:p>
          <a:p>
            <a:pPr marL="1257300" indent="-342900">
              <a:buFont typeface="Wingdings" charset="2"/>
              <a:buChar char="Ø"/>
            </a:pPr>
            <a:r>
              <a:rPr lang="en-US" dirty="0" smtClean="0"/>
              <a:t>Observation system developers,</a:t>
            </a:r>
          </a:p>
          <a:p>
            <a:endParaRPr lang="en-US" dirty="0"/>
          </a:p>
          <a:p>
            <a:r>
              <a:rPr lang="en-US" dirty="0" smtClean="0"/>
              <a:t>Who may not have any assimilation expertise.</a:t>
            </a:r>
          </a:p>
          <a:p>
            <a:endParaRPr lang="en-US" dirty="0"/>
          </a:p>
          <a:p>
            <a:endParaRPr lang="en-US" dirty="0" smtClean="0"/>
          </a:p>
          <a:p>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DART Goals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78</a:t>
            </a:fld>
            <a:endParaRPr lang="en-US" dirty="0"/>
          </a:p>
        </p:txBody>
      </p:sp>
    </p:spTree>
    <p:extLst>
      <p:ext uri="{BB962C8B-B14F-4D97-AF65-F5344CB8AC3E}">
        <p14:creationId xmlns:p14="http://schemas.microsoft.com/office/powerpoint/2010/main" val="1186512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457200" y="685800"/>
            <a:ext cx="8305800" cy="4339649"/>
          </a:xfrm>
          <a:prstGeom prst="rect">
            <a:avLst/>
          </a:prstGeom>
          <a:noFill/>
        </p:spPr>
        <p:txBody>
          <a:bodyPr wrap="square" rtlCol="0">
            <a:spAutoFit/>
          </a:bodyPr>
          <a:lstStyle/>
          <a:p>
            <a:pPr marL="342900" indent="-342900">
              <a:lnSpc>
                <a:spcPct val="150000"/>
              </a:lnSpc>
              <a:buFont typeface="Wingdings" charset="2"/>
              <a:buChar char="Ø"/>
            </a:pPr>
            <a:r>
              <a:rPr lang="en-US" dirty="0"/>
              <a:t>Models </a:t>
            </a:r>
            <a:r>
              <a:rPr lang="en-US" dirty="0" smtClean="0"/>
              <a:t>small to huge.</a:t>
            </a:r>
            <a:endParaRPr lang="en-US" dirty="0"/>
          </a:p>
          <a:p>
            <a:pPr marL="342900" indent="-342900">
              <a:lnSpc>
                <a:spcPct val="150000"/>
              </a:lnSpc>
              <a:buFont typeface="Wingdings" charset="2"/>
              <a:buChar char="Ø"/>
            </a:pPr>
            <a:r>
              <a:rPr lang="en-US" dirty="0" smtClean="0"/>
              <a:t>Few </a:t>
            </a:r>
            <a:r>
              <a:rPr lang="en-US" dirty="0"/>
              <a:t>or many </a:t>
            </a:r>
            <a:r>
              <a:rPr lang="en-US" dirty="0" smtClean="0"/>
              <a:t>observations.</a:t>
            </a:r>
            <a:endParaRPr lang="en-US" dirty="0"/>
          </a:p>
          <a:p>
            <a:pPr marL="342900" indent="-342900">
              <a:lnSpc>
                <a:spcPct val="150000"/>
              </a:lnSpc>
              <a:buFont typeface="Wingdings" charset="2"/>
              <a:buChar char="Ø"/>
            </a:pPr>
            <a:r>
              <a:rPr lang="en-US" dirty="0" smtClean="0"/>
              <a:t>Tiny </a:t>
            </a:r>
            <a:r>
              <a:rPr lang="en-US" dirty="0"/>
              <a:t>to huge computational </a:t>
            </a:r>
            <a:r>
              <a:rPr lang="en-US" dirty="0" smtClean="0"/>
              <a:t>resources.</a:t>
            </a:r>
            <a:endParaRPr lang="en-US" dirty="0"/>
          </a:p>
          <a:p>
            <a:pPr marL="342900" indent="-342900">
              <a:lnSpc>
                <a:spcPct val="150000"/>
              </a:lnSpc>
              <a:buFont typeface="Wingdings" charset="2"/>
              <a:buChar char="Ø"/>
            </a:pPr>
            <a:r>
              <a:rPr lang="en-US" dirty="0" smtClean="0"/>
              <a:t>Entry </a:t>
            </a:r>
            <a:r>
              <a:rPr lang="en-US" dirty="0"/>
              <a:t>cost must be </a:t>
            </a:r>
            <a:r>
              <a:rPr lang="en-US" dirty="0" smtClean="0"/>
              <a:t>low.</a:t>
            </a:r>
          </a:p>
          <a:p>
            <a:pPr marL="342900" indent="-342900">
              <a:lnSpc>
                <a:spcPct val="150000"/>
              </a:lnSpc>
              <a:buFont typeface="Wingdings" charset="2"/>
              <a:buChar char="Ø"/>
            </a:pPr>
            <a:r>
              <a:rPr lang="en-US" dirty="0" smtClean="0"/>
              <a:t>Competitive with existing methods for weather prediction:</a:t>
            </a:r>
          </a:p>
          <a:p>
            <a:pPr lvl="2"/>
            <a:r>
              <a:rPr lang="en-US" dirty="0" smtClean="0"/>
              <a:t>Scientific quality of results,</a:t>
            </a:r>
          </a:p>
          <a:p>
            <a:pPr lvl="2"/>
            <a:r>
              <a:rPr lang="en-US" dirty="0" smtClean="0"/>
              <a:t>Total computational effort.</a:t>
            </a:r>
            <a:endParaRPr lang="en-US" dirty="0"/>
          </a:p>
          <a:p>
            <a:endParaRPr lang="en-US" dirty="0" smtClean="0"/>
          </a:p>
          <a:p>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DART Design Constraints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79</a:t>
            </a:fld>
            <a:endParaRPr lang="en-US" dirty="0"/>
          </a:p>
        </p:txBody>
      </p:sp>
    </p:spTree>
    <p:extLst>
      <p:ext uri="{BB962C8B-B14F-4D97-AF65-F5344CB8AC3E}">
        <p14:creationId xmlns:p14="http://schemas.microsoft.com/office/powerpoint/2010/main" val="334379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y_ball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1520" y="914400"/>
            <a:ext cx="7626350" cy="5715000"/>
          </a:xfrm>
          <a:prstGeom prst="rect">
            <a:avLst/>
          </a:prstGeom>
        </p:spPr>
      </p:pic>
      <p:sp>
        <p:nvSpPr>
          <p:cNvPr id="6" name="TextBox 5"/>
          <p:cNvSpPr txBox="1"/>
          <p:nvPr/>
        </p:nvSpPr>
        <p:spPr>
          <a:xfrm>
            <a:off x="609600" y="762000"/>
            <a:ext cx="7924800" cy="830997"/>
          </a:xfrm>
          <a:prstGeom prst="rect">
            <a:avLst/>
          </a:prstGeom>
          <a:noFill/>
        </p:spPr>
        <p:txBody>
          <a:bodyPr wrap="square" rtlCol="0">
            <a:spAutoFit/>
          </a:bodyPr>
          <a:lstStyle/>
          <a:p>
            <a:r>
              <a:rPr lang="en-US" dirty="0" smtClean="0"/>
              <a:t>Sample this with an ‘ensemble’ of balls</a:t>
            </a:r>
            <a:r>
              <a:rPr lang="en-US" dirty="0"/>
              <a:t> </a:t>
            </a:r>
            <a:r>
              <a:rPr lang="en-US" dirty="0" smtClean="0"/>
              <a:t>with random draws from the thrower.</a:t>
            </a: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8</a:t>
            </a:fld>
            <a:endParaRPr lang="en-US" dirty="0"/>
          </a:p>
        </p:txBody>
      </p:sp>
    </p:spTree>
    <p:extLst>
      <p:ext uri="{BB962C8B-B14F-4D97-AF65-F5344CB8AC3E}">
        <p14:creationId xmlns:p14="http://schemas.microsoft.com/office/powerpoint/2010/main" val="703204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dirty="0" smtClean="0">
                <a:effectLst/>
                <a:latin typeface="Arial"/>
                <a:cs typeface="Arial"/>
              </a:rPr>
              <a:t>Methods: Particle filter.</a:t>
            </a:r>
            <a:endParaRPr lang="en-US" sz="2800" dirty="0">
              <a:latin typeface="Arial"/>
              <a:cs typeface="Arial"/>
            </a:endParaRPr>
          </a:p>
        </p:txBody>
      </p:sp>
      <p:sp>
        <p:nvSpPr>
          <p:cNvPr id="8" name="TextBox 7"/>
          <p:cNvSpPr txBox="1"/>
          <p:nvPr/>
        </p:nvSpPr>
        <p:spPr>
          <a:xfrm>
            <a:off x="184178" y="895315"/>
            <a:ext cx="8959822" cy="4007251"/>
          </a:xfrm>
          <a:prstGeom prst="rect">
            <a:avLst/>
          </a:prstGeom>
          <a:noFill/>
        </p:spPr>
        <p:txBody>
          <a:bodyPr wrap="square" rtlCol="0">
            <a:sp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The method we have been using is too expensive.</a:t>
            </a: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Had to do 10,000 sample forecasts for this simple model.</a:t>
            </a:r>
          </a:p>
          <a:p>
            <a:pPr defTabSz="457200" eaLnBrk="1" fontAlgn="auto" hangingPunct="1">
              <a:lnSpc>
                <a:spcPct val="11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This method scales horribly when the model size gets bigger. </a:t>
            </a:r>
          </a:p>
          <a:p>
            <a:pPr defTabSz="457200" eaLnBrk="1" fontAlgn="auto" hangingPunct="1">
              <a:lnSpc>
                <a:spcPct val="11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Not practical for most geophysical applications.</a:t>
            </a:r>
          </a:p>
          <a:p>
            <a:pPr defTabSz="457200" eaLnBrk="1" fontAlgn="auto" hangingPunct="1">
              <a:lnSpc>
                <a:spcPct val="11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endParaRPr lang="en-US" dirty="0" smtClean="0">
              <a:solidFill>
                <a:srgbClr val="FF0000"/>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80</a:t>
            </a:fld>
            <a:endParaRPr lang="en-US" dirty="0"/>
          </a:p>
        </p:txBody>
      </p:sp>
    </p:spTree>
    <p:extLst>
      <p:ext uri="{BB962C8B-B14F-4D97-AF65-F5344CB8AC3E}">
        <p14:creationId xmlns:p14="http://schemas.microsoft.com/office/powerpoint/2010/main" val="10426262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124488"/>
            <a:ext cx="4213842" cy="3756067"/>
          </a:xfrm>
          <a:prstGeom prst="rect">
            <a:avLst/>
          </a:prstGeom>
        </p:spPr>
      </p:pic>
      <p:sp>
        <p:nvSpPr>
          <p:cNvPr id="7" name="Title 6"/>
          <p:cNvSpPr>
            <a:spLocks noGrp="1"/>
          </p:cNvSpPr>
          <p:nvPr>
            <p:ph type="title"/>
          </p:nvPr>
        </p:nvSpPr>
        <p:spPr/>
        <p:txBody>
          <a:bodyPr/>
          <a:lstStyle/>
          <a:p>
            <a:r>
              <a:rPr lang="en-US" sz="2800" dirty="0">
                <a:effectLst/>
                <a:cs typeface="Arial"/>
              </a:rPr>
              <a:t>Methods: Particle filter.</a:t>
            </a:r>
            <a:endParaRPr lang="en-US" sz="2800" dirty="0">
              <a:latin typeface="Arial"/>
              <a:cs typeface="Arial"/>
            </a:endParaRPr>
          </a:p>
        </p:txBody>
      </p:sp>
      <p:sp>
        <p:nvSpPr>
          <p:cNvPr id="8" name="TextBox 7"/>
          <p:cNvSpPr txBox="1"/>
          <p:nvPr/>
        </p:nvSpPr>
        <p:spPr>
          <a:xfrm>
            <a:off x="184178" y="895315"/>
            <a:ext cx="8959822" cy="3194721"/>
          </a:xfrm>
          <a:prstGeom prst="rect">
            <a:avLst/>
          </a:prstGeom>
          <a:noFill/>
        </p:spPr>
        <p:txBody>
          <a:bodyPr wrap="square" rtlCol="0">
            <a:sp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The naïve method used here so far has:</a:t>
            </a: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	Independent evolving estimates,</a:t>
            </a: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	Associate probability with each estimate given observations.</a:t>
            </a: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Particle filter adds:</a:t>
            </a: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	Periodically eliminate some unlikely estimates,	</a:t>
            </a: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	Duplicate likely estimates.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81</a:t>
            </a:fld>
            <a:endParaRPr lang="en-US" dirty="0"/>
          </a:p>
        </p:txBody>
      </p:sp>
    </p:spTree>
    <p:extLst>
      <p:ext uri="{BB962C8B-B14F-4D97-AF65-F5344CB8AC3E}">
        <p14:creationId xmlns:p14="http://schemas.microsoft.com/office/powerpoint/2010/main" val="40901609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00B400"/>
          </a:solidFill>
        </p:spPr>
        <p:txBody>
          <a:bodyPr/>
          <a:lstStyle/>
          <a:p>
            <a:r>
              <a:rPr lang="en-US" sz="2800" dirty="0">
                <a:effectLst/>
                <a:cs typeface="Arial"/>
              </a:rPr>
              <a:t>Methods: Particle filter.</a:t>
            </a:r>
            <a:endParaRPr lang="en-US" sz="2800" dirty="0">
              <a:latin typeface="Arial"/>
              <a:cs typeface="Arial"/>
            </a:endParaRPr>
          </a:p>
        </p:txBody>
      </p:sp>
      <p:sp>
        <p:nvSpPr>
          <p:cNvPr id="8" name="TextBox 7"/>
          <p:cNvSpPr txBox="1"/>
          <p:nvPr/>
        </p:nvSpPr>
        <p:spPr>
          <a:xfrm>
            <a:off x="184178" y="895315"/>
            <a:ext cx="8959822" cy="5226046"/>
          </a:xfrm>
          <a:prstGeom prst="rect">
            <a:avLst/>
          </a:prstGeom>
          <a:noFill/>
        </p:spPr>
        <p:txBody>
          <a:bodyPr wrap="square" rtlCol="0">
            <a:spAutoFit/>
          </a:bodyPr>
          <a:lstStyle/>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Capabilities: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Can represent arbitrary probability distribution.</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Trivial to implement.</a:t>
            </a:r>
            <a:endParaRPr lang="en-US" dirty="0">
              <a:solidFill>
                <a:prstClr val="black"/>
              </a:solidFill>
              <a:latin typeface="Calibri"/>
              <a:ea typeface="+mn-ea"/>
              <a:cs typeface="+mn-cs"/>
            </a:endParaRPr>
          </a:p>
          <a:p>
            <a:pPr marL="342900" indent="-342900" defTabSz="457200" eaLnBrk="1" fontAlgn="auto" hangingPunct="1">
              <a:lnSpc>
                <a:spcPct val="110000"/>
              </a:lnSpc>
              <a:spcBef>
                <a:spcPts val="0"/>
              </a:spcBef>
              <a:spcAft>
                <a:spcPts val="0"/>
              </a:spcAft>
              <a:buFont typeface="Arial" charset="0"/>
              <a:buChar char="•"/>
            </a:pPr>
            <a:endParaRPr lang="en-US" dirty="0" smtClean="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Challenges:</a:t>
            </a:r>
            <a:endParaRPr lang="en-US" dirty="0">
              <a:solidFill>
                <a:prstClr val="black"/>
              </a:solidFill>
              <a:latin typeface="Calibri"/>
              <a:ea typeface="+mn-ea"/>
              <a:cs typeface="+mn-cs"/>
            </a:endParaRP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Needs many model forecasts even for small models.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Scales poorly for large models.</a:t>
            </a:r>
          </a:p>
          <a:p>
            <a:pPr defTabSz="457200" eaLnBrk="1" fontAlgn="auto" hangingPunct="1">
              <a:lnSpc>
                <a:spcPct val="11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10000"/>
              </a:lnSpc>
              <a:spcBef>
                <a:spcPts val="0"/>
              </a:spcBef>
              <a:spcAft>
                <a:spcPts val="0"/>
              </a:spcAft>
            </a:pPr>
            <a:r>
              <a:rPr lang="en-US" dirty="0" smtClean="0">
                <a:solidFill>
                  <a:prstClr val="black"/>
                </a:solidFill>
                <a:latin typeface="Calibri"/>
                <a:ea typeface="+mn-ea"/>
                <a:cs typeface="+mn-cs"/>
              </a:rPr>
              <a:t>Prospects:</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Research on improving scaling underway.</a:t>
            </a:r>
          </a:p>
          <a:p>
            <a:pPr marL="342900" indent="-342900" defTabSz="457200" eaLnBrk="1" fontAlgn="auto" hangingPunct="1">
              <a:lnSpc>
                <a:spcPct val="110000"/>
              </a:lnSpc>
              <a:spcBef>
                <a:spcPts val="0"/>
              </a:spcBef>
              <a:spcAft>
                <a:spcPts val="0"/>
              </a:spcAft>
              <a:buFont typeface="Arial" charset="0"/>
              <a:buChar char="•"/>
            </a:pPr>
            <a:r>
              <a:rPr lang="en-US" dirty="0" smtClean="0">
                <a:solidFill>
                  <a:prstClr val="black"/>
                </a:solidFill>
                <a:latin typeface="Calibri"/>
                <a:ea typeface="+mn-ea"/>
                <a:cs typeface="+mn-cs"/>
              </a:rPr>
              <a:t>Hybrid methods with ensemble filters promising.</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dirty="0" err="1" smtClean="0"/>
              <a:t>pg</a:t>
            </a:r>
            <a:r>
              <a:rPr lang="en-US" dirty="0" smtClean="0"/>
              <a:t> </a:t>
            </a:r>
            <a:fld id="{1DCE4C99-821D-0A43-B0D2-0BA6C4E4E578}" type="slidenum">
              <a:rPr lang="en-US" smtClean="0"/>
              <a:pPr/>
              <a:t>82</a:t>
            </a:fld>
            <a:endParaRPr lang="en-US" dirty="0"/>
          </a:p>
        </p:txBody>
      </p:sp>
    </p:spTree>
    <p:extLst>
      <p:ext uri="{BB962C8B-B14F-4D97-AF65-F5344CB8AC3E}">
        <p14:creationId xmlns:p14="http://schemas.microsoft.com/office/powerpoint/2010/main" val="18204190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066800"/>
            <a:ext cx="7924800" cy="4228850"/>
          </a:xfrm>
          <a:prstGeom prst="rect">
            <a:avLst/>
          </a:prstGeom>
          <a:noFill/>
        </p:spPr>
        <p:txBody>
          <a:bodyPr wrap="square" rtlCol="0">
            <a:spAutoFit/>
          </a:bodyPr>
          <a:lstStyle/>
          <a:p>
            <a:pPr marL="457200" indent="-457200">
              <a:lnSpc>
                <a:spcPct val="140000"/>
              </a:lnSpc>
              <a:buAutoNum type="arabicPeriod"/>
            </a:pPr>
            <a:r>
              <a:rPr lang="en-US" dirty="0" smtClean="0">
                <a:latin typeface="Calibri" charset="0"/>
              </a:rPr>
              <a:t>Data Assimilation: Building a simple forecast system.</a:t>
            </a:r>
          </a:p>
          <a:p>
            <a:pPr marL="457200" indent="-457200">
              <a:lnSpc>
                <a:spcPct val="140000"/>
              </a:lnSpc>
              <a:buAutoNum type="arabicPeriod"/>
            </a:pPr>
            <a:r>
              <a:rPr lang="en-US" dirty="0" smtClean="0">
                <a:latin typeface="Calibri" charset="0"/>
              </a:rPr>
              <a:t>Data Assimilation: What can it do?</a:t>
            </a:r>
          </a:p>
          <a:p>
            <a:pPr marL="457200" indent="-457200">
              <a:lnSpc>
                <a:spcPct val="140000"/>
              </a:lnSpc>
              <a:buAutoNum type="arabicPeriod"/>
            </a:pPr>
            <a:r>
              <a:rPr lang="en-US" dirty="0" smtClean="0">
                <a:latin typeface="Calibri" charset="0"/>
              </a:rPr>
              <a:t>Data </a:t>
            </a:r>
            <a:r>
              <a:rPr lang="en-US" dirty="0" err="1" smtClean="0">
                <a:latin typeface="Calibri" charset="0"/>
              </a:rPr>
              <a:t>Assimilaton</a:t>
            </a:r>
            <a:r>
              <a:rPr lang="en-US" dirty="0" smtClean="0">
                <a:latin typeface="Calibri" charset="0"/>
              </a:rPr>
              <a:t>: A general description.</a:t>
            </a:r>
          </a:p>
          <a:p>
            <a:pPr marL="457200" indent="-457200">
              <a:lnSpc>
                <a:spcPct val="140000"/>
              </a:lnSpc>
              <a:buAutoNum type="arabicPeriod"/>
            </a:pPr>
            <a:r>
              <a:rPr lang="en-US" dirty="0" smtClean="0">
                <a:latin typeface="Calibri" charset="0"/>
              </a:rPr>
              <a:t>Methods: Particle filter.</a:t>
            </a:r>
          </a:p>
          <a:p>
            <a:pPr marL="457200" indent="-457200">
              <a:lnSpc>
                <a:spcPct val="140000"/>
              </a:lnSpc>
              <a:buAutoNum type="arabicPeriod"/>
            </a:pPr>
            <a:r>
              <a:rPr lang="en-US" dirty="0" smtClean="0">
                <a:latin typeface="Calibri" charset="0"/>
              </a:rPr>
              <a:t>Methods: </a:t>
            </a:r>
            <a:r>
              <a:rPr lang="en-US" dirty="0" err="1" smtClean="0">
                <a:latin typeface="Calibri" charset="0"/>
              </a:rPr>
              <a:t>Variational</a:t>
            </a:r>
            <a:r>
              <a:rPr lang="en-US" dirty="0" smtClean="0">
                <a:latin typeface="Calibri" charset="0"/>
              </a:rPr>
              <a:t>.</a:t>
            </a:r>
          </a:p>
          <a:p>
            <a:pPr marL="457200" indent="-457200">
              <a:lnSpc>
                <a:spcPct val="140000"/>
              </a:lnSpc>
              <a:buAutoNum type="arabicPeriod"/>
            </a:pPr>
            <a:r>
              <a:rPr lang="en-US" dirty="0" smtClean="0">
                <a:solidFill>
                  <a:schemeClr val="bg1">
                    <a:lumMod val="65000"/>
                  </a:schemeClr>
                </a:solidFill>
                <a:latin typeface="Calibri" charset="0"/>
              </a:rPr>
              <a:t>Methods: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p>
          <a:p>
            <a:pPr marL="457200" indent="-457200">
              <a:lnSpc>
                <a:spcPct val="140000"/>
              </a:lnSpc>
              <a:buAutoNum type="arabicPeriod"/>
            </a:pPr>
            <a:r>
              <a:rPr lang="en-US" dirty="0" smtClean="0">
                <a:solidFill>
                  <a:schemeClr val="bg1">
                    <a:lumMod val="65000"/>
                  </a:schemeClr>
                </a:solidFill>
                <a:latin typeface="Calibri" charset="0"/>
              </a:rPr>
              <a:t>Methods: Ensemble </a:t>
            </a:r>
            <a:r>
              <a:rPr lang="en-US" dirty="0" err="1" smtClean="0">
                <a:solidFill>
                  <a:schemeClr val="bg1">
                    <a:lumMod val="65000"/>
                  </a:schemeClr>
                </a:solidFill>
                <a:latin typeface="Calibri" charset="0"/>
              </a:rPr>
              <a:t>Kalman</a:t>
            </a:r>
            <a:r>
              <a:rPr lang="en-US" dirty="0" smtClean="0">
                <a:solidFill>
                  <a:schemeClr val="bg1">
                    <a:lumMod val="65000"/>
                  </a:schemeClr>
                </a:solidFill>
                <a:latin typeface="Calibri" charset="0"/>
              </a:rPr>
              <a:t> filter.</a:t>
            </a:r>
            <a:endParaRPr lang="en-US" dirty="0">
              <a:solidFill>
                <a:schemeClr val="bg1">
                  <a:lumMod val="65000"/>
                </a:schemeClr>
              </a:solidFill>
              <a:latin typeface="Calibri" charset="0"/>
            </a:endParaRPr>
          </a:p>
          <a:p>
            <a:pPr marL="457200" indent="-457200">
              <a:lnSpc>
                <a:spcPct val="140000"/>
              </a:lnSpc>
              <a:buAutoNum type="arabicPeriod"/>
            </a:pPr>
            <a:r>
              <a:rPr lang="en-US" dirty="0" smtClean="0">
                <a:solidFill>
                  <a:schemeClr val="bg1">
                    <a:lumMod val="65000"/>
                  </a:schemeClr>
                </a:solidFill>
                <a:latin typeface="Calibri" charset="0"/>
              </a:rPr>
              <a:t>Additional topics.</a:t>
            </a:r>
          </a:p>
        </p:txBody>
      </p:sp>
      <p:sp>
        <p:nvSpPr>
          <p:cNvPr id="8" name="TextBox 7"/>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Calibri"/>
              </a:rPr>
              <a:t>Outline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Calibri"/>
            </a:endParaRPr>
          </a:p>
        </p:txBody>
      </p:sp>
      <p:sp>
        <p:nvSpPr>
          <p:cNvPr id="5" name="Footer Placeholder 4"/>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83</a:t>
            </a:fld>
            <a:endParaRPr lang="en-US" dirty="0"/>
          </a:p>
        </p:txBody>
      </p:sp>
    </p:spTree>
    <p:extLst>
      <p:ext uri="{BB962C8B-B14F-4D97-AF65-F5344CB8AC3E}">
        <p14:creationId xmlns:p14="http://schemas.microsoft.com/office/powerpoint/2010/main" val="16535973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4178" y="895315"/>
            <a:ext cx="8959822" cy="2979277"/>
          </a:xfrm>
          <a:prstGeom prst="rect">
            <a:avLst/>
          </a:prstGeom>
          <a:noFill/>
        </p:spPr>
        <p:txBody>
          <a:bodyPr wrap="square" rtlCol="0">
            <a:spAutoFit/>
          </a:bodyPr>
          <a:lstStyle/>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Simplify problem by only trying to find most likely trajectory.</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This is the trajectory that maximizes the probability.</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Same as trajectory that minimizes distance from observations.</a:t>
            </a:r>
          </a:p>
          <a:p>
            <a:pPr defTabSz="457200" eaLnBrk="1" fontAlgn="auto" hangingPunct="1">
              <a:lnSpc>
                <a:spcPct val="150000"/>
              </a:lnSpc>
              <a:spcBef>
                <a:spcPts val="0"/>
              </a:spcBef>
              <a:spcAft>
                <a:spcPts val="0"/>
              </a:spcAft>
            </a:pPr>
            <a:r>
              <a:rPr lang="en-US" dirty="0">
                <a:solidFill>
                  <a:prstClr val="black"/>
                </a:solidFill>
                <a:latin typeface="Calibri"/>
                <a:ea typeface="+mn-ea"/>
                <a:cs typeface="+mn-cs"/>
              </a:rPr>
              <a:t>	</a:t>
            </a:r>
            <a:r>
              <a:rPr lang="en-US" dirty="0" smtClean="0">
                <a:solidFill>
                  <a:prstClr val="black"/>
                </a:solidFill>
                <a:latin typeface="Calibri"/>
                <a:ea typeface="+mn-ea"/>
                <a:cs typeface="+mn-cs"/>
              </a:rPr>
              <a:t>(If the distance is normalized by observation error variances).</a:t>
            </a:r>
            <a:endParaRPr lang="en-US" dirty="0" smtClean="0">
              <a:solidFill>
                <a:srgbClr val="FF0000"/>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84</a:t>
            </a:fld>
            <a:endParaRPr lang="en-US" dirty="0"/>
          </a:p>
        </p:txBody>
      </p:sp>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13854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774" y="2408237"/>
            <a:ext cx="5691224" cy="4267199"/>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85</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81000" y="838200"/>
                <a:ext cx="8458200" cy="1835502"/>
              </a:xfrm>
              <a:prstGeom prst="rect">
                <a:avLst/>
              </a:prstGeom>
              <a:noFill/>
            </p:spPr>
            <p:txBody>
              <a:bodyPr wrap="square" rtlCol="0">
                <a:spAutoFit/>
              </a:bodyPr>
              <a:lstStyle/>
              <a:p>
                <a:r>
                  <a:rPr lang="en-US" dirty="0" smtClean="0">
                    <a:latin typeface="Calibri" charset="0"/>
                  </a:rPr>
                  <a:t>Find single most probable trajectory. </a:t>
                </a:r>
              </a:p>
              <a:p>
                <a:r>
                  <a:rPr lang="en-US" dirty="0" smtClean="0">
                    <a:latin typeface="Calibri" charset="0"/>
                  </a:rPr>
                  <a:t>Maximize P:</a:t>
                </a:r>
              </a:p>
              <a:p>
                <a:pPr/>
                <a14:m>
                  <m:oMathPara xmlns:m="http://schemas.openxmlformats.org/officeDocument/2006/math">
                    <m:oMathParaPr>
                      <m:jc m:val="left"/>
                    </m:oMathParaPr>
                    <m:oMath xmlns:m="http://schemas.openxmlformats.org/officeDocument/2006/math">
                      <m:r>
                        <a:rPr lang="en-US" b="0" i="1" smtClean="0">
                          <a:latin typeface="Cambria Math" charset="0"/>
                        </a:rPr>
                        <m:t>𝑃</m:t>
                      </m:r>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ad>
                            <m:radPr>
                              <m:degHide m:val="on"/>
                              <m:ctrlPr>
                                <a:rPr lang="mr-IN" b="0" i="1" smtClean="0">
                                  <a:latin typeface="Cambria Math" charset="0"/>
                                </a:rPr>
                              </m:ctrlPr>
                            </m:radPr>
                            <m:deg/>
                            <m:e>
                              <m:r>
                                <a:rPr lang="en-US" b="0" i="1" smtClean="0">
                                  <a:latin typeface="Cambria Math" charset="0"/>
                                </a:rPr>
                                <m:t>2</m:t>
                              </m:r>
                              <m:r>
                                <a:rPr lang="en-US" b="0" i="1" smtClean="0">
                                  <a:latin typeface="Cambria Math" charset="0"/>
                                  <a:ea typeface="Cambria Math" charset="0"/>
                                  <a:cs typeface="Cambria Math" charset="0"/>
                                </a:rPr>
                                <m:t>𝜋</m:t>
                              </m:r>
                              <m:sSup>
                                <m:sSupPr>
                                  <m:ctrlPr>
                                    <a:rPr lang="en-US" b="0" i="1" smtClean="0">
                                      <a:latin typeface="Cambria Math" charset="0"/>
                                      <a:ea typeface="Cambria Math" charset="0"/>
                                      <a:cs typeface="Cambria Math" charset="0"/>
                                    </a:rPr>
                                  </m:ctrlPr>
                                </m:sSup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1</m:t>
                                      </m:r>
                                    </m:sub>
                                  </m:sSub>
                                </m:e>
                                <m:sup>
                                  <m:r>
                                    <a:rPr lang="en-US" b="0" i="1" smtClean="0">
                                      <a:latin typeface="Cambria Math" charset="0"/>
                                      <a:ea typeface="Cambria Math" charset="0"/>
                                      <a:cs typeface="Cambria Math" charset="0"/>
                                    </a:rPr>
                                    <m:t>2</m:t>
                                  </m:r>
                                </m:sup>
                              </m:sSup>
                            </m:e>
                          </m:rad>
                        </m:den>
                      </m:f>
                      <m:sSup>
                        <m:sSupPr>
                          <m:ctrlPr>
                            <a:rPr lang="mr-IN" b="0" i="1" smtClean="0">
                              <a:latin typeface="Cambria Math" charset="0"/>
                            </a:rPr>
                          </m:ctrlPr>
                        </m:sSupPr>
                        <m:e>
                          <m:r>
                            <a:rPr lang="en-US" b="0" i="1" smtClean="0">
                              <a:latin typeface="Cambria Math" charset="0"/>
                            </a:rPr>
                            <m:t>𝑒</m:t>
                          </m:r>
                        </m:e>
                        <m:sup>
                          <m:f>
                            <m:fPr>
                              <m:ctrlPr>
                                <a:rPr lang="mr-IN" b="0" i="1" smtClean="0">
                                  <a:latin typeface="Cambria Math" charset="0"/>
                                </a:rPr>
                              </m:ctrlPr>
                            </m:fPr>
                            <m:num>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𝑑</m:t>
                                  </m:r>
                                </m:e>
                                <m:sub>
                                  <m:r>
                                    <a:rPr lang="en-US" b="0" i="1" smtClean="0">
                                      <a:latin typeface="Cambria Math" charset="0"/>
                                    </a:rPr>
                                    <m:t>1</m:t>
                                  </m:r>
                                </m:sub>
                                <m:sup>
                                  <m:r>
                                    <a:rPr lang="en-US" b="0" i="1" smtClean="0">
                                      <a:latin typeface="Cambria Math" charset="0"/>
                                    </a:rPr>
                                    <m:t>2</m:t>
                                  </m:r>
                                </m:sup>
                              </m:sSubSup>
                            </m:num>
                            <m:den>
                              <m:r>
                                <a:rPr lang="en-US" b="0" i="1" smtClean="0">
                                  <a:latin typeface="Cambria Math" charset="0"/>
                                </a:rPr>
                                <m:t>2</m:t>
                              </m:r>
                              <m:sSubSup>
                                <m:sSubSupPr>
                                  <m:ctrlPr>
                                    <a:rPr lang="en-US" b="0" i="1" smtClean="0">
                                      <a:latin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rPr>
                                    <m:t>1</m:t>
                                  </m:r>
                                </m:sub>
                                <m:sup>
                                  <m:r>
                                    <a:rPr lang="en-US" b="0" i="1" smtClean="0">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2</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up>
                                  <m:r>
                                    <a:rPr lang="en-US" i="1">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3</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3</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3</m:t>
                                  </m:r>
                                </m:sub>
                                <m:sup>
                                  <m:r>
                                    <a:rPr lang="en-US" i="1">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4</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4</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4</m:t>
                                  </m:r>
                                </m:sub>
                                <m:sup>
                                  <m:r>
                                    <a:rPr lang="en-US" i="1">
                                      <a:latin typeface="Cambria Math" charset="0"/>
                                    </a:rPr>
                                    <m:t>2</m:t>
                                  </m:r>
                                </m:sup>
                              </m:sSubSup>
                            </m:den>
                          </m:f>
                        </m:sup>
                      </m:sSup>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81000" y="838200"/>
                <a:ext cx="8458200" cy="1835502"/>
              </a:xfrm>
              <a:prstGeom prst="rect">
                <a:avLst/>
              </a:prstGeom>
              <a:blipFill rotWithShape="0">
                <a:blip r:embed="rId3"/>
                <a:stretch>
                  <a:fillRect l="-1154" t="-2658"/>
                </a:stretch>
              </a:blipFill>
            </p:spPr>
            <p:txBody>
              <a:bodyPr/>
              <a:lstStyle/>
              <a:p>
                <a:r>
                  <a:rPr lang="en-US">
                    <a:noFill/>
                  </a:rPr>
                  <a:t> </a:t>
                </a:r>
              </a:p>
            </p:txBody>
          </p:sp>
        </mc:Fallback>
      </mc:AlternateContent>
    </p:spTree>
    <p:extLst>
      <p:ext uri="{BB962C8B-B14F-4D97-AF65-F5344CB8AC3E}">
        <p14:creationId xmlns:p14="http://schemas.microsoft.com/office/powerpoint/2010/main" val="15772148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6" name="Footer Placeholder 5"/>
          <p:cNvSpPr>
            <a:spLocks noGrp="1"/>
          </p:cNvSpPr>
          <p:nvPr>
            <p:ph type="ftr" sz="quarter" idx="3"/>
          </p:nvPr>
        </p:nvSpPr>
        <p:spPr/>
        <p:txBody>
          <a:bodyPr/>
          <a:lstStyle/>
          <a:p>
            <a:r>
              <a:rPr lang="en-US" smtClean="0"/>
              <a:t>Introduction to DA</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86</a:t>
            </a:fld>
            <a:endParaRPr lang="en-US" dirty="0"/>
          </a:p>
        </p:txBody>
      </p:sp>
      <mc:AlternateContent xmlns:mc="http://schemas.openxmlformats.org/markup-compatibility/2006">
        <mc:Choice xmlns:a14="http://schemas.microsoft.com/office/drawing/2010/main" Requires="a14">
          <p:sp>
            <p:nvSpPr>
              <p:cNvPr id="9" name="TextBox 8"/>
              <p:cNvSpPr txBox="1"/>
              <p:nvPr/>
            </p:nvSpPr>
            <p:spPr>
              <a:xfrm>
                <a:off x="381000" y="838200"/>
                <a:ext cx="8458200" cy="6033575"/>
              </a:xfrm>
              <a:prstGeom prst="rect">
                <a:avLst/>
              </a:prstGeom>
              <a:noFill/>
            </p:spPr>
            <p:txBody>
              <a:bodyPr wrap="square" rtlCol="0">
                <a:spAutoFit/>
              </a:bodyPr>
              <a:lstStyle/>
              <a:p>
                <a:r>
                  <a:rPr lang="en-US" dirty="0" smtClean="0">
                    <a:latin typeface="Calibri" charset="0"/>
                  </a:rPr>
                  <a:t>Maximize P:</a:t>
                </a:r>
              </a:p>
              <a:p>
                <a:pPr/>
                <a14:m>
                  <m:oMathPara xmlns:m="http://schemas.openxmlformats.org/officeDocument/2006/math">
                    <m:oMathParaPr>
                      <m:jc m:val="left"/>
                    </m:oMathParaPr>
                    <m:oMath xmlns:m="http://schemas.openxmlformats.org/officeDocument/2006/math">
                      <m:r>
                        <a:rPr lang="en-US" b="0" i="1" smtClean="0">
                          <a:latin typeface="Cambria Math" charset="0"/>
                        </a:rPr>
                        <m:t>𝑃</m:t>
                      </m:r>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ad>
                            <m:radPr>
                              <m:degHide m:val="on"/>
                              <m:ctrlPr>
                                <a:rPr lang="mr-IN" b="0" i="1" smtClean="0">
                                  <a:latin typeface="Cambria Math" charset="0"/>
                                </a:rPr>
                              </m:ctrlPr>
                            </m:radPr>
                            <m:deg/>
                            <m:e>
                              <m:r>
                                <a:rPr lang="en-US" b="0" i="1" smtClean="0">
                                  <a:latin typeface="Cambria Math" charset="0"/>
                                </a:rPr>
                                <m:t>2</m:t>
                              </m:r>
                              <m:r>
                                <a:rPr lang="en-US" b="0" i="1" smtClean="0">
                                  <a:latin typeface="Cambria Math" charset="0"/>
                                  <a:ea typeface="Cambria Math" charset="0"/>
                                  <a:cs typeface="Cambria Math" charset="0"/>
                                </a:rPr>
                                <m:t>𝜋</m:t>
                              </m:r>
                              <m:sSup>
                                <m:sSupPr>
                                  <m:ctrlPr>
                                    <a:rPr lang="en-US" b="0" i="1" smtClean="0">
                                      <a:latin typeface="Cambria Math" charset="0"/>
                                      <a:ea typeface="Cambria Math" charset="0"/>
                                      <a:cs typeface="Cambria Math" charset="0"/>
                                    </a:rPr>
                                  </m:ctrlPr>
                                </m:sSup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1</m:t>
                                      </m:r>
                                    </m:sub>
                                  </m:sSub>
                                </m:e>
                                <m:sup>
                                  <m:r>
                                    <a:rPr lang="en-US" b="0" i="1" smtClean="0">
                                      <a:latin typeface="Cambria Math" charset="0"/>
                                      <a:ea typeface="Cambria Math" charset="0"/>
                                      <a:cs typeface="Cambria Math" charset="0"/>
                                    </a:rPr>
                                    <m:t>2</m:t>
                                  </m:r>
                                </m:sup>
                              </m:sSup>
                            </m:e>
                          </m:rad>
                        </m:den>
                      </m:f>
                      <m:sSup>
                        <m:sSupPr>
                          <m:ctrlPr>
                            <a:rPr lang="mr-IN" b="0" i="1" smtClean="0">
                              <a:latin typeface="Cambria Math" charset="0"/>
                            </a:rPr>
                          </m:ctrlPr>
                        </m:sSupPr>
                        <m:e>
                          <m:r>
                            <a:rPr lang="en-US" b="0" i="1" smtClean="0">
                              <a:latin typeface="Cambria Math" charset="0"/>
                            </a:rPr>
                            <m:t>𝑒</m:t>
                          </m:r>
                        </m:e>
                        <m:sup>
                          <m:f>
                            <m:fPr>
                              <m:ctrlPr>
                                <a:rPr lang="mr-IN" b="0" i="1" smtClean="0">
                                  <a:latin typeface="Cambria Math" charset="0"/>
                                </a:rPr>
                              </m:ctrlPr>
                            </m:fPr>
                            <m:num>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𝑑</m:t>
                                  </m:r>
                                </m:e>
                                <m:sub>
                                  <m:r>
                                    <a:rPr lang="en-US" b="0" i="1" smtClean="0">
                                      <a:latin typeface="Cambria Math" charset="0"/>
                                    </a:rPr>
                                    <m:t>1</m:t>
                                  </m:r>
                                </m:sub>
                                <m:sup>
                                  <m:r>
                                    <a:rPr lang="en-US" b="0" i="1" smtClean="0">
                                      <a:latin typeface="Cambria Math" charset="0"/>
                                    </a:rPr>
                                    <m:t>2</m:t>
                                  </m:r>
                                </m:sup>
                              </m:sSubSup>
                            </m:num>
                            <m:den>
                              <m:r>
                                <a:rPr lang="en-US" b="0" i="1" smtClean="0">
                                  <a:latin typeface="Cambria Math" charset="0"/>
                                </a:rPr>
                                <m:t>2</m:t>
                              </m:r>
                              <m:sSubSup>
                                <m:sSubSupPr>
                                  <m:ctrlPr>
                                    <a:rPr lang="en-US" b="0" i="1" smtClean="0">
                                      <a:latin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rPr>
                                    <m:t>1</m:t>
                                  </m:r>
                                </m:sub>
                                <m:sup>
                                  <m:r>
                                    <a:rPr lang="en-US" b="0" i="1" smtClean="0">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2</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2</m:t>
                                  </m:r>
                                </m:sub>
                                <m:sup>
                                  <m:r>
                                    <a:rPr lang="en-US" i="1">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3</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3</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3</m:t>
                                  </m:r>
                                </m:sub>
                                <m:sup>
                                  <m:r>
                                    <a:rPr lang="en-US" i="1">
                                      <a:latin typeface="Cambria Math" charset="0"/>
                                    </a:rPr>
                                    <m:t>2</m:t>
                                  </m:r>
                                </m:sup>
                              </m:sSubSup>
                            </m:den>
                          </m:f>
                        </m:sup>
                      </m:sSup>
                      <m:f>
                        <m:fPr>
                          <m:ctrlPr>
                            <a:rPr lang="mr-IN" i="1">
                              <a:latin typeface="Cambria Math" charset="0"/>
                            </a:rPr>
                          </m:ctrlPr>
                        </m:fPr>
                        <m:num>
                          <m:r>
                            <a:rPr lang="en-US" i="1">
                              <a:latin typeface="Cambria Math" charset="0"/>
                            </a:rPr>
                            <m:t>1</m:t>
                          </m:r>
                        </m:num>
                        <m:den>
                          <m:rad>
                            <m:radPr>
                              <m:degHide m:val="on"/>
                              <m:ctrlPr>
                                <a:rPr lang="mr-IN" i="1">
                                  <a:latin typeface="Cambria Math" charset="0"/>
                                </a:rPr>
                              </m:ctrlPr>
                            </m:radPr>
                            <m:deg/>
                            <m:e>
                              <m:r>
                                <a:rPr lang="en-US" i="1">
                                  <a:latin typeface="Cambria Math" charset="0"/>
                                </a:rPr>
                                <m:t>2</m:t>
                              </m:r>
                              <m:r>
                                <a:rPr lang="en-US" i="1">
                                  <a:latin typeface="Cambria Math" charset="0"/>
                                  <a:ea typeface="Cambria Math" charset="0"/>
                                  <a:cs typeface="Cambria Math" charset="0"/>
                                </a:rPr>
                                <m:t>𝜋</m:t>
                              </m:r>
                              <m:sSup>
                                <m:sSupPr>
                                  <m:ctrlPr>
                                    <a:rPr lang="en-US" i="1">
                                      <a:latin typeface="Cambria Math" charset="0"/>
                                      <a:ea typeface="Cambria Math" charset="0"/>
                                      <a:cs typeface="Cambria Math" charset="0"/>
                                    </a:rPr>
                                  </m:ctrlPr>
                                </m:sSup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4</m:t>
                                      </m:r>
                                    </m:sub>
                                  </m:sSub>
                                </m:e>
                                <m:sup>
                                  <m:r>
                                    <a:rPr lang="en-US" i="1">
                                      <a:latin typeface="Cambria Math" charset="0"/>
                                      <a:ea typeface="Cambria Math" charset="0"/>
                                      <a:cs typeface="Cambria Math" charset="0"/>
                                    </a:rPr>
                                    <m:t>2</m:t>
                                  </m:r>
                                </m:sup>
                              </m:sSup>
                            </m:e>
                          </m:rad>
                        </m:den>
                      </m:f>
                      <m:sSup>
                        <m:sSupPr>
                          <m:ctrlPr>
                            <a:rPr lang="mr-IN" i="1">
                              <a:latin typeface="Cambria Math" charset="0"/>
                            </a:rPr>
                          </m:ctrlPr>
                        </m:sSupPr>
                        <m:e>
                          <m:r>
                            <a:rPr lang="en-US" i="1">
                              <a:latin typeface="Cambria Math" charset="0"/>
                            </a:rPr>
                            <m:t>𝑒</m:t>
                          </m:r>
                        </m:e>
                        <m:sup>
                          <m:f>
                            <m:fPr>
                              <m:ctrlPr>
                                <a:rPr lang="mr-IN" i="1">
                                  <a:latin typeface="Cambria Math" charset="0"/>
                                </a:rPr>
                              </m:ctrlPr>
                            </m:fPr>
                            <m:num>
                              <m:r>
                                <a:rPr lang="en-US" i="1">
                                  <a:latin typeface="Cambria Math" charset="0"/>
                                </a:rPr>
                                <m:t>−</m:t>
                              </m:r>
                              <m:sSubSup>
                                <m:sSubSupPr>
                                  <m:ctrlPr>
                                    <a:rPr lang="en-US" i="1">
                                      <a:latin typeface="Cambria Math" charset="0"/>
                                    </a:rPr>
                                  </m:ctrlPr>
                                </m:sSubSupPr>
                                <m:e>
                                  <m:r>
                                    <a:rPr lang="en-US" i="1">
                                      <a:latin typeface="Cambria Math" charset="0"/>
                                    </a:rPr>
                                    <m:t>𝑑</m:t>
                                  </m:r>
                                </m:e>
                                <m:sub>
                                  <m:r>
                                    <a:rPr lang="en-US" b="0" i="1" smtClean="0">
                                      <a:latin typeface="Cambria Math" charset="0"/>
                                    </a:rPr>
                                    <m:t>4</m:t>
                                  </m:r>
                                </m:sub>
                                <m:sup>
                                  <m:r>
                                    <a:rPr lang="en-US" i="1">
                                      <a:latin typeface="Cambria Math" charset="0"/>
                                    </a:rPr>
                                    <m:t>2</m:t>
                                  </m:r>
                                </m:sup>
                              </m:sSubSup>
                            </m:num>
                            <m:den>
                              <m:r>
                                <a:rPr lang="en-US" i="1">
                                  <a:latin typeface="Cambria Math" charset="0"/>
                                </a:rPr>
                                <m:t>2</m:t>
                              </m:r>
                              <m:sSubSup>
                                <m:sSubSupPr>
                                  <m:ctrlPr>
                                    <a:rPr lang="en-US" i="1">
                                      <a:latin typeface="Cambria Math" charset="0"/>
                                    </a:rPr>
                                  </m:ctrlPr>
                                </m:sSubSupPr>
                                <m:e>
                                  <m:r>
                                    <a:rPr lang="en-US" i="1">
                                      <a:latin typeface="Cambria Math" charset="0"/>
                                      <a:ea typeface="Cambria Math" charset="0"/>
                                      <a:cs typeface="Cambria Math" charset="0"/>
                                    </a:rPr>
                                    <m:t>𝜎</m:t>
                                  </m:r>
                                </m:e>
                                <m:sub>
                                  <m:r>
                                    <a:rPr lang="en-US" b="0" i="1" smtClean="0">
                                      <a:latin typeface="Cambria Math" charset="0"/>
                                      <a:ea typeface="Cambria Math" charset="0"/>
                                      <a:cs typeface="Cambria Math" charset="0"/>
                                    </a:rPr>
                                    <m:t>4</m:t>
                                  </m:r>
                                </m:sub>
                                <m:sup>
                                  <m:r>
                                    <a:rPr lang="en-US" i="1">
                                      <a:latin typeface="Cambria Math" charset="0"/>
                                    </a:rPr>
                                    <m:t>2</m:t>
                                  </m:r>
                                </m:sup>
                              </m:sSubSup>
                            </m:den>
                          </m:f>
                        </m:sup>
                      </m:sSup>
                    </m:oMath>
                  </m:oMathPara>
                </a14:m>
                <a:endParaRPr lang="en-US" dirty="0" smtClean="0"/>
              </a:p>
              <a:p>
                <a:endParaRPr lang="en-US" dirty="0"/>
              </a:p>
              <a:p>
                <a14:m>
                  <m:oMath xmlns:m="http://schemas.openxmlformats.org/officeDocument/2006/math">
                    <m:func>
                      <m:funcPr>
                        <m:ctrlPr>
                          <a:rPr lang="en-US" i="1" smtClean="0">
                            <a:latin typeface="Cambria Math" charset="0"/>
                          </a:rPr>
                        </m:ctrlPr>
                      </m:funcPr>
                      <m:fName>
                        <m:r>
                          <m:rPr>
                            <m:sty m:val="p"/>
                          </m:rPr>
                          <a:rPr lang="en-US" i="0" smtClean="0">
                            <a:latin typeface="Cambria Math" charset="0"/>
                          </a:rPr>
                          <m:t>ln</m:t>
                        </m:r>
                      </m:fName>
                      <m:e>
                        <m:r>
                          <a:rPr lang="en-US" b="0" i="1" smtClean="0">
                            <a:latin typeface="Cambria Math" charset="0"/>
                          </a:rPr>
                          <m:t>𝑃</m:t>
                        </m:r>
                      </m:e>
                    </m:func>
                  </m:oMath>
                </a14:m>
                <a:r>
                  <a:rPr lang="en-US" dirty="0" smtClean="0"/>
                  <a:t> </a:t>
                </a:r>
                <a:r>
                  <a:rPr lang="en-US" dirty="0" smtClean="0">
                    <a:latin typeface="Calibri" charset="0"/>
                  </a:rPr>
                  <a:t>will also have its maximum for this trajectory.</a:t>
                </a:r>
              </a:p>
              <a:p>
                <a:endParaRPr lang="en-US" dirty="0"/>
              </a:p>
              <a:p>
                <a14:m>
                  <m:oMath xmlns:m="http://schemas.openxmlformats.org/officeDocument/2006/math">
                    <m:func>
                      <m:funcPr>
                        <m:ctrlPr>
                          <a:rPr lang="en-US" i="1" smtClean="0">
                            <a:latin typeface="Cambria Math" charset="0"/>
                          </a:rPr>
                        </m:ctrlPr>
                      </m:funcPr>
                      <m:fName>
                        <m:r>
                          <a:rPr lang="en-US" b="0" i="0" smtClean="0">
                            <a:latin typeface="Cambria Math" charset="0"/>
                          </a:rPr>
                          <m:t>−2</m:t>
                        </m:r>
                        <m:r>
                          <m:rPr>
                            <m:sty m:val="p"/>
                          </m:rPr>
                          <a:rPr lang="en-US" i="0" smtClean="0">
                            <a:latin typeface="Cambria Math" charset="0"/>
                          </a:rPr>
                          <m:t>ln</m:t>
                        </m:r>
                      </m:fName>
                      <m:e>
                        <m:r>
                          <a:rPr lang="en-US" b="0" i="1" smtClean="0">
                            <a:latin typeface="Cambria Math" charset="0"/>
                          </a:rPr>
                          <m:t>𝑃</m:t>
                        </m:r>
                      </m:e>
                    </m:func>
                  </m:oMath>
                </a14:m>
                <a:r>
                  <a:rPr lang="en-US" dirty="0" smtClean="0"/>
                  <a:t> </a:t>
                </a:r>
                <a:r>
                  <a:rPr lang="en-US" dirty="0" smtClean="0">
                    <a:latin typeface="Calibri" charset="0"/>
                  </a:rPr>
                  <a:t>will have its minimum for this trajectory.</a:t>
                </a:r>
              </a:p>
              <a:p>
                <a:endParaRPr lang="en-US" dirty="0"/>
              </a:p>
              <a:p>
                <a:pPr/>
                <a14:m>
                  <m:oMathPara xmlns:m="http://schemas.openxmlformats.org/officeDocument/2006/math">
                    <m:oMathParaPr>
                      <m:jc m:val="left"/>
                    </m:oMathParaPr>
                    <m:oMath xmlns:m="http://schemas.openxmlformats.org/officeDocument/2006/math">
                      <m:r>
                        <a:rPr lang="en-US" b="0" i="1" smtClean="0">
                          <a:latin typeface="Cambria Math" charset="0"/>
                        </a:rPr>
                        <m:t>−2</m:t>
                      </m:r>
                      <m:func>
                        <m:funcPr>
                          <m:ctrlPr>
                            <a:rPr lang="en-US" b="0" i="1" smtClean="0">
                              <a:latin typeface="Cambria Math" charset="0"/>
                            </a:rPr>
                          </m:ctrlPr>
                        </m:funcPr>
                        <m:fName>
                          <m:r>
                            <m:rPr>
                              <m:sty m:val="p"/>
                            </m:rPr>
                            <a:rPr lang="en-US" b="0" i="0" smtClean="0">
                              <a:latin typeface="Cambria Math" charset="0"/>
                            </a:rPr>
                            <m:t>ln</m:t>
                          </m:r>
                        </m:fName>
                        <m:e>
                          <m:r>
                            <a:rPr lang="en-US" b="0" i="1" smtClean="0">
                              <a:latin typeface="Cambria Math" charset="0"/>
                            </a:rPr>
                            <m:t>𝑃</m:t>
                          </m:r>
                        </m:e>
                      </m:func>
                      <m:r>
                        <a:rPr lang="en-US" b="0" i="1" smtClean="0">
                          <a:latin typeface="Cambria Math" charset="0"/>
                        </a:rPr>
                        <m:t>=−2</m:t>
                      </m:r>
                      <m:nary>
                        <m:naryPr>
                          <m:chr m:val="∑"/>
                          <m:ctrlPr>
                            <a:rPr lang="is-IS" b="0" i="1" smtClean="0">
                              <a:latin typeface="Cambria Math" charset="0"/>
                            </a:rPr>
                          </m:ctrlPr>
                        </m:naryPr>
                        <m:sub>
                          <m:r>
                            <m:rPr>
                              <m:brk m:alnAt="23"/>
                            </m:rPr>
                            <a:rPr lang="en-US" b="0" i="1" smtClean="0">
                              <a:latin typeface="Cambria Math" charset="0"/>
                            </a:rPr>
                            <m:t>𝑖</m:t>
                          </m:r>
                          <m:r>
                            <a:rPr lang="en-US" b="0" i="1" smtClean="0">
                              <a:latin typeface="Cambria Math" charset="0"/>
                            </a:rPr>
                            <m:t>=1</m:t>
                          </m:r>
                        </m:sub>
                        <m:sup>
                          <m:r>
                            <a:rPr lang="en-US" b="0" i="1" smtClean="0">
                              <a:latin typeface="Cambria Math" charset="0"/>
                            </a:rPr>
                            <m:t>4</m:t>
                          </m:r>
                        </m:sup>
                        <m:e>
                          <m:f>
                            <m:fPr>
                              <m:ctrlPr>
                                <a:rPr lang="mr-IN" b="0" i="1" smtClean="0">
                                  <a:latin typeface="Cambria Math" charset="0"/>
                                </a:rPr>
                              </m:ctrlPr>
                            </m:fPr>
                            <m:num>
                              <m:r>
                                <a:rPr lang="en-US" b="0" i="1" smtClean="0">
                                  <a:latin typeface="Cambria Math" charset="0"/>
                                </a:rPr>
                                <m:t>1</m:t>
                              </m:r>
                            </m:num>
                            <m:den>
                              <m:rad>
                                <m:radPr>
                                  <m:degHide m:val="on"/>
                                  <m:ctrlPr>
                                    <a:rPr lang="mr-IN" b="0" i="1" smtClean="0">
                                      <a:latin typeface="Cambria Math" charset="0"/>
                                    </a:rPr>
                                  </m:ctrlPr>
                                </m:radPr>
                                <m:deg/>
                                <m:e>
                                  <m:r>
                                    <a:rPr lang="en-US" b="0" i="1" smtClean="0">
                                      <a:latin typeface="Cambria Math" charset="0"/>
                                    </a:rPr>
                                    <m:t>2</m:t>
                                  </m:r>
                                  <m:r>
                                    <a:rPr lang="en-US" b="0" i="1" smtClean="0">
                                      <a:latin typeface="Cambria Math" charset="0"/>
                                      <a:ea typeface="Cambria Math" charset="0"/>
                                      <a:cs typeface="Cambria Math" charset="0"/>
                                    </a:rPr>
                                    <m:t>𝜋</m:t>
                                  </m:r>
                                  <m:sSubSup>
                                    <m:sSubSupPr>
                                      <m:ctrlPr>
                                        <a:rPr lang="en-US" b="0" i="1" smtClean="0">
                                          <a:latin typeface="Cambria Math" charset="0"/>
                                          <a:ea typeface="Cambria Math" charset="0"/>
                                          <a:cs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𝑖</m:t>
                                      </m:r>
                                    </m:sub>
                                    <m:sup>
                                      <m:r>
                                        <a:rPr lang="en-US" b="0" i="1" smtClean="0">
                                          <a:latin typeface="Cambria Math" charset="0"/>
                                          <a:ea typeface="Cambria Math" charset="0"/>
                                          <a:cs typeface="Cambria Math" charset="0"/>
                                        </a:rPr>
                                        <m:t>2</m:t>
                                      </m:r>
                                    </m:sup>
                                  </m:sSubSup>
                                </m:e>
                              </m:rad>
                            </m:den>
                          </m:f>
                        </m:e>
                      </m:nary>
                      <m:r>
                        <a:rPr lang="en-US" b="0" i="1" smtClean="0">
                          <a:latin typeface="Cambria Math" charset="0"/>
                        </a:rPr>
                        <m:t>+</m:t>
                      </m:r>
                      <m:nary>
                        <m:naryPr>
                          <m:chr m:val="∑"/>
                          <m:ctrlPr>
                            <a:rPr lang="is-IS" b="0" i="1" smtClean="0">
                              <a:latin typeface="Cambria Math" charset="0"/>
                            </a:rPr>
                          </m:ctrlPr>
                        </m:naryPr>
                        <m:sub>
                          <m:r>
                            <m:rPr>
                              <m:brk m:alnAt="23"/>
                            </m:rPr>
                            <a:rPr lang="en-US" b="0" i="1" smtClean="0">
                              <a:latin typeface="Cambria Math" charset="0"/>
                            </a:rPr>
                            <m:t>𝑖</m:t>
                          </m:r>
                          <m:r>
                            <a:rPr lang="en-US" b="0" i="1" smtClean="0">
                              <a:latin typeface="Cambria Math" charset="0"/>
                            </a:rPr>
                            <m:t>=1</m:t>
                          </m:r>
                        </m:sub>
                        <m:sup>
                          <m:r>
                            <a:rPr lang="en-US" b="0" i="1" smtClean="0">
                              <a:latin typeface="Cambria Math" charset="0"/>
                            </a:rPr>
                            <m:t>4</m:t>
                          </m:r>
                        </m:sup>
                        <m:e>
                          <m:f>
                            <m:fPr>
                              <m:ctrlPr>
                                <a:rPr lang="mr-IN" b="0" i="1" smtClean="0">
                                  <a:latin typeface="Cambria Math" charset="0"/>
                                </a:rPr>
                              </m:ctrlPr>
                            </m:fPr>
                            <m:num>
                              <m:sSubSup>
                                <m:sSubSupPr>
                                  <m:ctrlPr>
                                    <a:rPr lang="en-US" b="0" i="1" smtClean="0">
                                      <a:latin typeface="Cambria Math" charset="0"/>
                                    </a:rPr>
                                  </m:ctrlPr>
                                </m:sSubSupPr>
                                <m:e>
                                  <m:r>
                                    <a:rPr lang="en-US" b="0" i="1" smtClean="0">
                                      <a:latin typeface="Cambria Math" charset="0"/>
                                    </a:rPr>
                                    <m:t>𝑑</m:t>
                                  </m:r>
                                </m:e>
                                <m:sub>
                                  <m:r>
                                    <a:rPr lang="en-US" b="0" i="1" smtClean="0">
                                      <a:latin typeface="Cambria Math" charset="0"/>
                                    </a:rPr>
                                    <m:t>𝑖</m:t>
                                  </m:r>
                                </m:sub>
                                <m:sup>
                                  <m:r>
                                    <a:rPr lang="en-US" b="0" i="1" smtClean="0">
                                      <a:latin typeface="Cambria Math" charset="0"/>
                                    </a:rPr>
                                    <m:t>2</m:t>
                                  </m:r>
                                </m:sup>
                              </m:sSubSup>
                            </m:num>
                            <m:den>
                              <m:sSubSup>
                                <m:sSubSupPr>
                                  <m:ctrlPr>
                                    <a:rPr lang="en-US" b="0" i="1" smtClean="0">
                                      <a:latin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rPr>
                                    <m:t>𝑖</m:t>
                                  </m:r>
                                </m:sub>
                                <m:sup>
                                  <m:r>
                                    <a:rPr lang="en-US" b="0" i="1" smtClean="0">
                                      <a:latin typeface="Cambria Math" charset="0"/>
                                    </a:rPr>
                                    <m:t>2</m:t>
                                  </m:r>
                                </m:sup>
                              </m:sSubSup>
                            </m:den>
                          </m:f>
                        </m:e>
                      </m:nary>
                    </m:oMath>
                  </m:oMathPara>
                </a14:m>
                <a:endParaRPr lang="en-US" dirty="0" smtClean="0"/>
              </a:p>
              <a:p>
                <a:r>
                  <a:rPr lang="en-US" dirty="0" smtClean="0">
                    <a:latin typeface="Calibri" charset="0"/>
                  </a:rPr>
                  <a:t>First term is constant, so minimize  </a:t>
                </a:r>
                <a14:m>
                  <m:oMath xmlns:m="http://schemas.openxmlformats.org/officeDocument/2006/math">
                    <m:nary>
                      <m:naryPr>
                        <m:chr m:val="∑"/>
                        <m:ctrlPr>
                          <a:rPr lang="is-IS" i="1">
                            <a:latin typeface="Cambria Math" charset="0"/>
                          </a:rPr>
                        </m:ctrlPr>
                      </m:naryPr>
                      <m:sub>
                        <m:r>
                          <a:rPr lang="en-US" b="0" i="1" smtClean="0">
                            <a:latin typeface="Cambria Math" charset="0"/>
                          </a:rPr>
                          <m:t>𝑖</m:t>
                        </m:r>
                        <m:r>
                          <a:rPr lang="en-US" i="1">
                            <a:latin typeface="Cambria Math" charset="0"/>
                          </a:rPr>
                          <m:t>=1</m:t>
                        </m:r>
                      </m:sub>
                      <m:sup>
                        <m:r>
                          <a:rPr lang="en-US" b="0" i="1" smtClean="0">
                            <a:latin typeface="Cambria Math" charset="0"/>
                          </a:rPr>
                          <m:t>4</m:t>
                        </m:r>
                      </m:sup>
                      <m:e>
                        <m:f>
                          <m:fPr>
                            <m:ctrlPr>
                              <a:rPr lang="mr-IN" i="1">
                                <a:latin typeface="Cambria Math" charset="0"/>
                              </a:rPr>
                            </m:ctrlPr>
                          </m:fPr>
                          <m:num>
                            <m:sSubSup>
                              <m:sSubSupPr>
                                <m:ctrlPr>
                                  <a:rPr lang="en-US" i="1">
                                    <a:latin typeface="Cambria Math" charset="0"/>
                                  </a:rPr>
                                </m:ctrlPr>
                              </m:sSubSupPr>
                              <m:e>
                                <m:r>
                                  <a:rPr lang="en-US" i="1">
                                    <a:latin typeface="Cambria Math" charset="0"/>
                                  </a:rPr>
                                  <m:t>𝑑</m:t>
                                </m:r>
                              </m:e>
                              <m:sub>
                                <m:r>
                                  <a:rPr lang="en-US" i="1">
                                    <a:latin typeface="Cambria Math" charset="0"/>
                                  </a:rPr>
                                  <m:t>𝑖</m:t>
                                </m:r>
                              </m:sub>
                              <m:sup>
                                <m:r>
                                  <a:rPr lang="en-US" i="1">
                                    <a:latin typeface="Cambria Math" charset="0"/>
                                  </a:rPr>
                                  <m:t>2</m:t>
                                </m:r>
                              </m:sup>
                            </m:sSubSup>
                          </m:num>
                          <m:den>
                            <m:sSubSup>
                              <m:sSubSupPr>
                                <m:ctrlPr>
                                  <a:rPr lang="en-US" i="1">
                                    <a:latin typeface="Cambria Math" charset="0"/>
                                  </a:rPr>
                                </m:ctrlPr>
                              </m:sSubSupPr>
                              <m:e>
                                <m:r>
                                  <a:rPr lang="en-US" i="1">
                                    <a:latin typeface="Cambria Math" charset="0"/>
                                    <a:ea typeface="Cambria Math" charset="0"/>
                                    <a:cs typeface="Cambria Math" charset="0"/>
                                  </a:rPr>
                                  <m:t>𝜎</m:t>
                                </m:r>
                              </m:e>
                              <m:sub>
                                <m:r>
                                  <a:rPr lang="en-US" i="1">
                                    <a:latin typeface="Cambria Math" charset="0"/>
                                  </a:rPr>
                                  <m:t>𝑖</m:t>
                                </m:r>
                              </m:sub>
                              <m:sup>
                                <m:r>
                                  <a:rPr lang="en-US" i="1">
                                    <a:latin typeface="Cambria Math" charset="0"/>
                                  </a:rPr>
                                  <m:t>2</m:t>
                                </m:r>
                              </m:sup>
                            </m:sSubSup>
                          </m:den>
                        </m:f>
                      </m:e>
                    </m:nary>
                  </m:oMath>
                </a14:m>
                <a:endParaRPr lang="en-US" dirty="0" smtClean="0"/>
              </a:p>
              <a:p>
                <a:endParaRPr lang="en-US" dirty="0" smtClean="0"/>
              </a:p>
              <a:p>
                <a:endParaRPr lang="en-US" dirty="0"/>
              </a:p>
            </p:txBody>
          </p:sp>
        </mc:Choice>
        <mc:Fallback>
          <p:sp>
            <p:nvSpPr>
              <p:cNvPr id="9" name="TextBox 8"/>
              <p:cNvSpPr txBox="1">
                <a:spLocks noRot="1" noChangeAspect="1" noMove="1" noResize="1" noEditPoints="1" noAdjustHandles="1" noChangeArrowheads="1" noChangeShapeType="1" noTextEdit="1"/>
              </p:cNvSpPr>
              <p:nvPr/>
            </p:nvSpPr>
            <p:spPr>
              <a:xfrm>
                <a:off x="381000" y="838200"/>
                <a:ext cx="8458200" cy="6033575"/>
              </a:xfrm>
              <a:prstGeom prst="rect">
                <a:avLst/>
              </a:prstGeom>
              <a:blipFill rotWithShape="0">
                <a:blip r:embed="rId2"/>
                <a:stretch>
                  <a:fillRect l="-1154" t="-809"/>
                </a:stretch>
              </a:blipFill>
            </p:spPr>
            <p:txBody>
              <a:bodyPr/>
              <a:lstStyle/>
              <a:p>
                <a:r>
                  <a:rPr lang="en-US">
                    <a:noFill/>
                  </a:rPr>
                  <a:t> </a:t>
                </a:r>
              </a:p>
            </p:txBody>
          </p:sp>
        </mc:Fallback>
      </mc:AlternateContent>
    </p:spTree>
    <p:extLst>
      <p:ext uri="{BB962C8B-B14F-4D97-AF65-F5344CB8AC3E}">
        <p14:creationId xmlns:p14="http://schemas.microsoft.com/office/powerpoint/2010/main" val="11609550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274"/>
            <a:ext cx="5486399" cy="4113624"/>
          </a:xfrm>
          <a:prstGeom prst="rect">
            <a:avLst/>
          </a:prstGeom>
        </p:spPr>
      </p:pic>
      <p:sp>
        <p:nvSpPr>
          <p:cNvPr id="8" name="TextBox 7"/>
          <p:cNvSpPr txBox="1"/>
          <p:nvPr/>
        </p:nvSpPr>
        <p:spPr>
          <a:xfrm>
            <a:off x="184178" y="838201"/>
            <a:ext cx="8731222" cy="1409617"/>
          </a:xfrm>
          <a:prstGeom prst="rect">
            <a:avLst/>
          </a:prstGeom>
          <a:noFill/>
        </p:spPr>
        <p:txBody>
          <a:bodyPr wrap="square" rtlCol="0">
            <a:spAutoFit/>
          </a:bodyPr>
          <a:lstStyle/>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3D Variational assimilation.</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Just consider observations at a single time. </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Find state that minimizes distance to observations at this time.</a:t>
            </a: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87</a:t>
            </a:fld>
            <a:endParaRPr lang="en-US" dirty="0"/>
          </a:p>
        </p:txBody>
      </p:sp>
      <p:sp>
        <p:nvSpPr>
          <p:cNvPr id="9" name="TextBox 8"/>
          <p:cNvSpPr txBox="1"/>
          <p:nvPr/>
        </p:nvSpPr>
        <p:spPr>
          <a:xfrm>
            <a:off x="5334000" y="2667000"/>
            <a:ext cx="3581400" cy="1569660"/>
          </a:xfrm>
          <a:prstGeom prst="rect">
            <a:avLst/>
          </a:prstGeom>
          <a:noFill/>
        </p:spPr>
        <p:txBody>
          <a:bodyPr wrap="square" rtlCol="0">
            <a:spAutoFit/>
          </a:bodyPr>
          <a:lstStyle/>
          <a:p>
            <a:r>
              <a:rPr lang="en-US" dirty="0" smtClean="0">
                <a:latin typeface="Calibri" charset="0"/>
              </a:rPr>
              <a:t>For single x, y observation at time 0.5, solution is just the observation itself (not very exciting).</a:t>
            </a:r>
            <a:endParaRPr lang="en-US" dirty="0">
              <a:latin typeface="Calibri" charset="0"/>
            </a:endParaRPr>
          </a:p>
        </p:txBody>
      </p:sp>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7134781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0274"/>
            <a:ext cx="5486399" cy="4113624"/>
          </a:xfrm>
          <a:prstGeom prst="rect">
            <a:avLst/>
          </a:prstGeom>
        </p:spPr>
      </p:pic>
      <p:sp>
        <p:nvSpPr>
          <p:cNvPr id="8" name="TextBox 7"/>
          <p:cNvSpPr txBox="1"/>
          <p:nvPr/>
        </p:nvSpPr>
        <p:spPr>
          <a:xfrm>
            <a:off x="184178" y="838201"/>
            <a:ext cx="8731222" cy="1409617"/>
          </a:xfrm>
          <a:prstGeom prst="rect">
            <a:avLst/>
          </a:prstGeom>
          <a:noFill/>
        </p:spPr>
        <p:txBody>
          <a:bodyPr wrap="square" rtlCol="0">
            <a:spAutoFit/>
          </a:bodyPr>
          <a:lstStyle/>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3D Variational assimilation.</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Two observations of x, y at time 0.5.</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One has error variance that is twice as large as the other.</a:t>
            </a: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88</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5334000" y="2667000"/>
                <a:ext cx="3581400" cy="1938992"/>
              </a:xfrm>
              <a:prstGeom prst="rect">
                <a:avLst/>
              </a:prstGeom>
              <a:noFill/>
            </p:spPr>
            <p:txBody>
              <a:bodyPr wrap="square" rtlCol="0">
                <a:spAutoFit/>
              </a:bodyPr>
              <a:lstStyle/>
              <a:p>
                <a:r>
                  <a:rPr lang="en-US" dirty="0" smtClean="0">
                    <a:latin typeface="Calibri" charset="0"/>
                  </a:rPr>
                  <a:t>Best analysis minimizes:</a:t>
                </a:r>
              </a:p>
              <a:p>
                <a:endParaRPr lang="en-US" dirty="0">
                  <a:latin typeface="Calibri" charset="0"/>
                </a:endParaRPr>
              </a:p>
              <a:p>
                <a:endParaRPr lang="en-US" dirty="0" smtClean="0">
                  <a:latin typeface="Calibri" charset="0"/>
                </a:endParaRPr>
              </a:p>
              <a:p>
                <a:r>
                  <a:rPr lang="en-US" dirty="0" smtClean="0">
                    <a:latin typeface="Calibri" charset="0"/>
                  </a:rPr>
                  <a:t>Where </a:t>
                </a:r>
                <a14:m>
                  <m:oMath xmlns:m="http://schemas.openxmlformats.org/officeDocument/2006/math">
                    <m:sSup>
                      <m:sSupPr>
                        <m:ctrlPr>
                          <a:rPr lang="en-US" i="1" smtClean="0">
                            <a:latin typeface="Cambria Math" charset="0"/>
                          </a:rPr>
                        </m:ctrlPr>
                      </m:sSupPr>
                      <m:e>
                        <m:r>
                          <a:rPr lang="en-US" i="1" smtClean="0">
                            <a:latin typeface="Cambria Math" charset="0"/>
                            <a:ea typeface="Cambria Math" charset="0"/>
                            <a:cs typeface="Cambria Math" charset="0"/>
                          </a:rPr>
                          <m:t>𝜎</m:t>
                        </m:r>
                      </m:e>
                      <m:sup>
                        <m:r>
                          <a:rPr lang="en-US" b="0" i="1" smtClean="0">
                            <a:latin typeface="Cambria Math" charset="0"/>
                          </a:rPr>
                          <m:t>2</m:t>
                        </m:r>
                      </m:sup>
                    </m:sSup>
                  </m:oMath>
                </a14:m>
                <a:r>
                  <a:rPr lang="en-US" dirty="0" smtClean="0">
                    <a:latin typeface="Calibri" charset="0"/>
                  </a:rPr>
                  <a:t>is observation error variance.</a:t>
                </a:r>
                <a:endParaRPr lang="en-US" dirty="0">
                  <a:latin typeface="Calibri"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34000" y="2667000"/>
                <a:ext cx="3581400" cy="1938992"/>
              </a:xfrm>
              <a:prstGeom prst="rect">
                <a:avLst/>
              </a:prstGeom>
              <a:blipFill rotWithShape="0">
                <a:blip r:embed="rId4"/>
                <a:stretch>
                  <a:fillRect l="-2551" t="-2516" b="-597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1424608155"/>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7259" name="Equation" r:id="rId5" imgW="114300" imgH="165100" progId="Equation.DSMT4">
                  <p:embed/>
                </p:oleObj>
              </mc:Choice>
              <mc:Fallback>
                <p:oleObj name="Equation" r:id="rId5" imgW="114300" imgH="165100" progId="Equation.DSMT4">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sp>
        <p:nvSpPr>
          <p:cNvPr id="11" name="TextBox 10"/>
          <p:cNvSpPr txBox="1"/>
          <p:nvPr/>
        </p:nvSpPr>
        <p:spPr>
          <a:xfrm>
            <a:off x="1066800" y="4114800"/>
            <a:ext cx="609600" cy="461665"/>
          </a:xfrm>
          <a:prstGeom prst="rect">
            <a:avLst/>
          </a:prstGeom>
          <a:noFill/>
        </p:spPr>
        <p:txBody>
          <a:bodyPr wrap="square" rtlCol="0">
            <a:spAutoFit/>
          </a:bodyPr>
          <a:lstStyle/>
          <a:p>
            <a:r>
              <a:rPr lang="en-US" dirty="0" smtClean="0"/>
              <a:t>d</a:t>
            </a:r>
            <a:r>
              <a:rPr lang="en-US" baseline="-25000" dirty="0" smtClean="0"/>
              <a:t>1</a:t>
            </a:r>
            <a:endParaRPr lang="en-US" baseline="-25000" dirty="0"/>
          </a:p>
        </p:txBody>
      </p:sp>
      <p:sp>
        <p:nvSpPr>
          <p:cNvPr id="12" name="TextBox 11"/>
          <p:cNvSpPr txBox="1"/>
          <p:nvPr/>
        </p:nvSpPr>
        <p:spPr>
          <a:xfrm>
            <a:off x="2286000" y="4648200"/>
            <a:ext cx="762000" cy="457200"/>
          </a:xfrm>
          <a:prstGeom prst="rect">
            <a:avLst/>
          </a:prstGeom>
          <a:noFill/>
        </p:spPr>
        <p:txBody>
          <a:bodyPr wrap="square" rtlCol="0">
            <a:spAutoFit/>
          </a:bodyPr>
          <a:lstStyle/>
          <a:p>
            <a:r>
              <a:rPr lang="en-US" dirty="0" smtClean="0"/>
              <a:t>d</a:t>
            </a:r>
            <a:r>
              <a:rPr lang="en-US" baseline="-25000" dirty="0" smtClean="0"/>
              <a:t>2</a:t>
            </a:r>
            <a:endParaRPr lang="en-US" baseline="-25000" dirty="0"/>
          </a:p>
        </p:txBody>
      </p:sp>
      <p:cxnSp>
        <p:nvCxnSpPr>
          <p:cNvPr id="14" name="Straight Arrow Connector 13"/>
          <p:cNvCxnSpPr/>
          <p:nvPr/>
        </p:nvCxnSpPr>
        <p:spPr>
          <a:xfrm flipV="1">
            <a:off x="1447800" y="3505200"/>
            <a:ext cx="838200" cy="762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667000" y="3657600"/>
            <a:ext cx="0" cy="1143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5141972" y="3215004"/>
                <a:ext cx="2573278" cy="3743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type m:val="lin"/>
                          <m:ctrlPr>
                            <a:rPr lang="en-US" i="1" smtClean="0">
                              <a:latin typeface="Cambria Math" charset="0"/>
                            </a:rPr>
                          </m:ctrlPr>
                        </m:fPr>
                        <m:num>
                          <m:sSubSup>
                            <m:sSubSupPr>
                              <m:ctrlPr>
                                <a:rPr lang="en-US" i="1" smtClean="0">
                                  <a:latin typeface="Cambria Math" charset="0"/>
                                </a:rPr>
                              </m:ctrlPr>
                            </m:sSubSupPr>
                            <m:e>
                              <m:r>
                                <a:rPr lang="en-US" b="0" i="1" smtClean="0">
                                  <a:latin typeface="Cambria Math" charset="0"/>
                                </a:rPr>
                                <m:t>𝑑</m:t>
                              </m:r>
                            </m:e>
                            <m:sub>
                              <m:r>
                                <a:rPr lang="en-US" b="0" i="1" smtClean="0">
                                  <a:latin typeface="Cambria Math" charset="0"/>
                                </a:rPr>
                                <m:t>1</m:t>
                              </m:r>
                            </m:sub>
                            <m:sup>
                              <m:r>
                                <a:rPr lang="en-US" b="0" i="1" smtClean="0">
                                  <a:latin typeface="Cambria Math" charset="0"/>
                                </a:rPr>
                                <m:t>2</m:t>
                              </m:r>
                            </m:sup>
                          </m:sSubSup>
                        </m:num>
                        <m:den>
                          <m:sSubSup>
                            <m:sSubSupPr>
                              <m:ctrlPr>
                                <a:rPr lang="en-US" i="1" smtClean="0">
                                  <a:latin typeface="Cambria Math" charset="0"/>
                                </a:rPr>
                              </m:ctrlPr>
                            </m:sSubSupPr>
                            <m:e>
                              <m:r>
                                <a:rPr lang="en-US" i="1" smtClean="0">
                                  <a:latin typeface="Cambria Math" charset="0"/>
                                  <a:ea typeface="Cambria Math" charset="0"/>
                                  <a:cs typeface="Cambria Math" charset="0"/>
                                </a:rPr>
                                <m:t>𝜎</m:t>
                              </m:r>
                            </m:e>
                            <m:sub>
                              <m:r>
                                <a:rPr lang="en-US" b="0" i="1" smtClean="0">
                                  <a:latin typeface="Cambria Math" charset="0"/>
                                </a:rPr>
                                <m:t>1</m:t>
                              </m:r>
                            </m:sub>
                            <m:sup>
                              <m:r>
                                <a:rPr lang="en-US" b="0" i="1" smtClean="0">
                                  <a:latin typeface="Cambria Math" charset="0"/>
                                </a:rPr>
                                <m:t>2</m:t>
                              </m:r>
                            </m:sup>
                          </m:sSubSup>
                          <m:r>
                            <a:rPr lang="en-US" b="0" i="1" smtClean="0">
                              <a:latin typeface="Cambria Math" charset="0"/>
                            </a:rPr>
                            <m:t>+</m:t>
                          </m:r>
                          <m:f>
                            <m:fPr>
                              <m:type m:val="lin"/>
                              <m:ctrlPr>
                                <a:rPr lang="en-US" b="0" i="1" smtClean="0">
                                  <a:latin typeface="Cambria Math" charset="0"/>
                                </a:rPr>
                              </m:ctrlPr>
                            </m:fPr>
                            <m:num>
                              <m:sSubSup>
                                <m:sSubSupPr>
                                  <m:ctrlPr>
                                    <a:rPr lang="en-US" b="0" i="1" smtClean="0">
                                      <a:latin typeface="Cambria Math" charset="0"/>
                                    </a:rPr>
                                  </m:ctrlPr>
                                </m:sSubSupPr>
                                <m:e>
                                  <m:r>
                                    <a:rPr lang="en-US" b="0" i="1" smtClean="0">
                                      <a:latin typeface="Cambria Math" charset="0"/>
                                    </a:rPr>
                                    <m:t>𝑑</m:t>
                                  </m:r>
                                </m:e>
                                <m:sub>
                                  <m:r>
                                    <a:rPr lang="en-US" b="0" i="1" smtClean="0">
                                      <a:latin typeface="Cambria Math" charset="0"/>
                                    </a:rPr>
                                    <m:t>2</m:t>
                                  </m:r>
                                </m:sub>
                                <m:sup>
                                  <m:r>
                                    <a:rPr lang="en-US" b="0" i="1" smtClean="0">
                                      <a:latin typeface="Cambria Math" charset="0"/>
                                    </a:rPr>
                                    <m:t>2</m:t>
                                  </m:r>
                                </m:sup>
                              </m:sSubSup>
                            </m:num>
                            <m:den>
                              <m:sSubSup>
                                <m:sSubSupPr>
                                  <m:ctrlPr>
                                    <a:rPr lang="en-US" b="0" i="1" smtClean="0">
                                      <a:latin typeface="Cambria Math" charset="0"/>
                                    </a:rPr>
                                  </m:ctrlPr>
                                </m:sSubSupPr>
                                <m:e>
                                  <m:r>
                                    <a:rPr lang="en-US" b="0" i="1" smtClean="0">
                                      <a:latin typeface="Cambria Math" charset="0"/>
                                      <a:ea typeface="Cambria Math" charset="0"/>
                                      <a:cs typeface="Cambria Math" charset="0"/>
                                    </a:rPr>
                                    <m:t>𝜎</m:t>
                                  </m:r>
                                </m:e>
                                <m:sub>
                                  <m:r>
                                    <a:rPr lang="en-US" b="0" i="1" smtClean="0">
                                      <a:latin typeface="Cambria Math" charset="0"/>
                                    </a:rPr>
                                    <m:t>2</m:t>
                                  </m:r>
                                </m:sub>
                                <m:sup>
                                  <m:r>
                                    <a:rPr lang="en-US" b="0" i="1" smtClean="0">
                                      <a:latin typeface="Cambria Math" charset="0"/>
                                    </a:rPr>
                                    <m:t>2</m:t>
                                  </m:r>
                                </m:sup>
                              </m:sSubSup>
                            </m:den>
                          </m:f>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141972" y="3215004"/>
                <a:ext cx="2573278" cy="374333"/>
              </a:xfrm>
              <a:prstGeom prst="rect">
                <a:avLst/>
              </a:prstGeom>
              <a:blipFill rotWithShape="0">
                <a:blip r:embed="rId7"/>
                <a:stretch>
                  <a:fillRect t="-161290" r="-13948" b="-248387"/>
                </a:stretch>
              </a:blipFill>
            </p:spPr>
            <p:txBody>
              <a:bodyPr/>
              <a:lstStyle/>
              <a:p>
                <a:r>
                  <a:rPr lang="en-US">
                    <a:noFill/>
                  </a:rPr>
                  <a:t> </a:t>
                </a:r>
              </a:p>
            </p:txBody>
          </p:sp>
        </mc:Fallback>
      </mc:AlternateContent>
      <p:sp>
        <p:nvSpPr>
          <p:cNvPr id="15" name="TextBox 1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684624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4178" y="838201"/>
            <a:ext cx="8731222" cy="3748719"/>
          </a:xfrm>
          <a:prstGeom prst="rect">
            <a:avLst/>
          </a:prstGeom>
          <a:noFill/>
        </p:spPr>
        <p:txBody>
          <a:bodyPr wrap="square" rtlCol="0">
            <a:spAutoFit/>
          </a:bodyPr>
          <a:lstStyle/>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3D Variational assimilation.</a:t>
            </a:r>
          </a:p>
          <a:p>
            <a:pPr defTabSz="457200" eaLnBrk="1" fontAlgn="auto" hangingPunct="1">
              <a:lnSpc>
                <a:spcPct val="150000"/>
              </a:lnSpc>
              <a:spcBef>
                <a:spcPts val="0"/>
              </a:spcBef>
              <a:spcAft>
                <a:spcPts val="0"/>
              </a:spcAft>
            </a:pPr>
            <a:r>
              <a:rPr lang="en-US" dirty="0">
                <a:solidFill>
                  <a:prstClr val="black"/>
                </a:solidFill>
                <a:latin typeface="Calibri"/>
              </a:rPr>
              <a:t>Cost function measures distance between a model state and the observations (normalized by the observation error).</a:t>
            </a:r>
          </a:p>
          <a:p>
            <a:pPr defTabSz="457200" eaLnBrk="1" fontAlgn="auto" hangingPunct="1">
              <a:lnSpc>
                <a:spcPct val="150000"/>
              </a:lnSpc>
              <a:spcBef>
                <a:spcPts val="0"/>
              </a:spcBef>
              <a:spcAft>
                <a:spcPts val="0"/>
              </a:spcAft>
            </a:pPr>
            <a:endParaRPr lang="en-US" dirty="0" smtClean="0">
              <a:solidFill>
                <a:prstClr val="black"/>
              </a:solidFill>
              <a:latin typeface="Calibri"/>
            </a:endParaRPr>
          </a:p>
          <a:p>
            <a:pPr defTabSz="457200" eaLnBrk="1" fontAlgn="auto" hangingPunct="1">
              <a:lnSpc>
                <a:spcPct val="150000"/>
              </a:lnSpc>
              <a:spcBef>
                <a:spcPts val="0"/>
              </a:spcBef>
              <a:spcAft>
                <a:spcPts val="0"/>
              </a:spcAft>
            </a:pPr>
            <a:r>
              <a:rPr lang="en-US" dirty="0" smtClean="0">
                <a:solidFill>
                  <a:prstClr val="black"/>
                </a:solidFill>
                <a:latin typeface="Calibri"/>
              </a:rPr>
              <a:t>Generalized </a:t>
            </a:r>
            <a:r>
              <a:rPr lang="en-US" dirty="0">
                <a:solidFill>
                  <a:prstClr val="black"/>
                </a:solidFill>
                <a:latin typeface="Calibri"/>
              </a:rPr>
              <a:t>cost function consistent with earlier equations.</a:t>
            </a:r>
          </a:p>
          <a:p>
            <a:pPr defTabSz="457200" eaLnBrk="1" fontAlgn="auto" hangingPunct="1">
              <a:lnSpc>
                <a:spcPct val="150000"/>
              </a:lnSpc>
              <a:spcBef>
                <a:spcPts val="0"/>
              </a:spcBef>
              <a:spcAft>
                <a:spcPts val="0"/>
              </a:spcAft>
            </a:pPr>
            <a:r>
              <a:rPr lang="en-US" dirty="0">
                <a:solidFill>
                  <a:prstClr val="black"/>
                </a:solidFill>
                <a:latin typeface="Calibri"/>
              </a:rPr>
              <a:t>Minimize J to get the analysis vector </a:t>
            </a:r>
            <a:r>
              <a:rPr lang="en-US" dirty="0" err="1">
                <a:solidFill>
                  <a:prstClr val="black"/>
                </a:solidFill>
                <a:latin typeface="Calibri"/>
              </a:rPr>
              <a:t>x</a:t>
            </a:r>
            <a:r>
              <a:rPr lang="en-US" baseline="-25000" dirty="0" err="1">
                <a:solidFill>
                  <a:prstClr val="black"/>
                </a:solidFill>
                <a:latin typeface="Calibri"/>
              </a:rPr>
              <a:t>a</a:t>
            </a:r>
            <a:endParaRPr lang="en-US" baseline="-25000" dirty="0">
              <a:solidFill>
                <a:prstClr val="black"/>
              </a:solidFill>
              <a:latin typeface="Calibri"/>
            </a:endParaRPr>
          </a:p>
          <a:p>
            <a:pPr defTabSz="457200" eaLnBrk="1" fontAlgn="auto" hangingPunct="1">
              <a:lnSpc>
                <a:spcPct val="120000"/>
              </a:lnSpc>
              <a:spcBef>
                <a:spcPts val="0"/>
              </a:spcBef>
              <a:spcAft>
                <a:spcPts val="0"/>
              </a:spcAft>
            </a:pPr>
            <a:endParaRPr lang="en-US" dirty="0" smtClean="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89</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04800" y="4267200"/>
                <a:ext cx="640080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𝐽</m:t>
                      </m:r>
                      <m:d>
                        <m:dPr>
                          <m:ctrlPr>
                            <a:rPr lang="mr-IN" i="1" smtClean="0">
                              <a:latin typeface="Cambria Math" charset="0"/>
                            </a:rPr>
                          </m:ctrlPr>
                        </m:dPr>
                        <m:e>
                          <m:sSub>
                            <m:sSubPr>
                              <m:ctrlPr>
                                <a:rPr lang="en-US" i="1" smtClean="0">
                                  <a:latin typeface="Cambria Math" charset="0"/>
                                </a:rPr>
                              </m:ctrlPr>
                            </m:sSubPr>
                            <m:e>
                              <m:r>
                                <a:rPr lang="en-US" b="1" i="0" smtClean="0">
                                  <a:latin typeface="Cambria Math" charset="0"/>
                                </a:rPr>
                                <m:t>𝐱</m:t>
                              </m:r>
                            </m:e>
                            <m:sub>
                              <m:r>
                                <a:rPr lang="en-US" b="0" i="1" smtClean="0">
                                  <a:latin typeface="Cambria Math" charset="0"/>
                                </a:rPr>
                                <m:t>𝑎</m:t>
                              </m:r>
                            </m:sub>
                          </m:sSub>
                        </m:e>
                      </m:d>
                      <m:r>
                        <a:rPr lang="en-US" b="0" i="0" smtClean="0">
                          <a:latin typeface="Cambria Math" charset="0"/>
                        </a:rPr>
                        <m:t>=</m:t>
                      </m:r>
                      <m:sSup>
                        <m:sSupPr>
                          <m:ctrlPr>
                            <a:rPr lang="en-US" b="0" i="1" smtClean="0">
                              <a:latin typeface="Cambria Math" charset="0"/>
                            </a:rPr>
                          </m:ctrlPr>
                        </m:sSupPr>
                        <m:e>
                          <m:d>
                            <m:dPr>
                              <m:begChr m:val="["/>
                              <m:endChr m:val="]"/>
                              <m:ctrlPr>
                                <a:rPr lang="mr-IN" b="0" i="1" smtClean="0">
                                  <a:latin typeface="Cambria Math" charset="0"/>
                                </a:rPr>
                              </m:ctrlPr>
                            </m:dPr>
                            <m:e>
                              <m:r>
                                <a:rPr lang="en-US" i="1">
                                  <a:latin typeface="Cambria Math" charset="0"/>
                                </a:rPr>
                                <m:t>h</m:t>
                              </m:r>
                              <m:d>
                                <m:dPr>
                                  <m:ctrlPr>
                                    <a:rPr lang="mr-IN" i="1">
                                      <a:latin typeface="Cambria Math" charset="0"/>
                                    </a:rPr>
                                  </m:ctrlPr>
                                </m:dPr>
                                <m:e>
                                  <m:sSub>
                                    <m:sSubPr>
                                      <m:ctrlPr>
                                        <a:rPr lang="en-US" i="1">
                                          <a:latin typeface="Cambria Math" charset="0"/>
                                        </a:rPr>
                                      </m:ctrlPr>
                                    </m:sSubPr>
                                    <m:e>
                                      <m:r>
                                        <a:rPr lang="en-US" b="1" i="0">
                                          <a:latin typeface="Cambria Math" charset="0"/>
                                        </a:rPr>
                                        <m:t>𝐱</m:t>
                                      </m:r>
                                    </m:e>
                                    <m:sub>
                                      <m:r>
                                        <a:rPr lang="en-US" i="1">
                                          <a:latin typeface="Cambria Math" charset="0"/>
                                        </a:rPr>
                                        <m:t>𝑎</m:t>
                                      </m:r>
                                    </m:sub>
                                  </m:sSub>
                                </m:e>
                              </m:d>
                              <m:r>
                                <a:rPr lang="en-US" i="1">
                                  <a:latin typeface="Cambria Math" charset="0"/>
                                </a:rPr>
                                <m:t>−</m:t>
                              </m:r>
                              <m:r>
                                <a:rPr lang="en-US" b="1" i="0">
                                  <a:latin typeface="Cambria Math" charset="0"/>
                                </a:rPr>
                                <m:t>𝐲</m:t>
                              </m:r>
                              <m:r>
                                <m:rPr>
                                  <m:nor/>
                                </m:rPr>
                                <a:rPr lang="en-US" dirty="0"/>
                                <m:t> </m:t>
                              </m:r>
                            </m:e>
                          </m:d>
                        </m:e>
                        <m:sup>
                          <m:r>
                            <a:rPr lang="en-US" b="0" i="1" smtClean="0">
                              <a:latin typeface="Cambria Math" charset="0"/>
                            </a:rPr>
                            <m:t>𝑇</m:t>
                          </m:r>
                        </m:sup>
                      </m:sSup>
                      <m:sSup>
                        <m:sSupPr>
                          <m:ctrlPr>
                            <a:rPr lang="en-US" b="0" i="1" smtClean="0">
                              <a:latin typeface="Cambria Math" charset="0"/>
                            </a:rPr>
                          </m:ctrlPr>
                        </m:sSupPr>
                        <m:e>
                          <m:r>
                            <a:rPr lang="en-US" b="1" i="0" smtClean="0">
                              <a:latin typeface="Cambria Math" charset="0"/>
                            </a:rPr>
                            <m:t>𝐑</m:t>
                          </m:r>
                        </m:e>
                        <m:sup>
                          <m:r>
                            <a:rPr lang="en-US" b="0" i="1" smtClean="0">
                              <a:latin typeface="Cambria Math" charset="0"/>
                            </a:rPr>
                            <m:t>−1</m:t>
                          </m:r>
                        </m:sup>
                      </m:sSup>
                      <m:d>
                        <m:dPr>
                          <m:begChr m:val="["/>
                          <m:endChr m:val="]"/>
                          <m:ctrlPr>
                            <a:rPr lang="mr-IN" b="0" i="1" smtClean="0">
                              <a:latin typeface="Cambria Math" charset="0"/>
                            </a:rPr>
                          </m:ctrlPr>
                        </m:dPr>
                        <m:e>
                          <m:r>
                            <a:rPr lang="en-US" i="1">
                              <a:latin typeface="Cambria Math" charset="0"/>
                            </a:rPr>
                            <m:t>h</m:t>
                          </m:r>
                          <m:d>
                            <m:dPr>
                              <m:ctrlPr>
                                <a:rPr lang="mr-IN" i="1">
                                  <a:latin typeface="Cambria Math" charset="0"/>
                                </a:rPr>
                              </m:ctrlPr>
                            </m:dPr>
                            <m:e>
                              <m:sSub>
                                <m:sSubPr>
                                  <m:ctrlPr>
                                    <a:rPr lang="en-US" i="1">
                                      <a:latin typeface="Cambria Math" charset="0"/>
                                    </a:rPr>
                                  </m:ctrlPr>
                                </m:sSubPr>
                                <m:e>
                                  <m:r>
                                    <a:rPr lang="en-US" b="1" i="0">
                                      <a:latin typeface="Cambria Math" charset="0"/>
                                    </a:rPr>
                                    <m:t>𝐱</m:t>
                                  </m:r>
                                </m:e>
                                <m:sub>
                                  <m:r>
                                    <a:rPr lang="en-US" i="1">
                                      <a:latin typeface="Cambria Math" charset="0"/>
                                    </a:rPr>
                                    <m:t>𝑎</m:t>
                                  </m:r>
                                </m:sub>
                              </m:sSub>
                            </m:e>
                          </m:d>
                          <m:r>
                            <a:rPr lang="en-US" i="1">
                              <a:latin typeface="Cambria Math" charset="0"/>
                            </a:rPr>
                            <m:t>−</m:t>
                          </m:r>
                          <m:r>
                            <a:rPr lang="en-US" b="1" i="0">
                              <a:latin typeface="Cambria Math" charset="0"/>
                            </a:rPr>
                            <m:t>𝐲</m:t>
                          </m:r>
                          <m:r>
                            <m:rPr>
                              <m:nor/>
                            </m:rPr>
                            <a:rPr lang="en-US" b="1" dirty="0"/>
                            <m:t> </m:t>
                          </m:r>
                        </m:e>
                      </m:d>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04800" y="4267200"/>
                <a:ext cx="6400800" cy="369332"/>
              </a:xfrm>
              <a:prstGeom prst="rect">
                <a:avLst/>
              </a:prstGeom>
              <a:blipFill rotWithShape="0">
                <a:blip r:embed="rId2"/>
                <a:stretch>
                  <a:fillRect t="-4918" b="-32787"/>
                </a:stretch>
              </a:blipFill>
            </p:spPr>
            <p:txBody>
              <a:bodyPr/>
              <a:lstStyle/>
              <a:p>
                <a:r>
                  <a:rPr lang="en-US">
                    <a:noFill/>
                  </a:rPr>
                  <a:t> </a:t>
                </a:r>
              </a:p>
            </p:txBody>
          </p:sp>
        </mc:Fallback>
      </mc:AlternateContent>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64220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TextBox 4"/>
          <p:cNvSpPr txBox="1"/>
          <p:nvPr/>
        </p:nvSpPr>
        <p:spPr>
          <a:xfrm>
            <a:off x="914400" y="2438400"/>
            <a:ext cx="7467600" cy="1938992"/>
          </a:xfrm>
          <a:prstGeom prst="rect">
            <a:avLst/>
          </a:prstGeom>
          <a:noFill/>
        </p:spPr>
        <p:txBody>
          <a:bodyPr wrap="square" rtlCol="0">
            <a:spAutoFit/>
          </a:bodyPr>
          <a:lstStyle/>
          <a:p>
            <a:r>
              <a:rPr lang="en-US" dirty="0" smtClean="0"/>
              <a:t>Need observations (measurements) of the red ball.</a:t>
            </a:r>
          </a:p>
          <a:p>
            <a:endParaRPr lang="en-US" dirty="0"/>
          </a:p>
          <a:p>
            <a:r>
              <a:rPr lang="en-US" dirty="0" smtClean="0"/>
              <a:t>All observations have errors.</a:t>
            </a:r>
          </a:p>
          <a:p>
            <a:endParaRPr lang="en-US" dirty="0"/>
          </a:p>
          <a:p>
            <a:r>
              <a:rPr lang="en-US" dirty="0" smtClean="0"/>
              <a:t>Observe position of ball every half second after throw.</a:t>
            </a:r>
            <a:endParaRPr lang="en-US" dirty="0"/>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a:rPr>
              <a:t>Data Assimilation: Building a simple forecast system</a:t>
            </a: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35814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8768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42481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30861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7387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2514600"/>
            <a:ext cx="1997963" cy="461665"/>
          </a:xfrm>
          <a:prstGeom prst="rect">
            <a:avLst/>
          </a:prstGeom>
          <a:noFill/>
        </p:spPr>
        <p:txBody>
          <a:bodyPr wrap="none" rtlCol="0">
            <a:spAutoFit/>
          </a:bodyPr>
          <a:lstStyle/>
          <a:p>
            <a:r>
              <a:rPr lang="en-US" dirty="0" smtClean="0"/>
              <a:t>Observations</a:t>
            </a:r>
            <a:endParaRPr lang="en-US" dirty="0"/>
          </a:p>
        </p:txBody>
      </p:sp>
      <p:sp>
        <p:nvSpPr>
          <p:cNvPr id="49" name="TextBox 48"/>
          <p:cNvSpPr txBox="1"/>
          <p:nvPr/>
        </p:nvSpPr>
        <p:spPr>
          <a:xfrm>
            <a:off x="762000" y="3124200"/>
            <a:ext cx="1638940" cy="830997"/>
          </a:xfrm>
          <a:prstGeom prst="rect">
            <a:avLst/>
          </a:prstGeom>
          <a:noFill/>
        </p:spPr>
        <p:txBody>
          <a:bodyPr wrap="none" rtlCol="0">
            <a:spAutoFit/>
          </a:bodyPr>
          <a:lstStyle/>
          <a:p>
            <a:r>
              <a:rPr lang="en-US" dirty="0" smtClean="0"/>
              <a:t>      Initial </a:t>
            </a:r>
          </a:p>
          <a:p>
            <a:r>
              <a:rPr lang="en-US" dirty="0" smtClean="0"/>
              <a:t>Conditions</a:t>
            </a:r>
            <a:endParaRPr lang="en-US" dirty="0"/>
          </a:p>
        </p:txBody>
      </p:sp>
      <p:sp>
        <p:nvSpPr>
          <p:cNvPr id="16" name="TextBox 1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90</a:t>
            </a:fld>
            <a:endParaRPr lang="en-US" dirty="0"/>
          </a:p>
        </p:txBody>
      </p:sp>
      <p:sp>
        <p:nvSpPr>
          <p:cNvPr id="2" name="TextBox 1"/>
          <p:cNvSpPr txBox="1"/>
          <p:nvPr/>
        </p:nvSpPr>
        <p:spPr>
          <a:xfrm>
            <a:off x="457200" y="762000"/>
            <a:ext cx="8305800" cy="461665"/>
          </a:xfrm>
          <a:prstGeom prst="rect">
            <a:avLst/>
          </a:prstGeom>
          <a:noFill/>
        </p:spPr>
        <p:txBody>
          <a:bodyPr wrap="square" rtlCol="0">
            <a:spAutoFit/>
          </a:bodyPr>
          <a:lstStyle/>
          <a:p>
            <a:r>
              <a:rPr lang="en-US" dirty="0" smtClean="0"/>
              <a:t>Sequential Data Assimilation Framework</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35814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8768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42481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30861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7387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2514600"/>
            <a:ext cx="1997963" cy="461665"/>
          </a:xfrm>
          <a:prstGeom prst="rect">
            <a:avLst/>
          </a:prstGeom>
          <a:noFill/>
        </p:spPr>
        <p:txBody>
          <a:bodyPr wrap="none" rtlCol="0">
            <a:spAutoFit/>
          </a:bodyPr>
          <a:lstStyle/>
          <a:p>
            <a:r>
              <a:rPr lang="en-US" dirty="0" smtClean="0"/>
              <a:t>Observations</a:t>
            </a:r>
            <a:endParaRPr lang="en-US" dirty="0"/>
          </a:p>
        </p:txBody>
      </p:sp>
      <p:sp>
        <p:nvSpPr>
          <p:cNvPr id="49" name="TextBox 48"/>
          <p:cNvSpPr txBox="1"/>
          <p:nvPr/>
        </p:nvSpPr>
        <p:spPr>
          <a:xfrm>
            <a:off x="762000" y="3124200"/>
            <a:ext cx="1638940" cy="830997"/>
          </a:xfrm>
          <a:prstGeom prst="rect">
            <a:avLst/>
          </a:prstGeom>
          <a:noFill/>
        </p:spPr>
        <p:txBody>
          <a:bodyPr wrap="none" rtlCol="0">
            <a:spAutoFit/>
          </a:bodyPr>
          <a:lstStyle/>
          <a:p>
            <a:r>
              <a:rPr lang="en-US" dirty="0" smtClean="0"/>
              <a:t>      Initial </a:t>
            </a:r>
          </a:p>
          <a:p>
            <a:r>
              <a:rPr lang="en-US" dirty="0" smtClean="0"/>
              <a:t>Conditions</a:t>
            </a:r>
            <a:endParaRPr lang="en-US" dirty="0"/>
          </a:p>
        </p:txBody>
      </p:sp>
      <p:sp>
        <p:nvSpPr>
          <p:cNvPr id="16" name="TextBox 15"/>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latin typeface="Arial"/>
                <a:cs typeface="Arial"/>
              </a:rPr>
              <a:t>Methods: </a:t>
            </a:r>
            <a:r>
              <a:rPr lang="en-US" sz="2800" dirty="0" err="1" smtClean="0">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Introduction to DA</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91</a:t>
            </a:fld>
            <a:endParaRPr lang="en-US" dirty="0"/>
          </a:p>
        </p:txBody>
      </p:sp>
      <p:sp>
        <p:nvSpPr>
          <p:cNvPr id="2" name="TextBox 1"/>
          <p:cNvSpPr txBox="1"/>
          <p:nvPr/>
        </p:nvSpPr>
        <p:spPr>
          <a:xfrm>
            <a:off x="457200" y="762000"/>
            <a:ext cx="8305800" cy="461665"/>
          </a:xfrm>
          <a:prstGeom prst="rect">
            <a:avLst/>
          </a:prstGeom>
          <a:noFill/>
        </p:spPr>
        <p:txBody>
          <a:bodyPr wrap="square" rtlCol="0">
            <a:spAutoFit/>
          </a:bodyPr>
          <a:lstStyle/>
          <a:p>
            <a:r>
              <a:rPr lang="en-US" dirty="0" smtClean="0"/>
              <a:t>3D </a:t>
            </a:r>
            <a:r>
              <a:rPr lang="en-US" dirty="0" err="1" smtClean="0"/>
              <a:t>Variational</a:t>
            </a:r>
            <a:r>
              <a:rPr lang="en-US" dirty="0" smtClean="0"/>
              <a:t> is done sequentially.</a:t>
            </a:r>
            <a:endParaRPr lang="en-US" dirty="0"/>
          </a:p>
        </p:txBody>
      </p:sp>
      <p:sp>
        <p:nvSpPr>
          <p:cNvPr id="17" name="TextBox 16"/>
          <p:cNvSpPr txBox="1"/>
          <p:nvPr/>
        </p:nvSpPr>
        <p:spPr>
          <a:xfrm>
            <a:off x="5943600" y="4114800"/>
            <a:ext cx="2819400" cy="1569660"/>
          </a:xfrm>
          <a:prstGeom prst="rect">
            <a:avLst/>
          </a:prstGeom>
          <a:noFill/>
        </p:spPr>
        <p:txBody>
          <a:bodyPr wrap="square" rtlCol="0">
            <a:spAutoFit/>
          </a:bodyPr>
          <a:lstStyle/>
          <a:p>
            <a:r>
              <a:rPr lang="en-US" dirty="0" smtClean="0"/>
              <a:t>A forecast from a previous time is available at assimilation time.</a:t>
            </a:r>
            <a:endParaRPr lang="en-US" dirty="0"/>
          </a:p>
        </p:txBody>
      </p:sp>
    </p:spTree>
    <p:extLst>
      <p:ext uri="{BB962C8B-B14F-4D97-AF65-F5344CB8AC3E}">
        <p14:creationId xmlns:p14="http://schemas.microsoft.com/office/powerpoint/2010/main" val="5959862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 y="2060274"/>
            <a:ext cx="5486399" cy="4113624"/>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84178" y="838201"/>
                <a:ext cx="8731222" cy="1457450"/>
              </a:xfrm>
              <a:prstGeom prst="rect">
                <a:avLst/>
              </a:prstGeom>
              <a:noFill/>
            </p:spPr>
            <p:txBody>
              <a:bodyPr wrap="square" rtlCol="0">
                <a:spAutoFit/>
              </a:bodyPr>
              <a:lstStyle/>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3D Variational assimilation.</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Two observations of x, y at time 0.5.</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Also have a forecast from an earlier time, prior called </a:t>
                </a:r>
                <a14:m>
                  <m:oMath xmlns:m="http://schemas.openxmlformats.org/officeDocument/2006/math">
                    <m:sSub>
                      <m:sSubPr>
                        <m:ctrlPr>
                          <a:rPr lang="en-US" i="1" smtClean="0">
                            <a:solidFill>
                              <a:prstClr val="black"/>
                            </a:solidFill>
                            <a:latin typeface="Cambria Math" charset="0"/>
                            <a:ea typeface="+mn-ea"/>
                            <a:cs typeface="+mn-cs"/>
                          </a:rPr>
                        </m:ctrlPr>
                      </m:sSubPr>
                      <m:e>
                        <m:r>
                          <a:rPr lang="en-US" b="1" i="0" smtClean="0">
                            <a:solidFill>
                              <a:prstClr val="black"/>
                            </a:solidFill>
                            <a:latin typeface="Cambria Math" charset="0"/>
                            <a:ea typeface="+mn-ea"/>
                            <a:cs typeface="+mn-cs"/>
                          </a:rPr>
                          <m:t>𝐱</m:t>
                        </m:r>
                      </m:e>
                      <m:sub>
                        <m:r>
                          <a:rPr lang="en-US" b="0" i="1" smtClean="0">
                            <a:solidFill>
                              <a:prstClr val="black"/>
                            </a:solidFill>
                            <a:latin typeface="Cambria Math" charset="0"/>
                            <a:ea typeface="+mn-ea"/>
                            <a:cs typeface="+mn-cs"/>
                          </a:rPr>
                          <m:t>𝑓</m:t>
                        </m:r>
                      </m:sub>
                    </m:sSub>
                  </m:oMath>
                </a14:m>
                <a:r>
                  <a:rPr lang="en-US" dirty="0" smtClean="0">
                    <a:solidFill>
                      <a:prstClr val="black"/>
                    </a:solidFill>
                    <a:latin typeface="Calibri"/>
                    <a:ea typeface="+mn-ea"/>
                    <a:cs typeface="+mn-cs"/>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84178" y="838201"/>
                <a:ext cx="8731222" cy="1457450"/>
              </a:xfrm>
              <a:prstGeom prst="rect">
                <a:avLst/>
              </a:prstGeom>
              <a:blipFill rotWithShape="0">
                <a:blip r:embed="rId4"/>
                <a:stretch>
                  <a:fillRect l="-1047" t="-418" b="-5021"/>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92</a:t>
            </a:fld>
            <a:endParaRPr lang="en-US" dirty="0"/>
          </a:p>
        </p:txBody>
      </p:sp>
      <p:sp>
        <p:nvSpPr>
          <p:cNvPr id="9" name="TextBox 8"/>
          <p:cNvSpPr txBox="1"/>
          <p:nvPr/>
        </p:nvSpPr>
        <p:spPr>
          <a:xfrm>
            <a:off x="5334000" y="2438400"/>
            <a:ext cx="3581400" cy="3416320"/>
          </a:xfrm>
          <a:prstGeom prst="rect">
            <a:avLst/>
          </a:prstGeom>
          <a:noFill/>
        </p:spPr>
        <p:txBody>
          <a:bodyPr wrap="square" rtlCol="0">
            <a:spAutoFit/>
          </a:bodyPr>
          <a:lstStyle/>
          <a:p>
            <a:r>
              <a:rPr lang="en-US" dirty="0" smtClean="0">
                <a:latin typeface="Calibri" charset="0"/>
              </a:rPr>
              <a:t>Best analysis minimizes:</a:t>
            </a:r>
          </a:p>
          <a:p>
            <a:endParaRPr lang="en-US" dirty="0"/>
          </a:p>
          <a:p>
            <a:endParaRPr lang="en-US" dirty="0" smtClean="0"/>
          </a:p>
          <a:p>
            <a:r>
              <a:rPr lang="en-US" dirty="0" smtClean="0">
                <a:latin typeface="Calibri" charset="0"/>
              </a:rPr>
              <a:t>Challenge: What is </a:t>
            </a:r>
          </a:p>
          <a:p>
            <a:r>
              <a:rPr lang="en-US" dirty="0">
                <a:latin typeface="Calibri" charset="0"/>
              </a:rPr>
              <a:t>t</a:t>
            </a:r>
            <a:r>
              <a:rPr lang="en-US" dirty="0" smtClean="0">
                <a:latin typeface="Calibri" charset="0"/>
              </a:rPr>
              <a:t>he ‘background error covariance’ (green circles)? In other words, how much do we trust the forecast compared to observations?</a:t>
            </a:r>
            <a:endParaRPr lang="en-US" dirty="0">
              <a:latin typeface="Calibri"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62302965"/>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8316" name="Equation" r:id="rId5" imgW="114300" imgH="165100" progId="Equation.DSMT4">
                  <p:embed/>
                </p:oleObj>
              </mc:Choice>
              <mc:Fallback>
                <p:oleObj name="Equation" r:id="rId5" imgW="114300" imgH="165100" progId="Equation.DSMT4">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sp>
        <p:nvSpPr>
          <p:cNvPr id="11" name="TextBox 10"/>
          <p:cNvSpPr txBox="1"/>
          <p:nvPr/>
        </p:nvSpPr>
        <p:spPr>
          <a:xfrm>
            <a:off x="1143000" y="3352800"/>
            <a:ext cx="609600" cy="461665"/>
          </a:xfrm>
          <a:prstGeom prst="rect">
            <a:avLst/>
          </a:prstGeom>
          <a:noFill/>
        </p:spPr>
        <p:txBody>
          <a:bodyPr wrap="square" rtlCol="0">
            <a:spAutoFit/>
          </a:bodyPr>
          <a:lstStyle/>
          <a:p>
            <a:r>
              <a:rPr lang="en-US" dirty="0" smtClean="0"/>
              <a:t>d</a:t>
            </a:r>
            <a:r>
              <a:rPr lang="en-US" baseline="-25000" dirty="0" smtClean="0"/>
              <a:t>1</a:t>
            </a:r>
            <a:endParaRPr lang="en-US" baseline="-25000" dirty="0"/>
          </a:p>
        </p:txBody>
      </p:sp>
      <p:sp>
        <p:nvSpPr>
          <p:cNvPr id="12" name="TextBox 11"/>
          <p:cNvSpPr txBox="1"/>
          <p:nvPr/>
        </p:nvSpPr>
        <p:spPr>
          <a:xfrm>
            <a:off x="2667000" y="2667000"/>
            <a:ext cx="762000" cy="457200"/>
          </a:xfrm>
          <a:prstGeom prst="rect">
            <a:avLst/>
          </a:prstGeom>
          <a:noFill/>
        </p:spPr>
        <p:txBody>
          <a:bodyPr wrap="square" rtlCol="0">
            <a:spAutoFit/>
          </a:bodyPr>
          <a:lstStyle/>
          <a:p>
            <a:r>
              <a:rPr lang="en-US" dirty="0" smtClean="0"/>
              <a:t>d</a:t>
            </a:r>
            <a:r>
              <a:rPr lang="en-US" baseline="-25000" dirty="0" smtClean="0"/>
              <a:t>2</a:t>
            </a:r>
            <a:endParaRPr lang="en-US" baseline="-25000" dirty="0"/>
          </a:p>
        </p:txBody>
      </p:sp>
      <p:sp>
        <p:nvSpPr>
          <p:cNvPr id="6" name="TextBox 5"/>
          <p:cNvSpPr txBox="1"/>
          <p:nvPr/>
        </p:nvSpPr>
        <p:spPr>
          <a:xfrm>
            <a:off x="2514600" y="4419600"/>
            <a:ext cx="685800" cy="461665"/>
          </a:xfrm>
          <a:prstGeom prst="rect">
            <a:avLst/>
          </a:prstGeom>
          <a:noFill/>
        </p:spPr>
        <p:txBody>
          <a:bodyPr wrap="square" rtlCol="0">
            <a:spAutoFit/>
          </a:bodyPr>
          <a:lstStyle/>
          <a:p>
            <a:r>
              <a:rPr lang="en-US" dirty="0" err="1" smtClean="0"/>
              <a:t>d</a:t>
            </a:r>
            <a:r>
              <a:rPr lang="en-US" baseline="-25000" dirty="0" err="1" smtClean="0"/>
              <a:t>b</a:t>
            </a:r>
            <a:endParaRPr lang="en-US" baseline="-25000" dirty="0"/>
          </a:p>
        </p:txBody>
      </p:sp>
      <p:cxnSp>
        <p:nvCxnSpPr>
          <p:cNvPr id="15" name="Straight Arrow Connector 14"/>
          <p:cNvCxnSpPr/>
          <p:nvPr/>
        </p:nvCxnSpPr>
        <p:spPr>
          <a:xfrm flipV="1">
            <a:off x="1600200" y="3581400"/>
            <a:ext cx="685800" cy="76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590800" y="3124200"/>
            <a:ext cx="228600" cy="533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286000" y="3810000"/>
            <a:ext cx="304800" cy="685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5437869" y="2996655"/>
                <a:ext cx="2573278" cy="3839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type m:val="lin"/>
                          <m:ctrlPr>
                            <a:rPr lang="en-US" i="1" smtClean="0">
                              <a:solidFill>
                                <a:srgbClr val="FF0000"/>
                              </a:solidFill>
                              <a:latin typeface="Cambria Math" charset="0"/>
                            </a:rPr>
                          </m:ctrlPr>
                        </m:fPr>
                        <m:num>
                          <m:sSubSup>
                            <m:sSubSupPr>
                              <m:ctrlPr>
                                <a:rPr lang="en-US" i="1" smtClean="0">
                                  <a:solidFill>
                                    <a:srgbClr val="FF0000"/>
                                  </a:solidFill>
                                  <a:latin typeface="Cambria Math" charset="0"/>
                                </a:rPr>
                              </m:ctrlPr>
                            </m:sSubSupPr>
                            <m:e>
                              <m:r>
                                <a:rPr lang="en-US" b="0" i="1" smtClean="0">
                                  <a:solidFill>
                                    <a:srgbClr val="FF0000"/>
                                  </a:solidFill>
                                  <a:latin typeface="Cambria Math" charset="0"/>
                                </a:rPr>
                                <m:t>𝑑</m:t>
                              </m:r>
                            </m:e>
                            <m:sub>
                              <m:r>
                                <a:rPr lang="en-US" b="0" i="1" smtClean="0">
                                  <a:solidFill>
                                    <a:srgbClr val="FF0000"/>
                                  </a:solidFill>
                                  <a:latin typeface="Cambria Math" charset="0"/>
                                </a:rPr>
                                <m:t>1</m:t>
                              </m:r>
                            </m:sub>
                            <m:sup>
                              <m:r>
                                <a:rPr lang="en-US" b="0" i="1" smtClean="0">
                                  <a:solidFill>
                                    <a:srgbClr val="FF0000"/>
                                  </a:solidFill>
                                  <a:latin typeface="Cambria Math" charset="0"/>
                                </a:rPr>
                                <m:t>2</m:t>
                              </m:r>
                            </m:sup>
                          </m:sSubSup>
                        </m:num>
                        <m:den>
                          <m:sSubSup>
                            <m:sSubSupPr>
                              <m:ctrlPr>
                                <a:rPr lang="en-US" i="1" smtClean="0">
                                  <a:solidFill>
                                    <a:srgbClr val="FF0000"/>
                                  </a:solidFill>
                                  <a:latin typeface="Cambria Math" charset="0"/>
                                </a:rPr>
                              </m:ctrlPr>
                            </m:sSubSupPr>
                            <m:e>
                              <m:r>
                                <a:rPr lang="en-US" i="1" smtClean="0">
                                  <a:solidFill>
                                    <a:srgbClr val="FF0000"/>
                                  </a:solidFill>
                                  <a:latin typeface="Cambria Math" charset="0"/>
                                  <a:ea typeface="Cambria Math" charset="0"/>
                                  <a:cs typeface="Cambria Math" charset="0"/>
                                </a:rPr>
                                <m:t>𝜎</m:t>
                              </m:r>
                            </m:e>
                            <m:sub>
                              <m:r>
                                <a:rPr lang="en-US" b="0" i="1" smtClean="0">
                                  <a:solidFill>
                                    <a:srgbClr val="FF0000"/>
                                  </a:solidFill>
                                  <a:latin typeface="Cambria Math" charset="0"/>
                                </a:rPr>
                                <m:t>1</m:t>
                              </m:r>
                            </m:sub>
                            <m:sup>
                              <m:r>
                                <a:rPr lang="en-US" b="0" i="1" smtClean="0">
                                  <a:solidFill>
                                    <a:srgbClr val="FF0000"/>
                                  </a:solidFill>
                                  <a:latin typeface="Cambria Math" charset="0"/>
                                </a:rPr>
                                <m:t>2</m:t>
                              </m:r>
                            </m:sup>
                          </m:sSubSup>
                          <m:r>
                            <a:rPr lang="en-US" b="0" i="1" smtClean="0">
                              <a:solidFill>
                                <a:schemeClr val="tx1"/>
                              </a:solidFill>
                              <a:latin typeface="Cambria Math" charset="0"/>
                            </a:rPr>
                            <m:t>+</m:t>
                          </m:r>
                          <m:f>
                            <m:fPr>
                              <m:type m:val="lin"/>
                              <m:ctrlPr>
                                <a:rPr lang="en-US" b="0" i="1" smtClean="0">
                                  <a:solidFill>
                                    <a:srgbClr val="FF0000"/>
                                  </a:solidFill>
                                  <a:latin typeface="Cambria Math" charset="0"/>
                                </a:rPr>
                              </m:ctrlPr>
                            </m:fPr>
                            <m:num>
                              <m:sSubSup>
                                <m:sSubSupPr>
                                  <m:ctrlPr>
                                    <a:rPr lang="en-US" b="0" i="1" smtClean="0">
                                      <a:solidFill>
                                        <a:srgbClr val="FF0000"/>
                                      </a:solidFill>
                                      <a:latin typeface="Cambria Math" charset="0"/>
                                    </a:rPr>
                                  </m:ctrlPr>
                                </m:sSubSupPr>
                                <m:e>
                                  <m:r>
                                    <a:rPr lang="en-US" b="0" i="1" smtClean="0">
                                      <a:solidFill>
                                        <a:srgbClr val="FF0000"/>
                                      </a:solidFill>
                                      <a:latin typeface="Cambria Math" charset="0"/>
                                    </a:rPr>
                                    <m:t>𝑑</m:t>
                                  </m:r>
                                </m:e>
                                <m:sub>
                                  <m:r>
                                    <a:rPr lang="en-US" b="0" i="1" smtClean="0">
                                      <a:solidFill>
                                        <a:srgbClr val="FF0000"/>
                                      </a:solidFill>
                                      <a:latin typeface="Cambria Math" charset="0"/>
                                    </a:rPr>
                                    <m:t>2</m:t>
                                  </m:r>
                                </m:sub>
                                <m:sup>
                                  <m:r>
                                    <a:rPr lang="en-US" b="0" i="1" smtClean="0">
                                      <a:solidFill>
                                        <a:srgbClr val="FF0000"/>
                                      </a:solidFill>
                                      <a:latin typeface="Cambria Math" charset="0"/>
                                    </a:rPr>
                                    <m:t>2</m:t>
                                  </m:r>
                                </m:sup>
                              </m:sSubSup>
                            </m:num>
                            <m:den>
                              <m:sSubSup>
                                <m:sSubSupPr>
                                  <m:ctrlPr>
                                    <a:rPr lang="en-US" b="0" i="1" smtClean="0">
                                      <a:solidFill>
                                        <a:srgbClr val="FF0000"/>
                                      </a:solidFill>
                                      <a:latin typeface="Cambria Math" charset="0"/>
                                    </a:rPr>
                                  </m:ctrlPr>
                                </m:sSubSupPr>
                                <m:e>
                                  <m:r>
                                    <a:rPr lang="en-US" b="0" i="1" smtClean="0">
                                      <a:solidFill>
                                        <a:srgbClr val="FF0000"/>
                                      </a:solidFill>
                                      <a:latin typeface="Cambria Math" charset="0"/>
                                      <a:ea typeface="Cambria Math" charset="0"/>
                                      <a:cs typeface="Cambria Math" charset="0"/>
                                    </a:rPr>
                                    <m:t>𝜎</m:t>
                                  </m:r>
                                </m:e>
                                <m:sub>
                                  <m:r>
                                    <a:rPr lang="en-US" b="0" i="1" smtClean="0">
                                      <a:solidFill>
                                        <a:srgbClr val="FF0000"/>
                                      </a:solidFill>
                                      <a:latin typeface="Cambria Math" charset="0"/>
                                    </a:rPr>
                                    <m:t>2</m:t>
                                  </m:r>
                                </m:sub>
                                <m:sup>
                                  <m:r>
                                    <a:rPr lang="en-US" b="0" i="1" smtClean="0">
                                      <a:solidFill>
                                        <a:srgbClr val="FF0000"/>
                                      </a:solidFill>
                                      <a:latin typeface="Cambria Math" charset="0"/>
                                    </a:rPr>
                                    <m:t>2</m:t>
                                  </m:r>
                                </m:sup>
                              </m:sSubSup>
                            </m:den>
                          </m:f>
                          <m:r>
                            <a:rPr lang="en-US" b="0" i="1" smtClean="0">
                              <a:solidFill>
                                <a:schemeClr val="tx1"/>
                              </a:solidFill>
                              <a:latin typeface="Cambria Math" charset="0"/>
                            </a:rPr>
                            <m:t>+</m:t>
                          </m:r>
                          <m:f>
                            <m:fPr>
                              <m:type m:val="lin"/>
                              <m:ctrlPr>
                                <a:rPr lang="en-US" b="0" i="1" smtClean="0">
                                  <a:solidFill>
                                    <a:srgbClr val="00B400"/>
                                  </a:solidFill>
                                  <a:latin typeface="Cambria Math" charset="0"/>
                                </a:rPr>
                              </m:ctrlPr>
                            </m:fPr>
                            <m:num>
                              <m:sSubSup>
                                <m:sSubSupPr>
                                  <m:ctrlPr>
                                    <a:rPr lang="en-US" b="0" i="1" smtClean="0">
                                      <a:solidFill>
                                        <a:srgbClr val="00B400"/>
                                      </a:solidFill>
                                      <a:latin typeface="Cambria Math" charset="0"/>
                                    </a:rPr>
                                  </m:ctrlPr>
                                </m:sSubSupPr>
                                <m:e>
                                  <m:r>
                                    <a:rPr lang="en-US" b="0" i="1" smtClean="0">
                                      <a:solidFill>
                                        <a:srgbClr val="00B400"/>
                                      </a:solidFill>
                                      <a:latin typeface="Cambria Math" charset="0"/>
                                    </a:rPr>
                                    <m:t>𝑑</m:t>
                                  </m:r>
                                </m:e>
                                <m:sub>
                                  <m:r>
                                    <a:rPr lang="en-US" b="0" i="1" smtClean="0">
                                      <a:solidFill>
                                        <a:srgbClr val="00B400"/>
                                      </a:solidFill>
                                      <a:latin typeface="Cambria Math" charset="0"/>
                                    </a:rPr>
                                    <m:t>𝑏</m:t>
                                  </m:r>
                                </m:sub>
                                <m:sup>
                                  <m:r>
                                    <a:rPr lang="en-US" b="0" i="1" smtClean="0">
                                      <a:solidFill>
                                        <a:srgbClr val="00B400"/>
                                      </a:solidFill>
                                      <a:latin typeface="Cambria Math" charset="0"/>
                                    </a:rPr>
                                    <m:t>2</m:t>
                                  </m:r>
                                </m:sup>
                              </m:sSubSup>
                            </m:num>
                            <m:den>
                              <m:sSubSup>
                                <m:sSubSupPr>
                                  <m:ctrlPr>
                                    <a:rPr lang="en-US" b="0" i="1" smtClean="0">
                                      <a:solidFill>
                                        <a:srgbClr val="00B400"/>
                                      </a:solidFill>
                                      <a:latin typeface="Cambria Math" charset="0"/>
                                    </a:rPr>
                                  </m:ctrlPr>
                                </m:sSubSupPr>
                                <m:e>
                                  <m:r>
                                    <a:rPr lang="en-US" b="0" i="1" smtClean="0">
                                      <a:solidFill>
                                        <a:srgbClr val="00B400"/>
                                      </a:solidFill>
                                      <a:latin typeface="Cambria Math" charset="0"/>
                                      <a:ea typeface="Cambria Math" charset="0"/>
                                      <a:cs typeface="Cambria Math" charset="0"/>
                                    </a:rPr>
                                    <m:t>𝜎</m:t>
                                  </m:r>
                                </m:e>
                                <m:sub>
                                  <m:r>
                                    <a:rPr lang="en-US" b="0" i="1" smtClean="0">
                                      <a:solidFill>
                                        <a:srgbClr val="00B400"/>
                                      </a:solidFill>
                                      <a:latin typeface="Cambria Math" charset="0"/>
                                    </a:rPr>
                                    <m:t>𝑏</m:t>
                                  </m:r>
                                </m:sub>
                                <m:sup>
                                  <m:r>
                                    <a:rPr lang="en-US" b="0" i="1" smtClean="0">
                                      <a:solidFill>
                                        <a:srgbClr val="00B400"/>
                                      </a:solidFill>
                                      <a:latin typeface="Cambria Math" charset="0"/>
                                    </a:rPr>
                                    <m:t>2</m:t>
                                  </m:r>
                                </m:sup>
                              </m:sSubSup>
                            </m:den>
                          </m:f>
                        </m:den>
                      </m:f>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5437869" y="2996655"/>
                <a:ext cx="2573278" cy="383951"/>
              </a:xfrm>
              <a:prstGeom prst="rect">
                <a:avLst/>
              </a:prstGeom>
              <a:blipFill rotWithShape="0">
                <a:blip r:embed="rId7"/>
                <a:stretch>
                  <a:fillRect r="-24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804484" y="3554910"/>
                <a:ext cx="425116" cy="3839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00B400"/>
                              </a:solidFill>
                              <a:latin typeface="Cambria Math" charset="0"/>
                            </a:rPr>
                          </m:ctrlPr>
                        </m:sSubSupPr>
                        <m:e>
                          <m:r>
                            <a:rPr lang="en-US" i="1" smtClean="0">
                              <a:solidFill>
                                <a:srgbClr val="00B400"/>
                              </a:solidFill>
                              <a:latin typeface="Cambria Math" charset="0"/>
                              <a:ea typeface="Cambria Math" charset="0"/>
                              <a:cs typeface="Cambria Math" charset="0"/>
                            </a:rPr>
                            <m:t>𝜎</m:t>
                          </m:r>
                        </m:e>
                        <m:sub>
                          <m:r>
                            <a:rPr lang="en-US" b="0" i="1" smtClean="0">
                              <a:solidFill>
                                <a:srgbClr val="00B400"/>
                              </a:solidFill>
                              <a:latin typeface="Cambria Math" charset="0"/>
                            </a:rPr>
                            <m:t>𝑏</m:t>
                          </m:r>
                        </m:sub>
                        <m:sup>
                          <m:r>
                            <a:rPr lang="en-US" b="0" i="1" smtClean="0">
                              <a:solidFill>
                                <a:srgbClr val="00B400"/>
                              </a:solidFill>
                              <a:latin typeface="Cambria Math" charset="0"/>
                            </a:rPr>
                            <m:t>2</m:t>
                          </m:r>
                        </m:sup>
                      </m:sSubSup>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7804484" y="3554910"/>
                <a:ext cx="425116" cy="383951"/>
              </a:xfrm>
              <a:prstGeom prst="rect">
                <a:avLst/>
              </a:prstGeom>
              <a:blipFill rotWithShape="0">
                <a:blip r:embed="rId8"/>
                <a:stretch>
                  <a:fillRect/>
                </a:stretch>
              </a:blipFill>
            </p:spPr>
            <p:txBody>
              <a:bodyPr/>
              <a:lstStyle/>
              <a:p>
                <a:r>
                  <a:rPr lang="en-US">
                    <a:noFill/>
                  </a:rPr>
                  <a:t> </a:t>
                </a:r>
              </a:p>
            </p:txBody>
          </p:sp>
        </mc:Fallback>
      </mc:AlternateContent>
      <p:sp>
        <p:nvSpPr>
          <p:cNvPr id="19" name="TextBox 1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523717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4178" y="895315"/>
            <a:ext cx="8959822" cy="5410712"/>
          </a:xfrm>
          <a:prstGeom prst="rect">
            <a:avLst/>
          </a:prstGeom>
          <a:noFill/>
        </p:spPr>
        <p:txBody>
          <a:bodyPr wrap="square" rtlCol="0">
            <a:spAutoFit/>
          </a:bodyPr>
          <a:lstStyle/>
          <a:p>
            <a:pPr defTabSz="457200" eaLnBrk="1" fontAlgn="auto" hangingPunct="1">
              <a:lnSpc>
                <a:spcPct val="150000"/>
              </a:lnSpc>
              <a:spcBef>
                <a:spcPts val="0"/>
              </a:spcBef>
              <a:spcAft>
                <a:spcPts val="0"/>
              </a:spcAft>
            </a:pPr>
            <a:r>
              <a:rPr lang="en-US" dirty="0">
                <a:solidFill>
                  <a:prstClr val="black"/>
                </a:solidFill>
                <a:latin typeface="Calibri"/>
                <a:ea typeface="+mn-ea"/>
                <a:cs typeface="+mn-cs"/>
              </a:rPr>
              <a:t>3</a:t>
            </a:r>
            <a:r>
              <a:rPr lang="en-US" dirty="0" smtClean="0">
                <a:solidFill>
                  <a:prstClr val="black"/>
                </a:solidFill>
                <a:latin typeface="Calibri"/>
                <a:ea typeface="+mn-ea"/>
                <a:cs typeface="+mn-cs"/>
              </a:rPr>
              <a:t>-Dimensional Variational Method:</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Cost function measures distance between a model state, the observations, and a background (forecast) state.</a:t>
            </a:r>
          </a:p>
          <a:p>
            <a:pPr defTabSz="457200" eaLnBrk="1" fontAlgn="auto" hangingPunct="1">
              <a:lnSpc>
                <a:spcPct val="15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Generalized cost function consistent with earlier equations.</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Minimize J to get the analysis vector </a:t>
            </a:r>
            <a:r>
              <a:rPr lang="en-US" dirty="0" err="1" smtClean="0">
                <a:solidFill>
                  <a:prstClr val="black"/>
                </a:solidFill>
                <a:latin typeface="Calibri"/>
                <a:ea typeface="+mn-ea"/>
                <a:cs typeface="+mn-cs"/>
              </a:rPr>
              <a:t>x</a:t>
            </a:r>
            <a:r>
              <a:rPr lang="en-US" baseline="-25000" dirty="0" err="1" smtClean="0">
                <a:solidFill>
                  <a:prstClr val="black"/>
                </a:solidFill>
                <a:latin typeface="Calibri"/>
                <a:ea typeface="+mn-ea"/>
                <a:cs typeface="+mn-cs"/>
              </a:rPr>
              <a:t>a</a:t>
            </a:r>
            <a:r>
              <a:rPr lang="en-US" baseline="-25000" dirty="0" smtClean="0">
                <a:solidFill>
                  <a:prstClr val="black"/>
                </a:solidFill>
                <a:latin typeface="Calibri"/>
                <a:ea typeface="+mn-ea"/>
                <a:cs typeface="+mn-cs"/>
              </a:rPr>
              <a:t> </a:t>
            </a:r>
            <a:r>
              <a:rPr lang="en-US" dirty="0" smtClean="0">
                <a:solidFill>
                  <a:prstClr val="black"/>
                </a:solidFill>
                <a:latin typeface="Calibri"/>
                <a:ea typeface="+mn-ea"/>
                <a:cs typeface="+mn-cs"/>
              </a:rPr>
              <a:t>  </a:t>
            </a:r>
          </a:p>
          <a:p>
            <a:pPr defTabSz="457200" eaLnBrk="1" fontAlgn="auto" hangingPunct="1">
              <a:lnSpc>
                <a:spcPct val="15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5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Challenge: What is background error covariance matrix, B?</a:t>
            </a:r>
            <a:endParaRPr lang="en-US" baseline="-25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93</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304800" y="4267200"/>
                <a:ext cx="8534400" cy="4985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𝐽</m:t>
                      </m:r>
                      <m:d>
                        <m:dPr>
                          <m:ctrlPr>
                            <a:rPr lang="mr-IN" i="1" smtClean="0">
                              <a:latin typeface="Cambria Math" charset="0"/>
                            </a:rPr>
                          </m:ctrlPr>
                        </m:dPr>
                        <m:e>
                          <m:sSub>
                            <m:sSubPr>
                              <m:ctrlPr>
                                <a:rPr lang="en-US" i="1" smtClean="0">
                                  <a:latin typeface="Cambria Math" charset="0"/>
                                </a:rPr>
                              </m:ctrlPr>
                            </m:sSubPr>
                            <m:e>
                              <m:r>
                                <a:rPr lang="en-US" b="1" i="0" smtClean="0">
                                  <a:latin typeface="Cambria Math" charset="0"/>
                                </a:rPr>
                                <m:t>𝐱</m:t>
                              </m:r>
                            </m:e>
                            <m:sub>
                              <m:r>
                                <a:rPr lang="en-US" b="0" i="1" smtClean="0">
                                  <a:latin typeface="Cambria Math" charset="0"/>
                                </a:rPr>
                                <m:t>𝑎</m:t>
                              </m:r>
                            </m:sub>
                          </m:sSub>
                        </m:e>
                      </m:d>
                      <m:r>
                        <a:rPr lang="en-US" b="0" i="0" smtClean="0">
                          <a:latin typeface="Cambria Math" charset="0"/>
                        </a:rPr>
                        <m:t>=</m:t>
                      </m:r>
                      <m:sSup>
                        <m:sSupPr>
                          <m:ctrlPr>
                            <a:rPr lang="en-US" b="0" i="1" smtClean="0">
                              <a:latin typeface="Cambria Math" charset="0"/>
                            </a:rPr>
                          </m:ctrlPr>
                        </m:sSupPr>
                        <m:e>
                          <m:d>
                            <m:dPr>
                              <m:ctrlPr>
                                <a:rPr lang="mr-IN" i="1">
                                  <a:latin typeface="Cambria Math" charset="0"/>
                                </a:rPr>
                              </m:ctrlPr>
                            </m:dPr>
                            <m:e>
                              <m:sSub>
                                <m:sSubPr>
                                  <m:ctrlPr>
                                    <a:rPr lang="en-US" i="1">
                                      <a:latin typeface="Cambria Math" charset="0"/>
                                    </a:rPr>
                                  </m:ctrlPr>
                                </m:sSubPr>
                                <m:e>
                                  <m:r>
                                    <a:rPr lang="en-US" b="1" i="0">
                                      <a:latin typeface="Cambria Math" charset="0"/>
                                    </a:rPr>
                                    <m:t>𝐱</m:t>
                                  </m:r>
                                </m:e>
                                <m:sub>
                                  <m:r>
                                    <a:rPr lang="en-US" i="1">
                                      <a:latin typeface="Cambria Math" charset="0"/>
                                    </a:rPr>
                                    <m:t>𝑎</m:t>
                                  </m:r>
                                </m:sub>
                              </m:sSub>
                              <m:r>
                                <a:rPr lang="en-US" i="1">
                                  <a:latin typeface="Cambria Math" charset="0"/>
                                </a:rPr>
                                <m:t>−</m:t>
                              </m:r>
                              <m:sSub>
                                <m:sSubPr>
                                  <m:ctrlPr>
                                    <a:rPr lang="en-US" i="1">
                                      <a:latin typeface="Cambria Math" charset="0"/>
                                    </a:rPr>
                                  </m:ctrlPr>
                                </m:sSubPr>
                                <m:e>
                                  <m:r>
                                    <a:rPr lang="en-US" b="1" i="0">
                                      <a:latin typeface="Cambria Math" charset="0"/>
                                    </a:rPr>
                                    <m:t>𝐱</m:t>
                                  </m:r>
                                </m:e>
                                <m:sub>
                                  <m:r>
                                    <a:rPr lang="en-US" i="1">
                                      <a:latin typeface="Cambria Math" charset="0"/>
                                    </a:rPr>
                                    <m:t>𝑓</m:t>
                                  </m:r>
                                </m:sub>
                              </m:sSub>
                            </m:e>
                          </m:d>
                        </m:e>
                        <m:sup>
                          <m:r>
                            <a:rPr lang="en-US" b="0" i="1" smtClean="0">
                              <a:latin typeface="Cambria Math" charset="0"/>
                            </a:rPr>
                            <m:t>𝑇</m:t>
                          </m:r>
                        </m:sup>
                      </m:sSup>
                      <m:sSup>
                        <m:sSupPr>
                          <m:ctrlPr>
                            <a:rPr lang="en-US" b="0" i="1" smtClean="0">
                              <a:latin typeface="Cambria Math" charset="0"/>
                            </a:rPr>
                          </m:ctrlPr>
                        </m:sSupPr>
                        <m:e>
                          <m:r>
                            <a:rPr lang="en-US" b="1" i="0" smtClean="0">
                              <a:latin typeface="Cambria Math" charset="0"/>
                            </a:rPr>
                            <m:t>𝐁</m:t>
                          </m:r>
                        </m:e>
                        <m:sup>
                          <m:r>
                            <a:rPr lang="en-US" b="0" i="1" smtClean="0">
                              <a:latin typeface="Cambria Math" charset="0"/>
                            </a:rPr>
                            <m:t>−1</m:t>
                          </m:r>
                        </m:sup>
                      </m:sSup>
                      <m:d>
                        <m:dPr>
                          <m:ctrlPr>
                            <a:rPr lang="mr-IN"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r>
                            <a:rPr lang="en-US" b="0" i="1" smtClean="0">
                              <a:latin typeface="Cambria Math" charset="0"/>
                            </a:rPr>
                            <m:t>−</m:t>
                          </m:r>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𝑓</m:t>
                              </m:r>
                            </m:sub>
                          </m:sSub>
                        </m:e>
                      </m:d>
                      <m:r>
                        <a:rPr lang="en-US" b="0" i="0" smtClean="0">
                          <a:latin typeface="Cambria Math" charset="0"/>
                        </a:rPr>
                        <m:t>+</m:t>
                      </m:r>
                      <m:sSup>
                        <m:sSupPr>
                          <m:ctrlPr>
                            <a:rPr lang="en-US" b="0" i="1" smtClean="0">
                              <a:latin typeface="Cambria Math" charset="0"/>
                            </a:rPr>
                          </m:ctrlPr>
                        </m:sSupPr>
                        <m:e>
                          <m:d>
                            <m:dPr>
                              <m:begChr m:val="["/>
                              <m:endChr m:val="]"/>
                              <m:ctrlPr>
                                <a:rPr lang="mr-IN" b="0" i="1" smtClean="0">
                                  <a:latin typeface="Cambria Math" charset="0"/>
                                </a:rPr>
                              </m:ctrlPr>
                            </m:dPr>
                            <m:e>
                              <m:r>
                                <a:rPr lang="en-US" i="1">
                                  <a:latin typeface="Cambria Math" charset="0"/>
                                </a:rPr>
                                <m:t>h</m:t>
                              </m:r>
                              <m:d>
                                <m:dPr>
                                  <m:ctrlPr>
                                    <a:rPr lang="mr-IN" i="1">
                                      <a:latin typeface="Cambria Math" charset="0"/>
                                    </a:rPr>
                                  </m:ctrlPr>
                                </m:dPr>
                                <m:e>
                                  <m:sSub>
                                    <m:sSubPr>
                                      <m:ctrlPr>
                                        <a:rPr lang="en-US" i="1">
                                          <a:latin typeface="Cambria Math" charset="0"/>
                                        </a:rPr>
                                      </m:ctrlPr>
                                    </m:sSubPr>
                                    <m:e>
                                      <m:r>
                                        <a:rPr lang="en-US" b="1" i="0">
                                          <a:latin typeface="Cambria Math" charset="0"/>
                                        </a:rPr>
                                        <m:t>𝐱</m:t>
                                      </m:r>
                                    </m:e>
                                    <m:sub>
                                      <m:r>
                                        <a:rPr lang="en-US" i="1">
                                          <a:latin typeface="Cambria Math" charset="0"/>
                                        </a:rPr>
                                        <m:t>𝑎</m:t>
                                      </m:r>
                                    </m:sub>
                                  </m:sSub>
                                </m:e>
                              </m:d>
                              <m:r>
                                <a:rPr lang="en-US" i="1">
                                  <a:latin typeface="Cambria Math" charset="0"/>
                                </a:rPr>
                                <m:t>−</m:t>
                              </m:r>
                              <m:r>
                                <a:rPr lang="en-US" b="1" i="0">
                                  <a:latin typeface="Cambria Math" charset="0"/>
                                </a:rPr>
                                <m:t>𝐲</m:t>
                              </m:r>
                              <m:r>
                                <m:rPr>
                                  <m:nor/>
                                </m:rPr>
                                <a:rPr lang="en-US" dirty="0"/>
                                <m:t> </m:t>
                              </m:r>
                            </m:e>
                          </m:d>
                        </m:e>
                        <m:sup>
                          <m:r>
                            <a:rPr lang="en-US" b="0" i="1" smtClean="0">
                              <a:latin typeface="Cambria Math" charset="0"/>
                            </a:rPr>
                            <m:t>𝑇</m:t>
                          </m:r>
                        </m:sup>
                      </m:sSup>
                      <m:sSup>
                        <m:sSupPr>
                          <m:ctrlPr>
                            <a:rPr lang="en-US" b="0" i="1" smtClean="0">
                              <a:latin typeface="Cambria Math" charset="0"/>
                            </a:rPr>
                          </m:ctrlPr>
                        </m:sSupPr>
                        <m:e>
                          <m:r>
                            <a:rPr lang="en-US" b="1" i="0" smtClean="0">
                              <a:latin typeface="Cambria Math" charset="0"/>
                            </a:rPr>
                            <m:t>𝐑</m:t>
                          </m:r>
                        </m:e>
                        <m:sup>
                          <m:r>
                            <a:rPr lang="en-US" b="0" i="1" smtClean="0">
                              <a:latin typeface="Cambria Math" charset="0"/>
                            </a:rPr>
                            <m:t>−1</m:t>
                          </m:r>
                        </m:sup>
                      </m:sSup>
                      <m:d>
                        <m:dPr>
                          <m:begChr m:val="["/>
                          <m:endChr m:val="]"/>
                          <m:ctrlPr>
                            <a:rPr lang="mr-IN" b="0" i="1" smtClean="0">
                              <a:latin typeface="Cambria Math" charset="0"/>
                            </a:rPr>
                          </m:ctrlPr>
                        </m:dPr>
                        <m:e>
                          <m:r>
                            <a:rPr lang="en-US" i="1">
                              <a:latin typeface="Cambria Math" charset="0"/>
                            </a:rPr>
                            <m:t>h</m:t>
                          </m:r>
                          <m:d>
                            <m:dPr>
                              <m:ctrlPr>
                                <a:rPr lang="mr-IN" i="1">
                                  <a:latin typeface="Cambria Math" charset="0"/>
                                </a:rPr>
                              </m:ctrlPr>
                            </m:dPr>
                            <m:e>
                              <m:sSub>
                                <m:sSubPr>
                                  <m:ctrlPr>
                                    <a:rPr lang="en-US" i="1">
                                      <a:latin typeface="Cambria Math" charset="0"/>
                                    </a:rPr>
                                  </m:ctrlPr>
                                </m:sSubPr>
                                <m:e>
                                  <m:r>
                                    <a:rPr lang="en-US" b="1" i="0">
                                      <a:latin typeface="Cambria Math" charset="0"/>
                                    </a:rPr>
                                    <m:t>𝐱</m:t>
                                  </m:r>
                                </m:e>
                                <m:sub>
                                  <m:r>
                                    <a:rPr lang="en-US" i="1">
                                      <a:latin typeface="Cambria Math" charset="0"/>
                                    </a:rPr>
                                    <m:t>𝑎</m:t>
                                  </m:r>
                                </m:sub>
                              </m:sSub>
                            </m:e>
                          </m:d>
                          <m:r>
                            <a:rPr lang="en-US" i="1">
                              <a:latin typeface="Cambria Math" charset="0"/>
                            </a:rPr>
                            <m:t>−</m:t>
                          </m:r>
                          <m:r>
                            <a:rPr lang="en-US" b="1" i="0">
                              <a:latin typeface="Cambria Math" charset="0"/>
                            </a:rPr>
                            <m:t>𝐲</m:t>
                          </m:r>
                          <m:r>
                            <m:rPr>
                              <m:nor/>
                            </m:rPr>
                            <a:rPr lang="en-US" b="1" dirty="0"/>
                            <m:t> </m:t>
                          </m:r>
                        </m:e>
                      </m:d>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04800" y="4267200"/>
                <a:ext cx="8534400" cy="498534"/>
              </a:xfrm>
              <a:prstGeom prst="rect">
                <a:avLst/>
              </a:prstGeom>
              <a:blipFill rotWithShape="0">
                <a:blip r:embed="rId2"/>
                <a:stretch>
                  <a:fillRect l="-143"/>
                </a:stretch>
              </a:blipFill>
            </p:spPr>
            <p:txBody>
              <a:bodyPr/>
              <a:lstStyle/>
              <a:p>
                <a:r>
                  <a:rPr lang="en-US">
                    <a:noFill/>
                  </a:rPr>
                  <a:t> </a:t>
                </a:r>
              </a:p>
            </p:txBody>
          </p:sp>
        </mc:Fallback>
      </mc:AlternateContent>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647405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 y="2060274"/>
            <a:ext cx="5486399" cy="4113624"/>
          </a:xfrm>
          <a:prstGeom prst="rect">
            <a:avLst/>
          </a:prstGeom>
        </p:spPr>
      </p:pic>
      <p:sp>
        <p:nvSpPr>
          <p:cNvPr id="8" name="TextBox 7"/>
          <p:cNvSpPr txBox="1"/>
          <p:nvPr/>
        </p:nvSpPr>
        <p:spPr>
          <a:xfrm>
            <a:off x="184178" y="838201"/>
            <a:ext cx="8731222" cy="1409617"/>
          </a:xfrm>
          <a:prstGeom prst="rect">
            <a:avLst/>
          </a:prstGeom>
          <a:noFill/>
        </p:spPr>
        <p:txBody>
          <a:bodyPr wrap="square" rtlCol="0">
            <a:spAutoFit/>
          </a:bodyPr>
          <a:lstStyle/>
          <a:p>
            <a:pPr defTabSz="457200" eaLnBrk="1" fontAlgn="auto" hangingPunct="1">
              <a:lnSpc>
                <a:spcPct val="120000"/>
              </a:lnSpc>
              <a:spcBef>
                <a:spcPts val="0"/>
              </a:spcBef>
              <a:spcAft>
                <a:spcPts val="0"/>
              </a:spcAft>
            </a:pPr>
            <a:r>
              <a:rPr lang="en-US" dirty="0">
                <a:solidFill>
                  <a:prstClr val="black"/>
                </a:solidFill>
                <a:latin typeface="Calibri"/>
                <a:ea typeface="+mn-ea"/>
                <a:cs typeface="+mn-cs"/>
              </a:rPr>
              <a:t>4</a:t>
            </a:r>
            <a:r>
              <a:rPr lang="en-US" dirty="0" smtClean="0">
                <a:solidFill>
                  <a:prstClr val="black"/>
                </a:solidFill>
                <a:latin typeface="Calibri"/>
                <a:ea typeface="+mn-ea"/>
                <a:cs typeface="+mn-cs"/>
              </a:rPr>
              <a:t>D Variational assimilation.</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Two observations of x, y at time 0.5 and 1.0.</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Also have a forecast from an earlier time valid at time 0.5.</a:t>
            </a: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94</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86674071"/>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1332"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222068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 y="2060274"/>
            <a:ext cx="5486399" cy="4113624"/>
          </a:xfrm>
          <a:prstGeom prst="rect">
            <a:avLst/>
          </a:prstGeom>
        </p:spPr>
      </p:pic>
      <p:sp>
        <p:nvSpPr>
          <p:cNvPr id="8" name="TextBox 7"/>
          <p:cNvSpPr txBox="1"/>
          <p:nvPr/>
        </p:nvSpPr>
        <p:spPr>
          <a:xfrm>
            <a:off x="184178" y="838201"/>
            <a:ext cx="8731222" cy="1409617"/>
          </a:xfrm>
          <a:prstGeom prst="rect">
            <a:avLst/>
          </a:prstGeom>
          <a:noFill/>
        </p:spPr>
        <p:txBody>
          <a:bodyPr wrap="square" rtlCol="0">
            <a:spAutoFit/>
          </a:bodyPr>
          <a:lstStyle/>
          <a:p>
            <a:pPr defTabSz="457200" eaLnBrk="1" fontAlgn="auto" hangingPunct="1">
              <a:lnSpc>
                <a:spcPct val="120000"/>
              </a:lnSpc>
              <a:spcBef>
                <a:spcPts val="0"/>
              </a:spcBef>
              <a:spcAft>
                <a:spcPts val="0"/>
              </a:spcAft>
            </a:pPr>
            <a:r>
              <a:rPr lang="en-US" dirty="0">
                <a:solidFill>
                  <a:prstClr val="black"/>
                </a:solidFill>
                <a:latin typeface="Calibri"/>
                <a:ea typeface="+mn-ea"/>
                <a:cs typeface="+mn-cs"/>
              </a:rPr>
              <a:t>4</a:t>
            </a:r>
            <a:r>
              <a:rPr lang="en-US" dirty="0" smtClean="0">
                <a:solidFill>
                  <a:prstClr val="black"/>
                </a:solidFill>
                <a:latin typeface="Calibri"/>
                <a:ea typeface="+mn-ea"/>
                <a:cs typeface="+mn-cs"/>
              </a:rPr>
              <a:t>D Variational assimilation.</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Two observations of x, y at time 0.5 and 1.0.</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Also have a forecast from an earlier time valid at time 0.5.</a:t>
            </a: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95</a:t>
            </a:fld>
            <a:endParaRPr lang="en-US" dirty="0"/>
          </a:p>
        </p:txBody>
      </p:sp>
      <p:sp>
        <p:nvSpPr>
          <p:cNvPr id="9" name="TextBox 8"/>
          <p:cNvSpPr txBox="1"/>
          <p:nvPr/>
        </p:nvSpPr>
        <p:spPr>
          <a:xfrm>
            <a:off x="5334000" y="2438400"/>
            <a:ext cx="3581400" cy="1569660"/>
          </a:xfrm>
          <a:prstGeom prst="rect">
            <a:avLst/>
          </a:prstGeom>
          <a:noFill/>
        </p:spPr>
        <p:txBody>
          <a:bodyPr wrap="square" rtlCol="0">
            <a:spAutoFit/>
          </a:bodyPr>
          <a:lstStyle/>
          <a:p>
            <a:r>
              <a:rPr lang="en-US" dirty="0" smtClean="0">
                <a:latin typeface="Calibri" charset="0"/>
              </a:rPr>
              <a:t>Find model state at time 0.5 that gives green forecast to time 1.0 and minimizes cost function:</a:t>
            </a:r>
            <a:endParaRPr lang="en-US" dirty="0">
              <a:latin typeface="Calibri"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886674071"/>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65650"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sp>
        <p:nvSpPr>
          <p:cNvPr id="11" name="TextBox 10"/>
          <p:cNvSpPr txBox="1"/>
          <p:nvPr/>
        </p:nvSpPr>
        <p:spPr>
          <a:xfrm>
            <a:off x="1143000" y="3352800"/>
            <a:ext cx="609600" cy="461665"/>
          </a:xfrm>
          <a:prstGeom prst="rect">
            <a:avLst/>
          </a:prstGeom>
          <a:noFill/>
        </p:spPr>
        <p:txBody>
          <a:bodyPr wrap="square" rtlCol="0">
            <a:spAutoFit/>
          </a:bodyPr>
          <a:lstStyle/>
          <a:p>
            <a:r>
              <a:rPr lang="en-US" dirty="0" smtClean="0"/>
              <a:t>d</a:t>
            </a:r>
            <a:r>
              <a:rPr lang="en-US" baseline="-25000" dirty="0" smtClean="0"/>
              <a:t>1</a:t>
            </a:r>
            <a:endParaRPr lang="en-US" baseline="-25000" dirty="0"/>
          </a:p>
        </p:txBody>
      </p:sp>
      <p:sp>
        <p:nvSpPr>
          <p:cNvPr id="12" name="TextBox 11"/>
          <p:cNvSpPr txBox="1"/>
          <p:nvPr/>
        </p:nvSpPr>
        <p:spPr>
          <a:xfrm>
            <a:off x="3380193" y="3383787"/>
            <a:ext cx="762000" cy="457200"/>
          </a:xfrm>
          <a:prstGeom prst="rect">
            <a:avLst/>
          </a:prstGeom>
          <a:noFill/>
        </p:spPr>
        <p:txBody>
          <a:bodyPr wrap="square" rtlCol="0">
            <a:spAutoFit/>
          </a:bodyPr>
          <a:lstStyle/>
          <a:p>
            <a:r>
              <a:rPr lang="en-US" dirty="0" smtClean="0"/>
              <a:t>d</a:t>
            </a:r>
            <a:r>
              <a:rPr lang="en-US" baseline="-25000" dirty="0" smtClean="0"/>
              <a:t>2</a:t>
            </a:r>
            <a:endParaRPr lang="en-US" baseline="-25000" dirty="0"/>
          </a:p>
        </p:txBody>
      </p:sp>
      <p:sp>
        <p:nvSpPr>
          <p:cNvPr id="6" name="TextBox 5"/>
          <p:cNvSpPr txBox="1"/>
          <p:nvPr/>
        </p:nvSpPr>
        <p:spPr>
          <a:xfrm>
            <a:off x="1181100" y="3919835"/>
            <a:ext cx="685800" cy="461665"/>
          </a:xfrm>
          <a:prstGeom prst="rect">
            <a:avLst/>
          </a:prstGeom>
          <a:noFill/>
        </p:spPr>
        <p:txBody>
          <a:bodyPr wrap="square" rtlCol="0">
            <a:spAutoFit/>
          </a:bodyPr>
          <a:lstStyle/>
          <a:p>
            <a:r>
              <a:rPr lang="en-US" dirty="0" err="1" smtClean="0"/>
              <a:t>d</a:t>
            </a:r>
            <a:r>
              <a:rPr lang="en-US" baseline="-25000" dirty="0" err="1" smtClean="0"/>
              <a:t>b</a:t>
            </a:r>
            <a:endParaRPr lang="en-US" baseline="-25000" dirty="0"/>
          </a:p>
        </p:txBody>
      </p:sp>
      <p:cxnSp>
        <p:nvCxnSpPr>
          <p:cNvPr id="15" name="Straight Arrow Connector 14"/>
          <p:cNvCxnSpPr/>
          <p:nvPr/>
        </p:nvCxnSpPr>
        <p:spPr>
          <a:xfrm flipV="1">
            <a:off x="1600200" y="3581400"/>
            <a:ext cx="685800" cy="76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52600" y="4008060"/>
            <a:ext cx="533400" cy="14260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2" idx="1"/>
          </p:cNvCxnSpPr>
          <p:nvPr/>
        </p:nvCxnSpPr>
        <p:spPr>
          <a:xfrm flipH="1">
            <a:off x="3081026" y="3612387"/>
            <a:ext cx="299167" cy="711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5496547" y="4055300"/>
                <a:ext cx="2573278" cy="3839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type m:val="lin"/>
                          <m:ctrlPr>
                            <a:rPr lang="en-US" i="1" smtClean="0">
                              <a:solidFill>
                                <a:srgbClr val="FF0000"/>
                              </a:solidFill>
                              <a:latin typeface="Cambria Math" charset="0"/>
                            </a:rPr>
                          </m:ctrlPr>
                        </m:fPr>
                        <m:num>
                          <m:sSubSup>
                            <m:sSubSupPr>
                              <m:ctrlPr>
                                <a:rPr lang="en-US" i="1" smtClean="0">
                                  <a:solidFill>
                                    <a:srgbClr val="FF0000"/>
                                  </a:solidFill>
                                  <a:latin typeface="Cambria Math" charset="0"/>
                                </a:rPr>
                              </m:ctrlPr>
                            </m:sSubSupPr>
                            <m:e>
                              <m:r>
                                <a:rPr lang="en-US" b="0" i="1" smtClean="0">
                                  <a:solidFill>
                                    <a:srgbClr val="FF0000"/>
                                  </a:solidFill>
                                  <a:latin typeface="Cambria Math" charset="0"/>
                                </a:rPr>
                                <m:t>𝑑</m:t>
                              </m:r>
                            </m:e>
                            <m:sub>
                              <m:r>
                                <a:rPr lang="en-US" b="0" i="1" smtClean="0">
                                  <a:solidFill>
                                    <a:srgbClr val="FF0000"/>
                                  </a:solidFill>
                                  <a:latin typeface="Cambria Math" charset="0"/>
                                </a:rPr>
                                <m:t>1</m:t>
                              </m:r>
                            </m:sub>
                            <m:sup>
                              <m:r>
                                <a:rPr lang="en-US" b="0" i="1" smtClean="0">
                                  <a:solidFill>
                                    <a:srgbClr val="FF0000"/>
                                  </a:solidFill>
                                  <a:latin typeface="Cambria Math" charset="0"/>
                                </a:rPr>
                                <m:t>2</m:t>
                              </m:r>
                            </m:sup>
                          </m:sSubSup>
                        </m:num>
                        <m:den>
                          <m:sSubSup>
                            <m:sSubSupPr>
                              <m:ctrlPr>
                                <a:rPr lang="en-US" i="1" smtClean="0">
                                  <a:solidFill>
                                    <a:srgbClr val="FF0000"/>
                                  </a:solidFill>
                                  <a:latin typeface="Cambria Math" charset="0"/>
                                </a:rPr>
                              </m:ctrlPr>
                            </m:sSubSupPr>
                            <m:e>
                              <m:r>
                                <a:rPr lang="en-US" i="1" smtClean="0">
                                  <a:solidFill>
                                    <a:srgbClr val="FF0000"/>
                                  </a:solidFill>
                                  <a:latin typeface="Cambria Math" charset="0"/>
                                  <a:ea typeface="Cambria Math" charset="0"/>
                                  <a:cs typeface="Cambria Math" charset="0"/>
                                </a:rPr>
                                <m:t>𝜎</m:t>
                              </m:r>
                            </m:e>
                            <m:sub>
                              <m:r>
                                <a:rPr lang="en-US" b="0" i="1" smtClean="0">
                                  <a:solidFill>
                                    <a:srgbClr val="FF0000"/>
                                  </a:solidFill>
                                  <a:latin typeface="Cambria Math" charset="0"/>
                                </a:rPr>
                                <m:t>1</m:t>
                              </m:r>
                            </m:sub>
                            <m:sup>
                              <m:r>
                                <a:rPr lang="en-US" b="0" i="1" smtClean="0">
                                  <a:solidFill>
                                    <a:srgbClr val="FF0000"/>
                                  </a:solidFill>
                                  <a:latin typeface="Cambria Math" charset="0"/>
                                </a:rPr>
                                <m:t>2</m:t>
                              </m:r>
                            </m:sup>
                          </m:sSubSup>
                          <m:r>
                            <a:rPr lang="en-US" b="0" i="1" smtClean="0">
                              <a:solidFill>
                                <a:schemeClr val="tx1"/>
                              </a:solidFill>
                              <a:latin typeface="Cambria Math" charset="0"/>
                            </a:rPr>
                            <m:t>+</m:t>
                          </m:r>
                          <m:f>
                            <m:fPr>
                              <m:type m:val="lin"/>
                              <m:ctrlPr>
                                <a:rPr lang="en-US" b="0" i="1" smtClean="0">
                                  <a:solidFill>
                                    <a:srgbClr val="FF0000"/>
                                  </a:solidFill>
                                  <a:latin typeface="Cambria Math" charset="0"/>
                                </a:rPr>
                              </m:ctrlPr>
                            </m:fPr>
                            <m:num>
                              <m:sSubSup>
                                <m:sSubSupPr>
                                  <m:ctrlPr>
                                    <a:rPr lang="en-US" b="0" i="1" smtClean="0">
                                      <a:solidFill>
                                        <a:srgbClr val="FF0000"/>
                                      </a:solidFill>
                                      <a:latin typeface="Cambria Math" charset="0"/>
                                    </a:rPr>
                                  </m:ctrlPr>
                                </m:sSubSupPr>
                                <m:e>
                                  <m:r>
                                    <a:rPr lang="en-US" b="0" i="1" smtClean="0">
                                      <a:solidFill>
                                        <a:srgbClr val="FF0000"/>
                                      </a:solidFill>
                                      <a:latin typeface="Cambria Math" charset="0"/>
                                    </a:rPr>
                                    <m:t>𝑑</m:t>
                                  </m:r>
                                </m:e>
                                <m:sub>
                                  <m:r>
                                    <a:rPr lang="en-US" b="0" i="1" smtClean="0">
                                      <a:solidFill>
                                        <a:srgbClr val="FF0000"/>
                                      </a:solidFill>
                                      <a:latin typeface="Cambria Math" charset="0"/>
                                    </a:rPr>
                                    <m:t>2</m:t>
                                  </m:r>
                                </m:sub>
                                <m:sup>
                                  <m:r>
                                    <a:rPr lang="en-US" b="0" i="1" smtClean="0">
                                      <a:solidFill>
                                        <a:srgbClr val="FF0000"/>
                                      </a:solidFill>
                                      <a:latin typeface="Cambria Math" charset="0"/>
                                    </a:rPr>
                                    <m:t>2</m:t>
                                  </m:r>
                                </m:sup>
                              </m:sSubSup>
                            </m:num>
                            <m:den>
                              <m:sSubSup>
                                <m:sSubSupPr>
                                  <m:ctrlPr>
                                    <a:rPr lang="en-US" b="0" i="1" smtClean="0">
                                      <a:solidFill>
                                        <a:srgbClr val="FF0000"/>
                                      </a:solidFill>
                                      <a:latin typeface="Cambria Math" charset="0"/>
                                    </a:rPr>
                                  </m:ctrlPr>
                                </m:sSubSupPr>
                                <m:e>
                                  <m:r>
                                    <a:rPr lang="en-US" b="0" i="1" smtClean="0">
                                      <a:solidFill>
                                        <a:srgbClr val="FF0000"/>
                                      </a:solidFill>
                                      <a:latin typeface="Cambria Math" charset="0"/>
                                      <a:ea typeface="Cambria Math" charset="0"/>
                                      <a:cs typeface="Cambria Math" charset="0"/>
                                    </a:rPr>
                                    <m:t>𝜎</m:t>
                                  </m:r>
                                </m:e>
                                <m:sub>
                                  <m:r>
                                    <a:rPr lang="en-US" b="0" i="1" smtClean="0">
                                      <a:solidFill>
                                        <a:srgbClr val="FF0000"/>
                                      </a:solidFill>
                                      <a:latin typeface="Cambria Math" charset="0"/>
                                    </a:rPr>
                                    <m:t>2</m:t>
                                  </m:r>
                                </m:sub>
                                <m:sup>
                                  <m:r>
                                    <a:rPr lang="en-US" b="0" i="1" smtClean="0">
                                      <a:solidFill>
                                        <a:srgbClr val="FF0000"/>
                                      </a:solidFill>
                                      <a:latin typeface="Cambria Math" charset="0"/>
                                    </a:rPr>
                                    <m:t>2</m:t>
                                  </m:r>
                                </m:sup>
                              </m:sSubSup>
                            </m:den>
                          </m:f>
                          <m:r>
                            <a:rPr lang="en-US" b="0" i="1" smtClean="0">
                              <a:solidFill>
                                <a:schemeClr val="tx1"/>
                              </a:solidFill>
                              <a:latin typeface="Cambria Math" charset="0"/>
                            </a:rPr>
                            <m:t>+</m:t>
                          </m:r>
                          <m:f>
                            <m:fPr>
                              <m:type m:val="lin"/>
                              <m:ctrlPr>
                                <a:rPr lang="en-US" b="0" i="1" smtClean="0">
                                  <a:solidFill>
                                    <a:srgbClr val="00B400"/>
                                  </a:solidFill>
                                  <a:latin typeface="Cambria Math" charset="0"/>
                                </a:rPr>
                              </m:ctrlPr>
                            </m:fPr>
                            <m:num>
                              <m:sSubSup>
                                <m:sSubSupPr>
                                  <m:ctrlPr>
                                    <a:rPr lang="en-US" b="0" i="1" smtClean="0">
                                      <a:solidFill>
                                        <a:srgbClr val="00B400"/>
                                      </a:solidFill>
                                      <a:latin typeface="Cambria Math" charset="0"/>
                                    </a:rPr>
                                  </m:ctrlPr>
                                </m:sSubSupPr>
                                <m:e>
                                  <m:r>
                                    <a:rPr lang="en-US" b="0" i="1" smtClean="0">
                                      <a:solidFill>
                                        <a:srgbClr val="00B400"/>
                                      </a:solidFill>
                                      <a:latin typeface="Cambria Math" charset="0"/>
                                    </a:rPr>
                                    <m:t>𝑑</m:t>
                                  </m:r>
                                </m:e>
                                <m:sub>
                                  <m:r>
                                    <a:rPr lang="en-US" b="0" i="1" smtClean="0">
                                      <a:solidFill>
                                        <a:srgbClr val="00B400"/>
                                      </a:solidFill>
                                      <a:latin typeface="Cambria Math" charset="0"/>
                                    </a:rPr>
                                    <m:t>𝑏</m:t>
                                  </m:r>
                                </m:sub>
                                <m:sup>
                                  <m:r>
                                    <a:rPr lang="en-US" b="0" i="1" smtClean="0">
                                      <a:solidFill>
                                        <a:srgbClr val="00B400"/>
                                      </a:solidFill>
                                      <a:latin typeface="Cambria Math" charset="0"/>
                                    </a:rPr>
                                    <m:t>2</m:t>
                                  </m:r>
                                </m:sup>
                              </m:sSubSup>
                            </m:num>
                            <m:den>
                              <m:sSubSup>
                                <m:sSubSupPr>
                                  <m:ctrlPr>
                                    <a:rPr lang="en-US" b="0" i="1" smtClean="0">
                                      <a:solidFill>
                                        <a:srgbClr val="00B400"/>
                                      </a:solidFill>
                                      <a:latin typeface="Cambria Math" charset="0"/>
                                    </a:rPr>
                                  </m:ctrlPr>
                                </m:sSubSupPr>
                                <m:e>
                                  <m:r>
                                    <a:rPr lang="en-US" b="0" i="1" smtClean="0">
                                      <a:solidFill>
                                        <a:srgbClr val="00B400"/>
                                      </a:solidFill>
                                      <a:latin typeface="Cambria Math" charset="0"/>
                                      <a:ea typeface="Cambria Math" charset="0"/>
                                      <a:cs typeface="Cambria Math" charset="0"/>
                                    </a:rPr>
                                    <m:t>𝜎</m:t>
                                  </m:r>
                                </m:e>
                                <m:sub>
                                  <m:r>
                                    <a:rPr lang="en-US" b="0" i="1" smtClean="0">
                                      <a:solidFill>
                                        <a:srgbClr val="00B400"/>
                                      </a:solidFill>
                                      <a:latin typeface="Cambria Math" charset="0"/>
                                    </a:rPr>
                                    <m:t>𝑏</m:t>
                                  </m:r>
                                </m:sub>
                                <m:sup>
                                  <m:r>
                                    <a:rPr lang="en-US" b="0" i="1" smtClean="0">
                                      <a:solidFill>
                                        <a:srgbClr val="00B400"/>
                                      </a:solidFill>
                                      <a:latin typeface="Cambria Math" charset="0"/>
                                    </a:rPr>
                                    <m:t>2</m:t>
                                  </m:r>
                                </m:sup>
                              </m:sSubSup>
                            </m:den>
                          </m:f>
                        </m:den>
                      </m:f>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5496547" y="4055300"/>
                <a:ext cx="2573278" cy="383951"/>
              </a:xfrm>
              <a:prstGeom prst="rect">
                <a:avLst/>
              </a:prstGeom>
              <a:blipFill rotWithShape="0">
                <a:blip r:embed="rId6"/>
                <a:stretch>
                  <a:fillRect r="-24171"/>
                </a:stretch>
              </a:blipFill>
            </p:spPr>
            <p:txBody>
              <a:bodyPr/>
              <a:lstStyle/>
              <a:p>
                <a:r>
                  <a:rPr lang="en-US">
                    <a:noFill/>
                  </a:rPr>
                  <a:t> </a:t>
                </a:r>
              </a:p>
            </p:txBody>
          </p:sp>
        </mc:Fallback>
      </mc:AlternateContent>
      <p:sp>
        <p:nvSpPr>
          <p:cNvPr id="17" name="TextBox 1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886700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4178" y="895315"/>
            <a:ext cx="8959822" cy="2862322"/>
          </a:xfrm>
          <a:prstGeom prst="rect">
            <a:avLst/>
          </a:prstGeom>
          <a:noFill/>
        </p:spPr>
        <p:txBody>
          <a:bodyPr wrap="square" rtlCol="0">
            <a:spAutoFit/>
          </a:bodyPr>
          <a:lstStyle/>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4-Dimensional Variational Method:</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Cost function measures distance between a model trajectory, the observations, and a background (forecast) state.</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Generalized cost function consistent with earlier equations.</a:t>
            </a:r>
          </a:p>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Minimize J to get the analysis vector </a:t>
            </a:r>
            <a:r>
              <a:rPr lang="en-US" dirty="0" err="1" smtClean="0">
                <a:solidFill>
                  <a:prstClr val="black"/>
                </a:solidFill>
                <a:latin typeface="Calibri"/>
                <a:ea typeface="+mn-ea"/>
                <a:cs typeface="+mn-cs"/>
              </a:rPr>
              <a:t>x</a:t>
            </a:r>
            <a:r>
              <a:rPr lang="en-US" baseline="-25000" dirty="0" err="1" smtClean="0">
                <a:solidFill>
                  <a:prstClr val="black"/>
                </a:solidFill>
                <a:latin typeface="Calibri"/>
                <a:ea typeface="+mn-ea"/>
                <a:cs typeface="+mn-cs"/>
              </a:rPr>
              <a:t>a</a:t>
            </a:r>
            <a:r>
              <a:rPr lang="en-US" baseline="-25000" dirty="0" smtClean="0">
                <a:solidFill>
                  <a:prstClr val="black"/>
                </a:solidFill>
                <a:latin typeface="Calibri"/>
                <a:ea typeface="+mn-ea"/>
                <a:cs typeface="+mn-cs"/>
              </a:rPr>
              <a:t> </a:t>
            </a:r>
            <a:r>
              <a:rPr lang="en-US" dirty="0" smtClean="0">
                <a:solidFill>
                  <a:prstClr val="black"/>
                </a:solidFill>
                <a:latin typeface="Calibri"/>
                <a:ea typeface="+mn-ea"/>
                <a:cs typeface="+mn-cs"/>
              </a:rPr>
              <a:t>  </a:t>
            </a: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96</a:t>
            </a:fld>
            <a:endParaRPr lang="en-US" dirty="0"/>
          </a:p>
        </p:txBody>
      </p:sp>
      <mc:AlternateContent xmlns:mc="http://schemas.openxmlformats.org/markup-compatibility/2006">
        <mc:Choice xmlns:a14="http://schemas.microsoft.com/office/drawing/2010/main" Requires="a14">
          <p:sp>
            <p:nvSpPr>
              <p:cNvPr id="9" name="TextBox 8"/>
              <p:cNvSpPr txBox="1">
                <a:spLocks noChangeAspect="1"/>
              </p:cNvSpPr>
              <p:nvPr/>
            </p:nvSpPr>
            <p:spPr>
              <a:xfrm>
                <a:off x="304800" y="3962400"/>
                <a:ext cx="6941419" cy="1938992"/>
              </a:xfrm>
              <a:prstGeom prst="rect">
                <a:avLst/>
              </a:prstGeom>
              <a:noFill/>
            </p:spPr>
            <p:txBody>
              <a:bodyPr wrap="square" lIns="0" tIns="0" rIns="0" bIns="0" rtlCol="0">
                <a:normAutofit/>
              </a:bodyPr>
              <a:lstStyle/>
              <a:p>
                <a:pPr/>
                <a14:m>
                  <m:oMathPara xmlns:m="http://schemas.openxmlformats.org/officeDocument/2006/math">
                    <m:oMathParaPr>
                      <m:jc m:val="left"/>
                    </m:oMathParaPr>
                    <m:oMath xmlns:m="http://schemas.openxmlformats.org/officeDocument/2006/math">
                      <m:r>
                        <a:rPr lang="en-US" sz="2300" b="0" i="1" smtClean="0">
                          <a:latin typeface="Cambria Math" charset="0"/>
                        </a:rPr>
                        <m:t>𝐽</m:t>
                      </m:r>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r>
                        <a:rPr lang="en-US" sz="2300" b="0" i="1" smtClean="0">
                          <a:latin typeface="Cambria Math" charset="0"/>
                        </a:rPr>
                        <m:t>=</m:t>
                      </m:r>
                      <m:sSup>
                        <m:sSupPr>
                          <m:ctrlPr>
                            <a:rPr lang="en-US" sz="2300" b="0" i="1" smtClean="0">
                              <a:latin typeface="Cambria Math" charset="0"/>
                            </a:rPr>
                          </m:ctrlPr>
                        </m:sSupPr>
                        <m:e>
                          <m:d>
                            <m:dPr>
                              <m:ctrlPr>
                                <a:rPr lang="mr-IN" sz="2300" i="1">
                                  <a:latin typeface="Cambria Math" charset="0"/>
                                </a:rPr>
                              </m:ctrlPr>
                            </m:dPr>
                            <m:e>
                              <m:sSub>
                                <m:sSubPr>
                                  <m:ctrlPr>
                                    <a:rPr lang="en-US" sz="2300" i="1">
                                      <a:latin typeface="Cambria Math" charset="0"/>
                                    </a:rPr>
                                  </m:ctrlPr>
                                </m:sSubPr>
                                <m:e>
                                  <m:r>
                                    <a:rPr lang="en-US" sz="2300" b="1" i="0">
                                      <a:latin typeface="Cambria Math" charset="0"/>
                                    </a:rPr>
                                    <m:t>𝐱</m:t>
                                  </m:r>
                                </m:e>
                                <m:sub>
                                  <m:r>
                                    <a:rPr lang="en-US" sz="2300" i="1">
                                      <a:latin typeface="Cambria Math" charset="0"/>
                                    </a:rPr>
                                    <m:t>𝑎</m:t>
                                  </m:r>
                                </m:sub>
                              </m:sSub>
                              <m:r>
                                <a:rPr lang="en-US" sz="2300" i="1">
                                  <a:latin typeface="Cambria Math" charset="0"/>
                                </a:rPr>
                                <m:t>−</m:t>
                              </m:r>
                              <m:sSub>
                                <m:sSubPr>
                                  <m:ctrlPr>
                                    <a:rPr lang="en-US" sz="2300" i="1">
                                      <a:latin typeface="Cambria Math" charset="0"/>
                                    </a:rPr>
                                  </m:ctrlPr>
                                </m:sSubPr>
                                <m:e>
                                  <m:r>
                                    <a:rPr lang="en-US" sz="2300" b="1" i="0">
                                      <a:latin typeface="Cambria Math" charset="0"/>
                                    </a:rPr>
                                    <m:t>𝐱</m:t>
                                  </m:r>
                                </m:e>
                                <m:sub>
                                  <m:r>
                                    <a:rPr lang="en-US" sz="2300" i="1">
                                      <a:latin typeface="Cambria Math" charset="0"/>
                                    </a:rPr>
                                    <m:t>𝑓</m:t>
                                  </m:r>
                                </m:sub>
                              </m:sSub>
                            </m:e>
                          </m:d>
                        </m:e>
                        <m:sup>
                          <m:r>
                            <a:rPr lang="en-US" sz="2300" b="0" i="1" smtClean="0">
                              <a:latin typeface="Cambria Math" charset="0"/>
                            </a:rPr>
                            <m:t>𝑇</m:t>
                          </m:r>
                        </m:sup>
                      </m:sSup>
                      <m:sSup>
                        <m:sSupPr>
                          <m:ctrlPr>
                            <a:rPr lang="en-US" sz="2300" b="0" i="1" smtClean="0">
                              <a:latin typeface="Cambria Math" charset="0"/>
                            </a:rPr>
                          </m:ctrlPr>
                        </m:sSupPr>
                        <m:e>
                          <m:r>
                            <a:rPr lang="en-US" sz="2300" b="1" i="0" smtClean="0">
                              <a:latin typeface="Cambria Math" charset="0"/>
                            </a:rPr>
                            <m:t>𝐁</m:t>
                          </m:r>
                        </m:e>
                        <m:sup>
                          <m:r>
                            <a:rPr lang="en-US" sz="2300" b="0" i="1" smtClean="0">
                              <a:latin typeface="Cambria Math" charset="0"/>
                            </a:rPr>
                            <m:t>−1</m:t>
                          </m:r>
                        </m:sup>
                      </m:sSup>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r>
                            <a:rPr lang="en-US" sz="2300" b="0" i="1" smtClean="0">
                              <a:latin typeface="Cambria Math" charset="0"/>
                            </a:rPr>
                            <m:t>−</m:t>
                          </m:r>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𝑓</m:t>
                              </m:r>
                            </m:sub>
                          </m:sSub>
                        </m:e>
                      </m:d>
                      <m:r>
                        <a:rPr lang="en-US" sz="2300" b="0" i="0" smtClean="0">
                          <a:latin typeface="Cambria Math" charset="0"/>
                        </a:rPr>
                        <m:t>+</m:t>
                      </m:r>
                    </m:oMath>
                  </m:oMathPara>
                </a14:m>
                <a:endParaRPr lang="en-US" sz="2300" b="0" i="0" dirty="0" smtClean="0">
                  <a:latin typeface="+mj-lt"/>
                </a:endParaRPr>
              </a:p>
              <a:p>
                <a:pPr/>
                <a14:m>
                  <m:oMathPara xmlns:m="http://schemas.openxmlformats.org/officeDocument/2006/math">
                    <m:oMathParaPr>
                      <m:jc m:val="left"/>
                    </m:oMathParaPr>
                    <m:oMath xmlns:m="http://schemas.openxmlformats.org/officeDocument/2006/math">
                      <m:sSup>
                        <m:sSupPr>
                          <m:ctrlPr>
                            <a:rPr lang="en-US" sz="2300" b="0" i="1" smtClean="0">
                              <a:latin typeface="Cambria Math" charset="0"/>
                            </a:rPr>
                          </m:ctrlPr>
                        </m:sSupPr>
                        <m:e>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i="1">
                                      <a:latin typeface="Cambria Math" charset="0"/>
                                    </a:rPr>
                                    <m:t>1</m:t>
                                  </m:r>
                                </m:sub>
                              </m:sSub>
                              <m:d>
                                <m:dPr>
                                  <m:ctrlPr>
                                    <a:rPr lang="mr-IN" sz="2300" i="1">
                                      <a:latin typeface="Cambria Math" charset="0"/>
                                    </a:rPr>
                                  </m:ctrlPr>
                                </m:dPr>
                                <m:e>
                                  <m:sSub>
                                    <m:sSubPr>
                                      <m:ctrlPr>
                                        <a:rPr lang="en-US" sz="2300" i="1">
                                          <a:latin typeface="Cambria Math" charset="0"/>
                                        </a:rPr>
                                      </m:ctrlPr>
                                    </m:sSubPr>
                                    <m:e>
                                      <m:r>
                                        <a:rPr lang="en-US" sz="2300" b="1" i="0">
                                          <a:latin typeface="Cambria Math" charset="0"/>
                                        </a:rPr>
                                        <m:t>𝐱</m:t>
                                      </m:r>
                                    </m:e>
                                    <m:sub>
                                      <m:r>
                                        <a:rPr lang="en-US" sz="2300" i="1">
                                          <a:latin typeface="Cambria Math" charset="0"/>
                                        </a:rPr>
                                        <m:t>𝑎</m:t>
                                      </m:r>
                                    </m:sub>
                                  </m:sSub>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i="1">
                                      <a:latin typeface="Cambria Math" charset="0"/>
                                    </a:rPr>
                                    <m:t>1</m:t>
                                  </m:r>
                                </m:sub>
                              </m:sSub>
                            </m:e>
                          </m:d>
                        </m:e>
                        <m:sup>
                          <m:r>
                            <a:rPr lang="en-US" sz="2300" b="0" i="1" smtClean="0">
                              <a:latin typeface="Cambria Math" charset="0"/>
                            </a:rPr>
                            <m:t>𝑇</m:t>
                          </m:r>
                        </m:sup>
                      </m:sSup>
                      <m:sSubSup>
                        <m:sSubSupPr>
                          <m:ctrlPr>
                            <a:rPr lang="en-US" sz="2300" b="0" i="1" smtClean="0">
                              <a:latin typeface="Cambria Math" charset="0"/>
                            </a:rPr>
                          </m:ctrlPr>
                        </m:sSubSupPr>
                        <m:e>
                          <m:r>
                            <a:rPr lang="en-US" sz="2300" b="1" i="0" smtClean="0">
                              <a:latin typeface="Cambria Math" charset="0"/>
                            </a:rPr>
                            <m:t>𝐑</m:t>
                          </m:r>
                        </m:e>
                        <m:sub>
                          <m:r>
                            <a:rPr lang="en-US" sz="2300" b="0" i="1" smtClean="0">
                              <a:latin typeface="Cambria Math" charset="0"/>
                            </a:rPr>
                            <m:t>1</m:t>
                          </m:r>
                        </m:sub>
                        <m:sup>
                          <m:r>
                            <a:rPr lang="en-US" sz="2300" b="0" i="1" smtClean="0">
                              <a:latin typeface="Cambria Math" charset="0"/>
                            </a:rPr>
                            <m:t>−1</m:t>
                          </m:r>
                        </m:sup>
                      </m:sSubSup>
                      <m:d>
                        <m:dPr>
                          <m:begChr m:val="["/>
                          <m:endChr m:val="]"/>
                          <m:ctrlPr>
                            <a:rPr lang="mr-IN" sz="2300" b="0" i="1" smtClean="0">
                              <a:latin typeface="Cambria Math" charset="0"/>
                            </a:rPr>
                          </m:ctrlPr>
                        </m:dPr>
                        <m:e>
                          <m:sSub>
                            <m:sSubPr>
                              <m:ctrlPr>
                                <a:rPr lang="en-US" sz="2300" b="0" i="1" smtClean="0">
                                  <a:latin typeface="Cambria Math" charset="0"/>
                                </a:rPr>
                              </m:ctrlPr>
                            </m:sSubPr>
                            <m:e>
                              <m:r>
                                <a:rPr lang="en-US" sz="2300" b="0" i="1" smtClean="0">
                                  <a:latin typeface="Cambria Math" charset="0"/>
                                </a:rPr>
                                <m:t>h</m:t>
                              </m:r>
                            </m:e>
                            <m:sub>
                              <m:r>
                                <a:rPr lang="en-US" sz="2300" b="0" i="1" smtClean="0">
                                  <a:latin typeface="Cambria Math" charset="0"/>
                                </a:rPr>
                                <m:t>1</m:t>
                              </m:r>
                            </m:sub>
                          </m:sSub>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r>
                            <a:rPr lang="en-US" sz="2300" b="0" i="1" smtClean="0">
                              <a:latin typeface="Cambria Math" charset="0"/>
                            </a:rPr>
                            <m:t>−</m:t>
                          </m:r>
                          <m:sSub>
                            <m:sSubPr>
                              <m:ctrlPr>
                                <a:rPr lang="en-US" sz="2300" b="0" i="1" smtClean="0">
                                  <a:latin typeface="Cambria Math" charset="0"/>
                                </a:rPr>
                              </m:ctrlPr>
                            </m:sSubPr>
                            <m:e>
                              <m:r>
                                <a:rPr lang="en-US" sz="2300" b="1" i="0" smtClean="0">
                                  <a:latin typeface="Cambria Math" charset="0"/>
                                </a:rPr>
                                <m:t>𝐲</m:t>
                              </m:r>
                            </m:e>
                            <m:sub>
                              <m:r>
                                <a:rPr lang="en-US" sz="2300" b="0" i="1" smtClean="0">
                                  <a:latin typeface="Cambria Math" charset="0"/>
                                </a:rPr>
                                <m:t>1</m:t>
                              </m:r>
                            </m:sub>
                          </m:sSub>
                        </m:e>
                      </m:d>
                      <m:r>
                        <a:rPr lang="en-US" sz="2300" b="0" i="1" smtClean="0">
                          <a:latin typeface="Cambria Math" charset="0"/>
                        </a:rPr>
                        <m:t>+</m:t>
                      </m:r>
                    </m:oMath>
                  </m:oMathPara>
                </a14:m>
                <a:endParaRPr lang="en-US" sz="2300" dirty="0" smtClean="0">
                  <a:latin typeface="+mj-lt"/>
                </a:endParaRPr>
              </a:p>
              <a:p>
                <a:pPr/>
                <a14:m>
                  <m:oMathPara xmlns:m="http://schemas.openxmlformats.org/officeDocument/2006/math">
                    <m:oMathParaPr>
                      <m:jc m:val="left"/>
                    </m:oMathParaPr>
                    <m:oMath xmlns:m="http://schemas.openxmlformats.org/officeDocument/2006/math">
                      <m:sSup>
                        <m:sSupPr>
                          <m:ctrlPr>
                            <a:rPr lang="en-US" sz="2300" i="1">
                              <a:latin typeface="Cambria Math" charset="0"/>
                            </a:rPr>
                          </m:ctrlPr>
                        </m:sSupPr>
                        <m:e>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b="0" i="1" smtClean="0">
                                      <a:latin typeface="Cambria Math" charset="0"/>
                                    </a:rPr>
                                    <m:t>2</m:t>
                                  </m:r>
                                </m:sub>
                              </m:sSub>
                              <m:d>
                                <m:dPr>
                                  <m:ctrlPr>
                                    <a:rPr lang="mr-IN" sz="2300" i="1" smtClean="0">
                                      <a:latin typeface="Cambria Math" charset="0"/>
                                    </a:rPr>
                                  </m:ctrlPr>
                                </m:dPr>
                                <m:e>
                                  <m:sSub>
                                    <m:sSubPr>
                                      <m:ctrlPr>
                                        <a:rPr lang="en-US" sz="2300" i="1" smtClean="0">
                                          <a:latin typeface="Cambria Math" charset="0"/>
                                        </a:rPr>
                                      </m:ctrlPr>
                                    </m:sSubPr>
                                    <m:e>
                                      <m:r>
                                        <a:rPr lang="en-US" sz="2300" b="0" i="1" smtClean="0">
                                          <a:latin typeface="Cambria Math" charset="0"/>
                                        </a:rPr>
                                        <m:t>𝑚</m:t>
                                      </m:r>
                                    </m:e>
                                    <m:sub>
                                      <m:r>
                                        <a:rPr lang="en-US" sz="2300" b="0" i="1" smtClean="0">
                                          <a:latin typeface="Cambria Math" charset="0"/>
                                        </a:rPr>
                                        <m:t>1:2</m:t>
                                      </m:r>
                                    </m:sub>
                                  </m:sSub>
                                  <m:d>
                                    <m:dPr>
                                      <m:ctrlPr>
                                        <a:rPr lang="mr-IN" sz="2300" b="0" i="1" smtClean="0">
                                          <a:latin typeface="Cambria Math" charset="0"/>
                                        </a:rPr>
                                      </m:ctrlPr>
                                    </m:dPr>
                                    <m:e>
                                      <m:sSub>
                                        <m:sSubPr>
                                          <m:ctrlPr>
                                            <a:rPr lang="en-US" sz="2300" b="0" i="1" smtClean="0">
                                              <a:latin typeface="Cambria Math" charset="0"/>
                                            </a:rPr>
                                          </m:ctrlPr>
                                        </m:sSubPr>
                                        <m:e>
                                          <m:r>
                                            <a:rPr lang="en-US" sz="2300" b="1" i="0" smtClean="0">
                                              <a:latin typeface="Cambria Math" charset="0"/>
                                            </a:rPr>
                                            <m:t>𝐱</m:t>
                                          </m:r>
                                        </m:e>
                                        <m:sub>
                                          <m:r>
                                            <a:rPr lang="en-US" sz="2300" b="0" i="1" smtClean="0">
                                              <a:latin typeface="Cambria Math" charset="0"/>
                                            </a:rPr>
                                            <m:t>𝑎</m:t>
                                          </m:r>
                                        </m:sub>
                                      </m:sSub>
                                    </m:e>
                                  </m:d>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b="0" i="1" smtClean="0">
                                      <a:latin typeface="Cambria Math" charset="0"/>
                                    </a:rPr>
                                    <m:t>2</m:t>
                                  </m:r>
                                </m:sub>
                              </m:sSub>
                            </m:e>
                          </m:d>
                        </m:e>
                        <m:sup>
                          <m:r>
                            <a:rPr lang="en-US" sz="2300" i="1">
                              <a:latin typeface="Cambria Math" charset="0"/>
                            </a:rPr>
                            <m:t>𝑇</m:t>
                          </m:r>
                        </m:sup>
                      </m:sSup>
                      <m:sSubSup>
                        <m:sSubSupPr>
                          <m:ctrlPr>
                            <a:rPr lang="en-US" sz="2300" i="1">
                              <a:latin typeface="Cambria Math" charset="0"/>
                            </a:rPr>
                          </m:ctrlPr>
                        </m:sSubSupPr>
                        <m:e>
                          <m:r>
                            <a:rPr lang="en-US" sz="2300" b="1" i="0">
                              <a:latin typeface="Cambria Math" charset="0"/>
                            </a:rPr>
                            <m:t>𝐑</m:t>
                          </m:r>
                        </m:e>
                        <m:sub>
                          <m:r>
                            <a:rPr lang="en-US" sz="2300" b="0" i="1" smtClean="0">
                              <a:latin typeface="Cambria Math" charset="0"/>
                            </a:rPr>
                            <m:t>2</m:t>
                          </m:r>
                        </m:sub>
                        <m:sup>
                          <m:r>
                            <a:rPr lang="en-US" sz="2300" i="1">
                              <a:latin typeface="Cambria Math" charset="0"/>
                            </a:rPr>
                            <m:t>−1</m:t>
                          </m:r>
                        </m:sup>
                      </m:sSubSup>
                      <m:d>
                        <m:dPr>
                          <m:begChr m:val="["/>
                          <m:endChr m:val="]"/>
                          <m:ctrlPr>
                            <a:rPr lang="mr-IN" sz="2300" i="1">
                              <a:latin typeface="Cambria Math" charset="0"/>
                            </a:rPr>
                          </m:ctrlPr>
                        </m:dPr>
                        <m:e>
                          <m:sSub>
                            <m:sSubPr>
                              <m:ctrlPr>
                                <a:rPr lang="en-US" sz="2300" i="1">
                                  <a:latin typeface="Cambria Math" charset="0"/>
                                </a:rPr>
                              </m:ctrlPr>
                            </m:sSubPr>
                            <m:e>
                              <m:r>
                                <a:rPr lang="en-US" sz="2300" i="1">
                                  <a:latin typeface="Cambria Math" charset="0"/>
                                </a:rPr>
                                <m:t>h</m:t>
                              </m:r>
                            </m:e>
                            <m:sub>
                              <m:r>
                                <a:rPr lang="en-US" sz="2300" b="0" i="1" smtClean="0">
                                  <a:latin typeface="Cambria Math" charset="0"/>
                                </a:rPr>
                                <m:t>2</m:t>
                              </m:r>
                            </m:sub>
                          </m:sSub>
                          <m:d>
                            <m:dPr>
                              <m:ctrlPr>
                                <a:rPr lang="mr-IN" sz="2300" i="1" smtClean="0">
                                  <a:latin typeface="Cambria Math" charset="0"/>
                                </a:rPr>
                              </m:ctrlPr>
                            </m:dPr>
                            <m:e>
                              <m:sSub>
                                <m:sSubPr>
                                  <m:ctrlPr>
                                    <a:rPr lang="en-US" sz="2300" i="1" smtClean="0">
                                      <a:latin typeface="Cambria Math" charset="0"/>
                                    </a:rPr>
                                  </m:ctrlPr>
                                </m:sSubPr>
                                <m:e>
                                  <m:r>
                                    <a:rPr lang="en-US" sz="2300" b="0" i="1" smtClean="0">
                                      <a:latin typeface="Cambria Math" charset="0"/>
                                    </a:rPr>
                                    <m:t>𝑚</m:t>
                                  </m:r>
                                </m:e>
                                <m:sub>
                                  <m:r>
                                    <a:rPr lang="en-US" sz="2300" b="0" i="1" smtClean="0">
                                      <a:latin typeface="Cambria Math" charset="0"/>
                                    </a:rPr>
                                    <m:t>1:2</m:t>
                                  </m:r>
                                </m:sub>
                              </m:sSub>
                              <m:d>
                                <m:dPr>
                                  <m:ctrlPr>
                                    <a:rPr lang="mr-IN" sz="2300" b="0" i="1" smtClean="0">
                                      <a:latin typeface="Cambria Math" charset="0"/>
                                    </a:rPr>
                                  </m:ctrlPr>
                                </m:dPr>
                                <m:e>
                                  <m:sSub>
                                    <m:sSubPr>
                                      <m:ctrlPr>
                                        <a:rPr lang="en-US" sz="2300" b="1" i="1" smtClean="0">
                                          <a:latin typeface="Cambria Math" charset="0"/>
                                        </a:rPr>
                                      </m:ctrlPr>
                                    </m:sSubPr>
                                    <m:e>
                                      <m:r>
                                        <a:rPr lang="en-US" sz="2300" b="1" i="0" smtClean="0">
                                          <a:latin typeface="Cambria Math" charset="0"/>
                                        </a:rPr>
                                        <m:t>𝐱</m:t>
                                      </m:r>
                                    </m:e>
                                    <m:sub>
                                      <m:r>
                                        <a:rPr lang="en-US" sz="2300" b="1" i="0" smtClean="0">
                                          <a:latin typeface="Cambria Math" charset="0"/>
                                        </a:rPr>
                                        <m:t>𝐚</m:t>
                                      </m:r>
                                    </m:sub>
                                  </m:sSub>
                                </m:e>
                              </m:d>
                            </m:e>
                          </m:d>
                          <m:r>
                            <a:rPr lang="en-US" sz="2300" i="1">
                              <a:latin typeface="Cambria Math" charset="0"/>
                            </a:rPr>
                            <m:t>−</m:t>
                          </m:r>
                          <m:sSub>
                            <m:sSubPr>
                              <m:ctrlPr>
                                <a:rPr lang="en-US" sz="2300" i="1">
                                  <a:latin typeface="Cambria Math" charset="0"/>
                                </a:rPr>
                              </m:ctrlPr>
                            </m:sSubPr>
                            <m:e>
                              <m:r>
                                <a:rPr lang="en-US" sz="2300" b="1" i="0">
                                  <a:latin typeface="Cambria Math" charset="0"/>
                                </a:rPr>
                                <m:t>𝐲</m:t>
                              </m:r>
                            </m:e>
                            <m:sub>
                              <m:r>
                                <a:rPr lang="en-US" sz="2300" b="0" i="1" smtClean="0">
                                  <a:latin typeface="Cambria Math" charset="0"/>
                                </a:rPr>
                                <m:t>2</m:t>
                              </m:r>
                            </m:sub>
                          </m:sSub>
                        </m:e>
                      </m:d>
                    </m:oMath>
                  </m:oMathPara>
                </a14:m>
                <a:endParaRPr lang="en-US" sz="2300" dirty="0" smtClean="0">
                  <a:latin typeface="+mj-lt"/>
                </a:endParaRPr>
              </a:p>
              <a:p>
                <a:endParaRPr lang="en-US" dirty="0"/>
              </a:p>
            </p:txBody>
          </p:sp>
        </mc:Choice>
        <mc:Fallback>
          <p:sp>
            <p:nvSpPr>
              <p:cNvPr id="9" name="TextBox 8"/>
              <p:cNvSpPr txBox="1">
                <a:spLocks noRot="1" noChangeAspect="1" noMove="1" noResize="1" noEditPoints="1" noAdjustHandles="1" noChangeArrowheads="1" noChangeShapeType="1" noTextEdit="1"/>
              </p:cNvSpPr>
              <p:nvPr/>
            </p:nvSpPr>
            <p:spPr>
              <a:xfrm>
                <a:off x="304800" y="3962400"/>
                <a:ext cx="6941419" cy="1938992"/>
              </a:xfrm>
              <a:prstGeom prst="rect">
                <a:avLst/>
              </a:prstGeom>
              <a:blipFill rotWithShape="0">
                <a:blip r:embed="rId2"/>
                <a:stretch>
                  <a:fillRect l="-439"/>
                </a:stretch>
              </a:blipFill>
            </p:spPr>
            <p:txBody>
              <a:bodyPr/>
              <a:lstStyle/>
              <a:p>
                <a:r>
                  <a:rPr lang="en-US">
                    <a:noFill/>
                  </a:rPr>
                  <a:t> </a:t>
                </a:r>
              </a:p>
            </p:txBody>
          </p:sp>
        </mc:Fallback>
      </mc:AlternateContent>
      <p:sp>
        <p:nvSpPr>
          <p:cNvPr id="2" name="TextBox 1"/>
          <p:cNvSpPr txBox="1"/>
          <p:nvPr/>
        </p:nvSpPr>
        <p:spPr>
          <a:xfrm>
            <a:off x="5966558" y="4038600"/>
            <a:ext cx="2895600" cy="1361911"/>
          </a:xfrm>
          <a:prstGeom prst="rect">
            <a:avLst/>
          </a:prstGeom>
          <a:noFill/>
        </p:spPr>
        <p:txBody>
          <a:bodyPr wrap="square" rtlCol="0">
            <a:spAutoFit/>
          </a:bodyPr>
          <a:lstStyle/>
          <a:p>
            <a:pPr>
              <a:lnSpc>
                <a:spcPts val="3280"/>
              </a:lnSpc>
            </a:pPr>
            <a:r>
              <a:rPr lang="en-US" dirty="0" smtClean="0">
                <a:latin typeface="Calibri" charset="0"/>
              </a:rPr>
              <a:t>Background</a:t>
            </a:r>
          </a:p>
          <a:p>
            <a:pPr>
              <a:lnSpc>
                <a:spcPts val="3280"/>
              </a:lnSpc>
            </a:pPr>
            <a:r>
              <a:rPr lang="en-US" dirty="0" smtClean="0">
                <a:latin typeface="Calibri" charset="0"/>
              </a:rPr>
              <a:t>1</a:t>
            </a:r>
            <a:r>
              <a:rPr lang="en-US" baseline="30000" dirty="0" smtClean="0">
                <a:latin typeface="Calibri" charset="0"/>
              </a:rPr>
              <a:t>st</a:t>
            </a:r>
            <a:r>
              <a:rPr lang="en-US" dirty="0" smtClean="0">
                <a:latin typeface="Calibri" charset="0"/>
              </a:rPr>
              <a:t> time observations</a:t>
            </a:r>
          </a:p>
          <a:p>
            <a:pPr>
              <a:lnSpc>
                <a:spcPts val="3280"/>
              </a:lnSpc>
            </a:pPr>
            <a:r>
              <a:rPr lang="en-US" dirty="0" smtClean="0">
                <a:latin typeface="Calibri" charset="0"/>
              </a:rPr>
              <a:t>2</a:t>
            </a:r>
            <a:r>
              <a:rPr lang="en-US" baseline="30000" dirty="0" smtClean="0">
                <a:latin typeface="Calibri" charset="0"/>
              </a:rPr>
              <a:t>nd</a:t>
            </a:r>
            <a:r>
              <a:rPr lang="en-US" dirty="0" smtClean="0">
                <a:latin typeface="Calibri" charset="0"/>
              </a:rPr>
              <a:t> time observations</a:t>
            </a:r>
            <a:endParaRPr lang="en-US" dirty="0">
              <a:latin typeface="Calibri" charset="0"/>
            </a:endParaRPr>
          </a:p>
        </p:txBody>
      </p:sp>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913343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4178" y="895315"/>
            <a:ext cx="8959822" cy="5398400"/>
          </a:xfrm>
          <a:prstGeom prst="rect">
            <a:avLst/>
          </a:prstGeom>
          <a:noFill/>
        </p:spPr>
        <p:txBody>
          <a:bodyPr wrap="square" rtlCol="0">
            <a:spAutoFit/>
          </a:bodyPr>
          <a:lstStyle/>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How to minimize these cost functions?</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Standard gradient descent.</a:t>
            </a:r>
          </a:p>
          <a:p>
            <a:pPr defTabSz="457200" eaLnBrk="1" fontAlgn="auto" hangingPunct="1">
              <a:lnSpc>
                <a:spcPct val="12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20000"/>
              </a:lnSpc>
              <a:spcBef>
                <a:spcPts val="0"/>
              </a:spcBef>
              <a:spcAft>
                <a:spcPts val="0"/>
              </a:spcAft>
            </a:pPr>
            <a:r>
              <a:rPr lang="en-US" dirty="0">
                <a:solidFill>
                  <a:prstClr val="black"/>
                </a:solidFill>
                <a:latin typeface="Calibri"/>
                <a:ea typeface="+mn-ea"/>
                <a:cs typeface="+mn-cs"/>
              </a:rPr>
              <a:t>H</a:t>
            </a:r>
            <a:r>
              <a:rPr lang="en-US" dirty="0" smtClean="0">
                <a:solidFill>
                  <a:prstClr val="black"/>
                </a:solidFill>
                <a:latin typeface="Calibri"/>
                <a:ea typeface="+mn-ea"/>
                <a:cs typeface="+mn-cs"/>
              </a:rPr>
              <a:t>ow to get the gradient for</a:t>
            </a:r>
            <a:endParaRPr lang="en-US" dirty="0">
              <a:solidFill>
                <a:prstClr val="black"/>
              </a:solidFill>
              <a:latin typeface="Calibri"/>
              <a:ea typeface="+mn-ea"/>
              <a:cs typeface="+mn-cs"/>
            </a:endParaRP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large problems?</a:t>
            </a:r>
          </a:p>
          <a:p>
            <a:pPr defTabSz="457200" eaLnBrk="1" fontAlgn="auto" hangingPunct="1">
              <a:lnSpc>
                <a:spcPct val="12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Must be very efficient.</a:t>
            </a:r>
          </a:p>
          <a:p>
            <a:pPr defTabSz="457200" eaLnBrk="1" fontAlgn="auto" hangingPunct="1">
              <a:lnSpc>
                <a:spcPct val="12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There is a fast way </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using linear tangent operator</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of the model and its transpose</a:t>
            </a:r>
          </a:p>
          <a:p>
            <a:pPr defTabSz="457200" eaLnBrk="1" fontAlgn="auto" hangingPunct="1">
              <a:lnSpc>
                <a:spcPct val="120000"/>
              </a:lnSpc>
              <a:spcBef>
                <a:spcPts val="0"/>
              </a:spcBef>
              <a:spcAft>
                <a:spcPts val="0"/>
              </a:spcAft>
            </a:pPr>
            <a:r>
              <a:rPr lang="en-US" dirty="0" smtClean="0">
                <a:solidFill>
                  <a:prstClr val="black"/>
                </a:solidFill>
                <a:latin typeface="Calibri"/>
                <a:ea typeface="+mn-ea"/>
                <a:cs typeface="+mn-cs"/>
              </a:rPr>
              <a:t>(or </a:t>
            </a:r>
            <a:r>
              <a:rPr lang="en-US" dirty="0" err="1" smtClean="0">
                <a:solidFill>
                  <a:prstClr val="black"/>
                </a:solidFill>
                <a:latin typeface="Calibri"/>
                <a:ea typeface="+mn-ea"/>
                <a:cs typeface="+mn-cs"/>
              </a:rPr>
              <a:t>adjoint</a:t>
            </a:r>
            <a:r>
              <a:rPr lang="en-US" dirty="0" smtClean="0">
                <a:solidFill>
                  <a:prstClr val="black"/>
                </a:solidFill>
                <a:latin typeface="Calibri"/>
                <a:ea typeface="+mn-ea"/>
                <a:cs typeface="+mn-cs"/>
              </a:rPr>
              <a:t>).</a:t>
            </a:r>
          </a:p>
        </p:txBody>
      </p:sp>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97</a:t>
            </a:fld>
            <a:endParaRPr lang="en-US" dirty="0"/>
          </a:p>
        </p:txBody>
      </p:sp>
      <p:pic>
        <p:nvPicPr>
          <p:cNvPr id="5" name="Picture 4" descr="512px-Gradient_desc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752600"/>
            <a:ext cx="3901440" cy="4183380"/>
          </a:xfrm>
          <a:prstGeom prst="rect">
            <a:avLst/>
          </a:prstGeom>
        </p:spPr>
      </p:pic>
      <p:sp>
        <p:nvSpPr>
          <p:cNvPr id="6" name="TextBox 5"/>
          <p:cNvSpPr txBox="1"/>
          <p:nvPr/>
        </p:nvSpPr>
        <p:spPr>
          <a:xfrm>
            <a:off x="4419600" y="3581400"/>
            <a:ext cx="533400" cy="461665"/>
          </a:xfrm>
          <a:prstGeom prst="rect">
            <a:avLst/>
          </a:prstGeom>
          <a:noFill/>
        </p:spPr>
        <p:txBody>
          <a:bodyPr wrap="square" rtlCol="0">
            <a:spAutoFit/>
          </a:bodyPr>
          <a:lstStyle/>
          <a:p>
            <a:r>
              <a:rPr lang="en-US" dirty="0" smtClean="0"/>
              <a:t>y</a:t>
            </a:r>
            <a:endParaRPr lang="en-US" dirty="0"/>
          </a:p>
        </p:txBody>
      </p:sp>
      <p:sp>
        <p:nvSpPr>
          <p:cNvPr id="9" name="Rectangle 8"/>
          <p:cNvSpPr/>
          <p:nvPr/>
        </p:nvSpPr>
        <p:spPr>
          <a:xfrm>
            <a:off x="4724400" y="1981200"/>
            <a:ext cx="3886200" cy="38862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553200" y="5943600"/>
            <a:ext cx="457200" cy="461665"/>
          </a:xfrm>
          <a:prstGeom prst="rect">
            <a:avLst/>
          </a:prstGeom>
          <a:noFill/>
        </p:spPr>
        <p:txBody>
          <a:bodyPr wrap="square" rtlCol="0">
            <a:spAutoFit/>
          </a:bodyPr>
          <a:lstStyle/>
          <a:p>
            <a:r>
              <a:rPr lang="en-US" dirty="0" smtClean="0"/>
              <a:t>x</a:t>
            </a:r>
            <a:endParaRPr lang="en-US" dirty="0"/>
          </a:p>
        </p:txBody>
      </p:sp>
      <p:sp>
        <p:nvSpPr>
          <p:cNvPr id="12" name="TextBox 11"/>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089261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extBox 7"/>
              <p:cNvSpPr txBox="1"/>
              <p:nvPr/>
            </p:nvSpPr>
            <p:spPr>
              <a:xfrm>
                <a:off x="184178" y="895315"/>
                <a:ext cx="8959822" cy="5215915"/>
              </a:xfrm>
              <a:prstGeom prst="rect">
                <a:avLst/>
              </a:prstGeom>
              <a:noFill/>
            </p:spPr>
            <p:txBody>
              <a:bodyPr wrap="square" rtlCol="0">
                <a:spAutoFit/>
              </a:bodyPr>
              <a:lstStyle/>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Gradient of J for 3D </a:t>
                </a:r>
                <a:r>
                  <a:rPr lang="en-US" dirty="0" err="1" smtClean="0">
                    <a:solidFill>
                      <a:prstClr val="black"/>
                    </a:solidFill>
                    <a:latin typeface="Calibri"/>
                    <a:ea typeface="+mn-ea"/>
                    <a:cs typeface="+mn-cs"/>
                  </a:rPr>
                  <a:t>Variational</a:t>
                </a:r>
                <a:r>
                  <a:rPr lang="en-US" dirty="0" smtClean="0">
                    <a:solidFill>
                      <a:prstClr val="black"/>
                    </a:solidFill>
                    <a:latin typeface="Calibri"/>
                    <a:ea typeface="+mn-ea"/>
                    <a:cs typeface="+mn-cs"/>
                  </a:rPr>
                  <a:t>: </a:t>
                </a:r>
              </a:p>
              <a:p>
                <a:pPr defTabSz="457200" eaLnBrk="1" fontAlgn="auto" hangingPunct="1">
                  <a:lnSpc>
                    <a:spcPct val="15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Gradient of </a:t>
                </a:r>
                <a14:m>
                  <m:oMath xmlns:m="http://schemas.openxmlformats.org/officeDocument/2006/math">
                    <m:r>
                      <a:rPr lang="en-US" b="0" i="1" smtClean="0">
                        <a:solidFill>
                          <a:prstClr val="black"/>
                        </a:solidFill>
                        <a:latin typeface="Cambria Math" charset="0"/>
                        <a:ea typeface="+mn-ea"/>
                        <a:cs typeface="+mn-cs"/>
                      </a:rPr>
                      <m:t>𝐽</m:t>
                    </m:r>
                  </m:oMath>
                </a14:m>
                <a:r>
                  <a:rPr lang="en-US" dirty="0" smtClean="0">
                    <a:solidFill>
                      <a:prstClr val="black"/>
                    </a:solidFill>
                    <a:latin typeface="Calibri"/>
                    <a:ea typeface="+mn-ea"/>
                    <a:cs typeface="+mn-cs"/>
                  </a:rPr>
                  <a:t> is: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14:m>
                  <m:oMath xmlns:m="http://schemas.openxmlformats.org/officeDocument/2006/math">
                    <m:r>
                      <a:rPr lang="en-US" b="1" i="0" baseline="0" smtClean="0">
                        <a:solidFill>
                          <a:prstClr val="black"/>
                        </a:solidFill>
                        <a:latin typeface="Cambria Math" charset="0"/>
                        <a:ea typeface="+mn-ea"/>
                        <a:cs typeface="+mn-cs"/>
                      </a:rPr>
                      <m:t>𝐇</m:t>
                    </m:r>
                  </m:oMath>
                </a14:m>
                <a:r>
                  <a:rPr lang="en-US" dirty="0" smtClean="0">
                    <a:solidFill>
                      <a:prstClr val="black"/>
                    </a:solidFill>
                    <a:latin typeface="Calibri"/>
                    <a:ea typeface="+mn-ea"/>
                    <a:cs typeface="+mn-cs"/>
                  </a:rPr>
                  <a:t> is the Jacobian (called the tangent linear) of forward operator </a:t>
                </a:r>
                <a14:m>
                  <m:oMath xmlns:m="http://schemas.openxmlformats.org/officeDocument/2006/math">
                    <m:r>
                      <a:rPr lang="en-US" b="0" i="1" smtClean="0">
                        <a:solidFill>
                          <a:prstClr val="black"/>
                        </a:solidFill>
                        <a:latin typeface="Cambria Math" charset="0"/>
                        <a:ea typeface="+mn-ea"/>
                        <a:cs typeface="+mn-cs"/>
                      </a:rPr>
                      <m:t>h</m:t>
                    </m:r>
                  </m:oMath>
                </a14:m>
                <a:r>
                  <a:rPr lang="en-US" dirty="0" smtClean="0">
                    <a:solidFill>
                      <a:prstClr val="black"/>
                    </a:solidFill>
                    <a:latin typeface="Calibri"/>
                    <a:ea typeface="+mn-ea"/>
                    <a:cs typeface="+mn-cs"/>
                  </a:rPr>
                  <a:t>.</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The </a:t>
                </a:r>
                <a:r>
                  <a:rPr lang="en-US" dirty="0" err="1" smtClean="0">
                    <a:solidFill>
                      <a:prstClr val="black"/>
                    </a:solidFill>
                    <a:latin typeface="Calibri"/>
                    <a:ea typeface="+mn-ea"/>
                    <a:cs typeface="+mn-cs"/>
                  </a:rPr>
                  <a:t>i</a:t>
                </a:r>
                <a:r>
                  <a:rPr lang="en-US" baseline="30000" dirty="0" err="1" smtClean="0">
                    <a:solidFill>
                      <a:prstClr val="black"/>
                    </a:solidFill>
                    <a:latin typeface="Calibri"/>
                    <a:ea typeface="+mn-ea"/>
                    <a:cs typeface="+mn-cs"/>
                  </a:rPr>
                  <a:t>th</a:t>
                </a:r>
                <a:r>
                  <a:rPr lang="en-US" dirty="0" smtClean="0">
                    <a:solidFill>
                      <a:prstClr val="black"/>
                    </a:solidFill>
                    <a:latin typeface="Calibri"/>
                    <a:ea typeface="+mn-ea"/>
                    <a:cs typeface="+mn-cs"/>
                  </a:rPr>
                  <a:t> row and </a:t>
                </a:r>
                <a:r>
                  <a:rPr lang="en-US" dirty="0" err="1" smtClean="0">
                    <a:solidFill>
                      <a:prstClr val="black"/>
                    </a:solidFill>
                    <a:latin typeface="Calibri"/>
                    <a:ea typeface="+mn-ea"/>
                    <a:cs typeface="+mn-cs"/>
                  </a:rPr>
                  <a:t>j</a:t>
                </a:r>
                <a:r>
                  <a:rPr lang="en-US" baseline="30000" dirty="0" err="1" smtClean="0">
                    <a:solidFill>
                      <a:prstClr val="black"/>
                    </a:solidFill>
                    <a:latin typeface="Calibri"/>
                    <a:ea typeface="+mn-ea"/>
                    <a:cs typeface="+mn-cs"/>
                  </a:rPr>
                  <a:t>th</a:t>
                </a:r>
                <a:r>
                  <a:rPr lang="en-US" dirty="0" smtClean="0">
                    <a:solidFill>
                      <a:prstClr val="black"/>
                    </a:solidFill>
                    <a:latin typeface="Calibri"/>
                    <a:ea typeface="+mn-ea"/>
                    <a:cs typeface="+mn-cs"/>
                  </a:rPr>
                  <a:t> column of </a:t>
                </a:r>
                <a:r>
                  <a:rPr lang="en-US" b="1" dirty="0" smtClean="0">
                    <a:solidFill>
                      <a:prstClr val="black"/>
                    </a:solidFill>
                    <a:latin typeface="Calibri"/>
                    <a:ea typeface="+mn-ea"/>
                    <a:cs typeface="+mn-cs"/>
                  </a:rPr>
                  <a:t>H</a:t>
                </a:r>
                <a:r>
                  <a:rPr lang="en-US" dirty="0" smtClean="0">
                    <a:solidFill>
                      <a:prstClr val="black"/>
                    </a:solidFill>
                    <a:latin typeface="Calibri"/>
                    <a:ea typeface="+mn-ea"/>
                    <a:cs typeface="+mn-cs"/>
                  </a:rPr>
                  <a:t> is:</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Where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h</m:t>
                        </m:r>
                      </m:e>
                      <m:sub>
                        <m:r>
                          <a:rPr lang="en-US" b="0" i="1" smtClean="0">
                            <a:solidFill>
                              <a:prstClr val="black"/>
                            </a:solidFill>
                            <a:latin typeface="Cambria Math" charset="0"/>
                            <a:ea typeface="+mn-ea"/>
                            <a:cs typeface="+mn-cs"/>
                          </a:rPr>
                          <m:t>𝑖</m:t>
                        </m:r>
                      </m:sub>
                    </m:sSub>
                  </m:oMath>
                </a14:m>
                <a:r>
                  <a:rPr lang="en-US" dirty="0" smtClean="0">
                    <a:solidFill>
                      <a:prstClr val="black"/>
                    </a:solidFill>
                    <a:latin typeface="Calibri"/>
                    <a:ea typeface="+mn-ea"/>
                    <a:cs typeface="+mn-cs"/>
                  </a:rPr>
                  <a:t> is the forward operator for the </a:t>
                </a:r>
                <a:r>
                  <a:rPr lang="en-US" dirty="0" err="1" smtClean="0">
                    <a:solidFill>
                      <a:prstClr val="black"/>
                    </a:solidFill>
                    <a:latin typeface="Calibri"/>
                    <a:ea typeface="+mn-ea"/>
                    <a:cs typeface="+mn-cs"/>
                  </a:rPr>
                  <a:t>ith</a:t>
                </a:r>
                <a:r>
                  <a:rPr lang="en-US" dirty="0" smtClean="0">
                    <a:solidFill>
                      <a:prstClr val="black"/>
                    </a:solidFill>
                    <a:latin typeface="Calibri"/>
                    <a:ea typeface="+mn-ea"/>
                    <a:cs typeface="+mn-cs"/>
                  </a:rPr>
                  <a:t> observation and </a:t>
                </a:r>
                <a14:m>
                  <m:oMath xmlns:m="http://schemas.openxmlformats.org/officeDocument/2006/math">
                    <m:sSub>
                      <m:sSubPr>
                        <m:ctrlPr>
                          <a:rPr lang="en-US" i="1" smtClean="0">
                            <a:solidFill>
                              <a:prstClr val="black"/>
                            </a:solidFill>
                            <a:latin typeface="Cambria Math" charset="0"/>
                            <a:ea typeface="+mn-ea"/>
                            <a:cs typeface="+mn-cs"/>
                          </a:rPr>
                        </m:ctrlPr>
                      </m:sSubPr>
                      <m:e>
                        <m:r>
                          <a:rPr lang="en-US" b="0" i="1" smtClean="0">
                            <a:solidFill>
                              <a:prstClr val="black"/>
                            </a:solidFill>
                            <a:latin typeface="Cambria Math" charset="0"/>
                            <a:ea typeface="+mn-ea"/>
                            <a:cs typeface="+mn-cs"/>
                          </a:rPr>
                          <m:t>𝑥</m:t>
                        </m:r>
                      </m:e>
                      <m:sub>
                        <m:r>
                          <a:rPr lang="en-US" b="0" i="1" smtClean="0">
                            <a:solidFill>
                              <a:prstClr val="black"/>
                            </a:solidFill>
                            <a:latin typeface="Cambria Math" charset="0"/>
                            <a:ea typeface="+mn-ea"/>
                            <a:cs typeface="+mn-cs"/>
                          </a:rPr>
                          <m:t>𝑗</m:t>
                        </m:r>
                      </m:sub>
                    </m:sSub>
                  </m:oMath>
                </a14:m>
                <a:r>
                  <a:rPr lang="en-US" i="1" dirty="0" smtClean="0">
                    <a:solidFill>
                      <a:prstClr val="black"/>
                    </a:solidFill>
                    <a:latin typeface="Calibri"/>
                    <a:ea typeface="+mn-ea"/>
                    <a:cs typeface="+mn-cs"/>
                  </a:rPr>
                  <a:t> </a:t>
                </a:r>
                <a:r>
                  <a:rPr lang="en-US" dirty="0" smtClean="0">
                    <a:solidFill>
                      <a:prstClr val="black"/>
                    </a:solidFill>
                    <a:latin typeface="Calibri"/>
                    <a:ea typeface="+mn-ea"/>
                    <a:cs typeface="+mn-cs"/>
                  </a:rPr>
                  <a:t>is the </a:t>
                </a:r>
                <a:r>
                  <a:rPr lang="en-US" dirty="0" err="1" smtClean="0">
                    <a:solidFill>
                      <a:prstClr val="black"/>
                    </a:solidFill>
                    <a:latin typeface="Calibri"/>
                    <a:ea typeface="+mn-ea"/>
                    <a:cs typeface="+mn-cs"/>
                  </a:rPr>
                  <a:t>j</a:t>
                </a:r>
                <a:r>
                  <a:rPr lang="en-US" baseline="30000" dirty="0" err="1" smtClean="0">
                    <a:solidFill>
                      <a:prstClr val="black"/>
                    </a:solidFill>
                    <a:latin typeface="Calibri"/>
                    <a:ea typeface="+mn-ea"/>
                    <a:cs typeface="+mn-cs"/>
                  </a:rPr>
                  <a:t>th</a:t>
                </a:r>
                <a:r>
                  <a:rPr lang="en-US" dirty="0" smtClean="0">
                    <a:solidFill>
                      <a:prstClr val="black"/>
                    </a:solidFill>
                    <a:latin typeface="Calibri"/>
                    <a:ea typeface="+mn-ea"/>
                    <a:cs typeface="+mn-cs"/>
                  </a:rPr>
                  <a:t> component of the state </a:t>
                </a:r>
                <a:r>
                  <a:rPr lang="en-US" dirty="0" smtClean="0">
                    <a:solidFill>
                      <a:prstClr val="black"/>
                    </a:solidFill>
                    <a:latin typeface="Calibri"/>
                    <a:ea typeface="+mn-ea"/>
                    <a:cs typeface="+mn-cs"/>
                  </a:rPr>
                  <a:t>vector.</a:t>
                </a: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The transpose </a:t>
                </a:r>
                <a14:m>
                  <m:oMath xmlns:m="http://schemas.openxmlformats.org/officeDocument/2006/math">
                    <m:sSup>
                      <m:sSupPr>
                        <m:ctrlPr>
                          <a:rPr lang="en-US" i="1" smtClean="0">
                            <a:solidFill>
                              <a:prstClr val="black"/>
                            </a:solidFill>
                            <a:latin typeface="Cambria Math" charset="0"/>
                            <a:ea typeface="+mn-ea"/>
                            <a:cs typeface="+mn-cs"/>
                          </a:rPr>
                        </m:ctrlPr>
                      </m:sSupPr>
                      <m:e>
                        <m:r>
                          <a:rPr lang="en-US" b="1" i="0" baseline="0" smtClean="0">
                            <a:solidFill>
                              <a:prstClr val="black"/>
                            </a:solidFill>
                            <a:latin typeface="Cambria Math" charset="0"/>
                            <a:ea typeface="+mn-ea"/>
                            <a:cs typeface="+mn-cs"/>
                          </a:rPr>
                          <m:t>𝐇</m:t>
                        </m:r>
                      </m:e>
                      <m:sup>
                        <m:r>
                          <a:rPr lang="en-US" b="0" i="1" smtClean="0">
                            <a:solidFill>
                              <a:prstClr val="black"/>
                            </a:solidFill>
                            <a:latin typeface="Cambria Math" charset="0"/>
                            <a:ea typeface="+mn-ea"/>
                            <a:cs typeface="+mn-cs"/>
                          </a:rPr>
                          <m:t>𝑇</m:t>
                        </m:r>
                      </m:sup>
                    </m:sSup>
                  </m:oMath>
                </a14:m>
                <a:r>
                  <a:rPr lang="en-US" dirty="0" smtClean="0">
                    <a:solidFill>
                      <a:prstClr val="black"/>
                    </a:solidFill>
                    <a:latin typeface="Calibri"/>
                    <a:ea typeface="+mn-ea"/>
                    <a:cs typeface="+mn-cs"/>
                  </a:rPr>
                  <a:t> is called the </a:t>
                </a:r>
                <a:r>
                  <a:rPr lang="en-US" dirty="0" err="1" smtClean="0">
                    <a:solidFill>
                      <a:prstClr val="black"/>
                    </a:solidFill>
                    <a:latin typeface="Calibri"/>
                    <a:ea typeface="+mn-ea"/>
                    <a:cs typeface="+mn-cs"/>
                  </a:rPr>
                  <a:t>adjoint</a:t>
                </a:r>
                <a:r>
                  <a:rPr lang="en-US" dirty="0" smtClean="0">
                    <a:solidFill>
                      <a:prstClr val="black"/>
                    </a:solidFill>
                    <a:latin typeface="Calibri"/>
                    <a:ea typeface="+mn-ea"/>
                    <a:cs typeface="+mn-cs"/>
                  </a:rPr>
                  <a:t> of </a:t>
                </a:r>
                <a14:m>
                  <m:oMath xmlns:m="http://schemas.openxmlformats.org/officeDocument/2006/math">
                    <m:r>
                      <a:rPr lang="en-US" b="1" i="0" baseline="0" smtClean="0">
                        <a:solidFill>
                          <a:prstClr val="black"/>
                        </a:solidFill>
                        <a:latin typeface="Cambria Math" charset="0"/>
                        <a:ea typeface="+mn-ea"/>
                        <a:cs typeface="+mn-cs"/>
                      </a:rPr>
                      <m:t>𝐇</m:t>
                    </m:r>
                  </m:oMath>
                </a14:m>
                <a:r>
                  <a:rPr lang="en-US" dirty="0" smtClean="0">
                    <a:solidFill>
                      <a:prstClr val="black"/>
                    </a:solidFill>
                    <a:latin typeface="Calibri"/>
                    <a:ea typeface="+mn-ea"/>
                    <a:cs typeface="+mn-cs"/>
                  </a:rPr>
                  <a:t>.</a:t>
                </a:r>
                <a:endParaRPr lang="en-US" dirty="0">
                  <a:solidFill>
                    <a:prstClr val="black"/>
                  </a:solidFill>
                  <a:latin typeface="Calibri"/>
                  <a:ea typeface="+mn-ea"/>
                  <a:cs typeface="+mn-cs"/>
                </a:endParaRPr>
              </a:p>
            </p:txBody>
          </p:sp>
        </mc:Choice>
        <mc:Fallback>
          <p:sp>
            <p:nvSpPr>
              <p:cNvPr id="8" name="TextBox 7"/>
              <p:cNvSpPr txBox="1">
                <a:spLocks noRot="1" noChangeAspect="1" noMove="1" noResize="1" noEditPoints="1" noAdjustHandles="1" noChangeArrowheads="1" noChangeShapeType="1" noTextEdit="1"/>
              </p:cNvSpPr>
              <p:nvPr/>
            </p:nvSpPr>
            <p:spPr>
              <a:xfrm>
                <a:off x="184178" y="895315"/>
                <a:ext cx="8959822" cy="5215915"/>
              </a:xfrm>
              <a:prstGeom prst="rect">
                <a:avLst/>
              </a:prstGeom>
              <a:blipFill rotWithShape="0">
                <a:blip r:embed="rId2"/>
                <a:stretch>
                  <a:fillRect l="-1020" b="-1871"/>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98</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838200" y="2746748"/>
                <a:ext cx="6477000" cy="4390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r>
                        <a:rPr lang="en-US" b="0" i="1" smtClean="0">
                          <a:latin typeface="Cambria Math" charset="0"/>
                        </a:rPr>
                        <m:t>𝐽</m:t>
                      </m:r>
                      <m:d>
                        <m:dPr>
                          <m:ctrlPr>
                            <a:rPr lang="en-US"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e>
                      </m:d>
                      <m:r>
                        <a:rPr lang="en-US" b="0" i="1" smtClean="0">
                          <a:latin typeface="Cambria Math" charset="0"/>
                        </a:rPr>
                        <m:t>=2</m:t>
                      </m:r>
                      <m:sSup>
                        <m:sSupPr>
                          <m:ctrlPr>
                            <a:rPr lang="en-US" b="0" i="1" smtClean="0">
                              <a:latin typeface="Cambria Math" charset="0"/>
                            </a:rPr>
                          </m:ctrlPr>
                        </m:sSupPr>
                        <m:e>
                          <m:r>
                            <a:rPr lang="en-US" b="1" i="0" smtClean="0">
                              <a:latin typeface="Cambria Math" charset="0"/>
                            </a:rPr>
                            <m:t>𝐁</m:t>
                          </m:r>
                        </m:e>
                        <m:sup>
                          <m:r>
                            <a:rPr lang="en-US" b="0" i="1" smtClean="0">
                              <a:latin typeface="Cambria Math" charset="0"/>
                            </a:rPr>
                            <m:t>−1</m:t>
                          </m:r>
                        </m:sup>
                      </m:sSup>
                      <m:d>
                        <m:dPr>
                          <m:ctrlPr>
                            <a:rPr lang="mr-IN"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r>
                            <a:rPr lang="en-US" b="0" i="1" smtClean="0">
                              <a:latin typeface="Cambria Math" charset="0"/>
                            </a:rPr>
                            <m:t>−</m:t>
                          </m:r>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𝑓</m:t>
                              </m:r>
                            </m:sub>
                          </m:sSub>
                        </m:e>
                      </m:d>
                      <m:r>
                        <a:rPr lang="en-US" b="0" i="1" smtClean="0">
                          <a:latin typeface="Cambria Math" charset="0"/>
                        </a:rPr>
                        <m:t>+2</m:t>
                      </m:r>
                      <m:sSup>
                        <m:sSupPr>
                          <m:ctrlPr>
                            <a:rPr lang="en-US" b="1" i="1" smtClean="0">
                              <a:latin typeface="Cambria Math" charset="0"/>
                            </a:rPr>
                          </m:ctrlPr>
                        </m:sSupPr>
                        <m:e>
                          <m:r>
                            <a:rPr lang="en-US" b="1" i="0" smtClean="0">
                              <a:latin typeface="Cambria Math" charset="0"/>
                            </a:rPr>
                            <m:t>𝐇</m:t>
                          </m:r>
                        </m:e>
                        <m:sup>
                          <m:r>
                            <a:rPr lang="en-US" b="0" i="1" baseline="0" smtClean="0">
                              <a:latin typeface="Cambria Math" charset="0"/>
                            </a:rPr>
                            <m:t>𝑇</m:t>
                          </m:r>
                        </m:sup>
                      </m:sSup>
                      <m:sSup>
                        <m:sSupPr>
                          <m:ctrlPr>
                            <a:rPr lang="en-US" b="0" i="1" smtClean="0">
                              <a:latin typeface="Cambria Math" charset="0"/>
                            </a:rPr>
                          </m:ctrlPr>
                        </m:sSupPr>
                        <m:e>
                          <m:r>
                            <a:rPr lang="en-US" b="1" i="0" smtClean="0">
                              <a:latin typeface="Cambria Math" charset="0"/>
                            </a:rPr>
                            <m:t>𝐑</m:t>
                          </m:r>
                        </m:e>
                        <m:sup>
                          <m:r>
                            <a:rPr lang="en-US" b="0" i="1" smtClean="0">
                              <a:latin typeface="Cambria Math" charset="0"/>
                            </a:rPr>
                            <m:t>−1</m:t>
                          </m:r>
                        </m:sup>
                      </m:sSup>
                      <m:d>
                        <m:dPr>
                          <m:begChr m:val="["/>
                          <m:endChr m:val="]"/>
                          <m:ctrlPr>
                            <a:rPr lang="mr-IN" b="0" i="1" smtClean="0">
                              <a:latin typeface="Cambria Math" charset="0"/>
                            </a:rPr>
                          </m:ctrlPr>
                        </m:dPr>
                        <m:e>
                          <m:r>
                            <a:rPr lang="en-US" b="0" i="1" smtClean="0">
                              <a:latin typeface="Cambria Math" charset="0"/>
                            </a:rPr>
                            <m:t>h</m:t>
                          </m:r>
                          <m:d>
                            <m:dPr>
                              <m:ctrlPr>
                                <a:rPr lang="mr-IN"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e>
                          </m:d>
                          <m:r>
                            <a:rPr lang="en-US" b="0" i="1" smtClean="0">
                              <a:latin typeface="Cambria Math" charset="0"/>
                            </a:rPr>
                            <m:t>−</m:t>
                          </m:r>
                          <m:r>
                            <a:rPr lang="en-US" b="1" i="0" smtClean="0">
                              <a:latin typeface="Cambria Math" charset="0"/>
                            </a:rPr>
                            <m:t>𝐲</m:t>
                          </m:r>
                        </m:e>
                      </m:d>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38200" y="2746748"/>
                <a:ext cx="6477000" cy="43909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632005" y="3692475"/>
                <a:ext cx="2013307" cy="8988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1" i="0" smtClean="0">
                              <a:latin typeface="Cambria Math" charset="0"/>
                            </a:rPr>
                            <m:t>𝐇</m:t>
                          </m:r>
                        </m:e>
                        <m:sub>
                          <m:r>
                            <a:rPr lang="en-US" b="0" i="1" smtClean="0">
                              <a:latin typeface="Cambria Math" charset="0"/>
                            </a:rPr>
                            <m:t>𝑖</m:t>
                          </m:r>
                          <m:r>
                            <a:rPr lang="en-US" b="0" i="1" smtClean="0">
                              <a:latin typeface="Cambria Math" charset="0"/>
                            </a:rPr>
                            <m:t>,</m:t>
                          </m:r>
                          <m:r>
                            <a:rPr lang="en-US" b="0" i="1" smtClean="0">
                              <a:latin typeface="Cambria Math" charset="0"/>
                            </a:rPr>
                            <m:t>𝑗</m:t>
                          </m:r>
                        </m:sub>
                      </m:sSub>
                      <m:d>
                        <m:dPr>
                          <m:ctrlPr>
                            <a:rPr lang="mr-IN" i="1" smtClean="0">
                              <a:latin typeface="Cambria Math" charset="0"/>
                            </a:rPr>
                          </m:ctrlPr>
                        </m:dPr>
                        <m:e>
                          <m:r>
                            <a:rPr lang="en-US" b="1" i="0" smtClean="0">
                              <a:latin typeface="Cambria Math" charset="0"/>
                            </a:rPr>
                            <m:t>𝐱</m:t>
                          </m:r>
                        </m:e>
                      </m:d>
                      <m:r>
                        <a:rPr lang="en-US" b="0" i="1" smtClean="0">
                          <a:latin typeface="Cambria Math" charset="0"/>
                        </a:rPr>
                        <m:t>=</m:t>
                      </m:r>
                      <m:f>
                        <m:fPr>
                          <m:ctrlPr>
                            <a:rPr lang="mr-IN" b="0" i="1" smtClean="0">
                              <a:latin typeface="Cambria Math" charset="0"/>
                            </a:rPr>
                          </m:ctrlPr>
                        </m:fPr>
                        <m:num>
                          <m:r>
                            <a:rPr lang="mr-IN"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h</m:t>
                              </m:r>
                            </m:e>
                            <m:sub>
                              <m:r>
                                <a:rPr lang="en-US" b="0" i="1" smtClean="0">
                                  <a:latin typeface="Cambria Math" charset="0"/>
                                  <a:ea typeface="Cambria Math" charset="0"/>
                                  <a:cs typeface="Cambria Math" charset="0"/>
                                </a:rPr>
                                <m:t>𝑖</m:t>
                              </m:r>
                            </m:sub>
                          </m:sSub>
                        </m:num>
                        <m:den>
                          <m:r>
                            <a:rPr lang="mr-IN"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𝑥</m:t>
                              </m:r>
                            </m:e>
                            <m:sub>
                              <m:r>
                                <a:rPr lang="en-US" b="0" i="1" smtClean="0">
                                  <a:latin typeface="Cambria Math" charset="0"/>
                                  <a:ea typeface="Cambria Math" charset="0"/>
                                  <a:cs typeface="Cambria Math" charset="0"/>
                                </a:rPr>
                                <m:t>𝑗</m:t>
                              </m:r>
                            </m:sub>
                          </m:sSub>
                        </m:den>
                      </m:f>
                    </m:oMath>
                  </m:oMathPara>
                </a14:m>
                <a:endParaRPr lang="en-US" dirty="0"/>
              </a:p>
            </p:txBody>
          </p:sp>
        </mc:Choice>
        <mc:Fallback>
          <p:sp>
            <p:nvSpPr>
              <p:cNvPr id="12" name="Rectangle 11"/>
              <p:cNvSpPr>
                <a:spLocks noRot="1" noChangeAspect="1" noMove="1" noResize="1" noEditPoints="1" noAdjustHandles="1" noChangeArrowheads="1" noChangeShapeType="1" noTextEdit="1"/>
              </p:cNvSpPr>
              <p:nvPr/>
            </p:nvSpPr>
            <p:spPr>
              <a:xfrm>
                <a:off x="4632005" y="3692475"/>
                <a:ext cx="2013307" cy="898836"/>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04800" y="1630861"/>
                <a:ext cx="8534400" cy="4985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𝐽</m:t>
                      </m:r>
                      <m:d>
                        <m:dPr>
                          <m:ctrlPr>
                            <a:rPr lang="mr-IN" i="1" smtClean="0">
                              <a:latin typeface="Cambria Math" charset="0"/>
                            </a:rPr>
                          </m:ctrlPr>
                        </m:dPr>
                        <m:e>
                          <m:sSub>
                            <m:sSubPr>
                              <m:ctrlPr>
                                <a:rPr lang="en-US" i="1" smtClean="0">
                                  <a:latin typeface="Cambria Math" charset="0"/>
                                </a:rPr>
                              </m:ctrlPr>
                            </m:sSubPr>
                            <m:e>
                              <m:r>
                                <a:rPr lang="en-US" b="1" i="0" smtClean="0">
                                  <a:latin typeface="Cambria Math" charset="0"/>
                                </a:rPr>
                                <m:t>𝐱</m:t>
                              </m:r>
                            </m:e>
                            <m:sub>
                              <m:r>
                                <a:rPr lang="en-US" b="0" i="1" smtClean="0">
                                  <a:latin typeface="Cambria Math" charset="0"/>
                                </a:rPr>
                                <m:t>𝑎</m:t>
                              </m:r>
                            </m:sub>
                          </m:sSub>
                        </m:e>
                      </m:d>
                      <m:r>
                        <a:rPr lang="en-US" b="0" i="0" smtClean="0">
                          <a:latin typeface="Cambria Math" charset="0"/>
                        </a:rPr>
                        <m:t>=</m:t>
                      </m:r>
                      <m:sSup>
                        <m:sSupPr>
                          <m:ctrlPr>
                            <a:rPr lang="en-US" b="0" i="1" smtClean="0">
                              <a:latin typeface="Cambria Math" charset="0"/>
                            </a:rPr>
                          </m:ctrlPr>
                        </m:sSupPr>
                        <m:e>
                          <m:d>
                            <m:dPr>
                              <m:ctrlPr>
                                <a:rPr lang="mr-IN" i="1">
                                  <a:latin typeface="Cambria Math" charset="0"/>
                                </a:rPr>
                              </m:ctrlPr>
                            </m:dPr>
                            <m:e>
                              <m:sSub>
                                <m:sSubPr>
                                  <m:ctrlPr>
                                    <a:rPr lang="en-US" i="1">
                                      <a:latin typeface="Cambria Math" charset="0"/>
                                    </a:rPr>
                                  </m:ctrlPr>
                                </m:sSubPr>
                                <m:e>
                                  <m:r>
                                    <a:rPr lang="en-US" b="1" i="0">
                                      <a:latin typeface="Cambria Math" charset="0"/>
                                    </a:rPr>
                                    <m:t>𝐱</m:t>
                                  </m:r>
                                </m:e>
                                <m:sub>
                                  <m:r>
                                    <a:rPr lang="en-US" i="1">
                                      <a:latin typeface="Cambria Math" charset="0"/>
                                    </a:rPr>
                                    <m:t>𝑎</m:t>
                                  </m:r>
                                </m:sub>
                              </m:sSub>
                              <m:r>
                                <a:rPr lang="en-US" i="1">
                                  <a:latin typeface="Cambria Math" charset="0"/>
                                </a:rPr>
                                <m:t>−</m:t>
                              </m:r>
                              <m:sSub>
                                <m:sSubPr>
                                  <m:ctrlPr>
                                    <a:rPr lang="en-US" i="1">
                                      <a:latin typeface="Cambria Math" charset="0"/>
                                    </a:rPr>
                                  </m:ctrlPr>
                                </m:sSubPr>
                                <m:e>
                                  <m:r>
                                    <a:rPr lang="en-US" b="1" i="0">
                                      <a:latin typeface="Cambria Math" charset="0"/>
                                    </a:rPr>
                                    <m:t>𝐱</m:t>
                                  </m:r>
                                </m:e>
                                <m:sub>
                                  <m:r>
                                    <a:rPr lang="en-US" i="1">
                                      <a:latin typeface="Cambria Math" charset="0"/>
                                    </a:rPr>
                                    <m:t>𝑓</m:t>
                                  </m:r>
                                </m:sub>
                              </m:sSub>
                            </m:e>
                          </m:d>
                        </m:e>
                        <m:sup>
                          <m:r>
                            <a:rPr lang="en-US" b="0" i="1" smtClean="0">
                              <a:latin typeface="Cambria Math" charset="0"/>
                            </a:rPr>
                            <m:t>𝑇</m:t>
                          </m:r>
                        </m:sup>
                      </m:sSup>
                      <m:sSup>
                        <m:sSupPr>
                          <m:ctrlPr>
                            <a:rPr lang="en-US" b="0" i="1" smtClean="0">
                              <a:latin typeface="Cambria Math" charset="0"/>
                            </a:rPr>
                          </m:ctrlPr>
                        </m:sSupPr>
                        <m:e>
                          <m:r>
                            <a:rPr lang="en-US" b="1" i="0" smtClean="0">
                              <a:latin typeface="Cambria Math" charset="0"/>
                            </a:rPr>
                            <m:t>𝐁</m:t>
                          </m:r>
                        </m:e>
                        <m:sup>
                          <m:r>
                            <a:rPr lang="en-US" b="0" i="1" smtClean="0">
                              <a:latin typeface="Cambria Math" charset="0"/>
                            </a:rPr>
                            <m:t>−1</m:t>
                          </m:r>
                        </m:sup>
                      </m:sSup>
                      <m:d>
                        <m:dPr>
                          <m:ctrlPr>
                            <a:rPr lang="mr-IN"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r>
                            <a:rPr lang="en-US" b="0" i="1" smtClean="0">
                              <a:latin typeface="Cambria Math" charset="0"/>
                            </a:rPr>
                            <m:t>−</m:t>
                          </m:r>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𝑓</m:t>
                              </m:r>
                            </m:sub>
                          </m:sSub>
                        </m:e>
                      </m:d>
                      <m:r>
                        <a:rPr lang="en-US" b="0" i="0" smtClean="0">
                          <a:latin typeface="Cambria Math" charset="0"/>
                        </a:rPr>
                        <m:t>+</m:t>
                      </m:r>
                      <m:sSup>
                        <m:sSupPr>
                          <m:ctrlPr>
                            <a:rPr lang="en-US" b="0" i="1" smtClean="0">
                              <a:latin typeface="Cambria Math" charset="0"/>
                            </a:rPr>
                          </m:ctrlPr>
                        </m:sSupPr>
                        <m:e>
                          <m:d>
                            <m:dPr>
                              <m:begChr m:val="["/>
                              <m:endChr m:val="]"/>
                              <m:ctrlPr>
                                <a:rPr lang="mr-IN" b="0" i="1" smtClean="0">
                                  <a:latin typeface="Cambria Math" charset="0"/>
                                </a:rPr>
                              </m:ctrlPr>
                            </m:dPr>
                            <m:e>
                              <m:r>
                                <a:rPr lang="en-US" i="1">
                                  <a:latin typeface="Cambria Math" charset="0"/>
                                </a:rPr>
                                <m:t>h</m:t>
                              </m:r>
                              <m:d>
                                <m:dPr>
                                  <m:ctrlPr>
                                    <a:rPr lang="mr-IN" i="1">
                                      <a:latin typeface="Cambria Math" charset="0"/>
                                    </a:rPr>
                                  </m:ctrlPr>
                                </m:dPr>
                                <m:e>
                                  <m:sSub>
                                    <m:sSubPr>
                                      <m:ctrlPr>
                                        <a:rPr lang="en-US" i="1">
                                          <a:latin typeface="Cambria Math" charset="0"/>
                                        </a:rPr>
                                      </m:ctrlPr>
                                    </m:sSubPr>
                                    <m:e>
                                      <m:r>
                                        <a:rPr lang="en-US" b="1" i="0">
                                          <a:latin typeface="Cambria Math" charset="0"/>
                                        </a:rPr>
                                        <m:t>𝐱</m:t>
                                      </m:r>
                                    </m:e>
                                    <m:sub>
                                      <m:r>
                                        <a:rPr lang="en-US" i="1">
                                          <a:latin typeface="Cambria Math" charset="0"/>
                                        </a:rPr>
                                        <m:t>𝑎</m:t>
                                      </m:r>
                                    </m:sub>
                                  </m:sSub>
                                </m:e>
                              </m:d>
                              <m:r>
                                <a:rPr lang="en-US" i="1">
                                  <a:latin typeface="Cambria Math" charset="0"/>
                                </a:rPr>
                                <m:t>−</m:t>
                              </m:r>
                              <m:r>
                                <a:rPr lang="en-US" b="1" i="0">
                                  <a:latin typeface="Cambria Math" charset="0"/>
                                </a:rPr>
                                <m:t>𝐲</m:t>
                              </m:r>
                              <m:r>
                                <m:rPr>
                                  <m:nor/>
                                </m:rPr>
                                <a:rPr lang="en-US" dirty="0"/>
                                <m:t> </m:t>
                              </m:r>
                            </m:e>
                          </m:d>
                        </m:e>
                        <m:sup>
                          <m:r>
                            <a:rPr lang="en-US" b="0" i="1" smtClean="0">
                              <a:latin typeface="Cambria Math" charset="0"/>
                            </a:rPr>
                            <m:t>𝑇</m:t>
                          </m:r>
                        </m:sup>
                      </m:sSup>
                      <m:sSup>
                        <m:sSupPr>
                          <m:ctrlPr>
                            <a:rPr lang="en-US" b="0" i="1" smtClean="0">
                              <a:latin typeface="Cambria Math" charset="0"/>
                            </a:rPr>
                          </m:ctrlPr>
                        </m:sSupPr>
                        <m:e>
                          <m:r>
                            <a:rPr lang="en-US" b="1" i="0" smtClean="0">
                              <a:latin typeface="Cambria Math" charset="0"/>
                            </a:rPr>
                            <m:t>𝐑</m:t>
                          </m:r>
                        </m:e>
                        <m:sup>
                          <m:r>
                            <a:rPr lang="en-US" b="0" i="1" smtClean="0">
                              <a:latin typeface="Cambria Math" charset="0"/>
                            </a:rPr>
                            <m:t>−1</m:t>
                          </m:r>
                        </m:sup>
                      </m:sSup>
                      <m:d>
                        <m:dPr>
                          <m:begChr m:val="["/>
                          <m:endChr m:val="]"/>
                          <m:ctrlPr>
                            <a:rPr lang="mr-IN" b="0" i="1" smtClean="0">
                              <a:latin typeface="Cambria Math" charset="0"/>
                            </a:rPr>
                          </m:ctrlPr>
                        </m:dPr>
                        <m:e>
                          <m:r>
                            <a:rPr lang="en-US" i="1">
                              <a:latin typeface="Cambria Math" charset="0"/>
                            </a:rPr>
                            <m:t>h</m:t>
                          </m:r>
                          <m:d>
                            <m:dPr>
                              <m:ctrlPr>
                                <a:rPr lang="mr-IN" i="1">
                                  <a:latin typeface="Cambria Math" charset="0"/>
                                </a:rPr>
                              </m:ctrlPr>
                            </m:dPr>
                            <m:e>
                              <m:sSub>
                                <m:sSubPr>
                                  <m:ctrlPr>
                                    <a:rPr lang="en-US" i="1">
                                      <a:latin typeface="Cambria Math" charset="0"/>
                                    </a:rPr>
                                  </m:ctrlPr>
                                </m:sSubPr>
                                <m:e>
                                  <m:r>
                                    <a:rPr lang="en-US" b="1" i="0">
                                      <a:latin typeface="Cambria Math" charset="0"/>
                                    </a:rPr>
                                    <m:t>𝐱</m:t>
                                  </m:r>
                                </m:e>
                                <m:sub>
                                  <m:r>
                                    <a:rPr lang="en-US" i="1">
                                      <a:latin typeface="Cambria Math" charset="0"/>
                                    </a:rPr>
                                    <m:t>𝑎</m:t>
                                  </m:r>
                                </m:sub>
                              </m:sSub>
                            </m:e>
                          </m:d>
                          <m:r>
                            <a:rPr lang="en-US" i="1">
                              <a:latin typeface="Cambria Math" charset="0"/>
                            </a:rPr>
                            <m:t>−</m:t>
                          </m:r>
                          <m:r>
                            <a:rPr lang="en-US" b="1" i="0">
                              <a:latin typeface="Cambria Math" charset="0"/>
                            </a:rPr>
                            <m:t>𝐲</m:t>
                          </m:r>
                          <m:r>
                            <m:rPr>
                              <m:nor/>
                            </m:rPr>
                            <a:rPr lang="en-US" b="1" dirty="0"/>
                            <m:t> </m:t>
                          </m:r>
                        </m:e>
                      </m:d>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04800" y="1630861"/>
                <a:ext cx="8534400" cy="498534"/>
              </a:xfrm>
              <a:prstGeom prst="rect">
                <a:avLst/>
              </a:prstGeom>
              <a:blipFill rotWithShape="0">
                <a:blip r:embed="rId5"/>
                <a:stretch>
                  <a:fillRect l="-143"/>
                </a:stretch>
              </a:blipFill>
            </p:spPr>
            <p:txBody>
              <a:bodyPr/>
              <a:lstStyle/>
              <a:p>
                <a:r>
                  <a:rPr lang="en-US">
                    <a:noFill/>
                  </a:rPr>
                  <a:t> </a:t>
                </a:r>
              </a:p>
            </p:txBody>
          </p:sp>
        </mc:Fallback>
      </mc:AlternateContent>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703701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p:cNvSpPr txBox="1"/>
              <p:nvPr/>
            </p:nvSpPr>
            <p:spPr>
              <a:xfrm>
                <a:off x="184178" y="895315"/>
                <a:ext cx="8959822" cy="3718197"/>
              </a:xfrm>
              <a:prstGeom prst="rect">
                <a:avLst/>
              </a:prstGeom>
              <a:noFill/>
            </p:spPr>
            <p:txBody>
              <a:bodyPr wrap="square" rtlCol="0">
                <a:spAutoFit/>
              </a:bodyPr>
              <a:lstStyle/>
              <a:p>
                <a:pPr defTabSz="457200" eaLnBrk="1" fontAlgn="auto" hangingPunct="1">
                  <a:lnSpc>
                    <a:spcPct val="150000"/>
                  </a:lnSpc>
                  <a:spcBef>
                    <a:spcPts val="0"/>
                  </a:spcBef>
                  <a:spcAft>
                    <a:spcPts val="0"/>
                  </a:spcAft>
                </a:pPr>
                <a:r>
                  <a:rPr lang="en-US" dirty="0" smtClean="0">
                    <a:solidFill>
                      <a:prstClr val="black"/>
                    </a:solidFill>
                    <a:latin typeface="Calibri"/>
                    <a:ea typeface="+mn-ea"/>
                    <a:cs typeface="+mn-cs"/>
                  </a:rPr>
                  <a:t>Gradient of J for 3D </a:t>
                </a:r>
                <a:r>
                  <a:rPr lang="en-US" dirty="0" err="1" smtClean="0">
                    <a:solidFill>
                      <a:prstClr val="black"/>
                    </a:solidFill>
                    <a:latin typeface="Calibri"/>
                    <a:ea typeface="+mn-ea"/>
                    <a:cs typeface="+mn-cs"/>
                  </a:rPr>
                  <a:t>Variational</a:t>
                </a:r>
                <a:r>
                  <a:rPr lang="en-US" dirty="0" smtClean="0">
                    <a:solidFill>
                      <a:prstClr val="black"/>
                    </a:solidFill>
                    <a:latin typeface="Calibri"/>
                    <a:ea typeface="+mn-ea"/>
                    <a:cs typeface="+mn-cs"/>
                  </a:rPr>
                  <a:t>:</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r>
                <a:br>
                  <a:rPr lang="en-US" dirty="0" smtClean="0">
                    <a:solidFill>
                      <a:prstClr val="black"/>
                    </a:solidFill>
                    <a:latin typeface="Calibri"/>
                    <a:ea typeface="+mn-ea"/>
                    <a:cs typeface="+mn-cs"/>
                  </a:rPr>
                </a:br>
                <a:r>
                  <a:rPr lang="en-US" dirty="0" smtClean="0">
                    <a:solidFill>
                      <a:prstClr val="black"/>
                    </a:solidFill>
                    <a:latin typeface="Calibri"/>
                    <a:ea typeface="+mn-ea"/>
                    <a:cs typeface="+mn-cs"/>
                  </a:rPr>
                  <a:t>Once the </a:t>
                </a:r>
                <a:r>
                  <a:rPr lang="en-US" dirty="0" err="1" smtClean="0">
                    <a:solidFill>
                      <a:prstClr val="black"/>
                    </a:solidFill>
                    <a:latin typeface="Calibri"/>
                    <a:ea typeface="+mn-ea"/>
                    <a:cs typeface="+mn-cs"/>
                  </a:rPr>
                  <a:t>adjoint</a:t>
                </a:r>
                <a:r>
                  <a:rPr lang="en-US" dirty="0" smtClean="0">
                    <a:solidFill>
                      <a:prstClr val="black"/>
                    </a:solidFill>
                    <a:latin typeface="Calibri"/>
                    <a:ea typeface="+mn-ea"/>
                    <a:cs typeface="+mn-cs"/>
                  </a:rPr>
                  <a:t> </a:t>
                </a:r>
                <a14:m>
                  <m:oMath xmlns:m="http://schemas.openxmlformats.org/officeDocument/2006/math">
                    <m:sSup>
                      <m:sSupPr>
                        <m:ctrlPr>
                          <a:rPr lang="en-US" i="1" smtClean="0">
                            <a:solidFill>
                              <a:prstClr val="black"/>
                            </a:solidFill>
                            <a:latin typeface="Cambria Math" charset="0"/>
                            <a:ea typeface="+mn-ea"/>
                            <a:cs typeface="+mn-cs"/>
                          </a:rPr>
                        </m:ctrlPr>
                      </m:sSupPr>
                      <m:e>
                        <m:r>
                          <a:rPr lang="en-US" b="1" i="0" baseline="0" smtClean="0">
                            <a:solidFill>
                              <a:prstClr val="black"/>
                            </a:solidFill>
                            <a:latin typeface="Cambria Math" charset="0"/>
                            <a:ea typeface="+mn-ea"/>
                            <a:cs typeface="+mn-cs"/>
                          </a:rPr>
                          <m:t>𝐇</m:t>
                        </m:r>
                      </m:e>
                      <m:sup>
                        <m:r>
                          <a:rPr lang="en-US" b="0" i="1" smtClean="0">
                            <a:solidFill>
                              <a:prstClr val="black"/>
                            </a:solidFill>
                            <a:latin typeface="Cambria Math" charset="0"/>
                            <a:ea typeface="+mn-ea"/>
                            <a:cs typeface="+mn-cs"/>
                          </a:rPr>
                          <m:t>𝑇</m:t>
                        </m:r>
                      </m:sup>
                    </m:sSup>
                  </m:oMath>
                </a14:m>
                <a:r>
                  <a:rPr lang="en-US" dirty="0" smtClean="0">
                    <a:solidFill>
                      <a:prstClr val="black"/>
                    </a:solidFill>
                    <a:latin typeface="Calibri"/>
                    <a:ea typeface="+mn-ea"/>
                    <a:cs typeface="+mn-cs"/>
                  </a:rPr>
                  <a:t> is computed, gradient is </a:t>
                </a:r>
                <a:r>
                  <a:rPr lang="en-US" dirty="0" err="1" smtClean="0">
                    <a:solidFill>
                      <a:prstClr val="black"/>
                    </a:solidFill>
                    <a:latin typeface="Calibri"/>
                    <a:ea typeface="+mn-ea"/>
                    <a:cs typeface="+mn-cs"/>
                  </a:rPr>
                  <a:t>straightfoward</a:t>
                </a:r>
                <a:r>
                  <a:rPr lang="en-US" dirty="0" smtClean="0">
                    <a:solidFill>
                      <a:prstClr val="black"/>
                    </a:solidFill>
                    <a:latin typeface="Calibri"/>
                    <a:ea typeface="+mn-ea"/>
                    <a:cs typeface="+mn-cs"/>
                  </a:rPr>
                  <a:t>.</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In trivial example here, </a:t>
                </a:r>
                <a14:m>
                  <m:oMath xmlns:m="http://schemas.openxmlformats.org/officeDocument/2006/math">
                    <m:r>
                      <a:rPr lang="en-US" b="0" i="1" smtClean="0">
                        <a:solidFill>
                          <a:prstClr val="black"/>
                        </a:solidFill>
                        <a:latin typeface="Cambria Math" charset="0"/>
                        <a:ea typeface="+mn-ea"/>
                        <a:cs typeface="+mn-cs"/>
                      </a:rPr>
                      <m:t>h</m:t>
                    </m:r>
                  </m:oMath>
                </a14:m>
                <a:r>
                  <a:rPr lang="en-US" dirty="0" smtClean="0">
                    <a:solidFill>
                      <a:prstClr val="black"/>
                    </a:solidFill>
                    <a:latin typeface="Calibri"/>
                    <a:ea typeface="+mn-ea"/>
                    <a:cs typeface="+mn-cs"/>
                  </a:rPr>
                  <a:t> is linear: </a:t>
                </a:r>
              </a:p>
              <a:p>
                <a:pPr defTabSz="457200" eaLnBrk="1" fontAlgn="auto" hangingPunct="1">
                  <a:lnSpc>
                    <a:spcPct val="90000"/>
                  </a:lnSpc>
                  <a:spcBef>
                    <a:spcPts val="0"/>
                  </a:spcBef>
                  <a:spcAft>
                    <a:spcPts val="0"/>
                  </a:spcAft>
                </a:pPr>
                <a:r>
                  <a:rPr lang="en-US" b="1" baseline="0" dirty="0" smtClean="0">
                    <a:solidFill>
                      <a:prstClr val="black"/>
                    </a:solidFill>
                    <a:ea typeface="+mn-ea"/>
                    <a:cs typeface="+mn-cs"/>
                  </a:rPr>
                  <a:t>	</a:t>
                </a:r>
                <a14:m>
                  <m:oMath xmlns:m="http://schemas.openxmlformats.org/officeDocument/2006/math">
                    <m:r>
                      <a:rPr lang="en-US" b="1" i="0" baseline="0" smtClean="0">
                        <a:solidFill>
                          <a:prstClr val="black"/>
                        </a:solidFill>
                        <a:latin typeface="Cambria Math" charset="0"/>
                        <a:ea typeface="+mn-ea"/>
                        <a:cs typeface="+mn-cs"/>
                      </a:rPr>
                      <m:t>𝐇</m:t>
                    </m:r>
                  </m:oMath>
                </a14:m>
                <a:r>
                  <a:rPr lang="en-US" dirty="0" smtClean="0">
                    <a:solidFill>
                      <a:prstClr val="black"/>
                    </a:solidFill>
                    <a:latin typeface="Calibri"/>
                    <a:ea typeface="+mn-ea"/>
                    <a:cs typeface="+mn-cs"/>
                  </a:rPr>
                  <a:t> is just matrix representation of </a:t>
                </a:r>
                <a14:m>
                  <m:oMath xmlns:m="http://schemas.openxmlformats.org/officeDocument/2006/math">
                    <m:r>
                      <a:rPr lang="en-US" b="0" i="1" smtClean="0">
                        <a:solidFill>
                          <a:prstClr val="black"/>
                        </a:solidFill>
                        <a:latin typeface="Cambria Math" charset="0"/>
                        <a:ea typeface="+mn-ea"/>
                        <a:cs typeface="+mn-cs"/>
                      </a:rPr>
                      <m:t>h</m:t>
                    </m:r>
                  </m:oMath>
                </a14:m>
                <a:r>
                  <a:rPr lang="en-US" dirty="0" smtClean="0">
                    <a:solidFill>
                      <a:prstClr val="black"/>
                    </a:solidFill>
                    <a:latin typeface="Calibri"/>
                    <a:ea typeface="+mn-ea"/>
                    <a:cs typeface="+mn-cs"/>
                  </a:rPr>
                  <a:t>.</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4178" y="895315"/>
                <a:ext cx="8959822" cy="3718197"/>
              </a:xfrm>
              <a:prstGeom prst="rect">
                <a:avLst/>
              </a:prstGeom>
              <a:blipFill rotWithShape="0">
                <a:blip r:embed="rId2"/>
                <a:stretch>
                  <a:fillRect l="-1020"/>
                </a:stretch>
              </a:blipFill>
            </p:spPr>
            <p:txBody>
              <a:bodyPr/>
              <a:lstStyle/>
              <a:p>
                <a:r>
                  <a:rPr lang="en-US">
                    <a:noFill/>
                  </a:rPr>
                  <a:t> </a:t>
                </a:r>
              </a:p>
            </p:txBody>
          </p:sp>
        </mc:Fallback>
      </mc:AlternateContent>
      <p:sp>
        <p:nvSpPr>
          <p:cNvPr id="3" name="Footer Placeholder 2"/>
          <p:cNvSpPr>
            <a:spLocks noGrp="1"/>
          </p:cNvSpPr>
          <p:nvPr>
            <p:ph type="ftr" sz="quarter" idx="3"/>
          </p:nvPr>
        </p:nvSpPr>
        <p:spPr/>
        <p:txBody>
          <a:bodyPr/>
          <a:lstStyle/>
          <a:p>
            <a:r>
              <a:rPr lang="en-US" smtClean="0"/>
              <a:t>Introduction to DA</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99</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762000" y="1676400"/>
                <a:ext cx="6477000" cy="4390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r>
                        <a:rPr lang="en-US" b="0" i="1" smtClean="0">
                          <a:latin typeface="Cambria Math" charset="0"/>
                        </a:rPr>
                        <m:t>𝐽</m:t>
                      </m:r>
                      <m:d>
                        <m:dPr>
                          <m:ctrlPr>
                            <a:rPr lang="en-US"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e>
                      </m:d>
                      <m:r>
                        <a:rPr lang="en-US" b="0" i="1" smtClean="0">
                          <a:latin typeface="Cambria Math" charset="0"/>
                        </a:rPr>
                        <m:t>=2</m:t>
                      </m:r>
                      <m:sSup>
                        <m:sSupPr>
                          <m:ctrlPr>
                            <a:rPr lang="en-US" b="0" i="1" smtClean="0">
                              <a:latin typeface="Cambria Math" charset="0"/>
                            </a:rPr>
                          </m:ctrlPr>
                        </m:sSupPr>
                        <m:e>
                          <m:r>
                            <a:rPr lang="en-US" b="1" i="0" smtClean="0">
                              <a:latin typeface="Cambria Math" charset="0"/>
                            </a:rPr>
                            <m:t>𝐁</m:t>
                          </m:r>
                        </m:e>
                        <m:sup>
                          <m:r>
                            <a:rPr lang="en-US" b="0" i="1" smtClean="0">
                              <a:latin typeface="Cambria Math" charset="0"/>
                            </a:rPr>
                            <m:t>−1</m:t>
                          </m:r>
                        </m:sup>
                      </m:sSup>
                      <m:d>
                        <m:dPr>
                          <m:ctrlPr>
                            <a:rPr lang="mr-IN"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r>
                            <a:rPr lang="en-US" b="0" i="1" smtClean="0">
                              <a:latin typeface="Cambria Math" charset="0"/>
                            </a:rPr>
                            <m:t>−</m:t>
                          </m:r>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𝑓</m:t>
                              </m:r>
                            </m:sub>
                          </m:sSub>
                        </m:e>
                      </m:d>
                      <m:r>
                        <a:rPr lang="en-US" b="0" i="1" smtClean="0">
                          <a:latin typeface="Cambria Math" charset="0"/>
                        </a:rPr>
                        <m:t>+2</m:t>
                      </m:r>
                      <m:sSup>
                        <m:sSupPr>
                          <m:ctrlPr>
                            <a:rPr lang="en-US" b="1" i="1" smtClean="0">
                              <a:latin typeface="Cambria Math" charset="0"/>
                            </a:rPr>
                          </m:ctrlPr>
                        </m:sSupPr>
                        <m:e>
                          <m:r>
                            <a:rPr lang="en-US" b="1" i="0" smtClean="0">
                              <a:latin typeface="Cambria Math" charset="0"/>
                            </a:rPr>
                            <m:t>𝐇</m:t>
                          </m:r>
                        </m:e>
                        <m:sup>
                          <m:r>
                            <a:rPr lang="en-US" b="0" i="1" smtClean="0">
                              <a:latin typeface="Cambria Math" charset="0"/>
                            </a:rPr>
                            <m:t>𝑇</m:t>
                          </m:r>
                        </m:sup>
                      </m:sSup>
                      <m:sSup>
                        <m:sSupPr>
                          <m:ctrlPr>
                            <a:rPr lang="en-US" b="0" i="1" smtClean="0">
                              <a:latin typeface="Cambria Math" charset="0"/>
                            </a:rPr>
                          </m:ctrlPr>
                        </m:sSupPr>
                        <m:e>
                          <m:r>
                            <a:rPr lang="en-US" b="1" i="0" smtClean="0">
                              <a:latin typeface="Cambria Math" charset="0"/>
                            </a:rPr>
                            <m:t>𝐑</m:t>
                          </m:r>
                        </m:e>
                        <m:sup>
                          <m:r>
                            <a:rPr lang="en-US" b="0" i="1" smtClean="0">
                              <a:latin typeface="Cambria Math" charset="0"/>
                            </a:rPr>
                            <m:t>−1</m:t>
                          </m:r>
                        </m:sup>
                      </m:sSup>
                      <m:d>
                        <m:dPr>
                          <m:begChr m:val="["/>
                          <m:endChr m:val="]"/>
                          <m:ctrlPr>
                            <a:rPr lang="mr-IN" b="0" i="1" smtClean="0">
                              <a:latin typeface="Cambria Math" charset="0"/>
                            </a:rPr>
                          </m:ctrlPr>
                        </m:dPr>
                        <m:e>
                          <m:r>
                            <a:rPr lang="en-US" b="0" i="1" smtClean="0">
                              <a:latin typeface="Cambria Math" charset="0"/>
                            </a:rPr>
                            <m:t>h</m:t>
                          </m:r>
                          <m:d>
                            <m:dPr>
                              <m:ctrlPr>
                                <a:rPr lang="mr-IN" b="0" i="1" smtClean="0">
                                  <a:latin typeface="Cambria Math" charset="0"/>
                                </a:rPr>
                              </m:ctrlPr>
                            </m:dPr>
                            <m:e>
                              <m:sSub>
                                <m:sSubPr>
                                  <m:ctrlPr>
                                    <a:rPr lang="en-US" b="0" i="1" smtClean="0">
                                      <a:latin typeface="Cambria Math" charset="0"/>
                                    </a:rPr>
                                  </m:ctrlPr>
                                </m:sSubPr>
                                <m:e>
                                  <m:r>
                                    <a:rPr lang="en-US" b="1" i="0" smtClean="0">
                                      <a:latin typeface="Cambria Math" charset="0"/>
                                    </a:rPr>
                                    <m:t>𝐱</m:t>
                                  </m:r>
                                </m:e>
                                <m:sub>
                                  <m:r>
                                    <a:rPr lang="en-US" b="0" i="1" smtClean="0">
                                      <a:latin typeface="Cambria Math" charset="0"/>
                                    </a:rPr>
                                    <m:t>𝑎</m:t>
                                  </m:r>
                                </m:sub>
                              </m:sSub>
                            </m:e>
                          </m:d>
                          <m:r>
                            <a:rPr lang="en-US" b="0" i="1" smtClean="0">
                              <a:latin typeface="Cambria Math" charset="0"/>
                            </a:rPr>
                            <m:t>−</m:t>
                          </m:r>
                          <m:r>
                            <a:rPr lang="en-US" b="1" i="0" smtClean="0">
                              <a:latin typeface="Cambria Math" charset="0"/>
                            </a:rPr>
                            <m:t>𝐲</m:t>
                          </m:r>
                        </m:e>
                      </m:d>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762000" y="1676400"/>
                <a:ext cx="6477000" cy="439095"/>
              </a:xfrm>
              <a:prstGeom prst="rect">
                <a:avLst/>
              </a:prstGeom>
              <a:blipFill rotWithShape="0">
                <a:blip r:embed="rId3"/>
                <a:stretch>
                  <a:fillRect/>
                </a:stretch>
              </a:blipFill>
            </p:spPr>
            <p:txBody>
              <a:bodyPr/>
              <a:lstStyle/>
              <a:p>
                <a:r>
                  <a:rPr lang="en-US">
                    <a:noFill/>
                  </a:rPr>
                  <a:t> </a:t>
                </a:r>
              </a:p>
            </p:txBody>
          </p:sp>
        </mc:Fallback>
      </mc:AlternateContent>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latin typeface="Arial"/>
                <a:cs typeface="Arial"/>
              </a:rPr>
              <a:t>Methods: </a:t>
            </a:r>
            <a:r>
              <a:rPr lang="en-US" sz="2800" dirty="0" err="1">
                <a:solidFill>
                  <a:schemeClr val="bg1"/>
                </a:solidFill>
                <a:latin typeface="Arial"/>
                <a:cs typeface="Arial"/>
              </a:rPr>
              <a:t>Variational</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47129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jla_ams_mars.thmx</Template>
  <TotalTime>37420</TotalTime>
  <Words>8510</Words>
  <Application>Microsoft Macintosh PowerPoint</Application>
  <PresentationFormat>On-screen Show (4:3)</PresentationFormat>
  <Paragraphs>1299</Paragraphs>
  <Slides>137</Slides>
  <Notes>25</Notes>
  <HiddenSlides>3</HiddenSlides>
  <MMClips>2</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137</vt:i4>
      </vt:variant>
    </vt:vector>
  </HeadingPairs>
  <TitlesOfParts>
    <vt:vector size="146" baseType="lpstr">
      <vt:lpstr>Calibri</vt:lpstr>
      <vt:lpstr>Cambria Math</vt:lpstr>
      <vt:lpstr>Mangal</vt:lpstr>
      <vt:lpstr>ＭＳ Ｐゴシック</vt:lpstr>
      <vt:lpstr>Wingdings</vt:lpstr>
      <vt:lpstr>Arial</vt:lpstr>
      <vt:lpstr>jla_ams</vt:lpstr>
      <vt:lpstr>Office Theme</vt:lpstr>
      <vt:lpstr>Equation</vt:lpstr>
      <vt:lpstr>Introduction to Data Assimilation Jeff Anderson representing the NCAR Data Assimilation Research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Data Assimilation: A general description.</vt:lpstr>
      <vt:lpstr>PowerPoint Presentation</vt:lpstr>
      <vt:lpstr>PowerPoint Presentation</vt:lpstr>
      <vt:lpstr>PowerPoint Presentation</vt:lpstr>
      <vt:lpstr>PowerPoint Presentation</vt:lpstr>
      <vt:lpstr>Methods: Particle filter.</vt:lpstr>
      <vt:lpstr>Methods: Particle filter.</vt:lpstr>
      <vt:lpstr>Methods: Particle filter.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Kalman Filter</vt:lpstr>
      <vt:lpstr>Methods: Kalman Filter</vt:lpstr>
      <vt:lpstr>Methods: Kalman Filter</vt:lpstr>
      <vt:lpstr>Methods: Kalman Filter</vt:lpstr>
      <vt:lpstr>Methods: Kalman Filter</vt:lpstr>
      <vt:lpstr>Methods: Kalman Filter</vt:lpstr>
      <vt:lpstr>Methods: Kalman Filter</vt:lpstr>
      <vt:lpstr>Methods: Kalman Filter</vt:lpstr>
      <vt:lpstr>Methods: Kalman Filter</vt:lpstr>
      <vt:lpstr>Methods: Kalman Filter</vt:lpstr>
      <vt:lpstr>PowerPoint Presentation</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Methods: Ensemble Kalman Filter</vt:lpstr>
      <vt:lpstr>PowerPoint Presentation</vt:lpstr>
      <vt:lpstr>PowerPoint Presentation</vt:lpstr>
    </vt:vector>
  </TitlesOfParts>
  <Manager/>
  <Company>ncar</Company>
  <LinksUpToDate>false</LinksUpToDate>
  <SharedDoc>false</SharedDoc>
  <HyperlinkBase/>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Research Testbed Tutorial</dc:title>
  <dc:subject/>
  <dc:creator>ncar</dc:creator>
  <cp:keywords/>
  <dc:description/>
  <cp:lastModifiedBy>Jeff Anderson</cp:lastModifiedBy>
  <cp:revision>519</cp:revision>
  <cp:lastPrinted>2017-07-14T22:46:04Z</cp:lastPrinted>
  <dcterms:created xsi:type="dcterms:W3CDTF">2011-05-23T16:45:05Z</dcterms:created>
  <dcterms:modified xsi:type="dcterms:W3CDTF">2017-08-01T15:40:21Z</dcterms:modified>
  <cp:category/>
</cp:coreProperties>
</file>