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22" r:id="rId1"/>
    <p:sldMasterId id="2147483997" r:id="rId2"/>
    <p:sldMasterId id="2147483962" r:id="rId3"/>
    <p:sldMasterId id="2147484013" r:id="rId4"/>
    <p:sldMasterId id="2147484019" r:id="rId5"/>
    <p:sldMasterId id="2147484031" r:id="rId6"/>
    <p:sldMasterId id="2147484043" r:id="rId7"/>
    <p:sldMasterId id="2147484048" r:id="rId8"/>
    <p:sldMasterId id="2147484060" r:id="rId9"/>
    <p:sldMasterId id="2147484065" r:id="rId10"/>
    <p:sldMasterId id="2147484070" r:id="rId11"/>
    <p:sldMasterId id="2147484075" r:id="rId12"/>
    <p:sldMasterId id="2147484079" r:id="rId13"/>
  </p:sldMasterIdLst>
  <p:notesMasterIdLst>
    <p:notesMasterId r:id="rId68"/>
  </p:notesMasterIdLst>
  <p:handoutMasterIdLst>
    <p:handoutMasterId r:id="rId69"/>
  </p:handoutMasterIdLst>
  <p:sldIdLst>
    <p:sldId id="717" r:id="rId14"/>
    <p:sldId id="765" r:id="rId15"/>
    <p:sldId id="774" r:id="rId16"/>
    <p:sldId id="775" r:id="rId17"/>
    <p:sldId id="776" r:id="rId18"/>
    <p:sldId id="777" r:id="rId19"/>
    <p:sldId id="778" r:id="rId20"/>
    <p:sldId id="779" r:id="rId21"/>
    <p:sldId id="780" r:id="rId22"/>
    <p:sldId id="784" r:id="rId23"/>
    <p:sldId id="785" r:id="rId24"/>
    <p:sldId id="782" r:id="rId25"/>
    <p:sldId id="786" r:id="rId26"/>
    <p:sldId id="787" r:id="rId27"/>
    <p:sldId id="789" r:id="rId28"/>
    <p:sldId id="790" r:id="rId29"/>
    <p:sldId id="791" r:id="rId30"/>
    <p:sldId id="792" r:id="rId31"/>
    <p:sldId id="781" r:id="rId32"/>
    <p:sldId id="796" r:id="rId33"/>
    <p:sldId id="797" r:id="rId34"/>
    <p:sldId id="798" r:id="rId35"/>
    <p:sldId id="783" r:id="rId36"/>
    <p:sldId id="793" r:id="rId37"/>
    <p:sldId id="794" r:id="rId38"/>
    <p:sldId id="795" r:id="rId39"/>
    <p:sldId id="799" r:id="rId40"/>
    <p:sldId id="800" r:id="rId41"/>
    <p:sldId id="807" r:id="rId42"/>
    <p:sldId id="805" r:id="rId43"/>
    <p:sldId id="806" r:id="rId44"/>
    <p:sldId id="817" r:id="rId45"/>
    <p:sldId id="803" r:id="rId46"/>
    <p:sldId id="804" r:id="rId47"/>
    <p:sldId id="808" r:id="rId48"/>
    <p:sldId id="810" r:id="rId49"/>
    <p:sldId id="811" r:id="rId50"/>
    <p:sldId id="828" r:id="rId51"/>
    <p:sldId id="813" r:id="rId52"/>
    <p:sldId id="814" r:id="rId53"/>
    <p:sldId id="827" r:id="rId54"/>
    <p:sldId id="815" r:id="rId55"/>
    <p:sldId id="816" r:id="rId56"/>
    <p:sldId id="826" r:id="rId57"/>
    <p:sldId id="829" r:id="rId58"/>
    <p:sldId id="490" r:id="rId59"/>
    <p:sldId id="818" r:id="rId60"/>
    <p:sldId id="819" r:id="rId61"/>
    <p:sldId id="820" r:id="rId62"/>
    <p:sldId id="821" r:id="rId63"/>
    <p:sldId id="822" r:id="rId64"/>
    <p:sldId id="823" r:id="rId65"/>
    <p:sldId id="824" r:id="rId66"/>
    <p:sldId id="825"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3FF1D"/>
    <a:srgbClr val="162CFF"/>
    <a:srgbClr val="FF22FF"/>
    <a:srgbClr val="00B400"/>
    <a:srgbClr val="FF0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2799" autoAdjust="0"/>
    <p:restoredTop sz="95879" autoAdjust="0"/>
  </p:normalViewPr>
  <p:slideViewPr>
    <p:cSldViewPr>
      <p:cViewPr>
        <p:scale>
          <a:sx n="177" d="100"/>
          <a:sy n="177" d="100"/>
        </p:scale>
        <p:origin x="-304" y="144"/>
      </p:cViewPr>
      <p:guideLst>
        <p:guide orient="horz" pos="2160"/>
        <p:guide pos="2880"/>
      </p:guideLst>
    </p:cSldViewPr>
  </p:slideViewPr>
  <p:outlineViewPr>
    <p:cViewPr>
      <p:scale>
        <a:sx n="33" d="100"/>
        <a:sy n="33" d="100"/>
      </p:scale>
      <p:origin x="0" y="268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9" d="100"/>
          <a:sy n="119" d="100"/>
        </p:scale>
        <p:origin x="-21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73" Type="http://schemas.openxmlformats.org/officeDocument/2006/relationships/tableStyles" Target="tableStyles.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36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E8A6F800-CDDD-F64D-8345-3276EAE11F47}" type="slidenum">
              <a:rPr lang="en-US"/>
              <a:pPr>
                <a:defRPr/>
              </a:pPr>
              <a:t>‹#›</a:t>
            </a:fld>
            <a:endParaRPr lang="en-US"/>
          </a:p>
        </p:txBody>
      </p:sp>
    </p:spTree>
    <p:extLst>
      <p:ext uri="{BB962C8B-B14F-4D97-AF65-F5344CB8AC3E}">
        <p14:creationId xmlns:p14="http://schemas.microsoft.com/office/powerpoint/2010/main" val="1775200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3B4B0FE2-7B5A-884A-8D74-6477543280BC}" type="slidenum">
              <a:rPr lang="en-US"/>
              <a:pPr>
                <a:defRPr/>
              </a:pPr>
              <a:t>‹#›</a:t>
            </a:fld>
            <a:endParaRPr lang="en-US"/>
          </a:p>
        </p:txBody>
      </p:sp>
    </p:spTree>
    <p:extLst>
      <p:ext uri="{BB962C8B-B14F-4D97-AF65-F5344CB8AC3E}">
        <p14:creationId xmlns:p14="http://schemas.microsoft.com/office/powerpoint/2010/main" val="9278553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a:t>
            </a:fld>
            <a:endParaRPr lang="en-US"/>
          </a:p>
        </p:txBody>
      </p:sp>
    </p:spTree>
    <p:extLst>
      <p:ext uri="{BB962C8B-B14F-4D97-AF65-F5344CB8AC3E}">
        <p14:creationId xmlns:p14="http://schemas.microsoft.com/office/powerpoint/2010/main" val="102932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26</a:t>
            </a:fld>
            <a:endParaRPr lang="en-US"/>
          </a:p>
        </p:txBody>
      </p:sp>
    </p:spTree>
    <p:extLst>
      <p:ext uri="{BB962C8B-B14F-4D97-AF65-F5344CB8AC3E}">
        <p14:creationId xmlns:p14="http://schemas.microsoft.com/office/powerpoint/2010/main" val="1201105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32</a:t>
            </a:fld>
            <a:endParaRPr lang="en-US"/>
          </a:p>
        </p:txBody>
      </p:sp>
    </p:spTree>
    <p:extLst>
      <p:ext uri="{BB962C8B-B14F-4D97-AF65-F5344CB8AC3E}">
        <p14:creationId xmlns:p14="http://schemas.microsoft.com/office/powerpoint/2010/main" val="814854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Snow on lake?  </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70896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613261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Huge</a:t>
            </a:r>
            <a:r>
              <a:rPr lang="en-US" baseline="0" dirty="0" smtClean="0"/>
              <a:t> problem # 753 …. Obvious solution is to run models at sufficiently high resolution so that each </a:t>
            </a:r>
            <a:r>
              <a:rPr lang="en-US" baseline="0" dirty="0" err="1" smtClean="0"/>
              <a:t>gridcell</a:t>
            </a:r>
            <a:r>
              <a:rPr lang="en-US" baseline="0" dirty="0" smtClean="0"/>
              <a:t> has but one PFT. Not practical for large study areas.</a:t>
            </a:r>
          </a:p>
          <a:p>
            <a:r>
              <a:rPr lang="en-US" baseline="0" dirty="0" smtClean="0"/>
              <a:t>For small study areas, the problem then shifts to providing an ensemble of atmospheric conditions at that resolution.</a:t>
            </a:r>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76183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Huge</a:t>
            </a:r>
            <a:r>
              <a:rPr lang="en-US" baseline="0" dirty="0" smtClean="0"/>
              <a:t> problem # 753 …. Obvious solution is to run models at sufficiently high resolution so that each </a:t>
            </a:r>
            <a:r>
              <a:rPr lang="en-US" baseline="0" dirty="0" err="1" smtClean="0"/>
              <a:t>gridcell</a:t>
            </a:r>
            <a:r>
              <a:rPr lang="en-US" baseline="0" dirty="0" smtClean="0"/>
              <a:t> has but one PFT. Not practical for large study areas.</a:t>
            </a:r>
          </a:p>
          <a:p>
            <a:r>
              <a:rPr lang="en-US" baseline="0" dirty="0" smtClean="0"/>
              <a:t>For small study areas, the problem then shifts to providing an ensemble of atmospheric conditions at that resolution.</a:t>
            </a:r>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65176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48</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70862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49</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93032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50</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584883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51</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3931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2</a:t>
            </a:fld>
            <a:endParaRPr lang="en-US"/>
          </a:p>
        </p:txBody>
      </p:sp>
    </p:spTree>
    <p:extLst>
      <p:ext uri="{BB962C8B-B14F-4D97-AF65-F5344CB8AC3E}">
        <p14:creationId xmlns:p14="http://schemas.microsoft.com/office/powerpoint/2010/main" val="2054212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52</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320674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53</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52183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54</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4987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F980F93-242E-FA4E-B2BC-41CBE70873CE}" type="slidenum">
              <a:rPr lang="en-US">
                <a:solidFill>
                  <a:srgbClr val="000000"/>
                </a:solidFill>
              </a:rPr>
              <a:pPr/>
              <a:t>3</a:t>
            </a:fld>
            <a:endParaRPr lang="en-US">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w="9525"/>
        </p:spPr>
        <p:txBody>
          <a:bodyPr/>
          <a:lstStyle/>
          <a:p>
            <a:r>
              <a:rPr lang="en-US">
                <a:latin typeface="Arial" charset="0"/>
                <a:ea typeface="ＭＳ Ｐゴシック" charset="-128"/>
                <a:cs typeface="ＭＳ Ｐゴシック" charset="-128"/>
              </a:rPr>
              <a:t>Code: well-tested, portable, extensible</a:t>
            </a:r>
          </a:p>
          <a:p>
            <a:r>
              <a:rPr lang="en-US">
                <a:latin typeface="Arial" charset="0"/>
                <a:ea typeface="ＭＳ Ｐゴシック" charset="-128"/>
                <a:cs typeface="ＭＳ Ｐゴシック" charset="-128"/>
              </a:rPr>
              <a:t>Models: toy- to HUGE</a:t>
            </a:r>
          </a:p>
          <a:p>
            <a:r>
              <a:rPr lang="en-US">
                <a:latin typeface="Arial" charset="0"/>
                <a:ea typeface="ＭＳ Ｐゴシック" charset="-128"/>
                <a:cs typeface="ＭＳ Ｐゴシック" charset="-128"/>
              </a:rPr>
              <a:t>Observations: real, synthetic, novel</a:t>
            </a:r>
          </a:p>
          <a:p>
            <a:r>
              <a:rPr lang="en-US">
                <a:latin typeface="Arial" charset="0"/>
                <a:ea typeface="ＭＳ Ｐゴシック" charset="-128"/>
                <a:cs typeface="ＭＳ Ｐゴシック" charset="-128"/>
              </a:rPr>
              <a:t>An extensive Tutorial: examples, exercises, explanations</a:t>
            </a:r>
          </a:p>
          <a:p>
            <a:r>
              <a:rPr lang="en-US">
                <a:latin typeface="Arial" charset="0"/>
                <a:ea typeface="ＭＳ Ｐゴシック" charset="-128"/>
                <a:cs typeface="ＭＳ Ｐゴシック" charset="-128"/>
              </a:rPr>
              <a:t>People:   images of all of 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F980F93-242E-FA4E-B2BC-41CBE70873CE}" type="slidenum">
              <a:rPr lang="en-US">
                <a:solidFill>
                  <a:srgbClr val="000000"/>
                </a:solidFill>
              </a:rPr>
              <a:pPr/>
              <a:t>4</a:t>
            </a:fld>
            <a:endParaRPr lang="en-US">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w="9525"/>
        </p:spPr>
        <p:txBody>
          <a:bodyPr/>
          <a:lstStyle/>
          <a:p>
            <a:r>
              <a:rPr lang="en-US">
                <a:latin typeface="Arial" charset="0"/>
                <a:ea typeface="ＭＳ Ｐゴシック" charset="-128"/>
                <a:cs typeface="ＭＳ Ｐゴシック" charset="-128"/>
              </a:rPr>
              <a:t>Code: well-tested, portable, extensible</a:t>
            </a:r>
          </a:p>
          <a:p>
            <a:r>
              <a:rPr lang="en-US">
                <a:latin typeface="Arial" charset="0"/>
                <a:ea typeface="ＭＳ Ｐゴシック" charset="-128"/>
                <a:cs typeface="ＭＳ Ｐゴシック" charset="-128"/>
              </a:rPr>
              <a:t>Models: toy- to HUGE</a:t>
            </a:r>
          </a:p>
          <a:p>
            <a:r>
              <a:rPr lang="en-US">
                <a:latin typeface="Arial" charset="0"/>
                <a:ea typeface="ＭＳ Ｐゴシック" charset="-128"/>
                <a:cs typeface="ＭＳ Ｐゴシック" charset="-128"/>
              </a:rPr>
              <a:t>Observations: real, synthetic, novel</a:t>
            </a:r>
          </a:p>
          <a:p>
            <a:r>
              <a:rPr lang="en-US">
                <a:latin typeface="Arial" charset="0"/>
                <a:ea typeface="ＭＳ Ｐゴシック" charset="-128"/>
                <a:cs typeface="ＭＳ Ｐゴシック" charset="-128"/>
              </a:rPr>
              <a:t>An extensive Tutorial: examples, exercises, explanations</a:t>
            </a:r>
          </a:p>
          <a:p>
            <a:r>
              <a:rPr lang="en-US">
                <a:latin typeface="Arial" charset="0"/>
                <a:ea typeface="ＭＳ Ｐゴシック" charset="-128"/>
                <a:cs typeface="ＭＳ Ｐゴシック" charset="-128"/>
              </a:rPr>
              <a:t>People:   images of all of 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5</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Examples of forecast probabilities of daily hazardous local storms during June 2015 from NCAR’s real-time ensemble prediction system. These results are based on NCAR’s Data Assimilation Research </a:t>
            </a:r>
            <a:r>
              <a:rPr lang="en-US" dirty="0" err="1" smtClean="0"/>
              <a:t>Testbed</a:t>
            </a:r>
            <a:r>
              <a:rPr lang="en-US" dirty="0" smtClean="0"/>
              <a:t> (DART) and a high resolution version of the Weather Research and Forecast model (WRF) to produce forecasts of severe storm events. In this study a 10-member ensemble is used to identify representations of individual storm hazards. These are then combined to generate probabilistic severe storm guidance for a 24-hour forecast period. Higher probabilities (warmer fill colors) indicate a higher forecast probability of hazardous storms occurring within a particular region. The two plots in this figure illustrate different distributions of severe storm events for the U.S., highlighting the range of skill that these ensemble forecasts have in predicting high-impact weather events. Overlain in black polygons are areas where local National Weather Service (NWS) forecast offices issued either tornado or severe thunderstorm warnings. Probabilistic forecasts of weather hazards based on ensembles is an active area of research, and this study evaluates how some new measures of severe weather vary over the full area of the the conterminous United States. In particular, this work is novel in using a regional-scale ensemble method as the initial conditions to make the forecasts, and also in using new diagnostics to assess the forecast skill. Future activities planned for the ensemble system include plans to compare this work to the operational GSI system and to consider forecasting winter weather hazards.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Meeting Notes (5/4/16 11:08)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high res.  last bullet key.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coloring is probability of severe weather.  black is predictions from NWS.  Future work to understand predictability.  "Forecast skill" - early days.</a:t>
            </a:r>
          </a:p>
        </p:txBody>
      </p:sp>
      <p:sp>
        <p:nvSpPr>
          <p:cNvPr id="4" name="Slide Number Placeholder 3"/>
          <p:cNvSpPr>
            <a:spLocks noGrp="1"/>
          </p:cNvSpPr>
          <p:nvPr>
            <p:ph type="sldNum" sz="quarter" idx="10"/>
          </p:nvPr>
        </p:nvSpPr>
        <p:spPr/>
        <p:txBody>
          <a:bodyPr/>
          <a:lstStyle/>
          <a:p>
            <a:fld id="{96C4FD94-5797-8143-8418-4D3E3890326D}" type="slidenum">
              <a:rPr lang="en-US" smtClean="0"/>
              <a:t>6</a:t>
            </a:fld>
            <a:endParaRPr lang="en-US"/>
          </a:p>
        </p:txBody>
      </p:sp>
    </p:spTree>
    <p:extLst>
      <p:ext uri="{BB962C8B-B14F-4D97-AF65-F5344CB8AC3E}">
        <p14:creationId xmlns:p14="http://schemas.microsoft.com/office/powerpoint/2010/main" val="16589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Examples of forecast probabilities of daily hazardous local storms during June 2015 from NCAR’s real-time ensemble prediction system. These results are based on NCAR’s Data Assimilation Research </a:t>
            </a:r>
            <a:r>
              <a:rPr lang="en-US" dirty="0" err="1" smtClean="0"/>
              <a:t>Testbed</a:t>
            </a:r>
            <a:r>
              <a:rPr lang="en-US" dirty="0" smtClean="0"/>
              <a:t> (DART) and a high resolution version of the Weather Research and Forecast model (WRF) to produce forecasts of severe storm events. In this study a 10-member ensemble is used to identify representations of individual storm hazards. These are then combined to generate probabilistic severe storm guidance for a 24-hour forecast period. Higher probabilities (warmer fill colors) indicate a higher forecast probability of hazardous storms occurring within a particular region. The two plots in this figure illustrate different distributions of severe storm events for the U.S., highlighting the range of skill that these ensemble forecasts have in predicting high-impact weather events. Overlain in black polygons are areas where local National Weather Service (NWS) forecast offices issued either tornado or severe thunderstorm warnings. Probabilistic forecasts of weather hazards based on ensembles is an active area of research, and this study evaluates how some new measures of severe weather vary over the full area of the the conterminous United States. In particular, this work is novel in using a regional-scale ensemble method as the initial conditions to make the forecasts, and also in using new diagnostics to assess the forecast skill. Future activities planned for the ensemble system include plans to compare this work to the operational GSI system and to consider forecasting winter weather hazards.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Meeting Notes (5/4/16 11:08)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high res.  last bullet key.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coloring is probability of severe weather.  black is predictions from NWS.  Future work to understand predictability.  "Forecast skill" - early days.</a:t>
            </a:r>
          </a:p>
        </p:txBody>
      </p:sp>
      <p:sp>
        <p:nvSpPr>
          <p:cNvPr id="4" name="Slide Number Placeholder 3"/>
          <p:cNvSpPr>
            <a:spLocks noGrp="1"/>
          </p:cNvSpPr>
          <p:nvPr>
            <p:ph type="sldNum" sz="quarter" idx="10"/>
          </p:nvPr>
        </p:nvSpPr>
        <p:spPr/>
        <p:txBody>
          <a:bodyPr/>
          <a:lstStyle/>
          <a:p>
            <a:fld id="{96C4FD94-5797-8143-8418-4D3E3890326D}" type="slidenum">
              <a:rPr lang="en-US" smtClean="0"/>
              <a:t>7</a:t>
            </a:fld>
            <a:endParaRPr lang="en-US"/>
          </a:p>
        </p:txBody>
      </p:sp>
    </p:spTree>
    <p:extLst>
      <p:ext uri="{BB962C8B-B14F-4D97-AF65-F5344CB8AC3E}">
        <p14:creationId xmlns:p14="http://schemas.microsoft.com/office/powerpoint/2010/main" val="157693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solidFill>
                  <a:srgbClr val="000000"/>
                </a:solidFill>
              </a:rPr>
              <a:pPr/>
              <a:t>8</a:t>
            </a:fld>
            <a:endParaRPr lang="en-US">
              <a:solidFill>
                <a:srgbClr val="000000"/>
              </a:solidFill>
            </a:endParaRPr>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56301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the past months, I have been trying to assimilating AMSR-E radiance (Descending orbit, 10.6 GHz, H- and V- polarization) into CLM to estimate global soil </a:t>
            </a:r>
            <a:r>
              <a:rPr lang="en-US" sz="1200" kern="1200" dirty="0" err="1" smtClean="0">
                <a:solidFill>
                  <a:schemeClr val="tx1"/>
                </a:solidFill>
                <a:latin typeface="+mn-lt"/>
                <a:ea typeface="+mn-ea"/>
                <a:cs typeface="+mn-cs"/>
              </a:rPr>
              <a:t>mositure</a:t>
            </a:r>
            <a:r>
              <a:rPr lang="en-US" sz="1200" kern="1200" dirty="0" smtClean="0">
                <a:solidFill>
                  <a:schemeClr val="tx1"/>
                </a:solidFill>
                <a:latin typeface="+mn-lt"/>
                <a:ea typeface="+mn-ea"/>
                <a:cs typeface="+mn-cs"/>
              </a:rPr>
              <a:t> (1.25 degree x 0.9 degree). Thanks to your help, up to now, I have already successfully coupled an </a:t>
            </a:r>
            <a:r>
              <a:rPr lang="en-US" sz="1200" kern="1200" dirty="0" err="1" smtClean="0">
                <a:solidFill>
                  <a:schemeClr val="tx1"/>
                </a:solidFill>
                <a:latin typeface="+mn-lt"/>
                <a:ea typeface="+mn-ea"/>
                <a:cs typeface="+mn-cs"/>
              </a:rPr>
              <a:t>empricial</a:t>
            </a:r>
            <a:r>
              <a:rPr lang="en-US" sz="1200" kern="1200" dirty="0" smtClean="0">
                <a:solidFill>
                  <a:schemeClr val="tx1"/>
                </a:solidFill>
                <a:latin typeface="+mn-lt"/>
                <a:ea typeface="+mn-ea"/>
                <a:cs typeface="+mn-cs"/>
              </a:rPr>
              <a:t> vegetated-surface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 into DART-CLM, prepared all the input datasets, and got the assimilation run effectively (with 20 ensembles for test run). Currently, I am working on some technical problems and testing the system as well. I will keep you updated on the first results together with more details on what I have done within the following weeks.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Wish you all the best,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Sincerely,</a:t>
            </a:r>
          </a:p>
          <a:p>
            <a:r>
              <a:rPr lang="en-US" sz="1200" kern="1200" dirty="0" smtClean="0">
                <a:solidFill>
                  <a:schemeClr val="tx1"/>
                </a:solidFill>
                <a:latin typeface="+mn-lt"/>
                <a:ea typeface="+mn-ea"/>
                <a:cs typeface="+mn-cs"/>
              </a:rPr>
              <a:t>Long</a:t>
            </a:r>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79990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AMS, 8 January 2018</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AMS, 8 January 2018</a:t>
            </a:r>
            <a:endParaRPr lang="en-US"/>
          </a:p>
        </p:txBody>
      </p:sp>
      <p:sp>
        <p:nvSpPr>
          <p:cNvPr id="4" name="Slide Number Placeholder 3"/>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206611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AMS, 8 January 2018</a:t>
            </a:r>
            <a:endParaRPr lang="en-US"/>
          </a:p>
        </p:txBody>
      </p:sp>
      <p:sp>
        <p:nvSpPr>
          <p:cNvPr id="7" name="Slide Number Placeholder 6"/>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30273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AMS, 8 January 2018</a:t>
            </a:r>
            <a:endParaRPr lang="en-US"/>
          </a:p>
        </p:txBody>
      </p:sp>
      <p:sp>
        <p:nvSpPr>
          <p:cNvPr id="7" name="Slide Number Placeholder 6"/>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692956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AMS, 8 January 2018</a:t>
            </a:r>
            <a:endParaRPr lang="en-US"/>
          </a:p>
        </p:txBody>
      </p:sp>
      <p:sp>
        <p:nvSpPr>
          <p:cNvPr id="6" name="Slide Number Placeholder 5"/>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72323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AMS, 8 January 2018</a:t>
            </a:r>
            <a:endParaRPr lang="en-US"/>
          </a:p>
        </p:txBody>
      </p:sp>
      <p:sp>
        <p:nvSpPr>
          <p:cNvPr id="6" name="Slide Number Placeholder 5"/>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696917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mn-ea"/>
                <a:cs typeface="+mn-cs"/>
              </a:rPr>
              <a:t>The </a:t>
            </a:r>
            <a:r>
              <a:rPr lang="en-US" sz="1000" dirty="0">
                <a:solidFill>
                  <a:prstClr val="black"/>
                </a:solidFill>
                <a:latin typeface="Calibri"/>
                <a:ea typeface="+mn-ea"/>
                <a:cs typeface="+mn-cs"/>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mn-ea"/>
                <a:cs typeface="+mn-cs"/>
              </a:rPr>
              <a:t> ©UCAR </a:t>
            </a:r>
            <a:r>
              <a:rPr lang="en-US" sz="1000" dirty="0" smtClean="0">
                <a:solidFill>
                  <a:prstClr val="black"/>
                </a:solidFill>
                <a:latin typeface="Calibri"/>
                <a:ea typeface="+mn-ea"/>
                <a:cs typeface="+mn-cs"/>
              </a:rPr>
              <a:t>2014</a:t>
            </a:r>
            <a:endParaRPr lang="en-US" sz="1000" dirty="0">
              <a:solidFill>
                <a:prstClr val="black"/>
              </a:solidFill>
              <a:latin typeface="Calibri"/>
              <a:ea typeface="+mn-ea"/>
              <a:cs typeface="+mn-cs"/>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AMS, 8 January 2018</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789892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AMS, 8 January 2018</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smtClean="0"/>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
                <a:cs typeface=""/>
              </a:rPr>
              <a:t>The </a:t>
            </a:r>
            <a:r>
              <a:rPr lang="en-US" sz="1000" dirty="0">
                <a:solidFill>
                  <a:prstClr val="black"/>
                </a:solidFill>
                <a:latin typeface="Calibri"/>
                <a:ea typeface=""/>
                <a:cs typeface=""/>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
                <a:cs typeface=""/>
              </a:rPr>
              <a:t> ©UCAR </a:t>
            </a:r>
            <a:r>
              <a:rPr lang="en-US" sz="1000" dirty="0" smtClean="0">
                <a:solidFill>
                  <a:prstClr val="black"/>
                </a:solidFill>
                <a:latin typeface="Calibri"/>
                <a:ea typeface=""/>
                <a:cs typeface=""/>
              </a:rPr>
              <a:t>2014</a:t>
            </a:r>
            <a:endParaRPr lang="en-US" sz="1000" dirty="0">
              <a:solidFill>
                <a:prstClr val="black"/>
              </a:solidFill>
              <a:latin typeface="Calibri"/>
              <a:ea typeface=""/>
              <a:cs typeface=""/>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smtClean="0"/>
              <a:t>Click to edit Master title style</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endParaRPr lang="en-US" sz="1800">
              <a:solidFill>
                <a:srgbClr val="000000">
                  <a:tint val="75000"/>
                </a:srgbClr>
              </a:solidFill>
              <a:latin typeface="Calibri"/>
              <a:ea typeface=""/>
              <a:cs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r>
              <a:rPr lang="en-US" sz="1800" smtClean="0">
                <a:solidFill>
                  <a:srgbClr val="000000">
                    <a:tint val="75000"/>
                  </a:srgbClr>
                </a:solidFill>
                <a:latin typeface="Calibri"/>
                <a:ea typeface=""/>
                <a:cs typeface=""/>
              </a:rPr>
              <a:t>AMS, 8 January 2018</a:t>
            </a:r>
            <a:endParaRPr lang="en-US" sz="1800">
              <a:solidFill>
                <a:srgbClr val="000000">
                  <a:tint val="75000"/>
                </a:srgbClr>
              </a:solidFill>
              <a:latin typeface="Calibri"/>
              <a:ea typeface=""/>
              <a:cs typeface=""/>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7D573BF-2629-42C4-935A-AF9441B051C3}" type="slidenum">
              <a:rPr lang="en-US" sz="1800" smtClean="0">
                <a:solidFill>
                  <a:srgbClr val="000000">
                    <a:tint val="75000"/>
                  </a:srgbClr>
                </a:solidFill>
                <a:latin typeface="Calibri"/>
                <a:ea typeface=""/>
                <a:cs typeface=""/>
              </a:rPr>
              <a:pPr defTabSz="457200" eaLnBrk="1" fontAlgn="auto" hangingPunct="1">
                <a:spcBef>
                  <a:spcPts val="0"/>
                </a:spcBef>
                <a:spcAft>
                  <a:spcPts val="0"/>
                </a:spcAft>
              </a:pPr>
              <a:t>‹#›</a:t>
            </a:fld>
            <a:endParaRPr lang="en-US" sz="1800">
              <a:solidFill>
                <a:srgbClr val="000000">
                  <a:tint val="75000"/>
                </a:srgbClr>
              </a:solidFill>
              <a:latin typeface="Calibri"/>
              <a:ea typeface=""/>
              <a:cs typeface=""/>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700808"/>
            <a:ext cx="8075240" cy="4392487"/>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Hier steht Blindtext zu einem Thema mit Einleitung und folgenden Aufzählungspunkten:</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r>
            <a:br>
              <a:rPr lang="de-DE" dirty="0" smtClean="0"/>
            </a:b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tincidunt</a:t>
            </a:r>
            <a:r>
              <a:rPr lang="de-DE" dirty="0" smtClean="0"/>
              <a:t> </a:t>
            </a:r>
            <a:br>
              <a:rPr lang="de-DE" dirty="0" smtClean="0"/>
            </a:b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 </a:t>
            </a:r>
            <a:r>
              <a:rPr lang="de-DE" dirty="0" err="1" smtClean="0"/>
              <a:t>Consectetuer</a:t>
            </a:r>
            <a:r>
              <a:rPr lang="de-DE" dirty="0" smtClean="0"/>
              <a:t> </a:t>
            </a:r>
            <a:r>
              <a:rPr lang="de-DE" dirty="0" err="1" smtClean="0"/>
              <a:t>adipiscing</a:t>
            </a:r>
            <a:r>
              <a:rPr lang="de-DE" dirty="0" smtClean="0"/>
              <a:t/>
            </a:r>
            <a:br>
              <a:rPr lang="de-DE" dirty="0" smtClean="0"/>
            </a:b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t>
            </a:r>
            <a:r>
              <a:rPr lang="de-DE" dirty="0" err="1" smtClean="0"/>
              <a:t>euismod</a:t>
            </a:r>
            <a:r>
              <a:rPr lang="de-DE" dirty="0" smtClean="0"/>
              <a:t> </a:t>
            </a: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br>
              <a:rPr lang="de-DE" dirty="0" smtClean="0"/>
            </a:br>
            <a:r>
              <a:rPr lang="de-DE" dirty="0" err="1" smtClean="0"/>
              <a:t>dolore</a:t>
            </a:r>
            <a:r>
              <a:rPr lang="de-DE" dirty="0" smtClean="0"/>
              <a:t> magna </a:t>
            </a:r>
            <a:r>
              <a:rPr lang="de-DE" dirty="0" err="1" smtClean="0"/>
              <a:t>aliquam</a:t>
            </a:r>
            <a:r>
              <a:rPr lang="de-DE" dirty="0" smtClean="0"/>
              <a:t> </a:t>
            </a:r>
            <a:r>
              <a:rPr lang="en-US" noProof="0" dirty="0" err="1" smtClean="0"/>
              <a:t>erat</a:t>
            </a:r>
            <a:r>
              <a:rPr lang="de-DE" dirty="0" smtClean="0"/>
              <a:t>. 	</a:t>
            </a:r>
            <a:endParaRPr lang="de-DE" dirty="0"/>
          </a:p>
        </p:txBody>
      </p:sp>
      <p:sp>
        <p:nvSpPr>
          <p:cNvPr id="4" name="Datumsplatzhalter 3"/>
          <p:cNvSpPr>
            <a:spLocks noGrp="1"/>
          </p:cNvSpPr>
          <p:nvPr>
            <p:ph type="dt" sz="half" idx="10"/>
          </p:nvPr>
        </p:nvSpPr>
        <p:spPr>
          <a:xfrm>
            <a:off x="720000" y="6356350"/>
            <a:ext cx="2133600" cy="365125"/>
          </a:xfrm>
          <a:prstGeom prst="rect">
            <a:avLst/>
          </a:prstGeom>
        </p:spPr>
        <p:txBody>
          <a:bodyPr/>
          <a:lstStyle/>
          <a:p>
            <a:pPr defTabSz="457200" eaLnBrk="1" fontAlgn="auto" hangingPunct="1">
              <a:spcBef>
                <a:spcPts val="0"/>
              </a:spcBef>
              <a:spcAft>
                <a:spcPts val="0"/>
              </a:spcAft>
            </a:pPr>
            <a:endParaRPr lang="de-DE" sz="1800" dirty="0">
              <a:solidFill>
                <a:prstClr val="black">
                  <a:tint val="75000"/>
                </a:prstClr>
              </a:solidFill>
              <a:latin typeface="Calibri"/>
              <a:ea typeface=""/>
              <a:cs typeface=""/>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r>
              <a:rPr lang="en-AU" sz="1800" smtClean="0">
                <a:solidFill>
                  <a:prstClr val="black">
                    <a:tint val="75000"/>
                  </a:prstClr>
                </a:solidFill>
                <a:latin typeface="Calibri"/>
                <a:ea typeface=""/>
                <a:cs typeface=""/>
              </a:rPr>
              <a:t>AMS, 8 January 2018</a:t>
            </a:r>
            <a:endParaRPr lang="en-AU" sz="1800" dirty="0" smtClean="0">
              <a:solidFill>
                <a:prstClr val="black">
                  <a:tint val="75000"/>
                </a:prstClr>
              </a:solidFill>
              <a:latin typeface="Calibri"/>
              <a:ea typeface=""/>
              <a:cs typeface=""/>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7EB9AEA1-3281-46F0-9EDB-48FF2E5FF267}" type="slidenum">
              <a:rPr lang="de-DE" sz="1800" smtClean="0">
                <a:solidFill>
                  <a:prstClr val="black">
                    <a:tint val="75000"/>
                  </a:prstClr>
                </a:solidFill>
                <a:latin typeface="Calibri"/>
                <a:ea typeface=""/>
                <a:cs typeface=""/>
              </a:rPr>
              <a:pPr defTabSz="457200" eaLnBrk="1" fontAlgn="auto" hangingPunct="1">
                <a:spcBef>
                  <a:spcPts val="0"/>
                </a:spcBef>
                <a:spcAft>
                  <a:spcPts val="0"/>
                </a:spcAft>
              </a:pPr>
              <a:t>‹#›</a:t>
            </a:fld>
            <a:endParaRPr lang="de-DE" sz="1800" dirty="0">
              <a:solidFill>
                <a:prstClr val="black">
                  <a:tint val="75000"/>
                </a:prstClr>
              </a:solidFill>
              <a:latin typeface="Calibri"/>
              <a:ea typeface=""/>
              <a:cs typeface=""/>
            </a:endParaRPr>
          </a:p>
        </p:txBody>
      </p:sp>
      <p:sp>
        <p:nvSpPr>
          <p:cNvPr id="7" name="Inhaltsplatzhalter 2"/>
          <p:cNvSpPr>
            <a:spLocks noGrp="1"/>
          </p:cNvSpPr>
          <p:nvPr>
            <p:ph idx="17" hasCustomPrompt="1"/>
          </p:nvPr>
        </p:nvSpPr>
        <p:spPr>
          <a:xfrm>
            <a:off x="720000" y="692696"/>
            <a:ext cx="7488832"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Musterpräsentation</a:t>
            </a:r>
          </a:p>
        </p:txBody>
      </p: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latin typeface="Calibri"/>
                <a:ea typeface="+mn-ea"/>
                <a:cs typeface="+mn-cs"/>
              </a:rPr>
              <a:t>AMS, 8 January 2018</a:t>
            </a:r>
            <a:endParaRPr lang="en-US" dirty="0">
              <a:latin typeface="Calibri"/>
              <a:ea typeface="+mn-ea"/>
              <a:cs typeface="+mn-cs"/>
            </a:endParaRPr>
          </a:p>
        </p:txBody>
      </p:sp>
    </p:spTree>
    <p:extLst>
      <p:ext uri="{BB962C8B-B14F-4D97-AF65-F5344CB8AC3E}">
        <p14:creationId xmlns:p14="http://schemas.microsoft.com/office/powerpoint/2010/main" val="2727238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AMS, 8 January 2018</a:t>
            </a:r>
            <a:endParaRPr lang="en-US"/>
          </a:p>
        </p:txBody>
      </p:sp>
      <p:sp>
        <p:nvSpPr>
          <p:cNvPr id="6" name="Slide Number Placeholder 5"/>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793812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
                <a:cs typeface=""/>
              </a:rPr>
              <a:t>The </a:t>
            </a:r>
            <a:r>
              <a:rPr lang="en-US" sz="1000" dirty="0">
                <a:solidFill>
                  <a:prstClr val="black"/>
                </a:solidFill>
                <a:latin typeface="Calibri"/>
                <a:ea typeface=""/>
                <a:cs typeface=""/>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
                <a:cs typeface=""/>
              </a:rPr>
              <a:t> ©UCAR </a:t>
            </a:r>
            <a:r>
              <a:rPr lang="en-US" sz="1000" dirty="0" smtClean="0">
                <a:solidFill>
                  <a:prstClr val="black"/>
                </a:solidFill>
                <a:latin typeface="Calibri"/>
                <a:ea typeface=""/>
                <a:cs typeface=""/>
              </a:rPr>
              <a:t>2014</a:t>
            </a:r>
            <a:endParaRPr lang="en-US" sz="1000" dirty="0">
              <a:solidFill>
                <a:prstClr val="black"/>
              </a:solidFill>
              <a:latin typeface="Calibri"/>
              <a:ea typeface=""/>
              <a:cs typeface=""/>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AMS, 8 January 2018</a:t>
            </a:r>
            <a:endParaRPr lang="en-US"/>
          </a:p>
        </p:txBody>
      </p:sp>
      <p:sp>
        <p:nvSpPr>
          <p:cNvPr id="6" name="Slide Number Placeholder 5"/>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1434961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latin typeface="Arial"/>
              </a:rPr>
              <a:t>AMS, 8 January 2018</a:t>
            </a: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FB0CF8-7AA6-475A-B4AE-421DEDBF7E3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67401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53E273-25F3-4DC9-9406-E8091820C9D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959551-175D-49EE-ADFE-226E5C5F40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655032-81C3-47CB-9153-0242AEC7C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DA2325-8E33-49D5-9D4E-C045AD8536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53826B6-2046-44FF-BB1A-DA0898B016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F90AAC-6326-41A5-9ECF-3D12851111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FB0CF8-7AA6-475A-B4AE-421DEDBF7E3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DC77A2-77C9-48EA-AB2C-8241A94522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2D131-D22F-4589-ACC6-2AC69626FF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AMS, 8 January 2018</a:t>
            </a:r>
            <a:endParaRPr lang="en-US"/>
          </a:p>
        </p:txBody>
      </p:sp>
      <p:sp>
        <p:nvSpPr>
          <p:cNvPr id="6" name="Slide Number Placeholder 5"/>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1154171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2E44CE-5082-4B94-8030-1B3EE42367F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AMS, 8 January 2018</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7E5793-F49B-4F55-B38C-BFE1CE323A8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a:prstGeom prst="rect">
            <a:avLst/>
          </a:prstGeom>
        </p:spPr>
        <p:txBody>
          <a:bodyPr anchor="b" anchorCtr="0">
            <a:normAutofit/>
          </a:bodyPr>
          <a:lstStyle>
            <a:lvl1pPr algn="l">
              <a:defRPr sz="3600" b="1" i="0" cap="all">
                <a:solidFill>
                  <a:srgbClr val="003AB9"/>
                </a:solidFill>
                <a:latin typeface="Century Gothic"/>
                <a:cs typeface="Century Gothic"/>
              </a:defRPr>
            </a:lvl1pPr>
          </a:lstStyle>
          <a:p>
            <a:r>
              <a:rPr lang="en-US" dirty="0" smtClean="0"/>
              <a:t>Click to edit Master title style</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a:prstGeom prst="rect">
            <a:avLst/>
          </a:prstGeom>
        </p:spPr>
        <p:txBody>
          <a:bodyPr anchor="b" anchorCtr="0">
            <a:normAutofit/>
          </a:bodyPr>
          <a:lstStyle>
            <a:lvl1pPr algn="l">
              <a:defRPr sz="3600" b="1" i="0" cap="all">
                <a:solidFill>
                  <a:srgbClr val="003AB9"/>
                </a:solidFill>
                <a:latin typeface="Century Gothic"/>
                <a:cs typeface="Century Gothic"/>
              </a:defRPr>
            </a:lvl1p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AMS, 8 January 2018</a:t>
            </a:r>
            <a:endParaRPr lang="en-US"/>
          </a:p>
        </p:txBody>
      </p:sp>
      <p:sp>
        <p:nvSpPr>
          <p:cNvPr id="7" name="Slide Number Placeholder 6"/>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20845545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a:prstGeom prst="rect">
            <a:avLst/>
          </a:prstGeom>
        </p:spPr>
        <p:txBody>
          <a:bodyPr anchor="b" anchorCtr="0">
            <a:normAutofit/>
          </a:bodyPr>
          <a:lstStyle>
            <a:lvl1pPr algn="l">
              <a:defRPr sz="3600" b="1" i="0" cap="all">
                <a:solidFill>
                  <a:srgbClr val="003AB9"/>
                </a:solidFill>
                <a:latin typeface="Century Gothic"/>
                <a:cs typeface="Century Gothic"/>
              </a:defRPr>
            </a:lvl1pPr>
          </a:lstStyle>
          <a:p>
            <a:r>
              <a:rPr lang="en-US" dirty="0" smtClean="0"/>
              <a:t>Click to edit Master title style</a:t>
            </a:r>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700808"/>
            <a:ext cx="8075240" cy="4392487"/>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Hier steht Blindtext zu einem Thema mit Einleitung und folgenden Aufzählungspunkten:</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r>
            <a:br>
              <a:rPr lang="de-DE" dirty="0" smtClean="0"/>
            </a:b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tincidunt</a:t>
            </a:r>
            <a:r>
              <a:rPr lang="de-DE" dirty="0" smtClean="0"/>
              <a:t> </a:t>
            </a:r>
            <a:br>
              <a:rPr lang="de-DE" dirty="0" smtClean="0"/>
            </a:b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 </a:t>
            </a:r>
            <a:r>
              <a:rPr lang="de-DE" dirty="0" err="1" smtClean="0"/>
              <a:t>Consectetuer</a:t>
            </a:r>
            <a:r>
              <a:rPr lang="de-DE" dirty="0" smtClean="0"/>
              <a:t> </a:t>
            </a:r>
            <a:r>
              <a:rPr lang="de-DE" dirty="0" err="1" smtClean="0"/>
              <a:t>adipiscing</a:t>
            </a:r>
            <a:r>
              <a:rPr lang="de-DE" dirty="0" smtClean="0"/>
              <a:t/>
            </a:r>
            <a:br>
              <a:rPr lang="de-DE" dirty="0" smtClean="0"/>
            </a:b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t>
            </a:r>
            <a:r>
              <a:rPr lang="de-DE" dirty="0" err="1" smtClean="0"/>
              <a:t>euismod</a:t>
            </a:r>
            <a:r>
              <a:rPr lang="de-DE" dirty="0" smtClean="0"/>
              <a:t> </a:t>
            </a: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br>
              <a:rPr lang="de-DE" dirty="0" smtClean="0"/>
            </a:br>
            <a:r>
              <a:rPr lang="de-DE" dirty="0" err="1" smtClean="0"/>
              <a:t>dolore</a:t>
            </a:r>
            <a:r>
              <a:rPr lang="de-DE" dirty="0" smtClean="0"/>
              <a:t> magna </a:t>
            </a:r>
            <a:r>
              <a:rPr lang="de-DE" dirty="0" err="1" smtClean="0"/>
              <a:t>aliquam</a:t>
            </a:r>
            <a:r>
              <a:rPr lang="de-DE" dirty="0" smtClean="0"/>
              <a:t> </a:t>
            </a:r>
            <a:r>
              <a:rPr lang="en-US" noProof="0" dirty="0" err="1" smtClean="0"/>
              <a:t>erat</a:t>
            </a:r>
            <a:r>
              <a:rPr lang="de-DE" dirty="0" smtClean="0"/>
              <a:t>. 	</a:t>
            </a:r>
            <a:endParaRPr lang="de-DE" dirty="0"/>
          </a:p>
        </p:txBody>
      </p:sp>
      <p:sp>
        <p:nvSpPr>
          <p:cNvPr id="4" name="Datumsplatzhalter 3"/>
          <p:cNvSpPr>
            <a:spLocks noGrp="1"/>
          </p:cNvSpPr>
          <p:nvPr>
            <p:ph type="dt" sz="half" idx="10"/>
          </p:nvPr>
        </p:nvSpPr>
        <p:spPr>
          <a:xfrm>
            <a:off x="720000" y="6356350"/>
            <a:ext cx="2133600" cy="365125"/>
          </a:xfrm>
          <a:prstGeom prst="rect">
            <a:avLst/>
          </a:prstGeom>
        </p:spPr>
        <p:txBody>
          <a:bodyPr/>
          <a:lstStyle/>
          <a:p>
            <a:pPr defTabSz="457200" eaLnBrk="1" fontAlgn="auto" hangingPunct="1">
              <a:spcBef>
                <a:spcPts val="0"/>
              </a:spcBef>
              <a:spcAft>
                <a:spcPts val="0"/>
              </a:spcAft>
            </a:pPr>
            <a:endParaRPr lang="de-DE" sz="1800" dirty="0">
              <a:solidFill>
                <a:prstClr val="black">
                  <a:tint val="75000"/>
                </a:prstClr>
              </a:solidFill>
              <a:latin typeface="Calibri"/>
              <a:ea typeface=""/>
              <a:cs typeface=""/>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r>
              <a:rPr lang="en-AU" sz="1800" smtClean="0">
                <a:solidFill>
                  <a:prstClr val="black">
                    <a:tint val="75000"/>
                  </a:prstClr>
                </a:solidFill>
                <a:latin typeface="Calibri"/>
                <a:ea typeface=""/>
                <a:cs typeface=""/>
              </a:rPr>
              <a:t>AMS, 8 January 2018</a:t>
            </a:r>
            <a:endParaRPr lang="en-AU" sz="1800" dirty="0" smtClean="0">
              <a:solidFill>
                <a:prstClr val="black">
                  <a:tint val="75000"/>
                </a:prstClr>
              </a:solidFill>
              <a:latin typeface="Calibri"/>
              <a:ea typeface=""/>
              <a:cs typeface=""/>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7EB9AEA1-3281-46F0-9EDB-48FF2E5FF267}" type="slidenum">
              <a:rPr lang="de-DE" sz="1800" smtClean="0">
                <a:solidFill>
                  <a:prstClr val="black">
                    <a:tint val="75000"/>
                  </a:prstClr>
                </a:solidFill>
                <a:latin typeface="Calibri"/>
                <a:ea typeface=""/>
                <a:cs typeface=""/>
              </a:rPr>
              <a:pPr defTabSz="457200" eaLnBrk="1" fontAlgn="auto" hangingPunct="1">
                <a:spcBef>
                  <a:spcPts val="0"/>
                </a:spcBef>
                <a:spcAft>
                  <a:spcPts val="0"/>
                </a:spcAft>
              </a:pPr>
              <a:t>‹#›</a:t>
            </a:fld>
            <a:endParaRPr lang="de-DE" sz="1800" dirty="0">
              <a:solidFill>
                <a:prstClr val="black">
                  <a:tint val="75000"/>
                </a:prstClr>
              </a:solidFill>
              <a:latin typeface="Calibri"/>
              <a:ea typeface=""/>
              <a:cs typeface=""/>
            </a:endParaRPr>
          </a:p>
        </p:txBody>
      </p:sp>
      <p:sp>
        <p:nvSpPr>
          <p:cNvPr id="7" name="Inhaltsplatzhalter 2"/>
          <p:cNvSpPr>
            <a:spLocks noGrp="1"/>
          </p:cNvSpPr>
          <p:nvPr>
            <p:ph idx="17" hasCustomPrompt="1"/>
          </p:nvPr>
        </p:nvSpPr>
        <p:spPr>
          <a:xfrm>
            <a:off x="720000" y="692696"/>
            <a:ext cx="7488832"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Musterpräsentation</a:t>
            </a:r>
          </a:p>
        </p:txBody>
      </p:sp>
    </p:spTree>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a:prstGeom prst="rect">
            <a:avLst/>
          </a:prstGeom>
        </p:spPr>
        <p:txBody>
          <a:bodyPr>
            <a:noAutofit/>
          </a:bodyPr>
          <a:lstStyle>
            <a:lvl1pPr>
              <a:defRPr sz="3600"/>
            </a:lvl1pPr>
          </a:lstStyle>
          <a:p>
            <a:r>
              <a:rPr lang="en-US" smtClean="0"/>
              <a:t>Click to edit Master title style</a:t>
            </a:r>
            <a:endParaRPr lang="en-US" dirty="0"/>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
                <a:cs typeface=""/>
              </a:rPr>
              <a:t>The </a:t>
            </a:r>
            <a:r>
              <a:rPr lang="en-US" sz="1000" dirty="0">
                <a:solidFill>
                  <a:prstClr val="black"/>
                </a:solidFill>
                <a:latin typeface="Calibri"/>
                <a:ea typeface=""/>
                <a:cs typeface=""/>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
                <a:cs typeface=""/>
              </a:rPr>
              <a:t> ©UCAR </a:t>
            </a:r>
            <a:r>
              <a:rPr lang="en-US" sz="1000" dirty="0" smtClean="0">
                <a:solidFill>
                  <a:prstClr val="black"/>
                </a:solidFill>
                <a:latin typeface="Calibri"/>
                <a:ea typeface=""/>
                <a:cs typeface=""/>
              </a:rPr>
              <a:t>2014</a:t>
            </a:r>
            <a:endParaRPr lang="en-US" sz="1000" dirty="0">
              <a:solidFill>
                <a:prstClr val="black"/>
              </a:solidFill>
              <a:latin typeface="Calibri"/>
              <a:ea typeface=""/>
              <a:cs typeface=""/>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AMS, 8 January 2018</a:t>
            </a:r>
            <a:endParaRPr lang="en-US"/>
          </a:p>
        </p:txBody>
      </p:sp>
      <p:sp>
        <p:nvSpPr>
          <p:cNvPr id="9" name="Slide Number Placeholder 8"/>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10595836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85800"/>
          </a:xfrm>
        </p:spPr>
        <p:txBody>
          <a:bodyPr/>
          <a:lstStyle>
            <a:lvl1pPr>
              <a:defRPr>
                <a:latin typeface="Arial"/>
                <a:cs typeface="Arial"/>
              </a:defRPr>
            </a:lvl1pPr>
          </a:lstStyle>
          <a:p>
            <a:r>
              <a:rPr lang="en-US" dirty="0" smtClean="0"/>
              <a:t>Click to edit Master title style</a:t>
            </a:r>
            <a:endParaRPr lang="en-US" dirty="0"/>
          </a:p>
        </p:txBody>
      </p:sp>
      <p:sp>
        <p:nvSpPr>
          <p:cNvPr id="7"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10" name="Footer Placeholder 6"/>
          <p:cNvSpPr>
            <a:spLocks noGrp="1"/>
          </p:cNvSpPr>
          <p:nvPr>
            <p:ph type="ftr" sz="quarter" idx="10"/>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AMS, 8 January 2018</a:t>
            </a:r>
            <a:endParaRPr lang="en-US"/>
          </a:p>
        </p:txBody>
      </p:sp>
      <p:sp>
        <p:nvSpPr>
          <p:cNvPr id="5" name="Slide Number Placeholder 4"/>
          <p:cNvSpPr>
            <a:spLocks noGrp="1"/>
          </p:cNvSpPr>
          <p:nvPr>
            <p:ph type="sldNum" sz="quarter" idx="12"/>
          </p:nvPr>
        </p:nvSpPr>
        <p:spPr/>
        <p:txBody>
          <a:bodyPr/>
          <a:lstStyle/>
          <a:p>
            <a:fld id="{F2FDD6D0-84B3-9D43-B061-3892CD997ED3}" type="slidenum">
              <a:rPr lang="en-US" smtClean="0"/>
              <a:t>‹#›</a:t>
            </a:fld>
            <a:endParaRPr lang="en-US"/>
          </a:p>
        </p:txBody>
      </p:sp>
    </p:spTree>
    <p:extLst>
      <p:ext uri="{BB962C8B-B14F-4D97-AF65-F5344CB8AC3E}">
        <p14:creationId xmlns:p14="http://schemas.microsoft.com/office/powerpoint/2010/main" val="14884248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theme" Target="../theme/theme10.xml"/><Relationship Id="rId6" Type="http://schemas.openxmlformats.org/officeDocument/2006/relationships/image" Target="../media/image4.jpeg"/><Relationship Id="rId7" Type="http://schemas.openxmlformats.org/officeDocument/2006/relationships/image" Target="../media/image6.png"/><Relationship Id="rId8" Type="http://schemas.openxmlformats.org/officeDocument/2006/relationships/image" Target="../media/image3.jpg"/><Relationship Id="rId1" Type="http://schemas.openxmlformats.org/officeDocument/2006/relationships/slideLayout" Target="../slideLayouts/slideLayout66.xml"/><Relationship Id="rId2"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theme" Target="../theme/theme11.xml"/><Relationship Id="rId6" Type="http://schemas.openxmlformats.org/officeDocument/2006/relationships/image" Target="../media/image4.jpeg"/><Relationship Id="rId7" Type="http://schemas.openxmlformats.org/officeDocument/2006/relationships/image" Target="../media/image6.png"/><Relationship Id="rId8" Type="http://schemas.openxmlformats.org/officeDocument/2006/relationships/image" Target="../media/image3.jpg"/><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6.xml"/><Relationship Id="rId4" Type="http://schemas.openxmlformats.org/officeDocument/2006/relationships/theme" Target="../theme/theme12.xml"/><Relationship Id="rId1" Type="http://schemas.openxmlformats.org/officeDocument/2006/relationships/slideLayout" Target="../slideLayouts/slideLayout74.xml"/><Relationship Id="rId2" Type="http://schemas.openxmlformats.org/officeDocument/2006/relationships/slideLayout" Target="../slideLayouts/slideLayout7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theme" Target="../theme/theme13.xml"/><Relationship Id="rId1" Type="http://schemas.openxmlformats.org/officeDocument/2006/relationships/slideLayout" Target="../slideLayouts/slideLayout77.xml"/><Relationship Id="rId2"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4.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5.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6.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theme" Target="../theme/theme7.xml"/><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8.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theme" Target="../theme/theme9.xml"/><Relationship Id="rId6" Type="http://schemas.openxmlformats.org/officeDocument/2006/relationships/image" Target="../media/image4.jpeg"/><Relationship Id="rId7" Type="http://schemas.openxmlformats.org/officeDocument/2006/relationships/image" Target="../media/image6.png"/><Relationship Id="rId8" Type="http://schemas.openxmlformats.org/officeDocument/2006/relationships/image" Target="../media/image3.jpg"/><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7"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AMS, 8 January 2018</a:t>
            </a:r>
            <a:endParaRPr lang="en-US" dirty="0"/>
          </a:p>
        </p:txBody>
      </p:sp>
    </p:spTree>
  </p:cSld>
  <p:clrMap bg1="lt1" tx1="dk1" bg2="lt2" tx2="dk2" accent1="accent1" accent2="accent2" accent3="accent3" accent4="accent4" accent5="accent5" accent6="accent6" hlink="hlink" folHlink="folHlink"/>
  <p:sldLayoutIdLst>
    <p:sldLayoutId id="2147483926" r:id="rId1"/>
    <p:sldLayoutId id="2147483929" r:id="rId2"/>
    <p:sldLayoutId id="2147483996" r:id="rId3"/>
  </p:sldLayoutIdLst>
  <p:hf sldNum="0"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Calibri"/>
          <a:ea typeface="+mn-ea"/>
          <a:cs typeface="Calibri"/>
        </a:defRPr>
      </a:lvl1pPr>
      <a:lvl2pPr marL="742950" indent="-285750" algn="l" rtl="0" eaLnBrk="1" fontAlgn="base" hangingPunct="1">
        <a:spcBef>
          <a:spcPct val="20000"/>
        </a:spcBef>
        <a:spcAft>
          <a:spcPct val="0"/>
        </a:spcAft>
        <a:buChar char="–"/>
        <a:defRPr sz="2200">
          <a:solidFill>
            <a:schemeClr val="tx1"/>
          </a:solidFill>
          <a:latin typeface="Calibri"/>
          <a:ea typeface="+mn-ea"/>
          <a:cs typeface="Calibri"/>
        </a:defRPr>
      </a:lvl2pPr>
      <a:lvl3pPr marL="1143000" indent="-228600" algn="l" rtl="0" eaLnBrk="1" fontAlgn="base" hangingPunct="1">
        <a:spcBef>
          <a:spcPct val="20000"/>
        </a:spcBef>
        <a:spcAft>
          <a:spcPct val="0"/>
        </a:spcAft>
        <a:buChar char="•"/>
        <a:defRPr sz="2000">
          <a:solidFill>
            <a:schemeClr val="tx1"/>
          </a:solidFill>
          <a:latin typeface="Calibri"/>
          <a:ea typeface="+mn-ea"/>
          <a:cs typeface="Calibri"/>
        </a:defRPr>
      </a:lvl3pPr>
      <a:lvl4pPr marL="1600200" indent="-228600" algn="l" rtl="0" eaLnBrk="1" fontAlgn="base" hangingPunct="1">
        <a:spcBef>
          <a:spcPct val="20000"/>
        </a:spcBef>
        <a:spcAft>
          <a:spcPct val="0"/>
        </a:spcAft>
        <a:buChar char="–"/>
        <a:defRPr sz="2000">
          <a:solidFill>
            <a:schemeClr val="tx1"/>
          </a:solidFill>
          <a:latin typeface="Calibri"/>
          <a:ea typeface="+mn-ea"/>
          <a:cs typeface="Calibri"/>
        </a:defRPr>
      </a:lvl4pPr>
      <a:lvl5pPr marL="2057400" indent="-228600" algn="l" rtl="0" eaLnBrk="1" fontAlgn="base" hangingPunct="1">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7" descr="nsf1"/>
          <p:cNvPicPr>
            <a:picLocks noChangeAspect="1" noChangeArrowheads="1"/>
          </p:cNvPicPr>
          <p:nvPr userDrawn="1"/>
        </p:nvPicPr>
        <p:blipFill>
          <a:blip r:embed="rId6"/>
          <a:srcRect/>
          <a:stretch>
            <a:fillRect/>
          </a:stretch>
        </p:blipFill>
        <p:spPr bwMode="auto">
          <a:xfrm>
            <a:off x="6605799" y="6244176"/>
            <a:ext cx="503238" cy="506413"/>
          </a:xfrm>
          <a:prstGeom prst="rect">
            <a:avLst/>
          </a:prstGeom>
          <a:noFill/>
          <a:ln w="9525">
            <a:noFill/>
            <a:miter lim="800000"/>
            <a:headEnd/>
            <a:tailEnd/>
          </a:ln>
        </p:spPr>
      </p:pic>
      <p:pic>
        <p:nvPicPr>
          <p:cNvPr id="10" name="Picture 7" descr="IMAGeBanner2010.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59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DARTYellowWhite.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53110" y="6241948"/>
            <a:ext cx="1721556" cy="508641"/>
          </a:xfrm>
          <a:prstGeom prst="rect">
            <a:avLst/>
          </a:prstGeom>
        </p:spPr>
      </p:pic>
    </p:spTree>
    <p:extLst>
      <p:ext uri="{BB962C8B-B14F-4D97-AF65-F5344CB8AC3E}">
        <p14:creationId xmlns:p14="http://schemas.microsoft.com/office/powerpoint/2010/main" val="52823316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7" descr="nsf1"/>
          <p:cNvPicPr>
            <a:picLocks noChangeAspect="1" noChangeArrowheads="1"/>
          </p:cNvPicPr>
          <p:nvPr userDrawn="1"/>
        </p:nvPicPr>
        <p:blipFill>
          <a:blip r:embed="rId6"/>
          <a:srcRect/>
          <a:stretch>
            <a:fillRect/>
          </a:stretch>
        </p:blipFill>
        <p:spPr bwMode="auto">
          <a:xfrm>
            <a:off x="6605799" y="6244176"/>
            <a:ext cx="503238" cy="506413"/>
          </a:xfrm>
          <a:prstGeom prst="rect">
            <a:avLst/>
          </a:prstGeom>
          <a:noFill/>
          <a:ln w="9525">
            <a:noFill/>
            <a:miter lim="800000"/>
            <a:headEnd/>
            <a:tailEnd/>
          </a:ln>
        </p:spPr>
      </p:pic>
      <p:pic>
        <p:nvPicPr>
          <p:cNvPr id="10" name="Picture 7" descr="IMAGeBanner2010.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59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DARTYellowWhite.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53110" y="6241948"/>
            <a:ext cx="1721556" cy="508641"/>
          </a:xfrm>
          <a:prstGeom prst="rect">
            <a:avLst/>
          </a:prstGeom>
        </p:spPr>
      </p:pic>
    </p:spTree>
    <p:extLst>
      <p:ext uri="{BB962C8B-B14F-4D97-AF65-F5344CB8AC3E}">
        <p14:creationId xmlns:p14="http://schemas.microsoft.com/office/powerpoint/2010/main" val="1365805904"/>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33741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1212345112"/>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Lst>
  <p:hf sldNum="0"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AMS, 8 January 2018</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DD6D0-84B3-9D43-B061-3892CD997ED3}" type="slidenum">
              <a:rPr lang="en-US" smtClean="0"/>
              <a:t>‹#›</a:t>
            </a:fld>
            <a:endParaRPr lang="en-US"/>
          </a:p>
        </p:txBody>
      </p:sp>
    </p:spTree>
    <p:extLst>
      <p:ext uri="{BB962C8B-B14F-4D97-AF65-F5344CB8AC3E}">
        <p14:creationId xmlns:p14="http://schemas.microsoft.com/office/powerpoint/2010/main" val="1661353971"/>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AMS, 8 January 2018</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63" r:id="rId1"/>
    <p:sldLayoutId id="2147483964" r:id="rId2"/>
    <p:sldLayoutId id="2147484010" r:id="rId3"/>
    <p:sldLayoutId id="2147484011" r:id="rId4"/>
    <p:sldLayoutId id="2147484012" r:id="rId5"/>
  </p:sldLayoutIdLst>
  <p:hf sldNum="0"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201881"/>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Lst>
  <p:hf sldNum="0" hd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a:solidFill>
                <a:srgbClr val="000000">
                  <a:tint val="75000"/>
                </a:srgbClr>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smtClean="0">
                <a:solidFill>
                  <a:srgbClr val="000000">
                    <a:tint val="75000"/>
                  </a:srgbClr>
                </a:solidFill>
                <a:latin typeface="Calibri"/>
                <a:ea typeface=""/>
                <a:cs typeface=""/>
              </a:rPr>
              <a:t>AMS, 8 January 2018</a:t>
            </a:r>
            <a:endParaRPr lang="en-US">
              <a:solidFill>
                <a:srgbClr val="000000">
                  <a:tint val="75000"/>
                </a:srgbClr>
              </a:solidFill>
              <a:latin typeface="Calibri"/>
              <a:ea typeface=""/>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7D573BF-2629-42C4-935A-AF9441B051C3}" type="slidenum">
              <a:rPr lang="en-US" smtClean="0">
                <a:solidFill>
                  <a:srgbClr val="000000">
                    <a:tint val="75000"/>
                  </a:srgbClr>
                </a:solidFill>
                <a:latin typeface="Calibri"/>
                <a:ea typeface=""/>
                <a:cs typeface=""/>
              </a:rPr>
              <a:pPr eaLnBrk="1" fontAlgn="auto" hangingPunct="1">
                <a:spcBef>
                  <a:spcPts val="0"/>
                </a:spcBef>
                <a:spcAft>
                  <a:spcPts val="0"/>
                </a:spcAft>
              </a:pPr>
              <a:t>‹#›</a:t>
            </a:fld>
            <a:endParaRPr lang="en-US">
              <a:solidFill>
                <a:srgbClr val="000000">
                  <a:tint val="75000"/>
                </a:srgbClr>
              </a:solidFill>
              <a:latin typeface="Calibri"/>
              <a:ea typeface=""/>
              <a:cs typeface=""/>
            </a:endParaRPr>
          </a:p>
        </p:txBody>
      </p:sp>
    </p:spTree>
    <p:extLst>
      <p:ext uri="{BB962C8B-B14F-4D97-AF65-F5344CB8AC3E}">
        <p14:creationId xmlns:p14="http://schemas.microsoft.com/office/powerpoint/2010/main" val="158856636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a:solidFill>
                <a:srgbClr val="000000">
                  <a:tint val="75000"/>
                </a:srgbClr>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smtClean="0">
                <a:solidFill>
                  <a:srgbClr val="000000">
                    <a:tint val="75000"/>
                  </a:srgbClr>
                </a:solidFill>
                <a:latin typeface="Calibri"/>
                <a:ea typeface=""/>
                <a:cs typeface=""/>
              </a:rPr>
              <a:t>AMS, 8 January 2018</a:t>
            </a:r>
            <a:endParaRPr lang="en-US">
              <a:solidFill>
                <a:srgbClr val="000000">
                  <a:tint val="75000"/>
                </a:srgbClr>
              </a:solidFill>
              <a:latin typeface="Calibri"/>
              <a:ea typeface=""/>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7D573BF-2629-42C4-935A-AF9441B051C3}" type="slidenum">
              <a:rPr lang="en-US" smtClean="0">
                <a:solidFill>
                  <a:srgbClr val="000000">
                    <a:tint val="75000"/>
                  </a:srgbClr>
                </a:solidFill>
                <a:latin typeface="Calibri"/>
                <a:ea typeface=""/>
                <a:cs typeface=""/>
              </a:rPr>
              <a:pPr eaLnBrk="1" fontAlgn="auto" hangingPunct="1">
                <a:spcBef>
                  <a:spcPts val="0"/>
                </a:spcBef>
                <a:spcAft>
                  <a:spcPts val="0"/>
                </a:spcAft>
              </a:pPr>
              <a:t>‹#›</a:t>
            </a:fld>
            <a:endParaRPr lang="en-US">
              <a:solidFill>
                <a:srgbClr val="000000">
                  <a:tint val="75000"/>
                </a:srgbClr>
              </a:solidFill>
              <a:latin typeface="Calibri"/>
              <a:ea typeface=""/>
              <a:cs typeface=""/>
            </a:endParaRPr>
          </a:p>
        </p:txBody>
      </p:sp>
    </p:spTree>
    <p:extLst>
      <p:ext uri="{BB962C8B-B14F-4D97-AF65-F5344CB8AC3E}">
        <p14:creationId xmlns:p14="http://schemas.microsoft.com/office/powerpoint/2010/main" val="191718974"/>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solidFill>
                  <a:prstClr val="black">
                    <a:tint val="75000"/>
                  </a:prstClr>
                </a:solidFill>
              </a:rPr>
              <a:t>pg</a:t>
            </a:r>
            <a:r>
              <a:rPr lang="en-US" dirty="0" smtClean="0">
                <a:solidFill>
                  <a:prstClr val="black">
                    <a:tint val="75000"/>
                  </a:prstClr>
                </a:solidFill>
              </a:rPr>
              <a:t> </a:t>
            </a:r>
            <a:fld id="{1DCE4C99-821D-0A43-B0D2-0BA6C4E4E578}"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1534663495"/>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Lst>
  <p:hf sldNum="0"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a:ea typeface=""/>
              <a:cs typeface=""/>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US" smtClean="0">
                <a:solidFill>
                  <a:srgbClr val="000000"/>
                </a:solidFill>
                <a:latin typeface="Arial"/>
                <a:ea typeface=""/>
                <a:cs typeface=""/>
              </a:rPr>
              <a:t>AMS, 8 January 2018</a:t>
            </a:r>
            <a:endParaRPr lang="en-US">
              <a:solidFill>
                <a:srgbClr val="000000"/>
              </a:solidFill>
              <a:latin typeface="Arial"/>
              <a:ea typeface=""/>
              <a:cs typeface=""/>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F5E3C46-4449-43D5-A913-F5D924F2EE6D}" type="slidenum">
              <a:rPr lang="en-US">
                <a:solidFill>
                  <a:srgbClr val="000000"/>
                </a:solidFill>
                <a:latin typeface="Arial"/>
                <a:ea typeface=""/>
                <a:cs typeface=""/>
              </a:rPr>
              <a:pPr>
                <a:defRPr/>
              </a:pPr>
              <a:t>‹#›</a:t>
            </a:fld>
            <a:endParaRPr lang="en-US">
              <a:solidFill>
                <a:srgbClr val="000000"/>
              </a:solidFill>
              <a:latin typeface="Arial"/>
              <a:ea typeface=""/>
              <a:cs typeface=""/>
            </a:endParaRPr>
          </a:p>
        </p:txBody>
      </p:sp>
    </p:spTree>
    <p:extLst>
      <p:ext uri="{BB962C8B-B14F-4D97-AF65-F5344CB8AC3E}">
        <p14:creationId xmlns:p14="http://schemas.microsoft.com/office/powerpoint/2010/main" val="137263730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7" descr="nsf1"/>
          <p:cNvPicPr>
            <a:picLocks noChangeAspect="1" noChangeArrowheads="1"/>
          </p:cNvPicPr>
          <p:nvPr userDrawn="1"/>
        </p:nvPicPr>
        <p:blipFill>
          <a:blip r:embed="rId6"/>
          <a:srcRect/>
          <a:stretch>
            <a:fillRect/>
          </a:stretch>
        </p:blipFill>
        <p:spPr bwMode="auto">
          <a:xfrm>
            <a:off x="6605799" y="6244176"/>
            <a:ext cx="503238" cy="506413"/>
          </a:xfrm>
          <a:prstGeom prst="rect">
            <a:avLst/>
          </a:prstGeom>
          <a:noFill/>
          <a:ln w="9525">
            <a:noFill/>
            <a:miter lim="800000"/>
            <a:headEnd/>
            <a:tailEnd/>
          </a:ln>
        </p:spPr>
      </p:pic>
      <p:pic>
        <p:nvPicPr>
          <p:cNvPr id="10" name="Picture 7" descr="IMAGeBanner2010.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59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DARTYellowWhite.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53110" y="6241948"/>
            <a:ext cx="1721556" cy="508641"/>
          </a:xfrm>
          <a:prstGeom prst="rect">
            <a:avLst/>
          </a:prstGeom>
        </p:spPr>
      </p:pic>
    </p:spTree>
    <p:extLst>
      <p:ext uri="{BB962C8B-B14F-4D97-AF65-F5344CB8AC3E}">
        <p14:creationId xmlns:p14="http://schemas.microsoft.com/office/powerpoint/2010/main" val="1466506028"/>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5.emf"/><Relationship Id="rId3" Type="http://schemas.openxmlformats.org/officeDocument/2006/relationships/image" Target="../media/image2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eg"/><Relationship Id="rId8" Type="http://schemas.openxmlformats.org/officeDocument/2006/relationships/image" Target="../media/image35.gif"/><Relationship Id="rId1" Type="http://schemas.openxmlformats.org/officeDocument/2006/relationships/slideLayout" Target="../slideLayouts/slideLayout25.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37.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1" Type="http://schemas.openxmlformats.org/officeDocument/2006/relationships/slideLayout" Target="../slideLayouts/slideLayout19.xml"/><Relationship Id="rId2" Type="http://schemas.openxmlformats.org/officeDocument/2006/relationships/image" Target="../media/image3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4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45.pn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gif"/><Relationship Id="rId7" Type="http://schemas.openxmlformats.org/officeDocument/2006/relationships/image" Target="../media/image51.png"/><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gif"/><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57.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4.xml"/><Relationship Id="rId3" Type="http://schemas.openxmlformats.org/officeDocument/2006/relationships/image" Target="../media/image53.emf"/></Relationships>
</file>

<file path=ppt/slides/_rels/slide4.xml.rels><?xml version="1.0" encoding="UTF-8" standalone="yes"?>
<Relationships xmlns="http://schemas.openxmlformats.org/package/2006/relationships"><Relationship Id="rId11" Type="http://schemas.openxmlformats.org/officeDocument/2006/relationships/image" Target="../media/image15.jpe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jpeg"/><Relationship Id="rId15" Type="http://schemas.openxmlformats.org/officeDocument/2006/relationships/image" Target="../media/image19.jpeg"/><Relationship Id="rId16" Type="http://schemas.openxmlformats.org/officeDocument/2006/relationships/image" Target="../media/image20.png"/><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5.xml"/><Relationship Id="rId3" Type="http://schemas.openxmlformats.org/officeDocument/2006/relationships/image" Target="../media/image5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54.png"/><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hyperlink" Target="http://www.image.ucar.edu/DAReS/DART"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rmAutofit fontScale="90000"/>
          </a:bodyPr>
          <a:lstStyle/>
          <a:p>
            <a:r>
              <a:rPr lang="en-US" sz="2800" dirty="0" smtClean="0">
                <a:effectLst/>
              </a:rPr>
              <a:t>Using the Data Assimilation Research Testbed </a:t>
            </a:r>
            <a:br>
              <a:rPr lang="en-US" sz="2800" dirty="0" smtClean="0">
                <a:effectLst/>
              </a:rPr>
            </a:br>
            <a:r>
              <a:rPr lang="en-US" sz="2800" dirty="0" smtClean="0">
                <a:effectLst/>
              </a:rPr>
              <a:t>for Climate System Applications</a:t>
            </a:r>
            <a:br>
              <a:rPr lang="en-US" sz="2800" dirty="0" smtClean="0">
                <a:effectLst/>
              </a:rPr>
            </a:br>
            <a:r>
              <a:rPr lang="en-US" sz="2200" dirty="0" smtClean="0"/>
              <a:t>Jeff Anderson (and many collaborators), NCAR/CISL</a:t>
            </a:r>
            <a:endParaRPr lang="en-US" sz="2200" dirty="0"/>
          </a:p>
        </p:txBody>
      </p:sp>
    </p:spTree>
    <p:extLst>
      <p:ext uri="{BB962C8B-B14F-4D97-AF65-F5344CB8AC3E}">
        <p14:creationId xmlns:p14="http://schemas.microsoft.com/office/powerpoint/2010/main" val="317010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79" name="TextBox 78"/>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Deep Atmospheric Component Coupled DA </a:t>
            </a:r>
            <a:endParaRPr lang="en-US" sz="2800" dirty="0">
              <a:solidFill>
                <a:schemeClr val="bg1"/>
              </a:solidFill>
            </a:endParaRPr>
          </a:p>
        </p:txBody>
      </p:sp>
      <p:sp>
        <p:nvSpPr>
          <p:cNvPr id="5" name="TextBox 4"/>
          <p:cNvSpPr txBox="1"/>
          <p:nvPr/>
        </p:nvSpPr>
        <p:spPr>
          <a:xfrm>
            <a:off x="304800" y="838200"/>
            <a:ext cx="8534400" cy="6740307"/>
          </a:xfrm>
          <a:prstGeom prst="rect">
            <a:avLst/>
          </a:prstGeom>
          <a:noFill/>
        </p:spPr>
        <p:txBody>
          <a:bodyPr wrap="square" rtlCol="0">
            <a:spAutoFit/>
          </a:bodyPr>
          <a:lstStyle/>
          <a:p>
            <a:r>
              <a:rPr lang="en-US" dirty="0" smtClean="0"/>
              <a:t>WACCMX:</a:t>
            </a:r>
          </a:p>
          <a:p>
            <a:pPr marL="342900" indent="-342900">
              <a:buFont typeface="Arial" charset="0"/>
              <a:buChar char="•"/>
            </a:pPr>
            <a:r>
              <a:rPr lang="en-US" dirty="0" smtClean="0"/>
              <a:t>2 degrees, 126 levels, top at 4.1x10</a:t>
            </a:r>
            <a:r>
              <a:rPr lang="en-US" baseline="30000" dirty="0" smtClean="0"/>
              <a:t>-10</a:t>
            </a:r>
            <a:r>
              <a:rPr lang="en-US" dirty="0" smtClean="0"/>
              <a:t> </a:t>
            </a:r>
            <a:r>
              <a:rPr lang="en-US" dirty="0" err="1" smtClean="0"/>
              <a:t>hPa</a:t>
            </a:r>
            <a:endParaRPr lang="en-US" dirty="0" smtClean="0"/>
          </a:p>
          <a:p>
            <a:pPr marL="342900" indent="-342900">
              <a:buFont typeface="Arial" charset="0"/>
              <a:buChar char="•"/>
            </a:pPr>
            <a:r>
              <a:rPr lang="en-US" dirty="0" smtClean="0"/>
              <a:t>High-top extension of CAM</a:t>
            </a:r>
            <a:endParaRPr lang="en-US" dirty="0"/>
          </a:p>
          <a:p>
            <a:pPr marL="342900" indent="-342900">
              <a:buFont typeface="Arial" charset="0"/>
              <a:buChar char="•"/>
            </a:pPr>
            <a:r>
              <a:rPr lang="en-US" dirty="0" smtClean="0"/>
              <a:t>Includes ionospheric processes</a:t>
            </a:r>
          </a:p>
          <a:p>
            <a:pPr marL="342900" indent="-342900">
              <a:buFont typeface="Arial" charset="0"/>
              <a:buChar char="•"/>
            </a:pPr>
            <a:r>
              <a:rPr lang="en-US" dirty="0" smtClean="0"/>
              <a:t>Persistence forecasts of solar and geomagnetic forcing</a:t>
            </a:r>
          </a:p>
          <a:p>
            <a:pPr>
              <a:lnSpc>
                <a:spcPct val="150000"/>
              </a:lnSpc>
            </a:pPr>
            <a:r>
              <a:rPr lang="en-US" dirty="0" smtClean="0"/>
              <a:t>Observations:</a:t>
            </a:r>
          </a:p>
          <a:p>
            <a:pPr marL="342900" indent="-342900">
              <a:buFont typeface="Arial" charset="0"/>
              <a:buChar char="•"/>
            </a:pPr>
            <a:r>
              <a:rPr lang="en-US" dirty="0" smtClean="0"/>
              <a:t>All in situ plus GPS refractivity in trop/lower </a:t>
            </a:r>
            <a:r>
              <a:rPr lang="en-US" dirty="0" err="1" smtClean="0"/>
              <a:t>strat</a:t>
            </a:r>
            <a:r>
              <a:rPr lang="en-US" dirty="0" smtClean="0"/>
              <a:t>.</a:t>
            </a:r>
          </a:p>
          <a:p>
            <a:pPr marL="342900" indent="-342900">
              <a:buFont typeface="Arial" charset="0"/>
              <a:buChar char="•"/>
            </a:pPr>
            <a:r>
              <a:rPr lang="en-US" dirty="0" smtClean="0"/>
              <a:t>Temperature from AURA Microwave Limb Sounder (MLS)</a:t>
            </a:r>
          </a:p>
          <a:p>
            <a:pPr marL="342900" indent="-342900">
              <a:buFont typeface="Arial" charset="0"/>
              <a:buChar char="•"/>
            </a:pPr>
            <a:r>
              <a:rPr lang="en-US" dirty="0" smtClean="0"/>
              <a:t>Temperature from TIMED/SABER</a:t>
            </a:r>
          </a:p>
          <a:p>
            <a:pPr marL="342900" indent="-342900">
              <a:buFont typeface="Arial" charset="0"/>
              <a:buChar char="•"/>
            </a:pPr>
            <a:r>
              <a:rPr lang="en-US" dirty="0" smtClean="0"/>
              <a:t>Temperatures only up to 100km</a:t>
            </a:r>
          </a:p>
          <a:p>
            <a:pPr>
              <a:lnSpc>
                <a:spcPct val="150000"/>
              </a:lnSpc>
            </a:pPr>
            <a:r>
              <a:rPr lang="en-US" dirty="0" smtClean="0"/>
              <a:t>DART:</a:t>
            </a:r>
          </a:p>
          <a:p>
            <a:pPr marL="342900" indent="-342900">
              <a:buFont typeface="Arial" charset="0"/>
              <a:buChar char="•"/>
            </a:pPr>
            <a:r>
              <a:rPr lang="en-US" dirty="0" smtClean="0"/>
              <a:t>40 members</a:t>
            </a:r>
          </a:p>
          <a:p>
            <a:pPr marL="342900" indent="-342900">
              <a:buFont typeface="Arial" charset="0"/>
              <a:buChar char="•"/>
            </a:pPr>
            <a:r>
              <a:rPr lang="en-US" dirty="0" smtClean="0"/>
              <a:t>Adaptive inflation, GC localization</a:t>
            </a:r>
          </a:p>
          <a:p>
            <a:pPr marL="342900" indent="-342900">
              <a:buFont typeface="Arial" charset="0"/>
              <a:buChar char="•"/>
            </a:pPr>
            <a:r>
              <a:rPr lang="en-US" dirty="0" smtClean="0"/>
              <a:t>6-hour window</a:t>
            </a:r>
          </a:p>
          <a:p>
            <a:endParaRPr lang="en-US" dirty="0"/>
          </a:p>
          <a:p>
            <a:endParaRPr lang="en-US" dirty="0" smtClean="0"/>
          </a:p>
          <a:p>
            <a:endParaRPr lang="en-US" dirty="0"/>
          </a:p>
        </p:txBody>
      </p:sp>
    </p:spTree>
    <p:extLst>
      <p:ext uri="{BB962C8B-B14F-4D97-AF65-F5344CB8AC3E}">
        <p14:creationId xmlns:p14="http://schemas.microsoft.com/office/powerpoint/2010/main" val="4608720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79" name="TextBox 78"/>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Deep Atmospheric Component Coupled DA </a:t>
            </a:r>
            <a:endParaRPr lang="en-US" sz="28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685800"/>
            <a:ext cx="5436832" cy="5599938"/>
          </a:xfrm>
          <a:prstGeom prst="rect">
            <a:avLst/>
          </a:prstGeom>
        </p:spPr>
      </p:pic>
      <p:sp>
        <p:nvSpPr>
          <p:cNvPr id="3" name="TextBox 2"/>
          <p:cNvSpPr txBox="1"/>
          <p:nvPr/>
        </p:nvSpPr>
        <p:spPr>
          <a:xfrm>
            <a:off x="228600" y="914400"/>
            <a:ext cx="3124200" cy="5029200"/>
          </a:xfrm>
          <a:prstGeom prst="rect">
            <a:avLst/>
          </a:prstGeom>
          <a:noFill/>
        </p:spPr>
        <p:txBody>
          <a:bodyPr wrap="square" rtlCol="0">
            <a:spAutoFit/>
          </a:bodyPr>
          <a:lstStyle/>
          <a:p>
            <a:endParaRPr lang="en-US" dirty="0"/>
          </a:p>
        </p:txBody>
      </p:sp>
      <p:sp>
        <p:nvSpPr>
          <p:cNvPr id="5" name="TextBox 4"/>
          <p:cNvSpPr txBox="1"/>
          <p:nvPr/>
        </p:nvSpPr>
        <p:spPr>
          <a:xfrm>
            <a:off x="228600" y="914400"/>
            <a:ext cx="3200400" cy="4893647"/>
          </a:xfrm>
          <a:prstGeom prst="rect">
            <a:avLst/>
          </a:prstGeom>
          <a:noFill/>
        </p:spPr>
        <p:txBody>
          <a:bodyPr wrap="square" rtlCol="0">
            <a:spAutoFit/>
          </a:bodyPr>
          <a:lstStyle/>
          <a:p>
            <a:r>
              <a:rPr lang="en-US" dirty="0" smtClean="0"/>
              <a:t>Impact of SSW on ionosphere</a:t>
            </a:r>
          </a:p>
          <a:p>
            <a:endParaRPr lang="en-US" dirty="0"/>
          </a:p>
          <a:p>
            <a:r>
              <a:rPr lang="en-US" dirty="0" smtClean="0"/>
              <a:t>Forecast (top panel), reanalysis (middle), and independent </a:t>
            </a:r>
            <a:r>
              <a:rPr lang="en-US" dirty="0" err="1" smtClean="0"/>
              <a:t>obs</a:t>
            </a:r>
            <a:r>
              <a:rPr lang="en-US" dirty="0" smtClean="0"/>
              <a:t> of Total Electron Content.</a:t>
            </a:r>
          </a:p>
          <a:p>
            <a:endParaRPr lang="en-US" dirty="0"/>
          </a:p>
          <a:p>
            <a:r>
              <a:rPr lang="en-US" dirty="0" smtClean="0"/>
              <a:t>Agreement of forecast with observations indicates significant prediction skill.</a:t>
            </a:r>
            <a:endParaRPr lang="en-US" dirty="0"/>
          </a:p>
        </p:txBody>
      </p:sp>
    </p:spTree>
    <p:extLst>
      <p:ext uri="{BB962C8B-B14F-4D97-AF65-F5344CB8AC3E}">
        <p14:creationId xmlns:p14="http://schemas.microsoft.com/office/powerpoint/2010/main" val="16873586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grpSp>
        <p:nvGrpSpPr>
          <p:cNvPr id="102" name="Group 101"/>
          <p:cNvGrpSpPr>
            <a:grpSpLocks noChangeAspect="1"/>
          </p:cNvGrpSpPr>
          <p:nvPr/>
        </p:nvGrpSpPr>
        <p:grpSpPr>
          <a:xfrm>
            <a:off x="685800" y="685800"/>
            <a:ext cx="7770645" cy="5217623"/>
            <a:chOff x="164202" y="232005"/>
            <a:chExt cx="9250768" cy="6211456"/>
          </a:xfrm>
        </p:grpSpPr>
        <p:cxnSp>
          <p:nvCxnSpPr>
            <p:cNvPr id="103" name="Straight Connector 102"/>
            <p:cNvCxnSpPr/>
            <p:nvPr/>
          </p:nvCxnSpPr>
          <p:spPr>
            <a:xfrm>
              <a:off x="911282" y="1858979"/>
              <a:ext cx="519032" cy="842509"/>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2199502" y="557538"/>
              <a:ext cx="953188" cy="216664"/>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sp>
          <p:nvSpPr>
            <p:cNvPr id="105" name="Cloud 104"/>
            <p:cNvSpPr/>
            <p:nvPr/>
          </p:nvSpPr>
          <p:spPr>
            <a:xfrm>
              <a:off x="984861" y="232005"/>
              <a:ext cx="1677387" cy="1296907"/>
            </a:xfrm>
            <a:prstGeom prst="cloud">
              <a:avLst/>
            </a:prstGeom>
            <a:ln/>
          </p:spPr>
          <p:style>
            <a:lnRef idx="1">
              <a:schemeClr val="accent5"/>
            </a:lnRef>
            <a:fillRef idx="3">
              <a:schemeClr val="accent5"/>
            </a:fillRef>
            <a:effectRef idx="2">
              <a:schemeClr val="accent5"/>
            </a:effectRef>
            <a:fontRef idx="minor">
              <a:schemeClr val="lt1"/>
            </a:fontRef>
          </p:style>
        </p:sp>
        <p:sp>
          <p:nvSpPr>
            <p:cNvPr id="106" name="Block Arc 105"/>
            <p:cNvSpPr/>
            <p:nvPr/>
          </p:nvSpPr>
          <p:spPr>
            <a:xfrm>
              <a:off x="1735971" y="601534"/>
              <a:ext cx="5695898" cy="4896231"/>
            </a:xfrm>
            <a:prstGeom prst="blockArc">
              <a:avLst>
                <a:gd name="adj1" fmla="val 13642098"/>
                <a:gd name="adj2" fmla="val 19029353"/>
                <a:gd name="adj3" fmla="val 7922"/>
              </a:avLst>
            </a:prstGeom>
            <a:ln/>
          </p:spPr>
          <p:style>
            <a:lnRef idx="1">
              <a:schemeClr val="accent5"/>
            </a:lnRef>
            <a:fillRef idx="2">
              <a:schemeClr val="accent5"/>
            </a:fillRef>
            <a:effectRef idx="1">
              <a:schemeClr val="accent5"/>
            </a:effectRef>
            <a:fontRef idx="minor">
              <a:schemeClr val="dk1"/>
            </a:fontRef>
          </p:style>
        </p:sp>
        <p:sp>
          <p:nvSpPr>
            <p:cNvPr id="107" name="Block Arc 106"/>
            <p:cNvSpPr/>
            <p:nvPr/>
          </p:nvSpPr>
          <p:spPr>
            <a:xfrm rot="16200000">
              <a:off x="1287293" y="931409"/>
              <a:ext cx="5210643" cy="4896231"/>
            </a:xfrm>
            <a:prstGeom prst="blockArc">
              <a:avLst>
                <a:gd name="adj1" fmla="val 13642098"/>
                <a:gd name="adj2" fmla="val 19029353"/>
                <a:gd name="adj3" fmla="val 7922"/>
              </a:avLst>
            </a:prstGeom>
            <a:ln/>
          </p:spPr>
          <p:style>
            <a:lnRef idx="1">
              <a:schemeClr val="accent5"/>
            </a:lnRef>
            <a:fillRef idx="2">
              <a:schemeClr val="accent5"/>
            </a:fillRef>
            <a:effectRef idx="1">
              <a:schemeClr val="accent5"/>
            </a:effectRef>
            <a:fontRef idx="minor">
              <a:schemeClr val="dk1"/>
            </a:fontRef>
          </p:style>
        </p:sp>
        <p:sp>
          <p:nvSpPr>
            <p:cNvPr id="108" name="Oval 107"/>
            <p:cNvSpPr/>
            <p:nvPr/>
          </p:nvSpPr>
          <p:spPr>
            <a:xfrm>
              <a:off x="4161354" y="3129103"/>
              <a:ext cx="756453" cy="756453"/>
            </a:xfrm>
            <a:prstGeom prst="ellipse">
              <a:avLst/>
            </a:prstGeom>
            <a:ln/>
          </p:spPr>
          <p:style>
            <a:lnRef idx="1">
              <a:schemeClr val="accent6"/>
            </a:lnRef>
            <a:fillRef idx="2">
              <a:schemeClr val="accent6"/>
            </a:fillRef>
            <a:effectRef idx="1">
              <a:schemeClr val="accent6"/>
            </a:effectRef>
            <a:fontRef idx="minor">
              <a:schemeClr val="dk1"/>
            </a:fontRef>
          </p:style>
          <p:txBody>
            <a:bodyPr vert="horz" wrap="none" anchor="t" anchorCtr="0">
              <a:normAutofit lnSpcReduction="10000"/>
            </a:bodyPr>
            <a:lstStyle/>
            <a:p>
              <a:endParaRPr lang="en-US" sz="2400" dirty="0" smtClean="0"/>
            </a:p>
          </p:txBody>
        </p:sp>
        <p:sp>
          <p:nvSpPr>
            <p:cNvPr id="109" name="TextBox 108"/>
            <p:cNvSpPr txBox="1"/>
            <p:nvPr/>
          </p:nvSpPr>
          <p:spPr>
            <a:xfrm>
              <a:off x="4184976" y="3326804"/>
              <a:ext cx="847538" cy="307777"/>
            </a:xfrm>
            <a:prstGeom prst="rect">
              <a:avLst/>
            </a:prstGeom>
            <a:noFill/>
          </p:spPr>
          <p:txBody>
            <a:bodyPr wrap="square" rtlCol="0">
              <a:spAutoFit/>
            </a:bodyPr>
            <a:lstStyle/>
            <a:p>
              <a:r>
                <a:rPr lang="en-US" sz="1400" dirty="0" smtClean="0"/>
                <a:t>Coupler</a:t>
              </a:r>
              <a:endParaRPr lang="en-US" sz="1400" dirty="0"/>
            </a:p>
          </p:txBody>
        </p:sp>
        <p:sp>
          <p:nvSpPr>
            <p:cNvPr id="110" name="Rectangle 109"/>
            <p:cNvSpPr/>
            <p:nvPr/>
          </p:nvSpPr>
          <p:spPr>
            <a:xfrm>
              <a:off x="4264831" y="2108177"/>
              <a:ext cx="832357" cy="7309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endParaRPr lang="en-US" sz="2400" dirty="0">
                <a:solidFill>
                  <a:schemeClr val="tx1"/>
                </a:solidFill>
              </a:endParaRPr>
            </a:p>
          </p:txBody>
        </p:sp>
        <p:sp>
          <p:nvSpPr>
            <p:cNvPr id="111" name="Rectangle 110"/>
            <p:cNvSpPr/>
            <p:nvPr/>
          </p:nvSpPr>
          <p:spPr>
            <a:xfrm>
              <a:off x="4179178" y="2154699"/>
              <a:ext cx="832357" cy="7309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endParaRPr lang="en-US" sz="2400" dirty="0">
                <a:solidFill>
                  <a:schemeClr val="tx1"/>
                </a:solidFill>
              </a:endParaRPr>
            </a:p>
          </p:txBody>
        </p:sp>
        <p:sp>
          <p:nvSpPr>
            <p:cNvPr id="112" name="Rectangle 111"/>
            <p:cNvSpPr/>
            <p:nvPr/>
          </p:nvSpPr>
          <p:spPr>
            <a:xfrm>
              <a:off x="4093525" y="2201221"/>
              <a:ext cx="832357" cy="7309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endParaRPr lang="en-US" sz="2400" dirty="0">
                <a:solidFill>
                  <a:schemeClr val="tx1"/>
                </a:solidFill>
              </a:endParaRPr>
            </a:p>
          </p:txBody>
        </p:sp>
        <p:sp>
          <p:nvSpPr>
            <p:cNvPr id="113" name="TextBox 112"/>
            <p:cNvSpPr txBox="1"/>
            <p:nvPr/>
          </p:nvSpPr>
          <p:spPr>
            <a:xfrm>
              <a:off x="4155631" y="2318434"/>
              <a:ext cx="793095" cy="403041"/>
            </a:xfrm>
            <a:prstGeom prst="rect">
              <a:avLst/>
            </a:prstGeom>
            <a:noFill/>
          </p:spPr>
          <p:txBody>
            <a:bodyPr wrap="square" rtlCol="0">
              <a:spAutoFit/>
            </a:bodyPr>
            <a:lstStyle/>
            <a:p>
              <a:r>
                <a:rPr lang="en-US" sz="1600" dirty="0" smtClean="0"/>
                <a:t>CAM</a:t>
              </a:r>
              <a:endParaRPr lang="en-US" sz="1600" dirty="0"/>
            </a:p>
          </p:txBody>
        </p:sp>
        <p:cxnSp>
          <p:nvCxnSpPr>
            <p:cNvPr id="114" name="Straight Arrow Connector 113"/>
            <p:cNvCxnSpPr/>
            <p:nvPr/>
          </p:nvCxnSpPr>
          <p:spPr>
            <a:xfrm rot="5400000">
              <a:off x="4305710" y="3054540"/>
              <a:ext cx="215893" cy="89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5" name="Straight Arrow Connector 114"/>
            <p:cNvCxnSpPr/>
            <p:nvPr/>
          </p:nvCxnSpPr>
          <p:spPr>
            <a:xfrm rot="5400000" flipH="1" flipV="1">
              <a:off x="4609938" y="3043540"/>
              <a:ext cx="204467" cy="8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6" name="Cloud 115"/>
            <p:cNvSpPr/>
            <p:nvPr/>
          </p:nvSpPr>
          <p:spPr>
            <a:xfrm>
              <a:off x="164202" y="1137289"/>
              <a:ext cx="1677387" cy="1296907"/>
            </a:xfrm>
            <a:prstGeom prst="cloud">
              <a:avLst/>
            </a:prstGeom>
            <a:ln/>
          </p:spPr>
          <p:style>
            <a:lnRef idx="1">
              <a:schemeClr val="accent5"/>
            </a:lnRef>
            <a:fillRef idx="3">
              <a:schemeClr val="accent5"/>
            </a:fillRef>
            <a:effectRef idx="2">
              <a:schemeClr val="accent5"/>
            </a:effectRef>
            <a:fontRef idx="minor">
              <a:schemeClr val="lt1"/>
            </a:fontRef>
          </p:style>
        </p:sp>
        <p:sp>
          <p:nvSpPr>
            <p:cNvPr id="117" name="TextBox 116"/>
            <p:cNvSpPr txBox="1"/>
            <p:nvPr/>
          </p:nvSpPr>
          <p:spPr>
            <a:xfrm>
              <a:off x="345631" y="1411291"/>
              <a:ext cx="1235735" cy="461666"/>
            </a:xfrm>
            <a:prstGeom prst="rect">
              <a:avLst/>
            </a:prstGeom>
            <a:noFill/>
          </p:spPr>
          <p:txBody>
            <a:bodyPr wrap="none" rtlCol="0">
              <a:spAutoFit/>
            </a:bodyPr>
            <a:lstStyle/>
            <a:p>
              <a:r>
                <a:rPr lang="en-US" sz="2400" dirty="0" err="1" smtClean="0"/>
                <a:t>Ocn</a:t>
              </a:r>
              <a:r>
                <a:rPr lang="en-US" sz="2400" dirty="0" smtClean="0"/>
                <a:t> </a:t>
              </a:r>
              <a:r>
                <a:rPr lang="en-US" sz="2400" dirty="0" err="1" smtClean="0"/>
                <a:t>Obs</a:t>
              </a:r>
              <a:endParaRPr lang="en-US" sz="2400" dirty="0"/>
            </a:p>
          </p:txBody>
        </p:sp>
        <p:sp>
          <p:nvSpPr>
            <p:cNvPr id="118" name="TextBox 117"/>
            <p:cNvSpPr txBox="1"/>
            <p:nvPr/>
          </p:nvSpPr>
          <p:spPr>
            <a:xfrm>
              <a:off x="980631" y="4042005"/>
              <a:ext cx="1288985" cy="400110"/>
            </a:xfrm>
            <a:prstGeom prst="rect">
              <a:avLst/>
            </a:prstGeom>
            <a:noFill/>
          </p:spPr>
          <p:txBody>
            <a:bodyPr wrap="none" rtlCol="0">
              <a:spAutoFit/>
            </a:bodyPr>
            <a:lstStyle/>
            <a:p>
              <a:r>
                <a:rPr lang="en-US" sz="2000" dirty="0" smtClean="0"/>
                <a:t>POP/DART</a:t>
              </a:r>
              <a:endParaRPr lang="en-US" sz="2000" dirty="0"/>
            </a:p>
          </p:txBody>
        </p:sp>
        <p:sp>
          <p:nvSpPr>
            <p:cNvPr id="119" name="Rectangle 118"/>
            <p:cNvSpPr/>
            <p:nvPr/>
          </p:nvSpPr>
          <p:spPr>
            <a:xfrm rot="16200000">
              <a:off x="3053965" y="2969050"/>
              <a:ext cx="845056" cy="742068"/>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20" name="Rectangle 119"/>
            <p:cNvSpPr/>
            <p:nvPr/>
          </p:nvSpPr>
          <p:spPr>
            <a:xfrm rot="16200000">
              <a:off x="3101197" y="3056010"/>
              <a:ext cx="845056" cy="742068"/>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21" name="Multidocument 120"/>
            <p:cNvSpPr/>
            <p:nvPr/>
          </p:nvSpPr>
          <p:spPr>
            <a:xfrm rot="16200000">
              <a:off x="2317011" y="3107255"/>
              <a:ext cx="582064" cy="611913"/>
            </a:xfrm>
            <a:prstGeom prst="flowChartMultidocument">
              <a:avLst/>
            </a:prstGeom>
            <a:ln/>
          </p:spPr>
          <p:style>
            <a:lnRef idx="2">
              <a:schemeClr val="accent3"/>
            </a:lnRef>
            <a:fillRef idx="1">
              <a:schemeClr val="lt1"/>
            </a:fillRef>
            <a:effectRef idx="0">
              <a:schemeClr val="accent3"/>
            </a:effectRef>
            <a:fontRef idx="minor">
              <a:schemeClr val="dk1"/>
            </a:fontRef>
          </p:style>
        </p:sp>
        <p:sp>
          <p:nvSpPr>
            <p:cNvPr id="122" name="Rectangle 121"/>
            <p:cNvSpPr/>
            <p:nvPr/>
          </p:nvSpPr>
          <p:spPr>
            <a:xfrm rot="16200000">
              <a:off x="3148429" y="3142970"/>
              <a:ext cx="845056" cy="742068"/>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23" name="TextBox 122"/>
            <p:cNvSpPr txBox="1"/>
            <p:nvPr/>
          </p:nvSpPr>
          <p:spPr>
            <a:xfrm>
              <a:off x="3248488" y="3315312"/>
              <a:ext cx="736854" cy="403041"/>
            </a:xfrm>
            <a:prstGeom prst="rect">
              <a:avLst/>
            </a:prstGeom>
            <a:noFill/>
          </p:spPr>
          <p:txBody>
            <a:bodyPr wrap="square" rtlCol="0">
              <a:spAutoFit/>
            </a:bodyPr>
            <a:lstStyle/>
            <a:p>
              <a:r>
                <a:rPr lang="en-US" sz="1600" dirty="0" smtClean="0"/>
                <a:t>POP</a:t>
              </a:r>
              <a:endParaRPr lang="en-US" sz="1600" dirty="0"/>
            </a:p>
          </p:txBody>
        </p:sp>
        <p:cxnSp>
          <p:nvCxnSpPr>
            <p:cNvPr id="124" name="Straight Arrow Connector 123"/>
            <p:cNvCxnSpPr/>
            <p:nvPr/>
          </p:nvCxnSpPr>
          <p:spPr>
            <a:xfrm>
              <a:off x="3957121" y="3640963"/>
              <a:ext cx="219186" cy="90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24"/>
            <p:cNvCxnSpPr/>
            <p:nvPr/>
          </p:nvCxnSpPr>
          <p:spPr>
            <a:xfrm flipH="1" flipV="1">
              <a:off x="3951753" y="3307994"/>
              <a:ext cx="207586" cy="90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6" name="Straight Arrow Connector 125"/>
            <p:cNvCxnSpPr/>
            <p:nvPr/>
          </p:nvCxnSpPr>
          <p:spPr>
            <a:xfrm>
              <a:off x="2857828" y="3618415"/>
              <a:ext cx="219186" cy="9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H="1" flipV="1">
              <a:off x="2852460" y="3285446"/>
              <a:ext cx="207586" cy="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2059123" y="3611970"/>
              <a:ext cx="219186" cy="9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H="1" flipV="1">
              <a:off x="2053756" y="3279001"/>
              <a:ext cx="207586" cy="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rot="10800000">
              <a:off x="4047663" y="4182329"/>
              <a:ext cx="763238" cy="670221"/>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endParaRPr lang="en-US" sz="2400" dirty="0">
                <a:solidFill>
                  <a:schemeClr val="tx1"/>
                </a:solidFill>
              </a:endParaRPr>
            </a:p>
          </p:txBody>
        </p:sp>
        <p:sp>
          <p:nvSpPr>
            <p:cNvPr id="131" name="Rectangle 130"/>
            <p:cNvSpPr/>
            <p:nvPr/>
          </p:nvSpPr>
          <p:spPr>
            <a:xfrm rot="10800000">
              <a:off x="4126203" y="4139670"/>
              <a:ext cx="763238" cy="670221"/>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endParaRPr lang="en-US" sz="2400" dirty="0">
                <a:solidFill>
                  <a:schemeClr val="tx1"/>
                </a:solidFill>
              </a:endParaRPr>
            </a:p>
          </p:txBody>
        </p:sp>
        <p:sp>
          <p:nvSpPr>
            <p:cNvPr id="132" name="Rectangle 131"/>
            <p:cNvSpPr/>
            <p:nvPr/>
          </p:nvSpPr>
          <p:spPr>
            <a:xfrm rot="10800000">
              <a:off x="4204744" y="4097011"/>
              <a:ext cx="763238" cy="670221"/>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endParaRPr lang="en-US" sz="2400" dirty="0">
                <a:solidFill>
                  <a:schemeClr val="tx1"/>
                </a:solidFill>
              </a:endParaRPr>
            </a:p>
          </p:txBody>
        </p:sp>
        <p:sp>
          <p:nvSpPr>
            <p:cNvPr id="133" name="TextBox 132"/>
            <p:cNvSpPr txBox="1"/>
            <p:nvPr/>
          </p:nvSpPr>
          <p:spPr>
            <a:xfrm>
              <a:off x="4155631" y="4269815"/>
              <a:ext cx="738718" cy="403041"/>
            </a:xfrm>
            <a:prstGeom prst="rect">
              <a:avLst/>
            </a:prstGeom>
            <a:noFill/>
          </p:spPr>
          <p:txBody>
            <a:bodyPr wrap="square" rtlCol="0">
              <a:spAutoFit/>
            </a:bodyPr>
            <a:lstStyle/>
            <a:p>
              <a:r>
                <a:rPr lang="en-US" sz="1600" dirty="0" smtClean="0"/>
                <a:t>CLM</a:t>
              </a:r>
              <a:endParaRPr lang="en-US" sz="1600" dirty="0"/>
            </a:p>
          </p:txBody>
        </p:sp>
        <p:cxnSp>
          <p:nvCxnSpPr>
            <p:cNvPr id="134" name="Straight Arrow Connector 133"/>
            <p:cNvCxnSpPr/>
            <p:nvPr/>
          </p:nvCxnSpPr>
          <p:spPr>
            <a:xfrm rot="16200000">
              <a:off x="4602457" y="3983955"/>
              <a:ext cx="197965" cy="81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5" name="Straight Arrow Connector 134"/>
            <p:cNvCxnSpPr/>
            <p:nvPr/>
          </p:nvCxnSpPr>
          <p:spPr>
            <a:xfrm rot="16200000" flipH="1" flipV="1">
              <a:off x="4306964" y="3994041"/>
              <a:ext cx="187488" cy="8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6" name="Rectangle 135"/>
            <p:cNvSpPr/>
            <p:nvPr/>
          </p:nvSpPr>
          <p:spPr>
            <a:xfrm rot="5400000" flipH="1">
              <a:off x="5134457" y="2953028"/>
              <a:ext cx="845056" cy="742068"/>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endParaRPr lang="en-US" sz="2400" dirty="0">
                <a:solidFill>
                  <a:schemeClr val="tx1"/>
                </a:solidFill>
              </a:endParaRPr>
            </a:p>
          </p:txBody>
        </p:sp>
        <p:sp>
          <p:nvSpPr>
            <p:cNvPr id="137" name="Rectangle 136"/>
            <p:cNvSpPr/>
            <p:nvPr/>
          </p:nvSpPr>
          <p:spPr>
            <a:xfrm rot="5400000" flipH="1">
              <a:off x="5087225" y="3039988"/>
              <a:ext cx="845056" cy="742068"/>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endParaRPr lang="en-US" sz="2400" dirty="0">
                <a:solidFill>
                  <a:schemeClr val="tx1"/>
                </a:solidFill>
              </a:endParaRPr>
            </a:p>
          </p:txBody>
        </p:sp>
        <p:sp>
          <p:nvSpPr>
            <p:cNvPr id="138" name="Rectangle 137"/>
            <p:cNvSpPr/>
            <p:nvPr/>
          </p:nvSpPr>
          <p:spPr>
            <a:xfrm rot="5400000" flipH="1">
              <a:off x="5039993" y="3126948"/>
              <a:ext cx="845056" cy="742068"/>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endParaRPr lang="en-US" sz="2400" dirty="0">
                <a:solidFill>
                  <a:schemeClr val="tx1"/>
                </a:solidFill>
              </a:endParaRPr>
            </a:p>
          </p:txBody>
        </p:sp>
        <p:sp>
          <p:nvSpPr>
            <p:cNvPr id="139" name="TextBox 138"/>
            <p:cNvSpPr txBox="1"/>
            <p:nvPr/>
          </p:nvSpPr>
          <p:spPr>
            <a:xfrm flipH="1">
              <a:off x="5062774" y="3299291"/>
              <a:ext cx="845818" cy="403041"/>
            </a:xfrm>
            <a:prstGeom prst="rect">
              <a:avLst/>
            </a:prstGeom>
            <a:noFill/>
          </p:spPr>
          <p:txBody>
            <a:bodyPr wrap="square" rtlCol="0">
              <a:spAutoFit/>
            </a:bodyPr>
            <a:lstStyle/>
            <a:p>
              <a:r>
                <a:rPr lang="en-US" sz="1600" dirty="0" smtClean="0"/>
                <a:t>CICE</a:t>
              </a:r>
              <a:endParaRPr lang="en-US" sz="1600" dirty="0"/>
            </a:p>
          </p:txBody>
        </p:sp>
        <p:cxnSp>
          <p:nvCxnSpPr>
            <p:cNvPr id="140" name="Straight Arrow Connector 139"/>
            <p:cNvCxnSpPr/>
            <p:nvPr/>
          </p:nvCxnSpPr>
          <p:spPr>
            <a:xfrm flipH="1">
              <a:off x="4857171" y="3624941"/>
              <a:ext cx="219186" cy="90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1" name="Straight Arrow Connector 140"/>
            <p:cNvCxnSpPr/>
            <p:nvPr/>
          </p:nvCxnSpPr>
          <p:spPr>
            <a:xfrm flipV="1">
              <a:off x="4874139" y="3291972"/>
              <a:ext cx="207586" cy="90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2" name="TextBox 141"/>
            <p:cNvSpPr txBox="1"/>
            <p:nvPr/>
          </p:nvSpPr>
          <p:spPr>
            <a:xfrm>
              <a:off x="2897814" y="4794657"/>
              <a:ext cx="6517156" cy="1648804"/>
            </a:xfrm>
            <a:prstGeom prst="rect">
              <a:avLst/>
            </a:prstGeom>
            <a:noFill/>
          </p:spPr>
          <p:txBody>
            <a:bodyPr wrap="square" rtlCol="0">
              <a:spAutoFit/>
            </a:bodyPr>
            <a:lstStyle/>
            <a:p>
              <a:r>
                <a:rPr lang="en-US" sz="2800" dirty="0" smtClean="0"/>
                <a:t>Multiple components assimilating with different DART(s) in fully-coupled CESM.</a:t>
              </a:r>
              <a:endParaRPr lang="en-US" sz="2800" dirty="0"/>
            </a:p>
          </p:txBody>
        </p:sp>
        <p:sp>
          <p:nvSpPr>
            <p:cNvPr id="143" name="TextBox 142"/>
            <p:cNvSpPr txBox="1"/>
            <p:nvPr/>
          </p:nvSpPr>
          <p:spPr>
            <a:xfrm>
              <a:off x="3611345" y="594862"/>
              <a:ext cx="1841967" cy="476321"/>
            </a:xfrm>
            <a:prstGeom prst="rect">
              <a:avLst/>
            </a:prstGeom>
            <a:noFill/>
          </p:spPr>
          <p:txBody>
            <a:bodyPr wrap="square" rtlCol="0">
              <a:spAutoFit/>
            </a:bodyPr>
            <a:lstStyle/>
            <a:p>
              <a:r>
                <a:rPr lang="en-US" sz="2000" dirty="0" smtClean="0"/>
                <a:t>CAM/DART</a:t>
              </a:r>
              <a:endParaRPr lang="en-US" sz="2000" dirty="0"/>
            </a:p>
          </p:txBody>
        </p:sp>
        <p:sp>
          <p:nvSpPr>
            <p:cNvPr id="144" name="Multidocument 143"/>
            <p:cNvSpPr/>
            <p:nvPr/>
          </p:nvSpPr>
          <p:spPr>
            <a:xfrm>
              <a:off x="4322323" y="1316876"/>
              <a:ext cx="573317" cy="602718"/>
            </a:xfrm>
            <a:prstGeom prst="flowChartMultidocument">
              <a:avLst/>
            </a:prstGeom>
            <a:ln/>
          </p:spPr>
          <p:style>
            <a:lnRef idx="2">
              <a:schemeClr val="accent4"/>
            </a:lnRef>
            <a:fillRef idx="1">
              <a:schemeClr val="lt1"/>
            </a:fillRef>
            <a:effectRef idx="0">
              <a:schemeClr val="accent4"/>
            </a:effectRef>
            <a:fontRef idx="minor">
              <a:schemeClr val="dk1"/>
            </a:fontRef>
          </p:style>
        </p:sp>
        <p:cxnSp>
          <p:nvCxnSpPr>
            <p:cNvPr id="145" name="Straight Arrow Connector 144"/>
            <p:cNvCxnSpPr/>
            <p:nvPr/>
          </p:nvCxnSpPr>
          <p:spPr>
            <a:xfrm rot="5400000">
              <a:off x="4298469" y="1971766"/>
              <a:ext cx="215893" cy="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rot="5400000" flipH="1" flipV="1">
              <a:off x="4632147" y="1960766"/>
              <a:ext cx="204467" cy="8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rot="5400000">
              <a:off x="4304817" y="1185064"/>
              <a:ext cx="215893" cy="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rot="5400000" flipH="1" flipV="1">
              <a:off x="4638495" y="1174064"/>
              <a:ext cx="204467" cy="8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1162059" y="504148"/>
              <a:ext cx="1267144" cy="461666"/>
            </a:xfrm>
            <a:prstGeom prst="rect">
              <a:avLst/>
            </a:prstGeom>
            <a:noFill/>
          </p:spPr>
          <p:txBody>
            <a:bodyPr wrap="none" rtlCol="0">
              <a:spAutoFit/>
            </a:bodyPr>
            <a:lstStyle/>
            <a:p>
              <a:r>
                <a:rPr lang="en-US" sz="2400" dirty="0" err="1" smtClean="0"/>
                <a:t>Atm</a:t>
              </a:r>
              <a:r>
                <a:rPr lang="en-US" sz="2400" dirty="0" smtClean="0"/>
                <a:t> </a:t>
              </a:r>
              <a:r>
                <a:rPr lang="en-US" sz="2400" dirty="0" err="1" smtClean="0"/>
                <a:t>Obs</a:t>
              </a:r>
              <a:endParaRPr lang="en-US" sz="2400" dirty="0"/>
            </a:p>
          </p:txBody>
        </p:sp>
      </p:grpSp>
      <p:sp>
        <p:nvSpPr>
          <p:cNvPr id="150" name="TextBox 14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Multiple Component POP/CAM Coupled DA </a:t>
            </a:r>
            <a:endParaRPr lang="en-US" sz="2800" dirty="0">
              <a:solidFill>
                <a:schemeClr val="bg1"/>
              </a:solidFill>
            </a:endParaRPr>
          </a:p>
        </p:txBody>
      </p:sp>
      <p:sp>
        <p:nvSpPr>
          <p:cNvPr id="54" name="TextBox 53"/>
          <p:cNvSpPr txBox="1"/>
          <p:nvPr/>
        </p:nvSpPr>
        <p:spPr>
          <a:xfrm>
            <a:off x="330196" y="5109038"/>
            <a:ext cx="2667000" cy="830997"/>
          </a:xfrm>
          <a:prstGeom prst="rect">
            <a:avLst/>
          </a:prstGeom>
          <a:noFill/>
        </p:spPr>
        <p:txBody>
          <a:bodyPr wrap="square" rtlCol="0">
            <a:spAutoFit/>
          </a:bodyPr>
          <a:lstStyle/>
          <a:p>
            <a:r>
              <a:rPr lang="en-US" dirty="0" smtClean="0"/>
              <a:t>Results from A. </a:t>
            </a:r>
            <a:r>
              <a:rPr lang="en-US" dirty="0" err="1" smtClean="0"/>
              <a:t>Karspeck</a:t>
            </a:r>
            <a:endParaRPr lang="en-US" dirty="0"/>
          </a:p>
        </p:txBody>
      </p:sp>
      <p:sp>
        <p:nvSpPr>
          <p:cNvPr id="55" name="Rectangle 54"/>
          <p:cNvSpPr/>
          <p:nvPr/>
        </p:nvSpPr>
        <p:spPr>
          <a:xfrm>
            <a:off x="310860" y="5173753"/>
            <a:ext cx="2170763" cy="766281"/>
          </a:xfrm>
          <a:prstGeom prst="rect">
            <a:avLst/>
          </a:prstGeom>
          <a:no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0279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150" name="TextBox 14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Multiple </a:t>
            </a:r>
            <a:r>
              <a:rPr lang="en-US" sz="2800" smtClean="0">
                <a:solidFill>
                  <a:schemeClr val="bg1"/>
                </a:solidFill>
              </a:rPr>
              <a:t>Component POP/CAM Coupled </a:t>
            </a:r>
            <a:r>
              <a:rPr lang="en-US" sz="2800" dirty="0" smtClean="0">
                <a:solidFill>
                  <a:schemeClr val="bg1"/>
                </a:solidFill>
              </a:rPr>
              <a:t>DA </a:t>
            </a:r>
            <a:endParaRPr lang="en-US" sz="2800" dirty="0">
              <a:solidFill>
                <a:schemeClr val="bg1"/>
              </a:solidFill>
            </a:endParaRPr>
          </a:p>
        </p:txBody>
      </p:sp>
      <p:sp>
        <p:nvSpPr>
          <p:cNvPr id="2" name="TextBox 1"/>
          <p:cNvSpPr txBox="1"/>
          <p:nvPr/>
        </p:nvSpPr>
        <p:spPr>
          <a:xfrm>
            <a:off x="228600" y="762000"/>
            <a:ext cx="8610600" cy="5632311"/>
          </a:xfrm>
          <a:prstGeom prst="rect">
            <a:avLst/>
          </a:prstGeom>
          <a:noFill/>
        </p:spPr>
        <p:txBody>
          <a:bodyPr wrap="square" rtlCol="0">
            <a:spAutoFit/>
          </a:bodyPr>
          <a:lstStyle/>
          <a:p>
            <a:r>
              <a:rPr lang="en-US" dirty="0" smtClean="0"/>
              <a:t>Weakly coupled reanalysis from 1970-1981</a:t>
            </a:r>
          </a:p>
          <a:p>
            <a:pPr>
              <a:lnSpc>
                <a:spcPct val="200000"/>
              </a:lnSpc>
            </a:pPr>
            <a:r>
              <a:rPr lang="en-US" dirty="0" smtClean="0"/>
              <a:t>Model:</a:t>
            </a:r>
          </a:p>
          <a:p>
            <a:pPr marL="342900" indent="-342900">
              <a:buFont typeface="Arial" charset="0"/>
              <a:buChar char="•"/>
            </a:pPr>
            <a:r>
              <a:rPr lang="en-US" dirty="0" smtClean="0"/>
              <a:t>POP, 1 degree, standard CESM configuration</a:t>
            </a:r>
          </a:p>
          <a:p>
            <a:pPr marL="342900" indent="-342900">
              <a:buFont typeface="Arial" charset="0"/>
              <a:buChar char="•"/>
            </a:pPr>
            <a:r>
              <a:rPr lang="en-US" dirty="0" smtClean="0"/>
              <a:t>CAM-FV, 1 degree, standard CESM configuration</a:t>
            </a:r>
          </a:p>
          <a:p>
            <a:pPr>
              <a:lnSpc>
                <a:spcPct val="150000"/>
              </a:lnSpc>
            </a:pPr>
            <a:r>
              <a:rPr lang="en-US" dirty="0" smtClean="0"/>
              <a:t>Observations:</a:t>
            </a:r>
          </a:p>
          <a:p>
            <a:pPr marL="342900" indent="-342900">
              <a:buFont typeface="Arial" charset="0"/>
              <a:buChar char="•"/>
            </a:pPr>
            <a:r>
              <a:rPr lang="en-US" dirty="0" smtClean="0"/>
              <a:t>In-situ atmosphere observations from NCEP reanalysis</a:t>
            </a:r>
          </a:p>
          <a:p>
            <a:pPr marL="342900" indent="-342900">
              <a:buFont typeface="Arial" charset="0"/>
              <a:buChar char="•"/>
            </a:pPr>
            <a:r>
              <a:rPr lang="en-US" dirty="0"/>
              <a:t>O</a:t>
            </a:r>
            <a:r>
              <a:rPr lang="en-US" dirty="0" smtClean="0"/>
              <a:t>cean temperature and salinity, World Ocean Database</a:t>
            </a:r>
          </a:p>
          <a:p>
            <a:pPr>
              <a:lnSpc>
                <a:spcPct val="150000"/>
              </a:lnSpc>
            </a:pPr>
            <a:r>
              <a:rPr lang="en-US" dirty="0" smtClean="0"/>
              <a:t>DART:</a:t>
            </a:r>
          </a:p>
          <a:p>
            <a:pPr marL="342900" indent="-342900">
              <a:buFont typeface="Arial" charset="0"/>
              <a:buChar char="•"/>
            </a:pPr>
            <a:r>
              <a:rPr lang="en-US" dirty="0" smtClean="0"/>
              <a:t>30 members</a:t>
            </a:r>
          </a:p>
          <a:p>
            <a:pPr marL="342900" indent="-342900">
              <a:buFont typeface="Arial" charset="0"/>
              <a:buChar char="•"/>
            </a:pPr>
            <a:r>
              <a:rPr lang="en-US" dirty="0" smtClean="0"/>
              <a:t>Limited adaptive inflation in ocean</a:t>
            </a:r>
          </a:p>
          <a:p>
            <a:pPr marL="342900" indent="-342900">
              <a:buFont typeface="Arial" charset="0"/>
              <a:buChar char="•"/>
            </a:pPr>
            <a:r>
              <a:rPr lang="en-US" dirty="0" smtClean="0"/>
              <a:t>Fully adaptive inflation in atmosphere</a:t>
            </a:r>
          </a:p>
          <a:p>
            <a:pPr marL="342900" indent="-342900">
              <a:buFont typeface="Arial" charset="0"/>
              <a:buChar char="•"/>
            </a:pPr>
            <a:r>
              <a:rPr lang="en-US" dirty="0" smtClean="0"/>
              <a:t>GC localization</a:t>
            </a:r>
          </a:p>
          <a:p>
            <a:endParaRPr lang="en-US" dirty="0"/>
          </a:p>
        </p:txBody>
      </p:sp>
    </p:spTree>
    <p:extLst>
      <p:ext uri="{BB962C8B-B14F-4D97-AF65-F5344CB8AC3E}">
        <p14:creationId xmlns:p14="http://schemas.microsoft.com/office/powerpoint/2010/main" val="12361768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150" name="TextBox 14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Multiple </a:t>
            </a:r>
            <a:r>
              <a:rPr lang="en-US" sz="2800" smtClean="0">
                <a:solidFill>
                  <a:schemeClr val="bg1"/>
                </a:solidFill>
              </a:rPr>
              <a:t>Component POP/CAM Coupled </a:t>
            </a:r>
            <a:r>
              <a:rPr lang="en-US" sz="2800" dirty="0" smtClean="0">
                <a:solidFill>
                  <a:schemeClr val="bg1"/>
                </a:solidFill>
              </a:rPr>
              <a:t>DA </a:t>
            </a:r>
            <a:endParaRPr lang="en-US" sz="28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62000"/>
            <a:ext cx="6858000" cy="5143500"/>
          </a:xfrm>
          <a:prstGeom prst="rect">
            <a:avLst/>
          </a:prstGeom>
        </p:spPr>
      </p:pic>
      <p:sp>
        <p:nvSpPr>
          <p:cNvPr id="5" name="TextBox 4"/>
          <p:cNvSpPr txBox="1"/>
          <p:nvPr/>
        </p:nvSpPr>
        <p:spPr>
          <a:xfrm>
            <a:off x="609600" y="5715000"/>
            <a:ext cx="7924800" cy="457200"/>
          </a:xfrm>
          <a:prstGeom prst="rect">
            <a:avLst/>
          </a:prstGeom>
          <a:noFill/>
        </p:spPr>
        <p:txBody>
          <a:bodyPr wrap="square" rtlCol="0">
            <a:spAutoFit/>
          </a:bodyPr>
          <a:lstStyle/>
          <a:p>
            <a:r>
              <a:rPr lang="en-US" dirty="0" smtClean="0"/>
              <a:t>Observations are sparse for this period.</a:t>
            </a:r>
            <a:endParaRPr lang="en-US" dirty="0"/>
          </a:p>
        </p:txBody>
      </p:sp>
    </p:spTree>
    <p:extLst>
      <p:ext uri="{BB962C8B-B14F-4D97-AF65-F5344CB8AC3E}">
        <p14:creationId xmlns:p14="http://schemas.microsoft.com/office/powerpoint/2010/main" val="1841731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150" name="TextBox 14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Multiple </a:t>
            </a:r>
            <a:r>
              <a:rPr lang="en-US" sz="2800" smtClean="0">
                <a:solidFill>
                  <a:schemeClr val="bg1"/>
                </a:solidFill>
              </a:rPr>
              <a:t>Component POP/CAM Coupled </a:t>
            </a:r>
            <a:r>
              <a:rPr lang="en-US" sz="2800" dirty="0" smtClean="0">
                <a:solidFill>
                  <a:schemeClr val="bg1"/>
                </a:solidFill>
              </a:rPr>
              <a:t>DA </a:t>
            </a:r>
            <a:endParaRPr lang="en-US" sz="2800" dirty="0">
              <a:solidFill>
                <a:schemeClr val="bg1"/>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380"/>
          <a:stretch/>
        </p:blipFill>
        <p:spPr>
          <a:xfrm>
            <a:off x="3319718" y="524881"/>
            <a:ext cx="5486400" cy="323507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371"/>
          <a:stretch/>
        </p:blipFill>
        <p:spPr>
          <a:xfrm>
            <a:off x="3306708" y="3581400"/>
            <a:ext cx="5486400" cy="3276600"/>
          </a:xfrm>
          <a:prstGeom prst="rect">
            <a:avLst/>
          </a:prstGeom>
        </p:spPr>
      </p:pic>
      <p:sp>
        <p:nvSpPr>
          <p:cNvPr id="5" name="TextBox 4"/>
          <p:cNvSpPr txBox="1"/>
          <p:nvPr/>
        </p:nvSpPr>
        <p:spPr>
          <a:xfrm>
            <a:off x="304800" y="838200"/>
            <a:ext cx="3124200" cy="5632311"/>
          </a:xfrm>
          <a:prstGeom prst="rect">
            <a:avLst/>
          </a:prstGeom>
          <a:noFill/>
        </p:spPr>
        <p:txBody>
          <a:bodyPr wrap="square" rtlCol="0">
            <a:spAutoFit/>
          </a:bodyPr>
          <a:lstStyle/>
          <a:p>
            <a:r>
              <a:rPr lang="en-US" dirty="0" smtClean="0"/>
              <a:t>Comparisons to HADISST and HADSLP.</a:t>
            </a:r>
          </a:p>
          <a:p>
            <a:endParaRPr lang="en-US" dirty="0"/>
          </a:p>
          <a:p>
            <a:r>
              <a:rPr lang="en-US" dirty="0" smtClean="0"/>
              <a:t>Correlation high where observations existed.</a:t>
            </a:r>
          </a:p>
          <a:p>
            <a:endParaRPr lang="en-US" dirty="0"/>
          </a:p>
          <a:p>
            <a:r>
              <a:rPr lang="en-US" dirty="0" smtClean="0"/>
              <a:t>DART did not assimilate SST products or observations.</a:t>
            </a:r>
          </a:p>
          <a:p>
            <a:endParaRPr lang="en-US" dirty="0"/>
          </a:p>
          <a:p>
            <a:r>
              <a:rPr lang="en-US" dirty="0" smtClean="0"/>
              <a:t>Produces competitive reanalysis.</a:t>
            </a:r>
            <a:endParaRPr lang="en-US" dirty="0"/>
          </a:p>
        </p:txBody>
      </p:sp>
    </p:spTree>
    <p:extLst>
      <p:ext uri="{BB962C8B-B14F-4D97-AF65-F5344CB8AC3E}">
        <p14:creationId xmlns:p14="http://schemas.microsoft.com/office/powerpoint/2010/main" val="3443911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grpSp>
        <p:nvGrpSpPr>
          <p:cNvPr id="54" name="Group 53"/>
          <p:cNvGrpSpPr>
            <a:grpSpLocks noChangeAspect="1"/>
          </p:cNvGrpSpPr>
          <p:nvPr/>
        </p:nvGrpSpPr>
        <p:grpSpPr>
          <a:xfrm>
            <a:off x="1653525" y="718996"/>
            <a:ext cx="5767241" cy="5153861"/>
            <a:chOff x="951822" y="344439"/>
            <a:chExt cx="6480047" cy="5790857"/>
          </a:xfrm>
        </p:grpSpPr>
        <p:sp>
          <p:nvSpPr>
            <p:cNvPr id="55" name="Block Arc 54"/>
            <p:cNvSpPr/>
            <p:nvPr/>
          </p:nvSpPr>
          <p:spPr>
            <a:xfrm>
              <a:off x="1735971" y="392758"/>
              <a:ext cx="5695898" cy="4896231"/>
            </a:xfrm>
            <a:prstGeom prst="blockArc">
              <a:avLst>
                <a:gd name="adj1" fmla="val 10800000"/>
                <a:gd name="adj2" fmla="val 21516218"/>
                <a:gd name="adj3" fmla="val 10578"/>
              </a:avLst>
            </a:prstGeom>
            <a:ln/>
          </p:spPr>
          <p:style>
            <a:lnRef idx="1">
              <a:schemeClr val="accent5"/>
            </a:lnRef>
            <a:fillRef idx="2">
              <a:schemeClr val="accent5"/>
            </a:fillRef>
            <a:effectRef idx="1">
              <a:schemeClr val="accent5"/>
            </a:effectRef>
            <a:fontRef idx="minor">
              <a:schemeClr val="dk1"/>
            </a:fontRef>
          </p:style>
          <p:txBody>
            <a:bodyPr/>
            <a:lstStyle/>
            <a:p>
              <a:endParaRPr lang="en-US"/>
            </a:p>
          </p:txBody>
        </p:sp>
        <p:cxnSp>
          <p:nvCxnSpPr>
            <p:cNvPr id="56" name="Straight Connector 55"/>
            <p:cNvCxnSpPr/>
            <p:nvPr/>
          </p:nvCxnSpPr>
          <p:spPr>
            <a:xfrm rot="10800000">
              <a:off x="1533410" y="1284310"/>
              <a:ext cx="470368" cy="408812"/>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sp>
          <p:nvSpPr>
            <p:cNvPr id="57" name="Cloud 56"/>
            <p:cNvSpPr/>
            <p:nvPr/>
          </p:nvSpPr>
          <p:spPr>
            <a:xfrm>
              <a:off x="951822" y="392758"/>
              <a:ext cx="1479316" cy="1169007"/>
            </a:xfrm>
            <a:prstGeom prst="cloud">
              <a:avLst/>
            </a:prstGeom>
            <a:ln/>
          </p:spPr>
          <p:style>
            <a:lnRef idx="1">
              <a:schemeClr val="accent5"/>
            </a:lnRef>
            <a:fillRef idx="3">
              <a:schemeClr val="accent5"/>
            </a:fillRef>
            <a:effectRef idx="2">
              <a:schemeClr val="accent5"/>
            </a:effectRef>
            <a:fontRef idx="minor">
              <a:schemeClr val="lt1"/>
            </a:fontRef>
          </p:style>
          <p:txBody>
            <a:bodyPr/>
            <a:lstStyle/>
            <a:p>
              <a:endParaRPr lang="en-US"/>
            </a:p>
          </p:txBody>
        </p:sp>
        <p:sp>
          <p:nvSpPr>
            <p:cNvPr id="58" name="TextBox 57"/>
            <p:cNvSpPr txBox="1"/>
            <p:nvPr/>
          </p:nvSpPr>
          <p:spPr>
            <a:xfrm>
              <a:off x="3359375" y="496856"/>
              <a:ext cx="864339"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DART</a:t>
              </a:r>
              <a:endParaRPr lang="en-US" sz="2400" dirty="0"/>
            </a:p>
          </p:txBody>
        </p:sp>
        <p:grpSp>
          <p:nvGrpSpPr>
            <p:cNvPr id="59" name="Group 58"/>
            <p:cNvGrpSpPr/>
            <p:nvPr/>
          </p:nvGrpSpPr>
          <p:grpSpPr>
            <a:xfrm>
              <a:off x="3706514" y="936102"/>
              <a:ext cx="2638858" cy="5199194"/>
              <a:chOff x="3706514" y="936102"/>
              <a:chExt cx="2638858" cy="5199194"/>
            </a:xfrm>
          </p:grpSpPr>
          <p:sp>
            <p:nvSpPr>
              <p:cNvPr id="62" name="Rectangle 61"/>
              <p:cNvSpPr/>
              <p:nvPr/>
            </p:nvSpPr>
            <p:spPr>
              <a:xfrm>
                <a:off x="4011314" y="2795503"/>
                <a:ext cx="1480988" cy="1300499"/>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400" dirty="0">
                  <a:solidFill>
                    <a:schemeClr val="tx1"/>
                  </a:solidFill>
                </a:endParaRPr>
              </a:p>
            </p:txBody>
          </p:sp>
          <p:sp>
            <p:nvSpPr>
              <p:cNvPr id="63" name="Rectangle 62"/>
              <p:cNvSpPr/>
              <p:nvPr/>
            </p:nvSpPr>
            <p:spPr>
              <a:xfrm>
                <a:off x="3858914" y="2878278"/>
                <a:ext cx="1480988" cy="1300499"/>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400" dirty="0">
                  <a:solidFill>
                    <a:schemeClr val="tx1"/>
                  </a:solidFill>
                </a:endParaRPr>
              </a:p>
            </p:txBody>
          </p:sp>
          <p:sp>
            <p:nvSpPr>
              <p:cNvPr id="64" name="Oval 63"/>
              <p:cNvSpPr/>
              <p:nvPr/>
            </p:nvSpPr>
            <p:spPr>
              <a:xfrm>
                <a:off x="3829725" y="4662561"/>
                <a:ext cx="1472735" cy="1472735"/>
              </a:xfrm>
              <a:prstGeom prst="ellipse">
                <a:avLst/>
              </a:prstGeom>
              <a:ln/>
            </p:spPr>
            <p:style>
              <a:lnRef idx="1">
                <a:schemeClr val="accent6"/>
              </a:lnRef>
              <a:fillRef idx="2">
                <a:schemeClr val="accent6"/>
              </a:fillRef>
              <a:effectRef idx="1">
                <a:schemeClr val="accent6"/>
              </a:effectRef>
              <a:fontRef idx="minor">
                <a:schemeClr val="dk1"/>
              </a:fontRef>
            </p:style>
            <p:txBody>
              <a:bodyPr vert="horz" wrap="none" anchor="t" anchorCtr="0">
                <a:norm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endParaRPr lang="en-US" sz="2400" dirty="0" smtClean="0"/>
              </a:p>
            </p:txBody>
          </p:sp>
          <p:sp>
            <p:nvSpPr>
              <p:cNvPr id="65" name="Multidocument 64"/>
              <p:cNvSpPr/>
              <p:nvPr/>
            </p:nvSpPr>
            <p:spPr>
              <a:xfrm>
                <a:off x="4113608" y="1387566"/>
                <a:ext cx="1020085" cy="1072398"/>
              </a:xfrm>
              <a:prstGeom prst="flowChartMultidocument">
                <a:avLst/>
              </a:prstGeom>
              <a:ln/>
            </p:spPr>
            <p:style>
              <a:lnRef idx="2">
                <a:schemeClr val="accent4"/>
              </a:lnRef>
              <a:fillRef idx="1">
                <a:schemeClr val="lt1"/>
              </a:fillRef>
              <a:effectRef idx="0">
                <a:schemeClr val="accent4"/>
              </a:effectRef>
              <a:fontRef idx="minor">
                <a:schemeClr val="dk1"/>
              </a:fontRef>
            </p:style>
            <p:txBody>
              <a:bodyPr/>
              <a:lstStyle/>
              <a:p>
                <a:endParaRPr lang="en-US"/>
              </a:p>
            </p:txBody>
          </p:sp>
          <p:sp>
            <p:nvSpPr>
              <p:cNvPr id="66" name="Rectangle 65"/>
              <p:cNvSpPr/>
              <p:nvPr/>
            </p:nvSpPr>
            <p:spPr>
              <a:xfrm>
                <a:off x="3706514" y="2961053"/>
                <a:ext cx="1480988" cy="1300499"/>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400" dirty="0">
                  <a:solidFill>
                    <a:schemeClr val="tx1"/>
                  </a:solidFill>
                </a:endParaRPr>
              </a:p>
            </p:txBody>
          </p:sp>
          <p:sp>
            <p:nvSpPr>
              <p:cNvPr id="67" name="TextBox 66"/>
              <p:cNvSpPr txBox="1"/>
              <p:nvPr/>
            </p:nvSpPr>
            <p:spPr>
              <a:xfrm>
                <a:off x="3881273" y="3111699"/>
                <a:ext cx="1131469" cy="93370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mtClean="0"/>
                  <a:t>CAM/</a:t>
                </a:r>
              </a:p>
              <a:p>
                <a:r>
                  <a:rPr lang="en-US" sz="2400" dirty="0" err="1" smtClean="0"/>
                  <a:t>Chem</a:t>
                </a:r>
                <a:endParaRPr lang="en-US" sz="2400" dirty="0"/>
              </a:p>
            </p:txBody>
          </p:sp>
          <p:sp>
            <p:nvSpPr>
              <p:cNvPr id="68" name="TextBox 67"/>
              <p:cNvSpPr txBox="1"/>
              <p:nvPr/>
            </p:nvSpPr>
            <p:spPr>
              <a:xfrm>
                <a:off x="3986395" y="5147885"/>
                <a:ext cx="116555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Coupler</a:t>
                </a:r>
                <a:endParaRPr lang="en-US" sz="2400" dirty="0"/>
              </a:p>
            </p:txBody>
          </p:sp>
          <p:sp>
            <p:nvSpPr>
              <p:cNvPr id="69" name="TextBox 68"/>
              <p:cNvSpPr txBox="1"/>
              <p:nvPr/>
            </p:nvSpPr>
            <p:spPr>
              <a:xfrm>
                <a:off x="5084025" y="4313217"/>
                <a:ext cx="1247031"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t>2D forcing</a:t>
                </a:r>
                <a:endParaRPr lang="en-US" sz="2000" dirty="0"/>
              </a:p>
            </p:txBody>
          </p:sp>
          <p:sp>
            <p:nvSpPr>
              <p:cNvPr id="70" name="TextBox 69"/>
              <p:cNvSpPr txBox="1"/>
              <p:nvPr/>
            </p:nvSpPr>
            <p:spPr>
              <a:xfrm>
                <a:off x="5122887" y="2306467"/>
                <a:ext cx="1222485"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t>3D restart</a:t>
                </a:r>
                <a:endParaRPr lang="en-US" sz="2000" dirty="0"/>
              </a:p>
            </p:txBody>
          </p:sp>
          <p:sp>
            <p:nvSpPr>
              <p:cNvPr id="71" name="TextBox 70"/>
              <p:cNvSpPr txBox="1"/>
              <p:nvPr/>
            </p:nvSpPr>
            <p:spPr>
              <a:xfrm>
                <a:off x="5173330" y="936102"/>
                <a:ext cx="1041897"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t>3D state</a:t>
                </a:r>
                <a:endParaRPr lang="en-US" sz="2000" dirty="0"/>
              </a:p>
            </p:txBody>
          </p:sp>
          <p:cxnSp>
            <p:nvCxnSpPr>
              <p:cNvPr id="72" name="Straight Arrow Connector 71"/>
              <p:cNvCxnSpPr/>
              <p:nvPr/>
            </p:nvCxnSpPr>
            <p:spPr>
              <a:xfrm rot="5400000">
                <a:off x="4031649" y="4479339"/>
                <a:ext cx="384131"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3" name="Straight Arrow Connector 72"/>
              <p:cNvCxnSpPr/>
              <p:nvPr/>
            </p:nvCxnSpPr>
            <p:spPr>
              <a:xfrm rot="5400000" flipH="1" flipV="1">
                <a:off x="4625352" y="4459766"/>
                <a:ext cx="363802" cy="15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4" name="Straight Arrow Connector 73"/>
              <p:cNvCxnSpPr/>
              <p:nvPr/>
            </p:nvCxnSpPr>
            <p:spPr>
              <a:xfrm rot="5400000">
                <a:off x="4071165" y="2552792"/>
                <a:ext cx="384131"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5" name="Straight Arrow Connector 74"/>
              <p:cNvCxnSpPr/>
              <p:nvPr/>
            </p:nvCxnSpPr>
            <p:spPr>
              <a:xfrm rot="5400000" flipH="1" flipV="1">
                <a:off x="4664868" y="2533219"/>
                <a:ext cx="363802" cy="15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6" name="Straight Arrow Connector 75"/>
              <p:cNvCxnSpPr/>
              <p:nvPr/>
            </p:nvCxnSpPr>
            <p:spPr>
              <a:xfrm rot="5400000">
                <a:off x="4082460" y="1153037"/>
                <a:ext cx="384131"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7" name="Straight Arrow Connector 76"/>
              <p:cNvCxnSpPr/>
              <p:nvPr/>
            </p:nvCxnSpPr>
            <p:spPr>
              <a:xfrm rot="5400000" flipH="1" flipV="1">
                <a:off x="4676163" y="1133464"/>
                <a:ext cx="363802" cy="15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61" name="TextBox 60"/>
            <p:cNvSpPr txBox="1"/>
            <p:nvPr/>
          </p:nvSpPr>
          <p:spPr>
            <a:xfrm>
              <a:off x="1193003" y="344439"/>
              <a:ext cx="1439620" cy="13486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err="1" smtClean="0"/>
                <a:t>Atm</a:t>
              </a:r>
              <a:r>
                <a:rPr lang="en-US" sz="2400" dirty="0" smtClean="0"/>
                <a:t>, </a:t>
              </a:r>
              <a:r>
                <a:rPr lang="en-US" sz="2400" dirty="0" err="1" smtClean="0"/>
                <a:t>Chem</a:t>
              </a:r>
              <a:r>
                <a:rPr lang="en-US" sz="2400" dirty="0" smtClean="0"/>
                <a:t> </a:t>
              </a:r>
              <a:r>
                <a:rPr lang="en-US" sz="2400" dirty="0" err="1" smtClean="0"/>
                <a:t>Obs</a:t>
              </a:r>
              <a:endParaRPr lang="en-US" sz="2400" dirty="0"/>
            </a:p>
          </p:txBody>
        </p:sp>
      </p:grpSp>
      <p:sp>
        <p:nvSpPr>
          <p:cNvPr id="79" name="TextBox 78"/>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Tropospheric Chemical Weather DA </a:t>
            </a:r>
            <a:endParaRPr lang="en-US" sz="2800" dirty="0">
              <a:solidFill>
                <a:schemeClr val="bg1"/>
              </a:solidFill>
            </a:endParaRPr>
          </a:p>
        </p:txBody>
      </p:sp>
      <p:sp>
        <p:nvSpPr>
          <p:cNvPr id="2" name="TextBox 1"/>
          <p:cNvSpPr txBox="1"/>
          <p:nvPr/>
        </p:nvSpPr>
        <p:spPr>
          <a:xfrm>
            <a:off x="457200" y="4205226"/>
            <a:ext cx="2667000" cy="830997"/>
          </a:xfrm>
          <a:prstGeom prst="rect">
            <a:avLst/>
          </a:prstGeom>
          <a:noFill/>
        </p:spPr>
        <p:txBody>
          <a:bodyPr wrap="square" rtlCol="0">
            <a:spAutoFit/>
          </a:bodyPr>
          <a:lstStyle/>
          <a:p>
            <a:r>
              <a:rPr lang="en-US" dirty="0" smtClean="0"/>
              <a:t>Results from B. </a:t>
            </a:r>
            <a:r>
              <a:rPr lang="en-US" dirty="0" err="1" smtClean="0"/>
              <a:t>Gaubert</a:t>
            </a:r>
            <a:r>
              <a:rPr lang="en-US" dirty="0" smtClean="0"/>
              <a:t>, J. Barre</a:t>
            </a:r>
            <a:endParaRPr lang="en-US" dirty="0"/>
          </a:p>
        </p:txBody>
      </p:sp>
      <p:sp>
        <p:nvSpPr>
          <p:cNvPr id="3" name="Rectangle 2"/>
          <p:cNvSpPr/>
          <p:nvPr/>
        </p:nvSpPr>
        <p:spPr>
          <a:xfrm>
            <a:off x="457199" y="4205225"/>
            <a:ext cx="2468403" cy="1151537"/>
          </a:xfrm>
          <a:prstGeom prst="rect">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598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79" name="TextBox 78"/>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Tropospheric Chemical Weather DA </a:t>
            </a:r>
            <a:endParaRPr lang="en-US" sz="2800" dirty="0">
              <a:solidFill>
                <a:schemeClr val="bg1"/>
              </a:solidFill>
            </a:endParaRPr>
          </a:p>
        </p:txBody>
      </p:sp>
      <p:sp>
        <p:nvSpPr>
          <p:cNvPr id="29" name="TextBox 28"/>
          <p:cNvSpPr txBox="1"/>
          <p:nvPr/>
        </p:nvSpPr>
        <p:spPr>
          <a:xfrm>
            <a:off x="228600" y="762000"/>
            <a:ext cx="8610600" cy="5262979"/>
          </a:xfrm>
          <a:prstGeom prst="rect">
            <a:avLst/>
          </a:prstGeom>
          <a:noFill/>
        </p:spPr>
        <p:txBody>
          <a:bodyPr wrap="square" rtlCol="0">
            <a:spAutoFit/>
          </a:bodyPr>
          <a:lstStyle/>
          <a:p>
            <a:r>
              <a:rPr lang="en-US" dirty="0" smtClean="0"/>
              <a:t>Chemical Weather Reanalysis for Summer 2008</a:t>
            </a:r>
          </a:p>
          <a:p>
            <a:pPr>
              <a:lnSpc>
                <a:spcPct val="200000"/>
              </a:lnSpc>
            </a:pPr>
            <a:r>
              <a:rPr lang="en-US" dirty="0" smtClean="0"/>
              <a:t>Model:</a:t>
            </a:r>
          </a:p>
          <a:p>
            <a:pPr marL="342900" indent="-342900">
              <a:buFont typeface="Arial" charset="0"/>
              <a:buChar char="•"/>
            </a:pPr>
            <a:r>
              <a:rPr lang="en-US" dirty="0" smtClean="0"/>
              <a:t>CAM-FV 2 degree 30 levels</a:t>
            </a:r>
          </a:p>
          <a:p>
            <a:pPr marL="342900" indent="-342900">
              <a:buFont typeface="Arial" charset="0"/>
              <a:buChar char="•"/>
            </a:pPr>
            <a:r>
              <a:rPr lang="en-US" dirty="0" smtClean="0"/>
              <a:t>Mozart-4 tropospheric chemistry</a:t>
            </a:r>
          </a:p>
          <a:p>
            <a:pPr>
              <a:lnSpc>
                <a:spcPct val="150000"/>
              </a:lnSpc>
            </a:pPr>
            <a:r>
              <a:rPr lang="en-US" dirty="0" smtClean="0"/>
              <a:t>Observations:</a:t>
            </a:r>
          </a:p>
          <a:p>
            <a:pPr marL="342900" indent="-342900">
              <a:buFont typeface="Arial" charset="0"/>
              <a:buChar char="•"/>
            </a:pPr>
            <a:r>
              <a:rPr lang="en-US" dirty="0" smtClean="0"/>
              <a:t>In-situ atmosphere observations from NCEP reanalysis</a:t>
            </a:r>
          </a:p>
          <a:p>
            <a:pPr marL="342900" indent="-342900">
              <a:buFont typeface="Arial" charset="0"/>
              <a:buChar char="•"/>
            </a:pPr>
            <a:r>
              <a:rPr lang="en-US" dirty="0" smtClean="0"/>
              <a:t>MOPITT and IASI CO retrieved profiles</a:t>
            </a:r>
          </a:p>
          <a:p>
            <a:pPr>
              <a:lnSpc>
                <a:spcPct val="150000"/>
              </a:lnSpc>
            </a:pPr>
            <a:r>
              <a:rPr lang="en-US" dirty="0" smtClean="0"/>
              <a:t>DART:</a:t>
            </a:r>
          </a:p>
          <a:p>
            <a:pPr marL="342900" indent="-342900">
              <a:buFont typeface="Arial" charset="0"/>
              <a:buChar char="•"/>
            </a:pPr>
            <a:r>
              <a:rPr lang="en-US" dirty="0" smtClean="0"/>
              <a:t>30 members</a:t>
            </a:r>
          </a:p>
          <a:p>
            <a:pPr marL="342900" indent="-342900">
              <a:buFont typeface="Arial" charset="0"/>
              <a:buChar char="•"/>
            </a:pPr>
            <a:r>
              <a:rPr lang="en-US" dirty="0" smtClean="0"/>
              <a:t>Adaptive inflation</a:t>
            </a:r>
          </a:p>
          <a:p>
            <a:pPr marL="342900" indent="-342900">
              <a:buFont typeface="Arial" charset="0"/>
              <a:buChar char="•"/>
            </a:pPr>
            <a:r>
              <a:rPr lang="en-US" dirty="0" smtClean="0"/>
              <a:t>GC localization, more localized for CO </a:t>
            </a:r>
            <a:r>
              <a:rPr lang="en-US" dirty="0" err="1" smtClean="0"/>
              <a:t>obs</a:t>
            </a:r>
            <a:endParaRPr lang="en-US" dirty="0" smtClean="0"/>
          </a:p>
          <a:p>
            <a:endParaRPr lang="en-US" dirty="0"/>
          </a:p>
        </p:txBody>
      </p:sp>
    </p:spTree>
    <p:extLst>
      <p:ext uri="{BB962C8B-B14F-4D97-AF65-F5344CB8AC3E}">
        <p14:creationId xmlns:p14="http://schemas.microsoft.com/office/powerpoint/2010/main" val="1676085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79" name="TextBox 78"/>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Tropospheric Chemical Weather DA </a:t>
            </a:r>
            <a:endParaRPr lang="en-US" sz="2800" dirty="0">
              <a:solidFill>
                <a:schemeClr val="bg1"/>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6491"/>
          <a:stretch/>
        </p:blipFill>
        <p:spPr>
          <a:xfrm>
            <a:off x="762000" y="1981200"/>
            <a:ext cx="7370407" cy="4339838"/>
          </a:xfrm>
          <a:prstGeom prst="rect">
            <a:avLst/>
          </a:prstGeom>
        </p:spPr>
      </p:pic>
      <p:sp>
        <p:nvSpPr>
          <p:cNvPr id="3" name="TextBox 2"/>
          <p:cNvSpPr txBox="1"/>
          <p:nvPr/>
        </p:nvSpPr>
        <p:spPr>
          <a:xfrm>
            <a:off x="152400" y="609600"/>
            <a:ext cx="8763000" cy="830997"/>
          </a:xfrm>
          <a:prstGeom prst="rect">
            <a:avLst/>
          </a:prstGeom>
          <a:noFill/>
        </p:spPr>
        <p:txBody>
          <a:bodyPr wrap="square" rtlCol="0">
            <a:spAutoFit/>
          </a:bodyPr>
          <a:lstStyle/>
          <a:p>
            <a:r>
              <a:rPr lang="en-US" dirty="0" smtClean="0"/>
              <a:t>CO forecast fits to observations improved with DA.</a:t>
            </a:r>
          </a:p>
          <a:p>
            <a:r>
              <a:rPr lang="en-US" dirty="0" smtClean="0"/>
              <a:t>Comparison to independent TES CO </a:t>
            </a:r>
            <a:r>
              <a:rPr lang="en-US" dirty="0" err="1" smtClean="0"/>
              <a:t>obs</a:t>
            </a:r>
            <a:r>
              <a:rPr lang="en-US" dirty="0" smtClean="0"/>
              <a:t> greatly improved.</a:t>
            </a:r>
            <a:endParaRPr lang="en-US" dirty="0"/>
          </a:p>
        </p:txBody>
      </p:sp>
    </p:spTree>
    <p:extLst>
      <p:ext uri="{BB962C8B-B14F-4D97-AF65-F5344CB8AC3E}">
        <p14:creationId xmlns:p14="http://schemas.microsoft.com/office/powerpoint/2010/main" val="1311921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CLM Land Component Coupled DA </a:t>
            </a:r>
            <a:endParaRPr lang="en-US" sz="2800" dirty="0">
              <a:solidFill>
                <a:schemeClr val="bg1"/>
              </a:solidFill>
            </a:endParaRPr>
          </a:p>
        </p:txBody>
      </p:sp>
      <p:grpSp>
        <p:nvGrpSpPr>
          <p:cNvPr id="5" name="Group 4"/>
          <p:cNvGrpSpPr>
            <a:grpSpLocks noChangeAspect="1"/>
          </p:cNvGrpSpPr>
          <p:nvPr/>
        </p:nvGrpSpPr>
        <p:grpSpPr>
          <a:xfrm>
            <a:off x="1228178" y="609600"/>
            <a:ext cx="5559133" cy="5073875"/>
            <a:chOff x="951823" y="392758"/>
            <a:chExt cx="6389808" cy="5832040"/>
          </a:xfrm>
        </p:grpSpPr>
        <p:sp>
          <p:nvSpPr>
            <p:cNvPr id="6" name="Block Arc 5"/>
            <p:cNvSpPr/>
            <p:nvPr/>
          </p:nvSpPr>
          <p:spPr>
            <a:xfrm rot="16200000">
              <a:off x="1162144" y="928733"/>
              <a:ext cx="5695898" cy="4896231"/>
            </a:xfrm>
            <a:prstGeom prst="blockArc">
              <a:avLst>
                <a:gd name="adj1" fmla="val 10800000"/>
                <a:gd name="adj2" fmla="val 21516218"/>
                <a:gd name="adj3" fmla="val 10578"/>
              </a:avLst>
            </a:prstGeom>
            <a:ln/>
          </p:spPr>
          <p:style>
            <a:lnRef idx="1">
              <a:schemeClr val="accent5"/>
            </a:lnRef>
            <a:fillRef idx="2">
              <a:schemeClr val="accent5"/>
            </a:fillRef>
            <a:effectRef idx="1">
              <a:schemeClr val="accent5"/>
            </a:effectRef>
            <a:fontRef idx="minor">
              <a:schemeClr val="dk1"/>
            </a:fontRef>
          </p:style>
        </p:sp>
        <p:sp>
          <p:nvSpPr>
            <p:cNvPr id="7" name="Cloud 6"/>
            <p:cNvSpPr/>
            <p:nvPr/>
          </p:nvSpPr>
          <p:spPr>
            <a:xfrm>
              <a:off x="951823" y="392758"/>
              <a:ext cx="1221288" cy="1169007"/>
            </a:xfrm>
            <a:prstGeom prst="cloud">
              <a:avLst/>
            </a:prstGeom>
            <a:ln/>
          </p:spPr>
          <p:style>
            <a:lnRef idx="1">
              <a:schemeClr val="accent5"/>
            </a:lnRef>
            <a:fillRef idx="3">
              <a:schemeClr val="accent5"/>
            </a:fillRef>
            <a:effectRef idx="2">
              <a:schemeClr val="accent5"/>
            </a:effectRef>
            <a:fontRef idx="minor">
              <a:schemeClr val="lt1"/>
            </a:fontRef>
          </p:style>
        </p:sp>
        <p:sp>
          <p:nvSpPr>
            <p:cNvPr id="8" name="TextBox 7"/>
            <p:cNvSpPr txBox="1"/>
            <p:nvPr/>
          </p:nvSpPr>
          <p:spPr>
            <a:xfrm>
              <a:off x="3077165" y="590926"/>
              <a:ext cx="864339" cy="461665"/>
            </a:xfrm>
            <a:prstGeom prst="rect">
              <a:avLst/>
            </a:prstGeom>
            <a:noFill/>
          </p:spPr>
          <p:txBody>
            <a:bodyPr wrap="none" rtlCol="0">
              <a:spAutoFit/>
            </a:bodyPr>
            <a:lstStyle/>
            <a:p>
              <a:r>
                <a:rPr lang="en-US" sz="2400" dirty="0" smtClean="0"/>
                <a:t>DART</a:t>
              </a:r>
              <a:endParaRPr lang="en-US" sz="2400" dirty="0"/>
            </a:p>
          </p:txBody>
        </p:sp>
        <p:grpSp>
          <p:nvGrpSpPr>
            <p:cNvPr id="9" name="Group 8"/>
            <p:cNvGrpSpPr/>
            <p:nvPr/>
          </p:nvGrpSpPr>
          <p:grpSpPr>
            <a:xfrm rot="16200000">
              <a:off x="3523969" y="765445"/>
              <a:ext cx="2241047" cy="5394276"/>
              <a:chOff x="3346567" y="741020"/>
              <a:chExt cx="2241047" cy="5394276"/>
            </a:xfrm>
          </p:grpSpPr>
          <p:sp>
            <p:nvSpPr>
              <p:cNvPr id="15" name="Rectangle 14"/>
              <p:cNvSpPr/>
              <p:nvPr/>
            </p:nvSpPr>
            <p:spPr>
              <a:xfrm>
                <a:off x="4011314" y="2795503"/>
                <a:ext cx="1480988" cy="1300499"/>
              </a:xfrm>
              <a:prstGeom prst="rect">
                <a:avLst/>
              </a:prstGeom>
              <a:gradFill>
                <a:gsLst>
                  <a:gs pos="0">
                    <a:schemeClr val="accent6"/>
                  </a:gs>
                  <a:gs pos="100000">
                    <a:schemeClr val="accent3">
                      <a:tint val="50000"/>
                      <a:shade val="100000"/>
                      <a:satMod val="350000"/>
                    </a:schemeClr>
                  </a:gs>
                </a:gsLst>
              </a:gradFill>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6" name="Rectangle 15"/>
              <p:cNvSpPr/>
              <p:nvPr/>
            </p:nvSpPr>
            <p:spPr>
              <a:xfrm>
                <a:off x="3858914" y="2878278"/>
                <a:ext cx="1480988" cy="1300499"/>
              </a:xfrm>
              <a:prstGeom prst="rect">
                <a:avLst/>
              </a:prstGeom>
              <a:gradFill>
                <a:gsLst>
                  <a:gs pos="0">
                    <a:schemeClr val="accent6"/>
                  </a:gs>
                  <a:gs pos="100000">
                    <a:schemeClr val="accent3">
                      <a:tint val="50000"/>
                      <a:shade val="100000"/>
                      <a:satMod val="350000"/>
                    </a:schemeClr>
                  </a:gs>
                </a:gsLst>
              </a:gradFill>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7" name="Oval 16"/>
              <p:cNvSpPr/>
              <p:nvPr/>
            </p:nvSpPr>
            <p:spPr>
              <a:xfrm>
                <a:off x="3829725" y="4662561"/>
                <a:ext cx="1472735" cy="1472735"/>
              </a:xfrm>
              <a:prstGeom prst="ellipse">
                <a:avLst/>
              </a:prstGeom>
              <a:ln/>
            </p:spPr>
            <p:style>
              <a:lnRef idx="1">
                <a:schemeClr val="accent6"/>
              </a:lnRef>
              <a:fillRef idx="2">
                <a:schemeClr val="accent6"/>
              </a:fillRef>
              <a:effectRef idx="1">
                <a:schemeClr val="accent6"/>
              </a:effectRef>
              <a:fontRef idx="minor">
                <a:schemeClr val="dk1"/>
              </a:fontRef>
            </p:style>
            <p:txBody>
              <a:bodyPr vert="horz" wrap="none" anchor="t" anchorCtr="0">
                <a:normAutofit/>
              </a:bodyPr>
              <a:lstStyle/>
              <a:p>
                <a:endParaRPr lang="en-US" sz="2400" dirty="0" smtClean="0"/>
              </a:p>
            </p:txBody>
          </p:sp>
          <p:sp>
            <p:nvSpPr>
              <p:cNvPr id="18" name="Multidocument 17"/>
              <p:cNvSpPr/>
              <p:nvPr/>
            </p:nvSpPr>
            <p:spPr>
              <a:xfrm>
                <a:off x="4113608" y="1387566"/>
                <a:ext cx="1020085" cy="1072398"/>
              </a:xfrm>
              <a:prstGeom prst="flowChartMultidocument">
                <a:avLst/>
              </a:prstGeom>
              <a:ln>
                <a:solidFill>
                  <a:schemeClr val="accent6"/>
                </a:solidFill>
              </a:ln>
            </p:spPr>
            <p:style>
              <a:lnRef idx="2">
                <a:schemeClr val="accent3"/>
              </a:lnRef>
              <a:fillRef idx="1">
                <a:schemeClr val="lt1"/>
              </a:fillRef>
              <a:effectRef idx="0">
                <a:schemeClr val="accent3"/>
              </a:effectRef>
              <a:fontRef idx="minor">
                <a:schemeClr val="dk1"/>
              </a:fontRef>
            </p:style>
          </p:sp>
          <p:sp>
            <p:nvSpPr>
              <p:cNvPr id="19" name="Rectangle 18"/>
              <p:cNvSpPr/>
              <p:nvPr/>
            </p:nvSpPr>
            <p:spPr>
              <a:xfrm>
                <a:off x="3706514" y="2961053"/>
                <a:ext cx="1480988" cy="1300499"/>
              </a:xfrm>
              <a:prstGeom prst="rect">
                <a:avLst/>
              </a:prstGeom>
              <a:gradFill>
                <a:gsLst>
                  <a:gs pos="0">
                    <a:schemeClr val="accent6"/>
                  </a:gs>
                  <a:gs pos="100000">
                    <a:schemeClr val="accent3">
                      <a:tint val="50000"/>
                      <a:shade val="100000"/>
                      <a:satMod val="350000"/>
                    </a:schemeClr>
                  </a:gs>
                </a:gsLst>
              </a:gradFill>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20" name="TextBox 19"/>
              <p:cNvSpPr txBox="1"/>
              <p:nvPr/>
            </p:nvSpPr>
            <p:spPr>
              <a:xfrm rot="5400000">
                <a:off x="3906830" y="3408759"/>
                <a:ext cx="960328" cy="530649"/>
              </a:xfrm>
              <a:prstGeom prst="rect">
                <a:avLst/>
              </a:prstGeom>
              <a:noFill/>
            </p:spPr>
            <p:txBody>
              <a:bodyPr wrap="none" rtlCol="0">
                <a:spAutoFit/>
              </a:bodyPr>
              <a:lstStyle/>
              <a:p>
                <a:r>
                  <a:rPr lang="en-US" dirty="0" smtClean="0"/>
                  <a:t>CLM</a:t>
                </a:r>
                <a:endParaRPr lang="en-US" sz="2400" dirty="0"/>
              </a:p>
            </p:txBody>
          </p:sp>
          <p:sp>
            <p:nvSpPr>
              <p:cNvPr id="21" name="TextBox 20"/>
              <p:cNvSpPr txBox="1"/>
              <p:nvPr/>
            </p:nvSpPr>
            <p:spPr>
              <a:xfrm rot="5400000">
                <a:off x="4008134" y="5079526"/>
                <a:ext cx="1165553" cy="461665"/>
              </a:xfrm>
              <a:prstGeom prst="rect">
                <a:avLst/>
              </a:prstGeom>
              <a:noFill/>
            </p:spPr>
            <p:txBody>
              <a:bodyPr wrap="none" rtlCol="0">
                <a:spAutoFit/>
              </a:bodyPr>
              <a:lstStyle/>
              <a:p>
                <a:r>
                  <a:rPr lang="en-US" sz="2400" dirty="0" smtClean="0"/>
                  <a:t>Coupler</a:t>
                </a:r>
                <a:endParaRPr lang="en-US" sz="2400" dirty="0"/>
              </a:p>
            </p:txBody>
          </p:sp>
          <p:sp>
            <p:nvSpPr>
              <p:cNvPr id="22" name="TextBox 21"/>
              <p:cNvSpPr txBox="1"/>
              <p:nvPr/>
            </p:nvSpPr>
            <p:spPr>
              <a:xfrm rot="5400000">
                <a:off x="2923106" y="4435482"/>
                <a:ext cx="1247031" cy="400110"/>
              </a:xfrm>
              <a:prstGeom prst="rect">
                <a:avLst/>
              </a:prstGeom>
              <a:noFill/>
            </p:spPr>
            <p:txBody>
              <a:bodyPr wrap="none" rtlCol="0">
                <a:spAutoFit/>
              </a:bodyPr>
              <a:lstStyle/>
              <a:p>
                <a:r>
                  <a:rPr lang="en-US" sz="2000" dirty="0" smtClean="0"/>
                  <a:t>2D forcing</a:t>
                </a:r>
                <a:endParaRPr lang="en-US" sz="2000" dirty="0"/>
              </a:p>
            </p:txBody>
          </p:sp>
          <p:sp>
            <p:nvSpPr>
              <p:cNvPr id="23" name="TextBox 22"/>
              <p:cNvSpPr txBox="1"/>
              <p:nvPr/>
            </p:nvSpPr>
            <p:spPr>
              <a:xfrm rot="5400000">
                <a:off x="3270717" y="2147427"/>
                <a:ext cx="1222485" cy="400110"/>
              </a:xfrm>
              <a:prstGeom prst="rect">
                <a:avLst/>
              </a:prstGeom>
              <a:noFill/>
            </p:spPr>
            <p:txBody>
              <a:bodyPr wrap="none" rtlCol="0">
                <a:spAutoFit/>
              </a:bodyPr>
              <a:lstStyle/>
              <a:p>
                <a:r>
                  <a:rPr lang="en-US" sz="2000" dirty="0" smtClean="0"/>
                  <a:t>3D restart</a:t>
                </a:r>
                <a:endParaRPr lang="en-US" sz="2000" dirty="0"/>
              </a:p>
            </p:txBody>
          </p:sp>
          <p:sp>
            <p:nvSpPr>
              <p:cNvPr id="24" name="TextBox 23"/>
              <p:cNvSpPr txBox="1"/>
              <p:nvPr/>
            </p:nvSpPr>
            <p:spPr>
              <a:xfrm rot="5400000">
                <a:off x="4866610" y="1061914"/>
                <a:ext cx="1041897" cy="400110"/>
              </a:xfrm>
              <a:prstGeom prst="rect">
                <a:avLst/>
              </a:prstGeom>
              <a:noFill/>
            </p:spPr>
            <p:txBody>
              <a:bodyPr wrap="none" rtlCol="0">
                <a:spAutoFit/>
              </a:bodyPr>
              <a:lstStyle/>
              <a:p>
                <a:r>
                  <a:rPr lang="en-US" sz="2000" dirty="0" smtClean="0"/>
                  <a:t>3D state</a:t>
                </a:r>
                <a:endParaRPr lang="en-US" sz="2000" dirty="0"/>
              </a:p>
            </p:txBody>
          </p:sp>
          <p:cxnSp>
            <p:nvCxnSpPr>
              <p:cNvPr id="25" name="Straight Arrow Connector 24"/>
              <p:cNvCxnSpPr/>
              <p:nvPr/>
            </p:nvCxnSpPr>
            <p:spPr>
              <a:xfrm rot="5400000">
                <a:off x="4031649" y="4479339"/>
                <a:ext cx="384131"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rot="5400000" flipH="1" flipV="1">
                <a:off x="4625352" y="4459766"/>
                <a:ext cx="363802" cy="15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a:xfrm rot="5400000">
                <a:off x="4071165" y="2552792"/>
                <a:ext cx="384131"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rot="5400000" flipH="1" flipV="1">
                <a:off x="4664868" y="2533219"/>
                <a:ext cx="363802" cy="15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p:nvPr/>
            </p:nvCxnSpPr>
            <p:spPr>
              <a:xfrm rot="5400000">
                <a:off x="4082460" y="1153037"/>
                <a:ext cx="384131"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1" name="Straight Arrow Connector 30"/>
              <p:cNvCxnSpPr/>
              <p:nvPr/>
            </p:nvCxnSpPr>
            <p:spPr>
              <a:xfrm rot="5400000" flipH="1" flipV="1">
                <a:off x="4676163" y="1133464"/>
                <a:ext cx="363802" cy="15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14" name="TextBox 13"/>
            <p:cNvSpPr txBox="1"/>
            <p:nvPr/>
          </p:nvSpPr>
          <p:spPr>
            <a:xfrm>
              <a:off x="1029089" y="480344"/>
              <a:ext cx="1226207" cy="955169"/>
            </a:xfrm>
            <a:prstGeom prst="rect">
              <a:avLst/>
            </a:prstGeom>
            <a:noFill/>
          </p:spPr>
          <p:txBody>
            <a:bodyPr wrap="square" rtlCol="0">
              <a:spAutoFit/>
            </a:bodyPr>
            <a:lstStyle/>
            <a:p>
              <a:r>
                <a:rPr lang="en-US" dirty="0" smtClean="0"/>
                <a:t>Land</a:t>
              </a:r>
              <a:r>
                <a:rPr lang="en-US" sz="2400" dirty="0" smtClean="0"/>
                <a:t> </a:t>
              </a:r>
              <a:r>
                <a:rPr lang="en-US" sz="2400" dirty="0" err="1" smtClean="0"/>
                <a:t>Obs</a:t>
              </a:r>
              <a:endParaRPr lang="en-US" sz="2400" dirty="0"/>
            </a:p>
          </p:txBody>
        </p:sp>
      </p:grpSp>
    </p:spTree>
    <p:extLst>
      <p:ext uri="{BB962C8B-B14F-4D97-AF65-F5344CB8AC3E}">
        <p14:creationId xmlns:p14="http://schemas.microsoft.com/office/powerpoint/2010/main" val="17859946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0600" y="1828800"/>
            <a:ext cx="7162800" cy="4038600"/>
            <a:chOff x="914400" y="1143000"/>
            <a:chExt cx="7391400" cy="388620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smtClean="0">
                  <a:solidFill>
                    <a:srgbClr val="FF0000"/>
                  </a:solidFill>
                  <a:latin typeface="Arial" pitchFamily="-112" charset="0"/>
                  <a:ea typeface="ＭＳ Ｐゴシック" pitchFamily="-112" charset="-128"/>
                  <a:cs typeface="ＭＳ Ｐゴシック" pitchFamily="-112" charset="-128"/>
                </a:rPr>
                <a:t>DART</a:t>
              </a:r>
              <a:endParaRPr kumimoji="0" lang="en-US" sz="3600" b="0" i="0" u="none" strike="noStrike" cap="none" normalizeH="0" baseline="0" dirty="0">
                <a:ln>
                  <a:noFill/>
                </a:ln>
                <a:solidFill>
                  <a:srgbClr val="FF0000"/>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5" name="TextBox 4"/>
          <p:cNvSpPr txBox="1"/>
          <p:nvPr/>
        </p:nvSpPr>
        <p:spPr>
          <a:xfrm>
            <a:off x="457200" y="685800"/>
            <a:ext cx="8305800" cy="830997"/>
          </a:xfrm>
          <a:prstGeom prst="rect">
            <a:avLst/>
          </a:prstGeom>
          <a:noFill/>
        </p:spPr>
        <p:txBody>
          <a:bodyPr wrap="square" rtlCol="0">
            <a:spAutoFit/>
          </a:bodyPr>
          <a:lstStyle/>
          <a:p>
            <a:r>
              <a:rPr lang="en-US" dirty="0" smtClean="0"/>
              <a:t>DART provides data assimilation ‘glue’ to build ensemble forecast systems for  the atmosphere, ocean, land, …</a:t>
            </a:r>
            <a:endParaRPr lang="en-US" dirty="0"/>
          </a:p>
        </p:txBody>
      </p:sp>
      <p:sp>
        <p:nvSpPr>
          <p:cNvPr id="6" name="Footer Placeholder 5"/>
          <p:cNvSpPr>
            <a:spLocks noGrp="1"/>
          </p:cNvSpPr>
          <p:nvPr>
            <p:ph type="ftr" sz="quarter" idx="3"/>
          </p:nvPr>
        </p:nvSpPr>
        <p:spPr/>
        <p:txBody>
          <a:bodyPr/>
          <a:lstStyle/>
          <a:p>
            <a:pPr defTabSz="457200" eaLnBrk="1" fontAlgn="auto" hangingPunct="1">
              <a:spcBef>
                <a:spcPts val="0"/>
              </a:spcBef>
              <a:spcAft>
                <a:spcPts val="0"/>
              </a:spcAft>
            </a:pPr>
            <a:r>
              <a:rPr lang="en-US" smtClean="0">
                <a:latin typeface="Calibri"/>
                <a:ea typeface="+mn-ea"/>
                <a:cs typeface="+mn-cs"/>
              </a:rPr>
              <a:t>AMS, 8 January 2018</a:t>
            </a:r>
            <a:endParaRPr lang="en-US" dirty="0">
              <a:latin typeface="Calibri"/>
              <a:ea typeface="+mn-ea"/>
              <a:cs typeface="+mn-cs"/>
            </a:endParaRPr>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92232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197" y="1226454"/>
            <a:ext cx="7879080" cy="5355314"/>
          </a:xfrm>
          <a:prstGeom prst="rect">
            <a:avLst/>
          </a:prstGeom>
          <a:noFill/>
        </p:spPr>
        <p:txBody>
          <a:bodyPr wrap="none" rtlCol="0">
            <a:spAutoFit/>
          </a:bodyPr>
          <a:lstStyle/>
          <a:p>
            <a:pPr marL="285750" indent="-285750" defTabSz="457200" eaLnBrk="1" fontAlgn="auto" hangingPunct="1">
              <a:lnSpc>
                <a:spcPct val="120000"/>
              </a:lnSpc>
              <a:spcBef>
                <a:spcPts val="0"/>
              </a:spcBef>
              <a:spcAft>
                <a:spcPts val="0"/>
              </a:spcAft>
              <a:buFont typeface="Wingdings" charset="2"/>
              <a:buChar char="²"/>
            </a:pPr>
            <a:r>
              <a:rPr lang="en-US" sz="1800" b="1" dirty="0" smtClean="0">
                <a:solidFill>
                  <a:prstClr val="black"/>
                </a:solidFill>
                <a:latin typeface="Calibri"/>
                <a:ea typeface=""/>
                <a:cs typeface=""/>
              </a:rPr>
              <a:t>Yong-</a:t>
            </a:r>
            <a:r>
              <a:rPr lang="en-US" sz="1800" b="1" dirty="0" err="1" smtClean="0">
                <a:solidFill>
                  <a:prstClr val="black"/>
                </a:solidFill>
                <a:latin typeface="Calibri"/>
                <a:ea typeface=""/>
                <a:cs typeface=""/>
              </a:rPr>
              <a:t>Fei</a:t>
            </a:r>
            <a:r>
              <a:rPr lang="en-US" sz="1800" b="1" dirty="0" smtClean="0">
                <a:solidFill>
                  <a:prstClr val="black"/>
                </a:solidFill>
                <a:latin typeface="Calibri"/>
                <a:ea typeface=""/>
                <a:cs typeface=""/>
              </a:rPr>
              <a:t> Zhang </a:t>
            </a:r>
            <a:r>
              <a:rPr lang="en-US" sz="1800" dirty="0" smtClean="0">
                <a:solidFill>
                  <a:prstClr val="black"/>
                </a:solidFill>
                <a:latin typeface="Calibri"/>
                <a:ea typeface=""/>
                <a:cs typeface=""/>
              </a:rPr>
              <a:t>(UT Austin)</a:t>
            </a:r>
          </a:p>
          <a:p>
            <a:pPr marL="742950" lvl="1" indent="-285750" defTabSz="457200" eaLnBrk="1" fontAlgn="auto" hangingPunct="1">
              <a:lnSpc>
                <a:spcPct val="120000"/>
              </a:lnSpc>
              <a:spcBef>
                <a:spcPts val="0"/>
              </a:spcBef>
              <a:spcAft>
                <a:spcPts val="0"/>
              </a:spcAft>
              <a:buFont typeface="Arial"/>
              <a:buChar char="•"/>
            </a:pPr>
            <a:r>
              <a:rPr lang="en-US" sz="1800" dirty="0" err="1">
                <a:solidFill>
                  <a:prstClr val="black"/>
                </a:solidFill>
                <a:latin typeface="Calibri"/>
                <a:ea typeface=""/>
                <a:cs typeface=""/>
              </a:rPr>
              <a:t>m</a:t>
            </a:r>
            <a:r>
              <a:rPr lang="en-US" sz="1800" dirty="0" err="1" smtClean="0">
                <a:solidFill>
                  <a:prstClr val="black"/>
                </a:solidFill>
                <a:latin typeface="Calibri"/>
                <a:ea typeface=""/>
                <a:cs typeface=""/>
              </a:rPr>
              <a:t>ultisensor</a:t>
            </a:r>
            <a:r>
              <a:rPr lang="en-US" sz="1800" dirty="0" smtClean="0">
                <a:solidFill>
                  <a:prstClr val="black"/>
                </a:solidFill>
                <a:latin typeface="Calibri"/>
                <a:ea typeface=""/>
                <a:cs typeface=""/>
              </a:rPr>
              <a:t> snow </a:t>
            </a:r>
            <a:r>
              <a:rPr lang="en-US" sz="1800" dirty="0">
                <a:solidFill>
                  <a:prstClr val="black"/>
                </a:solidFill>
                <a:latin typeface="Calibri"/>
                <a:ea typeface=""/>
                <a:cs typeface=""/>
              </a:rPr>
              <a:t>d</a:t>
            </a:r>
            <a:r>
              <a:rPr lang="en-US" sz="1800" dirty="0" smtClean="0">
                <a:solidFill>
                  <a:prstClr val="black"/>
                </a:solidFill>
                <a:latin typeface="Calibri"/>
                <a:ea typeface=""/>
                <a:cs typeface=""/>
              </a:rPr>
              <a:t>ata </a:t>
            </a:r>
            <a:r>
              <a:rPr lang="en-US" sz="1800" dirty="0">
                <a:solidFill>
                  <a:prstClr val="black"/>
                </a:solidFill>
                <a:latin typeface="Calibri"/>
                <a:ea typeface=""/>
                <a:cs typeface=""/>
              </a:rPr>
              <a:t>a</a:t>
            </a:r>
            <a:r>
              <a:rPr lang="en-US" sz="1800" dirty="0" smtClean="0">
                <a:solidFill>
                  <a:prstClr val="black"/>
                </a:solidFill>
                <a:latin typeface="Calibri"/>
                <a:ea typeface=""/>
                <a:cs typeface=""/>
              </a:rPr>
              <a:t>ssimilation</a:t>
            </a:r>
          </a:p>
          <a:p>
            <a:pPr marL="285750" indent="-285750" defTabSz="457200" eaLnBrk="1" fontAlgn="auto" hangingPunct="1">
              <a:lnSpc>
                <a:spcPct val="120000"/>
              </a:lnSpc>
              <a:spcBef>
                <a:spcPts val="0"/>
              </a:spcBef>
              <a:spcAft>
                <a:spcPts val="0"/>
              </a:spcAft>
              <a:buFont typeface="Wingdings" charset="2"/>
              <a:buChar char="²"/>
            </a:pPr>
            <a:r>
              <a:rPr lang="en-US" sz="1800" b="1" dirty="0" smtClean="0">
                <a:solidFill>
                  <a:prstClr val="black"/>
                </a:solidFill>
                <a:latin typeface="Calibri"/>
                <a:ea typeface=""/>
                <a:cs typeface=""/>
              </a:rPr>
              <a:t>Andy Fox </a:t>
            </a:r>
            <a:r>
              <a:rPr lang="en-US" sz="1800" dirty="0" smtClean="0">
                <a:solidFill>
                  <a:prstClr val="black"/>
                </a:solidFill>
                <a:latin typeface="Calibri"/>
                <a:ea typeface=""/>
                <a:cs typeface=""/>
              </a:rPr>
              <a:t>(NEON)</a:t>
            </a:r>
          </a:p>
          <a:p>
            <a:pPr marL="742950" lvl="1" indent="-285750" defTabSz="457200" eaLnBrk="1" fontAlgn="auto" hangingPunct="1">
              <a:lnSpc>
                <a:spcPct val="120000"/>
              </a:lnSpc>
              <a:spcBef>
                <a:spcPts val="0"/>
              </a:spcBef>
              <a:spcAft>
                <a:spcPts val="0"/>
              </a:spcAft>
              <a:buFont typeface="Arial"/>
              <a:buChar char="•"/>
            </a:pPr>
            <a:r>
              <a:rPr lang="en-US" sz="1800" dirty="0">
                <a:solidFill>
                  <a:prstClr val="black"/>
                </a:solidFill>
                <a:latin typeface="Calibri"/>
                <a:ea typeface=""/>
                <a:cs typeface=""/>
              </a:rPr>
              <a:t>f</a:t>
            </a:r>
            <a:r>
              <a:rPr lang="en-US" sz="1800" dirty="0" smtClean="0">
                <a:solidFill>
                  <a:prstClr val="black"/>
                </a:solidFill>
                <a:latin typeface="Calibri"/>
                <a:ea typeface=""/>
                <a:cs typeface=""/>
              </a:rPr>
              <a:t>lux observations/</a:t>
            </a:r>
            <a:r>
              <a:rPr lang="en-US" sz="1800" dirty="0">
                <a:solidFill>
                  <a:prstClr val="black"/>
                </a:solidFill>
                <a:latin typeface="Calibri"/>
                <a:ea typeface=""/>
                <a:cs typeface=""/>
              </a:rPr>
              <a:t>s</a:t>
            </a:r>
            <a:r>
              <a:rPr lang="en-US" sz="1800" dirty="0" smtClean="0">
                <a:solidFill>
                  <a:prstClr val="black"/>
                </a:solidFill>
                <a:latin typeface="Calibri"/>
                <a:ea typeface=""/>
                <a:cs typeface=""/>
              </a:rPr>
              <a:t>tate estimation</a:t>
            </a:r>
          </a:p>
          <a:p>
            <a:pPr marL="285750" indent="-285750" defTabSz="457200" eaLnBrk="1" fontAlgn="auto" hangingPunct="1">
              <a:lnSpc>
                <a:spcPct val="120000"/>
              </a:lnSpc>
              <a:spcBef>
                <a:spcPts val="0"/>
              </a:spcBef>
              <a:spcAft>
                <a:spcPts val="0"/>
              </a:spcAft>
              <a:buFont typeface="Wingdings" charset="2"/>
              <a:buChar char="²"/>
            </a:pPr>
            <a:r>
              <a:rPr lang="en-US" sz="1800" b="1" dirty="0" smtClean="0">
                <a:solidFill>
                  <a:prstClr val="black"/>
                </a:solidFill>
                <a:latin typeface="Calibri"/>
                <a:ea typeface=""/>
                <a:cs typeface=""/>
              </a:rPr>
              <a:t>Hanna Post </a:t>
            </a:r>
            <a:r>
              <a:rPr lang="en-US" sz="1800" dirty="0" smtClean="0">
                <a:solidFill>
                  <a:prstClr val="black"/>
                </a:solidFill>
                <a:latin typeface="Calibri"/>
                <a:ea typeface=""/>
                <a:cs typeface=""/>
              </a:rPr>
              <a:t>(</a:t>
            </a:r>
            <a:r>
              <a:rPr lang="en-US" sz="1800" dirty="0" err="1" smtClean="0">
                <a:solidFill>
                  <a:prstClr val="black"/>
                </a:solidFill>
                <a:latin typeface="Calibri"/>
                <a:ea typeface=""/>
                <a:cs typeface=""/>
              </a:rPr>
              <a:t>Jülich</a:t>
            </a:r>
            <a:r>
              <a:rPr lang="en-US" sz="1800" dirty="0" smtClean="0">
                <a:solidFill>
                  <a:prstClr val="black"/>
                </a:solidFill>
                <a:latin typeface="Calibri"/>
                <a:ea typeface=""/>
                <a:cs typeface=""/>
              </a:rPr>
              <a:t>)</a:t>
            </a:r>
          </a:p>
          <a:p>
            <a:pPr marL="742950" lvl="1" indent="-285750" defTabSz="457200" eaLnBrk="1" fontAlgn="auto" hangingPunct="1">
              <a:lnSpc>
                <a:spcPct val="120000"/>
              </a:lnSpc>
              <a:spcBef>
                <a:spcPts val="0"/>
              </a:spcBef>
              <a:spcAft>
                <a:spcPts val="0"/>
              </a:spcAft>
              <a:buFont typeface="Arial"/>
              <a:buChar char="•"/>
            </a:pPr>
            <a:r>
              <a:rPr lang="en-US" sz="1800" dirty="0" smtClean="0">
                <a:solidFill>
                  <a:prstClr val="black"/>
                </a:solidFill>
                <a:latin typeface="Calibri"/>
                <a:ea typeface=""/>
                <a:cs typeface=""/>
              </a:rPr>
              <a:t>assimilation &amp; parameter estimation</a:t>
            </a:r>
          </a:p>
          <a:p>
            <a:pPr marL="285750" indent="-285750" defTabSz="457200" eaLnBrk="1" fontAlgn="auto" hangingPunct="1">
              <a:lnSpc>
                <a:spcPct val="120000"/>
              </a:lnSpc>
              <a:spcBef>
                <a:spcPts val="0"/>
              </a:spcBef>
              <a:spcAft>
                <a:spcPts val="0"/>
              </a:spcAft>
              <a:buFont typeface="Wingdings" charset="2"/>
              <a:buChar char="²"/>
            </a:pPr>
            <a:r>
              <a:rPr lang="en-US" sz="1800" b="1" dirty="0">
                <a:solidFill>
                  <a:prstClr val="black"/>
                </a:solidFill>
                <a:latin typeface="Calibri"/>
                <a:ea typeface=""/>
                <a:cs typeface=""/>
              </a:rPr>
              <a:t>Raj </a:t>
            </a:r>
            <a:r>
              <a:rPr lang="en-US" sz="1800" b="1" dirty="0" err="1">
                <a:solidFill>
                  <a:prstClr val="black"/>
                </a:solidFill>
                <a:latin typeface="Calibri"/>
                <a:ea typeface=""/>
                <a:cs typeface=""/>
              </a:rPr>
              <a:t>Shekhar</a:t>
            </a:r>
            <a:r>
              <a:rPr lang="en-US" sz="1800" b="1" dirty="0">
                <a:solidFill>
                  <a:prstClr val="black"/>
                </a:solidFill>
                <a:latin typeface="Calibri"/>
                <a:ea typeface=""/>
                <a:cs typeface=""/>
              </a:rPr>
              <a:t> Singh </a:t>
            </a:r>
            <a:r>
              <a:rPr lang="en-US" sz="1800" dirty="0" smtClean="0">
                <a:solidFill>
                  <a:prstClr val="black"/>
                </a:solidFill>
                <a:latin typeface="Calibri"/>
                <a:ea typeface=""/>
                <a:cs typeface=""/>
              </a:rPr>
              <a:t>(UC Berkeley)</a:t>
            </a:r>
          </a:p>
          <a:p>
            <a:pPr marL="742950" lvl="1" indent="-285750" defTabSz="457200" eaLnBrk="1" fontAlgn="auto" hangingPunct="1">
              <a:lnSpc>
                <a:spcPct val="120000"/>
              </a:lnSpc>
              <a:spcBef>
                <a:spcPts val="0"/>
              </a:spcBef>
              <a:spcAft>
                <a:spcPts val="0"/>
              </a:spcAft>
              <a:buFont typeface="Arial"/>
              <a:buChar char="•"/>
            </a:pPr>
            <a:r>
              <a:rPr lang="en-US" sz="1800" dirty="0" smtClean="0">
                <a:solidFill>
                  <a:prstClr val="black"/>
                </a:solidFill>
                <a:latin typeface="Calibri"/>
                <a:ea typeface=""/>
                <a:cs typeface=""/>
              </a:rPr>
              <a:t>groundwater </a:t>
            </a:r>
          </a:p>
          <a:p>
            <a:pPr marL="285750" indent="-285750" defTabSz="457200" eaLnBrk="1" fontAlgn="auto" hangingPunct="1">
              <a:lnSpc>
                <a:spcPct val="120000"/>
              </a:lnSpc>
              <a:spcBef>
                <a:spcPts val="0"/>
              </a:spcBef>
              <a:spcAft>
                <a:spcPts val="0"/>
              </a:spcAft>
              <a:buFont typeface="Wingdings" charset="2"/>
              <a:buChar char="²"/>
            </a:pPr>
            <a:r>
              <a:rPr lang="en-US" sz="1800" b="1" dirty="0">
                <a:solidFill>
                  <a:prstClr val="black"/>
                </a:solidFill>
                <a:latin typeface="Calibri"/>
                <a:ea typeface=""/>
                <a:cs typeface=""/>
              </a:rPr>
              <a:t>Long Zhao </a:t>
            </a:r>
            <a:r>
              <a:rPr lang="en-US" sz="1800" dirty="0" smtClean="0">
                <a:solidFill>
                  <a:prstClr val="black"/>
                </a:solidFill>
                <a:latin typeface="Calibri"/>
                <a:ea typeface=""/>
                <a:cs typeface=""/>
              </a:rPr>
              <a:t>(UT Austin)</a:t>
            </a:r>
          </a:p>
          <a:p>
            <a:pPr marL="742950" lvl="1" indent="-285750" defTabSz="457200" eaLnBrk="1" fontAlgn="auto" hangingPunct="1">
              <a:lnSpc>
                <a:spcPct val="120000"/>
              </a:lnSpc>
              <a:spcBef>
                <a:spcPts val="0"/>
              </a:spcBef>
              <a:spcAft>
                <a:spcPts val="0"/>
              </a:spcAft>
              <a:buFont typeface="Arial"/>
              <a:buChar char="•"/>
            </a:pPr>
            <a:r>
              <a:rPr lang="en-US" sz="1800" dirty="0" smtClean="0">
                <a:solidFill>
                  <a:prstClr val="black"/>
                </a:solidFill>
                <a:latin typeface="Calibri"/>
                <a:ea typeface=""/>
                <a:cs typeface=""/>
              </a:rPr>
              <a:t>AMSR-E radiances, empirical vegetated surface RTM, soil moisture (SMAP)</a:t>
            </a:r>
          </a:p>
          <a:p>
            <a:pPr marL="285750" indent="-285750" defTabSz="457200" eaLnBrk="1" fontAlgn="auto" hangingPunct="1">
              <a:lnSpc>
                <a:spcPct val="120000"/>
              </a:lnSpc>
              <a:spcBef>
                <a:spcPts val="0"/>
              </a:spcBef>
              <a:spcAft>
                <a:spcPts val="0"/>
              </a:spcAft>
              <a:buFont typeface="Wingdings" charset="2"/>
              <a:buChar char="²"/>
            </a:pPr>
            <a:r>
              <a:rPr lang="en-US" sz="1800" b="1" dirty="0" smtClean="0">
                <a:solidFill>
                  <a:prstClr val="black"/>
                </a:solidFill>
                <a:latin typeface="Calibri"/>
                <a:ea typeface=""/>
                <a:cs typeface=""/>
              </a:rPr>
              <a:t>Ally </a:t>
            </a:r>
            <a:r>
              <a:rPr lang="en-US" sz="1800" b="1" dirty="0" err="1" smtClean="0">
                <a:solidFill>
                  <a:prstClr val="black"/>
                </a:solidFill>
                <a:latin typeface="Calibri"/>
                <a:ea typeface=""/>
                <a:cs typeface=""/>
              </a:rPr>
              <a:t>Toure</a:t>
            </a:r>
            <a:r>
              <a:rPr lang="en-US" sz="1800" b="1" dirty="0" smtClean="0">
                <a:solidFill>
                  <a:prstClr val="black"/>
                </a:solidFill>
                <a:latin typeface="Calibri"/>
                <a:ea typeface=""/>
                <a:cs typeface=""/>
              </a:rPr>
              <a:t> </a:t>
            </a:r>
            <a:r>
              <a:rPr lang="en-US" sz="1800" dirty="0" smtClean="0">
                <a:solidFill>
                  <a:prstClr val="black"/>
                </a:solidFill>
                <a:latin typeface="Calibri"/>
                <a:ea typeface=""/>
                <a:cs typeface=""/>
              </a:rPr>
              <a:t>(NASA-Goddard USRA)</a:t>
            </a:r>
          </a:p>
          <a:p>
            <a:pPr marL="742950" lvl="1" indent="-285750" defTabSz="457200" eaLnBrk="1" fontAlgn="auto" hangingPunct="1">
              <a:lnSpc>
                <a:spcPct val="120000"/>
              </a:lnSpc>
              <a:spcBef>
                <a:spcPts val="0"/>
              </a:spcBef>
              <a:spcAft>
                <a:spcPts val="0"/>
              </a:spcAft>
              <a:buFont typeface="Arial"/>
              <a:buChar char="•"/>
            </a:pPr>
            <a:r>
              <a:rPr lang="en-US" sz="1800" dirty="0" smtClean="0">
                <a:solidFill>
                  <a:prstClr val="black"/>
                </a:solidFill>
                <a:latin typeface="Calibri"/>
                <a:ea typeface=""/>
                <a:cs typeface=""/>
              </a:rPr>
              <a:t>brightness temperatures</a:t>
            </a:r>
          </a:p>
          <a:p>
            <a:pPr marL="285750" indent="-285750" defTabSz="457200" eaLnBrk="1" fontAlgn="auto" hangingPunct="1">
              <a:lnSpc>
                <a:spcPct val="120000"/>
              </a:lnSpc>
              <a:spcBef>
                <a:spcPts val="0"/>
              </a:spcBef>
              <a:spcAft>
                <a:spcPts val="0"/>
              </a:spcAft>
              <a:buFont typeface="Wingdings" charset="2"/>
              <a:buChar char="²"/>
            </a:pPr>
            <a:r>
              <a:rPr lang="en-US" sz="1800" b="1" dirty="0" err="1">
                <a:solidFill>
                  <a:prstClr val="black"/>
                </a:solidFill>
                <a:latin typeface="Calibri"/>
                <a:ea typeface=""/>
                <a:cs typeface=""/>
              </a:rPr>
              <a:t>Yonghwan</a:t>
            </a:r>
            <a:r>
              <a:rPr lang="en-US" sz="1800" b="1" dirty="0">
                <a:solidFill>
                  <a:prstClr val="black"/>
                </a:solidFill>
                <a:latin typeface="Calibri"/>
                <a:ea typeface=""/>
                <a:cs typeface=""/>
              </a:rPr>
              <a:t> Kwon </a:t>
            </a:r>
            <a:r>
              <a:rPr lang="en-US" sz="1800" dirty="0">
                <a:solidFill>
                  <a:prstClr val="black"/>
                </a:solidFill>
                <a:latin typeface="Calibri"/>
                <a:ea typeface=""/>
                <a:cs typeface=""/>
              </a:rPr>
              <a:t>(UT Austin</a:t>
            </a:r>
            <a:r>
              <a:rPr lang="en-US" sz="1800" dirty="0" smtClean="0">
                <a:solidFill>
                  <a:prstClr val="black"/>
                </a:solidFill>
                <a:latin typeface="Calibri"/>
                <a:ea typeface=""/>
                <a:cs typeface=""/>
              </a:rPr>
              <a:t>)</a:t>
            </a:r>
          </a:p>
          <a:p>
            <a:pPr marL="742950" lvl="1" indent="-285750" defTabSz="457200" eaLnBrk="1" fontAlgn="auto" hangingPunct="1">
              <a:lnSpc>
                <a:spcPct val="120000"/>
              </a:lnSpc>
              <a:spcBef>
                <a:spcPts val="0"/>
              </a:spcBef>
              <a:spcAft>
                <a:spcPts val="0"/>
              </a:spcAft>
              <a:buFont typeface="Wingdings" charset="2"/>
              <a:buChar char="²"/>
            </a:pPr>
            <a:r>
              <a:rPr lang="en-US" sz="1800" dirty="0" smtClean="0">
                <a:solidFill>
                  <a:prstClr val="black"/>
                </a:solidFill>
                <a:latin typeface="Calibri"/>
                <a:ea typeface=""/>
                <a:cs typeface=""/>
              </a:rPr>
              <a:t>sensitivity of assimilation of brightness temperatures from multiple</a:t>
            </a:r>
          </a:p>
          <a:p>
            <a:pPr lvl="1" defTabSz="457200" eaLnBrk="1" fontAlgn="auto" hangingPunct="1">
              <a:spcBef>
                <a:spcPts val="0"/>
              </a:spcBef>
              <a:spcAft>
                <a:spcPts val="0"/>
              </a:spcAft>
            </a:pPr>
            <a:r>
              <a:rPr lang="en-US" sz="1800" dirty="0">
                <a:solidFill>
                  <a:prstClr val="black"/>
                </a:solidFill>
                <a:latin typeface="Calibri"/>
                <a:ea typeface=""/>
                <a:cs typeface=""/>
              </a:rPr>
              <a:t> </a:t>
            </a:r>
            <a:r>
              <a:rPr lang="en-US" sz="1800" dirty="0" smtClean="0">
                <a:solidFill>
                  <a:prstClr val="black"/>
                </a:solidFill>
                <a:latin typeface="Calibri"/>
                <a:ea typeface=""/>
                <a:cs typeface=""/>
              </a:rPr>
              <a:t>    </a:t>
            </a:r>
            <a:r>
              <a:rPr lang="en-US" sz="1800" dirty="0" err="1" smtClean="0">
                <a:solidFill>
                  <a:prstClr val="black"/>
                </a:solidFill>
                <a:latin typeface="Calibri"/>
                <a:ea typeface=""/>
                <a:cs typeface=""/>
              </a:rPr>
              <a:t>radiative</a:t>
            </a:r>
            <a:r>
              <a:rPr lang="en-US" sz="1800" dirty="0" smtClean="0">
                <a:solidFill>
                  <a:prstClr val="black"/>
                </a:solidFill>
                <a:latin typeface="Calibri"/>
                <a:ea typeface=""/>
                <a:cs typeface=""/>
              </a:rPr>
              <a:t> transfer models on estimates of snow water equivalent.</a:t>
            </a:r>
            <a:endParaRPr lang="en-US" sz="1800" dirty="0">
              <a:solidFill>
                <a:prstClr val="black"/>
              </a:solidFill>
              <a:latin typeface="Calibri"/>
              <a:ea typeface=""/>
              <a:cs typeface=""/>
            </a:endParaRPr>
          </a:p>
          <a:p>
            <a:pPr marL="285750" indent="-285750" defTabSz="457200" eaLnBrk="1" fontAlgn="auto" hangingPunct="1">
              <a:spcBef>
                <a:spcPts val="0"/>
              </a:spcBef>
              <a:spcAft>
                <a:spcPts val="0"/>
              </a:spcAft>
              <a:buFont typeface="Wingdings" charset="2"/>
              <a:buChar char="²"/>
            </a:pPr>
            <a:endParaRPr lang="en-US" sz="1800" dirty="0" smtClean="0">
              <a:solidFill>
                <a:prstClr val="black"/>
              </a:solidFill>
              <a:latin typeface="Calibri"/>
              <a:ea typeface=""/>
              <a:cs typeface=""/>
            </a:endParaRPr>
          </a:p>
        </p:txBody>
      </p:sp>
      <p:sp>
        <p:nvSpPr>
          <p:cNvPr id="3" name="Title 2"/>
          <p:cNvSpPr>
            <a:spLocks noGrp="1"/>
          </p:cNvSpPr>
          <p:nvPr>
            <p:ph type="title" idx="4294967295"/>
          </p:nvPr>
        </p:nvSpPr>
        <p:spPr>
          <a:xfrm>
            <a:off x="0" y="-23469"/>
            <a:ext cx="9144000" cy="1005602"/>
          </a:xfrm>
        </p:spPr>
        <p:txBody>
          <a:bodyPr>
            <a:normAutofit/>
          </a:bodyPr>
          <a:lstStyle/>
          <a:p>
            <a:r>
              <a:rPr lang="en-US" sz="3200" dirty="0" smtClean="0"/>
              <a:t>Some</a:t>
            </a:r>
            <a:r>
              <a:rPr lang="en-US" sz="3200" baseline="0" dirty="0" smtClean="0"/>
              <a:t> of the researchers using CLM/DART</a:t>
            </a:r>
            <a:endParaRPr lang="en-US" sz="3200" dirty="0"/>
          </a:p>
        </p:txBody>
      </p:sp>
      <p:sp>
        <p:nvSpPr>
          <p:cNvPr id="4" name="Rounded Rectangle 3"/>
          <p:cNvSpPr/>
          <p:nvPr/>
        </p:nvSpPr>
        <p:spPr>
          <a:xfrm>
            <a:off x="719198" y="1226454"/>
            <a:ext cx="4378320" cy="750224"/>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pic>
        <p:nvPicPr>
          <p:cNvPr id="5" name="Picture 4" descr="Fe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048" y="1424721"/>
            <a:ext cx="1892000" cy="2286000"/>
          </a:xfrm>
          <a:prstGeom prst="rect">
            <a:avLst/>
          </a:prstGeom>
          <a:effectLst>
            <a:softEdge rad="63500"/>
          </a:effectLst>
        </p:spPr>
      </p:pic>
    </p:spTree>
    <p:extLst>
      <p:ext uri="{BB962C8B-B14F-4D97-AF65-F5344CB8AC3E}">
        <p14:creationId xmlns:p14="http://schemas.microsoft.com/office/powerpoint/2010/main" val="121944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11282"/>
            <a:ext cx="8534400" cy="1752600"/>
          </a:xfrm>
        </p:spPr>
        <p:txBody>
          <a:bodyPr>
            <a:noAutofit/>
          </a:bodyPr>
          <a:lstStyle/>
          <a:p>
            <a:r>
              <a:rPr lang="en-US" sz="2800" dirty="0">
                <a:solidFill>
                  <a:schemeClr val="bg1"/>
                </a:solidFill>
              </a:rPr>
              <a:t>Improving Estimates of Snowpack Water Storage in the Northern Hemisphere Through </a:t>
            </a:r>
            <a:r>
              <a:rPr lang="en-US" sz="2800" dirty="0" smtClean="0">
                <a:solidFill>
                  <a:schemeClr val="bg1"/>
                </a:solidFill>
              </a:rPr>
              <a:t>a </a:t>
            </a:r>
            <a:r>
              <a:rPr lang="en-US" sz="2800" dirty="0">
                <a:solidFill>
                  <a:schemeClr val="bg1"/>
                </a:solidFill>
              </a:rPr>
              <a:t>Newly Developed Land Data Assimilation System</a:t>
            </a:r>
          </a:p>
        </p:txBody>
      </p:sp>
      <p:pic>
        <p:nvPicPr>
          <p:cNvPr id="1026" name="Picture 2" descr="http://upload.wikimedia.org/wikipedia/commons/e/e6/GRACE_artist_conce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2142" y="17755"/>
            <a:ext cx="2822222"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364" y="17755"/>
            <a:ext cx="3219636" cy="18110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descr="D:\Study in Austin\Meetings\AGU\Logo-JSG-orange.png"/>
          <p:cNvPicPr>
            <a:picLocks noChangeAspect="1" noChangeArrowheads="1"/>
          </p:cNvPicPr>
          <p:nvPr/>
        </p:nvPicPr>
        <p:blipFill>
          <a:blip r:embed="rId4"/>
          <a:srcRect/>
          <a:stretch>
            <a:fillRect/>
          </a:stretch>
        </p:blipFill>
        <p:spPr bwMode="auto">
          <a:xfrm>
            <a:off x="0" y="0"/>
            <a:ext cx="3223853" cy="838200"/>
          </a:xfrm>
          <a:prstGeom prst="rect">
            <a:avLst/>
          </a:prstGeom>
          <a:noFill/>
        </p:spPr>
      </p:pic>
      <p:pic>
        <p:nvPicPr>
          <p:cNvPr id="7" name="Picture 2"/>
          <p:cNvPicPr>
            <a:picLocks noChangeAspect="1" noChangeArrowheads="1"/>
          </p:cNvPicPr>
          <p:nvPr/>
        </p:nvPicPr>
        <p:blipFill>
          <a:blip r:embed="rId5"/>
          <a:srcRect/>
          <a:stretch>
            <a:fillRect/>
          </a:stretch>
        </p:blipFill>
        <p:spPr bwMode="auto">
          <a:xfrm>
            <a:off x="228600" y="970255"/>
            <a:ext cx="2353236" cy="993913"/>
          </a:xfrm>
          <a:prstGeom prst="rect">
            <a:avLst/>
          </a:prstGeom>
          <a:noFill/>
          <a:ln w="9525">
            <a:noFill/>
            <a:miter lim="800000"/>
            <a:headEnd/>
            <a:tailEnd/>
          </a:ln>
          <a:effectLst/>
        </p:spPr>
      </p:pic>
      <p:pic>
        <p:nvPicPr>
          <p:cNvPr id="8" name="Picture 3"/>
          <p:cNvPicPr>
            <a:picLocks noChangeAspect="1" noChangeArrowheads="1"/>
          </p:cNvPicPr>
          <p:nvPr/>
        </p:nvPicPr>
        <p:blipFill>
          <a:blip r:embed="rId6" cstate="print"/>
          <a:srcRect/>
          <a:stretch>
            <a:fillRect/>
          </a:stretch>
        </p:blipFill>
        <p:spPr bwMode="auto">
          <a:xfrm>
            <a:off x="0" y="5715000"/>
            <a:ext cx="1374621" cy="1143000"/>
          </a:xfrm>
          <a:prstGeom prst="rect">
            <a:avLst/>
          </a:prstGeom>
          <a:noFill/>
          <a:ln w="9525">
            <a:noFill/>
            <a:miter lim="800000"/>
            <a:headEnd/>
            <a:tailEnd/>
          </a:ln>
          <a:effectLst/>
        </p:spPr>
      </p:pic>
      <p:pic>
        <p:nvPicPr>
          <p:cNvPr id="9" name="Picture 2" descr="D:\Study in Austin\Meetings\AGU\ncar-logo-lg.jpg"/>
          <p:cNvPicPr>
            <a:picLocks noChangeAspect="1" noChangeArrowheads="1"/>
          </p:cNvPicPr>
          <p:nvPr/>
        </p:nvPicPr>
        <p:blipFill>
          <a:blip r:embed="rId7" cstate="print"/>
          <a:srcRect/>
          <a:stretch>
            <a:fillRect/>
          </a:stretch>
        </p:blipFill>
        <p:spPr bwMode="auto">
          <a:xfrm>
            <a:off x="3314700" y="5940730"/>
            <a:ext cx="2514600" cy="806645"/>
          </a:xfrm>
          <a:prstGeom prst="rect">
            <a:avLst/>
          </a:prstGeom>
          <a:noFill/>
        </p:spPr>
      </p:pic>
      <p:grpSp>
        <p:nvGrpSpPr>
          <p:cNvPr id="13" name="Group 12"/>
          <p:cNvGrpSpPr/>
          <p:nvPr/>
        </p:nvGrpSpPr>
        <p:grpSpPr>
          <a:xfrm>
            <a:off x="1143001" y="3370940"/>
            <a:ext cx="6934200" cy="2359330"/>
            <a:chOff x="16612561" y="4061355"/>
            <a:chExt cx="5391240" cy="3175119"/>
          </a:xfrm>
        </p:grpSpPr>
        <p:sp>
          <p:nvSpPr>
            <p:cNvPr id="14" name="TextBox 13"/>
            <p:cNvSpPr txBox="1"/>
            <p:nvPr/>
          </p:nvSpPr>
          <p:spPr>
            <a:xfrm>
              <a:off x="16612561" y="4061355"/>
              <a:ext cx="5391240" cy="869814"/>
            </a:xfrm>
            <a:prstGeom prst="rect">
              <a:avLst/>
            </a:prstGeom>
            <a:noFill/>
          </p:spPr>
          <p:txBody>
            <a:bodyPr wrap="square" rtlCol="0">
              <a:spAutoFit/>
            </a:bodyPr>
            <a:lstStyle/>
            <a:p>
              <a:pPr eaLnBrk="1" fontAlgn="auto" hangingPunct="1">
                <a:spcBef>
                  <a:spcPts val="0"/>
                </a:spcBef>
                <a:spcAft>
                  <a:spcPts val="0"/>
                </a:spcAft>
              </a:pPr>
              <a:r>
                <a:rPr lang="en-US" sz="1800" b="1" dirty="0" smtClean="0">
                  <a:solidFill>
                    <a:srgbClr val="FFFFFF"/>
                  </a:solidFill>
                  <a:latin typeface="Calibri"/>
                  <a:ea typeface=""/>
                  <a:cs typeface=""/>
                </a:rPr>
                <a:t>Yong-</a:t>
              </a:r>
              <a:r>
                <a:rPr lang="en-US" sz="1800" b="1" dirty="0" err="1" smtClean="0">
                  <a:solidFill>
                    <a:srgbClr val="FFFFFF"/>
                  </a:solidFill>
                  <a:latin typeface="Calibri"/>
                  <a:ea typeface=""/>
                  <a:cs typeface=""/>
                </a:rPr>
                <a:t>Fei</a:t>
              </a:r>
              <a:r>
                <a:rPr lang="en-US" sz="1800" b="1" dirty="0" smtClean="0">
                  <a:solidFill>
                    <a:srgbClr val="FFFFFF"/>
                  </a:solidFill>
                  <a:latin typeface="Calibri"/>
                  <a:ea typeface=""/>
                  <a:cs typeface=""/>
                </a:rPr>
                <a:t> Zhang</a:t>
              </a:r>
              <a:r>
                <a:rPr lang="en-US" sz="1800" b="1" baseline="30000" dirty="0" smtClean="0">
                  <a:solidFill>
                    <a:srgbClr val="FFFFFF"/>
                  </a:solidFill>
                  <a:latin typeface="Calibri"/>
                  <a:ea typeface=""/>
                  <a:cs typeface=""/>
                </a:rPr>
                <a:t>1</a:t>
              </a:r>
              <a:r>
                <a:rPr lang="en-US" sz="1800" b="1" dirty="0" smtClean="0">
                  <a:solidFill>
                    <a:srgbClr val="FFFFFF"/>
                  </a:solidFill>
                  <a:latin typeface="Calibri"/>
                  <a:ea typeface=""/>
                  <a:cs typeface=""/>
                </a:rPr>
                <a:t>, </a:t>
              </a:r>
              <a:r>
                <a:rPr lang="en-US" sz="1800" b="1" dirty="0" err="1" smtClean="0">
                  <a:solidFill>
                    <a:srgbClr val="FFFFFF"/>
                  </a:solidFill>
                  <a:latin typeface="Calibri"/>
                  <a:ea typeface=""/>
                  <a:cs typeface=""/>
                </a:rPr>
                <a:t>Zong</a:t>
              </a:r>
              <a:r>
                <a:rPr lang="en-US" sz="1800" b="1" dirty="0" smtClean="0">
                  <a:solidFill>
                    <a:srgbClr val="FFFFFF"/>
                  </a:solidFill>
                  <a:latin typeface="Calibri"/>
                  <a:ea typeface=""/>
                  <a:cs typeface=""/>
                </a:rPr>
                <a:t>-Liang Yang</a:t>
              </a:r>
              <a:r>
                <a:rPr lang="en-US" sz="1800" b="1" baseline="30000" dirty="0" smtClean="0">
                  <a:solidFill>
                    <a:srgbClr val="FFFFFF"/>
                  </a:solidFill>
                  <a:latin typeface="Calibri"/>
                  <a:ea typeface=""/>
                  <a:cs typeface=""/>
                </a:rPr>
                <a:t>1,2</a:t>
              </a:r>
              <a:r>
                <a:rPr lang="en-US" sz="1800" b="1" dirty="0" smtClean="0">
                  <a:solidFill>
                    <a:srgbClr val="FFFFFF"/>
                  </a:solidFill>
                  <a:latin typeface="Calibri"/>
                  <a:ea typeface=""/>
                  <a:cs typeface=""/>
                </a:rPr>
                <a:t>, </a:t>
              </a:r>
              <a:r>
                <a:rPr lang="en-US" sz="1800" b="1" dirty="0" err="1" smtClean="0">
                  <a:solidFill>
                    <a:srgbClr val="FFFFFF"/>
                  </a:solidFill>
                  <a:latin typeface="Calibri"/>
                  <a:ea typeface=""/>
                  <a:cs typeface=""/>
                </a:rPr>
                <a:t>Yonghwan</a:t>
              </a:r>
              <a:r>
                <a:rPr lang="en-US" sz="1800" b="1" dirty="0" smtClean="0">
                  <a:solidFill>
                    <a:srgbClr val="FFFFFF"/>
                  </a:solidFill>
                  <a:latin typeface="Calibri"/>
                  <a:ea typeface=""/>
                  <a:cs typeface=""/>
                </a:rPr>
                <a:t> Kwon</a:t>
              </a:r>
              <a:r>
                <a:rPr lang="en-US" sz="1800" b="1" baseline="30000" dirty="0">
                  <a:solidFill>
                    <a:srgbClr val="FFFFFF"/>
                  </a:solidFill>
                  <a:latin typeface="Calibri"/>
                  <a:ea typeface=""/>
                  <a:cs typeface=""/>
                </a:rPr>
                <a:t>1</a:t>
              </a:r>
              <a:r>
                <a:rPr lang="en-US" sz="1800" b="1" dirty="0" smtClean="0">
                  <a:solidFill>
                    <a:srgbClr val="FFFFFF"/>
                  </a:solidFill>
                  <a:latin typeface="Calibri"/>
                  <a:ea typeface=""/>
                  <a:cs typeface=""/>
                </a:rPr>
                <a:t>, Tim J. Hoar</a:t>
              </a:r>
              <a:r>
                <a:rPr lang="en-US" sz="1800" b="1" baseline="30000" dirty="0" smtClean="0">
                  <a:solidFill>
                    <a:srgbClr val="FFFFFF"/>
                  </a:solidFill>
                  <a:latin typeface="Calibri"/>
                  <a:ea typeface=""/>
                  <a:cs typeface=""/>
                </a:rPr>
                <a:t>3</a:t>
              </a:r>
              <a:r>
                <a:rPr lang="en-US" sz="1800" b="1" dirty="0" smtClean="0">
                  <a:solidFill>
                    <a:srgbClr val="FFFFFF"/>
                  </a:solidFill>
                  <a:latin typeface="Calibri"/>
                  <a:ea typeface=""/>
                  <a:cs typeface=""/>
                </a:rPr>
                <a:t>, Hua Su</a:t>
              </a:r>
              <a:r>
                <a:rPr lang="en-US" sz="1800" b="1" baseline="30000" dirty="0" smtClean="0">
                  <a:solidFill>
                    <a:srgbClr val="FFFFFF"/>
                  </a:solidFill>
                  <a:latin typeface="Calibri"/>
                  <a:ea typeface=""/>
                  <a:cs typeface=""/>
                </a:rPr>
                <a:t>1</a:t>
              </a:r>
              <a:r>
                <a:rPr lang="en-US" sz="1800" b="1" dirty="0" smtClean="0">
                  <a:solidFill>
                    <a:srgbClr val="FFFFFF"/>
                  </a:solidFill>
                  <a:latin typeface="Calibri"/>
                  <a:ea typeface=""/>
                  <a:cs typeface=""/>
                </a:rPr>
                <a:t>, Jeffrey L. Anderson </a:t>
              </a:r>
              <a:r>
                <a:rPr lang="en-US" sz="1800" b="1" baseline="30000" dirty="0" smtClean="0">
                  <a:solidFill>
                    <a:srgbClr val="FFFFFF"/>
                  </a:solidFill>
                  <a:latin typeface="Calibri"/>
                  <a:ea typeface=""/>
                  <a:cs typeface=""/>
                </a:rPr>
                <a:t>3</a:t>
              </a:r>
              <a:r>
                <a:rPr lang="en-US" sz="1800" b="1" dirty="0" smtClean="0">
                  <a:solidFill>
                    <a:srgbClr val="FFFFFF"/>
                  </a:solidFill>
                  <a:latin typeface="Calibri"/>
                  <a:ea typeface=""/>
                  <a:cs typeface=""/>
                </a:rPr>
                <a:t>, Ally M. </a:t>
              </a:r>
              <a:r>
                <a:rPr lang="en-US" sz="1800" b="1" dirty="0" err="1" smtClean="0">
                  <a:solidFill>
                    <a:srgbClr val="FFFFFF"/>
                  </a:solidFill>
                  <a:latin typeface="Calibri"/>
                  <a:ea typeface=""/>
                  <a:cs typeface=""/>
                </a:rPr>
                <a:t>Toure</a:t>
              </a:r>
              <a:r>
                <a:rPr lang="en-US" sz="1800" b="1" baseline="30000" dirty="0" smtClean="0">
                  <a:solidFill>
                    <a:srgbClr val="FFFFFF"/>
                  </a:solidFill>
                  <a:latin typeface="Calibri"/>
                  <a:ea typeface=""/>
                  <a:cs typeface=""/>
                </a:rPr>
                <a:t> 4,5</a:t>
              </a:r>
              <a:r>
                <a:rPr lang="en-US" sz="1800" b="1" dirty="0" smtClean="0">
                  <a:solidFill>
                    <a:srgbClr val="FFFFFF"/>
                  </a:solidFill>
                  <a:latin typeface="Calibri"/>
                  <a:ea typeface=""/>
                  <a:cs typeface=""/>
                </a:rPr>
                <a:t>, and Matthew </a:t>
              </a:r>
              <a:r>
                <a:rPr lang="en-US" sz="1800" b="1" dirty="0" err="1" smtClean="0">
                  <a:solidFill>
                    <a:srgbClr val="FFFFFF"/>
                  </a:solidFill>
                  <a:latin typeface="Calibri"/>
                  <a:ea typeface=""/>
                  <a:cs typeface=""/>
                </a:rPr>
                <a:t>Rodell</a:t>
              </a:r>
              <a:r>
                <a:rPr lang="en-US" sz="1800" b="1" baseline="30000" dirty="0" smtClean="0">
                  <a:solidFill>
                    <a:srgbClr val="FFFFFF"/>
                  </a:solidFill>
                  <a:latin typeface="Calibri"/>
                  <a:ea typeface=""/>
                  <a:cs typeface=""/>
                </a:rPr>
                <a:t> 5</a:t>
              </a:r>
            </a:p>
          </p:txBody>
        </p:sp>
        <p:sp>
          <p:nvSpPr>
            <p:cNvPr id="15" name="TextBox 14"/>
            <p:cNvSpPr txBox="1"/>
            <p:nvPr/>
          </p:nvSpPr>
          <p:spPr>
            <a:xfrm>
              <a:off x="16792642" y="4999811"/>
              <a:ext cx="5035774" cy="2236663"/>
            </a:xfrm>
            <a:prstGeom prst="rect">
              <a:avLst/>
            </a:prstGeom>
            <a:noFill/>
          </p:spPr>
          <p:txBody>
            <a:bodyPr wrap="square" rtlCol="0">
              <a:spAutoFit/>
            </a:bodyPr>
            <a:lstStyle/>
            <a:p>
              <a:pPr marL="514350" indent="-514350" eaLnBrk="1" fontAlgn="auto" hangingPunct="1">
                <a:spcBef>
                  <a:spcPts val="0"/>
                </a:spcBef>
                <a:spcAft>
                  <a:spcPts val="0"/>
                </a:spcAft>
              </a:pPr>
              <a:r>
                <a:rPr lang="en-US" sz="1400" b="1" baseline="30000" dirty="0" smtClean="0">
                  <a:solidFill>
                    <a:srgbClr val="FFFFFF"/>
                  </a:solidFill>
                  <a:latin typeface="Calibri"/>
                  <a:ea typeface=""/>
                  <a:cs typeface=""/>
                </a:rPr>
                <a:t>1</a:t>
              </a:r>
              <a:r>
                <a:rPr lang="en-US" sz="1400" dirty="0" smtClean="0">
                  <a:solidFill>
                    <a:srgbClr val="FFFFFF"/>
                  </a:solidFill>
                  <a:latin typeface="Calibri"/>
                  <a:ea typeface=""/>
                  <a:cs typeface=""/>
                </a:rPr>
                <a:t>Jackson School of Geosciences, University of Texas at Austin, Austin, TX, United States.</a:t>
              </a:r>
            </a:p>
            <a:p>
              <a:pPr marL="514350" indent="-514350" eaLnBrk="1" fontAlgn="auto" hangingPunct="1">
                <a:spcBef>
                  <a:spcPts val="0"/>
                </a:spcBef>
                <a:spcAft>
                  <a:spcPts val="0"/>
                </a:spcAft>
              </a:pPr>
              <a:r>
                <a:rPr lang="en-US" sz="1400" b="1" baseline="30000" dirty="0" smtClean="0">
                  <a:solidFill>
                    <a:srgbClr val="FFFFFF"/>
                  </a:solidFill>
                  <a:latin typeface="Calibri"/>
                  <a:ea typeface=""/>
                  <a:cs typeface=""/>
                </a:rPr>
                <a:t>2</a:t>
              </a:r>
              <a:r>
                <a:rPr lang="en-US" sz="1400" dirty="0" smtClean="0">
                  <a:solidFill>
                    <a:srgbClr val="FFFFFF"/>
                  </a:solidFill>
                  <a:latin typeface="Calibri"/>
                  <a:ea typeface=""/>
                  <a:cs typeface=""/>
                </a:rPr>
                <a:t>Key Lab of Regional Climate-Environment for Temperate East Asia (RCE-TEA), Institute of Atmospheric Physics, Chinese Academy of Sciences, Beijing, China. </a:t>
              </a:r>
            </a:p>
            <a:p>
              <a:pPr marL="514350" indent="-514350" eaLnBrk="1" fontAlgn="auto" hangingPunct="1">
                <a:spcBef>
                  <a:spcPts val="0"/>
                </a:spcBef>
                <a:spcAft>
                  <a:spcPts val="0"/>
                </a:spcAft>
              </a:pPr>
              <a:r>
                <a:rPr lang="en-US" sz="1400" b="1" baseline="30000" dirty="0" smtClean="0">
                  <a:solidFill>
                    <a:srgbClr val="FFFFFF"/>
                  </a:solidFill>
                  <a:latin typeface="Calibri"/>
                  <a:ea typeface=""/>
                  <a:cs typeface=""/>
                </a:rPr>
                <a:t>3</a:t>
              </a:r>
              <a:r>
                <a:rPr lang="en-US" sz="1400" dirty="0" smtClean="0">
                  <a:solidFill>
                    <a:srgbClr val="FFFFFF"/>
                  </a:solidFill>
                  <a:latin typeface="Calibri"/>
                  <a:ea typeface=""/>
                  <a:cs typeface=""/>
                </a:rPr>
                <a:t>The National Center for Atmospheric Research, Boulder, CO, United States.</a:t>
              </a:r>
            </a:p>
            <a:p>
              <a:pPr eaLnBrk="1" fontAlgn="auto" hangingPunct="1">
                <a:spcBef>
                  <a:spcPts val="0"/>
                </a:spcBef>
                <a:spcAft>
                  <a:spcPts val="0"/>
                </a:spcAft>
              </a:pPr>
              <a:r>
                <a:rPr lang="en-US" sz="1400" baseline="30000" dirty="0" smtClean="0">
                  <a:solidFill>
                    <a:srgbClr val="FFFFFF"/>
                  </a:solidFill>
                  <a:latin typeface="Calibri"/>
                  <a:ea typeface=""/>
                  <a:cs typeface=""/>
                </a:rPr>
                <a:t>4</a:t>
              </a:r>
              <a:r>
                <a:rPr lang="en-US" sz="1400" dirty="0" smtClean="0">
                  <a:solidFill>
                    <a:srgbClr val="FFFFFF"/>
                  </a:solidFill>
                  <a:latin typeface="Calibri"/>
                  <a:ea typeface=""/>
                  <a:cs typeface=""/>
                </a:rPr>
                <a:t>Universities Space Research Association (USRA), Columbia, MD, United States.</a:t>
              </a:r>
              <a:endParaRPr lang="zh-CN" altLang="en-US" sz="1400" dirty="0" smtClean="0">
                <a:solidFill>
                  <a:srgbClr val="FFFFFF"/>
                </a:solidFill>
                <a:latin typeface="Calibri"/>
                <a:ea typeface="宋体"/>
                <a:cs typeface=""/>
              </a:endParaRPr>
            </a:p>
            <a:p>
              <a:pPr eaLnBrk="1" fontAlgn="auto" hangingPunct="1">
                <a:spcBef>
                  <a:spcPts val="0"/>
                </a:spcBef>
                <a:spcAft>
                  <a:spcPts val="0"/>
                </a:spcAft>
              </a:pPr>
              <a:r>
                <a:rPr lang="en-US" sz="1400" baseline="30000" dirty="0" smtClean="0">
                  <a:solidFill>
                    <a:srgbClr val="FFFFFF"/>
                  </a:solidFill>
                  <a:latin typeface="Calibri"/>
                  <a:ea typeface=""/>
                  <a:cs typeface=""/>
                </a:rPr>
                <a:t>5</a:t>
              </a:r>
              <a:r>
                <a:rPr lang="en-US" sz="1400" dirty="0" smtClean="0">
                  <a:solidFill>
                    <a:srgbClr val="FFFFFF"/>
                  </a:solidFill>
                  <a:latin typeface="Calibri"/>
                  <a:ea typeface=""/>
                  <a:cs typeface=""/>
                </a:rPr>
                <a:t>NASA Goddard Space Flight Center, Greenbelt, MD, United States.</a:t>
              </a:r>
              <a:endParaRPr lang="zh-CN" altLang="en-US" sz="1400" dirty="0" smtClean="0">
                <a:solidFill>
                  <a:srgbClr val="FFFFFF"/>
                </a:solidFill>
                <a:latin typeface="Calibri"/>
                <a:ea typeface="宋体"/>
                <a:cs typeface=""/>
              </a:endParaRPr>
            </a:p>
            <a:p>
              <a:pPr marL="514350" indent="-514350" eaLnBrk="1" fontAlgn="auto" hangingPunct="1">
                <a:spcBef>
                  <a:spcPts val="0"/>
                </a:spcBef>
                <a:spcAft>
                  <a:spcPts val="0"/>
                </a:spcAft>
                <a:buFontTx/>
                <a:buAutoNum type="arabicPeriod"/>
              </a:pPr>
              <a:endParaRPr lang="en-US" sz="1800" dirty="0" smtClean="0">
                <a:solidFill>
                  <a:srgbClr val="000000"/>
                </a:solidFill>
                <a:latin typeface="Calibri"/>
                <a:ea typeface=""/>
                <a:cs typeface=""/>
              </a:endParaRPr>
            </a:p>
          </p:txBody>
        </p:sp>
      </p:grpSp>
      <p:pic>
        <p:nvPicPr>
          <p:cNvPr id="16" name="Picture 2" descr="D:\Study in Austin\Meetings\iLEAPS\EA-logo-new.gif"/>
          <p:cNvPicPr>
            <a:picLocks noChangeAspect="1" noChangeArrowheads="1"/>
          </p:cNvPicPr>
          <p:nvPr/>
        </p:nvPicPr>
        <p:blipFill>
          <a:blip r:embed="rId8"/>
          <a:srcRect/>
          <a:stretch>
            <a:fillRect/>
          </a:stretch>
        </p:blipFill>
        <p:spPr bwMode="auto">
          <a:xfrm>
            <a:off x="7620000" y="5715000"/>
            <a:ext cx="1524000" cy="1127729"/>
          </a:xfrm>
          <a:prstGeom prst="rect">
            <a:avLst/>
          </a:prstGeom>
          <a:noFill/>
        </p:spPr>
      </p:pic>
      <p:sp>
        <p:nvSpPr>
          <p:cNvPr id="3" name="Footer Placeholder 2"/>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Tree>
    <p:extLst>
      <p:ext uri="{BB962C8B-B14F-4D97-AF65-F5344CB8AC3E}">
        <p14:creationId xmlns:p14="http://schemas.microsoft.com/office/powerpoint/2010/main" val="1518264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902732"/>
            <a:ext cx="7901473" cy="1769597"/>
            <a:chOff x="457200" y="1524000"/>
            <a:chExt cx="7901473" cy="1769597"/>
          </a:xfrm>
        </p:grpSpPr>
        <p:grpSp>
          <p:nvGrpSpPr>
            <p:cNvPr id="4" name="Group 3"/>
            <p:cNvGrpSpPr/>
            <p:nvPr/>
          </p:nvGrpSpPr>
          <p:grpSpPr>
            <a:xfrm>
              <a:off x="457200" y="1524000"/>
              <a:ext cx="6693960" cy="1769597"/>
              <a:chOff x="392639" y="5078878"/>
              <a:chExt cx="6693960" cy="1769597"/>
            </a:xfrm>
          </p:grpSpPr>
          <p:grpSp>
            <p:nvGrpSpPr>
              <p:cNvPr id="5" name="Group 16"/>
              <p:cNvGrpSpPr/>
              <p:nvPr/>
            </p:nvGrpSpPr>
            <p:grpSpPr>
              <a:xfrm>
                <a:off x="392639" y="5078878"/>
                <a:ext cx="6693960" cy="1769597"/>
                <a:chOff x="392639" y="5078878"/>
                <a:chExt cx="6693960" cy="1769597"/>
              </a:xfrm>
            </p:grpSpPr>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639" y="5392519"/>
                  <a:ext cx="3631523" cy="14559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2113850" y="5078878"/>
                  <a:ext cx="4972749"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FFFFFF"/>
                      </a:solidFill>
                      <a:latin typeface="Calibri"/>
                      <a:ea typeface=""/>
                      <a:cs typeface=""/>
                    </a:rPr>
                    <a:t>Snow Water Storage (Posterior minus Prior)</a:t>
                  </a:r>
                  <a:endParaRPr lang="en-US" sz="1800" dirty="0">
                    <a:solidFill>
                      <a:srgbClr val="FFFFFF"/>
                    </a:solidFill>
                    <a:latin typeface="Calibri"/>
                    <a:ea typeface=""/>
                    <a:cs typeface=""/>
                  </a:endParaRPr>
                </a:p>
              </p:txBody>
            </p:sp>
          </p:grpSp>
          <p:sp>
            <p:nvSpPr>
              <p:cNvPr id="6" name="TextBox 5"/>
              <p:cNvSpPr txBox="1"/>
              <p:nvPr/>
            </p:nvSpPr>
            <p:spPr>
              <a:xfrm>
                <a:off x="2284601" y="6111656"/>
                <a:ext cx="1066799" cy="461665"/>
              </a:xfrm>
              <a:prstGeom prst="rect">
                <a:avLst/>
              </a:prstGeom>
              <a:noFill/>
            </p:spPr>
            <p:txBody>
              <a:bodyPr wrap="square" rtlCol="0">
                <a:spAutoFit/>
              </a:bodyPr>
              <a:lstStyle/>
              <a:p>
                <a:pPr eaLnBrk="1" fontAlgn="auto" hangingPunct="1">
                  <a:spcBef>
                    <a:spcPts val="0"/>
                  </a:spcBef>
                  <a:spcAft>
                    <a:spcPts val="0"/>
                  </a:spcAft>
                </a:pPr>
                <a:r>
                  <a:rPr lang="en-US" sz="1200" b="1" dirty="0" smtClean="0">
                    <a:solidFill>
                      <a:srgbClr val="000000"/>
                    </a:solidFill>
                    <a:latin typeface="Calibri"/>
                    <a:ea typeface=""/>
                    <a:cs typeface=""/>
                  </a:rPr>
                  <a:t>MODIS assimilation</a:t>
                </a:r>
                <a:endParaRPr lang="en-US" sz="1200" b="1" dirty="0">
                  <a:solidFill>
                    <a:srgbClr val="000000"/>
                  </a:solidFill>
                  <a:latin typeface="Calibri"/>
                  <a:ea typeface=""/>
                  <a:cs typeface=""/>
                </a:endParaRPr>
              </a:p>
            </p:txBody>
          </p:sp>
        </p:grpSp>
        <p:grpSp>
          <p:nvGrpSpPr>
            <p:cNvPr id="9" name="Group 8"/>
            <p:cNvGrpSpPr/>
            <p:nvPr/>
          </p:nvGrpSpPr>
          <p:grpSpPr>
            <a:xfrm>
              <a:off x="4724400" y="1828800"/>
              <a:ext cx="3634273" cy="1446431"/>
              <a:chOff x="4736039" y="4240678"/>
              <a:chExt cx="3634273" cy="1446431"/>
            </a:xfrm>
          </p:grpSpPr>
          <p:pic>
            <p:nvPicPr>
              <p:cNvPr id="1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039" y="4240678"/>
                <a:ext cx="3607765" cy="14464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p:cNvSpPr txBox="1"/>
              <p:nvPr/>
            </p:nvSpPr>
            <p:spPr>
              <a:xfrm>
                <a:off x="6412439" y="4926478"/>
                <a:ext cx="1957873" cy="461665"/>
              </a:xfrm>
              <a:prstGeom prst="rect">
                <a:avLst/>
              </a:prstGeom>
              <a:noFill/>
            </p:spPr>
            <p:txBody>
              <a:bodyPr wrap="square" rtlCol="0">
                <a:spAutoFit/>
              </a:bodyPr>
              <a:lstStyle/>
              <a:p>
                <a:pPr eaLnBrk="1" fontAlgn="auto" hangingPunct="1">
                  <a:spcBef>
                    <a:spcPts val="0"/>
                  </a:spcBef>
                  <a:spcAft>
                    <a:spcPts val="0"/>
                  </a:spcAft>
                </a:pPr>
                <a:r>
                  <a:rPr lang="en-US" sz="1200" b="1" dirty="0" smtClean="0">
                    <a:solidFill>
                      <a:srgbClr val="000000"/>
                    </a:solidFill>
                    <a:latin typeface="Calibri"/>
                    <a:ea typeface=""/>
                    <a:cs typeface=""/>
                  </a:rPr>
                  <a:t>MODIS and GRACE assimilation</a:t>
                </a:r>
                <a:endParaRPr lang="en-US" sz="1200" b="1" dirty="0">
                  <a:solidFill>
                    <a:srgbClr val="000000"/>
                  </a:solidFill>
                  <a:latin typeface="Calibri"/>
                  <a:ea typeface=""/>
                  <a:cs typeface=""/>
                </a:endParaRPr>
              </a:p>
            </p:txBody>
          </p:sp>
        </p:grpSp>
      </p:grpSp>
      <p:pic>
        <p:nvPicPr>
          <p:cNvPr id="10241" name="Picture 1"/>
          <p:cNvPicPr>
            <a:picLocks noChangeAspect="1" noChangeArrowheads="1"/>
          </p:cNvPicPr>
          <p:nvPr/>
        </p:nvPicPr>
        <p:blipFill>
          <a:blip r:embed="rId4"/>
          <a:srcRect/>
          <a:stretch>
            <a:fillRect/>
          </a:stretch>
        </p:blipFill>
        <p:spPr bwMode="auto">
          <a:xfrm>
            <a:off x="1295400" y="2951508"/>
            <a:ext cx="6537339" cy="3657600"/>
          </a:xfrm>
          <a:prstGeom prst="rect">
            <a:avLst/>
          </a:prstGeom>
          <a:noFill/>
          <a:ln w="9525">
            <a:noFill/>
            <a:miter lim="800000"/>
            <a:headEnd/>
            <a:tailEnd/>
          </a:ln>
          <a:effectLst/>
        </p:spPr>
      </p:pic>
      <p:sp>
        <p:nvSpPr>
          <p:cNvPr id="2" name="Title 1"/>
          <p:cNvSpPr>
            <a:spLocks noGrp="1"/>
          </p:cNvSpPr>
          <p:nvPr>
            <p:ph type="title"/>
          </p:nvPr>
        </p:nvSpPr>
        <p:spPr>
          <a:xfrm>
            <a:off x="457200" y="146362"/>
            <a:ext cx="8229600" cy="628094"/>
          </a:xfrm>
        </p:spPr>
        <p:txBody>
          <a:bodyPr>
            <a:normAutofit fontScale="90000"/>
          </a:bodyPr>
          <a:lstStyle/>
          <a:p>
            <a:r>
              <a:rPr lang="en-US" sz="3600" dirty="0" smtClean="0">
                <a:solidFill>
                  <a:srgbClr val="FFFFFF"/>
                </a:solidFill>
              </a:rPr>
              <a:t>Assimilation Results</a:t>
            </a:r>
            <a:endParaRPr lang="en-US" sz="3600" dirty="0">
              <a:solidFill>
                <a:srgbClr val="FFFFFF"/>
              </a:solidFill>
            </a:endParaRPr>
          </a:p>
        </p:txBody>
      </p:sp>
      <p:sp>
        <p:nvSpPr>
          <p:cNvPr id="3" name="Footer Placeholder 2"/>
          <p:cNvSpPr>
            <a:spLocks noGrp="1"/>
          </p:cNvSpPr>
          <p:nvPr>
            <p:ph type="ftr" sz="quarter" idx="11"/>
          </p:nvPr>
        </p:nvSpPr>
        <p:spPr/>
        <p:txBody>
          <a:bodyPr/>
          <a:lstStyle/>
          <a:p>
            <a:r>
              <a:rPr lang="en-US" smtClean="0">
                <a:solidFill>
                  <a:srgbClr val="000000">
                    <a:tint val="75000"/>
                  </a:srgbClr>
                </a:solidFill>
              </a:rPr>
              <a:t>AMS, 8 January 2018</a:t>
            </a:r>
            <a:endParaRPr lang="en-US">
              <a:solidFill>
                <a:srgbClr val="000000">
                  <a:tint val="75000"/>
                </a:srgbClr>
              </a:solidFill>
            </a:endParaRPr>
          </a:p>
        </p:txBody>
      </p:sp>
    </p:spTree>
    <p:extLst>
      <p:ext uri="{BB962C8B-B14F-4D97-AF65-F5344CB8AC3E}">
        <p14:creationId xmlns:p14="http://schemas.microsoft.com/office/powerpoint/2010/main" val="995325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CICE Sea Ice Component Coupled DA </a:t>
            </a:r>
            <a:endParaRPr lang="en-US" sz="2800" dirty="0">
              <a:solidFill>
                <a:schemeClr val="bg1"/>
              </a:solidFill>
            </a:endParaRPr>
          </a:p>
        </p:txBody>
      </p:sp>
      <p:grpSp>
        <p:nvGrpSpPr>
          <p:cNvPr id="5" name="Group 4"/>
          <p:cNvGrpSpPr>
            <a:grpSpLocks noChangeAspect="1"/>
          </p:cNvGrpSpPr>
          <p:nvPr/>
        </p:nvGrpSpPr>
        <p:grpSpPr>
          <a:xfrm>
            <a:off x="1228178" y="609600"/>
            <a:ext cx="5559133" cy="5073875"/>
            <a:chOff x="951823" y="392758"/>
            <a:chExt cx="6389808" cy="5832040"/>
          </a:xfrm>
        </p:grpSpPr>
        <p:sp>
          <p:nvSpPr>
            <p:cNvPr id="6" name="Block Arc 5"/>
            <p:cNvSpPr/>
            <p:nvPr/>
          </p:nvSpPr>
          <p:spPr>
            <a:xfrm rot="16200000">
              <a:off x="1162144" y="928733"/>
              <a:ext cx="5695898" cy="4896231"/>
            </a:xfrm>
            <a:prstGeom prst="blockArc">
              <a:avLst>
                <a:gd name="adj1" fmla="val 10800000"/>
                <a:gd name="adj2" fmla="val 21516218"/>
                <a:gd name="adj3" fmla="val 10578"/>
              </a:avLst>
            </a:prstGeom>
            <a:ln/>
          </p:spPr>
          <p:style>
            <a:lnRef idx="1">
              <a:schemeClr val="accent5"/>
            </a:lnRef>
            <a:fillRef idx="2">
              <a:schemeClr val="accent5"/>
            </a:fillRef>
            <a:effectRef idx="1">
              <a:schemeClr val="accent5"/>
            </a:effectRef>
            <a:fontRef idx="minor">
              <a:schemeClr val="dk1"/>
            </a:fontRef>
          </p:style>
        </p:sp>
        <p:sp>
          <p:nvSpPr>
            <p:cNvPr id="7" name="Cloud 6"/>
            <p:cNvSpPr/>
            <p:nvPr/>
          </p:nvSpPr>
          <p:spPr>
            <a:xfrm>
              <a:off x="951823" y="392758"/>
              <a:ext cx="1221288" cy="1169007"/>
            </a:xfrm>
            <a:prstGeom prst="cloud">
              <a:avLst/>
            </a:prstGeom>
            <a:ln/>
          </p:spPr>
          <p:style>
            <a:lnRef idx="1">
              <a:schemeClr val="accent5"/>
            </a:lnRef>
            <a:fillRef idx="3">
              <a:schemeClr val="accent5"/>
            </a:fillRef>
            <a:effectRef idx="2">
              <a:schemeClr val="accent5"/>
            </a:effectRef>
            <a:fontRef idx="minor">
              <a:schemeClr val="lt1"/>
            </a:fontRef>
          </p:style>
        </p:sp>
        <p:sp>
          <p:nvSpPr>
            <p:cNvPr id="8" name="TextBox 7"/>
            <p:cNvSpPr txBox="1"/>
            <p:nvPr/>
          </p:nvSpPr>
          <p:spPr>
            <a:xfrm>
              <a:off x="3077165" y="590926"/>
              <a:ext cx="864339" cy="461665"/>
            </a:xfrm>
            <a:prstGeom prst="rect">
              <a:avLst/>
            </a:prstGeom>
            <a:noFill/>
          </p:spPr>
          <p:txBody>
            <a:bodyPr wrap="none" rtlCol="0">
              <a:spAutoFit/>
            </a:bodyPr>
            <a:lstStyle/>
            <a:p>
              <a:r>
                <a:rPr lang="en-US" sz="2400" dirty="0" smtClean="0"/>
                <a:t>DART</a:t>
              </a:r>
              <a:endParaRPr lang="en-US" sz="2400" dirty="0"/>
            </a:p>
          </p:txBody>
        </p:sp>
        <p:grpSp>
          <p:nvGrpSpPr>
            <p:cNvPr id="9" name="Group 8"/>
            <p:cNvGrpSpPr/>
            <p:nvPr/>
          </p:nvGrpSpPr>
          <p:grpSpPr>
            <a:xfrm rot="16200000">
              <a:off x="3523969" y="765445"/>
              <a:ext cx="2241047" cy="5394276"/>
              <a:chOff x="3346567" y="741020"/>
              <a:chExt cx="2241047" cy="5394276"/>
            </a:xfrm>
          </p:grpSpPr>
          <p:sp>
            <p:nvSpPr>
              <p:cNvPr id="15" name="Rectangle 14"/>
              <p:cNvSpPr/>
              <p:nvPr/>
            </p:nvSpPr>
            <p:spPr>
              <a:xfrm>
                <a:off x="4011314" y="2795503"/>
                <a:ext cx="1480988" cy="130049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6" name="Rectangle 15"/>
              <p:cNvSpPr/>
              <p:nvPr/>
            </p:nvSpPr>
            <p:spPr>
              <a:xfrm>
                <a:off x="3858914" y="2878278"/>
                <a:ext cx="1480988" cy="130049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17" name="Oval 16"/>
              <p:cNvSpPr/>
              <p:nvPr/>
            </p:nvSpPr>
            <p:spPr>
              <a:xfrm>
                <a:off x="3829725" y="4662561"/>
                <a:ext cx="1472735" cy="1472735"/>
              </a:xfrm>
              <a:prstGeom prst="ellipse">
                <a:avLst/>
              </a:prstGeom>
              <a:ln/>
            </p:spPr>
            <p:style>
              <a:lnRef idx="1">
                <a:schemeClr val="accent6"/>
              </a:lnRef>
              <a:fillRef idx="2">
                <a:schemeClr val="accent6"/>
              </a:fillRef>
              <a:effectRef idx="1">
                <a:schemeClr val="accent6"/>
              </a:effectRef>
              <a:fontRef idx="minor">
                <a:schemeClr val="dk1"/>
              </a:fontRef>
            </p:style>
            <p:txBody>
              <a:bodyPr vert="horz" wrap="none" anchor="t" anchorCtr="0">
                <a:normAutofit/>
              </a:bodyPr>
              <a:lstStyle/>
              <a:p>
                <a:endParaRPr lang="en-US" sz="2400" dirty="0" smtClean="0"/>
              </a:p>
            </p:txBody>
          </p:sp>
          <p:sp>
            <p:nvSpPr>
              <p:cNvPr id="18" name="Multidocument 17"/>
              <p:cNvSpPr/>
              <p:nvPr/>
            </p:nvSpPr>
            <p:spPr>
              <a:xfrm>
                <a:off x="4113608" y="1387566"/>
                <a:ext cx="1020085" cy="1072398"/>
              </a:xfrm>
              <a:prstGeom prst="flowChartMultidocument">
                <a:avLst/>
              </a:prstGeom>
              <a:ln>
                <a:solidFill>
                  <a:schemeClr val="accent1"/>
                </a:solidFill>
              </a:ln>
            </p:spPr>
            <p:style>
              <a:lnRef idx="2">
                <a:schemeClr val="accent3"/>
              </a:lnRef>
              <a:fillRef idx="1">
                <a:schemeClr val="lt1"/>
              </a:fillRef>
              <a:effectRef idx="0">
                <a:schemeClr val="accent3"/>
              </a:effectRef>
              <a:fontRef idx="minor">
                <a:schemeClr val="dk1"/>
              </a:fontRef>
            </p:style>
          </p:sp>
          <p:sp>
            <p:nvSpPr>
              <p:cNvPr id="19" name="Rectangle 18"/>
              <p:cNvSpPr/>
              <p:nvPr/>
            </p:nvSpPr>
            <p:spPr>
              <a:xfrm>
                <a:off x="3706514" y="2961053"/>
                <a:ext cx="1480988" cy="130049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style>
              <a:lnRef idx="1">
                <a:schemeClr val="accent3"/>
              </a:lnRef>
              <a:fillRef idx="3">
                <a:schemeClr val="accent3"/>
              </a:fillRef>
              <a:effectRef idx="2">
                <a:schemeClr val="accent3"/>
              </a:effectRef>
              <a:fontRef idx="minor">
                <a:schemeClr val="lt1"/>
              </a:fontRef>
            </p:style>
            <p:txBody>
              <a:bodyPr wrap="none">
                <a:normAutofit/>
              </a:bodyPr>
              <a:lstStyle/>
              <a:p>
                <a:endParaRPr lang="en-US" sz="2400" dirty="0">
                  <a:solidFill>
                    <a:schemeClr val="tx1"/>
                  </a:solidFill>
                </a:endParaRPr>
              </a:p>
            </p:txBody>
          </p:sp>
          <p:sp>
            <p:nvSpPr>
              <p:cNvPr id="20" name="TextBox 19"/>
              <p:cNvSpPr txBox="1"/>
              <p:nvPr/>
            </p:nvSpPr>
            <p:spPr>
              <a:xfrm rot="5400000">
                <a:off x="3858001" y="3457586"/>
                <a:ext cx="1057983" cy="530649"/>
              </a:xfrm>
              <a:prstGeom prst="rect">
                <a:avLst/>
              </a:prstGeom>
              <a:noFill/>
            </p:spPr>
            <p:txBody>
              <a:bodyPr wrap="none" rtlCol="0">
                <a:spAutoFit/>
              </a:bodyPr>
              <a:lstStyle/>
              <a:p>
                <a:r>
                  <a:rPr lang="en-US" dirty="0" smtClean="0"/>
                  <a:t>CICE</a:t>
                </a:r>
                <a:endParaRPr lang="en-US" sz="2400" dirty="0"/>
              </a:p>
            </p:txBody>
          </p:sp>
          <p:sp>
            <p:nvSpPr>
              <p:cNvPr id="21" name="TextBox 20"/>
              <p:cNvSpPr txBox="1"/>
              <p:nvPr/>
            </p:nvSpPr>
            <p:spPr>
              <a:xfrm rot="5400000">
                <a:off x="4008134" y="5079526"/>
                <a:ext cx="1165553" cy="461665"/>
              </a:xfrm>
              <a:prstGeom prst="rect">
                <a:avLst/>
              </a:prstGeom>
              <a:noFill/>
            </p:spPr>
            <p:txBody>
              <a:bodyPr wrap="none" rtlCol="0">
                <a:spAutoFit/>
              </a:bodyPr>
              <a:lstStyle/>
              <a:p>
                <a:r>
                  <a:rPr lang="en-US" sz="2400" dirty="0" smtClean="0"/>
                  <a:t>Coupler</a:t>
                </a:r>
                <a:endParaRPr lang="en-US" sz="2400" dirty="0"/>
              </a:p>
            </p:txBody>
          </p:sp>
          <p:sp>
            <p:nvSpPr>
              <p:cNvPr id="22" name="TextBox 21"/>
              <p:cNvSpPr txBox="1"/>
              <p:nvPr/>
            </p:nvSpPr>
            <p:spPr>
              <a:xfrm rot="5400000">
                <a:off x="2923106" y="4435482"/>
                <a:ext cx="1247031" cy="400110"/>
              </a:xfrm>
              <a:prstGeom prst="rect">
                <a:avLst/>
              </a:prstGeom>
              <a:noFill/>
            </p:spPr>
            <p:txBody>
              <a:bodyPr wrap="none" rtlCol="0">
                <a:spAutoFit/>
              </a:bodyPr>
              <a:lstStyle/>
              <a:p>
                <a:r>
                  <a:rPr lang="en-US" sz="2000" dirty="0" smtClean="0"/>
                  <a:t>2D forcing</a:t>
                </a:r>
                <a:endParaRPr lang="en-US" sz="2000" dirty="0"/>
              </a:p>
            </p:txBody>
          </p:sp>
          <p:sp>
            <p:nvSpPr>
              <p:cNvPr id="23" name="TextBox 22"/>
              <p:cNvSpPr txBox="1"/>
              <p:nvPr/>
            </p:nvSpPr>
            <p:spPr>
              <a:xfrm rot="5400000">
                <a:off x="3270717" y="2147427"/>
                <a:ext cx="1222485" cy="400110"/>
              </a:xfrm>
              <a:prstGeom prst="rect">
                <a:avLst/>
              </a:prstGeom>
              <a:noFill/>
            </p:spPr>
            <p:txBody>
              <a:bodyPr wrap="none" rtlCol="0">
                <a:spAutoFit/>
              </a:bodyPr>
              <a:lstStyle/>
              <a:p>
                <a:r>
                  <a:rPr lang="en-US" sz="2000" dirty="0" smtClean="0"/>
                  <a:t>3D restart</a:t>
                </a:r>
                <a:endParaRPr lang="en-US" sz="2000" dirty="0"/>
              </a:p>
            </p:txBody>
          </p:sp>
          <p:sp>
            <p:nvSpPr>
              <p:cNvPr id="24" name="TextBox 23"/>
              <p:cNvSpPr txBox="1"/>
              <p:nvPr/>
            </p:nvSpPr>
            <p:spPr>
              <a:xfrm rot="5400000">
                <a:off x="4866610" y="1061914"/>
                <a:ext cx="1041897" cy="400110"/>
              </a:xfrm>
              <a:prstGeom prst="rect">
                <a:avLst/>
              </a:prstGeom>
              <a:noFill/>
            </p:spPr>
            <p:txBody>
              <a:bodyPr wrap="none" rtlCol="0">
                <a:spAutoFit/>
              </a:bodyPr>
              <a:lstStyle/>
              <a:p>
                <a:r>
                  <a:rPr lang="en-US" sz="2000" dirty="0" smtClean="0"/>
                  <a:t>3D state</a:t>
                </a:r>
                <a:endParaRPr lang="en-US" sz="2000" dirty="0"/>
              </a:p>
            </p:txBody>
          </p:sp>
          <p:cxnSp>
            <p:nvCxnSpPr>
              <p:cNvPr id="25" name="Straight Arrow Connector 24"/>
              <p:cNvCxnSpPr/>
              <p:nvPr/>
            </p:nvCxnSpPr>
            <p:spPr>
              <a:xfrm rot="5400000">
                <a:off x="4031649" y="4479339"/>
                <a:ext cx="384131"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rot="5400000" flipH="1" flipV="1">
                <a:off x="4625352" y="4459766"/>
                <a:ext cx="363802" cy="15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a:xfrm rot="5400000">
                <a:off x="4071165" y="2552792"/>
                <a:ext cx="384131"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rot="5400000" flipH="1" flipV="1">
                <a:off x="4664868" y="2533219"/>
                <a:ext cx="363802" cy="15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p:nvPr/>
            </p:nvCxnSpPr>
            <p:spPr>
              <a:xfrm rot="5400000">
                <a:off x="4082460" y="1153037"/>
                <a:ext cx="384131"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1" name="Straight Arrow Connector 30"/>
              <p:cNvCxnSpPr/>
              <p:nvPr/>
            </p:nvCxnSpPr>
            <p:spPr>
              <a:xfrm rot="5400000" flipH="1" flipV="1">
                <a:off x="4676163" y="1133464"/>
                <a:ext cx="363802" cy="15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14" name="TextBox 13"/>
            <p:cNvSpPr txBox="1"/>
            <p:nvPr/>
          </p:nvSpPr>
          <p:spPr>
            <a:xfrm>
              <a:off x="1029090" y="480344"/>
              <a:ext cx="1226206" cy="955169"/>
            </a:xfrm>
            <a:prstGeom prst="rect">
              <a:avLst/>
            </a:prstGeom>
            <a:noFill/>
          </p:spPr>
          <p:txBody>
            <a:bodyPr wrap="square" rtlCol="0">
              <a:spAutoFit/>
            </a:bodyPr>
            <a:lstStyle/>
            <a:p>
              <a:r>
                <a:rPr lang="en-US" smtClean="0"/>
                <a:t>Ice</a:t>
              </a:r>
              <a:r>
                <a:rPr lang="en-US" sz="2400" smtClean="0"/>
                <a:t> </a:t>
              </a:r>
              <a:r>
                <a:rPr lang="en-US" sz="2400" dirty="0" err="1" smtClean="0"/>
                <a:t>Obs</a:t>
              </a:r>
              <a:endParaRPr lang="en-US" sz="2400" dirty="0"/>
            </a:p>
          </p:txBody>
        </p:sp>
      </p:grpSp>
      <p:sp>
        <p:nvSpPr>
          <p:cNvPr id="32" name="TextBox 31"/>
          <p:cNvSpPr txBox="1"/>
          <p:nvPr/>
        </p:nvSpPr>
        <p:spPr>
          <a:xfrm>
            <a:off x="6477000" y="4668977"/>
            <a:ext cx="2667000" cy="830997"/>
          </a:xfrm>
          <a:prstGeom prst="rect">
            <a:avLst/>
          </a:prstGeom>
          <a:noFill/>
        </p:spPr>
        <p:txBody>
          <a:bodyPr wrap="square" rtlCol="0">
            <a:spAutoFit/>
          </a:bodyPr>
          <a:lstStyle/>
          <a:p>
            <a:r>
              <a:rPr lang="en-US" dirty="0" smtClean="0"/>
              <a:t>Results from C. </a:t>
            </a:r>
            <a:r>
              <a:rPr lang="en-US" dirty="0" err="1" smtClean="0"/>
              <a:t>Bitz</a:t>
            </a:r>
            <a:r>
              <a:rPr lang="en-US" dirty="0" smtClean="0"/>
              <a:t>, Y. Zhang</a:t>
            </a:r>
            <a:endParaRPr lang="en-US" dirty="0"/>
          </a:p>
        </p:txBody>
      </p:sp>
      <p:sp>
        <p:nvSpPr>
          <p:cNvPr id="33" name="Rectangle 32"/>
          <p:cNvSpPr/>
          <p:nvPr/>
        </p:nvSpPr>
        <p:spPr>
          <a:xfrm>
            <a:off x="6324600" y="4618819"/>
            <a:ext cx="2468403" cy="1016230"/>
          </a:xfrm>
          <a:prstGeom prst="rect">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102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CICE Sea Ice Component Coupled DA </a:t>
            </a:r>
            <a:endParaRPr lang="en-US" sz="2800" dirty="0">
              <a:solidFill>
                <a:schemeClr val="bg1"/>
              </a:solidFill>
            </a:endParaRPr>
          </a:p>
        </p:txBody>
      </p:sp>
      <p:sp>
        <p:nvSpPr>
          <p:cNvPr id="32" name="TextBox 31"/>
          <p:cNvSpPr txBox="1"/>
          <p:nvPr/>
        </p:nvSpPr>
        <p:spPr>
          <a:xfrm>
            <a:off x="228600" y="762000"/>
            <a:ext cx="8610600" cy="4524315"/>
          </a:xfrm>
          <a:prstGeom prst="rect">
            <a:avLst/>
          </a:prstGeom>
          <a:noFill/>
        </p:spPr>
        <p:txBody>
          <a:bodyPr wrap="square" rtlCol="0">
            <a:spAutoFit/>
          </a:bodyPr>
          <a:lstStyle/>
          <a:p>
            <a:r>
              <a:rPr lang="en-US" dirty="0" smtClean="0"/>
              <a:t>Sea Ice OSSE</a:t>
            </a:r>
          </a:p>
          <a:p>
            <a:endParaRPr lang="en-US" dirty="0"/>
          </a:p>
          <a:p>
            <a:r>
              <a:rPr lang="en-US" dirty="0" smtClean="0"/>
              <a:t>Model:</a:t>
            </a:r>
          </a:p>
          <a:p>
            <a:pPr marL="342900" indent="-342900">
              <a:buFont typeface="Arial" charset="0"/>
              <a:buChar char="•"/>
            </a:pPr>
            <a:r>
              <a:rPr lang="en-US" dirty="0" smtClean="0"/>
              <a:t>CICE-5 forced by slab ocean</a:t>
            </a:r>
          </a:p>
          <a:p>
            <a:pPr marL="342900" indent="-342900">
              <a:buFont typeface="Arial" charset="0"/>
              <a:buChar char="•"/>
            </a:pPr>
            <a:r>
              <a:rPr lang="en-US" dirty="0" smtClean="0"/>
              <a:t>Atmospheric forcing from CAM ensemble reanalysis</a:t>
            </a:r>
          </a:p>
          <a:p>
            <a:pPr>
              <a:lnSpc>
                <a:spcPct val="150000"/>
              </a:lnSpc>
            </a:pPr>
            <a:r>
              <a:rPr lang="en-US" dirty="0" smtClean="0"/>
              <a:t>Observations:</a:t>
            </a:r>
          </a:p>
          <a:p>
            <a:pPr marL="342900" indent="-342900">
              <a:buFont typeface="Arial" charset="0"/>
              <a:buChar char="•"/>
            </a:pPr>
            <a:r>
              <a:rPr lang="en-US" dirty="0" smtClean="0"/>
              <a:t>Sea ice concentration, age, thickness</a:t>
            </a:r>
          </a:p>
          <a:p>
            <a:pPr>
              <a:lnSpc>
                <a:spcPct val="150000"/>
              </a:lnSpc>
            </a:pPr>
            <a:r>
              <a:rPr lang="en-US" dirty="0" smtClean="0"/>
              <a:t>DART:</a:t>
            </a:r>
          </a:p>
          <a:p>
            <a:pPr marL="342900" indent="-342900">
              <a:buFont typeface="Arial" charset="0"/>
              <a:buChar char="•"/>
            </a:pPr>
            <a:r>
              <a:rPr lang="en-US" dirty="0" smtClean="0"/>
              <a:t>30 members</a:t>
            </a:r>
          </a:p>
          <a:p>
            <a:pPr marL="342900" indent="-342900">
              <a:buFont typeface="Arial" charset="0"/>
              <a:buChar char="•"/>
            </a:pPr>
            <a:r>
              <a:rPr lang="en-US" dirty="0" smtClean="0"/>
              <a:t>Adaptive inflation</a:t>
            </a:r>
          </a:p>
          <a:p>
            <a:pPr marL="342900" indent="-342900">
              <a:buFont typeface="Arial" charset="0"/>
              <a:buChar char="•"/>
            </a:pPr>
            <a:r>
              <a:rPr lang="en-US" dirty="0" smtClean="0"/>
              <a:t>GC localization</a:t>
            </a:r>
            <a:endParaRPr lang="en-US" dirty="0"/>
          </a:p>
        </p:txBody>
      </p:sp>
    </p:spTree>
    <p:extLst>
      <p:ext uri="{BB962C8B-B14F-4D97-AF65-F5344CB8AC3E}">
        <p14:creationId xmlns:p14="http://schemas.microsoft.com/office/powerpoint/2010/main" val="3128975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CICE Sea Ice Component Coupled DA </a:t>
            </a:r>
            <a:endParaRPr lang="en-US" sz="28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46" y="3352800"/>
            <a:ext cx="2489200" cy="248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937" y="3352800"/>
            <a:ext cx="2489200" cy="2489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772" y="3352800"/>
            <a:ext cx="2499360" cy="2489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5837690"/>
            <a:ext cx="3302000" cy="647700"/>
          </a:xfrm>
          <a:prstGeom prst="rect">
            <a:avLst/>
          </a:prstGeom>
        </p:spPr>
      </p:pic>
      <p:sp>
        <p:nvSpPr>
          <p:cNvPr id="7" name="TextBox 6"/>
          <p:cNvSpPr txBox="1"/>
          <p:nvPr/>
        </p:nvSpPr>
        <p:spPr>
          <a:xfrm>
            <a:off x="381000" y="838200"/>
            <a:ext cx="8458200" cy="1569660"/>
          </a:xfrm>
          <a:prstGeom prst="rect">
            <a:avLst/>
          </a:prstGeom>
          <a:noFill/>
        </p:spPr>
        <p:txBody>
          <a:bodyPr wrap="square" rtlCol="0">
            <a:spAutoFit/>
          </a:bodyPr>
          <a:lstStyle/>
          <a:p>
            <a:r>
              <a:rPr lang="en-US" dirty="0" smtClean="0"/>
              <a:t>OSSE used to explore information content of different obs.</a:t>
            </a:r>
          </a:p>
          <a:p>
            <a:endParaRPr lang="en-US" dirty="0" smtClean="0"/>
          </a:p>
          <a:p>
            <a:r>
              <a:rPr lang="en-US" dirty="0" smtClean="0"/>
              <a:t>Sea ice concentration alone not as good as when combined with age or thickness observations.</a:t>
            </a:r>
            <a:endParaRPr lang="en-US" dirty="0"/>
          </a:p>
        </p:txBody>
      </p:sp>
      <p:sp>
        <p:nvSpPr>
          <p:cNvPr id="8" name="TextBox 7"/>
          <p:cNvSpPr txBox="1"/>
          <p:nvPr/>
        </p:nvSpPr>
        <p:spPr>
          <a:xfrm>
            <a:off x="986574" y="5842000"/>
            <a:ext cx="3132254" cy="461665"/>
          </a:xfrm>
          <a:prstGeom prst="rect">
            <a:avLst/>
          </a:prstGeom>
          <a:noFill/>
        </p:spPr>
        <p:txBody>
          <a:bodyPr wrap="square" rtlCol="0">
            <a:spAutoFit/>
          </a:bodyPr>
          <a:lstStyle/>
          <a:p>
            <a:r>
              <a:rPr lang="en-US" dirty="0" smtClean="0"/>
              <a:t>RMSE </a:t>
            </a:r>
            <a:r>
              <a:rPr lang="en-US" smtClean="0"/>
              <a:t>of Thickness</a:t>
            </a:r>
            <a:endParaRPr lang="en-US"/>
          </a:p>
        </p:txBody>
      </p:sp>
    </p:spTree>
    <p:extLst>
      <p:ext uri="{BB962C8B-B14F-4D97-AF65-F5344CB8AC3E}">
        <p14:creationId xmlns:p14="http://schemas.microsoft.com/office/powerpoint/2010/main" val="274668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CICE Sea Ice Component Coupled DA </a:t>
            </a:r>
            <a:endParaRPr lang="en-US" sz="2800" dirty="0">
              <a:solidFill>
                <a:schemeClr val="bg1"/>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3333" b="24445"/>
          <a:stretch/>
        </p:blipFill>
        <p:spPr>
          <a:xfrm>
            <a:off x="0" y="2098443"/>
            <a:ext cx="9144000" cy="4267200"/>
          </a:xfrm>
          <a:prstGeom prst="rect">
            <a:avLst/>
          </a:prstGeom>
        </p:spPr>
      </p:pic>
      <p:sp>
        <p:nvSpPr>
          <p:cNvPr id="11" name="TextBox 10"/>
          <p:cNvSpPr txBox="1"/>
          <p:nvPr/>
        </p:nvSpPr>
        <p:spPr>
          <a:xfrm>
            <a:off x="381000" y="838200"/>
            <a:ext cx="8458200" cy="830997"/>
          </a:xfrm>
          <a:prstGeom prst="rect">
            <a:avLst/>
          </a:prstGeom>
          <a:noFill/>
        </p:spPr>
        <p:txBody>
          <a:bodyPr wrap="square" rtlCol="0">
            <a:spAutoFit/>
          </a:bodyPr>
          <a:lstStyle/>
          <a:p>
            <a:r>
              <a:rPr lang="en-US" dirty="0" smtClean="0"/>
              <a:t>Sea ice concentration from SSM/I retrievals as next step.</a:t>
            </a:r>
          </a:p>
          <a:p>
            <a:r>
              <a:rPr lang="en-US" dirty="0" smtClean="0"/>
              <a:t>Reanalysis is moved much closer to observed concentration.</a:t>
            </a:r>
            <a:endParaRPr lang="en-US" dirty="0"/>
          </a:p>
        </p:txBody>
      </p:sp>
    </p:spTree>
    <p:extLst>
      <p:ext uri="{BB962C8B-B14F-4D97-AF65-F5344CB8AC3E}">
        <p14:creationId xmlns:p14="http://schemas.microsoft.com/office/powerpoint/2010/main" val="1218703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What might DA do for climate model applications?</a:t>
            </a:r>
            <a:endParaRPr lang="en-US" sz="2800" dirty="0">
              <a:solidFill>
                <a:schemeClr val="bg1"/>
              </a:solidFill>
            </a:endParaRPr>
          </a:p>
        </p:txBody>
      </p:sp>
      <p:sp>
        <p:nvSpPr>
          <p:cNvPr id="2" name="TextBox 1"/>
          <p:cNvSpPr txBox="1"/>
          <p:nvPr/>
        </p:nvSpPr>
        <p:spPr>
          <a:xfrm>
            <a:off x="304800" y="838200"/>
            <a:ext cx="8534400" cy="3785652"/>
          </a:xfrm>
          <a:prstGeom prst="rect">
            <a:avLst/>
          </a:prstGeom>
          <a:noFill/>
        </p:spPr>
        <p:txBody>
          <a:bodyPr wrap="square" rtlCol="0">
            <a:spAutoFit/>
          </a:bodyPr>
          <a:lstStyle/>
          <a:p>
            <a:pPr marL="342900" lvl="0" indent="-342900">
              <a:buFont typeface="Arial" charset="0"/>
              <a:buChar char="•"/>
            </a:pPr>
            <a:r>
              <a:rPr lang="en-US" dirty="0"/>
              <a:t>ICs for </a:t>
            </a:r>
            <a:r>
              <a:rPr lang="en-US" dirty="0" smtClean="0"/>
              <a:t>predictions,</a:t>
            </a:r>
            <a:endParaRPr lang="en-US" dirty="0"/>
          </a:p>
          <a:p>
            <a:pPr marL="342900" lvl="0" indent="-342900">
              <a:buFont typeface="Arial" charset="0"/>
              <a:buChar char="•"/>
            </a:pPr>
            <a:r>
              <a:rPr lang="en-US" dirty="0"/>
              <a:t>Produce </a:t>
            </a:r>
            <a:r>
              <a:rPr lang="en-US" dirty="0" err="1"/>
              <a:t>reanalyses</a:t>
            </a:r>
            <a:r>
              <a:rPr lang="en-US" dirty="0"/>
              <a:t> to help increase </a:t>
            </a:r>
            <a:r>
              <a:rPr lang="en-US" dirty="0" smtClean="0"/>
              <a:t>understanding,</a:t>
            </a:r>
            <a:endParaRPr lang="en-US" dirty="0"/>
          </a:p>
          <a:p>
            <a:pPr marL="342900" lvl="0" indent="-342900">
              <a:buFont typeface="Arial" charset="0"/>
              <a:buChar char="•"/>
            </a:pPr>
            <a:r>
              <a:rPr lang="en-US" dirty="0"/>
              <a:t>Confront models with observations, </a:t>
            </a:r>
            <a:r>
              <a:rPr lang="en-US" dirty="0" smtClean="0"/>
              <a:t>find inconsistencies</a:t>
            </a:r>
          </a:p>
          <a:p>
            <a:pPr lvl="0"/>
            <a:r>
              <a:rPr lang="en-US" dirty="0"/>
              <a:t> </a:t>
            </a:r>
            <a:r>
              <a:rPr lang="en-US" dirty="0" smtClean="0"/>
              <a:t>     (but </a:t>
            </a:r>
            <a:r>
              <a:rPr lang="en-US" dirty="0"/>
              <a:t>almost never gives direct path to improving model</a:t>
            </a:r>
            <a:r>
              <a:rPr lang="en-US" dirty="0" smtClean="0"/>
              <a:t>),</a:t>
            </a:r>
            <a:endParaRPr lang="en-US" dirty="0"/>
          </a:p>
          <a:p>
            <a:pPr marL="342900" lvl="0" indent="-342900">
              <a:buFont typeface="Arial" charset="0"/>
              <a:buChar char="•"/>
            </a:pPr>
            <a:r>
              <a:rPr lang="en-US" dirty="0"/>
              <a:t>Parameter estimation for model ‘tuning</a:t>
            </a:r>
            <a:r>
              <a:rPr lang="en-US" dirty="0" smtClean="0"/>
              <a:t>’.</a:t>
            </a:r>
            <a:endParaRPr lang="en-US" dirty="0"/>
          </a:p>
          <a:p>
            <a:endParaRPr lang="en-US" dirty="0" smtClean="0"/>
          </a:p>
          <a:p>
            <a:endParaRPr lang="en-US" dirty="0"/>
          </a:p>
          <a:p>
            <a:r>
              <a:rPr lang="en-US" dirty="0" smtClean="0"/>
              <a:t>Ensemble </a:t>
            </a:r>
            <a:r>
              <a:rPr lang="en-US" dirty="0"/>
              <a:t>methods can provide </a:t>
            </a:r>
            <a:r>
              <a:rPr lang="en-US" dirty="0" smtClean="0"/>
              <a:t>information </a:t>
            </a:r>
            <a:r>
              <a:rPr lang="en-US" dirty="0"/>
              <a:t>about uncertainty (and other aspects of distributions) for all of </a:t>
            </a:r>
            <a:r>
              <a:rPr lang="en-US" dirty="0" smtClean="0"/>
              <a:t>these.</a:t>
            </a:r>
            <a:endParaRPr lang="en-US" dirty="0"/>
          </a:p>
          <a:p>
            <a:endParaRPr lang="en-US" dirty="0"/>
          </a:p>
        </p:txBody>
      </p:sp>
    </p:spTree>
    <p:extLst>
      <p:ext uri="{BB962C8B-B14F-4D97-AF65-F5344CB8AC3E}">
        <p14:creationId xmlns:p14="http://schemas.microsoft.com/office/powerpoint/2010/main" val="18368990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DA Challenges for All Applications </a:t>
            </a:r>
            <a:endParaRPr lang="en-US" sz="2800" dirty="0">
              <a:solidFill>
                <a:schemeClr val="bg1"/>
              </a:solidFill>
            </a:endParaRPr>
          </a:p>
        </p:txBody>
      </p:sp>
      <p:sp>
        <p:nvSpPr>
          <p:cNvPr id="2" name="TextBox 1"/>
          <p:cNvSpPr txBox="1"/>
          <p:nvPr/>
        </p:nvSpPr>
        <p:spPr>
          <a:xfrm>
            <a:off x="304800" y="838200"/>
            <a:ext cx="8534400" cy="2308324"/>
          </a:xfrm>
          <a:prstGeom prst="rect">
            <a:avLst/>
          </a:prstGeom>
          <a:noFill/>
        </p:spPr>
        <p:txBody>
          <a:bodyPr wrap="square" rtlCol="0">
            <a:spAutoFit/>
          </a:bodyPr>
          <a:lstStyle/>
          <a:p>
            <a:r>
              <a:rPr lang="en-US" dirty="0" smtClean="0"/>
              <a:t>Many assumptions of Bayesian theory are violated:</a:t>
            </a:r>
          </a:p>
          <a:p>
            <a:pPr marL="342900" indent="-342900">
              <a:buFont typeface="Arial" charset="0"/>
              <a:buChar char="•"/>
            </a:pPr>
            <a:r>
              <a:rPr lang="en-US" dirty="0" smtClean="0"/>
              <a:t>Unbiased model and observations,</a:t>
            </a:r>
          </a:p>
          <a:p>
            <a:pPr marL="342900" indent="-342900">
              <a:buFont typeface="Arial" charset="0"/>
              <a:buChar char="•"/>
            </a:pPr>
            <a:r>
              <a:rPr lang="en-US" dirty="0" smtClean="0"/>
              <a:t>Uncorrelated observation errors,</a:t>
            </a:r>
          </a:p>
          <a:p>
            <a:pPr marL="342900" indent="-342900">
              <a:buFont typeface="Arial" charset="0"/>
              <a:buChar char="•"/>
            </a:pPr>
            <a:r>
              <a:rPr lang="en-US" dirty="0" smtClean="0"/>
              <a:t>Exact estimates of observation error distribution,</a:t>
            </a:r>
          </a:p>
          <a:p>
            <a:pPr marL="342900" indent="-342900">
              <a:buFont typeface="Arial" charset="0"/>
              <a:buChar char="•"/>
            </a:pPr>
            <a:r>
              <a:rPr lang="en-US" dirty="0" smtClean="0"/>
              <a:t>Exact estimates of representation error.</a:t>
            </a:r>
          </a:p>
          <a:p>
            <a:endParaRPr lang="en-US" dirty="0"/>
          </a:p>
        </p:txBody>
      </p:sp>
      <p:sp>
        <p:nvSpPr>
          <p:cNvPr id="5" name="TextBox 4"/>
          <p:cNvSpPr txBox="1"/>
          <p:nvPr/>
        </p:nvSpPr>
        <p:spPr>
          <a:xfrm>
            <a:off x="304800" y="2959990"/>
            <a:ext cx="8959822" cy="2400657"/>
          </a:xfrm>
          <a:prstGeom prst="rect">
            <a:avLst/>
          </a:prstGeom>
          <a:noFill/>
        </p:spPr>
        <p:txBody>
          <a:bodyPr wrap="squar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
                <a:cs typeface=""/>
              </a:rPr>
              <a:t>									Prior (forecast)</a:t>
            </a:r>
          </a:p>
          <a:p>
            <a:pPr defTabSz="457200" eaLnBrk="1" fontAlgn="auto" hangingPunct="1">
              <a:lnSpc>
                <a:spcPct val="90000"/>
              </a:lnSpc>
              <a:spcBef>
                <a:spcPts val="0"/>
              </a:spcBef>
              <a:spcAft>
                <a:spcPts val="0"/>
              </a:spcAft>
            </a:pPr>
            <a:r>
              <a:rPr lang="en-US" dirty="0" smtClean="0">
                <a:solidFill>
                  <a:prstClr val="black"/>
                </a:solidFill>
                <a:latin typeface="Calibri"/>
                <a:ea typeface=""/>
                <a:cs typeface=""/>
              </a:rPr>
              <a:t>				Likelihood						</a:t>
            </a:r>
            <a:endParaRPr lang="en-US" dirty="0">
              <a:solidFill>
                <a:prstClr val="black"/>
              </a:solidFill>
              <a:latin typeface="Calibri"/>
              <a:ea typeface=""/>
              <a:cs typeface=""/>
            </a:endParaRPr>
          </a:p>
          <a:p>
            <a:pPr defTabSz="457200" eaLnBrk="1" fontAlgn="auto" hangingPunct="1">
              <a:lnSpc>
                <a:spcPct val="90000"/>
              </a:lnSpc>
              <a:spcBef>
                <a:spcPts val="0"/>
              </a:spcBef>
              <a:spcAft>
                <a:spcPts val="0"/>
              </a:spcAft>
            </a:pPr>
            <a:r>
              <a:rPr lang="en-US" dirty="0" smtClean="0">
                <a:solidFill>
                  <a:prstClr val="black"/>
                </a:solidFill>
                <a:latin typeface="Calibri"/>
                <a:ea typeface=""/>
                <a:cs typeface=""/>
              </a:rPr>
              <a:t>Posterior (analysis)</a:t>
            </a:r>
          </a:p>
          <a:p>
            <a:pPr defTabSz="457200" eaLnBrk="1" fontAlgn="auto" hangingPunct="1">
              <a:lnSpc>
                <a:spcPct val="90000"/>
              </a:lnSpc>
              <a:spcBef>
                <a:spcPts val="0"/>
              </a:spcBef>
              <a:spcAft>
                <a:spcPts val="0"/>
              </a:spcAft>
            </a:pPr>
            <a:r>
              <a:rPr lang="en-US" dirty="0" smtClean="0">
                <a:solidFill>
                  <a:prstClr val="black"/>
                </a:solidFill>
                <a:latin typeface="Calibri"/>
                <a:ea typeface=""/>
                <a:cs typeface=""/>
              </a:rPr>
              <a:t>																</a:t>
            </a:r>
            <a:endParaRPr lang="en-US" sz="2000" dirty="0">
              <a:solidFill>
                <a:prstClr val="black"/>
              </a:solidFill>
              <a:latin typeface="Calibri"/>
              <a:ea typeface=""/>
              <a:cs typeface=""/>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
              <a:cs typeface=""/>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
              <a:cs typeface=""/>
            </a:endParaRPr>
          </a:p>
          <a:p>
            <a:pPr defTabSz="457200" eaLnBrk="1" fontAlgn="auto" hangingPunct="1">
              <a:spcBef>
                <a:spcPts val="0"/>
              </a:spcBef>
              <a:spcAft>
                <a:spcPts val="0"/>
              </a:spcAft>
            </a:pPr>
            <a:r>
              <a:rPr lang="en-US" dirty="0" smtClean="0">
                <a:solidFill>
                  <a:prstClr val="black"/>
                </a:solidFill>
                <a:latin typeface="Calibri"/>
                <a:ea typeface=""/>
                <a:cs typeface=""/>
              </a:rPr>
              <a:t>		</a:t>
            </a:r>
            <a:endParaRPr lang="en-US" dirty="0">
              <a:solidFill>
                <a:prstClr val="black"/>
              </a:solidFill>
              <a:latin typeface="Calibri"/>
              <a:ea typeface=""/>
              <a:cs typeface=""/>
            </a:endParaRPr>
          </a:p>
        </p:txBody>
      </p:sp>
      <p:cxnSp>
        <p:nvCxnSpPr>
          <p:cNvPr id="6" name="Straight Arrow Connector 5"/>
          <p:cNvCxnSpPr/>
          <p:nvPr/>
        </p:nvCxnSpPr>
        <p:spPr>
          <a:xfrm flipH="1">
            <a:off x="4780994" y="3352800"/>
            <a:ext cx="288911" cy="8027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164905" y="3733800"/>
            <a:ext cx="381000" cy="4598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1720270" y="426720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62CFF"/>
                          </a:solidFill>
                          <a:latin typeface="Cambria Math" charset="0"/>
                        </a:rPr>
                        <m:t>𝑃</m:t>
                      </m:r>
                      <m:d>
                        <m:dPr>
                          <m:ctrlPr>
                            <a:rPr lang="mr-IN" i="1" smtClean="0">
                              <a:solidFill>
                                <a:srgbClr val="162CFF"/>
                              </a:solidFill>
                              <a:latin typeface="Cambria Math" charset="0"/>
                            </a:rPr>
                          </m:ctrlPr>
                        </m:dPr>
                        <m:e>
                          <m:sSub>
                            <m:sSubPr>
                              <m:ctrlPr>
                                <a:rPr lang="en-US" i="1" smtClean="0">
                                  <a:solidFill>
                                    <a:srgbClr val="162CFF"/>
                                  </a:solidFill>
                                  <a:latin typeface="Cambria Math" charset="0"/>
                                </a:rPr>
                              </m:ctrlPr>
                            </m:sSubPr>
                            <m:e>
                              <m:r>
                                <a:rPr lang="en-US" b="1" smtClean="0">
                                  <a:solidFill>
                                    <a:srgbClr val="162CFF"/>
                                  </a:solidFill>
                                  <a:latin typeface="Cambria Math" charset="0"/>
                                </a:rPr>
                                <m:t>𝐱</m:t>
                              </m:r>
                            </m:e>
                            <m:sub>
                              <m:sSub>
                                <m:sSubPr>
                                  <m:ctrlPr>
                                    <a:rPr lang="en-US" i="1" smtClean="0">
                                      <a:solidFill>
                                        <a:srgbClr val="162CFF"/>
                                      </a:solidFill>
                                      <a:latin typeface="Cambria Math" charset="0"/>
                                    </a:rPr>
                                  </m:ctrlPr>
                                </m:sSubPr>
                                <m:e>
                                  <m:r>
                                    <a:rPr lang="en-US" i="1" smtClean="0">
                                      <a:solidFill>
                                        <a:srgbClr val="162CFF"/>
                                      </a:solidFill>
                                      <a:latin typeface="Cambria Math" charset="0"/>
                                    </a:rPr>
                                    <m:t>𝑡</m:t>
                                  </m:r>
                                </m:e>
                                <m:sub>
                                  <m:r>
                                    <a:rPr lang="en-US" i="1" smtClean="0">
                                      <a:solidFill>
                                        <a:srgbClr val="162CFF"/>
                                      </a:solidFill>
                                      <a:latin typeface="Cambria Math" charset="0"/>
                                    </a:rPr>
                                    <m:t>𝑘</m:t>
                                  </m:r>
                                </m:sub>
                              </m:sSub>
                            </m:sub>
                          </m:sSub>
                          <m:r>
                            <a:rPr lang="en-US" i="1" smtClean="0">
                              <a:solidFill>
                                <a:srgbClr val="162CFF"/>
                              </a:solidFill>
                              <a:latin typeface="Cambria Math" charset="0"/>
                            </a:rPr>
                            <m:t>|</m:t>
                          </m:r>
                          <m:sSub>
                            <m:sSubPr>
                              <m:ctrlPr>
                                <a:rPr lang="en-US" i="1" smtClean="0">
                                  <a:solidFill>
                                    <a:srgbClr val="162CFF"/>
                                  </a:solidFill>
                                  <a:latin typeface="Cambria Math" charset="0"/>
                                </a:rPr>
                              </m:ctrlPr>
                            </m:sSubPr>
                            <m:e>
                              <m:r>
                                <a:rPr lang="en-US" b="1" smtClean="0">
                                  <a:solidFill>
                                    <a:srgbClr val="162CFF"/>
                                  </a:solidFill>
                                  <a:latin typeface="Cambria Math" charset="0"/>
                                </a:rPr>
                                <m:t>𝐘</m:t>
                              </m:r>
                            </m:e>
                            <m:sub>
                              <m:sSub>
                                <m:sSubPr>
                                  <m:ctrlPr>
                                    <a:rPr lang="en-US" i="1" smtClean="0">
                                      <a:solidFill>
                                        <a:srgbClr val="162CFF"/>
                                      </a:solidFill>
                                      <a:latin typeface="Cambria Math" charset="0"/>
                                    </a:rPr>
                                  </m:ctrlPr>
                                </m:sSubPr>
                                <m:e>
                                  <m:r>
                                    <a:rPr lang="en-US" i="1" smtClean="0">
                                      <a:solidFill>
                                        <a:srgbClr val="162CFF"/>
                                      </a:solidFill>
                                      <a:latin typeface="Cambria Math" charset="0"/>
                                    </a:rPr>
                                    <m:t>𝑡</m:t>
                                  </m:r>
                                </m:e>
                                <m:sub>
                                  <m:r>
                                    <a:rPr lang="en-US" i="1" smtClean="0">
                                      <a:solidFill>
                                        <a:srgbClr val="162CFF"/>
                                      </a:solidFill>
                                      <a:latin typeface="Cambria Math" charset="0"/>
                                    </a:rPr>
                                    <m:t>𝑘</m:t>
                                  </m:r>
                                </m:sub>
                              </m:sSub>
                            </m:sub>
                          </m:sSub>
                        </m:e>
                      </m:d>
                      <m:r>
                        <a:rPr lang="en-US" i="1" smtClean="0">
                          <a:solidFill>
                            <a:prstClr val="black"/>
                          </a:solidFill>
                          <a:latin typeface="Cambria Math" charset="0"/>
                        </a:rPr>
                        <m:t>=</m:t>
                      </m:r>
                      <m:f>
                        <m:fPr>
                          <m:ctrlPr>
                            <a:rPr lang="mr-IN" i="1" smtClean="0">
                              <a:solidFill>
                                <a:prstClr val="black"/>
                              </a:solidFill>
                              <a:latin typeface="Cambria Math" charset="0"/>
                            </a:rPr>
                          </m:ctrlPr>
                        </m:fPr>
                        <m:num>
                          <m:r>
                            <a:rPr lang="en-US" i="1" smtClean="0">
                              <a:solidFill>
                                <a:srgbClr val="FF0003"/>
                              </a:solidFill>
                              <a:latin typeface="Cambria Math" charset="0"/>
                            </a:rPr>
                            <m:t>𝑃</m:t>
                          </m:r>
                          <m:d>
                            <m:dPr>
                              <m:ctrlPr>
                                <a:rPr lang="mr-IN" i="1" smtClean="0">
                                  <a:solidFill>
                                    <a:srgbClr val="FF0003"/>
                                  </a:solidFill>
                                  <a:latin typeface="Cambria Math" charset="0"/>
                                </a:rPr>
                              </m:ctrlPr>
                            </m:dPr>
                            <m:e>
                              <m:sSub>
                                <m:sSubPr>
                                  <m:ctrlPr>
                                    <a:rPr lang="en-US" i="1" smtClean="0">
                                      <a:solidFill>
                                        <a:srgbClr val="FF0003"/>
                                      </a:solidFill>
                                      <a:latin typeface="Cambria Math" charset="0"/>
                                    </a:rPr>
                                  </m:ctrlPr>
                                </m:sSubPr>
                                <m:e>
                                  <m:r>
                                    <a:rPr lang="en-US" b="1" smtClean="0">
                                      <a:solidFill>
                                        <a:srgbClr val="FF0003"/>
                                      </a:solidFill>
                                      <a:latin typeface="Cambria Math" charset="0"/>
                                    </a:rPr>
                                    <m:t>𝐲</m:t>
                                  </m:r>
                                </m:e>
                                <m:sub>
                                  <m:r>
                                    <a:rPr lang="en-US" i="1" smtClean="0">
                                      <a:solidFill>
                                        <a:srgbClr val="FF0003"/>
                                      </a:solidFill>
                                      <a:latin typeface="Cambria Math" charset="0"/>
                                    </a:rPr>
                                    <m:t>𝑘</m:t>
                                  </m:r>
                                </m:sub>
                              </m:sSub>
                              <m:r>
                                <a:rPr lang="en-US" i="1" smtClean="0">
                                  <a:solidFill>
                                    <a:srgbClr val="FF0003"/>
                                  </a:solidFill>
                                  <a:latin typeface="Cambria Math" charset="0"/>
                                </a:rPr>
                                <m:t>|</m:t>
                              </m:r>
                              <m:r>
                                <a:rPr lang="en-US" b="1" smtClean="0">
                                  <a:solidFill>
                                    <a:srgbClr val="FF0003"/>
                                  </a:solidFill>
                                  <a:latin typeface="Cambria Math" charset="0"/>
                                </a:rPr>
                                <m:t>𝐱</m:t>
                              </m:r>
                            </m:e>
                          </m:d>
                          <m:r>
                            <a:rPr lang="en-US" i="1" smtClean="0">
                              <a:solidFill>
                                <a:srgbClr val="00B400"/>
                              </a:solidFill>
                              <a:latin typeface="Cambria Math" charset="0"/>
                            </a:rPr>
                            <m:t>𝑃</m:t>
                          </m:r>
                          <m:d>
                            <m:dPr>
                              <m:ctrlPr>
                                <a:rPr lang="mr-IN" i="1" smtClean="0">
                                  <a:solidFill>
                                    <a:srgbClr val="00B400"/>
                                  </a:solidFill>
                                  <a:latin typeface="Cambria Math" charset="0"/>
                                </a:rPr>
                              </m:ctrlPr>
                            </m:dPr>
                            <m:e>
                              <m:sSub>
                                <m:sSubPr>
                                  <m:ctrlPr>
                                    <a:rPr lang="en-US" i="1" smtClean="0">
                                      <a:solidFill>
                                        <a:srgbClr val="00B400"/>
                                      </a:solidFill>
                                      <a:latin typeface="Cambria Math" charset="0"/>
                                    </a:rPr>
                                  </m:ctrlPr>
                                </m:sSubPr>
                                <m:e>
                                  <m:r>
                                    <a:rPr lang="en-US" b="1" smtClean="0">
                                      <a:solidFill>
                                        <a:srgbClr val="00B400"/>
                                      </a:solidFill>
                                      <a:latin typeface="Cambria Math" charset="0"/>
                                    </a:rPr>
                                    <m:t>𝐱</m:t>
                                  </m:r>
                                </m:e>
                                <m:sub>
                                  <m:sSub>
                                    <m:sSubPr>
                                      <m:ctrlPr>
                                        <a:rPr lang="en-US" i="1" smtClean="0">
                                          <a:solidFill>
                                            <a:srgbClr val="00B400"/>
                                          </a:solidFill>
                                          <a:latin typeface="Cambria Math" charset="0"/>
                                        </a:rPr>
                                      </m:ctrlPr>
                                    </m:sSubPr>
                                    <m:e>
                                      <m:r>
                                        <a:rPr lang="en-US" i="1" smtClean="0">
                                          <a:solidFill>
                                            <a:srgbClr val="00B400"/>
                                          </a:solidFill>
                                          <a:latin typeface="Cambria Math" charset="0"/>
                                        </a:rPr>
                                        <m:t>𝑡</m:t>
                                      </m:r>
                                    </m:e>
                                    <m:sub>
                                      <m:r>
                                        <a:rPr lang="en-US" i="1" smtClean="0">
                                          <a:solidFill>
                                            <a:srgbClr val="00B400"/>
                                          </a:solidFill>
                                          <a:latin typeface="Cambria Math" charset="0"/>
                                        </a:rPr>
                                        <m:t>𝑘</m:t>
                                      </m:r>
                                    </m:sub>
                                  </m:sSub>
                                </m:sub>
                              </m:sSub>
                              <m:r>
                                <a:rPr lang="en-US" i="1" smtClean="0">
                                  <a:solidFill>
                                    <a:srgbClr val="00B400"/>
                                  </a:solidFill>
                                  <a:latin typeface="Cambria Math" charset="0"/>
                                </a:rPr>
                                <m:t>|</m:t>
                              </m:r>
                              <m:sSub>
                                <m:sSubPr>
                                  <m:ctrlPr>
                                    <a:rPr lang="en-US" i="1" smtClean="0">
                                      <a:solidFill>
                                        <a:srgbClr val="00B400"/>
                                      </a:solidFill>
                                      <a:latin typeface="Cambria Math" charset="0"/>
                                    </a:rPr>
                                  </m:ctrlPr>
                                </m:sSubPr>
                                <m:e>
                                  <m:r>
                                    <a:rPr lang="en-US" b="1" smtClean="0">
                                      <a:solidFill>
                                        <a:srgbClr val="00B400"/>
                                      </a:solidFill>
                                      <a:latin typeface="Cambria Math" charset="0"/>
                                    </a:rPr>
                                    <m:t>𝐘</m:t>
                                  </m:r>
                                </m:e>
                                <m:sub>
                                  <m:sSub>
                                    <m:sSubPr>
                                      <m:ctrlPr>
                                        <a:rPr lang="en-US" i="1" smtClean="0">
                                          <a:solidFill>
                                            <a:srgbClr val="00B400"/>
                                          </a:solidFill>
                                          <a:latin typeface="Cambria Math" charset="0"/>
                                        </a:rPr>
                                      </m:ctrlPr>
                                    </m:sSubPr>
                                    <m:e>
                                      <m:r>
                                        <a:rPr lang="en-US" i="1" smtClean="0">
                                          <a:solidFill>
                                            <a:srgbClr val="00B400"/>
                                          </a:solidFill>
                                          <a:latin typeface="Cambria Math" charset="0"/>
                                        </a:rPr>
                                        <m:t>𝑡</m:t>
                                      </m:r>
                                    </m:e>
                                    <m:sub>
                                      <m:r>
                                        <a:rPr lang="en-US" i="1" smtClean="0">
                                          <a:solidFill>
                                            <a:srgbClr val="00B400"/>
                                          </a:solidFill>
                                          <a:latin typeface="Cambria Math" charset="0"/>
                                        </a:rPr>
                                        <m:t>𝑘</m:t>
                                      </m:r>
                                      <m:r>
                                        <a:rPr lang="en-US" i="1" smtClean="0">
                                          <a:solidFill>
                                            <a:srgbClr val="00B400"/>
                                          </a:solidFill>
                                          <a:latin typeface="Cambria Math" charset="0"/>
                                        </a:rPr>
                                        <m:t>−1</m:t>
                                      </m:r>
                                    </m:sub>
                                  </m:sSub>
                                </m:sub>
                              </m:sSub>
                            </m:e>
                          </m:d>
                        </m:num>
                        <m:den>
                          <m:r>
                            <a:rPr lang="en-US" i="1" smtClean="0">
                              <a:solidFill>
                                <a:prstClr val="black"/>
                              </a:solidFill>
                              <a:latin typeface="Cambria Math" charset="0"/>
                            </a:rPr>
                            <m:t>𝑁𝑜𝑟𝑚𝑎𝑙𝑖𝑧𝑎𝑡𝑖𝑜𝑛</m:t>
                          </m:r>
                        </m:den>
                      </m:f>
                    </m:oMath>
                  </m:oMathPara>
                </a14:m>
                <a:endParaRPr lang="en-US" dirty="0">
                  <a:solidFill>
                    <a:prstClr val="black"/>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720270" y="4267200"/>
                <a:ext cx="4525085" cy="775725"/>
              </a:xfrm>
              <a:prstGeom prst="rect">
                <a:avLst/>
              </a:prstGeom>
              <a:blipFill rotWithShape="0">
                <a:blip r:embed="rId2"/>
                <a:stretch>
                  <a:fillRect/>
                </a:stretch>
              </a:blipFill>
            </p:spPr>
            <p:txBody>
              <a:bodyPr/>
              <a:lstStyle/>
              <a:p>
                <a:r>
                  <a:rPr lang="en-US">
                    <a:noFill/>
                  </a:rPr>
                  <a:t> </a:t>
                </a:r>
              </a:p>
            </p:txBody>
          </p:sp>
        </mc:Fallback>
      </mc:AlternateContent>
      <p:cxnSp>
        <p:nvCxnSpPr>
          <p:cNvPr id="11" name="Straight Arrow Connector 10"/>
          <p:cNvCxnSpPr/>
          <p:nvPr/>
        </p:nvCxnSpPr>
        <p:spPr>
          <a:xfrm>
            <a:off x="1219200" y="4114800"/>
            <a:ext cx="381000" cy="4598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0621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DA Challenges for All Applications </a:t>
            </a:r>
            <a:endParaRPr lang="en-US" sz="2800" dirty="0">
              <a:solidFill>
                <a:schemeClr val="bg1"/>
              </a:solidFill>
            </a:endParaRPr>
          </a:p>
        </p:txBody>
      </p:sp>
      <p:sp>
        <p:nvSpPr>
          <p:cNvPr id="2" name="TextBox 1"/>
          <p:cNvSpPr txBox="1"/>
          <p:nvPr/>
        </p:nvSpPr>
        <p:spPr>
          <a:xfrm>
            <a:off x="304800" y="838200"/>
            <a:ext cx="8534400" cy="2677656"/>
          </a:xfrm>
          <a:prstGeom prst="rect">
            <a:avLst/>
          </a:prstGeom>
          <a:noFill/>
        </p:spPr>
        <p:txBody>
          <a:bodyPr wrap="square" rtlCol="0">
            <a:spAutoFit/>
          </a:bodyPr>
          <a:lstStyle/>
          <a:p>
            <a:r>
              <a:rPr lang="en-US" dirty="0" smtClean="0"/>
              <a:t>For </a:t>
            </a:r>
            <a:r>
              <a:rPr lang="en-US" dirty="0" err="1" smtClean="0"/>
              <a:t>Kalman</a:t>
            </a:r>
            <a:r>
              <a:rPr lang="en-US" dirty="0" smtClean="0"/>
              <a:t> Filter class algorithms following are violated:</a:t>
            </a:r>
          </a:p>
          <a:p>
            <a:pPr marL="342900" indent="-342900">
              <a:buFont typeface="Arial" charset="0"/>
              <a:buChar char="•"/>
            </a:pPr>
            <a:r>
              <a:rPr lang="en-US" dirty="0" smtClean="0"/>
              <a:t>Gaussian priors and observation errors,</a:t>
            </a:r>
          </a:p>
          <a:p>
            <a:pPr marL="342900" indent="-342900">
              <a:buFont typeface="Arial" charset="0"/>
              <a:buChar char="•"/>
            </a:pPr>
            <a:r>
              <a:rPr lang="en-US" dirty="0" smtClean="0"/>
              <a:t>Linear relation between model state and observations.</a:t>
            </a:r>
          </a:p>
          <a:p>
            <a:endParaRPr lang="en-US" dirty="0"/>
          </a:p>
          <a:p>
            <a:r>
              <a:rPr lang="en-US" dirty="0" smtClean="0"/>
              <a:t>For Ensemble </a:t>
            </a:r>
            <a:r>
              <a:rPr lang="en-US" dirty="0" err="1" smtClean="0"/>
              <a:t>Kalman</a:t>
            </a:r>
            <a:r>
              <a:rPr lang="en-US" dirty="0" smtClean="0"/>
              <a:t> filter algorithms add:</a:t>
            </a:r>
          </a:p>
          <a:p>
            <a:pPr marL="342900" indent="-342900">
              <a:buFont typeface="Arial" charset="0"/>
              <a:buChar char="•"/>
            </a:pPr>
            <a:r>
              <a:rPr lang="en-US" dirty="0" smtClean="0"/>
              <a:t>Sufficiently large ensembles,</a:t>
            </a:r>
          </a:p>
          <a:p>
            <a:pPr marL="342900" indent="-342900">
              <a:buFont typeface="Arial" charset="0"/>
              <a:buChar char="•"/>
            </a:pPr>
            <a:r>
              <a:rPr lang="en-US" dirty="0" smtClean="0"/>
              <a:t>Model provides accurate estimates of second moments.</a:t>
            </a:r>
            <a:endParaRPr lang="en-US" dirty="0"/>
          </a:p>
        </p:txBody>
      </p:sp>
    </p:spTree>
    <p:extLst>
      <p:ext uri="{BB962C8B-B14F-4D97-AF65-F5344CB8AC3E}">
        <p14:creationId xmlns:p14="http://schemas.microsoft.com/office/powerpoint/2010/main" val="721148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609600" y="690880"/>
            <a:ext cx="7848600" cy="5252720"/>
          </a:xfrm>
        </p:spPr>
        <p:txBody>
          <a:bodyPr>
            <a:normAutofit/>
          </a:bodyPr>
          <a:lstStyle/>
          <a:p>
            <a:pPr marL="0" indent="0">
              <a:lnSpc>
                <a:spcPct val="115000"/>
              </a:lnSpc>
              <a:buNone/>
            </a:pPr>
            <a:endParaRPr lang="en-US" sz="2000" dirty="0"/>
          </a:p>
          <a:p>
            <a:pPr>
              <a:lnSpc>
                <a:spcPct val="115000"/>
              </a:lnSpc>
              <a:buFont typeface="Wingdings" charset="2"/>
              <a:buChar char="Ø"/>
            </a:pPr>
            <a:r>
              <a:rPr lang="en-US" sz="2000" dirty="0" smtClean="0"/>
              <a:t>A state-of-the-art </a:t>
            </a:r>
            <a:r>
              <a:rPr lang="en-US" sz="2000" dirty="0"/>
              <a:t>Data Assimilation </a:t>
            </a:r>
            <a:r>
              <a:rPr lang="en-US" sz="2000" dirty="0" smtClean="0"/>
              <a:t>System for Geoscience</a:t>
            </a:r>
            <a:endParaRPr lang="en-US" sz="2000" dirty="0"/>
          </a:p>
          <a:p>
            <a:pPr lvl="1">
              <a:lnSpc>
                <a:spcPct val="115000"/>
              </a:lnSpc>
              <a:buFont typeface="Wingdings" charset="2"/>
              <a:buChar char="Ø"/>
            </a:pPr>
            <a:r>
              <a:rPr lang="en-US" sz="1800" dirty="0"/>
              <a:t>Flexible, portable, well-tested, extensible, free!</a:t>
            </a:r>
          </a:p>
          <a:p>
            <a:pPr lvl="1">
              <a:lnSpc>
                <a:spcPct val="115000"/>
              </a:lnSpc>
              <a:buFont typeface="Wingdings" charset="2"/>
              <a:buChar char="Ø"/>
            </a:pPr>
            <a:r>
              <a:rPr lang="en-US" sz="1800" dirty="0" smtClean="0"/>
              <a:t>Works with many models.</a:t>
            </a:r>
          </a:p>
          <a:p>
            <a:pPr lvl="1">
              <a:lnSpc>
                <a:spcPct val="115000"/>
              </a:lnSpc>
              <a:buFont typeface="Wingdings" charset="2"/>
              <a:buChar char="Ø"/>
            </a:pPr>
            <a:r>
              <a:rPr lang="en-US" sz="1800" dirty="0" smtClean="0"/>
              <a:t>Works with any observations</a:t>
            </a:r>
            <a:r>
              <a:rPr lang="en-US" sz="1800" dirty="0"/>
              <a:t>: </a:t>
            </a:r>
            <a:r>
              <a:rPr lang="en-US" sz="1600" dirty="0"/>
              <a:t>Real, synthetic, </a:t>
            </a:r>
            <a:r>
              <a:rPr lang="en-US" sz="1600" dirty="0" smtClean="0"/>
              <a:t>novel.</a:t>
            </a:r>
            <a:endParaRPr lang="en-US" sz="2000" dirty="0"/>
          </a:p>
          <a:p>
            <a:pPr>
              <a:lnSpc>
                <a:spcPct val="115000"/>
              </a:lnSpc>
              <a:buFont typeface="Wingdings" charset="2"/>
              <a:buChar char="Ø"/>
            </a:pPr>
            <a:r>
              <a:rPr lang="en-US" sz="2000" dirty="0"/>
              <a:t>A Data Assimilation Research </a:t>
            </a:r>
            <a:r>
              <a:rPr lang="en-US" sz="2000" dirty="0" smtClean="0"/>
              <a:t>System</a:t>
            </a:r>
          </a:p>
          <a:p>
            <a:pPr lvl="1">
              <a:lnSpc>
                <a:spcPct val="115000"/>
              </a:lnSpc>
              <a:buFont typeface="Wingdings" charset="2"/>
              <a:buChar char="Ø"/>
            </a:pPr>
            <a:r>
              <a:rPr lang="en-US" sz="1800" dirty="0" smtClean="0"/>
              <a:t>Theory based, widely applicable general techniques.</a:t>
            </a:r>
            <a:endParaRPr lang="en-US" sz="1800" dirty="0"/>
          </a:p>
          <a:p>
            <a:pPr lvl="1">
              <a:lnSpc>
                <a:spcPct val="115000"/>
              </a:lnSpc>
              <a:buFont typeface="Wingdings" charset="2"/>
              <a:buChar char="Ø"/>
            </a:pPr>
            <a:r>
              <a:rPr lang="en-US" sz="1800" dirty="0"/>
              <a:t>Localization, Sampling Error Correction, Adaptive Inflation, …</a:t>
            </a:r>
          </a:p>
          <a:p>
            <a:pPr>
              <a:lnSpc>
                <a:spcPct val="115000"/>
              </a:lnSpc>
              <a:buFont typeface="Wingdings" charset="2"/>
              <a:buChar char="Ø"/>
            </a:pPr>
            <a:r>
              <a:rPr lang="en-US" sz="2000" dirty="0" smtClean="0"/>
              <a:t>Professionally software engineering </a:t>
            </a:r>
            <a:endParaRPr lang="en-US" sz="2000" dirty="0"/>
          </a:p>
          <a:p>
            <a:pPr lvl="1">
              <a:lnSpc>
                <a:spcPct val="115000"/>
              </a:lnSpc>
              <a:buFont typeface="Wingdings" charset="2"/>
              <a:buChar char="Ø"/>
            </a:pPr>
            <a:r>
              <a:rPr lang="en-US" sz="1800" dirty="0" smtClean="0"/>
              <a:t>Carefully constructed and verified</a:t>
            </a:r>
          </a:p>
          <a:p>
            <a:pPr lvl="1">
              <a:lnSpc>
                <a:spcPct val="115000"/>
              </a:lnSpc>
              <a:buFont typeface="Wingdings" charset="2"/>
              <a:buChar char="Ø"/>
            </a:pPr>
            <a:r>
              <a:rPr lang="en-US" sz="1800" dirty="0" smtClean="0"/>
              <a:t>Excellent performance</a:t>
            </a:r>
          </a:p>
          <a:p>
            <a:pPr lvl="1">
              <a:lnSpc>
                <a:spcPct val="115000"/>
              </a:lnSpc>
              <a:buFont typeface="Wingdings" charset="2"/>
              <a:buChar char="Ø"/>
            </a:pPr>
            <a:r>
              <a:rPr lang="en-US" sz="1800" dirty="0" smtClean="0"/>
              <a:t>Comprehensive documentation</a:t>
            </a:r>
            <a:endParaRPr lang="en-US" sz="1800" dirty="0"/>
          </a:p>
          <a:p>
            <a:pPr>
              <a:lnSpc>
                <a:spcPct val="115000"/>
              </a:lnSpc>
              <a:buFont typeface="Wingdings" charset="2"/>
              <a:buChar char="Ø"/>
            </a:pPr>
            <a:r>
              <a:rPr lang="en-US" sz="2000" dirty="0"/>
              <a:t>People: The </a:t>
            </a:r>
            <a:r>
              <a:rPr lang="en-US" sz="2000" dirty="0" err="1"/>
              <a:t>DAReS</a:t>
            </a:r>
            <a:r>
              <a:rPr lang="en-US" sz="2000" dirty="0"/>
              <a:t> Team</a:t>
            </a:r>
          </a:p>
        </p:txBody>
      </p:sp>
      <p:sp>
        <p:nvSpPr>
          <p:cNvPr id="3" name="Footer Placeholder 2"/>
          <p:cNvSpPr>
            <a:spLocks noGrp="1"/>
          </p:cNvSpPr>
          <p:nvPr>
            <p:ph type="ftr" sz="quarter" idx="3"/>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71410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DA Challenges for All Applications </a:t>
            </a:r>
            <a:endParaRPr lang="en-US" sz="2800" dirty="0">
              <a:solidFill>
                <a:schemeClr val="bg1"/>
              </a:solidFill>
            </a:endParaRPr>
          </a:p>
        </p:txBody>
      </p:sp>
      <p:sp>
        <p:nvSpPr>
          <p:cNvPr id="2" name="TextBox 1"/>
          <p:cNvSpPr txBox="1"/>
          <p:nvPr/>
        </p:nvSpPr>
        <p:spPr>
          <a:xfrm>
            <a:off x="304800" y="838200"/>
            <a:ext cx="8534400" cy="4708981"/>
          </a:xfrm>
          <a:prstGeom prst="rect">
            <a:avLst/>
          </a:prstGeom>
          <a:noFill/>
        </p:spPr>
        <p:txBody>
          <a:bodyPr wrap="square" rtlCol="0">
            <a:spAutoFit/>
          </a:bodyPr>
          <a:lstStyle/>
          <a:p>
            <a:r>
              <a:rPr lang="en-US" dirty="0" smtClean="0"/>
              <a:t>Because of all these violations of assumptions, </a:t>
            </a:r>
            <a:r>
              <a:rPr lang="en-US" dirty="0" smtClean="0">
                <a:solidFill>
                  <a:srgbClr val="FF0000"/>
                </a:solidFill>
              </a:rPr>
              <a:t>there is no way to assess the quality of DA results a priori</a:t>
            </a:r>
            <a:r>
              <a:rPr lang="en-US" dirty="0" smtClean="0"/>
              <a:t>.</a:t>
            </a:r>
          </a:p>
          <a:p>
            <a:endParaRPr lang="en-US" dirty="0"/>
          </a:p>
          <a:p>
            <a:pPr>
              <a:lnSpc>
                <a:spcPct val="150000"/>
              </a:lnSpc>
            </a:pPr>
            <a:r>
              <a:rPr lang="en-US" dirty="0" smtClean="0"/>
              <a:t>It is </a:t>
            </a:r>
            <a:r>
              <a:rPr lang="en-US" b="1" dirty="0" smtClean="0">
                <a:solidFill>
                  <a:srgbClr val="FF0000"/>
                </a:solidFill>
              </a:rPr>
              <a:t>essential to calibrate and validate </a:t>
            </a:r>
            <a:r>
              <a:rPr lang="en-US" dirty="0" smtClean="0"/>
              <a:t>DA results.</a:t>
            </a:r>
          </a:p>
          <a:p>
            <a:pPr>
              <a:lnSpc>
                <a:spcPct val="150000"/>
              </a:lnSpc>
            </a:pPr>
            <a:r>
              <a:rPr lang="en-US" dirty="0" smtClean="0"/>
              <a:t>This is even true for very mature NWP systems.</a:t>
            </a:r>
          </a:p>
          <a:p>
            <a:pPr>
              <a:lnSpc>
                <a:spcPct val="150000"/>
              </a:lnSpc>
            </a:pPr>
            <a:r>
              <a:rPr lang="en-US" dirty="0" smtClean="0"/>
              <a:t>For novel climate system applications it is even more vital.</a:t>
            </a:r>
          </a:p>
          <a:p>
            <a:endParaRPr lang="en-US" dirty="0" smtClean="0"/>
          </a:p>
          <a:p>
            <a:endParaRPr lang="en-US" dirty="0"/>
          </a:p>
          <a:p>
            <a:r>
              <a:rPr lang="en-US" dirty="0" smtClean="0"/>
              <a:t>Requires lots of observations spanning many decorrelation times for model dynamics.</a:t>
            </a:r>
          </a:p>
          <a:p>
            <a:endParaRPr lang="en-US" dirty="0"/>
          </a:p>
        </p:txBody>
      </p:sp>
    </p:spTree>
    <p:extLst>
      <p:ext uri="{BB962C8B-B14F-4D97-AF65-F5344CB8AC3E}">
        <p14:creationId xmlns:p14="http://schemas.microsoft.com/office/powerpoint/2010/main" val="753305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DA Challenges for All Applications </a:t>
            </a:r>
            <a:endParaRPr lang="en-US" sz="2800" dirty="0">
              <a:solidFill>
                <a:schemeClr val="bg1"/>
              </a:solidFill>
            </a:endParaRPr>
          </a:p>
        </p:txBody>
      </p:sp>
      <p:sp>
        <p:nvSpPr>
          <p:cNvPr id="2" name="TextBox 1"/>
          <p:cNvSpPr txBox="1"/>
          <p:nvPr/>
        </p:nvSpPr>
        <p:spPr>
          <a:xfrm>
            <a:off x="304800" y="838200"/>
            <a:ext cx="8534400" cy="2677656"/>
          </a:xfrm>
          <a:prstGeom prst="rect">
            <a:avLst/>
          </a:prstGeom>
          <a:noFill/>
        </p:spPr>
        <p:txBody>
          <a:bodyPr wrap="square" rtlCol="0">
            <a:spAutoFit/>
          </a:bodyPr>
          <a:lstStyle/>
          <a:p>
            <a:endParaRPr lang="en-US" dirty="0"/>
          </a:p>
          <a:p>
            <a:r>
              <a:rPr lang="en-US" dirty="0" smtClean="0">
                <a:solidFill>
                  <a:srgbClr val="FF0000"/>
                </a:solidFill>
              </a:rPr>
              <a:t>Calibration and validation must include ensemble statistics</a:t>
            </a:r>
            <a:r>
              <a:rPr lang="en-US" dirty="0" smtClean="0"/>
              <a:t>.</a:t>
            </a:r>
          </a:p>
          <a:p>
            <a:pPr lvl="1"/>
            <a:r>
              <a:rPr lang="en-US" dirty="0" smtClean="0"/>
              <a:t>This requires even more observations.</a:t>
            </a:r>
          </a:p>
          <a:p>
            <a:endParaRPr lang="en-US" dirty="0" smtClean="0"/>
          </a:p>
          <a:p>
            <a:r>
              <a:rPr lang="en-US" dirty="0" smtClean="0"/>
              <a:t>Ensemble statistics aside from 1</a:t>
            </a:r>
            <a:r>
              <a:rPr lang="en-US" baseline="30000" dirty="0" smtClean="0"/>
              <a:t>st</a:t>
            </a:r>
            <a:r>
              <a:rPr lang="en-US" dirty="0" smtClean="0"/>
              <a:t>, 2</a:t>
            </a:r>
            <a:r>
              <a:rPr lang="en-US" baseline="30000" dirty="0" smtClean="0"/>
              <a:t>nd</a:t>
            </a:r>
            <a:r>
              <a:rPr lang="en-US" dirty="0" smtClean="0"/>
              <a:t> moment are suspect. </a:t>
            </a:r>
          </a:p>
          <a:p>
            <a:pPr marL="342900" indent="-342900">
              <a:buFont typeface="Arial" charset="0"/>
              <a:buChar char="•"/>
            </a:pPr>
            <a:r>
              <a:rPr lang="en-US" dirty="0" err="1" smtClean="0"/>
              <a:t>Kalman</a:t>
            </a:r>
            <a:r>
              <a:rPr lang="en-US" dirty="0" smtClean="0"/>
              <a:t> filter does not generate estimates of these. </a:t>
            </a:r>
          </a:p>
          <a:p>
            <a:pPr marL="342900" indent="-342900">
              <a:buFont typeface="Arial" charset="0"/>
              <a:buChar char="•"/>
            </a:pPr>
            <a:r>
              <a:rPr lang="en-US" dirty="0" smtClean="0"/>
              <a:t>Not clear why ensemble </a:t>
            </a:r>
            <a:r>
              <a:rPr lang="en-US" dirty="0" err="1" smtClean="0"/>
              <a:t>Kalman</a:t>
            </a:r>
            <a:r>
              <a:rPr lang="en-US" dirty="0" smtClean="0"/>
              <a:t> filters should.</a:t>
            </a:r>
          </a:p>
        </p:txBody>
      </p:sp>
    </p:spTree>
    <p:extLst>
      <p:ext uri="{BB962C8B-B14F-4D97-AF65-F5344CB8AC3E}">
        <p14:creationId xmlns:p14="http://schemas.microsoft.com/office/powerpoint/2010/main" val="4028922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sp>
        <p:nvSpPr>
          <p:cNvPr id="30" name="TextBox 29"/>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DA Challenges for All Applications </a:t>
            </a:r>
            <a:endParaRPr lang="en-US" sz="2800" dirty="0">
              <a:solidFill>
                <a:schemeClr val="bg1"/>
              </a:solidFill>
            </a:endParaRPr>
          </a:p>
        </p:txBody>
      </p:sp>
      <p:sp>
        <p:nvSpPr>
          <p:cNvPr id="2" name="TextBox 1"/>
          <p:cNvSpPr txBox="1"/>
          <p:nvPr/>
        </p:nvSpPr>
        <p:spPr>
          <a:xfrm>
            <a:off x="304800" y="838200"/>
            <a:ext cx="8534400" cy="3416320"/>
          </a:xfrm>
          <a:prstGeom prst="rect">
            <a:avLst/>
          </a:prstGeom>
          <a:noFill/>
        </p:spPr>
        <p:txBody>
          <a:bodyPr wrap="square" rtlCol="0">
            <a:spAutoFit/>
          </a:bodyPr>
          <a:lstStyle/>
          <a:p>
            <a:endParaRPr lang="en-US" dirty="0"/>
          </a:p>
          <a:p>
            <a:r>
              <a:rPr lang="en-US" dirty="0" smtClean="0"/>
              <a:t>Non-equilibrium ”off attractor” model evolution.</a:t>
            </a:r>
          </a:p>
          <a:p>
            <a:pPr lvl="1"/>
            <a:r>
              <a:rPr lang="en-US" dirty="0" smtClean="0"/>
              <a:t>E.g., spurious numerical gravity waves in NWP.</a:t>
            </a:r>
          </a:p>
          <a:p>
            <a:pPr lvl="1"/>
            <a:r>
              <a:rPr lang="en-US" dirty="0" smtClean="0"/>
              <a:t>DA can cause state variables not found in free runs.</a:t>
            </a:r>
          </a:p>
          <a:p>
            <a:pPr lvl="1"/>
            <a:r>
              <a:rPr lang="en-US" dirty="0" smtClean="0"/>
              <a:t>These can challenge the model </a:t>
            </a:r>
            <a:r>
              <a:rPr lang="en-US" dirty="0" err="1" smtClean="0"/>
              <a:t>numerics</a:t>
            </a:r>
            <a:r>
              <a:rPr lang="en-US" dirty="0" smtClean="0"/>
              <a:t>.</a:t>
            </a:r>
          </a:p>
          <a:p>
            <a:endParaRPr lang="en-US" dirty="0"/>
          </a:p>
          <a:p>
            <a:r>
              <a:rPr lang="en-US" dirty="0" smtClean="0"/>
              <a:t>Example from WACCMX:</a:t>
            </a:r>
          </a:p>
          <a:p>
            <a:pPr lvl="1"/>
            <a:r>
              <a:rPr lang="en-US" dirty="0" smtClean="0"/>
              <a:t>Model damping and diffusion had to be increased to reduce gravity wave amplitude with DA.</a:t>
            </a:r>
          </a:p>
        </p:txBody>
      </p:sp>
    </p:spTree>
    <p:extLst>
      <p:ext uri="{BB962C8B-B14F-4D97-AF65-F5344CB8AC3E}">
        <p14:creationId xmlns:p14="http://schemas.microsoft.com/office/powerpoint/2010/main" val="17505130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smtClean="0">
                <a:ln w="18415" cmpd="sng">
                  <a:solidFill>
                    <a:srgbClr val="FFFFFF"/>
                  </a:solidFill>
                  <a:prstDash val="solid"/>
                </a:ln>
                <a:solidFill>
                  <a:srgbClr val="FFFFFF"/>
                </a:solidFill>
              </a:rPr>
              <a:t>DA approximates solutions to this problem</a:t>
            </a:r>
            <a:endParaRPr lang="en-US" sz="2800" dirty="0">
              <a:ln w="18415" cmpd="sng">
                <a:solidFill>
                  <a:srgbClr val="FFFFFF"/>
                </a:solidFill>
                <a:prstDash val="solid"/>
              </a:ln>
              <a:solidFill>
                <a:srgbClr val="FFFFFF"/>
              </a:solidFill>
            </a:endParaRPr>
          </a:p>
        </p:txBody>
      </p:sp>
      <p:sp>
        <p:nvSpPr>
          <p:cNvPr id="8" name="TextBox 7"/>
          <p:cNvSpPr txBox="1"/>
          <p:nvPr/>
        </p:nvSpPr>
        <p:spPr>
          <a:xfrm>
            <a:off x="184178" y="895315"/>
            <a:ext cx="8959822" cy="4985980"/>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
              <a:cs typeface=""/>
            </a:endParaRPr>
          </a:p>
          <a:p>
            <a:pPr defTabSz="457200" eaLnBrk="1" fontAlgn="auto" hangingPunct="1">
              <a:lnSpc>
                <a:spcPct val="90000"/>
              </a:lnSpc>
              <a:spcBef>
                <a:spcPts val="0"/>
              </a:spcBef>
              <a:spcAft>
                <a:spcPts val="0"/>
              </a:spcAft>
            </a:pPr>
            <a:r>
              <a:rPr lang="en-US" dirty="0" smtClean="0">
                <a:solidFill>
                  <a:prstClr val="black"/>
                </a:solidFill>
                <a:latin typeface="Calibri"/>
                <a:ea typeface=""/>
                <a:cs typeface=""/>
              </a:rPr>
              <a:t>																	</a:t>
            </a:r>
          </a:p>
          <a:p>
            <a:pPr defTabSz="457200" eaLnBrk="1" fontAlgn="auto" hangingPunct="1">
              <a:lnSpc>
                <a:spcPct val="90000"/>
              </a:lnSpc>
              <a:spcBef>
                <a:spcPts val="0"/>
              </a:spcBef>
              <a:spcAft>
                <a:spcPts val="0"/>
              </a:spcAft>
            </a:pPr>
            <a:endParaRPr lang="en-US" dirty="0">
              <a:solidFill>
                <a:prstClr val="black"/>
              </a:solidFill>
              <a:latin typeface="Calibri"/>
              <a:ea typeface=""/>
              <a:cs typeface=""/>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
              <a:cs typeface=""/>
            </a:endParaRPr>
          </a:p>
          <a:p>
            <a:pPr defTabSz="457200" eaLnBrk="1" fontAlgn="auto" hangingPunct="1">
              <a:lnSpc>
                <a:spcPct val="90000"/>
              </a:lnSpc>
              <a:spcBef>
                <a:spcPts val="0"/>
              </a:spcBef>
              <a:spcAft>
                <a:spcPts val="0"/>
              </a:spcAft>
            </a:pPr>
            <a:r>
              <a:rPr lang="en-US" dirty="0" smtClean="0">
                <a:solidFill>
                  <a:prstClr val="black"/>
                </a:solidFill>
                <a:latin typeface="Calibri"/>
                <a:ea typeface=""/>
                <a:cs typeface=""/>
              </a:rPr>
              <a:t>											</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
              <a:cs typeface=""/>
            </a:endParaRPr>
          </a:p>
          <a:p>
            <a:pPr defTabSz="457200" eaLnBrk="1" fontAlgn="auto" hangingPunct="1">
              <a:spcBef>
                <a:spcPts val="0"/>
              </a:spcBef>
              <a:spcAft>
                <a:spcPts val="0"/>
              </a:spcAft>
            </a:pPr>
            <a:r>
              <a:rPr lang="en-US" dirty="0" smtClean="0">
                <a:solidFill>
                  <a:prstClr val="black"/>
                </a:solidFill>
                <a:latin typeface="Calibri"/>
                <a:ea typeface=""/>
                <a:cs typeface=""/>
              </a:rPr>
              <a:t>This may be inconsistent with what modelers expect.</a:t>
            </a:r>
          </a:p>
          <a:p>
            <a:pPr defTabSz="457200" eaLnBrk="1" fontAlgn="auto" hangingPunct="1">
              <a:spcBef>
                <a:spcPts val="0"/>
              </a:spcBef>
              <a:spcAft>
                <a:spcPts val="0"/>
              </a:spcAft>
            </a:pPr>
            <a:endParaRPr lang="en-US" dirty="0">
              <a:solidFill>
                <a:prstClr val="black"/>
              </a:solidFill>
              <a:latin typeface="Calibri"/>
              <a:ea typeface=""/>
              <a:cs typeface=""/>
            </a:endParaRPr>
          </a:p>
          <a:p>
            <a:pPr defTabSz="457200" eaLnBrk="1" fontAlgn="auto" hangingPunct="1">
              <a:spcBef>
                <a:spcPts val="0"/>
              </a:spcBef>
              <a:spcAft>
                <a:spcPts val="0"/>
              </a:spcAft>
            </a:pPr>
            <a:r>
              <a:rPr lang="en-US" dirty="0" smtClean="0">
                <a:solidFill>
                  <a:prstClr val="black"/>
                </a:solidFill>
                <a:latin typeface="Calibri"/>
                <a:ea typeface=""/>
                <a:cs typeface=""/>
              </a:rPr>
              <a:t>Example: Parameter estimation for gravity wave drag in CAM.</a:t>
            </a:r>
            <a:endParaRPr lang="en-US" dirty="0">
              <a:solidFill>
                <a:prstClr val="black"/>
              </a:solidFill>
              <a:latin typeface="Calibri"/>
              <a:ea typeface=""/>
              <a:cs typeface=""/>
            </a:endParaRPr>
          </a:p>
          <a:p>
            <a:pPr marL="342900" indent="-342900" defTabSz="457200" eaLnBrk="1" fontAlgn="auto" hangingPunct="1">
              <a:spcBef>
                <a:spcPts val="0"/>
              </a:spcBef>
              <a:spcAft>
                <a:spcPts val="0"/>
              </a:spcAft>
              <a:buFont typeface="Arial" charset="0"/>
              <a:buChar char="•"/>
            </a:pPr>
            <a:r>
              <a:rPr lang="en-US" dirty="0" smtClean="0">
                <a:solidFill>
                  <a:prstClr val="black"/>
                </a:solidFill>
                <a:latin typeface="Calibri"/>
                <a:ea typeface=""/>
                <a:cs typeface=""/>
              </a:rPr>
              <a:t>Estimate surface roughness at each horizontal </a:t>
            </a:r>
            <a:r>
              <a:rPr lang="en-US" dirty="0" err="1" smtClean="0">
                <a:solidFill>
                  <a:prstClr val="black"/>
                </a:solidFill>
                <a:latin typeface="Calibri"/>
                <a:ea typeface=""/>
                <a:cs typeface=""/>
              </a:rPr>
              <a:t>gridpoint</a:t>
            </a:r>
            <a:r>
              <a:rPr lang="en-US" dirty="0" smtClean="0">
                <a:solidFill>
                  <a:prstClr val="black"/>
                </a:solidFill>
                <a:latin typeface="Calibri"/>
                <a:ea typeface=""/>
                <a:cs typeface=""/>
              </a:rPr>
              <a:t>.</a:t>
            </a:r>
            <a:endParaRPr lang="en-US" dirty="0">
              <a:solidFill>
                <a:prstClr val="black"/>
              </a:solidFill>
              <a:latin typeface="Calibri"/>
              <a:ea typeface=""/>
              <a:cs typeface=""/>
            </a:endParaRPr>
          </a:p>
          <a:p>
            <a:pPr marL="342900" indent="-342900" defTabSz="457200" eaLnBrk="1" fontAlgn="auto" hangingPunct="1">
              <a:spcBef>
                <a:spcPts val="0"/>
              </a:spcBef>
              <a:spcAft>
                <a:spcPts val="0"/>
              </a:spcAft>
              <a:buFont typeface="Arial" charset="0"/>
              <a:buChar char="•"/>
            </a:pPr>
            <a:r>
              <a:rPr lang="en-US" dirty="0" smtClean="0">
                <a:solidFill>
                  <a:prstClr val="black"/>
                </a:solidFill>
                <a:latin typeface="Calibri"/>
                <a:ea typeface=""/>
                <a:cs typeface=""/>
              </a:rPr>
              <a:t>Result was a very bumpy tropical Pacific, with improved forecasts.	</a:t>
            </a:r>
          </a:p>
          <a:p>
            <a:pPr marL="342900" indent="-342900" defTabSz="457200" eaLnBrk="1" fontAlgn="auto" hangingPunct="1">
              <a:spcBef>
                <a:spcPts val="0"/>
              </a:spcBef>
              <a:spcAft>
                <a:spcPts val="0"/>
              </a:spcAft>
              <a:buFont typeface="Arial" charset="0"/>
              <a:buChar char="•"/>
            </a:pPr>
            <a:endParaRPr lang="en-US" dirty="0">
              <a:solidFill>
                <a:prstClr val="black"/>
              </a:solidFill>
              <a:latin typeface="Calibri"/>
              <a:ea typeface=""/>
              <a:cs typeface=""/>
            </a:endParaRPr>
          </a:p>
          <a:p>
            <a:pPr defTabSz="457200" eaLnBrk="1" fontAlgn="auto" hangingPunct="1">
              <a:spcBef>
                <a:spcPts val="0"/>
              </a:spcBef>
              <a:spcAft>
                <a:spcPts val="0"/>
              </a:spcAft>
            </a:pPr>
            <a:r>
              <a:rPr lang="en-US" dirty="0" smtClean="0">
                <a:solidFill>
                  <a:prstClr val="black"/>
                </a:solidFill>
                <a:latin typeface="Calibri"/>
                <a:ea typeface=""/>
                <a:cs typeface=""/>
              </a:rPr>
              <a:t>Unless known exactly, ‘conserved’ quantities shouldn’t be conserved.							</a:t>
            </a:r>
            <a:endParaRPr lang="en-US" dirty="0">
              <a:solidFill>
                <a:prstClr val="black"/>
              </a:solidFill>
              <a:latin typeface="Calibri"/>
              <a:ea typeface=""/>
              <a:cs typeface=""/>
            </a:endParaRPr>
          </a:p>
        </p:txBody>
      </p:sp>
      <p:sp>
        <p:nvSpPr>
          <p:cNvPr id="4" name="Footer Placeholder 3"/>
          <p:cNvSpPr>
            <a:spLocks noGrp="1"/>
          </p:cNvSpPr>
          <p:nvPr>
            <p:ph type="ftr" sz="quarter" idx="3"/>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3" name="TextBox 2"/>
              <p:cNvSpPr txBox="1"/>
              <p:nvPr/>
            </p:nvSpPr>
            <p:spPr>
              <a:xfrm>
                <a:off x="2157057" y="121920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62CFF"/>
                          </a:solidFill>
                          <a:latin typeface="Cambria Math" charset="0"/>
                        </a:rPr>
                        <m:t>𝑃</m:t>
                      </m:r>
                      <m:d>
                        <m:dPr>
                          <m:ctrlPr>
                            <a:rPr lang="mr-IN" i="1" smtClean="0">
                              <a:solidFill>
                                <a:srgbClr val="162CFF"/>
                              </a:solidFill>
                              <a:latin typeface="Cambria Math" charset="0"/>
                            </a:rPr>
                          </m:ctrlPr>
                        </m:dPr>
                        <m:e>
                          <m:sSub>
                            <m:sSubPr>
                              <m:ctrlPr>
                                <a:rPr lang="en-US" i="1" smtClean="0">
                                  <a:solidFill>
                                    <a:srgbClr val="162CFF"/>
                                  </a:solidFill>
                                  <a:latin typeface="Cambria Math" charset="0"/>
                                </a:rPr>
                              </m:ctrlPr>
                            </m:sSubPr>
                            <m:e>
                              <m:r>
                                <a:rPr lang="en-US" b="1" smtClean="0">
                                  <a:solidFill>
                                    <a:srgbClr val="162CFF"/>
                                  </a:solidFill>
                                  <a:latin typeface="Cambria Math" charset="0"/>
                                </a:rPr>
                                <m:t>𝐱</m:t>
                              </m:r>
                            </m:e>
                            <m:sub>
                              <m:sSub>
                                <m:sSubPr>
                                  <m:ctrlPr>
                                    <a:rPr lang="en-US" i="1" smtClean="0">
                                      <a:solidFill>
                                        <a:srgbClr val="162CFF"/>
                                      </a:solidFill>
                                      <a:latin typeface="Cambria Math" charset="0"/>
                                    </a:rPr>
                                  </m:ctrlPr>
                                </m:sSubPr>
                                <m:e>
                                  <m:r>
                                    <a:rPr lang="en-US" i="1" smtClean="0">
                                      <a:solidFill>
                                        <a:srgbClr val="162CFF"/>
                                      </a:solidFill>
                                      <a:latin typeface="Cambria Math" charset="0"/>
                                    </a:rPr>
                                    <m:t>𝑡</m:t>
                                  </m:r>
                                </m:e>
                                <m:sub>
                                  <m:r>
                                    <a:rPr lang="en-US" i="1" smtClean="0">
                                      <a:solidFill>
                                        <a:srgbClr val="162CFF"/>
                                      </a:solidFill>
                                      <a:latin typeface="Cambria Math" charset="0"/>
                                    </a:rPr>
                                    <m:t>𝑘</m:t>
                                  </m:r>
                                </m:sub>
                              </m:sSub>
                            </m:sub>
                          </m:sSub>
                          <m:r>
                            <a:rPr lang="en-US" i="1" smtClean="0">
                              <a:solidFill>
                                <a:srgbClr val="162CFF"/>
                              </a:solidFill>
                              <a:latin typeface="Cambria Math" charset="0"/>
                            </a:rPr>
                            <m:t>|</m:t>
                          </m:r>
                          <m:sSub>
                            <m:sSubPr>
                              <m:ctrlPr>
                                <a:rPr lang="en-US" i="1" smtClean="0">
                                  <a:solidFill>
                                    <a:srgbClr val="162CFF"/>
                                  </a:solidFill>
                                  <a:latin typeface="Cambria Math" charset="0"/>
                                </a:rPr>
                              </m:ctrlPr>
                            </m:sSubPr>
                            <m:e>
                              <m:r>
                                <a:rPr lang="en-US" b="1" smtClean="0">
                                  <a:solidFill>
                                    <a:srgbClr val="162CFF"/>
                                  </a:solidFill>
                                  <a:latin typeface="Cambria Math" charset="0"/>
                                </a:rPr>
                                <m:t>𝐘</m:t>
                              </m:r>
                            </m:e>
                            <m:sub>
                              <m:sSub>
                                <m:sSubPr>
                                  <m:ctrlPr>
                                    <a:rPr lang="en-US" i="1" smtClean="0">
                                      <a:solidFill>
                                        <a:srgbClr val="162CFF"/>
                                      </a:solidFill>
                                      <a:latin typeface="Cambria Math" charset="0"/>
                                    </a:rPr>
                                  </m:ctrlPr>
                                </m:sSubPr>
                                <m:e>
                                  <m:r>
                                    <a:rPr lang="en-US" i="1" smtClean="0">
                                      <a:solidFill>
                                        <a:srgbClr val="162CFF"/>
                                      </a:solidFill>
                                      <a:latin typeface="Cambria Math" charset="0"/>
                                    </a:rPr>
                                    <m:t>𝑡</m:t>
                                  </m:r>
                                </m:e>
                                <m:sub>
                                  <m:r>
                                    <a:rPr lang="en-US" i="1" smtClean="0">
                                      <a:solidFill>
                                        <a:srgbClr val="162CFF"/>
                                      </a:solidFill>
                                      <a:latin typeface="Cambria Math" charset="0"/>
                                    </a:rPr>
                                    <m:t>𝑘</m:t>
                                  </m:r>
                                </m:sub>
                              </m:sSub>
                            </m:sub>
                          </m:sSub>
                        </m:e>
                      </m:d>
                      <m:r>
                        <a:rPr lang="en-US" i="1" smtClean="0">
                          <a:solidFill>
                            <a:prstClr val="black"/>
                          </a:solidFill>
                          <a:latin typeface="Cambria Math" charset="0"/>
                        </a:rPr>
                        <m:t>=</m:t>
                      </m:r>
                      <m:f>
                        <m:fPr>
                          <m:ctrlPr>
                            <a:rPr lang="mr-IN" i="1" smtClean="0">
                              <a:solidFill>
                                <a:prstClr val="black"/>
                              </a:solidFill>
                              <a:latin typeface="Cambria Math" charset="0"/>
                            </a:rPr>
                          </m:ctrlPr>
                        </m:fPr>
                        <m:num>
                          <m:r>
                            <a:rPr lang="en-US" i="1" smtClean="0">
                              <a:solidFill>
                                <a:srgbClr val="FF0003"/>
                              </a:solidFill>
                              <a:latin typeface="Cambria Math" charset="0"/>
                            </a:rPr>
                            <m:t>𝑃</m:t>
                          </m:r>
                          <m:d>
                            <m:dPr>
                              <m:ctrlPr>
                                <a:rPr lang="mr-IN" i="1" smtClean="0">
                                  <a:solidFill>
                                    <a:srgbClr val="FF0003"/>
                                  </a:solidFill>
                                  <a:latin typeface="Cambria Math" charset="0"/>
                                </a:rPr>
                              </m:ctrlPr>
                            </m:dPr>
                            <m:e>
                              <m:sSub>
                                <m:sSubPr>
                                  <m:ctrlPr>
                                    <a:rPr lang="en-US" i="1" smtClean="0">
                                      <a:solidFill>
                                        <a:srgbClr val="FF0003"/>
                                      </a:solidFill>
                                      <a:latin typeface="Cambria Math" charset="0"/>
                                    </a:rPr>
                                  </m:ctrlPr>
                                </m:sSubPr>
                                <m:e>
                                  <m:r>
                                    <a:rPr lang="en-US" b="1" smtClean="0">
                                      <a:solidFill>
                                        <a:srgbClr val="FF0003"/>
                                      </a:solidFill>
                                      <a:latin typeface="Cambria Math" charset="0"/>
                                    </a:rPr>
                                    <m:t>𝐲</m:t>
                                  </m:r>
                                </m:e>
                                <m:sub>
                                  <m:r>
                                    <a:rPr lang="en-US" i="1" smtClean="0">
                                      <a:solidFill>
                                        <a:srgbClr val="FF0003"/>
                                      </a:solidFill>
                                      <a:latin typeface="Cambria Math" charset="0"/>
                                    </a:rPr>
                                    <m:t>𝑘</m:t>
                                  </m:r>
                                </m:sub>
                              </m:sSub>
                              <m:r>
                                <a:rPr lang="en-US" i="1" smtClean="0">
                                  <a:solidFill>
                                    <a:srgbClr val="FF0003"/>
                                  </a:solidFill>
                                  <a:latin typeface="Cambria Math" charset="0"/>
                                </a:rPr>
                                <m:t>|</m:t>
                              </m:r>
                              <m:r>
                                <a:rPr lang="en-US" b="1" smtClean="0">
                                  <a:solidFill>
                                    <a:srgbClr val="FF0003"/>
                                  </a:solidFill>
                                  <a:latin typeface="Cambria Math" charset="0"/>
                                </a:rPr>
                                <m:t>𝐱</m:t>
                              </m:r>
                            </m:e>
                          </m:d>
                          <m:r>
                            <a:rPr lang="en-US" i="1" smtClean="0">
                              <a:solidFill>
                                <a:srgbClr val="00B400"/>
                              </a:solidFill>
                              <a:latin typeface="Cambria Math" charset="0"/>
                            </a:rPr>
                            <m:t>𝑃</m:t>
                          </m:r>
                          <m:d>
                            <m:dPr>
                              <m:ctrlPr>
                                <a:rPr lang="mr-IN" i="1" smtClean="0">
                                  <a:solidFill>
                                    <a:srgbClr val="00B400"/>
                                  </a:solidFill>
                                  <a:latin typeface="Cambria Math" charset="0"/>
                                </a:rPr>
                              </m:ctrlPr>
                            </m:dPr>
                            <m:e>
                              <m:sSub>
                                <m:sSubPr>
                                  <m:ctrlPr>
                                    <a:rPr lang="en-US" i="1" smtClean="0">
                                      <a:solidFill>
                                        <a:srgbClr val="00B400"/>
                                      </a:solidFill>
                                      <a:latin typeface="Cambria Math" charset="0"/>
                                    </a:rPr>
                                  </m:ctrlPr>
                                </m:sSubPr>
                                <m:e>
                                  <m:r>
                                    <a:rPr lang="en-US" b="1" smtClean="0">
                                      <a:solidFill>
                                        <a:srgbClr val="00B400"/>
                                      </a:solidFill>
                                      <a:latin typeface="Cambria Math" charset="0"/>
                                    </a:rPr>
                                    <m:t>𝐱</m:t>
                                  </m:r>
                                </m:e>
                                <m:sub>
                                  <m:sSub>
                                    <m:sSubPr>
                                      <m:ctrlPr>
                                        <a:rPr lang="en-US" i="1" smtClean="0">
                                          <a:solidFill>
                                            <a:srgbClr val="00B400"/>
                                          </a:solidFill>
                                          <a:latin typeface="Cambria Math" charset="0"/>
                                        </a:rPr>
                                      </m:ctrlPr>
                                    </m:sSubPr>
                                    <m:e>
                                      <m:r>
                                        <a:rPr lang="en-US" i="1" smtClean="0">
                                          <a:solidFill>
                                            <a:srgbClr val="00B400"/>
                                          </a:solidFill>
                                          <a:latin typeface="Cambria Math" charset="0"/>
                                        </a:rPr>
                                        <m:t>𝑡</m:t>
                                      </m:r>
                                    </m:e>
                                    <m:sub>
                                      <m:r>
                                        <a:rPr lang="en-US" i="1" smtClean="0">
                                          <a:solidFill>
                                            <a:srgbClr val="00B400"/>
                                          </a:solidFill>
                                          <a:latin typeface="Cambria Math" charset="0"/>
                                        </a:rPr>
                                        <m:t>𝑘</m:t>
                                      </m:r>
                                    </m:sub>
                                  </m:sSub>
                                </m:sub>
                              </m:sSub>
                              <m:r>
                                <a:rPr lang="en-US" i="1" smtClean="0">
                                  <a:solidFill>
                                    <a:srgbClr val="00B400"/>
                                  </a:solidFill>
                                  <a:latin typeface="Cambria Math" charset="0"/>
                                </a:rPr>
                                <m:t>|</m:t>
                              </m:r>
                              <m:sSub>
                                <m:sSubPr>
                                  <m:ctrlPr>
                                    <a:rPr lang="en-US" i="1" smtClean="0">
                                      <a:solidFill>
                                        <a:srgbClr val="00B400"/>
                                      </a:solidFill>
                                      <a:latin typeface="Cambria Math" charset="0"/>
                                    </a:rPr>
                                  </m:ctrlPr>
                                </m:sSubPr>
                                <m:e>
                                  <m:r>
                                    <a:rPr lang="en-US" b="1" smtClean="0">
                                      <a:solidFill>
                                        <a:srgbClr val="00B400"/>
                                      </a:solidFill>
                                      <a:latin typeface="Cambria Math" charset="0"/>
                                    </a:rPr>
                                    <m:t>𝐘</m:t>
                                  </m:r>
                                </m:e>
                                <m:sub>
                                  <m:sSub>
                                    <m:sSubPr>
                                      <m:ctrlPr>
                                        <a:rPr lang="en-US" i="1" smtClean="0">
                                          <a:solidFill>
                                            <a:srgbClr val="00B400"/>
                                          </a:solidFill>
                                          <a:latin typeface="Cambria Math" charset="0"/>
                                        </a:rPr>
                                      </m:ctrlPr>
                                    </m:sSubPr>
                                    <m:e>
                                      <m:r>
                                        <a:rPr lang="en-US" i="1" smtClean="0">
                                          <a:solidFill>
                                            <a:srgbClr val="00B400"/>
                                          </a:solidFill>
                                          <a:latin typeface="Cambria Math" charset="0"/>
                                        </a:rPr>
                                        <m:t>𝑡</m:t>
                                      </m:r>
                                    </m:e>
                                    <m:sub>
                                      <m:r>
                                        <a:rPr lang="en-US" i="1" smtClean="0">
                                          <a:solidFill>
                                            <a:srgbClr val="00B400"/>
                                          </a:solidFill>
                                          <a:latin typeface="Cambria Math" charset="0"/>
                                        </a:rPr>
                                        <m:t>𝑘</m:t>
                                      </m:r>
                                      <m:r>
                                        <a:rPr lang="en-US" i="1" smtClean="0">
                                          <a:solidFill>
                                            <a:srgbClr val="00B400"/>
                                          </a:solidFill>
                                          <a:latin typeface="Cambria Math" charset="0"/>
                                        </a:rPr>
                                        <m:t>−1</m:t>
                                      </m:r>
                                    </m:sub>
                                  </m:sSub>
                                </m:sub>
                              </m:sSub>
                            </m:e>
                          </m:d>
                        </m:num>
                        <m:den>
                          <m:r>
                            <a:rPr lang="en-US" i="1" smtClean="0">
                              <a:solidFill>
                                <a:prstClr val="black"/>
                              </a:solidFill>
                              <a:latin typeface="Cambria Math" charset="0"/>
                            </a:rPr>
                            <m:t>𝑁𝑜𝑟𝑚𝑎𝑙𝑖𝑧𝑎𝑡𝑖𝑜𝑛</m:t>
                          </m:r>
                        </m:den>
                      </m:f>
                    </m:oMath>
                  </m:oMathPara>
                </a14:m>
                <a:endParaRPr lang="en-US" dirty="0">
                  <a:solidFill>
                    <a:prstClr val="black"/>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157057" y="1219200"/>
                <a:ext cx="4525085" cy="775725"/>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77561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smtClean="0">
                <a:ln w="18415" cmpd="sng">
                  <a:solidFill>
                    <a:srgbClr val="FFFFFF"/>
                  </a:solidFill>
                  <a:prstDash val="solid"/>
                </a:ln>
                <a:solidFill>
                  <a:srgbClr val="FFFFFF"/>
                </a:solidFill>
              </a:rPr>
              <a:t>DA Challenges for Earth System Component Models</a:t>
            </a:r>
            <a:endParaRPr lang="en-US" sz="2800" dirty="0">
              <a:ln w="18415" cmpd="sng">
                <a:solidFill>
                  <a:srgbClr val="FFFFFF"/>
                </a:solidFill>
                <a:prstDash val="solid"/>
              </a:ln>
              <a:solidFill>
                <a:srgbClr val="FFFFFF"/>
              </a:solidFill>
            </a:endParaRPr>
          </a:p>
        </p:txBody>
      </p:sp>
      <p:sp>
        <p:nvSpPr>
          <p:cNvPr id="4" name="Footer Placeholder 3"/>
          <p:cNvSpPr>
            <a:spLocks noGrp="1"/>
          </p:cNvSpPr>
          <p:nvPr>
            <p:ph type="ftr" sz="quarter" idx="3"/>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9" name="TextBox 8"/>
              <p:cNvSpPr txBox="1"/>
              <p:nvPr/>
            </p:nvSpPr>
            <p:spPr>
              <a:xfrm>
                <a:off x="2157057" y="121920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62CFF"/>
                          </a:solidFill>
                          <a:latin typeface="Cambria Math" charset="0"/>
                        </a:rPr>
                        <m:t>𝑃</m:t>
                      </m:r>
                      <m:d>
                        <m:dPr>
                          <m:ctrlPr>
                            <a:rPr lang="mr-IN" i="1" smtClean="0">
                              <a:solidFill>
                                <a:srgbClr val="162CFF"/>
                              </a:solidFill>
                              <a:latin typeface="Cambria Math" charset="0"/>
                            </a:rPr>
                          </m:ctrlPr>
                        </m:dPr>
                        <m:e>
                          <m:sSub>
                            <m:sSubPr>
                              <m:ctrlPr>
                                <a:rPr lang="en-US" i="1" smtClean="0">
                                  <a:solidFill>
                                    <a:srgbClr val="162CFF"/>
                                  </a:solidFill>
                                  <a:latin typeface="Cambria Math" charset="0"/>
                                </a:rPr>
                              </m:ctrlPr>
                            </m:sSubPr>
                            <m:e>
                              <m:r>
                                <a:rPr lang="en-US" b="1" smtClean="0">
                                  <a:solidFill>
                                    <a:srgbClr val="162CFF"/>
                                  </a:solidFill>
                                  <a:latin typeface="Cambria Math" charset="0"/>
                                </a:rPr>
                                <m:t>𝐱</m:t>
                              </m:r>
                            </m:e>
                            <m:sub>
                              <m:sSub>
                                <m:sSubPr>
                                  <m:ctrlPr>
                                    <a:rPr lang="en-US" i="1" smtClean="0">
                                      <a:solidFill>
                                        <a:srgbClr val="162CFF"/>
                                      </a:solidFill>
                                      <a:latin typeface="Cambria Math" charset="0"/>
                                    </a:rPr>
                                  </m:ctrlPr>
                                </m:sSubPr>
                                <m:e>
                                  <m:r>
                                    <a:rPr lang="en-US" i="1" smtClean="0">
                                      <a:solidFill>
                                        <a:srgbClr val="162CFF"/>
                                      </a:solidFill>
                                      <a:latin typeface="Cambria Math" charset="0"/>
                                    </a:rPr>
                                    <m:t>𝑡</m:t>
                                  </m:r>
                                </m:e>
                                <m:sub>
                                  <m:r>
                                    <a:rPr lang="en-US" i="1" smtClean="0">
                                      <a:solidFill>
                                        <a:srgbClr val="162CFF"/>
                                      </a:solidFill>
                                      <a:latin typeface="Cambria Math" charset="0"/>
                                    </a:rPr>
                                    <m:t>𝑘</m:t>
                                  </m:r>
                                </m:sub>
                              </m:sSub>
                            </m:sub>
                          </m:sSub>
                          <m:r>
                            <a:rPr lang="en-US" i="1" smtClean="0">
                              <a:solidFill>
                                <a:srgbClr val="162CFF"/>
                              </a:solidFill>
                              <a:latin typeface="Cambria Math" charset="0"/>
                            </a:rPr>
                            <m:t>|</m:t>
                          </m:r>
                          <m:sSub>
                            <m:sSubPr>
                              <m:ctrlPr>
                                <a:rPr lang="en-US" i="1" smtClean="0">
                                  <a:solidFill>
                                    <a:srgbClr val="162CFF"/>
                                  </a:solidFill>
                                  <a:latin typeface="Cambria Math" charset="0"/>
                                </a:rPr>
                              </m:ctrlPr>
                            </m:sSubPr>
                            <m:e>
                              <m:r>
                                <a:rPr lang="en-US" b="1" smtClean="0">
                                  <a:solidFill>
                                    <a:srgbClr val="162CFF"/>
                                  </a:solidFill>
                                  <a:latin typeface="Cambria Math" charset="0"/>
                                </a:rPr>
                                <m:t>𝐘</m:t>
                              </m:r>
                            </m:e>
                            <m:sub>
                              <m:sSub>
                                <m:sSubPr>
                                  <m:ctrlPr>
                                    <a:rPr lang="en-US" i="1" smtClean="0">
                                      <a:solidFill>
                                        <a:srgbClr val="162CFF"/>
                                      </a:solidFill>
                                      <a:latin typeface="Cambria Math" charset="0"/>
                                    </a:rPr>
                                  </m:ctrlPr>
                                </m:sSubPr>
                                <m:e>
                                  <m:r>
                                    <a:rPr lang="en-US" i="1" smtClean="0">
                                      <a:solidFill>
                                        <a:srgbClr val="162CFF"/>
                                      </a:solidFill>
                                      <a:latin typeface="Cambria Math" charset="0"/>
                                    </a:rPr>
                                    <m:t>𝑡</m:t>
                                  </m:r>
                                </m:e>
                                <m:sub>
                                  <m:r>
                                    <a:rPr lang="en-US" i="1" smtClean="0">
                                      <a:solidFill>
                                        <a:srgbClr val="162CFF"/>
                                      </a:solidFill>
                                      <a:latin typeface="Cambria Math" charset="0"/>
                                    </a:rPr>
                                    <m:t>𝑘</m:t>
                                  </m:r>
                                </m:sub>
                              </m:sSub>
                            </m:sub>
                          </m:sSub>
                        </m:e>
                      </m:d>
                      <m:r>
                        <a:rPr lang="en-US" i="1" smtClean="0">
                          <a:solidFill>
                            <a:prstClr val="black"/>
                          </a:solidFill>
                          <a:latin typeface="Cambria Math" charset="0"/>
                        </a:rPr>
                        <m:t>=</m:t>
                      </m:r>
                      <m:f>
                        <m:fPr>
                          <m:ctrlPr>
                            <a:rPr lang="mr-IN" i="1" smtClean="0">
                              <a:solidFill>
                                <a:prstClr val="black"/>
                              </a:solidFill>
                              <a:latin typeface="Cambria Math" charset="0"/>
                            </a:rPr>
                          </m:ctrlPr>
                        </m:fPr>
                        <m:num>
                          <m:r>
                            <a:rPr lang="en-US" i="1" smtClean="0">
                              <a:solidFill>
                                <a:srgbClr val="FF0003"/>
                              </a:solidFill>
                              <a:latin typeface="Cambria Math" charset="0"/>
                            </a:rPr>
                            <m:t>𝑃</m:t>
                          </m:r>
                          <m:d>
                            <m:dPr>
                              <m:ctrlPr>
                                <a:rPr lang="mr-IN" i="1" smtClean="0">
                                  <a:solidFill>
                                    <a:srgbClr val="FF0003"/>
                                  </a:solidFill>
                                  <a:latin typeface="Cambria Math" charset="0"/>
                                </a:rPr>
                              </m:ctrlPr>
                            </m:dPr>
                            <m:e>
                              <m:sSub>
                                <m:sSubPr>
                                  <m:ctrlPr>
                                    <a:rPr lang="en-US" i="1" smtClean="0">
                                      <a:solidFill>
                                        <a:srgbClr val="FF0003"/>
                                      </a:solidFill>
                                      <a:latin typeface="Cambria Math" charset="0"/>
                                    </a:rPr>
                                  </m:ctrlPr>
                                </m:sSubPr>
                                <m:e>
                                  <m:r>
                                    <a:rPr lang="en-US" b="1" smtClean="0">
                                      <a:solidFill>
                                        <a:srgbClr val="FF0003"/>
                                      </a:solidFill>
                                      <a:latin typeface="Cambria Math" charset="0"/>
                                    </a:rPr>
                                    <m:t>𝐲</m:t>
                                  </m:r>
                                </m:e>
                                <m:sub>
                                  <m:r>
                                    <a:rPr lang="en-US" i="1" smtClean="0">
                                      <a:solidFill>
                                        <a:srgbClr val="FF0003"/>
                                      </a:solidFill>
                                      <a:latin typeface="Cambria Math" charset="0"/>
                                    </a:rPr>
                                    <m:t>𝑘</m:t>
                                  </m:r>
                                </m:sub>
                              </m:sSub>
                              <m:r>
                                <a:rPr lang="en-US" i="1" smtClean="0">
                                  <a:solidFill>
                                    <a:srgbClr val="FF0003"/>
                                  </a:solidFill>
                                  <a:latin typeface="Cambria Math" charset="0"/>
                                </a:rPr>
                                <m:t>|</m:t>
                              </m:r>
                              <m:r>
                                <a:rPr lang="en-US" b="1" smtClean="0">
                                  <a:solidFill>
                                    <a:srgbClr val="FF0003"/>
                                  </a:solidFill>
                                  <a:latin typeface="Cambria Math" charset="0"/>
                                </a:rPr>
                                <m:t>𝐱</m:t>
                              </m:r>
                            </m:e>
                          </m:d>
                          <m:r>
                            <a:rPr lang="en-US" i="1" smtClean="0">
                              <a:solidFill>
                                <a:srgbClr val="00B400"/>
                              </a:solidFill>
                              <a:latin typeface="Cambria Math" charset="0"/>
                            </a:rPr>
                            <m:t>𝑃</m:t>
                          </m:r>
                          <m:d>
                            <m:dPr>
                              <m:ctrlPr>
                                <a:rPr lang="mr-IN" i="1" smtClean="0">
                                  <a:solidFill>
                                    <a:srgbClr val="00B400"/>
                                  </a:solidFill>
                                  <a:latin typeface="Cambria Math" charset="0"/>
                                </a:rPr>
                              </m:ctrlPr>
                            </m:dPr>
                            <m:e>
                              <m:sSub>
                                <m:sSubPr>
                                  <m:ctrlPr>
                                    <a:rPr lang="en-US" i="1" smtClean="0">
                                      <a:solidFill>
                                        <a:srgbClr val="00B400"/>
                                      </a:solidFill>
                                      <a:latin typeface="Cambria Math" charset="0"/>
                                    </a:rPr>
                                  </m:ctrlPr>
                                </m:sSubPr>
                                <m:e>
                                  <m:r>
                                    <a:rPr lang="en-US" b="1" smtClean="0">
                                      <a:solidFill>
                                        <a:srgbClr val="00B400"/>
                                      </a:solidFill>
                                      <a:latin typeface="Cambria Math" charset="0"/>
                                    </a:rPr>
                                    <m:t>𝐱</m:t>
                                  </m:r>
                                </m:e>
                                <m:sub>
                                  <m:sSub>
                                    <m:sSubPr>
                                      <m:ctrlPr>
                                        <a:rPr lang="en-US" i="1" smtClean="0">
                                          <a:solidFill>
                                            <a:srgbClr val="00B400"/>
                                          </a:solidFill>
                                          <a:latin typeface="Cambria Math" charset="0"/>
                                        </a:rPr>
                                      </m:ctrlPr>
                                    </m:sSubPr>
                                    <m:e>
                                      <m:r>
                                        <a:rPr lang="en-US" i="1" smtClean="0">
                                          <a:solidFill>
                                            <a:srgbClr val="00B400"/>
                                          </a:solidFill>
                                          <a:latin typeface="Cambria Math" charset="0"/>
                                        </a:rPr>
                                        <m:t>𝑡</m:t>
                                      </m:r>
                                    </m:e>
                                    <m:sub>
                                      <m:r>
                                        <a:rPr lang="en-US" i="1" smtClean="0">
                                          <a:solidFill>
                                            <a:srgbClr val="00B400"/>
                                          </a:solidFill>
                                          <a:latin typeface="Cambria Math" charset="0"/>
                                        </a:rPr>
                                        <m:t>𝑘</m:t>
                                      </m:r>
                                    </m:sub>
                                  </m:sSub>
                                </m:sub>
                              </m:sSub>
                              <m:r>
                                <a:rPr lang="en-US" i="1" smtClean="0">
                                  <a:solidFill>
                                    <a:srgbClr val="00B400"/>
                                  </a:solidFill>
                                  <a:latin typeface="Cambria Math" charset="0"/>
                                </a:rPr>
                                <m:t>|</m:t>
                              </m:r>
                              <m:sSub>
                                <m:sSubPr>
                                  <m:ctrlPr>
                                    <a:rPr lang="en-US" i="1" smtClean="0">
                                      <a:solidFill>
                                        <a:srgbClr val="00B400"/>
                                      </a:solidFill>
                                      <a:latin typeface="Cambria Math" charset="0"/>
                                    </a:rPr>
                                  </m:ctrlPr>
                                </m:sSubPr>
                                <m:e>
                                  <m:r>
                                    <a:rPr lang="en-US" b="1" smtClean="0">
                                      <a:solidFill>
                                        <a:srgbClr val="00B400"/>
                                      </a:solidFill>
                                      <a:latin typeface="Cambria Math" charset="0"/>
                                    </a:rPr>
                                    <m:t>𝐘</m:t>
                                  </m:r>
                                </m:e>
                                <m:sub>
                                  <m:sSub>
                                    <m:sSubPr>
                                      <m:ctrlPr>
                                        <a:rPr lang="en-US" i="1" smtClean="0">
                                          <a:solidFill>
                                            <a:srgbClr val="00B400"/>
                                          </a:solidFill>
                                          <a:latin typeface="Cambria Math" charset="0"/>
                                        </a:rPr>
                                      </m:ctrlPr>
                                    </m:sSubPr>
                                    <m:e>
                                      <m:r>
                                        <a:rPr lang="en-US" i="1" smtClean="0">
                                          <a:solidFill>
                                            <a:srgbClr val="00B400"/>
                                          </a:solidFill>
                                          <a:latin typeface="Cambria Math" charset="0"/>
                                        </a:rPr>
                                        <m:t>𝑡</m:t>
                                      </m:r>
                                    </m:e>
                                    <m:sub>
                                      <m:r>
                                        <a:rPr lang="en-US" i="1" smtClean="0">
                                          <a:solidFill>
                                            <a:srgbClr val="00B400"/>
                                          </a:solidFill>
                                          <a:latin typeface="Cambria Math" charset="0"/>
                                        </a:rPr>
                                        <m:t>𝑘</m:t>
                                      </m:r>
                                      <m:r>
                                        <a:rPr lang="en-US" i="1" smtClean="0">
                                          <a:solidFill>
                                            <a:srgbClr val="00B400"/>
                                          </a:solidFill>
                                          <a:latin typeface="Cambria Math" charset="0"/>
                                        </a:rPr>
                                        <m:t>−1</m:t>
                                      </m:r>
                                    </m:sub>
                                  </m:sSub>
                                </m:sub>
                              </m:sSub>
                            </m:e>
                          </m:d>
                        </m:num>
                        <m:den>
                          <m:r>
                            <a:rPr lang="en-US" i="1" smtClean="0">
                              <a:solidFill>
                                <a:prstClr val="black"/>
                              </a:solidFill>
                              <a:latin typeface="Cambria Math" charset="0"/>
                            </a:rPr>
                            <m:t>𝑁𝑜𝑟𝑚𝑎𝑙𝑖𝑧𝑎𝑡𝑖𝑜𝑛</m:t>
                          </m:r>
                        </m:den>
                      </m:f>
                    </m:oMath>
                  </m:oMathPara>
                </a14:m>
                <a:endParaRPr lang="en-US" dirty="0">
                  <a:solidFill>
                    <a:prstClr val="black"/>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157057" y="1219200"/>
                <a:ext cx="4525085" cy="77572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85899" y="2876711"/>
                <a:ext cx="5867400" cy="522644"/>
              </a:xfrm>
              <a:prstGeom prst="rect">
                <a:avLst/>
              </a:prstGeom>
            </p:spPr>
            <p:txBody>
              <a:bodyPr wrap="square">
                <a:spAutoFit/>
              </a:bodyPr>
              <a:lstStyle/>
              <a:p>
                <a14:m>
                  <m:oMath xmlns:m="http://schemas.openxmlformats.org/officeDocument/2006/math">
                    <m:sSub>
                      <m:sSubPr>
                        <m:ctrlPr>
                          <a:rPr lang="en-US" i="1">
                            <a:solidFill>
                              <a:prstClr val="black"/>
                            </a:solidFill>
                            <a:latin typeface="Cambria Math" charset="0"/>
                          </a:rPr>
                        </m:ctrlPr>
                      </m:sSubPr>
                      <m:e>
                        <m:r>
                          <a:rPr lang="en-US" i="1">
                            <a:solidFill>
                              <a:prstClr val="black"/>
                            </a:solidFill>
                            <a:latin typeface="Cambria Math" charset="0"/>
                          </a:rPr>
                          <m:t>𝑚</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𝑓</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𝑔</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oMath>
                </a14:m>
                <a:r>
                  <a:rPr lang="en-US" dirty="0">
                    <a:solidFill>
                      <a:prstClr val="black"/>
                    </a:solidFill>
                    <a:latin typeface="Calibri"/>
                  </a:rPr>
                  <a:t>.</a:t>
                </a:r>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485899" y="2876711"/>
                <a:ext cx="5867400" cy="522644"/>
              </a:xfrm>
              <a:prstGeom prst="rect">
                <a:avLst/>
              </a:prstGeom>
              <a:blipFill rotWithShape="0">
                <a:blip r:embed="rId3"/>
                <a:stretch>
                  <a:fillRect t="-3488" b="-19767"/>
                </a:stretch>
              </a:blipFill>
            </p:spPr>
            <p:txBody>
              <a:bodyPr/>
              <a:lstStyle/>
              <a:p>
                <a:r>
                  <a:rPr lang="en-US">
                    <a:noFill/>
                  </a:rPr>
                  <a:t> </a:t>
                </a:r>
              </a:p>
            </p:txBody>
          </p:sp>
        </mc:Fallback>
      </mc:AlternateContent>
      <p:sp>
        <p:nvSpPr>
          <p:cNvPr id="6" name="TextBox 5"/>
          <p:cNvSpPr txBox="1"/>
          <p:nvPr/>
        </p:nvSpPr>
        <p:spPr>
          <a:xfrm>
            <a:off x="381000" y="2286000"/>
            <a:ext cx="8305800" cy="3046988"/>
          </a:xfrm>
          <a:prstGeom prst="rect">
            <a:avLst/>
          </a:prstGeom>
          <a:noFill/>
        </p:spPr>
        <p:txBody>
          <a:bodyPr wrap="square" rtlCol="0">
            <a:spAutoFit/>
          </a:bodyPr>
          <a:lstStyle/>
          <a:p>
            <a:r>
              <a:rPr lang="en-US" dirty="0" smtClean="0"/>
              <a:t>DA requires a (stochastic) forecast model:</a:t>
            </a:r>
          </a:p>
          <a:p>
            <a:endParaRPr lang="en-US" dirty="0"/>
          </a:p>
          <a:p>
            <a:endParaRPr lang="en-US" dirty="0" smtClean="0"/>
          </a:p>
          <a:p>
            <a:endParaRPr lang="en-US" dirty="0"/>
          </a:p>
          <a:p>
            <a:r>
              <a:rPr lang="en-US" dirty="0" smtClean="0"/>
              <a:t>When applied to a correct analysis distribution ensemble at a previous time, model should produce a correct forecast ensemble distribution for subsequent observations.</a:t>
            </a:r>
          </a:p>
          <a:p>
            <a:endParaRPr lang="en-US" dirty="0"/>
          </a:p>
        </p:txBody>
      </p:sp>
    </p:spTree>
    <p:extLst>
      <p:ext uri="{BB962C8B-B14F-4D97-AF65-F5344CB8AC3E}">
        <p14:creationId xmlns:p14="http://schemas.microsoft.com/office/powerpoint/2010/main" val="12314247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smtClean="0">
                <a:ln w="18415" cmpd="sng">
                  <a:solidFill>
                    <a:srgbClr val="FFFFFF"/>
                  </a:solidFill>
                  <a:prstDash val="solid"/>
                </a:ln>
                <a:solidFill>
                  <a:srgbClr val="FFFFFF"/>
                </a:solidFill>
              </a:rPr>
              <a:t>Challenges for Earth System Models (CLM examples)</a:t>
            </a:r>
            <a:endParaRPr lang="en-US" sz="2800" dirty="0">
              <a:ln w="18415" cmpd="sng">
                <a:solidFill>
                  <a:srgbClr val="FFFFFF"/>
                </a:solidFill>
                <a:prstDash val="solid"/>
              </a:ln>
              <a:solidFill>
                <a:srgbClr val="FFFFFF"/>
              </a:solidFill>
            </a:endParaRPr>
          </a:p>
        </p:txBody>
      </p:sp>
      <p:sp>
        <p:nvSpPr>
          <p:cNvPr id="4" name="Footer Placeholder 3"/>
          <p:cNvSpPr>
            <a:spLocks noGrp="1"/>
          </p:cNvSpPr>
          <p:nvPr>
            <p:ph type="ftr" sz="quarter" idx="3"/>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
        <p:nvSpPr>
          <p:cNvPr id="2" name="TextBox 1"/>
          <p:cNvSpPr txBox="1"/>
          <p:nvPr/>
        </p:nvSpPr>
        <p:spPr>
          <a:xfrm>
            <a:off x="152400" y="914400"/>
            <a:ext cx="8991600" cy="4524315"/>
          </a:xfrm>
          <a:prstGeom prst="rect">
            <a:avLst/>
          </a:prstGeom>
          <a:noFill/>
        </p:spPr>
        <p:txBody>
          <a:bodyPr wrap="square" rtlCol="0">
            <a:spAutoFit/>
          </a:bodyPr>
          <a:lstStyle/>
          <a:p>
            <a:r>
              <a:rPr lang="en-US" dirty="0" smtClean="0"/>
              <a:t>Earth system component models may not make good forecasts:</a:t>
            </a:r>
          </a:p>
          <a:p>
            <a:pPr marL="342900" indent="-342900">
              <a:buFont typeface="Arial" charset="0"/>
              <a:buChar char="•"/>
            </a:pPr>
            <a:r>
              <a:rPr lang="en-US" dirty="0" smtClean="0"/>
              <a:t>Not as mature as NWP models, especially for forecasts,</a:t>
            </a:r>
          </a:p>
          <a:p>
            <a:pPr marL="342900" indent="-342900">
              <a:buFont typeface="Arial" charset="0"/>
              <a:buChar char="•"/>
            </a:pPr>
            <a:r>
              <a:rPr lang="en-US" dirty="0" smtClean="0"/>
              <a:t>No set of nice PDEs like </a:t>
            </a:r>
            <a:r>
              <a:rPr lang="en-US" dirty="0" err="1" smtClean="0"/>
              <a:t>Navier</a:t>
            </a:r>
            <a:r>
              <a:rPr lang="en-US" dirty="0" smtClean="0"/>
              <a:t> Stokes,</a:t>
            </a:r>
          </a:p>
          <a:p>
            <a:pPr marL="342900" indent="-342900">
              <a:buFont typeface="Arial" charset="0"/>
              <a:buChar char="•"/>
            </a:pPr>
            <a:r>
              <a:rPr lang="en-US" dirty="0" smtClean="0"/>
              <a:t>Extreme complexity of modeled system,</a:t>
            </a:r>
          </a:p>
          <a:p>
            <a:pPr marL="342900" indent="-342900">
              <a:buFont typeface="Arial" charset="0"/>
              <a:buChar char="•"/>
            </a:pPr>
            <a:r>
              <a:rPr lang="en-US" dirty="0" smtClean="0"/>
              <a:t>Developed as ‘process’ model, not prediction model,</a:t>
            </a:r>
          </a:p>
          <a:p>
            <a:pPr marL="342900" indent="-342900">
              <a:buFont typeface="Arial" charset="0"/>
              <a:buChar char="•"/>
            </a:pPr>
            <a:r>
              <a:rPr lang="en-US" dirty="0" smtClean="0"/>
              <a:t>Lack of model error growth, especially if strongly forced,</a:t>
            </a:r>
          </a:p>
          <a:p>
            <a:pPr marL="342900" indent="-342900">
              <a:buFont typeface="Arial" charset="0"/>
              <a:buChar char="•"/>
            </a:pPr>
            <a:r>
              <a:rPr lang="en-US" dirty="0" smtClean="0"/>
              <a:t>Not developed with DA/prediction as primary objective.</a:t>
            </a:r>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0810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a:grpSpLocks noChangeAspect="1"/>
          </p:cNvGrpSpPr>
          <p:nvPr/>
        </p:nvGrpSpPr>
        <p:grpSpPr bwMode="auto">
          <a:xfrm>
            <a:off x="3636501" y="1076626"/>
            <a:ext cx="781578" cy="1162546"/>
            <a:chOff x="3341" y="2285"/>
            <a:chExt cx="444" cy="584"/>
          </a:xfrm>
        </p:grpSpPr>
        <p:sp>
          <p:nvSpPr>
            <p:cNvPr id="339"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40"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pic>
        <p:nvPicPr>
          <p:cNvPr id="324" name="Picture 2" descr="LeaffulCol"/>
          <p:cNvPicPr>
            <a:picLocks noChangeAspect="1" noChangeArrowheads="1"/>
          </p:cNvPicPr>
          <p:nvPr/>
        </p:nvPicPr>
        <p:blipFill>
          <a:blip r:embed="rId3" cstate="print"/>
          <a:srcRect/>
          <a:stretch>
            <a:fillRect/>
          </a:stretch>
        </p:blipFill>
        <p:spPr bwMode="auto">
          <a:xfrm>
            <a:off x="6348723" y="681451"/>
            <a:ext cx="1733211" cy="2403681"/>
          </a:xfrm>
          <a:prstGeom prst="rect">
            <a:avLst/>
          </a:prstGeom>
          <a:noFill/>
          <a:ln w="9525">
            <a:noFill/>
            <a:miter lim="800000"/>
            <a:headEnd/>
            <a:tailEnd/>
          </a:ln>
        </p:spPr>
      </p:pic>
      <p:sp>
        <p:nvSpPr>
          <p:cNvPr id="2050" name="Line 2"/>
          <p:cNvSpPr>
            <a:spLocks noChangeAspect="1" noChangeShapeType="1"/>
          </p:cNvSpPr>
          <p:nvPr/>
        </p:nvSpPr>
        <p:spPr bwMode="auto">
          <a:xfrm>
            <a:off x="1526149" y="2250107"/>
            <a:ext cx="1588" cy="155575"/>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51" name="Line 3"/>
          <p:cNvSpPr>
            <a:spLocks noChangeAspect="1" noChangeShapeType="1"/>
          </p:cNvSpPr>
          <p:nvPr/>
        </p:nvSpPr>
        <p:spPr bwMode="auto">
          <a:xfrm>
            <a:off x="1669024" y="2334245"/>
            <a:ext cx="1588" cy="365125"/>
          </a:xfrm>
          <a:prstGeom prst="line">
            <a:avLst/>
          </a:prstGeom>
          <a:noFill/>
          <a:ln w="9525">
            <a:solidFill>
              <a:schemeClr val="tx1"/>
            </a:solidFill>
            <a:round/>
            <a:headEnd type="triangle" w="med" len="me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52" name="Rectangle 4"/>
          <p:cNvSpPr>
            <a:spLocks noChangeAspect="1" noChangeArrowheads="1"/>
          </p:cNvSpPr>
          <p:nvPr/>
        </p:nvSpPr>
        <p:spPr bwMode="auto">
          <a:xfrm>
            <a:off x="318062" y="2245345"/>
            <a:ext cx="2205037" cy="452437"/>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8900000" scaled="1"/>
            <a:tileRect/>
          </a:gradFill>
          <a:ln w="12700">
            <a:solidFill>
              <a:schemeClr val="tx2"/>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nvGrpSpPr>
          <p:cNvPr id="4" name="Group 5690"/>
          <p:cNvGrpSpPr>
            <a:grpSpLocks/>
          </p:cNvGrpSpPr>
          <p:nvPr/>
        </p:nvGrpSpPr>
        <p:grpSpPr bwMode="auto">
          <a:xfrm>
            <a:off x="332350" y="2280270"/>
            <a:ext cx="2190750" cy="280987"/>
            <a:chOff x="1291243" y="2287522"/>
            <a:chExt cx="1782157" cy="281749"/>
          </a:xfrm>
        </p:grpSpPr>
        <p:sp>
          <p:nvSpPr>
            <p:cNvPr id="2368" name="Line 5"/>
            <p:cNvSpPr>
              <a:spLocks noChangeAspect="1" noChangeShapeType="1"/>
            </p:cNvSpPr>
            <p:nvPr/>
          </p:nvSpPr>
          <p:spPr bwMode="auto">
            <a:xfrm>
              <a:off x="1291243" y="2287522"/>
              <a:ext cx="559927"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69" name="Line 6"/>
            <p:cNvSpPr>
              <a:spLocks noChangeAspect="1" noChangeShapeType="1"/>
            </p:cNvSpPr>
            <p:nvPr/>
          </p:nvSpPr>
          <p:spPr bwMode="auto">
            <a:xfrm>
              <a:off x="1292224" y="2355785"/>
              <a:ext cx="561564"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70" name="Line 8"/>
            <p:cNvSpPr>
              <a:spLocks noChangeAspect="1" noChangeShapeType="1"/>
            </p:cNvSpPr>
            <p:nvPr/>
          </p:nvSpPr>
          <p:spPr bwMode="auto">
            <a:xfrm>
              <a:off x="1292226" y="2456112"/>
              <a:ext cx="553706"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71" name="Line 9"/>
            <p:cNvSpPr>
              <a:spLocks noChangeAspect="1" noChangeShapeType="1"/>
            </p:cNvSpPr>
            <p:nvPr/>
          </p:nvSpPr>
          <p:spPr bwMode="auto">
            <a:xfrm>
              <a:off x="1292225" y="2569271"/>
              <a:ext cx="178117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5" name="Group 10"/>
          <p:cNvGrpSpPr>
            <a:grpSpLocks noChangeAspect="1"/>
          </p:cNvGrpSpPr>
          <p:nvPr/>
        </p:nvGrpSpPr>
        <p:grpSpPr bwMode="auto">
          <a:xfrm>
            <a:off x="1527737" y="1916732"/>
            <a:ext cx="198437" cy="328613"/>
            <a:chOff x="3341" y="2314"/>
            <a:chExt cx="379" cy="555"/>
          </a:xfrm>
        </p:grpSpPr>
        <p:sp>
          <p:nvSpPr>
            <p:cNvPr id="2366" name="Line 11"/>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67" name="Freeform 12"/>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6" name="Group 13"/>
          <p:cNvGrpSpPr>
            <a:grpSpLocks noChangeAspect="1"/>
          </p:cNvGrpSpPr>
          <p:nvPr/>
        </p:nvGrpSpPr>
        <p:grpSpPr bwMode="auto">
          <a:xfrm>
            <a:off x="1170549" y="1991345"/>
            <a:ext cx="146050" cy="260350"/>
            <a:chOff x="3657" y="1317"/>
            <a:chExt cx="226" cy="401"/>
          </a:xfrm>
        </p:grpSpPr>
        <p:sp>
          <p:nvSpPr>
            <p:cNvPr id="2364" name="Line 14"/>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65"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 name="Group 19"/>
          <p:cNvGrpSpPr>
            <a:grpSpLocks noChangeAspect="1"/>
          </p:cNvGrpSpPr>
          <p:nvPr/>
        </p:nvGrpSpPr>
        <p:grpSpPr bwMode="auto">
          <a:xfrm>
            <a:off x="1851587" y="1980232"/>
            <a:ext cx="182562" cy="268288"/>
            <a:chOff x="3341" y="2314"/>
            <a:chExt cx="379" cy="555"/>
          </a:xfrm>
        </p:grpSpPr>
        <p:sp>
          <p:nvSpPr>
            <p:cNvPr id="2362" name="Line 20"/>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63" name="Freeform 21"/>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8" name="Group 22"/>
          <p:cNvGrpSpPr>
            <a:grpSpLocks noChangeAspect="1"/>
          </p:cNvGrpSpPr>
          <p:nvPr/>
        </p:nvGrpSpPr>
        <p:grpSpPr bwMode="auto">
          <a:xfrm>
            <a:off x="1322949" y="1770682"/>
            <a:ext cx="207963" cy="481013"/>
            <a:chOff x="3657" y="1317"/>
            <a:chExt cx="226" cy="401"/>
          </a:xfrm>
        </p:grpSpPr>
        <p:sp>
          <p:nvSpPr>
            <p:cNvPr id="2360" name="Line 23"/>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61"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9" name="Group 28"/>
          <p:cNvGrpSpPr>
            <a:grpSpLocks noChangeAspect="1"/>
          </p:cNvGrpSpPr>
          <p:nvPr/>
        </p:nvGrpSpPr>
        <p:grpSpPr bwMode="auto">
          <a:xfrm>
            <a:off x="2150037" y="1899270"/>
            <a:ext cx="147637" cy="354012"/>
            <a:chOff x="3341" y="2314"/>
            <a:chExt cx="379" cy="555"/>
          </a:xfrm>
        </p:grpSpPr>
        <p:sp>
          <p:nvSpPr>
            <p:cNvPr id="2356" name="Line 29"/>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5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sp>
        <p:nvSpPr>
          <p:cNvPr id="2060" name="Rectangle 34"/>
          <p:cNvSpPr>
            <a:spLocks noChangeAspect="1" noChangeArrowheads="1"/>
          </p:cNvSpPr>
          <p:nvPr/>
        </p:nvSpPr>
        <p:spPr bwMode="auto">
          <a:xfrm rot="2880000">
            <a:off x="54403" y="629492"/>
            <a:ext cx="806311" cy="350736"/>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900" dirty="0">
                <a:solidFill>
                  <a:srgbClr val="000000"/>
                </a:solidFill>
                <a:latin typeface="Arial Rounded MT Bold" pitchFamily="34" charset="0"/>
              </a:rPr>
              <a:t>Direct solar</a:t>
            </a:r>
          </a:p>
          <a:p>
            <a:pPr algn="ctr" defTabSz="585788" eaLnBrk="0" fontAlgn="base" hangingPunct="0">
              <a:spcBef>
                <a:spcPct val="0"/>
              </a:spcBef>
              <a:spcAft>
                <a:spcPct val="0"/>
              </a:spcAft>
            </a:pPr>
            <a:r>
              <a:rPr lang="en-US" sz="900" dirty="0">
                <a:solidFill>
                  <a:srgbClr val="000000"/>
                </a:solidFill>
                <a:latin typeface="Arial Rounded MT Bold" pitchFamily="34" charset="0"/>
              </a:rPr>
              <a:t> </a:t>
            </a:r>
          </a:p>
        </p:txBody>
      </p:sp>
      <p:sp>
        <p:nvSpPr>
          <p:cNvPr id="2061" name="Rectangle 35"/>
          <p:cNvSpPr>
            <a:spLocks noChangeAspect="1" noChangeArrowheads="1"/>
          </p:cNvSpPr>
          <p:nvPr/>
        </p:nvSpPr>
        <p:spPr bwMode="auto">
          <a:xfrm>
            <a:off x="27235" y="1442070"/>
            <a:ext cx="1049967" cy="231475"/>
          </a:xfrm>
          <a:prstGeom prst="rect">
            <a:avLst/>
          </a:prstGeom>
          <a:noFill/>
          <a:ln w="9525">
            <a:noFill/>
            <a:miter lim="800000"/>
            <a:headEnd/>
            <a:tailEnd/>
          </a:ln>
        </p:spPr>
        <p:txBody>
          <a:bodyPr wrap="none" lIns="92075" tIns="46038" rIns="92075" bIns="46038">
            <a:spAutoFit/>
          </a:bodyPr>
          <a:lstStyle/>
          <a:p>
            <a:pPr algn="ctr" defTabSz="914400" eaLnBrk="0" fontAlgn="base" hangingPunct="0">
              <a:spcBef>
                <a:spcPct val="0"/>
              </a:spcBef>
              <a:spcAft>
                <a:spcPct val="0"/>
              </a:spcAft>
            </a:pPr>
            <a:r>
              <a:rPr lang="en-US" sz="900" dirty="0">
                <a:solidFill>
                  <a:srgbClr val="000000"/>
                </a:solidFill>
                <a:latin typeface="Arial Rounded MT Bold" pitchFamily="34" charset="0"/>
              </a:rPr>
              <a:t>Absorbed solar</a:t>
            </a:r>
          </a:p>
        </p:txBody>
      </p:sp>
      <p:sp>
        <p:nvSpPr>
          <p:cNvPr id="2062" name="Line 36"/>
          <p:cNvSpPr>
            <a:spLocks noChangeAspect="1" noChangeShapeType="1"/>
          </p:cNvSpPr>
          <p:nvPr/>
        </p:nvSpPr>
        <p:spPr bwMode="auto">
          <a:xfrm>
            <a:off x="711418" y="842058"/>
            <a:ext cx="231719" cy="254000"/>
          </a:xfrm>
          <a:prstGeom prst="line">
            <a:avLst/>
          </a:prstGeom>
          <a:noFill/>
          <a:ln w="28575">
            <a:solidFill>
              <a:srgbClr val="CC660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nvGrpSpPr>
          <p:cNvPr id="10" name="Group 40"/>
          <p:cNvGrpSpPr>
            <a:grpSpLocks/>
          </p:cNvGrpSpPr>
          <p:nvPr/>
        </p:nvGrpSpPr>
        <p:grpSpPr bwMode="auto">
          <a:xfrm>
            <a:off x="1329299" y="759445"/>
            <a:ext cx="1588" cy="862012"/>
            <a:chOff x="2868" y="507"/>
            <a:chExt cx="1" cy="543"/>
          </a:xfrm>
        </p:grpSpPr>
        <p:sp>
          <p:nvSpPr>
            <p:cNvPr id="2354" name="Line 41"/>
            <p:cNvSpPr>
              <a:spLocks noChangeAspect="1" noChangeShapeType="1"/>
            </p:cNvSpPr>
            <p:nvPr/>
          </p:nvSpPr>
          <p:spPr bwMode="auto">
            <a:xfrm>
              <a:off x="2868" y="507"/>
              <a:ext cx="0" cy="195"/>
            </a:xfrm>
            <a:prstGeom prst="line">
              <a:avLst/>
            </a:prstGeom>
            <a:noFill/>
            <a:ln w="28575">
              <a:solidFill>
                <a:srgbClr val="C0000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55" name="Line 42"/>
            <p:cNvSpPr>
              <a:spLocks noChangeAspect="1" noChangeShapeType="1"/>
            </p:cNvSpPr>
            <p:nvPr/>
          </p:nvSpPr>
          <p:spPr bwMode="auto">
            <a:xfrm flipV="1">
              <a:off x="2869" y="890"/>
              <a:ext cx="0" cy="160"/>
            </a:xfrm>
            <a:prstGeom prst="line">
              <a:avLst/>
            </a:prstGeom>
            <a:noFill/>
            <a:ln w="28575">
              <a:solidFill>
                <a:srgbClr val="C0000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sp>
        <p:nvSpPr>
          <p:cNvPr id="2066" name="Rectangle 44"/>
          <p:cNvSpPr>
            <a:spLocks noChangeAspect="1" noChangeArrowheads="1"/>
          </p:cNvSpPr>
          <p:nvPr/>
        </p:nvSpPr>
        <p:spPr bwMode="auto">
          <a:xfrm rot="16200000">
            <a:off x="527302" y="490671"/>
            <a:ext cx="861052" cy="212237"/>
          </a:xfrm>
          <a:prstGeom prst="rect">
            <a:avLst/>
          </a:prstGeom>
          <a:noFill/>
          <a:ln w="9525">
            <a:noFill/>
            <a:miter lim="800000"/>
            <a:headEnd/>
            <a:tailEnd/>
          </a:ln>
        </p:spPr>
        <p:txBody>
          <a:bodyPr wrap="square" lIns="73025" tIns="36512" rIns="73025" bIns="36512">
            <a:spAutoFit/>
          </a:bodyPr>
          <a:lstStyle/>
          <a:p>
            <a:pPr algn="ctr" defTabSz="585788" eaLnBrk="0" fontAlgn="base" hangingPunct="0">
              <a:spcBef>
                <a:spcPct val="0"/>
              </a:spcBef>
              <a:spcAft>
                <a:spcPct val="0"/>
              </a:spcAft>
            </a:pPr>
            <a:r>
              <a:rPr lang="en-US" sz="900" dirty="0">
                <a:solidFill>
                  <a:srgbClr val="000000"/>
                </a:solidFill>
                <a:latin typeface="Arial Rounded MT Bold" pitchFamily="34" charset="0"/>
              </a:rPr>
              <a:t>Diffuse solar</a:t>
            </a:r>
          </a:p>
        </p:txBody>
      </p:sp>
      <p:sp>
        <p:nvSpPr>
          <p:cNvPr id="2067" name="Rectangle 45"/>
          <p:cNvSpPr>
            <a:spLocks noChangeAspect="1" noChangeArrowheads="1"/>
          </p:cNvSpPr>
          <p:nvPr/>
        </p:nvSpPr>
        <p:spPr bwMode="auto">
          <a:xfrm rot="16200000">
            <a:off x="1137793" y="615827"/>
            <a:ext cx="865622" cy="350736"/>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900" dirty="0" err="1">
                <a:solidFill>
                  <a:srgbClr val="000000"/>
                </a:solidFill>
                <a:latin typeface="Arial Rounded MT Bold" pitchFamily="34" charset="0"/>
              </a:rPr>
              <a:t>Downwelling</a:t>
            </a:r>
            <a:endParaRPr lang="en-US" sz="900" dirty="0">
              <a:solidFill>
                <a:srgbClr val="000000"/>
              </a:solidFill>
              <a:latin typeface="Arial Rounded MT Bold" pitchFamily="34" charset="0"/>
            </a:endParaRPr>
          </a:p>
          <a:p>
            <a:pPr algn="ctr" defTabSz="585788" eaLnBrk="0" fontAlgn="base" hangingPunct="0">
              <a:spcBef>
                <a:spcPct val="0"/>
              </a:spcBef>
              <a:spcAft>
                <a:spcPct val="0"/>
              </a:spcAft>
            </a:pPr>
            <a:r>
              <a:rPr lang="en-US" sz="900" dirty="0">
                <a:solidFill>
                  <a:srgbClr val="000000"/>
                </a:solidFill>
                <a:latin typeface="Arial Rounded MT Bold" pitchFamily="34" charset="0"/>
              </a:rPr>
              <a:t>longwave </a:t>
            </a:r>
          </a:p>
        </p:txBody>
      </p:sp>
      <p:sp>
        <p:nvSpPr>
          <p:cNvPr id="2068" name="Rectangle 46"/>
          <p:cNvSpPr>
            <a:spLocks noChangeAspect="1" noChangeArrowheads="1"/>
          </p:cNvSpPr>
          <p:nvPr/>
        </p:nvSpPr>
        <p:spPr bwMode="auto">
          <a:xfrm>
            <a:off x="214653" y="1149970"/>
            <a:ext cx="1030731" cy="212237"/>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900" dirty="0">
                <a:solidFill>
                  <a:srgbClr val="000000"/>
                </a:solidFill>
                <a:latin typeface="Arial Rounded MT Bold" pitchFamily="34" charset="0"/>
              </a:rPr>
              <a:t>Reflected solar </a:t>
            </a:r>
          </a:p>
        </p:txBody>
      </p:sp>
      <p:sp>
        <p:nvSpPr>
          <p:cNvPr id="2069" name="Rectangle 47"/>
          <p:cNvSpPr>
            <a:spLocks noChangeAspect="1" noChangeArrowheads="1"/>
          </p:cNvSpPr>
          <p:nvPr/>
        </p:nvSpPr>
        <p:spPr bwMode="auto">
          <a:xfrm rot="16200000">
            <a:off x="1193434" y="1314327"/>
            <a:ext cx="684483" cy="350736"/>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900" dirty="0">
                <a:solidFill>
                  <a:srgbClr val="000000"/>
                </a:solidFill>
                <a:latin typeface="Arial Rounded MT Bold" pitchFamily="34" charset="0"/>
              </a:rPr>
              <a:t>Emitted </a:t>
            </a:r>
          </a:p>
          <a:p>
            <a:pPr algn="ctr" defTabSz="585788" eaLnBrk="0" fontAlgn="base" hangingPunct="0">
              <a:spcBef>
                <a:spcPct val="0"/>
              </a:spcBef>
              <a:spcAft>
                <a:spcPct val="0"/>
              </a:spcAft>
            </a:pPr>
            <a:r>
              <a:rPr lang="en-US" sz="900" dirty="0">
                <a:solidFill>
                  <a:srgbClr val="000000"/>
                </a:solidFill>
                <a:latin typeface="Arial Rounded MT Bold" pitchFamily="34" charset="0"/>
              </a:rPr>
              <a:t>longwave</a:t>
            </a:r>
          </a:p>
        </p:txBody>
      </p:sp>
      <p:sp>
        <p:nvSpPr>
          <p:cNvPr id="2070" name="AutoShape 48"/>
          <p:cNvSpPr>
            <a:spLocks noChangeAspect="1" noChangeArrowheads="1"/>
          </p:cNvSpPr>
          <p:nvPr/>
        </p:nvSpPr>
        <p:spPr bwMode="auto">
          <a:xfrm>
            <a:off x="820776" y="1696162"/>
            <a:ext cx="112712" cy="166687"/>
          </a:xfrm>
          <a:prstGeom prst="curvedRightArrow">
            <a:avLst>
              <a:gd name="adj1" fmla="val 29578"/>
              <a:gd name="adj2" fmla="val 59155"/>
              <a:gd name="adj3" fmla="val 33333"/>
            </a:avLst>
          </a:prstGeom>
          <a:solidFill>
            <a:srgbClr val="CC6600"/>
          </a:solidFill>
          <a:ln w="9525">
            <a:solidFill>
              <a:srgbClr val="CC6600"/>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nvGrpSpPr>
          <p:cNvPr id="11" name="Group 49"/>
          <p:cNvGrpSpPr>
            <a:grpSpLocks noChangeAspect="1"/>
          </p:cNvGrpSpPr>
          <p:nvPr/>
        </p:nvGrpSpPr>
        <p:grpSpPr bwMode="auto">
          <a:xfrm>
            <a:off x="1038787" y="427657"/>
            <a:ext cx="409575" cy="206375"/>
            <a:chOff x="2527" y="550"/>
            <a:chExt cx="642" cy="324"/>
          </a:xfrm>
        </p:grpSpPr>
        <p:sp>
          <p:nvSpPr>
            <p:cNvPr id="2340" name="Freeform 50"/>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9525">
              <a:noFill/>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1" name="Freeform 51"/>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2" name="Freeform 52"/>
            <p:cNvSpPr>
              <a:spLocks noChangeAspect="1"/>
            </p:cNvSpPr>
            <p:nvPr/>
          </p:nvSpPr>
          <p:spPr bwMode="auto">
            <a:xfrm>
              <a:off x="2559" y="741"/>
              <a:ext cx="38" cy="6"/>
            </a:xfrm>
            <a:custGeom>
              <a:avLst/>
              <a:gdLst>
                <a:gd name="T0" fmla="*/ 0 w 38"/>
                <a:gd name="T1" fmla="*/ 0 h 6"/>
                <a:gd name="T2" fmla="*/ 16 w 38"/>
                <a:gd name="T3" fmla="*/ 5 h 6"/>
                <a:gd name="T4" fmla="*/ 33 w 38"/>
                <a:gd name="T5" fmla="*/ 6 h 6"/>
                <a:gd name="T6" fmla="*/ 35 w 38"/>
                <a:gd name="T7" fmla="*/ 6 h 6"/>
                <a:gd name="T8" fmla="*/ 38 w 38"/>
                <a:gd name="T9" fmla="*/ 6 h 6"/>
                <a:gd name="T10" fmla="*/ 0 60000 65536"/>
                <a:gd name="T11" fmla="*/ 0 60000 65536"/>
                <a:gd name="T12" fmla="*/ 0 60000 65536"/>
                <a:gd name="T13" fmla="*/ 0 60000 65536"/>
                <a:gd name="T14" fmla="*/ 0 60000 65536"/>
                <a:gd name="T15" fmla="*/ 0 w 38"/>
                <a:gd name="T16" fmla="*/ 0 h 6"/>
                <a:gd name="T17" fmla="*/ 38 w 38"/>
                <a:gd name="T18" fmla="*/ 6 h 6"/>
              </a:gdLst>
              <a:ahLst/>
              <a:cxnLst>
                <a:cxn ang="T10">
                  <a:pos x="T0" y="T1"/>
                </a:cxn>
                <a:cxn ang="T11">
                  <a:pos x="T2" y="T3"/>
                </a:cxn>
                <a:cxn ang="T12">
                  <a:pos x="T4" y="T5"/>
                </a:cxn>
                <a:cxn ang="T13">
                  <a:pos x="T6" y="T7"/>
                </a:cxn>
                <a:cxn ang="T14">
                  <a:pos x="T8" y="T9"/>
                </a:cxn>
              </a:cxnLst>
              <a:rect l="T15" t="T16" r="T17" b="T18"/>
              <a:pathLst>
                <a:path w="38" h="6">
                  <a:moveTo>
                    <a:pt x="0" y="0"/>
                  </a:moveTo>
                  <a:lnTo>
                    <a:pt x="16" y="5"/>
                  </a:lnTo>
                  <a:lnTo>
                    <a:pt x="33" y="6"/>
                  </a:lnTo>
                  <a:lnTo>
                    <a:pt x="35" y="6"/>
                  </a:lnTo>
                  <a:lnTo>
                    <a:pt x="38" y="6"/>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3" name="Freeform 53"/>
            <p:cNvSpPr>
              <a:spLocks noChangeAspect="1"/>
            </p:cNvSpPr>
            <p:nvPr/>
          </p:nvSpPr>
          <p:spPr bwMode="auto">
            <a:xfrm>
              <a:off x="2613" y="812"/>
              <a:ext cx="17" cy="2"/>
            </a:xfrm>
            <a:custGeom>
              <a:avLst/>
              <a:gdLst>
                <a:gd name="T0" fmla="*/ 0 w 17"/>
                <a:gd name="T1" fmla="*/ 2 h 2"/>
                <a:gd name="T2" fmla="*/ 9 w 17"/>
                <a:gd name="T3" fmla="*/ 1 h 2"/>
                <a:gd name="T4" fmla="*/ 17 w 17"/>
                <a:gd name="T5" fmla="*/ 0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9" y="1"/>
                  </a:lnTo>
                  <a:lnTo>
                    <a:pt x="17"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4" name="Freeform 54"/>
            <p:cNvSpPr>
              <a:spLocks noChangeAspect="1"/>
            </p:cNvSpPr>
            <p:nvPr/>
          </p:nvSpPr>
          <p:spPr bwMode="auto">
            <a:xfrm>
              <a:off x="2762" y="830"/>
              <a:ext cx="10" cy="13"/>
            </a:xfrm>
            <a:custGeom>
              <a:avLst/>
              <a:gdLst>
                <a:gd name="T0" fmla="*/ 0 w 10"/>
                <a:gd name="T1" fmla="*/ 0 h 13"/>
                <a:gd name="T2" fmla="*/ 4 w 10"/>
                <a:gd name="T3" fmla="*/ 7 h 13"/>
                <a:gd name="T4" fmla="*/ 1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0" y="0"/>
                  </a:moveTo>
                  <a:lnTo>
                    <a:pt x="4" y="7"/>
                  </a:lnTo>
                  <a:lnTo>
                    <a:pt x="10" y="13"/>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5" name="Freeform 55"/>
            <p:cNvSpPr>
              <a:spLocks noChangeAspect="1"/>
            </p:cNvSpPr>
            <p:nvPr/>
          </p:nvSpPr>
          <p:spPr bwMode="auto">
            <a:xfrm>
              <a:off x="2951" y="811"/>
              <a:ext cx="4" cy="14"/>
            </a:xfrm>
            <a:custGeom>
              <a:avLst/>
              <a:gdLst>
                <a:gd name="T0" fmla="*/ 0 w 4"/>
                <a:gd name="T1" fmla="*/ 14 h 14"/>
                <a:gd name="T2" fmla="*/ 2 w 4"/>
                <a:gd name="T3" fmla="*/ 7 h 14"/>
                <a:gd name="T4" fmla="*/ 4 w 4"/>
                <a:gd name="T5" fmla="*/ 0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0" y="14"/>
                  </a:moveTo>
                  <a:lnTo>
                    <a:pt x="2" y="7"/>
                  </a:lnTo>
                  <a:lnTo>
                    <a:pt x="4"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6" name="Freeform 56"/>
            <p:cNvSpPr>
              <a:spLocks noChangeAspect="1"/>
            </p:cNvSpPr>
            <p:nvPr/>
          </p:nvSpPr>
          <p:spPr bwMode="auto">
            <a:xfrm>
              <a:off x="3034" y="722"/>
              <a:ext cx="49" cy="54"/>
            </a:xfrm>
            <a:custGeom>
              <a:avLst/>
              <a:gdLst>
                <a:gd name="T0" fmla="*/ 49 w 49"/>
                <a:gd name="T1" fmla="*/ 54 h 54"/>
                <a:gd name="T2" fmla="*/ 49 w 49"/>
                <a:gd name="T3" fmla="*/ 54 h 54"/>
                <a:gd name="T4" fmla="*/ 49 w 49"/>
                <a:gd name="T5" fmla="*/ 53 h 54"/>
                <a:gd name="T6" fmla="*/ 48 w 49"/>
                <a:gd name="T7" fmla="*/ 45 h 54"/>
                <a:gd name="T8" fmla="*/ 46 w 49"/>
                <a:gd name="T9" fmla="*/ 37 h 54"/>
                <a:gd name="T10" fmla="*/ 41 w 49"/>
                <a:gd name="T11" fmla="*/ 29 h 54"/>
                <a:gd name="T12" fmla="*/ 36 w 49"/>
                <a:gd name="T13" fmla="*/ 22 h 54"/>
                <a:gd name="T14" fmla="*/ 29 w 49"/>
                <a:gd name="T15" fmla="*/ 15 h 54"/>
                <a:gd name="T16" fmla="*/ 20 w 49"/>
                <a:gd name="T17" fmla="*/ 9 h 54"/>
                <a:gd name="T18" fmla="*/ 11 w 49"/>
                <a:gd name="T19" fmla="*/ 4 h 54"/>
                <a:gd name="T20" fmla="*/ 0 w 4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4"/>
                <a:gd name="T35" fmla="*/ 49 w 4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7" name="Freeform 57"/>
            <p:cNvSpPr>
              <a:spLocks noChangeAspect="1"/>
            </p:cNvSpPr>
            <p:nvPr/>
          </p:nvSpPr>
          <p:spPr bwMode="auto">
            <a:xfrm>
              <a:off x="3126" y="665"/>
              <a:ext cx="22" cy="20"/>
            </a:xfrm>
            <a:custGeom>
              <a:avLst/>
              <a:gdLst>
                <a:gd name="T0" fmla="*/ 0 w 22"/>
                <a:gd name="T1" fmla="*/ 20 h 20"/>
                <a:gd name="T2" fmla="*/ 7 w 22"/>
                <a:gd name="T3" fmla="*/ 16 h 20"/>
                <a:gd name="T4" fmla="*/ 13 w 22"/>
                <a:gd name="T5" fmla="*/ 11 h 20"/>
                <a:gd name="T6" fmla="*/ 22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0" y="20"/>
                  </a:moveTo>
                  <a:lnTo>
                    <a:pt x="7" y="16"/>
                  </a:lnTo>
                  <a:lnTo>
                    <a:pt x="13" y="11"/>
                  </a:lnTo>
                  <a:lnTo>
                    <a:pt x="22"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8" name="Freeform 58"/>
            <p:cNvSpPr>
              <a:spLocks noChangeAspect="1"/>
            </p:cNvSpPr>
            <p:nvPr/>
          </p:nvSpPr>
          <p:spPr bwMode="auto">
            <a:xfrm>
              <a:off x="3096" y="591"/>
              <a:ext cx="1" cy="9"/>
            </a:xfrm>
            <a:custGeom>
              <a:avLst/>
              <a:gdLst>
                <a:gd name="T0" fmla="*/ 1 w 1"/>
                <a:gd name="T1" fmla="*/ 9 h 9"/>
                <a:gd name="T2" fmla="*/ 1 w 1"/>
                <a:gd name="T3" fmla="*/ 9 h 9"/>
                <a:gd name="T4" fmla="*/ 1 w 1"/>
                <a:gd name="T5" fmla="*/ 8 h 9"/>
                <a:gd name="T6" fmla="*/ 1 w 1"/>
                <a:gd name="T7" fmla="*/ 4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1" y="9"/>
                  </a:lnTo>
                  <a:lnTo>
                    <a:pt x="1" y="8"/>
                  </a:lnTo>
                  <a:lnTo>
                    <a:pt x="1" y="4"/>
                  </a:lnTo>
                  <a:lnTo>
                    <a:pt x="0"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49" name="Freeform 59"/>
            <p:cNvSpPr>
              <a:spLocks noChangeAspect="1"/>
            </p:cNvSpPr>
            <p:nvPr/>
          </p:nvSpPr>
          <p:spPr bwMode="auto">
            <a:xfrm>
              <a:off x="2959" y="567"/>
              <a:ext cx="11" cy="13"/>
            </a:xfrm>
            <a:custGeom>
              <a:avLst/>
              <a:gdLst>
                <a:gd name="T0" fmla="*/ 11 w 11"/>
                <a:gd name="T1" fmla="*/ 0 h 13"/>
                <a:gd name="T2" fmla="*/ 5 w 11"/>
                <a:gd name="T3" fmla="*/ 6 h 13"/>
                <a:gd name="T4" fmla="*/ 0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11" y="0"/>
                  </a:moveTo>
                  <a:lnTo>
                    <a:pt x="5" y="6"/>
                  </a:lnTo>
                  <a:lnTo>
                    <a:pt x="0" y="13"/>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50" name="Freeform 60"/>
            <p:cNvSpPr>
              <a:spLocks noChangeAspect="1"/>
            </p:cNvSpPr>
            <p:nvPr/>
          </p:nvSpPr>
          <p:spPr bwMode="auto">
            <a:xfrm>
              <a:off x="2855" y="575"/>
              <a:ext cx="6" cy="10"/>
            </a:xfrm>
            <a:custGeom>
              <a:avLst/>
              <a:gdLst>
                <a:gd name="T0" fmla="*/ 6 w 6"/>
                <a:gd name="T1" fmla="*/ 0 h 10"/>
                <a:gd name="T2" fmla="*/ 2 w 6"/>
                <a:gd name="T3" fmla="*/ 5 h 10"/>
                <a:gd name="T4" fmla="*/ 0 w 6"/>
                <a:gd name="T5" fmla="*/ 1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0"/>
                  </a:moveTo>
                  <a:lnTo>
                    <a:pt x="2" y="5"/>
                  </a:lnTo>
                  <a:lnTo>
                    <a:pt x="0" y="1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51" name="Freeform 61"/>
            <p:cNvSpPr>
              <a:spLocks noChangeAspect="1"/>
            </p:cNvSpPr>
            <p:nvPr/>
          </p:nvSpPr>
          <p:spPr bwMode="auto">
            <a:xfrm>
              <a:off x="2735" y="589"/>
              <a:ext cx="19" cy="10"/>
            </a:xfrm>
            <a:custGeom>
              <a:avLst/>
              <a:gdLst>
                <a:gd name="T0" fmla="*/ 19 w 19"/>
                <a:gd name="T1" fmla="*/ 10 h 10"/>
                <a:gd name="T2" fmla="*/ 10 w 19"/>
                <a:gd name="T3" fmla="*/ 5 h 10"/>
                <a:gd name="T4" fmla="*/ 0 w 19"/>
                <a:gd name="T5" fmla="*/ 0 h 10"/>
                <a:gd name="T6" fmla="*/ 0 60000 65536"/>
                <a:gd name="T7" fmla="*/ 0 60000 65536"/>
                <a:gd name="T8" fmla="*/ 0 60000 65536"/>
                <a:gd name="T9" fmla="*/ 0 w 19"/>
                <a:gd name="T10" fmla="*/ 0 h 10"/>
                <a:gd name="T11" fmla="*/ 19 w 19"/>
                <a:gd name="T12" fmla="*/ 10 h 10"/>
              </a:gdLst>
              <a:ahLst/>
              <a:cxnLst>
                <a:cxn ang="T6">
                  <a:pos x="T0" y="T1"/>
                </a:cxn>
                <a:cxn ang="T7">
                  <a:pos x="T2" y="T3"/>
                </a:cxn>
                <a:cxn ang="T8">
                  <a:pos x="T4" y="T5"/>
                </a:cxn>
              </a:cxnLst>
              <a:rect l="T9" t="T10" r="T11" b="T12"/>
              <a:pathLst>
                <a:path w="19" h="10">
                  <a:moveTo>
                    <a:pt x="19" y="10"/>
                  </a:moveTo>
                  <a:lnTo>
                    <a:pt x="10" y="5"/>
                  </a:lnTo>
                  <a:lnTo>
                    <a:pt x="0"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52" name="Freeform 62"/>
            <p:cNvSpPr>
              <a:spLocks noChangeAspect="1"/>
            </p:cNvSpPr>
            <p:nvPr/>
          </p:nvSpPr>
          <p:spPr bwMode="auto">
            <a:xfrm>
              <a:off x="2585" y="658"/>
              <a:ext cx="3" cy="10"/>
            </a:xfrm>
            <a:custGeom>
              <a:avLst/>
              <a:gdLst>
                <a:gd name="T0" fmla="*/ 0 w 3"/>
                <a:gd name="T1" fmla="*/ 0 h 10"/>
                <a:gd name="T2" fmla="*/ 1 w 3"/>
                <a:gd name="T3" fmla="*/ 5 h 10"/>
                <a:gd name="T4" fmla="*/ 3 w 3"/>
                <a:gd name="T5" fmla="*/ 1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1" y="5"/>
                  </a:lnTo>
                  <a:lnTo>
                    <a:pt x="3" y="1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53" name="Rectangle 63"/>
            <p:cNvSpPr>
              <a:spLocks noChangeAspect="1" noChangeArrowheads="1"/>
            </p:cNvSpPr>
            <p:nvPr/>
          </p:nvSpPr>
          <p:spPr bwMode="auto">
            <a:xfrm>
              <a:off x="2661" y="622"/>
              <a:ext cx="337" cy="168"/>
            </a:xfrm>
            <a:prstGeom prst="rect">
              <a:avLst/>
            </a:prstGeom>
            <a:solidFill>
              <a:schemeClr val="bg1"/>
            </a:solidFill>
            <a:ln w="9525">
              <a:noFill/>
              <a:miter lim="800000"/>
              <a:headEnd/>
              <a:tailEnd/>
            </a:ln>
          </p:spPr>
          <p:txBody>
            <a:bodyPr wrap="none" lIns="92075" tIns="46038" rIns="92075" bIns="46038" anchor="ctr"/>
            <a:lstStyle/>
            <a:p>
              <a:pPr algn="ctr" defTabSz="914400" eaLnBrk="0" fontAlgn="base" hangingPunct="0">
                <a:spcBef>
                  <a:spcPct val="0"/>
                </a:spcBef>
                <a:spcAft>
                  <a:spcPct val="0"/>
                </a:spcAft>
              </a:pPr>
              <a:endParaRPr lang="en-US" sz="2400">
                <a:solidFill>
                  <a:srgbClr val="000000"/>
                </a:solidFill>
                <a:latin typeface="Times New Roman" pitchFamily="18" charset="0"/>
              </a:endParaRPr>
            </a:p>
          </p:txBody>
        </p:sp>
      </p:grpSp>
      <p:grpSp>
        <p:nvGrpSpPr>
          <p:cNvPr id="12" name="Group 64"/>
          <p:cNvGrpSpPr>
            <a:grpSpLocks/>
          </p:cNvGrpSpPr>
          <p:nvPr/>
        </p:nvGrpSpPr>
        <p:grpSpPr bwMode="auto">
          <a:xfrm>
            <a:off x="2029387" y="1042020"/>
            <a:ext cx="60325" cy="863600"/>
            <a:chOff x="3221" y="658"/>
            <a:chExt cx="38" cy="544"/>
          </a:xfrm>
        </p:grpSpPr>
        <p:sp>
          <p:nvSpPr>
            <p:cNvPr id="2335" name="Line 65"/>
            <p:cNvSpPr>
              <a:spLocks noChangeAspect="1" noChangeShapeType="1"/>
            </p:cNvSpPr>
            <p:nvPr/>
          </p:nvSpPr>
          <p:spPr bwMode="auto">
            <a:xfrm>
              <a:off x="3243" y="1096"/>
              <a:ext cx="2" cy="99"/>
            </a:xfrm>
            <a:prstGeom prst="line">
              <a:avLst/>
            </a:prstGeom>
            <a:noFill/>
            <a:ln w="28575">
              <a:solidFill>
                <a:srgbClr val="FF00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36" name="Freeform 66"/>
            <p:cNvSpPr>
              <a:spLocks noChangeAspect="1"/>
            </p:cNvSpPr>
            <p:nvPr/>
          </p:nvSpPr>
          <p:spPr bwMode="auto">
            <a:xfrm>
              <a:off x="3221" y="946"/>
              <a:ext cx="38" cy="152"/>
            </a:xfrm>
            <a:custGeom>
              <a:avLst/>
              <a:gdLst>
                <a:gd name="T0" fmla="*/ 22 w 106"/>
                <a:gd name="T1" fmla="*/ 152 h 438"/>
                <a:gd name="T2" fmla="*/ 22 w 106"/>
                <a:gd name="T3" fmla="*/ 135 h 438"/>
                <a:gd name="T4" fmla="*/ 4 w 106"/>
                <a:gd name="T5" fmla="*/ 118 h 438"/>
                <a:gd name="T6" fmla="*/ 38 w 106"/>
                <a:gd name="T7" fmla="*/ 99 h 438"/>
                <a:gd name="T8" fmla="*/ 4 w 106"/>
                <a:gd name="T9" fmla="*/ 85 h 438"/>
                <a:gd name="T10" fmla="*/ 35 w 106"/>
                <a:gd name="T11" fmla="*/ 68 h 438"/>
                <a:gd name="T12" fmla="*/ 0 w 106"/>
                <a:gd name="T13" fmla="*/ 53 h 438"/>
                <a:gd name="T14" fmla="*/ 34 w 106"/>
                <a:gd name="T15" fmla="*/ 34 h 438"/>
                <a:gd name="T16" fmla="*/ 16 w 106"/>
                <a:gd name="T17" fmla="*/ 19 h 438"/>
                <a:gd name="T18" fmla="*/ 16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28575" cap="rnd" cmpd="sng">
              <a:solidFill>
                <a:srgbClr val="FF0000"/>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37" name="Line 67"/>
            <p:cNvSpPr>
              <a:spLocks noChangeAspect="1" noChangeShapeType="1"/>
            </p:cNvSpPr>
            <p:nvPr/>
          </p:nvSpPr>
          <p:spPr bwMode="auto">
            <a:xfrm flipH="1" flipV="1">
              <a:off x="3233" y="667"/>
              <a:ext cx="4" cy="280"/>
            </a:xfrm>
            <a:prstGeom prst="line">
              <a:avLst/>
            </a:prstGeom>
            <a:noFill/>
            <a:ln w="28575">
              <a:solidFill>
                <a:srgbClr val="FF00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38" name="AutoShape 68"/>
            <p:cNvSpPr>
              <a:spLocks noChangeAspect="1" noChangeArrowheads="1"/>
            </p:cNvSpPr>
            <p:nvPr/>
          </p:nvSpPr>
          <p:spPr bwMode="auto">
            <a:xfrm>
              <a:off x="3224" y="658"/>
              <a:ext cx="18" cy="17"/>
            </a:xfrm>
            <a:prstGeom prst="hexagon">
              <a:avLst>
                <a:gd name="adj" fmla="val 26466"/>
                <a:gd name="vf" fmla="val 115470"/>
              </a:avLst>
            </a:prstGeom>
            <a:solidFill>
              <a:schemeClr val="tx1"/>
            </a:solidFill>
            <a:ln w="28575">
              <a:solidFill>
                <a:srgbClr val="FF0000"/>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39" name="AutoShape 69"/>
            <p:cNvSpPr>
              <a:spLocks noChangeAspect="1" noChangeArrowheads="1"/>
            </p:cNvSpPr>
            <p:nvPr/>
          </p:nvSpPr>
          <p:spPr bwMode="auto">
            <a:xfrm>
              <a:off x="3236" y="1184"/>
              <a:ext cx="18" cy="18"/>
            </a:xfrm>
            <a:prstGeom prst="hexagon">
              <a:avLst>
                <a:gd name="adj" fmla="val 24995"/>
                <a:gd name="vf" fmla="val 115470"/>
              </a:avLst>
            </a:prstGeom>
            <a:solidFill>
              <a:schemeClr val="tx1"/>
            </a:solidFill>
            <a:ln w="28575">
              <a:solidFill>
                <a:srgbClr val="FF0000"/>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sp>
        <p:nvSpPr>
          <p:cNvPr id="2073" name="Rectangle 70"/>
          <p:cNvSpPr>
            <a:spLocks noChangeAspect="1" noChangeArrowheads="1"/>
          </p:cNvSpPr>
          <p:nvPr/>
        </p:nvSpPr>
        <p:spPr bwMode="auto">
          <a:xfrm rot="16200000">
            <a:off x="1591305" y="941458"/>
            <a:ext cx="1134926" cy="212237"/>
          </a:xfrm>
          <a:prstGeom prst="rect">
            <a:avLst/>
          </a:prstGeom>
          <a:noFill/>
          <a:ln w="9525">
            <a:noFill/>
            <a:miter lim="800000"/>
            <a:headEnd/>
            <a:tailEnd/>
          </a:ln>
        </p:spPr>
        <p:txBody>
          <a:bodyPr wrap="none" lIns="73025" tIns="36512" rIns="73025" bIns="36512">
            <a:spAutoFit/>
          </a:bodyPr>
          <a:lstStyle/>
          <a:p>
            <a:pPr defTabSz="585788" eaLnBrk="0" fontAlgn="base" hangingPunct="0">
              <a:spcBef>
                <a:spcPct val="0"/>
              </a:spcBef>
              <a:spcAft>
                <a:spcPct val="0"/>
              </a:spcAft>
            </a:pPr>
            <a:r>
              <a:rPr lang="en-US" sz="900">
                <a:solidFill>
                  <a:srgbClr val="000000"/>
                </a:solidFill>
                <a:latin typeface="Arial Rounded MT Bold" pitchFamily="34" charset="0"/>
              </a:rPr>
              <a:t>Sensible heat flux</a:t>
            </a:r>
          </a:p>
        </p:txBody>
      </p:sp>
      <p:sp>
        <p:nvSpPr>
          <p:cNvPr id="2074" name="Rectangle 71"/>
          <p:cNvSpPr>
            <a:spLocks noChangeAspect="1" noChangeArrowheads="1"/>
          </p:cNvSpPr>
          <p:nvPr/>
        </p:nvSpPr>
        <p:spPr bwMode="auto">
          <a:xfrm rot="16200000">
            <a:off x="1398034" y="1000734"/>
            <a:ext cx="1008289" cy="212237"/>
          </a:xfrm>
          <a:prstGeom prst="rect">
            <a:avLst/>
          </a:prstGeom>
          <a:noFill/>
          <a:ln w="9525">
            <a:noFill/>
            <a:miter lim="800000"/>
            <a:headEnd/>
            <a:tailEnd/>
          </a:ln>
        </p:spPr>
        <p:txBody>
          <a:bodyPr wrap="none" lIns="73025" tIns="36512" rIns="73025" bIns="36512">
            <a:spAutoFit/>
          </a:bodyPr>
          <a:lstStyle/>
          <a:p>
            <a:pPr defTabSz="585788" eaLnBrk="0" fontAlgn="base" hangingPunct="0">
              <a:spcBef>
                <a:spcPct val="0"/>
              </a:spcBef>
              <a:spcAft>
                <a:spcPct val="0"/>
              </a:spcAft>
            </a:pPr>
            <a:r>
              <a:rPr lang="en-US" sz="900" dirty="0">
                <a:solidFill>
                  <a:srgbClr val="000000"/>
                </a:solidFill>
                <a:latin typeface="Arial Rounded MT Bold" pitchFamily="34" charset="0"/>
              </a:rPr>
              <a:t>Latent heat flux</a:t>
            </a:r>
          </a:p>
        </p:txBody>
      </p:sp>
      <p:grpSp>
        <p:nvGrpSpPr>
          <p:cNvPr id="13" name="Group 72"/>
          <p:cNvGrpSpPr>
            <a:grpSpLocks/>
          </p:cNvGrpSpPr>
          <p:nvPr/>
        </p:nvGrpSpPr>
        <p:grpSpPr bwMode="auto">
          <a:xfrm>
            <a:off x="1755334" y="1056543"/>
            <a:ext cx="69850" cy="841375"/>
            <a:chOff x="3089" y="662"/>
            <a:chExt cx="44" cy="530"/>
          </a:xfrm>
        </p:grpSpPr>
        <p:sp>
          <p:nvSpPr>
            <p:cNvPr id="2327" name="Line 73"/>
            <p:cNvSpPr>
              <a:spLocks noChangeAspect="1" noChangeShapeType="1"/>
            </p:cNvSpPr>
            <p:nvPr/>
          </p:nvSpPr>
          <p:spPr bwMode="auto">
            <a:xfrm flipH="1">
              <a:off x="3107" y="1095"/>
              <a:ext cx="4" cy="8"/>
            </a:xfrm>
            <a:prstGeom prst="line">
              <a:avLst/>
            </a:prstGeom>
            <a:noFill/>
            <a:ln w="28575">
              <a:solidFill>
                <a:srgbClr val="0070C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28" name="Line 74"/>
            <p:cNvSpPr>
              <a:spLocks noChangeAspect="1" noChangeShapeType="1"/>
            </p:cNvSpPr>
            <p:nvPr/>
          </p:nvSpPr>
          <p:spPr bwMode="auto">
            <a:xfrm flipH="1" flipV="1">
              <a:off x="3111" y="1095"/>
              <a:ext cx="14" cy="0"/>
            </a:xfrm>
            <a:prstGeom prst="line">
              <a:avLst/>
            </a:prstGeom>
            <a:noFill/>
            <a:ln w="28575">
              <a:solidFill>
                <a:srgbClr val="0070C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29" name="Freeform 75"/>
            <p:cNvSpPr>
              <a:spLocks noChangeAspect="1"/>
            </p:cNvSpPr>
            <p:nvPr/>
          </p:nvSpPr>
          <p:spPr bwMode="auto">
            <a:xfrm>
              <a:off x="3095" y="1019"/>
              <a:ext cx="38" cy="152"/>
            </a:xfrm>
            <a:custGeom>
              <a:avLst/>
              <a:gdLst>
                <a:gd name="T0" fmla="*/ 22 w 107"/>
                <a:gd name="T1" fmla="*/ 152 h 437"/>
                <a:gd name="T2" fmla="*/ 21 w 107"/>
                <a:gd name="T3" fmla="*/ 135 h 437"/>
                <a:gd name="T4" fmla="*/ 4 w 107"/>
                <a:gd name="T5" fmla="*/ 118 h 437"/>
                <a:gd name="T6" fmla="*/ 38 w 107"/>
                <a:gd name="T7" fmla="*/ 99 h 437"/>
                <a:gd name="T8" fmla="*/ 4 w 107"/>
                <a:gd name="T9" fmla="*/ 85 h 437"/>
                <a:gd name="T10" fmla="*/ 35 w 107"/>
                <a:gd name="T11" fmla="*/ 67 h 437"/>
                <a:gd name="T12" fmla="*/ 0 w 107"/>
                <a:gd name="T13" fmla="*/ 53 h 437"/>
                <a:gd name="T14" fmla="*/ 34 w 107"/>
                <a:gd name="T15" fmla="*/ 34 h 437"/>
                <a:gd name="T16" fmla="*/ 16 w 107"/>
                <a:gd name="T17" fmla="*/ 19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6" y="97"/>
                  </a:lnTo>
                  <a:lnTo>
                    <a:pt x="45" y="54"/>
                  </a:lnTo>
                  <a:lnTo>
                    <a:pt x="46" y="0"/>
                  </a:lnTo>
                </a:path>
              </a:pathLst>
            </a:custGeom>
            <a:noFill/>
            <a:ln w="28575" cap="rnd" cmpd="sng">
              <a:solidFill>
                <a:srgbClr val="0070C0"/>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30" name="Freeform 76"/>
            <p:cNvSpPr>
              <a:spLocks noChangeAspect="1"/>
            </p:cNvSpPr>
            <p:nvPr/>
          </p:nvSpPr>
          <p:spPr bwMode="auto">
            <a:xfrm>
              <a:off x="3089" y="826"/>
              <a:ext cx="37" cy="152"/>
            </a:xfrm>
            <a:custGeom>
              <a:avLst/>
              <a:gdLst>
                <a:gd name="T0" fmla="*/ 21 w 107"/>
                <a:gd name="T1" fmla="*/ 152 h 437"/>
                <a:gd name="T2" fmla="*/ 21 w 107"/>
                <a:gd name="T3" fmla="*/ 135 h 437"/>
                <a:gd name="T4" fmla="*/ 4 w 107"/>
                <a:gd name="T5" fmla="*/ 118 h 437"/>
                <a:gd name="T6" fmla="*/ 37 w 107"/>
                <a:gd name="T7" fmla="*/ 99 h 437"/>
                <a:gd name="T8" fmla="*/ 4 w 107"/>
                <a:gd name="T9" fmla="*/ 85 h 437"/>
                <a:gd name="T10" fmla="*/ 34 w 107"/>
                <a:gd name="T11" fmla="*/ 67 h 437"/>
                <a:gd name="T12" fmla="*/ 0 w 107"/>
                <a:gd name="T13" fmla="*/ 53 h 437"/>
                <a:gd name="T14" fmla="*/ 33 w 107"/>
                <a:gd name="T15" fmla="*/ 34 h 437"/>
                <a:gd name="T16" fmla="*/ 16 w 107"/>
                <a:gd name="T17" fmla="*/ 18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28575" cap="rnd" cmpd="sng">
              <a:solidFill>
                <a:srgbClr val="0070C0"/>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331" name="Line 77"/>
            <p:cNvSpPr>
              <a:spLocks noChangeAspect="1" noChangeShapeType="1"/>
            </p:cNvSpPr>
            <p:nvPr/>
          </p:nvSpPr>
          <p:spPr bwMode="auto">
            <a:xfrm flipH="1" flipV="1">
              <a:off x="3101" y="669"/>
              <a:ext cx="4" cy="157"/>
            </a:xfrm>
            <a:prstGeom prst="line">
              <a:avLst/>
            </a:prstGeom>
            <a:noFill/>
            <a:ln w="28575">
              <a:solidFill>
                <a:srgbClr val="0070C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32" name="AutoShape 78"/>
            <p:cNvSpPr>
              <a:spLocks noChangeAspect="1" noChangeArrowheads="1"/>
            </p:cNvSpPr>
            <p:nvPr/>
          </p:nvSpPr>
          <p:spPr bwMode="auto">
            <a:xfrm>
              <a:off x="3091" y="662"/>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33" name="AutoShape 79"/>
            <p:cNvSpPr>
              <a:spLocks noChangeAspect="1" noChangeArrowheads="1"/>
            </p:cNvSpPr>
            <p:nvPr/>
          </p:nvSpPr>
          <p:spPr bwMode="auto">
            <a:xfrm>
              <a:off x="3108" y="1175"/>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34" name="Line 80"/>
            <p:cNvSpPr>
              <a:spLocks noChangeAspect="1" noChangeShapeType="1"/>
            </p:cNvSpPr>
            <p:nvPr/>
          </p:nvSpPr>
          <p:spPr bwMode="auto">
            <a:xfrm flipH="1" flipV="1">
              <a:off x="3111" y="979"/>
              <a:ext cx="1" cy="39"/>
            </a:xfrm>
            <a:prstGeom prst="line">
              <a:avLst/>
            </a:prstGeom>
            <a:noFill/>
            <a:ln w="28575">
              <a:solidFill>
                <a:srgbClr val="0070C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4" name="Group 81"/>
          <p:cNvGrpSpPr>
            <a:grpSpLocks noChangeAspect="1"/>
          </p:cNvGrpSpPr>
          <p:nvPr/>
        </p:nvGrpSpPr>
        <p:grpSpPr bwMode="auto">
          <a:xfrm>
            <a:off x="1734112" y="1923082"/>
            <a:ext cx="123825" cy="328613"/>
            <a:chOff x="3657" y="1317"/>
            <a:chExt cx="226" cy="401"/>
          </a:xfrm>
        </p:grpSpPr>
        <p:sp>
          <p:nvSpPr>
            <p:cNvPr id="2325" name="Line 82"/>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26"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5" name="Group 84"/>
          <p:cNvGrpSpPr>
            <a:grpSpLocks noChangeAspect="1"/>
          </p:cNvGrpSpPr>
          <p:nvPr/>
        </p:nvGrpSpPr>
        <p:grpSpPr bwMode="auto">
          <a:xfrm>
            <a:off x="2176346" y="614665"/>
            <a:ext cx="994264" cy="1249680"/>
            <a:chOff x="2985" y="1019"/>
            <a:chExt cx="782" cy="984"/>
          </a:xfrm>
        </p:grpSpPr>
        <p:sp>
          <p:nvSpPr>
            <p:cNvPr id="2318" name="Freeform 85"/>
            <p:cNvSpPr>
              <a:spLocks noChangeAspect="1"/>
            </p:cNvSpPr>
            <p:nvPr/>
          </p:nvSpPr>
          <p:spPr bwMode="auto">
            <a:xfrm>
              <a:off x="3126" y="1326"/>
              <a:ext cx="373" cy="669"/>
            </a:xfrm>
            <a:custGeom>
              <a:avLst/>
              <a:gdLst>
                <a:gd name="T0" fmla="*/ 10 w 854"/>
                <a:gd name="T1" fmla="*/ 667 h 1537"/>
                <a:gd name="T2" fmla="*/ 24 w 854"/>
                <a:gd name="T3" fmla="*/ 663 h 1537"/>
                <a:gd name="T4" fmla="*/ 39 w 854"/>
                <a:gd name="T5" fmla="*/ 660 h 1537"/>
                <a:gd name="T6" fmla="*/ 54 w 854"/>
                <a:gd name="T7" fmla="*/ 657 h 1537"/>
                <a:gd name="T8" fmla="*/ 69 w 854"/>
                <a:gd name="T9" fmla="*/ 653 h 1537"/>
                <a:gd name="T10" fmla="*/ 83 w 854"/>
                <a:gd name="T11" fmla="*/ 648 h 1537"/>
                <a:gd name="T12" fmla="*/ 103 w 854"/>
                <a:gd name="T13" fmla="*/ 639 h 1537"/>
                <a:gd name="T14" fmla="*/ 117 w 854"/>
                <a:gd name="T15" fmla="*/ 632 h 1537"/>
                <a:gd name="T16" fmla="*/ 131 w 854"/>
                <a:gd name="T17" fmla="*/ 623 h 1537"/>
                <a:gd name="T18" fmla="*/ 145 w 854"/>
                <a:gd name="T19" fmla="*/ 614 h 1537"/>
                <a:gd name="T20" fmla="*/ 158 w 854"/>
                <a:gd name="T21" fmla="*/ 604 h 1537"/>
                <a:gd name="T22" fmla="*/ 169 w 854"/>
                <a:gd name="T23" fmla="*/ 594 h 1537"/>
                <a:gd name="T24" fmla="*/ 184 w 854"/>
                <a:gd name="T25" fmla="*/ 580 h 1537"/>
                <a:gd name="T26" fmla="*/ 194 w 854"/>
                <a:gd name="T27" fmla="*/ 569 h 1537"/>
                <a:gd name="T28" fmla="*/ 204 w 854"/>
                <a:gd name="T29" fmla="*/ 559 h 1537"/>
                <a:gd name="T30" fmla="*/ 212 w 854"/>
                <a:gd name="T31" fmla="*/ 548 h 1537"/>
                <a:gd name="T32" fmla="*/ 220 w 854"/>
                <a:gd name="T33" fmla="*/ 537 h 1537"/>
                <a:gd name="T34" fmla="*/ 228 w 854"/>
                <a:gd name="T35" fmla="*/ 525 h 1537"/>
                <a:gd name="T36" fmla="*/ 235 w 854"/>
                <a:gd name="T37" fmla="*/ 512 h 1537"/>
                <a:gd name="T38" fmla="*/ 245 w 854"/>
                <a:gd name="T39" fmla="*/ 492 h 1537"/>
                <a:gd name="T40" fmla="*/ 252 w 854"/>
                <a:gd name="T41" fmla="*/ 475 h 1537"/>
                <a:gd name="T42" fmla="*/ 260 w 854"/>
                <a:gd name="T43" fmla="*/ 458 h 1537"/>
                <a:gd name="T44" fmla="*/ 267 w 854"/>
                <a:gd name="T45" fmla="*/ 439 h 1537"/>
                <a:gd name="T46" fmla="*/ 276 w 854"/>
                <a:gd name="T47" fmla="*/ 420 h 1537"/>
                <a:gd name="T48" fmla="*/ 283 w 854"/>
                <a:gd name="T49" fmla="*/ 400 h 1537"/>
                <a:gd name="T50" fmla="*/ 294 w 854"/>
                <a:gd name="T51" fmla="*/ 372 h 1537"/>
                <a:gd name="T52" fmla="*/ 301 w 854"/>
                <a:gd name="T53" fmla="*/ 350 h 1537"/>
                <a:gd name="T54" fmla="*/ 309 w 854"/>
                <a:gd name="T55" fmla="*/ 329 h 1537"/>
                <a:gd name="T56" fmla="*/ 317 w 854"/>
                <a:gd name="T57" fmla="*/ 306 h 1537"/>
                <a:gd name="T58" fmla="*/ 324 w 854"/>
                <a:gd name="T59" fmla="*/ 284 h 1537"/>
                <a:gd name="T60" fmla="*/ 330 w 854"/>
                <a:gd name="T61" fmla="*/ 260 h 1537"/>
                <a:gd name="T62" fmla="*/ 338 w 854"/>
                <a:gd name="T63" fmla="*/ 229 h 1537"/>
                <a:gd name="T64" fmla="*/ 344 w 854"/>
                <a:gd name="T65" fmla="*/ 204 h 1537"/>
                <a:gd name="T66" fmla="*/ 349 w 854"/>
                <a:gd name="T67" fmla="*/ 180 h 1537"/>
                <a:gd name="T68" fmla="*/ 353 w 854"/>
                <a:gd name="T69" fmla="*/ 156 h 1537"/>
                <a:gd name="T70" fmla="*/ 356 w 854"/>
                <a:gd name="T71" fmla="*/ 132 h 1537"/>
                <a:gd name="T72" fmla="*/ 359 w 854"/>
                <a:gd name="T73" fmla="*/ 111 h 1537"/>
                <a:gd name="T74" fmla="*/ 362 w 854"/>
                <a:gd name="T75" fmla="*/ 91 h 1537"/>
                <a:gd name="T76" fmla="*/ 365 w 854"/>
                <a:gd name="T77" fmla="*/ 67 h 1537"/>
                <a:gd name="T78" fmla="*/ 367 w 854"/>
                <a:gd name="T79" fmla="*/ 52 h 1537"/>
                <a:gd name="T80" fmla="*/ 368 w 854"/>
                <a:gd name="T81" fmla="*/ 40 h 1537"/>
                <a:gd name="T82" fmla="*/ 370 w 854"/>
                <a:gd name="T83" fmla="*/ 28 h 1537"/>
                <a:gd name="T84" fmla="*/ 370 w 854"/>
                <a:gd name="T85" fmla="*/ 18 h 1537"/>
                <a:gd name="T86" fmla="*/ 372 w 854"/>
                <a:gd name="T87" fmla="*/ 9 h 15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4"/>
                <a:gd name="T133" fmla="*/ 0 h 1537"/>
                <a:gd name="T134" fmla="*/ 854 w 854"/>
                <a:gd name="T135" fmla="*/ 1537 h 15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4" h="1537">
                  <a:moveTo>
                    <a:pt x="0" y="1536"/>
                  </a:moveTo>
                  <a:lnTo>
                    <a:pt x="11" y="1533"/>
                  </a:lnTo>
                  <a:lnTo>
                    <a:pt x="22" y="1532"/>
                  </a:lnTo>
                  <a:lnTo>
                    <a:pt x="33" y="1529"/>
                  </a:lnTo>
                  <a:lnTo>
                    <a:pt x="45" y="1527"/>
                  </a:lnTo>
                  <a:lnTo>
                    <a:pt x="56" y="1524"/>
                  </a:lnTo>
                  <a:lnTo>
                    <a:pt x="68" y="1522"/>
                  </a:lnTo>
                  <a:lnTo>
                    <a:pt x="79" y="1520"/>
                  </a:lnTo>
                  <a:lnTo>
                    <a:pt x="90" y="1517"/>
                  </a:lnTo>
                  <a:lnTo>
                    <a:pt x="101" y="1515"/>
                  </a:lnTo>
                  <a:lnTo>
                    <a:pt x="112" y="1512"/>
                  </a:lnTo>
                  <a:lnTo>
                    <a:pt x="124" y="1509"/>
                  </a:lnTo>
                  <a:lnTo>
                    <a:pt x="136" y="1506"/>
                  </a:lnTo>
                  <a:lnTo>
                    <a:pt x="146" y="1503"/>
                  </a:lnTo>
                  <a:lnTo>
                    <a:pt x="158" y="1500"/>
                  </a:lnTo>
                  <a:lnTo>
                    <a:pt x="169" y="1496"/>
                  </a:lnTo>
                  <a:lnTo>
                    <a:pt x="180" y="1492"/>
                  </a:lnTo>
                  <a:lnTo>
                    <a:pt x="191" y="1488"/>
                  </a:lnTo>
                  <a:lnTo>
                    <a:pt x="202" y="1483"/>
                  </a:lnTo>
                  <a:lnTo>
                    <a:pt x="225" y="1473"/>
                  </a:lnTo>
                  <a:lnTo>
                    <a:pt x="235" y="1468"/>
                  </a:lnTo>
                  <a:lnTo>
                    <a:pt x="246" y="1463"/>
                  </a:lnTo>
                  <a:lnTo>
                    <a:pt x="257" y="1457"/>
                  </a:lnTo>
                  <a:lnTo>
                    <a:pt x="268" y="1451"/>
                  </a:lnTo>
                  <a:lnTo>
                    <a:pt x="279" y="1444"/>
                  </a:lnTo>
                  <a:lnTo>
                    <a:pt x="289" y="1438"/>
                  </a:lnTo>
                  <a:lnTo>
                    <a:pt x="300" y="1431"/>
                  </a:lnTo>
                  <a:lnTo>
                    <a:pt x="310" y="1424"/>
                  </a:lnTo>
                  <a:lnTo>
                    <a:pt x="321" y="1416"/>
                  </a:lnTo>
                  <a:lnTo>
                    <a:pt x="331" y="1410"/>
                  </a:lnTo>
                  <a:lnTo>
                    <a:pt x="341" y="1402"/>
                  </a:lnTo>
                  <a:lnTo>
                    <a:pt x="351" y="1395"/>
                  </a:lnTo>
                  <a:lnTo>
                    <a:pt x="361" y="1387"/>
                  </a:lnTo>
                  <a:lnTo>
                    <a:pt x="370" y="1379"/>
                  </a:lnTo>
                  <a:lnTo>
                    <a:pt x="379" y="1372"/>
                  </a:lnTo>
                  <a:lnTo>
                    <a:pt x="388" y="1364"/>
                  </a:lnTo>
                  <a:lnTo>
                    <a:pt x="397" y="1356"/>
                  </a:lnTo>
                  <a:lnTo>
                    <a:pt x="406" y="1348"/>
                  </a:lnTo>
                  <a:lnTo>
                    <a:pt x="422" y="1332"/>
                  </a:lnTo>
                  <a:lnTo>
                    <a:pt x="430" y="1324"/>
                  </a:lnTo>
                  <a:lnTo>
                    <a:pt x="438" y="1316"/>
                  </a:lnTo>
                  <a:lnTo>
                    <a:pt x="445" y="1308"/>
                  </a:lnTo>
                  <a:lnTo>
                    <a:pt x="452" y="1300"/>
                  </a:lnTo>
                  <a:lnTo>
                    <a:pt x="459" y="1292"/>
                  </a:lnTo>
                  <a:lnTo>
                    <a:pt x="466" y="1284"/>
                  </a:lnTo>
                  <a:lnTo>
                    <a:pt x="472" y="1276"/>
                  </a:lnTo>
                  <a:lnTo>
                    <a:pt x="479" y="1268"/>
                  </a:lnTo>
                  <a:lnTo>
                    <a:pt x="485" y="1260"/>
                  </a:lnTo>
                  <a:lnTo>
                    <a:pt x="491" y="1252"/>
                  </a:lnTo>
                  <a:lnTo>
                    <a:pt x="498" y="1243"/>
                  </a:lnTo>
                  <a:lnTo>
                    <a:pt x="503" y="1234"/>
                  </a:lnTo>
                  <a:lnTo>
                    <a:pt x="509" y="1225"/>
                  </a:lnTo>
                  <a:lnTo>
                    <a:pt x="515" y="1216"/>
                  </a:lnTo>
                  <a:lnTo>
                    <a:pt x="521" y="1206"/>
                  </a:lnTo>
                  <a:lnTo>
                    <a:pt x="526" y="1196"/>
                  </a:lnTo>
                  <a:lnTo>
                    <a:pt x="531" y="1186"/>
                  </a:lnTo>
                  <a:lnTo>
                    <a:pt x="538" y="1176"/>
                  </a:lnTo>
                  <a:lnTo>
                    <a:pt x="549" y="1153"/>
                  </a:lnTo>
                  <a:lnTo>
                    <a:pt x="555" y="1142"/>
                  </a:lnTo>
                  <a:lnTo>
                    <a:pt x="560" y="1131"/>
                  </a:lnTo>
                  <a:lnTo>
                    <a:pt x="566" y="1118"/>
                  </a:lnTo>
                  <a:lnTo>
                    <a:pt x="571" y="1105"/>
                  </a:lnTo>
                  <a:lnTo>
                    <a:pt x="577" y="1092"/>
                  </a:lnTo>
                  <a:lnTo>
                    <a:pt x="583" y="1080"/>
                  </a:lnTo>
                  <a:lnTo>
                    <a:pt x="589" y="1066"/>
                  </a:lnTo>
                  <a:lnTo>
                    <a:pt x="595" y="1052"/>
                  </a:lnTo>
                  <a:lnTo>
                    <a:pt x="601" y="1038"/>
                  </a:lnTo>
                  <a:lnTo>
                    <a:pt x="607" y="1024"/>
                  </a:lnTo>
                  <a:lnTo>
                    <a:pt x="612" y="1009"/>
                  </a:lnTo>
                  <a:lnTo>
                    <a:pt x="619" y="995"/>
                  </a:lnTo>
                  <a:lnTo>
                    <a:pt x="624" y="980"/>
                  </a:lnTo>
                  <a:lnTo>
                    <a:pt x="631" y="964"/>
                  </a:lnTo>
                  <a:lnTo>
                    <a:pt x="636" y="949"/>
                  </a:lnTo>
                  <a:lnTo>
                    <a:pt x="643" y="934"/>
                  </a:lnTo>
                  <a:lnTo>
                    <a:pt x="648" y="918"/>
                  </a:lnTo>
                  <a:lnTo>
                    <a:pt x="654" y="902"/>
                  </a:lnTo>
                  <a:lnTo>
                    <a:pt x="666" y="870"/>
                  </a:lnTo>
                  <a:lnTo>
                    <a:pt x="672" y="854"/>
                  </a:lnTo>
                  <a:lnTo>
                    <a:pt x="678" y="838"/>
                  </a:lnTo>
                  <a:lnTo>
                    <a:pt x="684" y="821"/>
                  </a:lnTo>
                  <a:lnTo>
                    <a:pt x="690" y="805"/>
                  </a:lnTo>
                  <a:lnTo>
                    <a:pt x="696" y="788"/>
                  </a:lnTo>
                  <a:lnTo>
                    <a:pt x="702" y="772"/>
                  </a:lnTo>
                  <a:lnTo>
                    <a:pt x="708" y="755"/>
                  </a:lnTo>
                  <a:lnTo>
                    <a:pt x="713" y="738"/>
                  </a:lnTo>
                  <a:lnTo>
                    <a:pt x="719" y="721"/>
                  </a:lnTo>
                  <a:lnTo>
                    <a:pt x="725" y="704"/>
                  </a:lnTo>
                  <a:lnTo>
                    <a:pt x="731" y="686"/>
                  </a:lnTo>
                  <a:lnTo>
                    <a:pt x="736" y="669"/>
                  </a:lnTo>
                  <a:lnTo>
                    <a:pt x="741" y="652"/>
                  </a:lnTo>
                  <a:lnTo>
                    <a:pt x="746" y="634"/>
                  </a:lnTo>
                  <a:lnTo>
                    <a:pt x="752" y="616"/>
                  </a:lnTo>
                  <a:lnTo>
                    <a:pt x="756" y="598"/>
                  </a:lnTo>
                  <a:lnTo>
                    <a:pt x="761" y="580"/>
                  </a:lnTo>
                  <a:lnTo>
                    <a:pt x="766" y="562"/>
                  </a:lnTo>
                  <a:lnTo>
                    <a:pt x="775" y="525"/>
                  </a:lnTo>
                  <a:lnTo>
                    <a:pt x="780" y="507"/>
                  </a:lnTo>
                  <a:lnTo>
                    <a:pt x="784" y="488"/>
                  </a:lnTo>
                  <a:lnTo>
                    <a:pt x="788" y="469"/>
                  </a:lnTo>
                  <a:lnTo>
                    <a:pt x="791" y="450"/>
                  </a:lnTo>
                  <a:lnTo>
                    <a:pt x="795" y="432"/>
                  </a:lnTo>
                  <a:lnTo>
                    <a:pt x="798" y="413"/>
                  </a:lnTo>
                  <a:lnTo>
                    <a:pt x="801" y="395"/>
                  </a:lnTo>
                  <a:lnTo>
                    <a:pt x="804" y="376"/>
                  </a:lnTo>
                  <a:lnTo>
                    <a:pt x="808" y="358"/>
                  </a:lnTo>
                  <a:lnTo>
                    <a:pt x="810" y="340"/>
                  </a:lnTo>
                  <a:lnTo>
                    <a:pt x="813" y="322"/>
                  </a:lnTo>
                  <a:lnTo>
                    <a:pt x="816" y="304"/>
                  </a:lnTo>
                  <a:lnTo>
                    <a:pt x="818" y="288"/>
                  </a:lnTo>
                  <a:lnTo>
                    <a:pt x="821" y="271"/>
                  </a:lnTo>
                  <a:lnTo>
                    <a:pt x="823" y="254"/>
                  </a:lnTo>
                  <a:lnTo>
                    <a:pt x="825" y="238"/>
                  </a:lnTo>
                  <a:lnTo>
                    <a:pt x="828" y="223"/>
                  </a:lnTo>
                  <a:lnTo>
                    <a:pt x="829" y="208"/>
                  </a:lnTo>
                  <a:lnTo>
                    <a:pt x="832" y="180"/>
                  </a:lnTo>
                  <a:lnTo>
                    <a:pt x="834" y="167"/>
                  </a:lnTo>
                  <a:lnTo>
                    <a:pt x="836" y="155"/>
                  </a:lnTo>
                  <a:lnTo>
                    <a:pt x="837" y="143"/>
                  </a:lnTo>
                  <a:lnTo>
                    <a:pt x="839" y="132"/>
                  </a:lnTo>
                  <a:lnTo>
                    <a:pt x="840" y="120"/>
                  </a:lnTo>
                  <a:lnTo>
                    <a:pt x="841" y="111"/>
                  </a:lnTo>
                  <a:lnTo>
                    <a:pt x="842" y="100"/>
                  </a:lnTo>
                  <a:lnTo>
                    <a:pt x="843" y="91"/>
                  </a:lnTo>
                  <a:lnTo>
                    <a:pt x="844" y="82"/>
                  </a:lnTo>
                  <a:lnTo>
                    <a:pt x="845" y="73"/>
                  </a:lnTo>
                  <a:lnTo>
                    <a:pt x="846" y="65"/>
                  </a:lnTo>
                  <a:lnTo>
                    <a:pt x="847" y="57"/>
                  </a:lnTo>
                  <a:lnTo>
                    <a:pt x="848" y="49"/>
                  </a:lnTo>
                  <a:lnTo>
                    <a:pt x="848" y="42"/>
                  </a:lnTo>
                  <a:lnTo>
                    <a:pt x="849" y="35"/>
                  </a:lnTo>
                  <a:lnTo>
                    <a:pt x="850" y="28"/>
                  </a:lnTo>
                  <a:lnTo>
                    <a:pt x="851" y="20"/>
                  </a:lnTo>
                  <a:lnTo>
                    <a:pt x="852" y="13"/>
                  </a:lnTo>
                  <a:lnTo>
                    <a:pt x="853" y="0"/>
                  </a:lnTo>
                </a:path>
              </a:pathLst>
            </a:custGeom>
            <a:noFill/>
            <a:ln w="12700" cap="rnd" cmpd="sng">
              <a:solidFill>
                <a:srgbClr val="000000"/>
              </a:solidFill>
              <a:prstDash val="solid"/>
              <a:round/>
              <a:headEnd type="none" w="sm" len="sm"/>
              <a:tailEnd type="none" w="sm" len="sm"/>
            </a:ln>
          </p:spPr>
          <p:txBody>
            <a:bodyPr/>
            <a:lstStyle/>
            <a:p>
              <a:pPr defTabSz="914400" eaLnBrk="0" fontAlgn="base" hangingPunct="0">
                <a:spcBef>
                  <a:spcPct val="0"/>
                </a:spcBef>
                <a:spcAft>
                  <a:spcPct val="0"/>
                </a:spcAft>
              </a:pPr>
              <a:endParaRPr lang="en-US" sz="900">
                <a:solidFill>
                  <a:srgbClr val="000000"/>
                </a:solidFill>
                <a:latin typeface="Arial Rounded MT Bold" pitchFamily="34" charset="0"/>
              </a:endParaRPr>
            </a:p>
          </p:txBody>
        </p:sp>
        <p:sp>
          <p:nvSpPr>
            <p:cNvPr id="2319" name="Line 86"/>
            <p:cNvSpPr>
              <a:spLocks noChangeAspect="1" noChangeShapeType="1"/>
            </p:cNvSpPr>
            <p:nvPr/>
          </p:nvSpPr>
          <p:spPr bwMode="auto">
            <a:xfrm flipH="1">
              <a:off x="3124" y="1997"/>
              <a:ext cx="5" cy="0"/>
            </a:xfrm>
            <a:prstGeom prst="line">
              <a:avLst/>
            </a:prstGeom>
            <a:noFill/>
            <a:ln w="12700">
              <a:solidFill>
                <a:srgbClr val="000000"/>
              </a:solidFill>
              <a:round/>
              <a:headEnd type="none" w="sm" len="sm"/>
              <a:tailEnd type="none" w="sm" len="sm"/>
            </a:ln>
          </p:spPr>
          <p:txBody>
            <a:bodyPr wrap="none" anchor="ctr"/>
            <a:lstStyle/>
            <a:p>
              <a:pPr defTabSz="914400" eaLnBrk="0" fontAlgn="base" hangingPunct="0">
                <a:spcBef>
                  <a:spcPct val="0"/>
                </a:spcBef>
                <a:spcAft>
                  <a:spcPct val="0"/>
                </a:spcAft>
              </a:pPr>
              <a:endParaRPr lang="en-US" sz="900">
                <a:solidFill>
                  <a:srgbClr val="000000"/>
                </a:solidFill>
                <a:latin typeface="Arial Rounded MT Bold" pitchFamily="34" charset="0"/>
              </a:endParaRPr>
            </a:p>
          </p:txBody>
        </p:sp>
        <p:sp>
          <p:nvSpPr>
            <p:cNvPr id="2320" name="Line 87"/>
            <p:cNvSpPr>
              <a:spLocks noChangeAspect="1" noChangeShapeType="1"/>
            </p:cNvSpPr>
            <p:nvPr/>
          </p:nvSpPr>
          <p:spPr bwMode="auto">
            <a:xfrm>
              <a:off x="3126" y="1327"/>
              <a:ext cx="0" cy="676"/>
            </a:xfrm>
            <a:prstGeom prst="line">
              <a:avLst/>
            </a:prstGeom>
            <a:noFill/>
            <a:ln w="12700">
              <a:solidFill>
                <a:srgbClr val="000000"/>
              </a:solidFill>
              <a:round/>
              <a:headEnd type="none" w="sm" len="sm"/>
              <a:tailEnd type="none" w="sm" len="sm"/>
            </a:ln>
          </p:spPr>
          <p:txBody>
            <a:bodyPr wrap="none" anchor="ctr"/>
            <a:lstStyle/>
            <a:p>
              <a:pPr defTabSz="914400" eaLnBrk="0" fontAlgn="base" hangingPunct="0">
                <a:spcBef>
                  <a:spcPct val="0"/>
                </a:spcBef>
                <a:spcAft>
                  <a:spcPct val="0"/>
                </a:spcAft>
              </a:pPr>
              <a:endParaRPr lang="en-US" sz="900">
                <a:solidFill>
                  <a:srgbClr val="000000"/>
                </a:solidFill>
                <a:latin typeface="Arial Rounded MT Bold" pitchFamily="34" charset="0"/>
              </a:endParaRPr>
            </a:p>
          </p:txBody>
        </p:sp>
        <p:sp>
          <p:nvSpPr>
            <p:cNvPr id="2321" name="Line 88"/>
            <p:cNvSpPr>
              <a:spLocks noChangeAspect="1" noChangeShapeType="1"/>
            </p:cNvSpPr>
            <p:nvPr/>
          </p:nvSpPr>
          <p:spPr bwMode="auto">
            <a:xfrm>
              <a:off x="3126" y="1327"/>
              <a:ext cx="373" cy="0"/>
            </a:xfrm>
            <a:prstGeom prst="line">
              <a:avLst/>
            </a:prstGeom>
            <a:noFill/>
            <a:ln w="12700">
              <a:solidFill>
                <a:srgbClr val="000000"/>
              </a:solidFill>
              <a:round/>
              <a:headEnd type="none" w="sm" len="sm"/>
              <a:tailEnd type="none" w="sm" len="sm"/>
            </a:ln>
          </p:spPr>
          <p:txBody>
            <a:bodyPr wrap="none" anchor="ctr"/>
            <a:lstStyle/>
            <a:p>
              <a:pPr defTabSz="914400" eaLnBrk="0" fontAlgn="base" hangingPunct="0">
                <a:spcBef>
                  <a:spcPct val="0"/>
                </a:spcBef>
                <a:spcAft>
                  <a:spcPct val="0"/>
                </a:spcAft>
              </a:pPr>
              <a:endParaRPr lang="en-US" sz="900">
                <a:solidFill>
                  <a:srgbClr val="000000"/>
                </a:solidFill>
                <a:latin typeface="Arial Rounded MT Bold" pitchFamily="34" charset="0"/>
              </a:endParaRPr>
            </a:p>
          </p:txBody>
        </p:sp>
        <p:sp>
          <p:nvSpPr>
            <p:cNvPr id="2322" name="Rectangle 89"/>
            <p:cNvSpPr>
              <a:spLocks noChangeAspect="1" noChangeArrowheads="1"/>
            </p:cNvSpPr>
            <p:nvPr/>
          </p:nvSpPr>
          <p:spPr bwMode="auto">
            <a:xfrm>
              <a:off x="3409" y="1199"/>
              <a:ext cx="207" cy="167"/>
            </a:xfrm>
            <a:prstGeom prst="rect">
              <a:avLst/>
            </a:prstGeom>
            <a:noFill/>
            <a:ln w="9525">
              <a:noFill/>
              <a:miter lim="800000"/>
              <a:headEnd/>
              <a:tailEnd/>
            </a:ln>
          </p:spPr>
          <p:txBody>
            <a:bodyPr wrap="none" lIns="73025" tIns="36512" rIns="73025" bIns="36512">
              <a:spAutoFit/>
            </a:bodyPr>
            <a:lstStyle/>
            <a:p>
              <a:pPr defTabSz="585788" eaLnBrk="0" fontAlgn="base" hangingPunct="0">
                <a:spcBef>
                  <a:spcPct val="0"/>
                </a:spcBef>
                <a:spcAft>
                  <a:spcPct val="0"/>
                </a:spcAft>
              </a:pPr>
              <a:r>
                <a:rPr lang="en-US" sz="900">
                  <a:solidFill>
                    <a:srgbClr val="000000"/>
                  </a:solidFill>
                  <a:latin typeface="Arial Rounded MT Bold" pitchFamily="34" charset="0"/>
                </a:rPr>
                <a:t>u</a:t>
              </a:r>
              <a:r>
                <a:rPr lang="en-US" sz="900" baseline="-25000">
                  <a:solidFill>
                    <a:srgbClr val="000000"/>
                  </a:solidFill>
                  <a:latin typeface="Arial Rounded MT Bold" pitchFamily="34" charset="0"/>
                </a:rPr>
                <a:t>a</a:t>
              </a:r>
            </a:p>
          </p:txBody>
        </p:sp>
        <p:sp>
          <p:nvSpPr>
            <p:cNvPr id="2323" name="Rectangle 90"/>
            <p:cNvSpPr>
              <a:spLocks noChangeAspect="1" noChangeArrowheads="1"/>
            </p:cNvSpPr>
            <p:nvPr/>
          </p:nvSpPr>
          <p:spPr bwMode="auto">
            <a:xfrm>
              <a:off x="3085" y="1199"/>
              <a:ext cx="170" cy="167"/>
            </a:xfrm>
            <a:prstGeom prst="rect">
              <a:avLst/>
            </a:prstGeom>
            <a:noFill/>
            <a:ln w="9525">
              <a:noFill/>
              <a:miter lim="800000"/>
              <a:headEnd/>
              <a:tailEnd/>
            </a:ln>
          </p:spPr>
          <p:txBody>
            <a:bodyPr wrap="none" lIns="73025" tIns="36512" rIns="73025" bIns="36512">
              <a:spAutoFit/>
            </a:bodyPr>
            <a:lstStyle/>
            <a:p>
              <a:pPr defTabSz="585788" eaLnBrk="0" fontAlgn="base" hangingPunct="0">
                <a:spcBef>
                  <a:spcPct val="0"/>
                </a:spcBef>
                <a:spcAft>
                  <a:spcPct val="0"/>
                </a:spcAft>
              </a:pPr>
              <a:r>
                <a:rPr lang="en-US" sz="900">
                  <a:solidFill>
                    <a:srgbClr val="000000"/>
                  </a:solidFill>
                  <a:latin typeface="Arial Rounded MT Bold" pitchFamily="34" charset="0"/>
                </a:rPr>
                <a:t>0</a:t>
              </a:r>
            </a:p>
          </p:txBody>
        </p:sp>
        <p:sp>
          <p:nvSpPr>
            <p:cNvPr id="2324" name="Rectangle 91"/>
            <p:cNvSpPr>
              <a:spLocks noChangeAspect="1" noChangeArrowheads="1"/>
            </p:cNvSpPr>
            <p:nvPr/>
          </p:nvSpPr>
          <p:spPr bwMode="auto">
            <a:xfrm>
              <a:off x="2985" y="1019"/>
              <a:ext cx="782" cy="276"/>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900" dirty="0">
                  <a:solidFill>
                    <a:srgbClr val="000000"/>
                  </a:solidFill>
                  <a:latin typeface="Arial Rounded MT Bold" pitchFamily="34" charset="0"/>
                </a:rPr>
                <a:t>Momentum flux</a:t>
              </a:r>
            </a:p>
            <a:p>
              <a:pPr algn="ctr" defTabSz="585788" eaLnBrk="0" fontAlgn="base" hangingPunct="0">
                <a:spcBef>
                  <a:spcPct val="0"/>
                </a:spcBef>
                <a:spcAft>
                  <a:spcPct val="0"/>
                </a:spcAft>
              </a:pPr>
              <a:r>
                <a:rPr lang="en-US" sz="900" dirty="0">
                  <a:solidFill>
                    <a:srgbClr val="000000"/>
                  </a:solidFill>
                  <a:latin typeface="Arial Rounded MT Bold" pitchFamily="34" charset="0"/>
                </a:rPr>
                <a:t>Wind speed</a:t>
              </a:r>
            </a:p>
          </p:txBody>
        </p:sp>
      </p:grpSp>
      <p:sp>
        <p:nvSpPr>
          <p:cNvPr id="2078" name="Text Box 92"/>
          <p:cNvSpPr txBox="1">
            <a:spLocks noChangeAspect="1" noChangeArrowheads="1"/>
          </p:cNvSpPr>
          <p:nvPr/>
        </p:nvSpPr>
        <p:spPr bwMode="auto">
          <a:xfrm>
            <a:off x="1855114" y="2252922"/>
            <a:ext cx="659487" cy="276999"/>
          </a:xfrm>
          <a:prstGeom prst="rect">
            <a:avLst/>
          </a:prstGeom>
          <a:solidFill>
            <a:srgbClr val="FFFFFF">
              <a:alpha val="30196"/>
            </a:srgbClr>
          </a:solidFill>
          <a:ln w="9525">
            <a:noFill/>
            <a:miter lim="800000"/>
            <a:headEnd/>
            <a:tailEnd/>
          </a:ln>
        </p:spPr>
        <p:txBody>
          <a:bodyPr wrap="square" lIns="45720" tIns="0" rIns="45720" bIns="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Ground heat flux</a:t>
            </a:r>
          </a:p>
        </p:txBody>
      </p:sp>
      <p:grpSp>
        <p:nvGrpSpPr>
          <p:cNvPr id="16" name="Group 94"/>
          <p:cNvGrpSpPr>
            <a:grpSpLocks noChangeAspect="1"/>
          </p:cNvGrpSpPr>
          <p:nvPr/>
        </p:nvGrpSpPr>
        <p:grpSpPr bwMode="auto">
          <a:xfrm>
            <a:off x="2029387" y="1945307"/>
            <a:ext cx="100012" cy="306388"/>
            <a:chOff x="3657" y="1317"/>
            <a:chExt cx="226" cy="401"/>
          </a:xfrm>
        </p:grpSpPr>
        <p:sp>
          <p:nvSpPr>
            <p:cNvPr id="2316" name="Line 95"/>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317" name="Freeform 96"/>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sp>
        <p:nvSpPr>
          <p:cNvPr id="2082" name="Rectangle 99"/>
          <p:cNvSpPr>
            <a:spLocks noChangeAspect="1" noChangeArrowheads="1"/>
          </p:cNvSpPr>
          <p:nvPr/>
        </p:nvSpPr>
        <p:spPr bwMode="auto">
          <a:xfrm>
            <a:off x="3147985" y="2246932"/>
            <a:ext cx="2286000" cy="45237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2700">
            <a:solidFill>
              <a:schemeClr val="tx2"/>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85" name="Line 108"/>
          <p:cNvSpPr>
            <a:spLocks noChangeAspect="1" noChangeShapeType="1"/>
          </p:cNvSpPr>
          <p:nvPr/>
        </p:nvSpPr>
        <p:spPr bwMode="auto">
          <a:xfrm flipV="1">
            <a:off x="3749603" y="1080120"/>
            <a:ext cx="0" cy="163513"/>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86" name="Rectangle 109"/>
          <p:cNvSpPr>
            <a:spLocks noChangeAspect="1" noChangeArrowheads="1"/>
          </p:cNvSpPr>
          <p:nvPr/>
        </p:nvSpPr>
        <p:spPr bwMode="auto">
          <a:xfrm>
            <a:off x="2935783" y="988831"/>
            <a:ext cx="862417" cy="228268"/>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Evaporation</a:t>
            </a:r>
          </a:p>
        </p:txBody>
      </p:sp>
      <p:sp>
        <p:nvSpPr>
          <p:cNvPr id="2088" name="Line 112"/>
          <p:cNvSpPr>
            <a:spLocks noChangeAspect="1" noChangeShapeType="1"/>
          </p:cNvSpPr>
          <p:nvPr/>
        </p:nvSpPr>
        <p:spPr bwMode="auto">
          <a:xfrm flipV="1">
            <a:off x="3420999" y="1900723"/>
            <a:ext cx="0" cy="203724"/>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89" name="Rectangle 113"/>
          <p:cNvSpPr>
            <a:spLocks noChangeAspect="1" noChangeArrowheads="1"/>
          </p:cNvSpPr>
          <p:nvPr/>
        </p:nvSpPr>
        <p:spPr bwMode="auto">
          <a:xfrm>
            <a:off x="2830975" y="1975623"/>
            <a:ext cx="419988" cy="228268"/>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Melt</a:t>
            </a:r>
          </a:p>
        </p:txBody>
      </p:sp>
      <p:sp>
        <p:nvSpPr>
          <p:cNvPr id="2090" name="Rectangle 114"/>
          <p:cNvSpPr>
            <a:spLocks noChangeAspect="1" noChangeArrowheads="1"/>
          </p:cNvSpPr>
          <p:nvPr/>
        </p:nvSpPr>
        <p:spPr bwMode="auto">
          <a:xfrm>
            <a:off x="2916257" y="1736322"/>
            <a:ext cx="846387" cy="228268"/>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Sublimation</a:t>
            </a:r>
          </a:p>
        </p:txBody>
      </p:sp>
      <p:sp>
        <p:nvSpPr>
          <p:cNvPr id="2091" name="Line 115"/>
          <p:cNvSpPr>
            <a:spLocks noChangeAspect="1" noChangeShapeType="1"/>
          </p:cNvSpPr>
          <p:nvPr/>
        </p:nvSpPr>
        <p:spPr bwMode="auto">
          <a:xfrm>
            <a:off x="4342161" y="1631202"/>
            <a:ext cx="0" cy="354132"/>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92" name="Rectangle 116"/>
          <p:cNvSpPr>
            <a:spLocks noChangeAspect="1" noChangeArrowheads="1"/>
          </p:cNvSpPr>
          <p:nvPr/>
        </p:nvSpPr>
        <p:spPr bwMode="auto">
          <a:xfrm>
            <a:off x="4238862" y="1412683"/>
            <a:ext cx="825548" cy="228268"/>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900" dirty="0" err="1">
                <a:solidFill>
                  <a:srgbClr val="000000"/>
                </a:solidFill>
                <a:latin typeface="Arial Rounded MT Bold" pitchFamily="34" charset="0"/>
              </a:rPr>
              <a:t>Throughfall</a:t>
            </a:r>
            <a:endParaRPr lang="en-US" sz="900" dirty="0">
              <a:solidFill>
                <a:srgbClr val="000000"/>
              </a:solidFill>
              <a:latin typeface="Arial Rounded MT Bold" pitchFamily="34" charset="0"/>
            </a:endParaRPr>
          </a:p>
        </p:txBody>
      </p:sp>
      <p:sp>
        <p:nvSpPr>
          <p:cNvPr id="2093" name="Rectangle 117"/>
          <p:cNvSpPr>
            <a:spLocks noChangeAspect="1" noChangeArrowheads="1"/>
          </p:cNvSpPr>
          <p:nvPr/>
        </p:nvSpPr>
        <p:spPr bwMode="auto">
          <a:xfrm>
            <a:off x="4557600" y="1931259"/>
            <a:ext cx="761428" cy="228268"/>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Infiltration</a:t>
            </a:r>
          </a:p>
        </p:txBody>
      </p:sp>
      <p:sp>
        <p:nvSpPr>
          <p:cNvPr id="2094" name="Line 118"/>
          <p:cNvSpPr>
            <a:spLocks noChangeAspect="1" noChangeShapeType="1"/>
          </p:cNvSpPr>
          <p:nvPr/>
        </p:nvSpPr>
        <p:spPr bwMode="auto">
          <a:xfrm>
            <a:off x="5202209" y="2174195"/>
            <a:ext cx="385763" cy="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95" name="Rectangle 119"/>
          <p:cNvSpPr>
            <a:spLocks noChangeAspect="1" noChangeArrowheads="1"/>
          </p:cNvSpPr>
          <p:nvPr/>
        </p:nvSpPr>
        <p:spPr bwMode="auto">
          <a:xfrm>
            <a:off x="5168758" y="1857372"/>
            <a:ext cx="654027" cy="320601"/>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ts val="900"/>
              </a:lnSpc>
              <a:spcBef>
                <a:spcPct val="0"/>
              </a:spcBef>
              <a:spcAft>
                <a:spcPct val="0"/>
              </a:spcAft>
            </a:pPr>
            <a:r>
              <a:rPr lang="en-US" sz="900" dirty="0">
                <a:solidFill>
                  <a:srgbClr val="000000"/>
                </a:solidFill>
                <a:latin typeface="Arial Rounded MT Bold" pitchFamily="34" charset="0"/>
              </a:rPr>
              <a:t>Surface </a:t>
            </a:r>
          </a:p>
          <a:p>
            <a:pPr algn="ctr" defTabSz="914400" eaLnBrk="0" fontAlgn="base" hangingPunct="0">
              <a:lnSpc>
                <a:spcPts val="900"/>
              </a:lnSpc>
              <a:spcBef>
                <a:spcPct val="0"/>
              </a:spcBef>
              <a:spcAft>
                <a:spcPct val="0"/>
              </a:spcAft>
            </a:pPr>
            <a:r>
              <a:rPr lang="en-US" sz="900" dirty="0">
                <a:solidFill>
                  <a:srgbClr val="000000"/>
                </a:solidFill>
                <a:latin typeface="Arial Rounded MT Bold" pitchFamily="34" charset="0"/>
              </a:rPr>
              <a:t>runoff</a:t>
            </a:r>
          </a:p>
        </p:txBody>
      </p:sp>
      <p:sp>
        <p:nvSpPr>
          <p:cNvPr id="2096" name="Line 120"/>
          <p:cNvSpPr>
            <a:spLocks noChangeAspect="1" noChangeShapeType="1"/>
          </p:cNvSpPr>
          <p:nvPr/>
        </p:nvSpPr>
        <p:spPr bwMode="auto">
          <a:xfrm flipV="1">
            <a:off x="4508885" y="1936776"/>
            <a:ext cx="0" cy="31279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97" name="Rectangle 121"/>
          <p:cNvSpPr>
            <a:spLocks noChangeAspect="1" noChangeArrowheads="1"/>
          </p:cNvSpPr>
          <p:nvPr/>
        </p:nvSpPr>
        <p:spPr bwMode="auto">
          <a:xfrm>
            <a:off x="4367623" y="1735469"/>
            <a:ext cx="862417" cy="228268"/>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Evaporation</a:t>
            </a:r>
          </a:p>
        </p:txBody>
      </p:sp>
      <p:sp>
        <p:nvSpPr>
          <p:cNvPr id="2098" name="Rectangle 122"/>
          <p:cNvSpPr>
            <a:spLocks noChangeAspect="1" noChangeArrowheads="1"/>
          </p:cNvSpPr>
          <p:nvPr/>
        </p:nvSpPr>
        <p:spPr bwMode="auto">
          <a:xfrm>
            <a:off x="5200622" y="1291257"/>
            <a:ext cx="101600" cy="92075"/>
          </a:xfrm>
          <a:prstGeom prst="rect">
            <a:avLst/>
          </a:prstGeom>
          <a:noFill/>
          <a:ln w="9525">
            <a:no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099" name="Rectangle 123"/>
          <p:cNvSpPr>
            <a:spLocks noChangeAspect="1" noChangeArrowheads="1"/>
          </p:cNvSpPr>
          <p:nvPr/>
        </p:nvSpPr>
        <p:spPr bwMode="auto">
          <a:xfrm>
            <a:off x="4868834" y="1588120"/>
            <a:ext cx="100013" cy="92075"/>
          </a:xfrm>
          <a:prstGeom prst="rect">
            <a:avLst/>
          </a:prstGeom>
          <a:noFill/>
          <a:ln w="9525">
            <a:no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03" name="Rectangle 127"/>
          <p:cNvSpPr>
            <a:spLocks noChangeAspect="1" noChangeArrowheads="1"/>
          </p:cNvSpPr>
          <p:nvPr/>
        </p:nvSpPr>
        <p:spPr bwMode="auto">
          <a:xfrm>
            <a:off x="3992048" y="832412"/>
            <a:ext cx="1024320" cy="243656"/>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00" dirty="0">
                <a:solidFill>
                  <a:srgbClr val="000000"/>
                </a:solidFill>
                <a:latin typeface="Arial Rounded MT Bold" pitchFamily="34" charset="0"/>
              </a:rPr>
              <a:t>Transpiration</a:t>
            </a:r>
          </a:p>
        </p:txBody>
      </p:sp>
      <p:sp>
        <p:nvSpPr>
          <p:cNvPr id="2104" name="Line 128"/>
          <p:cNvSpPr>
            <a:spLocks noChangeAspect="1" noChangeShapeType="1"/>
          </p:cNvSpPr>
          <p:nvPr/>
        </p:nvSpPr>
        <p:spPr bwMode="auto">
          <a:xfrm>
            <a:off x="3592485" y="648034"/>
            <a:ext cx="0" cy="273335"/>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05" name="Rectangle 129"/>
          <p:cNvSpPr>
            <a:spLocks noChangeAspect="1" noChangeArrowheads="1"/>
          </p:cNvSpPr>
          <p:nvPr/>
        </p:nvSpPr>
        <p:spPr bwMode="auto">
          <a:xfrm>
            <a:off x="3269790" y="454261"/>
            <a:ext cx="904095" cy="228268"/>
          </a:xfrm>
          <a:prstGeom prst="rect">
            <a:avLst/>
          </a:prstGeom>
          <a:noFill/>
          <a:ln w="12700">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Precipitation</a:t>
            </a:r>
          </a:p>
        </p:txBody>
      </p:sp>
      <p:sp>
        <p:nvSpPr>
          <p:cNvPr id="2106" name="Line 130"/>
          <p:cNvSpPr>
            <a:spLocks noChangeAspect="1" noChangeShapeType="1"/>
          </p:cNvSpPr>
          <p:nvPr/>
        </p:nvSpPr>
        <p:spPr bwMode="auto">
          <a:xfrm rot="16200000" flipV="1">
            <a:off x="3069608" y="2080830"/>
            <a:ext cx="0" cy="228781"/>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07" name="Line 131"/>
          <p:cNvSpPr>
            <a:spLocks noChangeAspect="1" noChangeShapeType="1"/>
          </p:cNvSpPr>
          <p:nvPr/>
        </p:nvSpPr>
        <p:spPr bwMode="auto">
          <a:xfrm>
            <a:off x="4774929" y="2120802"/>
            <a:ext cx="1587" cy="182562"/>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16" name="Freeform 282"/>
          <p:cNvSpPr>
            <a:spLocks noChangeAspect="1"/>
          </p:cNvSpPr>
          <p:nvPr/>
        </p:nvSpPr>
        <p:spPr bwMode="auto">
          <a:xfrm rot="16200000">
            <a:off x="6834213" y="699478"/>
            <a:ext cx="174625" cy="157162"/>
          </a:xfrm>
          <a:custGeom>
            <a:avLst/>
            <a:gdLst>
              <a:gd name="T0" fmla="*/ 89711 w 364"/>
              <a:gd name="T1" fmla="*/ 91115 h 326"/>
              <a:gd name="T2" fmla="*/ 89711 w 364"/>
              <a:gd name="T3" fmla="*/ 87259 h 326"/>
              <a:gd name="T4" fmla="*/ 90191 w 364"/>
              <a:gd name="T5" fmla="*/ 81956 h 326"/>
              <a:gd name="T6" fmla="*/ 91150 w 364"/>
              <a:gd name="T7" fmla="*/ 76653 h 326"/>
              <a:gd name="T8" fmla="*/ 92110 w 364"/>
              <a:gd name="T9" fmla="*/ 71350 h 326"/>
              <a:gd name="T10" fmla="*/ 94029 w 364"/>
              <a:gd name="T11" fmla="*/ 66047 h 326"/>
              <a:gd name="T12" fmla="*/ 96907 w 364"/>
              <a:gd name="T13" fmla="*/ 60261 h 326"/>
              <a:gd name="T14" fmla="*/ 100745 w 364"/>
              <a:gd name="T15" fmla="*/ 54476 h 326"/>
              <a:gd name="T16" fmla="*/ 106022 w 364"/>
              <a:gd name="T17" fmla="*/ 47245 h 326"/>
              <a:gd name="T18" fmla="*/ 110820 w 364"/>
              <a:gd name="T19" fmla="*/ 41942 h 326"/>
              <a:gd name="T20" fmla="*/ 118016 w 364"/>
              <a:gd name="T21" fmla="*/ 36157 h 326"/>
              <a:gd name="T22" fmla="*/ 125212 w 364"/>
              <a:gd name="T23" fmla="*/ 30854 h 326"/>
              <a:gd name="T24" fmla="*/ 133367 w 364"/>
              <a:gd name="T25" fmla="*/ 26033 h 326"/>
              <a:gd name="T26" fmla="*/ 142482 w 364"/>
              <a:gd name="T27" fmla="*/ 23140 h 326"/>
              <a:gd name="T28" fmla="*/ 151598 w 364"/>
              <a:gd name="T29" fmla="*/ 20730 h 326"/>
              <a:gd name="T30" fmla="*/ 161672 w 364"/>
              <a:gd name="T31" fmla="*/ 19284 h 326"/>
              <a:gd name="T32" fmla="*/ 174145 w 364"/>
              <a:gd name="T33" fmla="*/ 19766 h 326"/>
              <a:gd name="T34" fmla="*/ 164550 w 364"/>
              <a:gd name="T35" fmla="*/ 12534 h 326"/>
              <a:gd name="T36" fmla="*/ 150638 w 364"/>
              <a:gd name="T37" fmla="*/ 5785 h 326"/>
              <a:gd name="T38" fmla="*/ 136246 w 364"/>
              <a:gd name="T39" fmla="*/ 1446 h 326"/>
              <a:gd name="T40" fmla="*/ 121854 w 364"/>
              <a:gd name="T41" fmla="*/ 0 h 326"/>
              <a:gd name="T42" fmla="*/ 106502 w 364"/>
              <a:gd name="T43" fmla="*/ 482 h 326"/>
              <a:gd name="T44" fmla="*/ 92110 w 364"/>
              <a:gd name="T45" fmla="*/ 3375 h 326"/>
              <a:gd name="T46" fmla="*/ 78197 w 364"/>
              <a:gd name="T47" fmla="*/ 8678 h 326"/>
              <a:gd name="T48" fmla="*/ 62846 w 364"/>
              <a:gd name="T49" fmla="*/ 16873 h 326"/>
              <a:gd name="T50" fmla="*/ 55170 w 364"/>
              <a:gd name="T51" fmla="*/ 23140 h 326"/>
              <a:gd name="T52" fmla="*/ 46535 w 364"/>
              <a:gd name="T53" fmla="*/ 31336 h 326"/>
              <a:gd name="T54" fmla="*/ 40298 w 364"/>
              <a:gd name="T55" fmla="*/ 40978 h 326"/>
              <a:gd name="T56" fmla="*/ 34061 w 364"/>
              <a:gd name="T57" fmla="*/ 51102 h 326"/>
              <a:gd name="T58" fmla="*/ 30703 w 364"/>
              <a:gd name="T59" fmla="*/ 60744 h 326"/>
              <a:gd name="T60" fmla="*/ 27345 w 364"/>
              <a:gd name="T61" fmla="*/ 70385 h 326"/>
              <a:gd name="T62" fmla="*/ 24946 w 364"/>
              <a:gd name="T63" fmla="*/ 80027 h 326"/>
              <a:gd name="T64" fmla="*/ 24467 w 364"/>
              <a:gd name="T65" fmla="*/ 91115 h 326"/>
              <a:gd name="T66" fmla="*/ 57089 w 364"/>
              <a:gd name="T67" fmla="*/ 156680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117" name="Freeform 283"/>
          <p:cNvSpPr>
            <a:spLocks noChangeAspect="1"/>
          </p:cNvSpPr>
          <p:nvPr/>
        </p:nvSpPr>
        <p:spPr bwMode="auto">
          <a:xfrm rot="10800000">
            <a:off x="7949520" y="1113953"/>
            <a:ext cx="173038" cy="155575"/>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118" name="Text Box 284"/>
          <p:cNvSpPr txBox="1">
            <a:spLocks noChangeAspect="1" noChangeArrowheads="1"/>
          </p:cNvSpPr>
          <p:nvPr/>
        </p:nvSpPr>
        <p:spPr bwMode="auto">
          <a:xfrm>
            <a:off x="7227712" y="1873736"/>
            <a:ext cx="840295"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dirty="0" err="1">
                <a:solidFill>
                  <a:srgbClr val="000000"/>
                </a:solidFill>
                <a:latin typeface="Arial Rounded MT Bold" pitchFamily="34" charset="0"/>
              </a:rPr>
              <a:t>Heterotrop</a:t>
            </a:r>
            <a:r>
              <a:rPr lang="en-US" sz="900" dirty="0">
                <a:solidFill>
                  <a:srgbClr val="000000"/>
                </a:solidFill>
                <a:latin typeface="Arial Rounded MT Bold" pitchFamily="34" charset="0"/>
              </a:rPr>
              <a:t>.</a:t>
            </a:r>
          </a:p>
          <a:p>
            <a:pPr defTabSz="914400" eaLnBrk="0" fontAlgn="base" hangingPunct="0">
              <a:spcBef>
                <a:spcPct val="0"/>
              </a:spcBef>
              <a:spcAft>
                <a:spcPct val="0"/>
              </a:spcAft>
            </a:pPr>
            <a:r>
              <a:rPr lang="en-US" sz="900" dirty="0">
                <a:solidFill>
                  <a:srgbClr val="000000"/>
                </a:solidFill>
                <a:latin typeface="Arial Rounded MT Bold" pitchFamily="34" charset="0"/>
              </a:rPr>
              <a:t>respiration</a:t>
            </a:r>
          </a:p>
        </p:txBody>
      </p:sp>
      <p:sp>
        <p:nvSpPr>
          <p:cNvPr id="2119" name="Text Box 285"/>
          <p:cNvSpPr txBox="1">
            <a:spLocks noChangeAspect="1" noChangeArrowheads="1"/>
          </p:cNvSpPr>
          <p:nvPr/>
        </p:nvSpPr>
        <p:spPr bwMode="auto">
          <a:xfrm>
            <a:off x="6185330" y="377004"/>
            <a:ext cx="1132041"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dirty="0">
                <a:solidFill>
                  <a:srgbClr val="000000"/>
                </a:solidFill>
                <a:latin typeface="Arial Rounded MT Bold" pitchFamily="34" charset="0"/>
              </a:rPr>
              <a:t>Photosynthesis</a:t>
            </a:r>
          </a:p>
        </p:txBody>
      </p:sp>
      <p:sp>
        <p:nvSpPr>
          <p:cNvPr id="2120" name="Freeform 286"/>
          <p:cNvSpPr>
            <a:spLocks noChangeAspect="1"/>
          </p:cNvSpPr>
          <p:nvPr/>
        </p:nvSpPr>
        <p:spPr bwMode="auto">
          <a:xfrm rot="10800000">
            <a:off x="7776978" y="2198101"/>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2121" name="Text Box 287"/>
          <p:cNvSpPr txBox="1">
            <a:spLocks noChangeAspect="1" noChangeArrowheads="1"/>
          </p:cNvSpPr>
          <p:nvPr/>
        </p:nvSpPr>
        <p:spPr bwMode="auto">
          <a:xfrm>
            <a:off x="7736126" y="710822"/>
            <a:ext cx="848309"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Autotrophic</a:t>
            </a:r>
          </a:p>
          <a:p>
            <a:pPr defTabSz="914400" eaLnBrk="0" fontAlgn="base" hangingPunct="0">
              <a:spcBef>
                <a:spcPct val="0"/>
              </a:spcBef>
              <a:spcAft>
                <a:spcPct val="0"/>
              </a:spcAft>
            </a:pPr>
            <a:r>
              <a:rPr lang="en-US" sz="900" dirty="0">
                <a:solidFill>
                  <a:srgbClr val="000000"/>
                </a:solidFill>
                <a:latin typeface="Arial Rounded MT Bold" pitchFamily="34" charset="0"/>
              </a:rPr>
              <a:t>respiration</a:t>
            </a:r>
          </a:p>
        </p:txBody>
      </p:sp>
      <p:sp>
        <p:nvSpPr>
          <p:cNvPr id="2123" name="Text Box 289"/>
          <p:cNvSpPr txBox="1">
            <a:spLocks noChangeAspect="1" noChangeArrowheads="1"/>
          </p:cNvSpPr>
          <p:nvPr/>
        </p:nvSpPr>
        <p:spPr bwMode="auto">
          <a:xfrm>
            <a:off x="6608582" y="2008345"/>
            <a:ext cx="657552" cy="230832"/>
          </a:xfrm>
          <a:prstGeom prst="rect">
            <a:avLst/>
          </a:prstGeom>
          <a:solidFill>
            <a:schemeClr val="bg1">
              <a:alpha val="50196"/>
            </a:schemeClr>
          </a:solidFill>
          <a:ln w="9525">
            <a:noFill/>
            <a:miter lim="800000"/>
            <a:headEnd/>
            <a:tailEnd/>
          </a:ln>
        </p:spPr>
        <p:txBody>
          <a:bodyPr wrap="none">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Litterfall</a:t>
            </a:r>
          </a:p>
        </p:txBody>
      </p:sp>
      <p:sp>
        <p:nvSpPr>
          <p:cNvPr id="2125" name="Text Box 291"/>
          <p:cNvSpPr txBox="1">
            <a:spLocks noChangeAspect="1" noChangeArrowheads="1"/>
          </p:cNvSpPr>
          <p:nvPr/>
        </p:nvSpPr>
        <p:spPr bwMode="auto">
          <a:xfrm>
            <a:off x="7395855" y="2898003"/>
            <a:ext cx="569387" cy="369332"/>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900" dirty="0">
                <a:solidFill>
                  <a:srgbClr val="000000"/>
                </a:solidFill>
                <a:latin typeface="Arial Rounded MT Bold" pitchFamily="34" charset="0"/>
              </a:rPr>
              <a:t>N</a:t>
            </a:r>
          </a:p>
          <a:p>
            <a:pPr algn="ctr" defTabSz="914400" eaLnBrk="0" fontAlgn="base" hangingPunct="0">
              <a:spcBef>
                <a:spcPct val="0"/>
              </a:spcBef>
              <a:spcAft>
                <a:spcPct val="0"/>
              </a:spcAft>
            </a:pPr>
            <a:r>
              <a:rPr lang="en-US" sz="900" dirty="0">
                <a:solidFill>
                  <a:srgbClr val="000000"/>
                </a:solidFill>
                <a:latin typeface="Arial Rounded MT Bold" pitchFamily="34" charset="0"/>
              </a:rPr>
              <a:t>uptake</a:t>
            </a:r>
          </a:p>
        </p:txBody>
      </p:sp>
      <p:sp>
        <p:nvSpPr>
          <p:cNvPr id="2126" name="Text Box 292"/>
          <p:cNvSpPr txBox="1">
            <a:spLocks noChangeAspect="1" noChangeArrowheads="1"/>
          </p:cNvSpPr>
          <p:nvPr/>
        </p:nvSpPr>
        <p:spPr bwMode="auto">
          <a:xfrm>
            <a:off x="6760055" y="1362028"/>
            <a:ext cx="1027845" cy="230832"/>
          </a:xfrm>
          <a:prstGeom prst="rect">
            <a:avLst/>
          </a:prstGeom>
          <a:solidFill>
            <a:srgbClr val="33CC33">
              <a:alpha val="74901"/>
            </a:srgbClr>
          </a:solidFill>
          <a:ln w="9525">
            <a:solidFill>
              <a:schemeClr val="tx1"/>
            </a:solidFill>
            <a:miter lim="800000"/>
            <a:headEnd/>
            <a:tailEnd/>
          </a:ln>
        </p:spPr>
        <p:txBody>
          <a:bodyPr wrap="none">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Vegetation C/N</a:t>
            </a:r>
          </a:p>
        </p:txBody>
      </p:sp>
      <p:sp>
        <p:nvSpPr>
          <p:cNvPr id="2129" name="Text Box 295"/>
          <p:cNvSpPr txBox="1">
            <a:spLocks noChangeAspect="1" noChangeArrowheads="1"/>
          </p:cNvSpPr>
          <p:nvPr/>
        </p:nvSpPr>
        <p:spPr bwMode="auto">
          <a:xfrm>
            <a:off x="5943600" y="2438400"/>
            <a:ext cx="628698" cy="400110"/>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sz="1000" dirty="0">
                <a:solidFill>
                  <a:srgbClr val="000000"/>
                </a:solidFill>
                <a:latin typeface="Arial Rounded MT Bold" pitchFamily="34" charset="0"/>
              </a:rPr>
              <a:t>Soil</a:t>
            </a:r>
          </a:p>
          <a:p>
            <a:pPr defTabSz="914400" eaLnBrk="0" fontAlgn="base" hangingPunct="0">
              <a:spcBef>
                <a:spcPct val="0"/>
              </a:spcBef>
              <a:spcAft>
                <a:spcPct val="0"/>
              </a:spcAft>
            </a:pPr>
            <a:r>
              <a:rPr lang="en-US" sz="1000" dirty="0">
                <a:solidFill>
                  <a:srgbClr val="000000"/>
                </a:solidFill>
                <a:latin typeface="Arial Rounded MT Bold" pitchFamily="34" charset="0"/>
              </a:rPr>
              <a:t>C/N</a:t>
            </a:r>
          </a:p>
        </p:txBody>
      </p:sp>
      <p:sp>
        <p:nvSpPr>
          <p:cNvPr id="2131" name="Text Box 297"/>
          <p:cNvSpPr txBox="1">
            <a:spLocks noChangeAspect="1" noChangeArrowheads="1"/>
          </p:cNvSpPr>
          <p:nvPr/>
        </p:nvSpPr>
        <p:spPr bwMode="auto">
          <a:xfrm>
            <a:off x="6269144" y="2886393"/>
            <a:ext cx="1098378" cy="230832"/>
          </a:xfrm>
          <a:prstGeom prst="rect">
            <a:avLst/>
          </a:prstGeom>
          <a:solidFill>
            <a:schemeClr val="bg1"/>
          </a:solidFill>
          <a:ln w="9525">
            <a:noFill/>
            <a:miter lim="800000"/>
            <a:headEnd/>
            <a:tailEnd/>
          </a:ln>
        </p:spPr>
        <p:txBody>
          <a:bodyPr wrap="none">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N mineralization</a:t>
            </a:r>
          </a:p>
        </p:txBody>
      </p:sp>
      <p:sp>
        <p:nvSpPr>
          <p:cNvPr id="2133" name="Freeform 304"/>
          <p:cNvSpPr>
            <a:spLocks noChangeAspect="1"/>
          </p:cNvSpPr>
          <p:nvPr/>
        </p:nvSpPr>
        <p:spPr bwMode="auto">
          <a:xfrm>
            <a:off x="5868579" y="2279140"/>
            <a:ext cx="2535349" cy="58009"/>
          </a:xfrm>
          <a:custGeom>
            <a:avLst/>
            <a:gdLst>
              <a:gd name="T0" fmla="*/ 0 w 1299"/>
              <a:gd name="T1" fmla="*/ 37783 h 30"/>
              <a:gd name="T2" fmla="*/ 437664 w 1299"/>
              <a:gd name="T3" fmla="*/ 5398 h 30"/>
              <a:gd name="T4" fmla="*/ 947969 w 1299"/>
              <a:gd name="T5" fmla="*/ 12594 h 30"/>
              <a:gd name="T6" fmla="*/ 1251246 w 1299"/>
              <a:gd name="T7" fmla="*/ 21590 h 30"/>
              <a:gd name="T8" fmla="*/ 2359025 w 1299"/>
              <a:gd name="T9" fmla="*/ 53975 h 30"/>
              <a:gd name="T10" fmla="*/ 0 60000 65536"/>
              <a:gd name="T11" fmla="*/ 0 60000 65536"/>
              <a:gd name="T12" fmla="*/ 0 60000 65536"/>
              <a:gd name="T13" fmla="*/ 0 60000 65536"/>
              <a:gd name="T14" fmla="*/ 0 60000 65536"/>
              <a:gd name="T15" fmla="*/ 0 w 1299"/>
              <a:gd name="T16" fmla="*/ 0 h 30"/>
              <a:gd name="T17" fmla="*/ 1299 w 1299"/>
              <a:gd name="T18" fmla="*/ 30 h 30"/>
            </a:gdLst>
            <a:ahLst/>
            <a:cxnLst>
              <a:cxn ang="T10">
                <a:pos x="T0" y="T1"/>
              </a:cxn>
              <a:cxn ang="T11">
                <a:pos x="T2" y="T3"/>
              </a:cxn>
              <a:cxn ang="T12">
                <a:pos x="T4" y="T5"/>
              </a:cxn>
              <a:cxn ang="T13">
                <a:pos x="T6" y="T7"/>
              </a:cxn>
              <a:cxn ang="T14">
                <a:pos x="T8" y="T9"/>
              </a:cxn>
            </a:cxnLst>
            <a:rect l="T15" t="T16" r="T17" b="T18"/>
            <a:pathLst>
              <a:path w="1299" h="30">
                <a:moveTo>
                  <a:pt x="0" y="21"/>
                </a:moveTo>
                <a:cubicBezTo>
                  <a:pt x="76" y="13"/>
                  <a:pt x="154" y="5"/>
                  <a:pt x="241" y="3"/>
                </a:cubicBezTo>
                <a:cubicBezTo>
                  <a:pt x="328" y="0"/>
                  <a:pt x="448" y="5"/>
                  <a:pt x="522" y="7"/>
                </a:cubicBezTo>
                <a:cubicBezTo>
                  <a:pt x="597" y="9"/>
                  <a:pt x="560" y="8"/>
                  <a:pt x="689" y="12"/>
                </a:cubicBezTo>
                <a:cubicBezTo>
                  <a:pt x="818" y="16"/>
                  <a:pt x="1172" y="26"/>
                  <a:pt x="1299" y="30"/>
                </a:cubicBezTo>
              </a:path>
            </a:pathLst>
          </a:custGeom>
          <a:noFill/>
          <a:ln w="12700">
            <a:solidFill>
              <a:schemeClr val="tx1"/>
            </a:solidFill>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35" name="Text Box 306"/>
          <p:cNvSpPr txBox="1">
            <a:spLocks noChangeArrowheads="1"/>
          </p:cNvSpPr>
          <p:nvPr/>
        </p:nvSpPr>
        <p:spPr bwMode="auto">
          <a:xfrm>
            <a:off x="5929911" y="586400"/>
            <a:ext cx="429926"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dirty="0">
                <a:solidFill>
                  <a:srgbClr val="000000"/>
                </a:solidFill>
                <a:latin typeface="Arial Rounded MT Bold" pitchFamily="34" charset="0"/>
              </a:rPr>
              <a:t>Fire</a:t>
            </a:r>
          </a:p>
        </p:txBody>
      </p:sp>
      <p:sp>
        <p:nvSpPr>
          <p:cNvPr id="2136" name="Text Box 326"/>
          <p:cNvSpPr txBox="1">
            <a:spLocks noChangeArrowheads="1"/>
          </p:cNvSpPr>
          <p:nvPr/>
        </p:nvSpPr>
        <p:spPr bwMode="auto">
          <a:xfrm>
            <a:off x="1551549" y="200645"/>
            <a:ext cx="1807226" cy="276999"/>
          </a:xfrm>
          <a:prstGeom prst="rect">
            <a:avLst/>
          </a:prstGeom>
          <a:noFill/>
          <a:ln w="12700">
            <a:noFill/>
            <a:miter lim="800000"/>
            <a:headEnd type="none" w="sm" len="sm"/>
            <a:tailEnd type="none" w="sm" len="sm"/>
          </a:ln>
        </p:spPr>
        <p:txBody>
          <a:bodyPr wrap="none">
            <a:spAutoFit/>
          </a:bodyPr>
          <a:lstStyle/>
          <a:p>
            <a:pPr defTabSz="914400" eaLnBrk="0" fontAlgn="base" hangingPunct="0">
              <a:spcBef>
                <a:spcPct val="0"/>
              </a:spcBef>
              <a:spcAft>
                <a:spcPct val="0"/>
              </a:spcAft>
            </a:pPr>
            <a:r>
              <a:rPr lang="en-US" sz="1200" b="1" dirty="0">
                <a:solidFill>
                  <a:srgbClr val="000000"/>
                </a:solidFill>
                <a:latin typeface="Arial Rounded MT Bold" pitchFamily="34" charset="0"/>
              </a:rPr>
              <a:t>Surface energy fluxes</a:t>
            </a:r>
          </a:p>
        </p:txBody>
      </p:sp>
      <p:sp>
        <p:nvSpPr>
          <p:cNvPr id="2137" name="Text Box 327"/>
          <p:cNvSpPr txBox="1">
            <a:spLocks noChangeArrowheads="1"/>
          </p:cNvSpPr>
          <p:nvPr/>
        </p:nvSpPr>
        <p:spPr bwMode="auto">
          <a:xfrm>
            <a:off x="4270922" y="152400"/>
            <a:ext cx="990698" cy="276999"/>
          </a:xfrm>
          <a:prstGeom prst="rect">
            <a:avLst/>
          </a:prstGeom>
          <a:noFill/>
          <a:ln w="12700">
            <a:noFill/>
            <a:miter lim="800000"/>
            <a:headEnd type="none" w="sm" len="sm"/>
            <a:tailEnd type="none" w="sm" len="sm"/>
          </a:ln>
        </p:spPr>
        <p:txBody>
          <a:bodyPr wrap="square">
            <a:spAutoFit/>
          </a:bodyPr>
          <a:lstStyle/>
          <a:p>
            <a:pPr defTabSz="914400" eaLnBrk="0" fontAlgn="base" hangingPunct="0">
              <a:spcBef>
                <a:spcPct val="0"/>
              </a:spcBef>
              <a:spcAft>
                <a:spcPct val="0"/>
              </a:spcAft>
            </a:pPr>
            <a:r>
              <a:rPr lang="en-US" sz="1200" b="1" dirty="0">
                <a:solidFill>
                  <a:srgbClr val="000000"/>
                </a:solidFill>
                <a:latin typeface="Arial Rounded MT Bold" pitchFamily="34" charset="0"/>
              </a:rPr>
              <a:t>Hydrology</a:t>
            </a:r>
          </a:p>
        </p:txBody>
      </p:sp>
      <p:sp>
        <p:nvSpPr>
          <p:cNvPr id="2138" name="Text Box 328"/>
          <p:cNvSpPr txBox="1">
            <a:spLocks noChangeArrowheads="1"/>
          </p:cNvSpPr>
          <p:nvPr/>
        </p:nvSpPr>
        <p:spPr bwMode="auto">
          <a:xfrm>
            <a:off x="5867400" y="109726"/>
            <a:ext cx="1891928" cy="276999"/>
          </a:xfrm>
          <a:prstGeom prst="rect">
            <a:avLst/>
          </a:prstGeom>
          <a:noFill/>
          <a:ln w="12700">
            <a:noFill/>
            <a:miter lim="800000"/>
            <a:headEnd type="none" w="sm" len="sm"/>
            <a:tailEnd type="none" w="sm" len="sm"/>
          </a:ln>
        </p:spPr>
        <p:txBody>
          <a:bodyPr wrap="none">
            <a:spAutoFit/>
          </a:bodyPr>
          <a:lstStyle/>
          <a:p>
            <a:pPr defTabSz="914400" eaLnBrk="0" fontAlgn="base" hangingPunct="0">
              <a:spcBef>
                <a:spcPct val="0"/>
              </a:spcBef>
              <a:spcAft>
                <a:spcPct val="0"/>
              </a:spcAft>
            </a:pPr>
            <a:r>
              <a:rPr lang="en-US" sz="1200" b="1" dirty="0">
                <a:solidFill>
                  <a:srgbClr val="000000"/>
                </a:solidFill>
                <a:latin typeface="Arial Rounded MT Bold" pitchFamily="34" charset="0"/>
              </a:rPr>
              <a:t>Biogeochemical cycles</a:t>
            </a:r>
          </a:p>
        </p:txBody>
      </p:sp>
      <p:sp>
        <p:nvSpPr>
          <p:cNvPr id="2142" name="Rectangle 4"/>
          <p:cNvSpPr>
            <a:spLocks noChangeAspect="1" noChangeArrowheads="1"/>
          </p:cNvSpPr>
          <p:nvPr/>
        </p:nvSpPr>
        <p:spPr bwMode="auto">
          <a:xfrm>
            <a:off x="318062" y="2699370"/>
            <a:ext cx="2205037" cy="701675"/>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2700">
            <a:solidFill>
              <a:schemeClr val="tx2"/>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nvGrpSpPr>
          <p:cNvPr id="17" name="Group 5692"/>
          <p:cNvGrpSpPr>
            <a:grpSpLocks/>
          </p:cNvGrpSpPr>
          <p:nvPr/>
        </p:nvGrpSpPr>
        <p:grpSpPr bwMode="auto">
          <a:xfrm>
            <a:off x="327604" y="2836669"/>
            <a:ext cx="2195512" cy="372276"/>
            <a:chOff x="1286077" y="2388929"/>
            <a:chExt cx="1787323" cy="372994"/>
          </a:xfrm>
        </p:grpSpPr>
        <p:sp>
          <p:nvSpPr>
            <p:cNvPr id="2168" name="Line 5"/>
            <p:cNvSpPr>
              <a:spLocks noChangeAspect="1" noChangeShapeType="1"/>
            </p:cNvSpPr>
            <p:nvPr/>
          </p:nvSpPr>
          <p:spPr bwMode="auto">
            <a:xfrm>
              <a:off x="1286077" y="2388929"/>
              <a:ext cx="178117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69" name="Line 6"/>
            <p:cNvSpPr>
              <a:spLocks noChangeAspect="1" noChangeShapeType="1"/>
            </p:cNvSpPr>
            <p:nvPr/>
          </p:nvSpPr>
          <p:spPr bwMode="auto">
            <a:xfrm>
              <a:off x="1292225" y="2564137"/>
              <a:ext cx="178117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70" name="Line 8"/>
            <p:cNvSpPr>
              <a:spLocks noChangeAspect="1" noChangeShapeType="1"/>
            </p:cNvSpPr>
            <p:nvPr/>
          </p:nvSpPr>
          <p:spPr bwMode="auto">
            <a:xfrm>
              <a:off x="1292225" y="2761923"/>
              <a:ext cx="178117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8" name="Group 16"/>
          <p:cNvGrpSpPr>
            <a:grpSpLocks noChangeAspect="1"/>
          </p:cNvGrpSpPr>
          <p:nvPr/>
        </p:nvGrpSpPr>
        <p:grpSpPr bwMode="auto">
          <a:xfrm>
            <a:off x="934012" y="1736913"/>
            <a:ext cx="207962" cy="514782"/>
            <a:chOff x="3657" y="1317"/>
            <a:chExt cx="226" cy="401"/>
          </a:xfrm>
        </p:grpSpPr>
        <p:sp>
          <p:nvSpPr>
            <p:cNvPr id="2166" name="Line 17"/>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67" name="Freeform 18"/>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sp>
        <p:nvSpPr>
          <p:cNvPr id="2147" name="Rectangle 35"/>
          <p:cNvSpPr>
            <a:spLocks noChangeAspect="1" noChangeArrowheads="1"/>
          </p:cNvSpPr>
          <p:nvPr/>
        </p:nvSpPr>
        <p:spPr bwMode="auto">
          <a:xfrm>
            <a:off x="1" y="1759570"/>
            <a:ext cx="772648" cy="369974"/>
          </a:xfrm>
          <a:prstGeom prst="rect">
            <a:avLst/>
          </a:prstGeom>
          <a:noFill/>
          <a:ln w="9525">
            <a:noFill/>
            <a:miter lim="800000"/>
            <a:headEnd/>
            <a:tailEnd/>
          </a:ln>
        </p:spPr>
        <p:txBody>
          <a:bodyPr wrap="none" lIns="92075" tIns="46038" rIns="92075" bIns="46038">
            <a:spAutoFit/>
          </a:bodyPr>
          <a:lstStyle/>
          <a:p>
            <a:pPr algn="ctr" defTabSz="914400" eaLnBrk="0" fontAlgn="base" hangingPunct="0">
              <a:spcBef>
                <a:spcPct val="0"/>
              </a:spcBef>
              <a:spcAft>
                <a:spcPct val="0"/>
              </a:spcAft>
            </a:pPr>
            <a:r>
              <a:rPr lang="en-US" sz="900" dirty="0">
                <a:solidFill>
                  <a:srgbClr val="000000"/>
                </a:solidFill>
                <a:latin typeface="Arial Rounded MT Bold" pitchFamily="34" charset="0"/>
              </a:rPr>
              <a:t>Aerosol </a:t>
            </a:r>
          </a:p>
          <a:p>
            <a:pPr algn="ctr" defTabSz="914400" eaLnBrk="0" fontAlgn="base" hangingPunct="0">
              <a:spcBef>
                <a:spcPct val="0"/>
              </a:spcBef>
              <a:spcAft>
                <a:spcPct val="0"/>
              </a:spcAft>
            </a:pPr>
            <a:r>
              <a:rPr lang="en-US" sz="900" dirty="0">
                <a:solidFill>
                  <a:srgbClr val="000000"/>
                </a:solidFill>
                <a:latin typeface="Arial Rounded MT Bold" pitchFamily="34" charset="0"/>
              </a:rPr>
              <a:t>deposition</a:t>
            </a:r>
          </a:p>
        </p:txBody>
      </p:sp>
      <p:sp>
        <p:nvSpPr>
          <p:cNvPr id="2148" name="Line 36"/>
          <p:cNvSpPr>
            <a:spLocks noChangeAspect="1" noChangeShapeType="1"/>
          </p:cNvSpPr>
          <p:nvPr/>
        </p:nvSpPr>
        <p:spPr bwMode="auto">
          <a:xfrm>
            <a:off x="636012" y="1891332"/>
            <a:ext cx="165100" cy="180975"/>
          </a:xfrm>
          <a:prstGeom prst="line">
            <a:avLst/>
          </a:prstGeom>
          <a:noFill/>
          <a:ln w="28575">
            <a:solidFill>
              <a:schemeClr val="tx1"/>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49" name="Line 5"/>
          <p:cNvSpPr>
            <a:spLocks noChangeAspect="1" noChangeShapeType="1"/>
          </p:cNvSpPr>
          <p:nvPr/>
        </p:nvSpPr>
        <p:spPr bwMode="auto">
          <a:xfrm>
            <a:off x="3154336" y="2281857"/>
            <a:ext cx="1672029"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50" name="Line 6"/>
          <p:cNvSpPr>
            <a:spLocks noChangeAspect="1" noChangeShapeType="1"/>
          </p:cNvSpPr>
          <p:nvPr/>
        </p:nvSpPr>
        <p:spPr bwMode="auto">
          <a:xfrm>
            <a:off x="3154335" y="2350120"/>
            <a:ext cx="1683004"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51" name="Line 8"/>
          <p:cNvSpPr>
            <a:spLocks noChangeAspect="1" noChangeShapeType="1"/>
          </p:cNvSpPr>
          <p:nvPr/>
        </p:nvSpPr>
        <p:spPr bwMode="auto">
          <a:xfrm>
            <a:off x="3154335" y="2450132"/>
            <a:ext cx="1683003"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55" name="Text Box 92"/>
          <p:cNvSpPr txBox="1">
            <a:spLocks noChangeAspect="1" noChangeArrowheads="1"/>
          </p:cNvSpPr>
          <p:nvPr/>
        </p:nvSpPr>
        <p:spPr bwMode="auto">
          <a:xfrm>
            <a:off x="326149" y="2545383"/>
            <a:ext cx="1488549" cy="138499"/>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Soil (sand, clay, organic)</a:t>
            </a:r>
          </a:p>
        </p:txBody>
      </p:sp>
      <p:sp>
        <p:nvSpPr>
          <p:cNvPr id="2157" name="Rectangle 99"/>
          <p:cNvSpPr>
            <a:spLocks noChangeAspect="1" noChangeArrowheads="1"/>
          </p:cNvSpPr>
          <p:nvPr/>
        </p:nvSpPr>
        <p:spPr bwMode="auto">
          <a:xfrm>
            <a:off x="3147985" y="2706621"/>
            <a:ext cx="2286000" cy="621792"/>
          </a:xfrm>
          <a:prstGeom prst="rect">
            <a:avLst/>
          </a:prstGeom>
          <a:solidFill>
            <a:schemeClr val="accent1">
              <a:lumMod val="75000"/>
            </a:schemeClr>
          </a:solidFill>
          <a:ln w="12700">
            <a:solidFill>
              <a:schemeClr val="tx2"/>
            </a:solidFill>
            <a:prstDash val="sysDot"/>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59" name="Rectangle 104"/>
          <p:cNvSpPr>
            <a:spLocks noChangeAspect="1" noChangeArrowheads="1"/>
          </p:cNvSpPr>
          <p:nvPr/>
        </p:nvSpPr>
        <p:spPr bwMode="auto">
          <a:xfrm>
            <a:off x="4636823" y="3027007"/>
            <a:ext cx="896080" cy="320601"/>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ts val="900"/>
              </a:lnSpc>
              <a:spcBef>
                <a:spcPct val="0"/>
              </a:spcBef>
              <a:spcAft>
                <a:spcPct val="0"/>
              </a:spcAft>
            </a:pPr>
            <a:r>
              <a:rPr lang="en-US" sz="900" dirty="0">
                <a:solidFill>
                  <a:srgbClr val="000000"/>
                </a:solidFill>
                <a:latin typeface="Arial Rounded MT Bold" pitchFamily="34" charset="0"/>
              </a:rPr>
              <a:t>Sub-surface </a:t>
            </a:r>
          </a:p>
          <a:p>
            <a:pPr algn="ctr" defTabSz="914400" eaLnBrk="0" fontAlgn="base" hangingPunct="0">
              <a:lnSpc>
                <a:spcPts val="900"/>
              </a:lnSpc>
              <a:spcBef>
                <a:spcPct val="0"/>
              </a:spcBef>
              <a:spcAft>
                <a:spcPct val="0"/>
              </a:spcAft>
            </a:pPr>
            <a:r>
              <a:rPr lang="en-US" sz="900" dirty="0">
                <a:solidFill>
                  <a:srgbClr val="000000"/>
                </a:solidFill>
                <a:latin typeface="Arial Rounded MT Bold" pitchFamily="34" charset="0"/>
              </a:rPr>
              <a:t>runoff</a:t>
            </a:r>
          </a:p>
        </p:txBody>
      </p:sp>
      <p:sp>
        <p:nvSpPr>
          <p:cNvPr id="2161" name="Rectangle 104"/>
          <p:cNvSpPr>
            <a:spLocks noChangeAspect="1" noChangeArrowheads="1"/>
          </p:cNvSpPr>
          <p:nvPr/>
        </p:nvSpPr>
        <p:spPr bwMode="auto">
          <a:xfrm>
            <a:off x="3364469" y="2694342"/>
            <a:ext cx="1146149" cy="228268"/>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Aquifer recharge</a:t>
            </a:r>
          </a:p>
        </p:txBody>
      </p:sp>
      <p:sp>
        <p:nvSpPr>
          <p:cNvPr id="2" name="Rectangle 111"/>
          <p:cNvSpPr>
            <a:spLocks noChangeAspect="1" noChangeArrowheads="1"/>
          </p:cNvSpPr>
          <p:nvPr/>
        </p:nvSpPr>
        <p:spPr bwMode="auto">
          <a:xfrm>
            <a:off x="3190093" y="2114063"/>
            <a:ext cx="381000" cy="123825"/>
          </a:xfrm>
          <a:prstGeom prst="rect">
            <a:avLst/>
          </a:prstGeom>
          <a:solidFill>
            <a:schemeClr val="bg1">
              <a:lumMod val="95000"/>
            </a:schemeClr>
          </a:solidFill>
          <a:ln w="12700">
            <a:solidFill>
              <a:schemeClr val="tx1"/>
            </a:solidFill>
            <a:miter lim="800000"/>
            <a:headEnd/>
            <a:tailEnd/>
          </a:ln>
        </p:spPr>
        <p:txBody>
          <a:bodyPr wrap="none" lIns="45720" tIns="0" rIns="45720" bIns="0">
            <a:spAutoFit/>
          </a:bodyPr>
          <a:lstStyle/>
          <a:p>
            <a:pPr defTabSz="914400" eaLnBrk="0" fontAlgn="base" hangingPunct="0">
              <a:spcBef>
                <a:spcPct val="0"/>
              </a:spcBef>
              <a:spcAft>
                <a:spcPct val="0"/>
              </a:spcAft>
              <a:defRPr/>
            </a:pPr>
            <a:r>
              <a:rPr lang="en-US" sz="800" dirty="0">
                <a:solidFill>
                  <a:srgbClr val="000000"/>
                </a:solidFill>
                <a:latin typeface="Arial"/>
              </a:rPr>
              <a:t>          </a:t>
            </a:r>
          </a:p>
        </p:txBody>
      </p:sp>
      <p:sp>
        <p:nvSpPr>
          <p:cNvPr id="2164" name="Line 6"/>
          <p:cNvSpPr>
            <a:spLocks noChangeAspect="1" noChangeShapeType="1"/>
          </p:cNvSpPr>
          <p:nvPr/>
        </p:nvSpPr>
        <p:spPr bwMode="auto">
          <a:xfrm>
            <a:off x="3204426" y="2153749"/>
            <a:ext cx="349250"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65" name="Line 6"/>
          <p:cNvSpPr>
            <a:spLocks noChangeAspect="1" noChangeShapeType="1"/>
          </p:cNvSpPr>
          <p:nvPr/>
        </p:nvSpPr>
        <p:spPr bwMode="auto">
          <a:xfrm>
            <a:off x="3204426" y="2201374"/>
            <a:ext cx="354012"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27" name="Text Box 285"/>
          <p:cNvSpPr txBox="1">
            <a:spLocks noChangeAspect="1" noChangeArrowheads="1"/>
          </p:cNvSpPr>
          <p:nvPr/>
        </p:nvSpPr>
        <p:spPr bwMode="auto">
          <a:xfrm>
            <a:off x="5607750" y="1336763"/>
            <a:ext cx="772969" cy="2308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Phenology</a:t>
            </a:r>
          </a:p>
        </p:txBody>
      </p:sp>
      <p:sp>
        <p:nvSpPr>
          <p:cNvPr id="329" name="Freeform 283"/>
          <p:cNvSpPr>
            <a:spLocks noChangeAspect="1"/>
          </p:cNvSpPr>
          <p:nvPr/>
        </p:nvSpPr>
        <p:spPr bwMode="auto">
          <a:xfrm rot="10800000">
            <a:off x="7523856" y="651977"/>
            <a:ext cx="173038" cy="155575"/>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92D05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30" name="Text Box 287"/>
          <p:cNvSpPr txBox="1">
            <a:spLocks noChangeAspect="1" noChangeArrowheads="1"/>
          </p:cNvSpPr>
          <p:nvPr/>
        </p:nvSpPr>
        <p:spPr bwMode="auto">
          <a:xfrm>
            <a:off x="7337881" y="436006"/>
            <a:ext cx="630301"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dirty="0">
                <a:solidFill>
                  <a:srgbClr val="000000"/>
                </a:solidFill>
                <a:latin typeface="Arial Rounded MT Bold" pitchFamily="34" charset="0"/>
              </a:rPr>
              <a:t>BVOCs</a:t>
            </a:r>
          </a:p>
        </p:txBody>
      </p:sp>
      <p:cxnSp>
        <p:nvCxnSpPr>
          <p:cNvPr id="333" name="Straight Arrow Connector 332"/>
          <p:cNvCxnSpPr/>
          <p:nvPr/>
        </p:nvCxnSpPr>
        <p:spPr bwMode="auto">
          <a:xfrm rot="16200000" flipV="1">
            <a:off x="865501" y="1487766"/>
            <a:ext cx="326127" cy="66459"/>
          </a:xfrm>
          <a:prstGeom prst="straightConnector1">
            <a:avLst/>
          </a:prstGeom>
          <a:noFill/>
          <a:ln w="28575" cap="flat" cmpd="sng" algn="ctr">
            <a:solidFill>
              <a:srgbClr val="CC6600"/>
            </a:solidFill>
            <a:prstDash val="solid"/>
            <a:round/>
            <a:headEnd type="none" w="med" len="med"/>
            <a:tailEnd type="triangle" w="med" len="med"/>
          </a:ln>
          <a:effectLst/>
        </p:spPr>
      </p:cxnSp>
      <p:sp>
        <p:nvSpPr>
          <p:cNvPr id="356" name="AutoShape 96"/>
          <p:cNvSpPr>
            <a:spLocks noChangeArrowheads="1"/>
          </p:cNvSpPr>
          <p:nvPr/>
        </p:nvSpPr>
        <p:spPr bwMode="auto">
          <a:xfrm>
            <a:off x="3684137" y="1343249"/>
            <a:ext cx="120691" cy="129390"/>
          </a:xfrm>
          <a:prstGeom prst="can">
            <a:avLst>
              <a:gd name="adj" fmla="val 41991"/>
            </a:avLst>
          </a:prstGeom>
          <a:solidFill>
            <a:srgbClr val="0066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357" name="AutoShape 97"/>
          <p:cNvSpPr>
            <a:spLocks noChangeArrowheads="1"/>
          </p:cNvSpPr>
          <p:nvPr/>
        </p:nvSpPr>
        <p:spPr bwMode="auto">
          <a:xfrm>
            <a:off x="3684135" y="1273795"/>
            <a:ext cx="121073" cy="118176"/>
          </a:xfrm>
          <a:prstGeom prst="can">
            <a:avLst>
              <a:gd name="adj" fmla="val 37500"/>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52" name="Line 9"/>
          <p:cNvSpPr>
            <a:spLocks noChangeAspect="1" noChangeShapeType="1"/>
          </p:cNvSpPr>
          <p:nvPr/>
        </p:nvSpPr>
        <p:spPr bwMode="auto">
          <a:xfrm>
            <a:off x="3229999" y="2567372"/>
            <a:ext cx="1603677"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46" name="Line 118"/>
          <p:cNvSpPr>
            <a:spLocks noChangeAspect="1" noChangeShapeType="1"/>
          </p:cNvSpPr>
          <p:nvPr/>
        </p:nvSpPr>
        <p:spPr bwMode="auto">
          <a:xfrm>
            <a:off x="5259424" y="3003840"/>
            <a:ext cx="385762" cy="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63" name="Rectangle 121"/>
          <p:cNvSpPr>
            <a:spLocks noChangeAspect="1" noChangeArrowheads="1"/>
          </p:cNvSpPr>
          <p:nvPr/>
        </p:nvSpPr>
        <p:spPr bwMode="auto">
          <a:xfrm>
            <a:off x="3810000" y="2895600"/>
            <a:ext cx="904095" cy="243656"/>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00" dirty="0">
                <a:solidFill>
                  <a:srgbClr val="000000"/>
                </a:solidFill>
                <a:latin typeface="Arial Rounded MT Bold" pitchFamily="34" charset="0"/>
              </a:rPr>
              <a:t>Water table</a:t>
            </a:r>
          </a:p>
        </p:txBody>
      </p:sp>
      <p:sp>
        <p:nvSpPr>
          <p:cNvPr id="2113" name="Line 139"/>
          <p:cNvSpPr>
            <a:spLocks noChangeAspect="1" noChangeShapeType="1"/>
          </p:cNvSpPr>
          <p:nvPr/>
        </p:nvSpPr>
        <p:spPr bwMode="auto">
          <a:xfrm>
            <a:off x="3533748" y="2278681"/>
            <a:ext cx="0" cy="362021"/>
          </a:xfrm>
          <a:prstGeom prst="line">
            <a:avLst/>
          </a:prstGeom>
          <a:noFill/>
          <a:ln w="28575">
            <a:solidFill>
              <a:srgbClr val="0070C0"/>
            </a:solidFill>
            <a:round/>
            <a:headEnd type="triangle" w="med" len="me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cxnSp>
        <p:nvCxnSpPr>
          <p:cNvPr id="373" name="Straight Connector 372"/>
          <p:cNvCxnSpPr/>
          <p:nvPr/>
        </p:nvCxnSpPr>
        <p:spPr bwMode="auto">
          <a:xfrm rot="10800000">
            <a:off x="3045379" y="2586429"/>
            <a:ext cx="0" cy="0"/>
          </a:xfrm>
          <a:prstGeom prst="line">
            <a:avLst/>
          </a:prstGeom>
          <a:noFill/>
          <a:ln w="19050" cap="flat" cmpd="sng" algn="ctr">
            <a:solidFill>
              <a:schemeClr val="tx1"/>
            </a:solidFill>
            <a:prstDash val="solid"/>
            <a:round/>
            <a:headEnd type="none" w="med" len="med"/>
            <a:tailEnd type="none" w="med" len="med"/>
          </a:ln>
          <a:effectLst/>
        </p:spPr>
      </p:cxnSp>
      <p:cxnSp>
        <p:nvCxnSpPr>
          <p:cNvPr id="377" name="Straight Connector 376"/>
          <p:cNvCxnSpPr/>
          <p:nvPr/>
        </p:nvCxnSpPr>
        <p:spPr bwMode="auto">
          <a:xfrm rot="5400000">
            <a:off x="5328760" y="2586882"/>
            <a:ext cx="209550" cy="0"/>
          </a:xfrm>
          <a:prstGeom prst="line">
            <a:avLst/>
          </a:prstGeom>
          <a:noFill/>
          <a:ln w="12700" cap="flat" cmpd="sng" algn="ctr">
            <a:solidFill>
              <a:schemeClr val="tx1"/>
            </a:solidFill>
            <a:prstDash val="solid"/>
            <a:round/>
            <a:headEnd type="none" w="med" len="med"/>
            <a:tailEnd type="none" w="med" len="med"/>
          </a:ln>
          <a:effectLst/>
        </p:spPr>
      </p:cxnSp>
      <p:cxnSp>
        <p:nvCxnSpPr>
          <p:cNvPr id="379" name="Straight Connector 378"/>
          <p:cNvCxnSpPr/>
          <p:nvPr/>
        </p:nvCxnSpPr>
        <p:spPr bwMode="auto">
          <a:xfrm rot="10800000" flipH="1" flipV="1">
            <a:off x="3147984" y="2586429"/>
            <a:ext cx="1019174" cy="1020990"/>
          </a:xfrm>
          <a:prstGeom prst="line">
            <a:avLst/>
          </a:prstGeom>
          <a:noFill/>
          <a:ln w="9525" cap="flat" cmpd="sng" algn="ctr">
            <a:noFill/>
            <a:prstDash val="solid"/>
            <a:round/>
            <a:headEnd type="none" w="med" len="med"/>
            <a:tailEnd type="none" w="med" len="med"/>
          </a:ln>
          <a:effectLst/>
        </p:spPr>
      </p:cxnSp>
      <p:sp>
        <p:nvSpPr>
          <p:cNvPr id="383" name="Text Box 92"/>
          <p:cNvSpPr txBox="1">
            <a:spLocks noChangeAspect="1" noChangeArrowheads="1"/>
          </p:cNvSpPr>
          <p:nvPr/>
        </p:nvSpPr>
        <p:spPr bwMode="auto">
          <a:xfrm>
            <a:off x="3163009" y="2545382"/>
            <a:ext cx="303929" cy="138499"/>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Soil</a:t>
            </a:r>
          </a:p>
        </p:txBody>
      </p:sp>
      <p:grpSp>
        <p:nvGrpSpPr>
          <p:cNvPr id="19" name="Group 414"/>
          <p:cNvGrpSpPr/>
          <p:nvPr/>
        </p:nvGrpSpPr>
        <p:grpSpPr>
          <a:xfrm>
            <a:off x="5720101" y="1578176"/>
            <a:ext cx="611171" cy="729407"/>
            <a:chOff x="6083667" y="1543379"/>
            <a:chExt cx="611171" cy="729407"/>
          </a:xfrm>
        </p:grpSpPr>
        <p:pic>
          <p:nvPicPr>
            <p:cNvPr id="326" name="Picture 136" descr="A:\papers\phenglobal\LeaflessCol.gif"/>
            <p:cNvPicPr>
              <a:picLocks noChangeAspect="1" noChangeArrowheads="1"/>
            </p:cNvPicPr>
            <p:nvPr/>
          </p:nvPicPr>
          <p:blipFill>
            <a:blip r:embed="rId4" cstate="print"/>
            <a:srcRect b="35765"/>
            <a:stretch>
              <a:fillRect/>
            </a:stretch>
          </p:blipFill>
          <p:spPr bwMode="auto">
            <a:xfrm>
              <a:off x="6083667" y="1543379"/>
              <a:ext cx="544411" cy="729407"/>
            </a:xfrm>
            <a:prstGeom prst="rect">
              <a:avLst/>
            </a:prstGeom>
            <a:noFill/>
          </p:spPr>
        </p:pic>
        <p:pic>
          <p:nvPicPr>
            <p:cNvPr id="385" name="Picture 2" descr="LeaffulCol"/>
            <p:cNvPicPr>
              <a:picLocks noChangeAspect="1" noChangeArrowheads="1"/>
            </p:cNvPicPr>
            <p:nvPr/>
          </p:nvPicPr>
          <p:blipFill>
            <a:blip r:embed="rId3" cstate="print"/>
            <a:srcRect l="71436" t="18681" r="5148" b="68352"/>
            <a:stretch>
              <a:fillRect/>
            </a:stretch>
          </p:blipFill>
          <p:spPr bwMode="auto">
            <a:xfrm>
              <a:off x="6500813" y="1685925"/>
              <a:ext cx="194025" cy="100013"/>
            </a:xfrm>
            <a:prstGeom prst="rect">
              <a:avLst/>
            </a:prstGeom>
            <a:noFill/>
            <a:ln w="9525">
              <a:noFill/>
              <a:miter lim="800000"/>
              <a:headEnd/>
              <a:tailEnd/>
            </a:ln>
          </p:spPr>
        </p:pic>
        <p:pic>
          <p:nvPicPr>
            <p:cNvPr id="386" name="Picture 2" descr="LeaffulCol"/>
            <p:cNvPicPr>
              <a:picLocks noChangeAspect="1" noChangeArrowheads="1"/>
            </p:cNvPicPr>
            <p:nvPr/>
          </p:nvPicPr>
          <p:blipFill>
            <a:blip r:embed="rId3" cstate="print"/>
            <a:srcRect t="33722" r="78774" b="54867"/>
            <a:stretch>
              <a:fillRect/>
            </a:stretch>
          </p:blipFill>
          <p:spPr bwMode="auto">
            <a:xfrm>
              <a:off x="6462853" y="1804988"/>
              <a:ext cx="171310" cy="85724"/>
            </a:xfrm>
            <a:prstGeom prst="rect">
              <a:avLst/>
            </a:prstGeom>
            <a:noFill/>
            <a:ln w="9525">
              <a:noFill/>
              <a:miter lim="800000"/>
              <a:headEnd/>
              <a:tailEnd/>
            </a:ln>
          </p:spPr>
        </p:pic>
        <p:pic>
          <p:nvPicPr>
            <p:cNvPr id="392" name="Picture 2" descr="LeaffulCol"/>
            <p:cNvPicPr>
              <a:picLocks noChangeAspect="1" noChangeArrowheads="1"/>
            </p:cNvPicPr>
            <p:nvPr/>
          </p:nvPicPr>
          <p:blipFill>
            <a:blip r:embed="rId3" cstate="print"/>
            <a:srcRect l="71436" t="23492" r="5148" b="68352"/>
            <a:stretch>
              <a:fillRect/>
            </a:stretch>
          </p:blipFill>
          <p:spPr bwMode="auto">
            <a:xfrm>
              <a:off x="6385638" y="1564269"/>
              <a:ext cx="194025" cy="62906"/>
            </a:xfrm>
            <a:prstGeom prst="rect">
              <a:avLst/>
            </a:prstGeom>
            <a:noFill/>
            <a:ln w="9525">
              <a:noFill/>
              <a:miter lim="800000"/>
              <a:headEnd/>
              <a:tailEnd/>
            </a:ln>
          </p:spPr>
        </p:pic>
      </p:grpSp>
      <p:sp>
        <p:nvSpPr>
          <p:cNvPr id="393" name="Freeform 286"/>
          <p:cNvSpPr>
            <a:spLocks noChangeAspect="1"/>
          </p:cNvSpPr>
          <p:nvPr/>
        </p:nvSpPr>
        <p:spPr bwMode="auto">
          <a:xfrm rot="17178124">
            <a:off x="6402251" y="2720483"/>
            <a:ext cx="194913" cy="2451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94" name="Freeform 286"/>
          <p:cNvSpPr>
            <a:spLocks noChangeAspect="1"/>
          </p:cNvSpPr>
          <p:nvPr/>
        </p:nvSpPr>
        <p:spPr bwMode="auto">
          <a:xfrm rot="11193457">
            <a:off x="7345753" y="2936556"/>
            <a:ext cx="174625" cy="209479"/>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95" name="Freeform 286"/>
          <p:cNvSpPr>
            <a:spLocks noChangeAspect="1"/>
          </p:cNvSpPr>
          <p:nvPr/>
        </p:nvSpPr>
        <p:spPr bwMode="auto">
          <a:xfrm rot="21326123">
            <a:off x="6394859" y="2048619"/>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97" name="Freeform 290"/>
          <p:cNvSpPr>
            <a:spLocks noChangeAspect="1"/>
          </p:cNvSpPr>
          <p:nvPr/>
        </p:nvSpPr>
        <p:spPr bwMode="auto">
          <a:xfrm rot="8003290" flipH="1">
            <a:off x="6925103" y="2612570"/>
            <a:ext cx="186313"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nvGrpSpPr>
          <p:cNvPr id="20" name="Group 267"/>
          <p:cNvGrpSpPr>
            <a:grpSpLocks noChangeAspect="1"/>
          </p:cNvGrpSpPr>
          <p:nvPr/>
        </p:nvGrpSpPr>
        <p:grpSpPr bwMode="auto">
          <a:xfrm>
            <a:off x="3775790" y="2209393"/>
            <a:ext cx="469900" cy="427037"/>
            <a:chOff x="2299" y="3080"/>
            <a:chExt cx="979" cy="891"/>
          </a:xfrm>
        </p:grpSpPr>
        <p:sp>
          <p:nvSpPr>
            <p:cNvPr id="342" name="Line 268"/>
            <p:cNvSpPr>
              <a:spLocks noChangeAspect="1" noChangeShapeType="1"/>
            </p:cNvSpPr>
            <p:nvPr/>
          </p:nvSpPr>
          <p:spPr bwMode="auto">
            <a:xfrm flipH="1">
              <a:off x="2721" y="3218"/>
              <a:ext cx="4" cy="29"/>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43" name="Line 269"/>
            <p:cNvSpPr>
              <a:spLocks noChangeAspect="1" noChangeShapeType="1"/>
            </p:cNvSpPr>
            <p:nvPr/>
          </p:nvSpPr>
          <p:spPr bwMode="auto">
            <a:xfrm flipH="1">
              <a:off x="2726" y="3182"/>
              <a:ext cx="1" cy="35"/>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44" name="Line 270"/>
            <p:cNvSpPr>
              <a:spLocks noChangeAspect="1" noChangeShapeType="1"/>
            </p:cNvSpPr>
            <p:nvPr/>
          </p:nvSpPr>
          <p:spPr bwMode="auto">
            <a:xfrm>
              <a:off x="2726" y="3122"/>
              <a:ext cx="1" cy="59"/>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45" name="Line 271"/>
            <p:cNvSpPr>
              <a:spLocks noChangeAspect="1" noChangeShapeType="1"/>
            </p:cNvSpPr>
            <p:nvPr/>
          </p:nvSpPr>
          <p:spPr bwMode="auto">
            <a:xfrm>
              <a:off x="2726" y="3080"/>
              <a:ext cx="0" cy="41"/>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46" name="Line 272"/>
            <p:cNvSpPr>
              <a:spLocks noChangeAspect="1" noChangeShapeType="1"/>
            </p:cNvSpPr>
            <p:nvPr/>
          </p:nvSpPr>
          <p:spPr bwMode="auto">
            <a:xfrm flipH="1" flipV="1">
              <a:off x="2752" y="3116"/>
              <a:ext cx="3" cy="133"/>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47" name="Freeform 273"/>
            <p:cNvSpPr>
              <a:spLocks noChangeAspect="1"/>
            </p:cNvSpPr>
            <p:nvPr/>
          </p:nvSpPr>
          <p:spPr bwMode="auto">
            <a:xfrm>
              <a:off x="2411" y="3236"/>
              <a:ext cx="306" cy="735"/>
            </a:xfrm>
            <a:custGeom>
              <a:avLst/>
              <a:gdLst>
                <a:gd name="T0" fmla="*/ 300 w 306"/>
                <a:gd name="T1" fmla="*/ 12 h 735"/>
                <a:gd name="T2" fmla="*/ 293 w 306"/>
                <a:gd name="T3" fmla="*/ 36 h 735"/>
                <a:gd name="T4" fmla="*/ 286 w 306"/>
                <a:gd name="T5" fmla="*/ 61 h 735"/>
                <a:gd name="T6" fmla="*/ 278 w 306"/>
                <a:gd name="T7" fmla="*/ 84 h 735"/>
                <a:gd name="T8" fmla="*/ 271 w 306"/>
                <a:gd name="T9" fmla="*/ 107 h 735"/>
                <a:gd name="T10" fmla="*/ 264 w 306"/>
                <a:gd name="T11" fmla="*/ 130 h 735"/>
                <a:gd name="T12" fmla="*/ 258 w 306"/>
                <a:gd name="T13" fmla="*/ 151 h 735"/>
                <a:gd name="T14" fmla="*/ 252 w 306"/>
                <a:gd name="T15" fmla="*/ 172 h 735"/>
                <a:gd name="T16" fmla="*/ 247 w 306"/>
                <a:gd name="T17" fmla="*/ 191 h 735"/>
                <a:gd name="T18" fmla="*/ 241 w 306"/>
                <a:gd name="T19" fmla="*/ 217 h 735"/>
                <a:gd name="T20" fmla="*/ 237 w 306"/>
                <a:gd name="T21" fmla="*/ 233 h 735"/>
                <a:gd name="T22" fmla="*/ 235 w 306"/>
                <a:gd name="T23" fmla="*/ 247 h 735"/>
                <a:gd name="T24" fmla="*/ 232 w 306"/>
                <a:gd name="T25" fmla="*/ 260 h 735"/>
                <a:gd name="T26" fmla="*/ 229 w 306"/>
                <a:gd name="T27" fmla="*/ 272 h 735"/>
                <a:gd name="T28" fmla="*/ 227 w 306"/>
                <a:gd name="T29" fmla="*/ 283 h 735"/>
                <a:gd name="T30" fmla="*/ 224 w 306"/>
                <a:gd name="T31" fmla="*/ 295 h 735"/>
                <a:gd name="T32" fmla="*/ 219 w 306"/>
                <a:gd name="T33" fmla="*/ 305 h 735"/>
                <a:gd name="T34" fmla="*/ 215 w 306"/>
                <a:gd name="T35" fmla="*/ 316 h 735"/>
                <a:gd name="T36" fmla="*/ 210 w 306"/>
                <a:gd name="T37" fmla="*/ 328 h 735"/>
                <a:gd name="T38" fmla="*/ 199 w 306"/>
                <a:gd name="T39" fmla="*/ 346 h 735"/>
                <a:gd name="T40" fmla="*/ 190 w 306"/>
                <a:gd name="T41" fmla="*/ 359 h 735"/>
                <a:gd name="T42" fmla="*/ 180 w 306"/>
                <a:gd name="T43" fmla="*/ 372 h 735"/>
                <a:gd name="T44" fmla="*/ 168 w 306"/>
                <a:gd name="T45" fmla="*/ 387 h 735"/>
                <a:gd name="T46" fmla="*/ 156 w 306"/>
                <a:gd name="T47" fmla="*/ 401 h 735"/>
                <a:gd name="T48" fmla="*/ 144 w 306"/>
                <a:gd name="T49" fmla="*/ 417 h 735"/>
                <a:gd name="T50" fmla="*/ 132 w 306"/>
                <a:gd name="T51" fmla="*/ 433 h 735"/>
                <a:gd name="T52" fmla="*/ 119 w 306"/>
                <a:gd name="T53" fmla="*/ 449 h 735"/>
                <a:gd name="T54" fmla="*/ 106 w 306"/>
                <a:gd name="T55" fmla="*/ 464 h 735"/>
                <a:gd name="T56" fmla="*/ 89 w 306"/>
                <a:gd name="T57" fmla="*/ 489 h 735"/>
                <a:gd name="T58" fmla="*/ 78 w 306"/>
                <a:gd name="T59" fmla="*/ 505 h 735"/>
                <a:gd name="T60" fmla="*/ 68 w 306"/>
                <a:gd name="T61" fmla="*/ 522 h 735"/>
                <a:gd name="T62" fmla="*/ 58 w 306"/>
                <a:gd name="T63" fmla="*/ 538 h 735"/>
                <a:gd name="T64" fmla="*/ 49 w 306"/>
                <a:gd name="T65" fmla="*/ 553 h 735"/>
                <a:gd name="T66" fmla="*/ 41 w 306"/>
                <a:gd name="T67" fmla="*/ 569 h 735"/>
                <a:gd name="T68" fmla="*/ 34 w 306"/>
                <a:gd name="T69" fmla="*/ 584 h 735"/>
                <a:gd name="T70" fmla="*/ 27 w 306"/>
                <a:gd name="T71" fmla="*/ 598 h 735"/>
                <a:gd name="T72" fmla="*/ 21 w 306"/>
                <a:gd name="T73" fmla="*/ 613 h 735"/>
                <a:gd name="T74" fmla="*/ 17 w 306"/>
                <a:gd name="T75" fmla="*/ 626 h 735"/>
                <a:gd name="T76" fmla="*/ 10 w 306"/>
                <a:gd name="T77" fmla="*/ 644 h 735"/>
                <a:gd name="T78" fmla="*/ 7 w 306"/>
                <a:gd name="T79" fmla="*/ 656 h 735"/>
                <a:gd name="T80" fmla="*/ 5 w 306"/>
                <a:gd name="T81" fmla="*/ 667 h 735"/>
                <a:gd name="T82" fmla="*/ 3 w 306"/>
                <a:gd name="T83" fmla="*/ 677 h 735"/>
                <a:gd name="T84" fmla="*/ 2 w 306"/>
                <a:gd name="T85" fmla="*/ 686 h 735"/>
                <a:gd name="T86" fmla="*/ 1 w 306"/>
                <a:gd name="T87" fmla="*/ 695 h 735"/>
                <a:gd name="T88" fmla="*/ 0 w 306"/>
                <a:gd name="T89" fmla="*/ 705 h 735"/>
                <a:gd name="T90" fmla="*/ 0 w 306"/>
                <a:gd name="T91" fmla="*/ 713 h 735"/>
                <a:gd name="T92" fmla="*/ 0 w 306"/>
                <a:gd name="T93" fmla="*/ 721 h 735"/>
                <a:gd name="T94" fmla="*/ 0 w 306"/>
                <a:gd name="T95" fmla="*/ 734 h 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6"/>
                <a:gd name="T145" fmla="*/ 0 h 735"/>
                <a:gd name="T146" fmla="*/ 306 w 306"/>
                <a:gd name="T147" fmla="*/ 735 h 7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6" h="735">
                  <a:moveTo>
                    <a:pt x="305" y="0"/>
                  </a:moveTo>
                  <a:lnTo>
                    <a:pt x="300" y="12"/>
                  </a:lnTo>
                  <a:lnTo>
                    <a:pt x="297" y="24"/>
                  </a:lnTo>
                  <a:lnTo>
                    <a:pt x="293" y="36"/>
                  </a:lnTo>
                  <a:lnTo>
                    <a:pt x="289" y="48"/>
                  </a:lnTo>
                  <a:lnTo>
                    <a:pt x="286" y="61"/>
                  </a:lnTo>
                  <a:lnTo>
                    <a:pt x="282" y="72"/>
                  </a:lnTo>
                  <a:lnTo>
                    <a:pt x="278" y="84"/>
                  </a:lnTo>
                  <a:lnTo>
                    <a:pt x="275" y="96"/>
                  </a:lnTo>
                  <a:lnTo>
                    <a:pt x="271" y="107"/>
                  </a:lnTo>
                  <a:lnTo>
                    <a:pt x="267" y="119"/>
                  </a:lnTo>
                  <a:lnTo>
                    <a:pt x="264" y="130"/>
                  </a:lnTo>
                  <a:lnTo>
                    <a:pt x="261" y="141"/>
                  </a:lnTo>
                  <a:lnTo>
                    <a:pt x="258" y="151"/>
                  </a:lnTo>
                  <a:lnTo>
                    <a:pt x="255" y="162"/>
                  </a:lnTo>
                  <a:lnTo>
                    <a:pt x="252" y="172"/>
                  </a:lnTo>
                  <a:lnTo>
                    <a:pt x="250" y="182"/>
                  </a:lnTo>
                  <a:lnTo>
                    <a:pt x="247" y="191"/>
                  </a:lnTo>
                  <a:lnTo>
                    <a:pt x="245" y="200"/>
                  </a:lnTo>
                  <a:lnTo>
                    <a:pt x="241" y="217"/>
                  </a:lnTo>
                  <a:lnTo>
                    <a:pt x="239" y="225"/>
                  </a:lnTo>
                  <a:lnTo>
                    <a:pt x="237" y="233"/>
                  </a:lnTo>
                  <a:lnTo>
                    <a:pt x="236" y="240"/>
                  </a:lnTo>
                  <a:lnTo>
                    <a:pt x="235" y="247"/>
                  </a:lnTo>
                  <a:lnTo>
                    <a:pt x="233" y="253"/>
                  </a:lnTo>
                  <a:lnTo>
                    <a:pt x="232" y="260"/>
                  </a:lnTo>
                  <a:lnTo>
                    <a:pt x="230" y="266"/>
                  </a:lnTo>
                  <a:lnTo>
                    <a:pt x="229" y="272"/>
                  </a:lnTo>
                  <a:lnTo>
                    <a:pt x="228" y="278"/>
                  </a:lnTo>
                  <a:lnTo>
                    <a:pt x="227" y="283"/>
                  </a:lnTo>
                  <a:lnTo>
                    <a:pt x="225" y="289"/>
                  </a:lnTo>
                  <a:lnTo>
                    <a:pt x="224" y="295"/>
                  </a:lnTo>
                  <a:lnTo>
                    <a:pt x="222" y="300"/>
                  </a:lnTo>
                  <a:lnTo>
                    <a:pt x="219" y="305"/>
                  </a:lnTo>
                  <a:lnTo>
                    <a:pt x="218" y="311"/>
                  </a:lnTo>
                  <a:lnTo>
                    <a:pt x="215" y="316"/>
                  </a:lnTo>
                  <a:lnTo>
                    <a:pt x="213" y="322"/>
                  </a:lnTo>
                  <a:lnTo>
                    <a:pt x="210" y="328"/>
                  </a:lnTo>
                  <a:lnTo>
                    <a:pt x="203" y="340"/>
                  </a:lnTo>
                  <a:lnTo>
                    <a:pt x="199" y="346"/>
                  </a:lnTo>
                  <a:lnTo>
                    <a:pt x="195" y="352"/>
                  </a:lnTo>
                  <a:lnTo>
                    <a:pt x="190" y="359"/>
                  </a:lnTo>
                  <a:lnTo>
                    <a:pt x="185" y="366"/>
                  </a:lnTo>
                  <a:lnTo>
                    <a:pt x="180" y="372"/>
                  </a:lnTo>
                  <a:lnTo>
                    <a:pt x="174" y="379"/>
                  </a:lnTo>
                  <a:lnTo>
                    <a:pt x="168" y="387"/>
                  </a:lnTo>
                  <a:lnTo>
                    <a:pt x="162" y="394"/>
                  </a:lnTo>
                  <a:lnTo>
                    <a:pt x="156" y="401"/>
                  </a:lnTo>
                  <a:lnTo>
                    <a:pt x="150" y="409"/>
                  </a:lnTo>
                  <a:lnTo>
                    <a:pt x="144" y="417"/>
                  </a:lnTo>
                  <a:lnTo>
                    <a:pt x="138" y="425"/>
                  </a:lnTo>
                  <a:lnTo>
                    <a:pt x="132" y="433"/>
                  </a:lnTo>
                  <a:lnTo>
                    <a:pt x="125" y="441"/>
                  </a:lnTo>
                  <a:lnTo>
                    <a:pt x="119" y="449"/>
                  </a:lnTo>
                  <a:lnTo>
                    <a:pt x="113" y="456"/>
                  </a:lnTo>
                  <a:lnTo>
                    <a:pt x="106" y="464"/>
                  </a:lnTo>
                  <a:lnTo>
                    <a:pt x="100" y="473"/>
                  </a:lnTo>
                  <a:lnTo>
                    <a:pt x="89" y="489"/>
                  </a:lnTo>
                  <a:lnTo>
                    <a:pt x="83" y="497"/>
                  </a:lnTo>
                  <a:lnTo>
                    <a:pt x="78" y="505"/>
                  </a:lnTo>
                  <a:lnTo>
                    <a:pt x="72" y="513"/>
                  </a:lnTo>
                  <a:lnTo>
                    <a:pt x="68" y="522"/>
                  </a:lnTo>
                  <a:lnTo>
                    <a:pt x="62" y="530"/>
                  </a:lnTo>
                  <a:lnTo>
                    <a:pt x="58" y="538"/>
                  </a:lnTo>
                  <a:lnTo>
                    <a:pt x="53" y="546"/>
                  </a:lnTo>
                  <a:lnTo>
                    <a:pt x="49" y="553"/>
                  </a:lnTo>
                  <a:lnTo>
                    <a:pt x="45" y="561"/>
                  </a:lnTo>
                  <a:lnTo>
                    <a:pt x="41" y="569"/>
                  </a:lnTo>
                  <a:lnTo>
                    <a:pt x="37" y="576"/>
                  </a:lnTo>
                  <a:lnTo>
                    <a:pt x="34" y="584"/>
                  </a:lnTo>
                  <a:lnTo>
                    <a:pt x="30" y="591"/>
                  </a:lnTo>
                  <a:lnTo>
                    <a:pt x="27" y="598"/>
                  </a:lnTo>
                  <a:lnTo>
                    <a:pt x="24" y="606"/>
                  </a:lnTo>
                  <a:lnTo>
                    <a:pt x="21" y="613"/>
                  </a:lnTo>
                  <a:lnTo>
                    <a:pt x="19" y="619"/>
                  </a:lnTo>
                  <a:lnTo>
                    <a:pt x="17" y="626"/>
                  </a:lnTo>
                  <a:lnTo>
                    <a:pt x="12" y="639"/>
                  </a:lnTo>
                  <a:lnTo>
                    <a:pt x="10" y="644"/>
                  </a:lnTo>
                  <a:lnTo>
                    <a:pt x="9" y="650"/>
                  </a:lnTo>
                  <a:lnTo>
                    <a:pt x="7" y="656"/>
                  </a:lnTo>
                  <a:lnTo>
                    <a:pt x="6" y="661"/>
                  </a:lnTo>
                  <a:lnTo>
                    <a:pt x="5" y="667"/>
                  </a:lnTo>
                  <a:lnTo>
                    <a:pt x="4" y="672"/>
                  </a:lnTo>
                  <a:lnTo>
                    <a:pt x="3" y="677"/>
                  </a:lnTo>
                  <a:lnTo>
                    <a:pt x="3" y="682"/>
                  </a:lnTo>
                  <a:lnTo>
                    <a:pt x="2" y="686"/>
                  </a:lnTo>
                  <a:lnTo>
                    <a:pt x="1" y="691"/>
                  </a:lnTo>
                  <a:lnTo>
                    <a:pt x="1" y="695"/>
                  </a:lnTo>
                  <a:lnTo>
                    <a:pt x="1" y="700"/>
                  </a:lnTo>
                  <a:lnTo>
                    <a:pt x="0" y="705"/>
                  </a:lnTo>
                  <a:lnTo>
                    <a:pt x="0" y="709"/>
                  </a:lnTo>
                  <a:lnTo>
                    <a:pt x="0" y="713"/>
                  </a:lnTo>
                  <a:lnTo>
                    <a:pt x="0" y="717"/>
                  </a:lnTo>
                  <a:lnTo>
                    <a:pt x="0" y="721"/>
                  </a:lnTo>
                  <a:lnTo>
                    <a:pt x="0" y="726"/>
                  </a:lnTo>
                  <a:lnTo>
                    <a:pt x="0" y="734"/>
                  </a:lnTo>
                </a:path>
              </a:pathLst>
            </a:custGeom>
            <a:noFill/>
            <a:ln w="12700" cap="rnd" cmpd="sng">
              <a:solidFill>
                <a:srgbClr val="663300"/>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48" name="Freeform 274"/>
            <p:cNvSpPr>
              <a:spLocks noChangeAspect="1"/>
            </p:cNvSpPr>
            <p:nvPr/>
          </p:nvSpPr>
          <p:spPr bwMode="auto">
            <a:xfrm>
              <a:off x="2760" y="3251"/>
              <a:ext cx="296" cy="653"/>
            </a:xfrm>
            <a:custGeom>
              <a:avLst/>
              <a:gdLst>
                <a:gd name="T0" fmla="*/ 1 w 296"/>
                <a:gd name="T1" fmla="*/ 4 h 653"/>
                <a:gd name="T2" fmla="*/ 4 w 296"/>
                <a:gd name="T3" fmla="*/ 15 h 653"/>
                <a:gd name="T4" fmla="*/ 7 w 296"/>
                <a:gd name="T5" fmla="*/ 25 h 653"/>
                <a:gd name="T6" fmla="*/ 10 w 296"/>
                <a:gd name="T7" fmla="*/ 36 h 653"/>
                <a:gd name="T8" fmla="*/ 14 w 296"/>
                <a:gd name="T9" fmla="*/ 46 h 653"/>
                <a:gd name="T10" fmla="*/ 17 w 296"/>
                <a:gd name="T11" fmla="*/ 58 h 653"/>
                <a:gd name="T12" fmla="*/ 19 w 296"/>
                <a:gd name="T13" fmla="*/ 69 h 653"/>
                <a:gd name="T14" fmla="*/ 23 w 296"/>
                <a:gd name="T15" fmla="*/ 82 h 653"/>
                <a:gd name="T16" fmla="*/ 26 w 296"/>
                <a:gd name="T17" fmla="*/ 96 h 653"/>
                <a:gd name="T18" fmla="*/ 30 w 296"/>
                <a:gd name="T19" fmla="*/ 117 h 653"/>
                <a:gd name="T20" fmla="*/ 33 w 296"/>
                <a:gd name="T21" fmla="*/ 132 h 653"/>
                <a:gd name="T22" fmla="*/ 37 w 296"/>
                <a:gd name="T23" fmla="*/ 149 h 653"/>
                <a:gd name="T24" fmla="*/ 40 w 296"/>
                <a:gd name="T25" fmla="*/ 166 h 653"/>
                <a:gd name="T26" fmla="*/ 43 w 296"/>
                <a:gd name="T27" fmla="*/ 183 h 653"/>
                <a:gd name="T28" fmla="*/ 46 w 296"/>
                <a:gd name="T29" fmla="*/ 201 h 653"/>
                <a:gd name="T30" fmla="*/ 50 w 296"/>
                <a:gd name="T31" fmla="*/ 218 h 653"/>
                <a:gd name="T32" fmla="*/ 54 w 296"/>
                <a:gd name="T33" fmla="*/ 235 h 653"/>
                <a:gd name="T34" fmla="*/ 58 w 296"/>
                <a:gd name="T35" fmla="*/ 252 h 653"/>
                <a:gd name="T36" fmla="*/ 62 w 296"/>
                <a:gd name="T37" fmla="*/ 268 h 653"/>
                <a:gd name="T38" fmla="*/ 69 w 296"/>
                <a:gd name="T39" fmla="*/ 290 h 653"/>
                <a:gd name="T40" fmla="*/ 75 w 296"/>
                <a:gd name="T41" fmla="*/ 303 h 653"/>
                <a:gd name="T42" fmla="*/ 80 w 296"/>
                <a:gd name="T43" fmla="*/ 316 h 653"/>
                <a:gd name="T44" fmla="*/ 87 w 296"/>
                <a:gd name="T45" fmla="*/ 328 h 653"/>
                <a:gd name="T46" fmla="*/ 92 w 296"/>
                <a:gd name="T47" fmla="*/ 339 h 653"/>
                <a:gd name="T48" fmla="*/ 99 w 296"/>
                <a:gd name="T49" fmla="*/ 350 h 653"/>
                <a:gd name="T50" fmla="*/ 105 w 296"/>
                <a:gd name="T51" fmla="*/ 360 h 653"/>
                <a:gd name="T52" fmla="*/ 112 w 296"/>
                <a:gd name="T53" fmla="*/ 370 h 653"/>
                <a:gd name="T54" fmla="*/ 119 w 296"/>
                <a:gd name="T55" fmla="*/ 381 h 653"/>
                <a:gd name="T56" fmla="*/ 128 w 296"/>
                <a:gd name="T57" fmla="*/ 397 h 653"/>
                <a:gd name="T58" fmla="*/ 135 w 296"/>
                <a:gd name="T59" fmla="*/ 408 h 653"/>
                <a:gd name="T60" fmla="*/ 142 w 296"/>
                <a:gd name="T61" fmla="*/ 420 h 653"/>
                <a:gd name="T62" fmla="*/ 149 w 296"/>
                <a:gd name="T63" fmla="*/ 432 h 653"/>
                <a:gd name="T64" fmla="*/ 156 w 296"/>
                <a:gd name="T65" fmla="*/ 445 h 653"/>
                <a:gd name="T66" fmla="*/ 163 w 296"/>
                <a:gd name="T67" fmla="*/ 457 h 653"/>
                <a:gd name="T68" fmla="*/ 170 w 296"/>
                <a:gd name="T69" fmla="*/ 470 h 653"/>
                <a:gd name="T70" fmla="*/ 178 w 296"/>
                <a:gd name="T71" fmla="*/ 483 h 653"/>
                <a:gd name="T72" fmla="*/ 185 w 296"/>
                <a:gd name="T73" fmla="*/ 497 h 653"/>
                <a:gd name="T74" fmla="*/ 193 w 296"/>
                <a:gd name="T75" fmla="*/ 509 h 653"/>
                <a:gd name="T76" fmla="*/ 205 w 296"/>
                <a:gd name="T77" fmla="*/ 529 h 653"/>
                <a:gd name="T78" fmla="*/ 214 w 296"/>
                <a:gd name="T79" fmla="*/ 542 h 653"/>
                <a:gd name="T80" fmla="*/ 223 w 296"/>
                <a:gd name="T81" fmla="*/ 555 h 653"/>
                <a:gd name="T82" fmla="*/ 232 w 296"/>
                <a:gd name="T83" fmla="*/ 568 h 653"/>
                <a:gd name="T84" fmla="*/ 241 w 296"/>
                <a:gd name="T85" fmla="*/ 581 h 653"/>
                <a:gd name="T86" fmla="*/ 251 w 296"/>
                <a:gd name="T87" fmla="*/ 594 h 653"/>
                <a:gd name="T88" fmla="*/ 261 w 296"/>
                <a:gd name="T89" fmla="*/ 607 h 653"/>
                <a:gd name="T90" fmla="*/ 270 w 296"/>
                <a:gd name="T91" fmla="*/ 620 h 653"/>
                <a:gd name="T92" fmla="*/ 280 w 296"/>
                <a:gd name="T93" fmla="*/ 632 h 653"/>
                <a:gd name="T94" fmla="*/ 295 w 296"/>
                <a:gd name="T95" fmla="*/ 652 h 6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
                <a:gd name="T145" fmla="*/ 0 h 653"/>
                <a:gd name="T146" fmla="*/ 296 w 296"/>
                <a:gd name="T147" fmla="*/ 653 h 6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 h="653">
                  <a:moveTo>
                    <a:pt x="0" y="0"/>
                  </a:moveTo>
                  <a:lnTo>
                    <a:pt x="1" y="4"/>
                  </a:lnTo>
                  <a:lnTo>
                    <a:pt x="3" y="9"/>
                  </a:lnTo>
                  <a:lnTo>
                    <a:pt x="4" y="15"/>
                  </a:lnTo>
                  <a:lnTo>
                    <a:pt x="6" y="20"/>
                  </a:lnTo>
                  <a:lnTo>
                    <a:pt x="7" y="25"/>
                  </a:lnTo>
                  <a:lnTo>
                    <a:pt x="9" y="30"/>
                  </a:lnTo>
                  <a:lnTo>
                    <a:pt x="10" y="36"/>
                  </a:lnTo>
                  <a:lnTo>
                    <a:pt x="12" y="41"/>
                  </a:lnTo>
                  <a:lnTo>
                    <a:pt x="14" y="46"/>
                  </a:lnTo>
                  <a:lnTo>
                    <a:pt x="15" y="52"/>
                  </a:lnTo>
                  <a:lnTo>
                    <a:pt x="17" y="58"/>
                  </a:lnTo>
                  <a:lnTo>
                    <a:pt x="18" y="64"/>
                  </a:lnTo>
                  <a:lnTo>
                    <a:pt x="19" y="69"/>
                  </a:lnTo>
                  <a:lnTo>
                    <a:pt x="21" y="76"/>
                  </a:lnTo>
                  <a:lnTo>
                    <a:pt x="23" y="82"/>
                  </a:lnTo>
                  <a:lnTo>
                    <a:pt x="24" y="89"/>
                  </a:lnTo>
                  <a:lnTo>
                    <a:pt x="26" y="96"/>
                  </a:lnTo>
                  <a:lnTo>
                    <a:pt x="27" y="102"/>
                  </a:lnTo>
                  <a:lnTo>
                    <a:pt x="30" y="117"/>
                  </a:lnTo>
                  <a:lnTo>
                    <a:pt x="32" y="125"/>
                  </a:lnTo>
                  <a:lnTo>
                    <a:pt x="33" y="132"/>
                  </a:lnTo>
                  <a:lnTo>
                    <a:pt x="35" y="141"/>
                  </a:lnTo>
                  <a:lnTo>
                    <a:pt x="37" y="149"/>
                  </a:lnTo>
                  <a:lnTo>
                    <a:pt x="38" y="157"/>
                  </a:lnTo>
                  <a:lnTo>
                    <a:pt x="40" y="166"/>
                  </a:lnTo>
                  <a:lnTo>
                    <a:pt x="41" y="175"/>
                  </a:lnTo>
                  <a:lnTo>
                    <a:pt x="43" y="183"/>
                  </a:lnTo>
                  <a:lnTo>
                    <a:pt x="44" y="192"/>
                  </a:lnTo>
                  <a:lnTo>
                    <a:pt x="46" y="201"/>
                  </a:lnTo>
                  <a:lnTo>
                    <a:pt x="48" y="209"/>
                  </a:lnTo>
                  <a:lnTo>
                    <a:pt x="50" y="218"/>
                  </a:lnTo>
                  <a:lnTo>
                    <a:pt x="52" y="227"/>
                  </a:lnTo>
                  <a:lnTo>
                    <a:pt x="54" y="235"/>
                  </a:lnTo>
                  <a:lnTo>
                    <a:pt x="56" y="244"/>
                  </a:lnTo>
                  <a:lnTo>
                    <a:pt x="58" y="252"/>
                  </a:lnTo>
                  <a:lnTo>
                    <a:pt x="60" y="260"/>
                  </a:lnTo>
                  <a:lnTo>
                    <a:pt x="62" y="268"/>
                  </a:lnTo>
                  <a:lnTo>
                    <a:pt x="67" y="283"/>
                  </a:lnTo>
                  <a:lnTo>
                    <a:pt x="69" y="290"/>
                  </a:lnTo>
                  <a:lnTo>
                    <a:pt x="72" y="297"/>
                  </a:lnTo>
                  <a:lnTo>
                    <a:pt x="75" y="303"/>
                  </a:lnTo>
                  <a:lnTo>
                    <a:pt x="78" y="310"/>
                  </a:lnTo>
                  <a:lnTo>
                    <a:pt x="80" y="316"/>
                  </a:lnTo>
                  <a:lnTo>
                    <a:pt x="84" y="322"/>
                  </a:lnTo>
                  <a:lnTo>
                    <a:pt x="87" y="328"/>
                  </a:lnTo>
                  <a:lnTo>
                    <a:pt x="89" y="333"/>
                  </a:lnTo>
                  <a:lnTo>
                    <a:pt x="92" y="339"/>
                  </a:lnTo>
                  <a:lnTo>
                    <a:pt x="96" y="344"/>
                  </a:lnTo>
                  <a:lnTo>
                    <a:pt x="99" y="350"/>
                  </a:lnTo>
                  <a:lnTo>
                    <a:pt x="102" y="355"/>
                  </a:lnTo>
                  <a:lnTo>
                    <a:pt x="105" y="360"/>
                  </a:lnTo>
                  <a:lnTo>
                    <a:pt x="109" y="366"/>
                  </a:lnTo>
                  <a:lnTo>
                    <a:pt x="112" y="370"/>
                  </a:lnTo>
                  <a:lnTo>
                    <a:pt x="115" y="376"/>
                  </a:lnTo>
                  <a:lnTo>
                    <a:pt x="119" y="381"/>
                  </a:lnTo>
                  <a:lnTo>
                    <a:pt x="122" y="386"/>
                  </a:lnTo>
                  <a:lnTo>
                    <a:pt x="128" y="397"/>
                  </a:lnTo>
                  <a:lnTo>
                    <a:pt x="132" y="403"/>
                  </a:lnTo>
                  <a:lnTo>
                    <a:pt x="135" y="408"/>
                  </a:lnTo>
                  <a:lnTo>
                    <a:pt x="139" y="414"/>
                  </a:lnTo>
                  <a:lnTo>
                    <a:pt x="142" y="420"/>
                  </a:lnTo>
                  <a:lnTo>
                    <a:pt x="146" y="426"/>
                  </a:lnTo>
                  <a:lnTo>
                    <a:pt x="149" y="432"/>
                  </a:lnTo>
                  <a:lnTo>
                    <a:pt x="152" y="438"/>
                  </a:lnTo>
                  <a:lnTo>
                    <a:pt x="156" y="445"/>
                  </a:lnTo>
                  <a:lnTo>
                    <a:pt x="159" y="451"/>
                  </a:lnTo>
                  <a:lnTo>
                    <a:pt x="163" y="457"/>
                  </a:lnTo>
                  <a:lnTo>
                    <a:pt x="166" y="464"/>
                  </a:lnTo>
                  <a:lnTo>
                    <a:pt x="170" y="470"/>
                  </a:lnTo>
                  <a:lnTo>
                    <a:pt x="174" y="477"/>
                  </a:lnTo>
                  <a:lnTo>
                    <a:pt x="178" y="483"/>
                  </a:lnTo>
                  <a:lnTo>
                    <a:pt x="182" y="490"/>
                  </a:lnTo>
                  <a:lnTo>
                    <a:pt x="185" y="497"/>
                  </a:lnTo>
                  <a:lnTo>
                    <a:pt x="189" y="503"/>
                  </a:lnTo>
                  <a:lnTo>
                    <a:pt x="193" y="509"/>
                  </a:lnTo>
                  <a:lnTo>
                    <a:pt x="202" y="522"/>
                  </a:lnTo>
                  <a:lnTo>
                    <a:pt x="205" y="529"/>
                  </a:lnTo>
                  <a:lnTo>
                    <a:pt x="210" y="536"/>
                  </a:lnTo>
                  <a:lnTo>
                    <a:pt x="214" y="542"/>
                  </a:lnTo>
                  <a:lnTo>
                    <a:pt x="218" y="549"/>
                  </a:lnTo>
                  <a:lnTo>
                    <a:pt x="223" y="555"/>
                  </a:lnTo>
                  <a:lnTo>
                    <a:pt x="227" y="562"/>
                  </a:lnTo>
                  <a:lnTo>
                    <a:pt x="232" y="568"/>
                  </a:lnTo>
                  <a:lnTo>
                    <a:pt x="237" y="574"/>
                  </a:lnTo>
                  <a:lnTo>
                    <a:pt x="241" y="581"/>
                  </a:lnTo>
                  <a:lnTo>
                    <a:pt x="246" y="588"/>
                  </a:lnTo>
                  <a:lnTo>
                    <a:pt x="251" y="594"/>
                  </a:lnTo>
                  <a:lnTo>
                    <a:pt x="255" y="600"/>
                  </a:lnTo>
                  <a:lnTo>
                    <a:pt x="261" y="607"/>
                  </a:lnTo>
                  <a:lnTo>
                    <a:pt x="265" y="613"/>
                  </a:lnTo>
                  <a:lnTo>
                    <a:pt x="270" y="620"/>
                  </a:lnTo>
                  <a:lnTo>
                    <a:pt x="275" y="626"/>
                  </a:lnTo>
                  <a:lnTo>
                    <a:pt x="280" y="632"/>
                  </a:lnTo>
                  <a:lnTo>
                    <a:pt x="285" y="639"/>
                  </a:lnTo>
                  <a:lnTo>
                    <a:pt x="295" y="652"/>
                  </a:lnTo>
                </a:path>
              </a:pathLst>
            </a:custGeom>
            <a:noFill/>
            <a:ln w="12700" cap="rnd" cmpd="sng">
              <a:solidFill>
                <a:srgbClr val="663300"/>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49" name="Freeform 275"/>
            <p:cNvSpPr>
              <a:spLocks noChangeAspect="1"/>
            </p:cNvSpPr>
            <p:nvPr/>
          </p:nvSpPr>
          <p:spPr bwMode="auto">
            <a:xfrm>
              <a:off x="2785" y="3331"/>
              <a:ext cx="283" cy="189"/>
            </a:xfrm>
            <a:custGeom>
              <a:avLst/>
              <a:gdLst>
                <a:gd name="T0" fmla="*/ 0 w 283"/>
                <a:gd name="T1" fmla="*/ 0 h 189"/>
                <a:gd name="T2" fmla="*/ 4 w 283"/>
                <a:gd name="T3" fmla="*/ 3 h 189"/>
                <a:gd name="T4" fmla="*/ 9 w 283"/>
                <a:gd name="T5" fmla="*/ 6 h 189"/>
                <a:gd name="T6" fmla="*/ 14 w 283"/>
                <a:gd name="T7" fmla="*/ 9 h 189"/>
                <a:gd name="T8" fmla="*/ 18 w 283"/>
                <a:gd name="T9" fmla="*/ 13 h 189"/>
                <a:gd name="T10" fmla="*/ 23 w 283"/>
                <a:gd name="T11" fmla="*/ 16 h 189"/>
                <a:gd name="T12" fmla="*/ 28 w 283"/>
                <a:gd name="T13" fmla="*/ 19 h 189"/>
                <a:gd name="T14" fmla="*/ 32 w 283"/>
                <a:gd name="T15" fmla="*/ 23 h 189"/>
                <a:gd name="T16" fmla="*/ 37 w 283"/>
                <a:gd name="T17" fmla="*/ 26 h 189"/>
                <a:gd name="T18" fmla="*/ 41 w 283"/>
                <a:gd name="T19" fmla="*/ 30 h 189"/>
                <a:gd name="T20" fmla="*/ 46 w 283"/>
                <a:gd name="T21" fmla="*/ 33 h 189"/>
                <a:gd name="T22" fmla="*/ 50 w 283"/>
                <a:gd name="T23" fmla="*/ 37 h 189"/>
                <a:gd name="T24" fmla="*/ 55 w 283"/>
                <a:gd name="T25" fmla="*/ 40 h 189"/>
                <a:gd name="T26" fmla="*/ 60 w 283"/>
                <a:gd name="T27" fmla="*/ 44 h 189"/>
                <a:gd name="T28" fmla="*/ 64 w 283"/>
                <a:gd name="T29" fmla="*/ 47 h 189"/>
                <a:gd name="T30" fmla="*/ 69 w 283"/>
                <a:gd name="T31" fmla="*/ 50 h 189"/>
                <a:gd name="T32" fmla="*/ 73 w 283"/>
                <a:gd name="T33" fmla="*/ 54 h 189"/>
                <a:gd name="T34" fmla="*/ 78 w 283"/>
                <a:gd name="T35" fmla="*/ 58 h 189"/>
                <a:gd name="T36" fmla="*/ 83 w 283"/>
                <a:gd name="T37" fmla="*/ 61 h 189"/>
                <a:gd name="T38" fmla="*/ 92 w 283"/>
                <a:gd name="T39" fmla="*/ 69 h 189"/>
                <a:gd name="T40" fmla="*/ 96 w 283"/>
                <a:gd name="T41" fmla="*/ 72 h 189"/>
                <a:gd name="T42" fmla="*/ 101 w 283"/>
                <a:gd name="T43" fmla="*/ 76 h 189"/>
                <a:gd name="T44" fmla="*/ 106 w 283"/>
                <a:gd name="T45" fmla="*/ 80 h 189"/>
                <a:gd name="T46" fmla="*/ 110 w 283"/>
                <a:gd name="T47" fmla="*/ 83 h 189"/>
                <a:gd name="T48" fmla="*/ 115 w 283"/>
                <a:gd name="T49" fmla="*/ 88 h 189"/>
                <a:gd name="T50" fmla="*/ 119 w 283"/>
                <a:gd name="T51" fmla="*/ 91 h 189"/>
                <a:gd name="T52" fmla="*/ 124 w 283"/>
                <a:gd name="T53" fmla="*/ 95 h 189"/>
                <a:gd name="T54" fmla="*/ 129 w 283"/>
                <a:gd name="T55" fmla="*/ 99 h 189"/>
                <a:gd name="T56" fmla="*/ 133 w 283"/>
                <a:gd name="T57" fmla="*/ 102 h 189"/>
                <a:gd name="T58" fmla="*/ 138 w 283"/>
                <a:gd name="T59" fmla="*/ 106 h 189"/>
                <a:gd name="T60" fmla="*/ 143 w 283"/>
                <a:gd name="T61" fmla="*/ 110 h 189"/>
                <a:gd name="T62" fmla="*/ 147 w 283"/>
                <a:gd name="T63" fmla="*/ 113 h 189"/>
                <a:gd name="T64" fmla="*/ 152 w 283"/>
                <a:gd name="T65" fmla="*/ 117 h 189"/>
                <a:gd name="T66" fmla="*/ 156 w 283"/>
                <a:gd name="T67" fmla="*/ 121 h 189"/>
                <a:gd name="T68" fmla="*/ 161 w 283"/>
                <a:gd name="T69" fmla="*/ 124 h 189"/>
                <a:gd name="T70" fmla="*/ 166 w 283"/>
                <a:gd name="T71" fmla="*/ 127 h 189"/>
                <a:gd name="T72" fmla="*/ 170 w 283"/>
                <a:gd name="T73" fmla="*/ 131 h 189"/>
                <a:gd name="T74" fmla="*/ 175 w 283"/>
                <a:gd name="T75" fmla="*/ 134 h 189"/>
                <a:gd name="T76" fmla="*/ 185 w 283"/>
                <a:gd name="T77" fmla="*/ 140 h 189"/>
                <a:gd name="T78" fmla="*/ 189 w 283"/>
                <a:gd name="T79" fmla="*/ 143 h 189"/>
                <a:gd name="T80" fmla="*/ 194 w 283"/>
                <a:gd name="T81" fmla="*/ 146 h 189"/>
                <a:gd name="T82" fmla="*/ 199 w 283"/>
                <a:gd name="T83" fmla="*/ 149 h 189"/>
                <a:gd name="T84" fmla="*/ 203 w 283"/>
                <a:gd name="T85" fmla="*/ 152 h 189"/>
                <a:gd name="T86" fmla="*/ 209 w 283"/>
                <a:gd name="T87" fmla="*/ 154 h 189"/>
                <a:gd name="T88" fmla="*/ 213 w 283"/>
                <a:gd name="T89" fmla="*/ 157 h 189"/>
                <a:gd name="T90" fmla="*/ 218 w 283"/>
                <a:gd name="T91" fmla="*/ 159 h 189"/>
                <a:gd name="T92" fmla="*/ 223 w 283"/>
                <a:gd name="T93" fmla="*/ 162 h 189"/>
                <a:gd name="T94" fmla="*/ 228 w 283"/>
                <a:gd name="T95" fmla="*/ 164 h 189"/>
                <a:gd name="T96" fmla="*/ 233 w 283"/>
                <a:gd name="T97" fmla="*/ 167 h 189"/>
                <a:gd name="T98" fmla="*/ 237 w 283"/>
                <a:gd name="T99" fmla="*/ 169 h 189"/>
                <a:gd name="T100" fmla="*/ 242 w 283"/>
                <a:gd name="T101" fmla="*/ 171 h 189"/>
                <a:gd name="T102" fmla="*/ 247 w 283"/>
                <a:gd name="T103" fmla="*/ 173 h 189"/>
                <a:gd name="T104" fmla="*/ 252 w 283"/>
                <a:gd name="T105" fmla="*/ 175 h 189"/>
                <a:gd name="T106" fmla="*/ 257 w 283"/>
                <a:gd name="T107" fmla="*/ 177 h 189"/>
                <a:gd name="T108" fmla="*/ 262 w 283"/>
                <a:gd name="T109" fmla="*/ 180 h 189"/>
                <a:gd name="T110" fmla="*/ 267 w 283"/>
                <a:gd name="T111" fmla="*/ 181 h 189"/>
                <a:gd name="T112" fmla="*/ 272 w 283"/>
                <a:gd name="T113" fmla="*/ 183 h 189"/>
                <a:gd name="T114" fmla="*/ 282 w 283"/>
                <a:gd name="T115" fmla="*/ 188 h 1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3"/>
                <a:gd name="T175" fmla="*/ 0 h 189"/>
                <a:gd name="T176" fmla="*/ 283 w 283"/>
                <a:gd name="T177" fmla="*/ 189 h 1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3" h="189">
                  <a:moveTo>
                    <a:pt x="0" y="0"/>
                  </a:moveTo>
                  <a:lnTo>
                    <a:pt x="4" y="3"/>
                  </a:lnTo>
                  <a:lnTo>
                    <a:pt x="9" y="6"/>
                  </a:lnTo>
                  <a:lnTo>
                    <a:pt x="14" y="9"/>
                  </a:lnTo>
                  <a:lnTo>
                    <a:pt x="18" y="13"/>
                  </a:lnTo>
                  <a:lnTo>
                    <a:pt x="23" y="16"/>
                  </a:lnTo>
                  <a:lnTo>
                    <a:pt x="28" y="19"/>
                  </a:lnTo>
                  <a:lnTo>
                    <a:pt x="32" y="23"/>
                  </a:lnTo>
                  <a:lnTo>
                    <a:pt x="37" y="26"/>
                  </a:lnTo>
                  <a:lnTo>
                    <a:pt x="41" y="30"/>
                  </a:lnTo>
                  <a:lnTo>
                    <a:pt x="46" y="33"/>
                  </a:lnTo>
                  <a:lnTo>
                    <a:pt x="50" y="37"/>
                  </a:lnTo>
                  <a:lnTo>
                    <a:pt x="55" y="40"/>
                  </a:lnTo>
                  <a:lnTo>
                    <a:pt x="60" y="44"/>
                  </a:lnTo>
                  <a:lnTo>
                    <a:pt x="64" y="47"/>
                  </a:lnTo>
                  <a:lnTo>
                    <a:pt x="69" y="50"/>
                  </a:lnTo>
                  <a:lnTo>
                    <a:pt x="73" y="54"/>
                  </a:lnTo>
                  <a:lnTo>
                    <a:pt x="78" y="58"/>
                  </a:lnTo>
                  <a:lnTo>
                    <a:pt x="83" y="61"/>
                  </a:lnTo>
                  <a:lnTo>
                    <a:pt x="92" y="69"/>
                  </a:lnTo>
                  <a:lnTo>
                    <a:pt x="96" y="72"/>
                  </a:lnTo>
                  <a:lnTo>
                    <a:pt x="101" y="76"/>
                  </a:lnTo>
                  <a:lnTo>
                    <a:pt x="106" y="80"/>
                  </a:lnTo>
                  <a:lnTo>
                    <a:pt x="110" y="83"/>
                  </a:lnTo>
                  <a:lnTo>
                    <a:pt x="115" y="88"/>
                  </a:lnTo>
                  <a:lnTo>
                    <a:pt x="119" y="91"/>
                  </a:lnTo>
                  <a:lnTo>
                    <a:pt x="124" y="95"/>
                  </a:lnTo>
                  <a:lnTo>
                    <a:pt x="129" y="99"/>
                  </a:lnTo>
                  <a:lnTo>
                    <a:pt x="133" y="102"/>
                  </a:lnTo>
                  <a:lnTo>
                    <a:pt x="138" y="106"/>
                  </a:lnTo>
                  <a:lnTo>
                    <a:pt x="143" y="110"/>
                  </a:lnTo>
                  <a:lnTo>
                    <a:pt x="147" y="113"/>
                  </a:lnTo>
                  <a:lnTo>
                    <a:pt x="152" y="117"/>
                  </a:lnTo>
                  <a:lnTo>
                    <a:pt x="156" y="121"/>
                  </a:lnTo>
                  <a:lnTo>
                    <a:pt x="161" y="124"/>
                  </a:lnTo>
                  <a:lnTo>
                    <a:pt x="166" y="127"/>
                  </a:lnTo>
                  <a:lnTo>
                    <a:pt x="170" y="131"/>
                  </a:lnTo>
                  <a:lnTo>
                    <a:pt x="175" y="134"/>
                  </a:lnTo>
                  <a:lnTo>
                    <a:pt x="185" y="140"/>
                  </a:lnTo>
                  <a:lnTo>
                    <a:pt x="189" y="143"/>
                  </a:lnTo>
                  <a:lnTo>
                    <a:pt x="194" y="146"/>
                  </a:lnTo>
                  <a:lnTo>
                    <a:pt x="199" y="149"/>
                  </a:lnTo>
                  <a:lnTo>
                    <a:pt x="203" y="152"/>
                  </a:lnTo>
                  <a:lnTo>
                    <a:pt x="209" y="154"/>
                  </a:lnTo>
                  <a:lnTo>
                    <a:pt x="213" y="157"/>
                  </a:lnTo>
                  <a:lnTo>
                    <a:pt x="218" y="159"/>
                  </a:lnTo>
                  <a:lnTo>
                    <a:pt x="223" y="162"/>
                  </a:lnTo>
                  <a:lnTo>
                    <a:pt x="228" y="164"/>
                  </a:lnTo>
                  <a:lnTo>
                    <a:pt x="233" y="167"/>
                  </a:lnTo>
                  <a:lnTo>
                    <a:pt x="237" y="169"/>
                  </a:lnTo>
                  <a:lnTo>
                    <a:pt x="242" y="171"/>
                  </a:lnTo>
                  <a:lnTo>
                    <a:pt x="247" y="173"/>
                  </a:lnTo>
                  <a:lnTo>
                    <a:pt x="252" y="175"/>
                  </a:lnTo>
                  <a:lnTo>
                    <a:pt x="257" y="177"/>
                  </a:lnTo>
                  <a:lnTo>
                    <a:pt x="262" y="180"/>
                  </a:lnTo>
                  <a:lnTo>
                    <a:pt x="267" y="181"/>
                  </a:lnTo>
                  <a:lnTo>
                    <a:pt x="272" y="183"/>
                  </a:lnTo>
                  <a:lnTo>
                    <a:pt x="282" y="188"/>
                  </a:lnTo>
                </a:path>
              </a:pathLst>
            </a:custGeom>
            <a:noFill/>
            <a:ln w="12700" cap="rnd" cmpd="sng">
              <a:solidFill>
                <a:srgbClr val="663300"/>
              </a:solidFill>
              <a:prstDash val="solid"/>
              <a:round/>
              <a:headEnd type="none" w="med" len="med"/>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50" name="Freeform 276"/>
            <p:cNvSpPr>
              <a:spLocks noChangeAspect="1"/>
            </p:cNvSpPr>
            <p:nvPr/>
          </p:nvSpPr>
          <p:spPr bwMode="auto">
            <a:xfrm>
              <a:off x="2594" y="3607"/>
              <a:ext cx="167" cy="277"/>
            </a:xfrm>
            <a:custGeom>
              <a:avLst/>
              <a:gdLst>
                <a:gd name="T0" fmla="*/ 0 w 167"/>
                <a:gd name="T1" fmla="*/ 0 h 277"/>
                <a:gd name="T2" fmla="*/ 2 w 167"/>
                <a:gd name="T3" fmla="*/ 4 h 277"/>
                <a:gd name="T4" fmla="*/ 5 w 167"/>
                <a:gd name="T5" fmla="*/ 8 h 277"/>
                <a:gd name="T6" fmla="*/ 7 w 167"/>
                <a:gd name="T7" fmla="*/ 12 h 277"/>
                <a:gd name="T8" fmla="*/ 10 w 167"/>
                <a:gd name="T9" fmla="*/ 17 h 277"/>
                <a:gd name="T10" fmla="*/ 12 w 167"/>
                <a:gd name="T11" fmla="*/ 22 h 277"/>
                <a:gd name="T12" fmla="*/ 14 w 167"/>
                <a:gd name="T13" fmla="*/ 26 h 277"/>
                <a:gd name="T14" fmla="*/ 17 w 167"/>
                <a:gd name="T15" fmla="*/ 30 h 277"/>
                <a:gd name="T16" fmla="*/ 19 w 167"/>
                <a:gd name="T17" fmla="*/ 34 h 277"/>
                <a:gd name="T18" fmla="*/ 22 w 167"/>
                <a:gd name="T19" fmla="*/ 39 h 277"/>
                <a:gd name="T20" fmla="*/ 24 w 167"/>
                <a:gd name="T21" fmla="*/ 43 h 277"/>
                <a:gd name="T22" fmla="*/ 26 w 167"/>
                <a:gd name="T23" fmla="*/ 47 h 277"/>
                <a:gd name="T24" fmla="*/ 29 w 167"/>
                <a:gd name="T25" fmla="*/ 52 h 277"/>
                <a:gd name="T26" fmla="*/ 31 w 167"/>
                <a:gd name="T27" fmla="*/ 57 h 277"/>
                <a:gd name="T28" fmla="*/ 33 w 167"/>
                <a:gd name="T29" fmla="*/ 61 h 277"/>
                <a:gd name="T30" fmla="*/ 36 w 167"/>
                <a:gd name="T31" fmla="*/ 65 h 277"/>
                <a:gd name="T32" fmla="*/ 38 w 167"/>
                <a:gd name="T33" fmla="*/ 69 h 277"/>
                <a:gd name="T34" fmla="*/ 41 w 167"/>
                <a:gd name="T35" fmla="*/ 74 h 277"/>
                <a:gd name="T36" fmla="*/ 42 w 167"/>
                <a:gd name="T37" fmla="*/ 78 h 277"/>
                <a:gd name="T38" fmla="*/ 47 w 167"/>
                <a:gd name="T39" fmla="*/ 87 h 277"/>
                <a:gd name="T40" fmla="*/ 49 w 167"/>
                <a:gd name="T41" fmla="*/ 92 h 277"/>
                <a:gd name="T42" fmla="*/ 51 w 167"/>
                <a:gd name="T43" fmla="*/ 96 h 277"/>
                <a:gd name="T44" fmla="*/ 53 w 167"/>
                <a:gd name="T45" fmla="*/ 100 h 277"/>
                <a:gd name="T46" fmla="*/ 55 w 167"/>
                <a:gd name="T47" fmla="*/ 104 h 277"/>
                <a:gd name="T48" fmla="*/ 57 w 167"/>
                <a:gd name="T49" fmla="*/ 109 h 277"/>
                <a:gd name="T50" fmla="*/ 60 w 167"/>
                <a:gd name="T51" fmla="*/ 113 h 277"/>
                <a:gd name="T52" fmla="*/ 62 w 167"/>
                <a:gd name="T53" fmla="*/ 118 h 277"/>
                <a:gd name="T54" fmla="*/ 64 w 167"/>
                <a:gd name="T55" fmla="*/ 122 h 277"/>
                <a:gd name="T56" fmla="*/ 66 w 167"/>
                <a:gd name="T57" fmla="*/ 126 h 277"/>
                <a:gd name="T58" fmla="*/ 68 w 167"/>
                <a:gd name="T59" fmla="*/ 131 h 277"/>
                <a:gd name="T60" fmla="*/ 70 w 167"/>
                <a:gd name="T61" fmla="*/ 136 h 277"/>
                <a:gd name="T62" fmla="*/ 73 w 167"/>
                <a:gd name="T63" fmla="*/ 140 h 277"/>
                <a:gd name="T64" fmla="*/ 74 w 167"/>
                <a:gd name="T65" fmla="*/ 144 h 277"/>
                <a:gd name="T66" fmla="*/ 77 w 167"/>
                <a:gd name="T67" fmla="*/ 149 h 277"/>
                <a:gd name="T68" fmla="*/ 80 w 167"/>
                <a:gd name="T69" fmla="*/ 153 h 277"/>
                <a:gd name="T70" fmla="*/ 82 w 167"/>
                <a:gd name="T71" fmla="*/ 158 h 277"/>
                <a:gd name="T72" fmla="*/ 85 w 167"/>
                <a:gd name="T73" fmla="*/ 163 h 277"/>
                <a:gd name="T74" fmla="*/ 87 w 167"/>
                <a:gd name="T75" fmla="*/ 168 h 277"/>
                <a:gd name="T76" fmla="*/ 93 w 167"/>
                <a:gd name="T77" fmla="*/ 177 h 277"/>
                <a:gd name="T78" fmla="*/ 96 w 167"/>
                <a:gd name="T79" fmla="*/ 182 h 277"/>
                <a:gd name="T80" fmla="*/ 99 w 167"/>
                <a:gd name="T81" fmla="*/ 186 h 277"/>
                <a:gd name="T82" fmla="*/ 102 w 167"/>
                <a:gd name="T83" fmla="*/ 191 h 277"/>
                <a:gd name="T84" fmla="*/ 105 w 167"/>
                <a:gd name="T85" fmla="*/ 196 h 277"/>
                <a:gd name="T86" fmla="*/ 108 w 167"/>
                <a:gd name="T87" fmla="*/ 201 h 277"/>
                <a:gd name="T88" fmla="*/ 112 w 167"/>
                <a:gd name="T89" fmla="*/ 206 h 277"/>
                <a:gd name="T90" fmla="*/ 116 w 167"/>
                <a:gd name="T91" fmla="*/ 210 h 277"/>
                <a:gd name="T92" fmla="*/ 119 w 167"/>
                <a:gd name="T93" fmla="*/ 215 h 277"/>
                <a:gd name="T94" fmla="*/ 123 w 167"/>
                <a:gd name="T95" fmla="*/ 220 h 277"/>
                <a:gd name="T96" fmla="*/ 126 w 167"/>
                <a:gd name="T97" fmla="*/ 225 h 277"/>
                <a:gd name="T98" fmla="*/ 130 w 167"/>
                <a:gd name="T99" fmla="*/ 230 h 277"/>
                <a:gd name="T100" fmla="*/ 134 w 167"/>
                <a:gd name="T101" fmla="*/ 235 h 277"/>
                <a:gd name="T102" fmla="*/ 138 w 167"/>
                <a:gd name="T103" fmla="*/ 240 h 277"/>
                <a:gd name="T104" fmla="*/ 142 w 167"/>
                <a:gd name="T105" fmla="*/ 245 h 277"/>
                <a:gd name="T106" fmla="*/ 146 w 167"/>
                <a:gd name="T107" fmla="*/ 250 h 277"/>
                <a:gd name="T108" fmla="*/ 149 w 167"/>
                <a:gd name="T109" fmla="*/ 255 h 277"/>
                <a:gd name="T110" fmla="*/ 153 w 167"/>
                <a:gd name="T111" fmla="*/ 260 h 277"/>
                <a:gd name="T112" fmla="*/ 158 w 167"/>
                <a:gd name="T113" fmla="*/ 266 h 277"/>
                <a:gd name="T114" fmla="*/ 166 w 167"/>
                <a:gd name="T115" fmla="*/ 276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7"/>
                <a:gd name="T175" fmla="*/ 0 h 277"/>
                <a:gd name="T176" fmla="*/ 167 w 167"/>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7" h="277">
                  <a:moveTo>
                    <a:pt x="0" y="0"/>
                  </a:moveTo>
                  <a:lnTo>
                    <a:pt x="2" y="4"/>
                  </a:lnTo>
                  <a:lnTo>
                    <a:pt x="5" y="8"/>
                  </a:lnTo>
                  <a:lnTo>
                    <a:pt x="7" y="12"/>
                  </a:lnTo>
                  <a:lnTo>
                    <a:pt x="10" y="17"/>
                  </a:lnTo>
                  <a:lnTo>
                    <a:pt x="12" y="22"/>
                  </a:lnTo>
                  <a:lnTo>
                    <a:pt x="14" y="26"/>
                  </a:lnTo>
                  <a:lnTo>
                    <a:pt x="17" y="30"/>
                  </a:lnTo>
                  <a:lnTo>
                    <a:pt x="19" y="34"/>
                  </a:lnTo>
                  <a:lnTo>
                    <a:pt x="22" y="39"/>
                  </a:lnTo>
                  <a:lnTo>
                    <a:pt x="24" y="43"/>
                  </a:lnTo>
                  <a:lnTo>
                    <a:pt x="26" y="47"/>
                  </a:lnTo>
                  <a:lnTo>
                    <a:pt x="29" y="52"/>
                  </a:lnTo>
                  <a:lnTo>
                    <a:pt x="31" y="57"/>
                  </a:lnTo>
                  <a:lnTo>
                    <a:pt x="33" y="61"/>
                  </a:lnTo>
                  <a:lnTo>
                    <a:pt x="36" y="65"/>
                  </a:lnTo>
                  <a:lnTo>
                    <a:pt x="38" y="69"/>
                  </a:lnTo>
                  <a:lnTo>
                    <a:pt x="41" y="74"/>
                  </a:lnTo>
                  <a:lnTo>
                    <a:pt x="42" y="78"/>
                  </a:lnTo>
                  <a:lnTo>
                    <a:pt x="47" y="87"/>
                  </a:lnTo>
                  <a:lnTo>
                    <a:pt x="49" y="92"/>
                  </a:lnTo>
                  <a:lnTo>
                    <a:pt x="51" y="96"/>
                  </a:lnTo>
                  <a:lnTo>
                    <a:pt x="53" y="100"/>
                  </a:lnTo>
                  <a:lnTo>
                    <a:pt x="55" y="104"/>
                  </a:lnTo>
                  <a:lnTo>
                    <a:pt x="57" y="109"/>
                  </a:lnTo>
                  <a:lnTo>
                    <a:pt x="60" y="113"/>
                  </a:lnTo>
                  <a:lnTo>
                    <a:pt x="62" y="118"/>
                  </a:lnTo>
                  <a:lnTo>
                    <a:pt x="64" y="122"/>
                  </a:lnTo>
                  <a:lnTo>
                    <a:pt x="66" y="126"/>
                  </a:lnTo>
                  <a:lnTo>
                    <a:pt x="68" y="131"/>
                  </a:lnTo>
                  <a:lnTo>
                    <a:pt x="70" y="136"/>
                  </a:lnTo>
                  <a:lnTo>
                    <a:pt x="73" y="140"/>
                  </a:lnTo>
                  <a:lnTo>
                    <a:pt x="74" y="144"/>
                  </a:lnTo>
                  <a:lnTo>
                    <a:pt x="77" y="149"/>
                  </a:lnTo>
                  <a:lnTo>
                    <a:pt x="80" y="153"/>
                  </a:lnTo>
                  <a:lnTo>
                    <a:pt x="82" y="158"/>
                  </a:lnTo>
                  <a:lnTo>
                    <a:pt x="85" y="163"/>
                  </a:lnTo>
                  <a:lnTo>
                    <a:pt x="87" y="168"/>
                  </a:lnTo>
                  <a:lnTo>
                    <a:pt x="93" y="177"/>
                  </a:lnTo>
                  <a:lnTo>
                    <a:pt x="96" y="182"/>
                  </a:lnTo>
                  <a:lnTo>
                    <a:pt x="99" y="186"/>
                  </a:lnTo>
                  <a:lnTo>
                    <a:pt x="102" y="191"/>
                  </a:lnTo>
                  <a:lnTo>
                    <a:pt x="105" y="196"/>
                  </a:lnTo>
                  <a:lnTo>
                    <a:pt x="108" y="201"/>
                  </a:lnTo>
                  <a:lnTo>
                    <a:pt x="112" y="206"/>
                  </a:lnTo>
                  <a:lnTo>
                    <a:pt x="116" y="210"/>
                  </a:lnTo>
                  <a:lnTo>
                    <a:pt x="119" y="215"/>
                  </a:lnTo>
                  <a:lnTo>
                    <a:pt x="123" y="220"/>
                  </a:lnTo>
                  <a:lnTo>
                    <a:pt x="126" y="225"/>
                  </a:lnTo>
                  <a:lnTo>
                    <a:pt x="130" y="230"/>
                  </a:lnTo>
                  <a:lnTo>
                    <a:pt x="134" y="235"/>
                  </a:lnTo>
                  <a:lnTo>
                    <a:pt x="138" y="240"/>
                  </a:lnTo>
                  <a:lnTo>
                    <a:pt x="142" y="245"/>
                  </a:lnTo>
                  <a:lnTo>
                    <a:pt x="146" y="250"/>
                  </a:lnTo>
                  <a:lnTo>
                    <a:pt x="149" y="255"/>
                  </a:lnTo>
                  <a:lnTo>
                    <a:pt x="153" y="260"/>
                  </a:lnTo>
                  <a:lnTo>
                    <a:pt x="158" y="266"/>
                  </a:lnTo>
                  <a:lnTo>
                    <a:pt x="166" y="276"/>
                  </a:lnTo>
                </a:path>
              </a:pathLst>
            </a:custGeom>
            <a:noFill/>
            <a:ln w="12700" cap="rnd" cmpd="sng">
              <a:solidFill>
                <a:srgbClr val="663300"/>
              </a:solidFill>
              <a:prstDash val="solid"/>
              <a:round/>
              <a:headEnd type="none" w="med" len="med"/>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51" name="Freeform 277"/>
            <p:cNvSpPr>
              <a:spLocks noChangeAspect="1"/>
            </p:cNvSpPr>
            <p:nvPr/>
          </p:nvSpPr>
          <p:spPr bwMode="auto">
            <a:xfrm>
              <a:off x="2764" y="3258"/>
              <a:ext cx="514" cy="52"/>
            </a:xfrm>
            <a:custGeom>
              <a:avLst/>
              <a:gdLst>
                <a:gd name="T0" fmla="*/ 0 w 514"/>
                <a:gd name="T1" fmla="*/ 0 h 52"/>
                <a:gd name="T2" fmla="*/ 5 w 514"/>
                <a:gd name="T3" fmla="*/ 0 h 52"/>
                <a:gd name="T4" fmla="*/ 10 w 514"/>
                <a:gd name="T5" fmla="*/ 1 h 52"/>
                <a:gd name="T6" fmla="*/ 16 w 514"/>
                <a:gd name="T7" fmla="*/ 1 h 52"/>
                <a:gd name="T8" fmla="*/ 21 w 514"/>
                <a:gd name="T9" fmla="*/ 1 h 52"/>
                <a:gd name="T10" fmla="*/ 26 w 514"/>
                <a:gd name="T11" fmla="*/ 2 h 52"/>
                <a:gd name="T12" fmla="*/ 32 w 514"/>
                <a:gd name="T13" fmla="*/ 3 h 52"/>
                <a:gd name="T14" fmla="*/ 37 w 514"/>
                <a:gd name="T15" fmla="*/ 3 h 52"/>
                <a:gd name="T16" fmla="*/ 42 w 514"/>
                <a:gd name="T17" fmla="*/ 4 h 52"/>
                <a:gd name="T18" fmla="*/ 48 w 514"/>
                <a:gd name="T19" fmla="*/ 4 h 52"/>
                <a:gd name="T20" fmla="*/ 54 w 514"/>
                <a:gd name="T21" fmla="*/ 5 h 52"/>
                <a:gd name="T22" fmla="*/ 60 w 514"/>
                <a:gd name="T23" fmla="*/ 6 h 52"/>
                <a:gd name="T24" fmla="*/ 65 w 514"/>
                <a:gd name="T25" fmla="*/ 6 h 52"/>
                <a:gd name="T26" fmla="*/ 71 w 514"/>
                <a:gd name="T27" fmla="*/ 7 h 52"/>
                <a:gd name="T28" fmla="*/ 77 w 514"/>
                <a:gd name="T29" fmla="*/ 8 h 52"/>
                <a:gd name="T30" fmla="*/ 83 w 514"/>
                <a:gd name="T31" fmla="*/ 9 h 52"/>
                <a:gd name="T32" fmla="*/ 89 w 514"/>
                <a:gd name="T33" fmla="*/ 10 h 52"/>
                <a:gd name="T34" fmla="*/ 95 w 514"/>
                <a:gd name="T35" fmla="*/ 11 h 52"/>
                <a:gd name="T36" fmla="*/ 101 w 514"/>
                <a:gd name="T37" fmla="*/ 12 h 52"/>
                <a:gd name="T38" fmla="*/ 114 w 514"/>
                <a:gd name="T39" fmla="*/ 14 h 52"/>
                <a:gd name="T40" fmla="*/ 121 w 514"/>
                <a:gd name="T41" fmla="*/ 16 h 52"/>
                <a:gd name="T42" fmla="*/ 128 w 514"/>
                <a:gd name="T43" fmla="*/ 17 h 52"/>
                <a:gd name="T44" fmla="*/ 135 w 514"/>
                <a:gd name="T45" fmla="*/ 18 h 52"/>
                <a:gd name="T46" fmla="*/ 141 w 514"/>
                <a:gd name="T47" fmla="*/ 19 h 52"/>
                <a:gd name="T48" fmla="*/ 149 w 514"/>
                <a:gd name="T49" fmla="*/ 21 h 52"/>
                <a:gd name="T50" fmla="*/ 156 w 514"/>
                <a:gd name="T51" fmla="*/ 23 h 52"/>
                <a:gd name="T52" fmla="*/ 163 w 514"/>
                <a:gd name="T53" fmla="*/ 24 h 52"/>
                <a:gd name="T54" fmla="*/ 171 w 514"/>
                <a:gd name="T55" fmla="*/ 26 h 52"/>
                <a:gd name="T56" fmla="*/ 179 w 514"/>
                <a:gd name="T57" fmla="*/ 27 h 52"/>
                <a:gd name="T58" fmla="*/ 187 w 514"/>
                <a:gd name="T59" fmla="*/ 29 h 52"/>
                <a:gd name="T60" fmla="*/ 195 w 514"/>
                <a:gd name="T61" fmla="*/ 31 h 52"/>
                <a:gd name="T62" fmla="*/ 203 w 514"/>
                <a:gd name="T63" fmla="*/ 32 h 52"/>
                <a:gd name="T64" fmla="*/ 211 w 514"/>
                <a:gd name="T65" fmla="*/ 34 h 52"/>
                <a:gd name="T66" fmla="*/ 220 w 514"/>
                <a:gd name="T67" fmla="*/ 35 h 52"/>
                <a:gd name="T68" fmla="*/ 229 w 514"/>
                <a:gd name="T69" fmla="*/ 37 h 52"/>
                <a:gd name="T70" fmla="*/ 238 w 514"/>
                <a:gd name="T71" fmla="*/ 38 h 52"/>
                <a:gd name="T72" fmla="*/ 247 w 514"/>
                <a:gd name="T73" fmla="*/ 39 h 52"/>
                <a:gd name="T74" fmla="*/ 257 w 514"/>
                <a:gd name="T75" fmla="*/ 41 h 52"/>
                <a:gd name="T76" fmla="*/ 277 w 514"/>
                <a:gd name="T77" fmla="*/ 43 h 52"/>
                <a:gd name="T78" fmla="*/ 287 w 514"/>
                <a:gd name="T79" fmla="*/ 44 h 52"/>
                <a:gd name="T80" fmla="*/ 297 w 514"/>
                <a:gd name="T81" fmla="*/ 45 h 52"/>
                <a:gd name="T82" fmla="*/ 308 w 514"/>
                <a:gd name="T83" fmla="*/ 46 h 52"/>
                <a:gd name="T84" fmla="*/ 319 w 514"/>
                <a:gd name="T85" fmla="*/ 46 h 52"/>
                <a:gd name="T86" fmla="*/ 330 w 514"/>
                <a:gd name="T87" fmla="*/ 47 h 52"/>
                <a:gd name="T88" fmla="*/ 342 w 514"/>
                <a:gd name="T89" fmla="*/ 47 h 52"/>
                <a:gd name="T90" fmla="*/ 353 w 514"/>
                <a:gd name="T91" fmla="*/ 48 h 52"/>
                <a:gd name="T92" fmla="*/ 365 w 514"/>
                <a:gd name="T93" fmla="*/ 49 h 52"/>
                <a:gd name="T94" fmla="*/ 377 w 514"/>
                <a:gd name="T95" fmla="*/ 49 h 52"/>
                <a:gd name="T96" fmla="*/ 388 w 514"/>
                <a:gd name="T97" fmla="*/ 49 h 52"/>
                <a:gd name="T98" fmla="*/ 400 w 514"/>
                <a:gd name="T99" fmla="*/ 49 h 52"/>
                <a:gd name="T100" fmla="*/ 413 w 514"/>
                <a:gd name="T101" fmla="*/ 50 h 52"/>
                <a:gd name="T102" fmla="*/ 425 w 514"/>
                <a:gd name="T103" fmla="*/ 50 h 52"/>
                <a:gd name="T104" fmla="*/ 438 w 514"/>
                <a:gd name="T105" fmla="*/ 50 h 52"/>
                <a:gd name="T106" fmla="*/ 450 w 514"/>
                <a:gd name="T107" fmla="*/ 50 h 52"/>
                <a:gd name="T108" fmla="*/ 463 w 514"/>
                <a:gd name="T109" fmla="*/ 50 h 52"/>
                <a:gd name="T110" fmla="*/ 475 w 514"/>
                <a:gd name="T111" fmla="*/ 51 h 52"/>
                <a:gd name="T112" fmla="*/ 488 w 514"/>
                <a:gd name="T113" fmla="*/ 51 h 52"/>
                <a:gd name="T114" fmla="*/ 513 w 514"/>
                <a:gd name="T115" fmla="*/ 51 h 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4"/>
                <a:gd name="T175" fmla="*/ 0 h 52"/>
                <a:gd name="T176" fmla="*/ 514 w 514"/>
                <a:gd name="T177" fmla="*/ 52 h 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4" h="52">
                  <a:moveTo>
                    <a:pt x="0" y="0"/>
                  </a:moveTo>
                  <a:lnTo>
                    <a:pt x="5" y="0"/>
                  </a:lnTo>
                  <a:lnTo>
                    <a:pt x="10" y="1"/>
                  </a:lnTo>
                  <a:lnTo>
                    <a:pt x="16" y="1"/>
                  </a:lnTo>
                  <a:lnTo>
                    <a:pt x="21" y="1"/>
                  </a:lnTo>
                  <a:lnTo>
                    <a:pt x="26" y="2"/>
                  </a:lnTo>
                  <a:lnTo>
                    <a:pt x="32" y="3"/>
                  </a:lnTo>
                  <a:lnTo>
                    <a:pt x="37" y="3"/>
                  </a:lnTo>
                  <a:lnTo>
                    <a:pt x="42" y="4"/>
                  </a:lnTo>
                  <a:lnTo>
                    <a:pt x="48" y="4"/>
                  </a:lnTo>
                  <a:lnTo>
                    <a:pt x="54" y="5"/>
                  </a:lnTo>
                  <a:lnTo>
                    <a:pt x="60" y="6"/>
                  </a:lnTo>
                  <a:lnTo>
                    <a:pt x="65" y="6"/>
                  </a:lnTo>
                  <a:lnTo>
                    <a:pt x="71" y="7"/>
                  </a:lnTo>
                  <a:lnTo>
                    <a:pt x="77" y="8"/>
                  </a:lnTo>
                  <a:lnTo>
                    <a:pt x="83" y="9"/>
                  </a:lnTo>
                  <a:lnTo>
                    <a:pt x="89" y="10"/>
                  </a:lnTo>
                  <a:lnTo>
                    <a:pt x="95" y="11"/>
                  </a:lnTo>
                  <a:lnTo>
                    <a:pt x="101" y="12"/>
                  </a:lnTo>
                  <a:lnTo>
                    <a:pt x="114" y="14"/>
                  </a:lnTo>
                  <a:lnTo>
                    <a:pt x="121" y="16"/>
                  </a:lnTo>
                  <a:lnTo>
                    <a:pt x="128" y="17"/>
                  </a:lnTo>
                  <a:lnTo>
                    <a:pt x="135" y="18"/>
                  </a:lnTo>
                  <a:lnTo>
                    <a:pt x="141" y="19"/>
                  </a:lnTo>
                  <a:lnTo>
                    <a:pt x="149" y="21"/>
                  </a:lnTo>
                  <a:lnTo>
                    <a:pt x="156" y="23"/>
                  </a:lnTo>
                  <a:lnTo>
                    <a:pt x="163" y="24"/>
                  </a:lnTo>
                  <a:lnTo>
                    <a:pt x="171" y="26"/>
                  </a:lnTo>
                  <a:lnTo>
                    <a:pt x="179" y="27"/>
                  </a:lnTo>
                  <a:lnTo>
                    <a:pt x="187" y="29"/>
                  </a:lnTo>
                  <a:lnTo>
                    <a:pt x="195" y="31"/>
                  </a:lnTo>
                  <a:lnTo>
                    <a:pt x="203" y="32"/>
                  </a:lnTo>
                  <a:lnTo>
                    <a:pt x="211" y="34"/>
                  </a:lnTo>
                  <a:lnTo>
                    <a:pt x="220" y="35"/>
                  </a:lnTo>
                  <a:lnTo>
                    <a:pt x="229" y="37"/>
                  </a:lnTo>
                  <a:lnTo>
                    <a:pt x="238" y="38"/>
                  </a:lnTo>
                  <a:lnTo>
                    <a:pt x="247" y="39"/>
                  </a:lnTo>
                  <a:lnTo>
                    <a:pt x="257" y="41"/>
                  </a:lnTo>
                  <a:lnTo>
                    <a:pt x="277" y="43"/>
                  </a:lnTo>
                  <a:lnTo>
                    <a:pt x="287" y="44"/>
                  </a:lnTo>
                  <a:lnTo>
                    <a:pt x="297" y="45"/>
                  </a:lnTo>
                  <a:lnTo>
                    <a:pt x="308" y="46"/>
                  </a:lnTo>
                  <a:lnTo>
                    <a:pt x="319" y="46"/>
                  </a:lnTo>
                  <a:lnTo>
                    <a:pt x="330" y="47"/>
                  </a:lnTo>
                  <a:lnTo>
                    <a:pt x="342" y="47"/>
                  </a:lnTo>
                  <a:lnTo>
                    <a:pt x="353" y="48"/>
                  </a:lnTo>
                  <a:lnTo>
                    <a:pt x="365" y="49"/>
                  </a:lnTo>
                  <a:lnTo>
                    <a:pt x="377" y="49"/>
                  </a:lnTo>
                  <a:lnTo>
                    <a:pt x="388" y="49"/>
                  </a:lnTo>
                  <a:lnTo>
                    <a:pt x="400" y="49"/>
                  </a:lnTo>
                  <a:lnTo>
                    <a:pt x="413" y="50"/>
                  </a:lnTo>
                  <a:lnTo>
                    <a:pt x="425" y="50"/>
                  </a:lnTo>
                  <a:lnTo>
                    <a:pt x="438" y="50"/>
                  </a:lnTo>
                  <a:lnTo>
                    <a:pt x="450" y="50"/>
                  </a:lnTo>
                  <a:lnTo>
                    <a:pt x="463" y="50"/>
                  </a:lnTo>
                  <a:lnTo>
                    <a:pt x="475" y="51"/>
                  </a:lnTo>
                  <a:lnTo>
                    <a:pt x="488" y="51"/>
                  </a:lnTo>
                  <a:lnTo>
                    <a:pt x="513" y="51"/>
                  </a:lnTo>
                </a:path>
              </a:pathLst>
            </a:custGeom>
            <a:noFill/>
            <a:ln w="12700" cap="rnd" cmpd="sng">
              <a:solidFill>
                <a:srgbClr val="663300"/>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52" name="Freeform 278"/>
            <p:cNvSpPr>
              <a:spLocks noChangeAspect="1"/>
            </p:cNvSpPr>
            <p:nvPr/>
          </p:nvSpPr>
          <p:spPr bwMode="auto">
            <a:xfrm>
              <a:off x="2299" y="3285"/>
              <a:ext cx="402" cy="365"/>
            </a:xfrm>
            <a:custGeom>
              <a:avLst/>
              <a:gdLst>
                <a:gd name="T0" fmla="*/ 394 w 402"/>
                <a:gd name="T1" fmla="*/ 3 h 365"/>
                <a:gd name="T2" fmla="*/ 383 w 402"/>
                <a:gd name="T3" fmla="*/ 9 h 365"/>
                <a:gd name="T4" fmla="*/ 371 w 402"/>
                <a:gd name="T5" fmla="*/ 15 h 365"/>
                <a:gd name="T6" fmla="*/ 360 w 402"/>
                <a:gd name="T7" fmla="*/ 20 h 365"/>
                <a:gd name="T8" fmla="*/ 350 w 402"/>
                <a:gd name="T9" fmla="*/ 26 h 365"/>
                <a:gd name="T10" fmla="*/ 339 w 402"/>
                <a:gd name="T11" fmla="*/ 33 h 365"/>
                <a:gd name="T12" fmla="*/ 328 w 402"/>
                <a:gd name="T13" fmla="*/ 38 h 365"/>
                <a:gd name="T14" fmla="*/ 319 w 402"/>
                <a:gd name="T15" fmla="*/ 44 h 365"/>
                <a:gd name="T16" fmla="*/ 310 w 402"/>
                <a:gd name="T17" fmla="*/ 51 h 365"/>
                <a:gd name="T18" fmla="*/ 297 w 402"/>
                <a:gd name="T19" fmla="*/ 60 h 365"/>
                <a:gd name="T20" fmla="*/ 290 w 402"/>
                <a:gd name="T21" fmla="*/ 67 h 365"/>
                <a:gd name="T22" fmla="*/ 284 w 402"/>
                <a:gd name="T23" fmla="*/ 73 h 365"/>
                <a:gd name="T24" fmla="*/ 277 w 402"/>
                <a:gd name="T25" fmla="*/ 81 h 365"/>
                <a:gd name="T26" fmla="*/ 271 w 402"/>
                <a:gd name="T27" fmla="*/ 87 h 365"/>
                <a:gd name="T28" fmla="*/ 265 w 402"/>
                <a:gd name="T29" fmla="*/ 94 h 365"/>
                <a:gd name="T30" fmla="*/ 260 w 402"/>
                <a:gd name="T31" fmla="*/ 101 h 365"/>
                <a:gd name="T32" fmla="*/ 255 w 402"/>
                <a:gd name="T33" fmla="*/ 109 h 365"/>
                <a:gd name="T34" fmla="*/ 250 w 402"/>
                <a:gd name="T35" fmla="*/ 116 h 365"/>
                <a:gd name="T36" fmla="*/ 244 w 402"/>
                <a:gd name="T37" fmla="*/ 123 h 365"/>
                <a:gd name="T38" fmla="*/ 235 w 402"/>
                <a:gd name="T39" fmla="*/ 134 h 365"/>
                <a:gd name="T40" fmla="*/ 229 w 402"/>
                <a:gd name="T41" fmla="*/ 142 h 365"/>
                <a:gd name="T42" fmla="*/ 222 w 402"/>
                <a:gd name="T43" fmla="*/ 149 h 365"/>
                <a:gd name="T44" fmla="*/ 215 w 402"/>
                <a:gd name="T45" fmla="*/ 157 h 365"/>
                <a:gd name="T46" fmla="*/ 207 w 402"/>
                <a:gd name="T47" fmla="*/ 164 h 365"/>
                <a:gd name="T48" fmla="*/ 199 w 402"/>
                <a:gd name="T49" fmla="*/ 172 h 365"/>
                <a:gd name="T50" fmla="*/ 192 w 402"/>
                <a:gd name="T51" fmla="*/ 179 h 365"/>
                <a:gd name="T52" fmla="*/ 183 w 402"/>
                <a:gd name="T53" fmla="*/ 186 h 365"/>
                <a:gd name="T54" fmla="*/ 175 w 402"/>
                <a:gd name="T55" fmla="*/ 192 h 365"/>
                <a:gd name="T56" fmla="*/ 161 w 402"/>
                <a:gd name="T57" fmla="*/ 202 h 365"/>
                <a:gd name="T58" fmla="*/ 152 w 402"/>
                <a:gd name="T59" fmla="*/ 208 h 365"/>
                <a:gd name="T60" fmla="*/ 143 w 402"/>
                <a:gd name="T61" fmla="*/ 214 h 365"/>
                <a:gd name="T62" fmla="*/ 134 w 402"/>
                <a:gd name="T63" fmla="*/ 219 h 365"/>
                <a:gd name="T64" fmla="*/ 125 w 402"/>
                <a:gd name="T65" fmla="*/ 225 h 365"/>
                <a:gd name="T66" fmla="*/ 115 w 402"/>
                <a:gd name="T67" fmla="*/ 231 h 365"/>
                <a:gd name="T68" fmla="*/ 106 w 402"/>
                <a:gd name="T69" fmla="*/ 237 h 365"/>
                <a:gd name="T70" fmla="*/ 97 w 402"/>
                <a:gd name="T71" fmla="*/ 243 h 365"/>
                <a:gd name="T72" fmla="*/ 88 w 402"/>
                <a:gd name="T73" fmla="*/ 249 h 365"/>
                <a:gd name="T74" fmla="*/ 79 w 402"/>
                <a:gd name="T75" fmla="*/ 256 h 365"/>
                <a:gd name="T76" fmla="*/ 67 w 402"/>
                <a:gd name="T77" fmla="*/ 268 h 365"/>
                <a:gd name="T78" fmla="*/ 59 w 402"/>
                <a:gd name="T79" fmla="*/ 276 h 365"/>
                <a:gd name="T80" fmla="*/ 50 w 402"/>
                <a:gd name="T81" fmla="*/ 286 h 365"/>
                <a:gd name="T82" fmla="*/ 44 w 402"/>
                <a:gd name="T83" fmla="*/ 295 h 365"/>
                <a:gd name="T84" fmla="*/ 36 w 402"/>
                <a:gd name="T85" fmla="*/ 305 h 365"/>
                <a:gd name="T86" fmla="*/ 29 w 402"/>
                <a:gd name="T87" fmla="*/ 315 h 365"/>
                <a:gd name="T88" fmla="*/ 23 w 402"/>
                <a:gd name="T89" fmla="*/ 325 h 365"/>
                <a:gd name="T90" fmla="*/ 16 w 402"/>
                <a:gd name="T91" fmla="*/ 336 h 365"/>
                <a:gd name="T92" fmla="*/ 10 w 402"/>
                <a:gd name="T93" fmla="*/ 347 h 365"/>
                <a:gd name="T94" fmla="*/ 0 w 402"/>
                <a:gd name="T95" fmla="*/ 364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2"/>
                <a:gd name="T145" fmla="*/ 0 h 365"/>
                <a:gd name="T146" fmla="*/ 402 w 402"/>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2" h="365">
                  <a:moveTo>
                    <a:pt x="401" y="0"/>
                  </a:moveTo>
                  <a:lnTo>
                    <a:pt x="394" y="3"/>
                  </a:lnTo>
                  <a:lnTo>
                    <a:pt x="389" y="5"/>
                  </a:lnTo>
                  <a:lnTo>
                    <a:pt x="383" y="9"/>
                  </a:lnTo>
                  <a:lnTo>
                    <a:pt x="377" y="11"/>
                  </a:lnTo>
                  <a:lnTo>
                    <a:pt x="371" y="15"/>
                  </a:lnTo>
                  <a:lnTo>
                    <a:pt x="366" y="17"/>
                  </a:lnTo>
                  <a:lnTo>
                    <a:pt x="360" y="20"/>
                  </a:lnTo>
                  <a:lnTo>
                    <a:pt x="355" y="23"/>
                  </a:lnTo>
                  <a:lnTo>
                    <a:pt x="350" y="26"/>
                  </a:lnTo>
                  <a:lnTo>
                    <a:pt x="344" y="29"/>
                  </a:lnTo>
                  <a:lnTo>
                    <a:pt x="339" y="33"/>
                  </a:lnTo>
                  <a:lnTo>
                    <a:pt x="334" y="35"/>
                  </a:lnTo>
                  <a:lnTo>
                    <a:pt x="328" y="38"/>
                  </a:lnTo>
                  <a:lnTo>
                    <a:pt x="324" y="41"/>
                  </a:lnTo>
                  <a:lnTo>
                    <a:pt x="319" y="44"/>
                  </a:lnTo>
                  <a:lnTo>
                    <a:pt x="314" y="48"/>
                  </a:lnTo>
                  <a:lnTo>
                    <a:pt x="310" y="51"/>
                  </a:lnTo>
                  <a:lnTo>
                    <a:pt x="305" y="54"/>
                  </a:lnTo>
                  <a:lnTo>
                    <a:pt x="297" y="60"/>
                  </a:lnTo>
                  <a:lnTo>
                    <a:pt x="294" y="64"/>
                  </a:lnTo>
                  <a:lnTo>
                    <a:pt x="290" y="67"/>
                  </a:lnTo>
                  <a:lnTo>
                    <a:pt x="286" y="70"/>
                  </a:lnTo>
                  <a:lnTo>
                    <a:pt x="284" y="73"/>
                  </a:lnTo>
                  <a:lnTo>
                    <a:pt x="280" y="77"/>
                  </a:lnTo>
                  <a:lnTo>
                    <a:pt x="277" y="81"/>
                  </a:lnTo>
                  <a:lnTo>
                    <a:pt x="274" y="84"/>
                  </a:lnTo>
                  <a:lnTo>
                    <a:pt x="271" y="87"/>
                  </a:lnTo>
                  <a:lnTo>
                    <a:pt x="269" y="91"/>
                  </a:lnTo>
                  <a:lnTo>
                    <a:pt x="265" y="94"/>
                  </a:lnTo>
                  <a:lnTo>
                    <a:pt x="263" y="98"/>
                  </a:lnTo>
                  <a:lnTo>
                    <a:pt x="260" y="101"/>
                  </a:lnTo>
                  <a:lnTo>
                    <a:pt x="258" y="105"/>
                  </a:lnTo>
                  <a:lnTo>
                    <a:pt x="255" y="109"/>
                  </a:lnTo>
                  <a:lnTo>
                    <a:pt x="252" y="112"/>
                  </a:lnTo>
                  <a:lnTo>
                    <a:pt x="250" y="116"/>
                  </a:lnTo>
                  <a:lnTo>
                    <a:pt x="247" y="120"/>
                  </a:lnTo>
                  <a:lnTo>
                    <a:pt x="244" y="123"/>
                  </a:lnTo>
                  <a:lnTo>
                    <a:pt x="238" y="130"/>
                  </a:lnTo>
                  <a:lnTo>
                    <a:pt x="235" y="134"/>
                  </a:lnTo>
                  <a:lnTo>
                    <a:pt x="232" y="138"/>
                  </a:lnTo>
                  <a:lnTo>
                    <a:pt x="229" y="142"/>
                  </a:lnTo>
                  <a:lnTo>
                    <a:pt x="225" y="145"/>
                  </a:lnTo>
                  <a:lnTo>
                    <a:pt x="222" y="149"/>
                  </a:lnTo>
                  <a:lnTo>
                    <a:pt x="218" y="153"/>
                  </a:lnTo>
                  <a:lnTo>
                    <a:pt x="215" y="157"/>
                  </a:lnTo>
                  <a:lnTo>
                    <a:pt x="211" y="161"/>
                  </a:lnTo>
                  <a:lnTo>
                    <a:pt x="207" y="164"/>
                  </a:lnTo>
                  <a:lnTo>
                    <a:pt x="203" y="168"/>
                  </a:lnTo>
                  <a:lnTo>
                    <a:pt x="199" y="172"/>
                  </a:lnTo>
                  <a:lnTo>
                    <a:pt x="196" y="175"/>
                  </a:lnTo>
                  <a:lnTo>
                    <a:pt x="192" y="179"/>
                  </a:lnTo>
                  <a:lnTo>
                    <a:pt x="188" y="182"/>
                  </a:lnTo>
                  <a:lnTo>
                    <a:pt x="183" y="186"/>
                  </a:lnTo>
                  <a:lnTo>
                    <a:pt x="179" y="189"/>
                  </a:lnTo>
                  <a:lnTo>
                    <a:pt x="175" y="192"/>
                  </a:lnTo>
                  <a:lnTo>
                    <a:pt x="170" y="196"/>
                  </a:lnTo>
                  <a:lnTo>
                    <a:pt x="161" y="202"/>
                  </a:lnTo>
                  <a:lnTo>
                    <a:pt x="157" y="206"/>
                  </a:lnTo>
                  <a:lnTo>
                    <a:pt x="152" y="208"/>
                  </a:lnTo>
                  <a:lnTo>
                    <a:pt x="148" y="211"/>
                  </a:lnTo>
                  <a:lnTo>
                    <a:pt x="143" y="214"/>
                  </a:lnTo>
                  <a:lnTo>
                    <a:pt x="139" y="217"/>
                  </a:lnTo>
                  <a:lnTo>
                    <a:pt x="134" y="219"/>
                  </a:lnTo>
                  <a:lnTo>
                    <a:pt x="129" y="222"/>
                  </a:lnTo>
                  <a:lnTo>
                    <a:pt x="125" y="225"/>
                  </a:lnTo>
                  <a:lnTo>
                    <a:pt x="120" y="228"/>
                  </a:lnTo>
                  <a:lnTo>
                    <a:pt x="115" y="231"/>
                  </a:lnTo>
                  <a:lnTo>
                    <a:pt x="110" y="234"/>
                  </a:lnTo>
                  <a:lnTo>
                    <a:pt x="106" y="237"/>
                  </a:lnTo>
                  <a:lnTo>
                    <a:pt x="101" y="240"/>
                  </a:lnTo>
                  <a:lnTo>
                    <a:pt x="97" y="243"/>
                  </a:lnTo>
                  <a:lnTo>
                    <a:pt x="92" y="246"/>
                  </a:lnTo>
                  <a:lnTo>
                    <a:pt x="88" y="249"/>
                  </a:lnTo>
                  <a:lnTo>
                    <a:pt x="83" y="253"/>
                  </a:lnTo>
                  <a:lnTo>
                    <a:pt x="79" y="256"/>
                  </a:lnTo>
                  <a:lnTo>
                    <a:pt x="70" y="264"/>
                  </a:lnTo>
                  <a:lnTo>
                    <a:pt x="67" y="268"/>
                  </a:lnTo>
                  <a:lnTo>
                    <a:pt x="62" y="272"/>
                  </a:lnTo>
                  <a:lnTo>
                    <a:pt x="59" y="276"/>
                  </a:lnTo>
                  <a:lnTo>
                    <a:pt x="55" y="281"/>
                  </a:lnTo>
                  <a:lnTo>
                    <a:pt x="50" y="286"/>
                  </a:lnTo>
                  <a:lnTo>
                    <a:pt x="47" y="290"/>
                  </a:lnTo>
                  <a:lnTo>
                    <a:pt x="44" y="295"/>
                  </a:lnTo>
                  <a:lnTo>
                    <a:pt x="40" y="299"/>
                  </a:lnTo>
                  <a:lnTo>
                    <a:pt x="36" y="305"/>
                  </a:lnTo>
                  <a:lnTo>
                    <a:pt x="33" y="309"/>
                  </a:lnTo>
                  <a:lnTo>
                    <a:pt x="29" y="315"/>
                  </a:lnTo>
                  <a:lnTo>
                    <a:pt x="26" y="320"/>
                  </a:lnTo>
                  <a:lnTo>
                    <a:pt x="23" y="325"/>
                  </a:lnTo>
                  <a:lnTo>
                    <a:pt x="19" y="330"/>
                  </a:lnTo>
                  <a:lnTo>
                    <a:pt x="16" y="336"/>
                  </a:lnTo>
                  <a:lnTo>
                    <a:pt x="12" y="341"/>
                  </a:lnTo>
                  <a:lnTo>
                    <a:pt x="10" y="347"/>
                  </a:lnTo>
                  <a:lnTo>
                    <a:pt x="6" y="352"/>
                  </a:lnTo>
                  <a:lnTo>
                    <a:pt x="0" y="364"/>
                  </a:lnTo>
                </a:path>
              </a:pathLst>
            </a:custGeom>
            <a:noFill/>
            <a:ln w="12700" cap="rnd" cmpd="sng">
              <a:solidFill>
                <a:srgbClr val="663300"/>
              </a:solidFill>
              <a:prstDash val="solid"/>
              <a:round/>
              <a:headEnd type="none" w="med" len="med"/>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53" name="Freeform 279"/>
            <p:cNvSpPr>
              <a:spLocks noChangeAspect="1"/>
            </p:cNvSpPr>
            <p:nvPr/>
          </p:nvSpPr>
          <p:spPr bwMode="auto">
            <a:xfrm>
              <a:off x="2896" y="3417"/>
              <a:ext cx="340" cy="169"/>
            </a:xfrm>
            <a:custGeom>
              <a:avLst/>
              <a:gdLst>
                <a:gd name="T0" fmla="*/ 0 w 340"/>
                <a:gd name="T1" fmla="*/ 0 h 169"/>
                <a:gd name="T2" fmla="*/ 3 w 340"/>
                <a:gd name="T3" fmla="*/ 3 h 169"/>
                <a:gd name="T4" fmla="*/ 7 w 340"/>
                <a:gd name="T5" fmla="*/ 5 h 169"/>
                <a:gd name="T6" fmla="*/ 11 w 340"/>
                <a:gd name="T7" fmla="*/ 8 h 169"/>
                <a:gd name="T8" fmla="*/ 15 w 340"/>
                <a:gd name="T9" fmla="*/ 11 h 169"/>
                <a:gd name="T10" fmla="*/ 18 w 340"/>
                <a:gd name="T11" fmla="*/ 14 h 169"/>
                <a:gd name="T12" fmla="*/ 23 w 340"/>
                <a:gd name="T13" fmla="*/ 16 h 169"/>
                <a:gd name="T14" fmla="*/ 26 w 340"/>
                <a:gd name="T15" fmla="*/ 19 h 169"/>
                <a:gd name="T16" fmla="*/ 31 w 340"/>
                <a:gd name="T17" fmla="*/ 22 h 169"/>
                <a:gd name="T18" fmla="*/ 35 w 340"/>
                <a:gd name="T19" fmla="*/ 24 h 169"/>
                <a:gd name="T20" fmla="*/ 39 w 340"/>
                <a:gd name="T21" fmla="*/ 27 h 169"/>
                <a:gd name="T22" fmla="*/ 44 w 340"/>
                <a:gd name="T23" fmla="*/ 29 h 169"/>
                <a:gd name="T24" fmla="*/ 48 w 340"/>
                <a:gd name="T25" fmla="*/ 31 h 169"/>
                <a:gd name="T26" fmla="*/ 53 w 340"/>
                <a:gd name="T27" fmla="*/ 33 h 169"/>
                <a:gd name="T28" fmla="*/ 58 w 340"/>
                <a:gd name="T29" fmla="*/ 35 h 169"/>
                <a:gd name="T30" fmla="*/ 63 w 340"/>
                <a:gd name="T31" fmla="*/ 36 h 169"/>
                <a:gd name="T32" fmla="*/ 68 w 340"/>
                <a:gd name="T33" fmla="*/ 38 h 169"/>
                <a:gd name="T34" fmla="*/ 73 w 340"/>
                <a:gd name="T35" fmla="*/ 39 h 169"/>
                <a:gd name="T36" fmla="*/ 79 w 340"/>
                <a:gd name="T37" fmla="*/ 40 h 169"/>
                <a:gd name="T38" fmla="*/ 91 w 340"/>
                <a:gd name="T39" fmla="*/ 42 h 169"/>
                <a:gd name="T40" fmla="*/ 97 w 340"/>
                <a:gd name="T41" fmla="*/ 43 h 169"/>
                <a:gd name="T42" fmla="*/ 104 w 340"/>
                <a:gd name="T43" fmla="*/ 43 h 169"/>
                <a:gd name="T44" fmla="*/ 110 w 340"/>
                <a:gd name="T45" fmla="*/ 43 h 169"/>
                <a:gd name="T46" fmla="*/ 117 w 340"/>
                <a:gd name="T47" fmla="*/ 43 h 169"/>
                <a:gd name="T48" fmla="*/ 124 w 340"/>
                <a:gd name="T49" fmla="*/ 43 h 169"/>
                <a:gd name="T50" fmla="*/ 132 w 340"/>
                <a:gd name="T51" fmla="*/ 43 h 169"/>
                <a:gd name="T52" fmla="*/ 139 w 340"/>
                <a:gd name="T53" fmla="*/ 43 h 169"/>
                <a:gd name="T54" fmla="*/ 146 w 340"/>
                <a:gd name="T55" fmla="*/ 43 h 169"/>
                <a:gd name="T56" fmla="*/ 153 w 340"/>
                <a:gd name="T57" fmla="*/ 43 h 169"/>
                <a:gd name="T58" fmla="*/ 161 w 340"/>
                <a:gd name="T59" fmla="*/ 43 h 169"/>
                <a:gd name="T60" fmla="*/ 169 w 340"/>
                <a:gd name="T61" fmla="*/ 43 h 169"/>
                <a:gd name="T62" fmla="*/ 176 w 340"/>
                <a:gd name="T63" fmla="*/ 43 h 169"/>
                <a:gd name="T64" fmla="*/ 183 w 340"/>
                <a:gd name="T65" fmla="*/ 43 h 169"/>
                <a:gd name="T66" fmla="*/ 191 w 340"/>
                <a:gd name="T67" fmla="*/ 44 h 169"/>
                <a:gd name="T68" fmla="*/ 198 w 340"/>
                <a:gd name="T69" fmla="*/ 45 h 169"/>
                <a:gd name="T70" fmla="*/ 205 w 340"/>
                <a:gd name="T71" fmla="*/ 46 h 169"/>
                <a:gd name="T72" fmla="*/ 212 w 340"/>
                <a:gd name="T73" fmla="*/ 48 h 169"/>
                <a:gd name="T74" fmla="*/ 219 w 340"/>
                <a:gd name="T75" fmla="*/ 49 h 169"/>
                <a:gd name="T76" fmla="*/ 233 w 340"/>
                <a:gd name="T77" fmla="*/ 54 h 169"/>
                <a:gd name="T78" fmla="*/ 239 w 340"/>
                <a:gd name="T79" fmla="*/ 57 h 169"/>
                <a:gd name="T80" fmla="*/ 246 w 340"/>
                <a:gd name="T81" fmla="*/ 60 h 169"/>
                <a:gd name="T82" fmla="*/ 252 w 340"/>
                <a:gd name="T83" fmla="*/ 64 h 169"/>
                <a:gd name="T84" fmla="*/ 258 w 340"/>
                <a:gd name="T85" fmla="*/ 68 h 169"/>
                <a:gd name="T86" fmla="*/ 264 w 340"/>
                <a:gd name="T87" fmla="*/ 72 h 169"/>
                <a:gd name="T88" fmla="*/ 269 w 340"/>
                <a:gd name="T89" fmla="*/ 77 h 169"/>
                <a:gd name="T90" fmla="*/ 275 w 340"/>
                <a:gd name="T91" fmla="*/ 83 h 169"/>
                <a:gd name="T92" fmla="*/ 280 w 340"/>
                <a:gd name="T93" fmla="*/ 88 h 169"/>
                <a:gd name="T94" fmla="*/ 285 w 340"/>
                <a:gd name="T95" fmla="*/ 93 h 169"/>
                <a:gd name="T96" fmla="*/ 290 w 340"/>
                <a:gd name="T97" fmla="*/ 100 h 169"/>
                <a:gd name="T98" fmla="*/ 296 w 340"/>
                <a:gd name="T99" fmla="*/ 106 h 169"/>
                <a:gd name="T100" fmla="*/ 301 w 340"/>
                <a:gd name="T101" fmla="*/ 112 h 169"/>
                <a:gd name="T102" fmla="*/ 305 w 340"/>
                <a:gd name="T103" fmla="*/ 119 h 169"/>
                <a:gd name="T104" fmla="*/ 310 w 340"/>
                <a:gd name="T105" fmla="*/ 126 h 169"/>
                <a:gd name="T106" fmla="*/ 315 w 340"/>
                <a:gd name="T107" fmla="*/ 132 h 169"/>
                <a:gd name="T108" fmla="*/ 320 w 340"/>
                <a:gd name="T109" fmla="*/ 139 h 169"/>
                <a:gd name="T110" fmla="*/ 324 w 340"/>
                <a:gd name="T111" fmla="*/ 146 h 169"/>
                <a:gd name="T112" fmla="*/ 329 w 340"/>
                <a:gd name="T113" fmla="*/ 153 h 169"/>
                <a:gd name="T114" fmla="*/ 339 w 340"/>
                <a:gd name="T115" fmla="*/ 168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
                <a:gd name="T175" fmla="*/ 0 h 169"/>
                <a:gd name="T176" fmla="*/ 340 w 340"/>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 h="169">
                  <a:moveTo>
                    <a:pt x="0" y="0"/>
                  </a:moveTo>
                  <a:lnTo>
                    <a:pt x="3" y="3"/>
                  </a:lnTo>
                  <a:lnTo>
                    <a:pt x="7" y="5"/>
                  </a:lnTo>
                  <a:lnTo>
                    <a:pt x="11" y="8"/>
                  </a:lnTo>
                  <a:lnTo>
                    <a:pt x="15" y="11"/>
                  </a:lnTo>
                  <a:lnTo>
                    <a:pt x="18" y="14"/>
                  </a:lnTo>
                  <a:lnTo>
                    <a:pt x="23" y="16"/>
                  </a:lnTo>
                  <a:lnTo>
                    <a:pt x="26" y="19"/>
                  </a:lnTo>
                  <a:lnTo>
                    <a:pt x="31" y="22"/>
                  </a:lnTo>
                  <a:lnTo>
                    <a:pt x="35" y="24"/>
                  </a:lnTo>
                  <a:lnTo>
                    <a:pt x="39" y="27"/>
                  </a:lnTo>
                  <a:lnTo>
                    <a:pt x="44" y="29"/>
                  </a:lnTo>
                  <a:lnTo>
                    <a:pt x="48" y="31"/>
                  </a:lnTo>
                  <a:lnTo>
                    <a:pt x="53" y="33"/>
                  </a:lnTo>
                  <a:lnTo>
                    <a:pt x="58" y="35"/>
                  </a:lnTo>
                  <a:lnTo>
                    <a:pt x="63" y="36"/>
                  </a:lnTo>
                  <a:lnTo>
                    <a:pt x="68" y="38"/>
                  </a:lnTo>
                  <a:lnTo>
                    <a:pt x="73" y="39"/>
                  </a:lnTo>
                  <a:lnTo>
                    <a:pt x="79" y="40"/>
                  </a:lnTo>
                  <a:lnTo>
                    <a:pt x="91" y="42"/>
                  </a:lnTo>
                  <a:lnTo>
                    <a:pt x="97" y="43"/>
                  </a:lnTo>
                  <a:lnTo>
                    <a:pt x="104" y="43"/>
                  </a:lnTo>
                  <a:lnTo>
                    <a:pt x="110" y="43"/>
                  </a:lnTo>
                  <a:lnTo>
                    <a:pt x="117" y="43"/>
                  </a:lnTo>
                  <a:lnTo>
                    <a:pt x="124" y="43"/>
                  </a:lnTo>
                  <a:lnTo>
                    <a:pt x="132" y="43"/>
                  </a:lnTo>
                  <a:lnTo>
                    <a:pt x="139" y="43"/>
                  </a:lnTo>
                  <a:lnTo>
                    <a:pt x="146" y="43"/>
                  </a:lnTo>
                  <a:lnTo>
                    <a:pt x="153" y="43"/>
                  </a:lnTo>
                  <a:lnTo>
                    <a:pt x="161" y="43"/>
                  </a:lnTo>
                  <a:lnTo>
                    <a:pt x="169" y="43"/>
                  </a:lnTo>
                  <a:lnTo>
                    <a:pt x="176" y="43"/>
                  </a:lnTo>
                  <a:lnTo>
                    <a:pt x="183" y="43"/>
                  </a:lnTo>
                  <a:lnTo>
                    <a:pt x="191" y="44"/>
                  </a:lnTo>
                  <a:lnTo>
                    <a:pt x="198" y="45"/>
                  </a:lnTo>
                  <a:lnTo>
                    <a:pt x="205" y="46"/>
                  </a:lnTo>
                  <a:lnTo>
                    <a:pt x="212" y="48"/>
                  </a:lnTo>
                  <a:lnTo>
                    <a:pt x="219" y="49"/>
                  </a:lnTo>
                  <a:lnTo>
                    <a:pt x="233" y="54"/>
                  </a:lnTo>
                  <a:lnTo>
                    <a:pt x="239" y="57"/>
                  </a:lnTo>
                  <a:lnTo>
                    <a:pt x="246" y="60"/>
                  </a:lnTo>
                  <a:lnTo>
                    <a:pt x="252" y="64"/>
                  </a:lnTo>
                  <a:lnTo>
                    <a:pt x="258" y="68"/>
                  </a:lnTo>
                  <a:lnTo>
                    <a:pt x="264" y="72"/>
                  </a:lnTo>
                  <a:lnTo>
                    <a:pt x="269" y="77"/>
                  </a:lnTo>
                  <a:lnTo>
                    <a:pt x="275" y="83"/>
                  </a:lnTo>
                  <a:lnTo>
                    <a:pt x="280" y="88"/>
                  </a:lnTo>
                  <a:lnTo>
                    <a:pt x="285" y="93"/>
                  </a:lnTo>
                  <a:lnTo>
                    <a:pt x="290" y="100"/>
                  </a:lnTo>
                  <a:lnTo>
                    <a:pt x="296" y="106"/>
                  </a:lnTo>
                  <a:lnTo>
                    <a:pt x="301" y="112"/>
                  </a:lnTo>
                  <a:lnTo>
                    <a:pt x="305" y="119"/>
                  </a:lnTo>
                  <a:lnTo>
                    <a:pt x="310" y="126"/>
                  </a:lnTo>
                  <a:lnTo>
                    <a:pt x="315" y="132"/>
                  </a:lnTo>
                  <a:lnTo>
                    <a:pt x="320" y="139"/>
                  </a:lnTo>
                  <a:lnTo>
                    <a:pt x="324" y="146"/>
                  </a:lnTo>
                  <a:lnTo>
                    <a:pt x="329" y="153"/>
                  </a:lnTo>
                  <a:lnTo>
                    <a:pt x="339" y="168"/>
                  </a:lnTo>
                </a:path>
              </a:pathLst>
            </a:custGeom>
            <a:noFill/>
            <a:ln w="12700" cap="rnd" cmpd="sng">
              <a:solidFill>
                <a:srgbClr val="663300"/>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354" name="Line 280"/>
            <p:cNvSpPr>
              <a:spLocks noChangeAspect="1" noChangeShapeType="1"/>
            </p:cNvSpPr>
            <p:nvPr/>
          </p:nvSpPr>
          <p:spPr bwMode="auto">
            <a:xfrm flipH="1">
              <a:off x="2868" y="3691"/>
              <a:ext cx="44" cy="169"/>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355" name="Line 281"/>
            <p:cNvSpPr>
              <a:spLocks noChangeAspect="1" noChangeShapeType="1"/>
            </p:cNvSpPr>
            <p:nvPr/>
          </p:nvSpPr>
          <p:spPr bwMode="auto">
            <a:xfrm>
              <a:off x="2946" y="3748"/>
              <a:ext cx="173" cy="64"/>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sp>
        <p:nvSpPr>
          <p:cNvPr id="2108" name="Line 133"/>
          <p:cNvSpPr>
            <a:spLocks noChangeAspect="1" noChangeShapeType="1"/>
          </p:cNvSpPr>
          <p:nvPr/>
        </p:nvSpPr>
        <p:spPr bwMode="auto">
          <a:xfrm rot="5400000" flipH="1" flipV="1">
            <a:off x="3873495" y="2497779"/>
            <a:ext cx="0" cy="273005"/>
          </a:xfrm>
          <a:prstGeom prst="line">
            <a:avLst/>
          </a:prstGeom>
          <a:noFill/>
          <a:ln w="28575">
            <a:solidFill>
              <a:srgbClr val="0070C0"/>
            </a:solidFill>
            <a:round/>
            <a:headEnd/>
            <a:tailEnd type="triangle" w="sm"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10" name="Line 136"/>
          <p:cNvSpPr>
            <a:spLocks noChangeAspect="1" noChangeShapeType="1"/>
          </p:cNvSpPr>
          <p:nvPr/>
        </p:nvSpPr>
        <p:spPr bwMode="auto">
          <a:xfrm rot="5400000" flipH="1" flipV="1">
            <a:off x="3878780" y="2277640"/>
            <a:ext cx="0" cy="262434"/>
          </a:xfrm>
          <a:prstGeom prst="line">
            <a:avLst/>
          </a:prstGeom>
          <a:noFill/>
          <a:ln w="28575">
            <a:solidFill>
              <a:srgbClr val="0070C0"/>
            </a:solidFill>
            <a:round/>
            <a:headEnd/>
            <a:tailEnd type="triangle" w="sm"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12" name="Line 138"/>
          <p:cNvSpPr>
            <a:spLocks noChangeAspect="1" noChangeShapeType="1"/>
          </p:cNvSpPr>
          <p:nvPr/>
        </p:nvSpPr>
        <p:spPr bwMode="auto">
          <a:xfrm rot="5400000" flipH="1" flipV="1">
            <a:off x="3876138" y="2184510"/>
            <a:ext cx="0" cy="267719"/>
          </a:xfrm>
          <a:prstGeom prst="line">
            <a:avLst/>
          </a:prstGeom>
          <a:noFill/>
          <a:ln w="28575">
            <a:solidFill>
              <a:srgbClr val="0070C0"/>
            </a:solidFill>
            <a:round/>
            <a:headEnd/>
            <a:tailEnd type="triangle" w="sm"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401" name="Text Box 285"/>
          <p:cNvSpPr txBox="1">
            <a:spLocks noChangeAspect="1" noChangeArrowheads="1"/>
          </p:cNvSpPr>
          <p:nvPr/>
        </p:nvSpPr>
        <p:spPr bwMode="auto">
          <a:xfrm>
            <a:off x="2529821" y="1711187"/>
            <a:ext cx="441146" cy="2308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Dust</a:t>
            </a:r>
          </a:p>
        </p:txBody>
      </p:sp>
      <p:sp>
        <p:nvSpPr>
          <p:cNvPr id="402" name="Freeform 401"/>
          <p:cNvSpPr/>
          <p:nvPr/>
        </p:nvSpPr>
        <p:spPr bwMode="auto">
          <a:xfrm rot="1353025">
            <a:off x="2273019" y="1981153"/>
            <a:ext cx="450768" cy="215444"/>
          </a:xfrm>
          <a:custGeom>
            <a:avLst/>
            <a:gdLst>
              <a:gd name="connsiteX0" fmla="*/ 93380 w 450768"/>
              <a:gd name="connsiteY0" fmla="*/ 493911 h 505175"/>
              <a:gd name="connsiteX1" fmla="*/ 180312 w 450768"/>
              <a:gd name="connsiteY1" fmla="*/ 493911 h 505175"/>
              <a:gd name="connsiteX2" fmla="*/ 196411 w 450768"/>
              <a:gd name="connsiteY2" fmla="*/ 490691 h 505175"/>
              <a:gd name="connsiteX3" fmla="*/ 225388 w 450768"/>
              <a:gd name="connsiteY3" fmla="*/ 481032 h 505175"/>
              <a:gd name="connsiteX4" fmla="*/ 235047 w 450768"/>
              <a:gd name="connsiteY4" fmla="*/ 477812 h 505175"/>
              <a:gd name="connsiteX5" fmla="*/ 247926 w 450768"/>
              <a:gd name="connsiteY5" fmla="*/ 464933 h 505175"/>
              <a:gd name="connsiteX6" fmla="*/ 254366 w 450768"/>
              <a:gd name="connsiteY6" fmla="*/ 458494 h 505175"/>
              <a:gd name="connsiteX7" fmla="*/ 270464 w 450768"/>
              <a:gd name="connsiteY7" fmla="*/ 445615 h 505175"/>
              <a:gd name="connsiteX8" fmla="*/ 283343 w 450768"/>
              <a:gd name="connsiteY8" fmla="*/ 426297 h 505175"/>
              <a:gd name="connsiteX9" fmla="*/ 296222 w 450768"/>
              <a:gd name="connsiteY9" fmla="*/ 413418 h 505175"/>
              <a:gd name="connsiteX10" fmla="*/ 302661 w 450768"/>
              <a:gd name="connsiteY10" fmla="*/ 403759 h 505175"/>
              <a:gd name="connsiteX11" fmla="*/ 318760 w 450768"/>
              <a:gd name="connsiteY11" fmla="*/ 387660 h 505175"/>
              <a:gd name="connsiteX12" fmla="*/ 328419 w 450768"/>
              <a:gd name="connsiteY12" fmla="*/ 374781 h 505175"/>
              <a:gd name="connsiteX13" fmla="*/ 334858 w 450768"/>
              <a:gd name="connsiteY13" fmla="*/ 365122 h 505175"/>
              <a:gd name="connsiteX14" fmla="*/ 347737 w 450768"/>
              <a:gd name="connsiteY14" fmla="*/ 352243 h 505175"/>
              <a:gd name="connsiteX15" fmla="*/ 370275 w 450768"/>
              <a:gd name="connsiteY15" fmla="*/ 349024 h 505175"/>
              <a:gd name="connsiteX16" fmla="*/ 389594 w 450768"/>
              <a:gd name="connsiteY16" fmla="*/ 342584 h 505175"/>
              <a:gd name="connsiteX17" fmla="*/ 415351 w 450768"/>
              <a:gd name="connsiteY17" fmla="*/ 313607 h 505175"/>
              <a:gd name="connsiteX18" fmla="*/ 425011 w 450768"/>
              <a:gd name="connsiteY18" fmla="*/ 278190 h 505175"/>
              <a:gd name="connsiteX19" fmla="*/ 431450 w 450768"/>
              <a:gd name="connsiteY19" fmla="*/ 226674 h 505175"/>
              <a:gd name="connsiteX20" fmla="*/ 444329 w 450768"/>
              <a:gd name="connsiteY20" fmla="*/ 197697 h 505175"/>
              <a:gd name="connsiteX21" fmla="*/ 450768 w 450768"/>
              <a:gd name="connsiteY21" fmla="*/ 175159 h 505175"/>
              <a:gd name="connsiteX22" fmla="*/ 447549 w 450768"/>
              <a:gd name="connsiteY22" fmla="*/ 117204 h 505175"/>
              <a:gd name="connsiteX23" fmla="*/ 444329 w 450768"/>
              <a:gd name="connsiteY23" fmla="*/ 107545 h 505175"/>
              <a:gd name="connsiteX24" fmla="*/ 441109 w 450768"/>
              <a:gd name="connsiteY24" fmla="*/ 88226 h 505175"/>
              <a:gd name="connsiteX25" fmla="*/ 431450 w 450768"/>
              <a:gd name="connsiteY25" fmla="*/ 56029 h 505175"/>
              <a:gd name="connsiteX26" fmla="*/ 428230 w 450768"/>
              <a:gd name="connsiteY26" fmla="*/ 46370 h 505175"/>
              <a:gd name="connsiteX27" fmla="*/ 418571 w 450768"/>
              <a:gd name="connsiteY27" fmla="*/ 39931 h 505175"/>
              <a:gd name="connsiteX28" fmla="*/ 412132 w 450768"/>
              <a:gd name="connsiteY28" fmla="*/ 33491 h 505175"/>
              <a:gd name="connsiteX29" fmla="*/ 402473 w 450768"/>
              <a:gd name="connsiteY29" fmla="*/ 27052 h 505175"/>
              <a:gd name="connsiteX30" fmla="*/ 396033 w 450768"/>
              <a:gd name="connsiteY30" fmla="*/ 20612 h 505175"/>
              <a:gd name="connsiteX31" fmla="*/ 386374 w 450768"/>
              <a:gd name="connsiteY31" fmla="*/ 17393 h 505175"/>
              <a:gd name="connsiteX32" fmla="*/ 318760 w 450768"/>
              <a:gd name="connsiteY32" fmla="*/ 7733 h 505175"/>
              <a:gd name="connsiteX33" fmla="*/ 286563 w 450768"/>
              <a:gd name="connsiteY33" fmla="*/ 4514 h 505175"/>
              <a:gd name="connsiteX34" fmla="*/ 264025 w 450768"/>
              <a:gd name="connsiteY34" fmla="*/ 7733 h 505175"/>
              <a:gd name="connsiteX35" fmla="*/ 257585 w 450768"/>
              <a:gd name="connsiteY35" fmla="*/ 14173 h 505175"/>
              <a:gd name="connsiteX36" fmla="*/ 247926 w 450768"/>
              <a:gd name="connsiteY36" fmla="*/ 17393 h 505175"/>
              <a:gd name="connsiteX37" fmla="*/ 218949 w 450768"/>
              <a:gd name="connsiteY37" fmla="*/ 33491 h 505175"/>
              <a:gd name="connsiteX38" fmla="*/ 202850 w 450768"/>
              <a:gd name="connsiteY38" fmla="*/ 43150 h 505175"/>
              <a:gd name="connsiteX39" fmla="*/ 193191 w 450768"/>
              <a:gd name="connsiteY39" fmla="*/ 49590 h 505175"/>
              <a:gd name="connsiteX40" fmla="*/ 180312 w 450768"/>
              <a:gd name="connsiteY40" fmla="*/ 52810 h 505175"/>
              <a:gd name="connsiteX41" fmla="*/ 170653 w 450768"/>
              <a:gd name="connsiteY41" fmla="*/ 56029 h 505175"/>
              <a:gd name="connsiteX42" fmla="*/ 141675 w 450768"/>
              <a:gd name="connsiteY42" fmla="*/ 78567 h 505175"/>
              <a:gd name="connsiteX43" fmla="*/ 135236 w 450768"/>
              <a:gd name="connsiteY43" fmla="*/ 85007 h 505175"/>
              <a:gd name="connsiteX44" fmla="*/ 128797 w 450768"/>
              <a:gd name="connsiteY44" fmla="*/ 104325 h 505175"/>
              <a:gd name="connsiteX45" fmla="*/ 125577 w 450768"/>
              <a:gd name="connsiteY45" fmla="*/ 113984 h 505175"/>
              <a:gd name="connsiteX46" fmla="*/ 122357 w 450768"/>
              <a:gd name="connsiteY46" fmla="*/ 126863 h 505175"/>
              <a:gd name="connsiteX47" fmla="*/ 115918 w 450768"/>
              <a:gd name="connsiteY47" fmla="*/ 136522 h 505175"/>
              <a:gd name="connsiteX48" fmla="*/ 112698 w 450768"/>
              <a:gd name="connsiteY48" fmla="*/ 146181 h 505175"/>
              <a:gd name="connsiteX49" fmla="*/ 106258 w 450768"/>
              <a:gd name="connsiteY49" fmla="*/ 152621 h 505175"/>
              <a:gd name="connsiteX50" fmla="*/ 90160 w 450768"/>
              <a:gd name="connsiteY50" fmla="*/ 168719 h 505175"/>
              <a:gd name="connsiteX51" fmla="*/ 83720 w 450768"/>
              <a:gd name="connsiteY51" fmla="*/ 175159 h 505175"/>
              <a:gd name="connsiteX52" fmla="*/ 74061 w 450768"/>
              <a:gd name="connsiteY52" fmla="*/ 178379 h 505175"/>
              <a:gd name="connsiteX53" fmla="*/ 64402 w 450768"/>
              <a:gd name="connsiteY53" fmla="*/ 184818 h 505175"/>
              <a:gd name="connsiteX54" fmla="*/ 57963 w 450768"/>
              <a:gd name="connsiteY54" fmla="*/ 274970 h 505175"/>
              <a:gd name="connsiteX55" fmla="*/ 51523 w 450768"/>
              <a:gd name="connsiteY55" fmla="*/ 294288 h 505175"/>
              <a:gd name="connsiteX56" fmla="*/ 48304 w 450768"/>
              <a:gd name="connsiteY56" fmla="*/ 323266 h 505175"/>
              <a:gd name="connsiteX57" fmla="*/ 45084 w 450768"/>
              <a:gd name="connsiteY57" fmla="*/ 336145 h 505175"/>
              <a:gd name="connsiteX58" fmla="*/ 41864 w 450768"/>
              <a:gd name="connsiteY58" fmla="*/ 358683 h 505175"/>
              <a:gd name="connsiteX59" fmla="*/ 38644 w 450768"/>
              <a:gd name="connsiteY59" fmla="*/ 371562 h 505175"/>
              <a:gd name="connsiteX60" fmla="*/ 35425 w 450768"/>
              <a:gd name="connsiteY60" fmla="*/ 394100 h 505175"/>
              <a:gd name="connsiteX61" fmla="*/ 28985 w 450768"/>
              <a:gd name="connsiteY61" fmla="*/ 413418 h 505175"/>
              <a:gd name="connsiteX62" fmla="*/ 25766 w 450768"/>
              <a:gd name="connsiteY62" fmla="*/ 474593 h 505175"/>
              <a:gd name="connsiteX63" fmla="*/ 19326 w 450768"/>
              <a:gd name="connsiteY63" fmla="*/ 481032 h 505175"/>
              <a:gd name="connsiteX64" fmla="*/ 8 w 450768"/>
              <a:gd name="connsiteY64" fmla="*/ 487472 h 505175"/>
              <a:gd name="connsiteX65" fmla="*/ 28985 w 450768"/>
              <a:gd name="connsiteY65" fmla="*/ 500350 h 505175"/>
              <a:gd name="connsiteX66" fmla="*/ 93380 w 450768"/>
              <a:gd name="connsiteY66" fmla="*/ 493911 h 5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50768" h="505175">
                <a:moveTo>
                  <a:pt x="93380" y="493911"/>
                </a:moveTo>
                <a:cubicBezTo>
                  <a:pt x="118601" y="492838"/>
                  <a:pt x="105122" y="499097"/>
                  <a:pt x="180312" y="493911"/>
                </a:cubicBezTo>
                <a:cubicBezTo>
                  <a:pt x="185772" y="493534"/>
                  <a:pt x="191131" y="492131"/>
                  <a:pt x="196411" y="490691"/>
                </a:cubicBezTo>
                <a:cubicBezTo>
                  <a:pt x="196430" y="490686"/>
                  <a:pt x="220549" y="482645"/>
                  <a:pt x="225388" y="481032"/>
                </a:cubicBezTo>
                <a:lnTo>
                  <a:pt x="235047" y="477812"/>
                </a:lnTo>
                <a:lnTo>
                  <a:pt x="247926" y="464933"/>
                </a:lnTo>
                <a:cubicBezTo>
                  <a:pt x="250073" y="462787"/>
                  <a:pt x="251840" y="460178"/>
                  <a:pt x="254366" y="458494"/>
                </a:cubicBezTo>
                <a:cubicBezTo>
                  <a:pt x="260706" y="454268"/>
                  <a:pt x="265874" y="451735"/>
                  <a:pt x="270464" y="445615"/>
                </a:cubicBezTo>
                <a:cubicBezTo>
                  <a:pt x="275107" y="439424"/>
                  <a:pt x="277871" y="431769"/>
                  <a:pt x="283343" y="426297"/>
                </a:cubicBezTo>
                <a:cubicBezTo>
                  <a:pt x="287636" y="422004"/>
                  <a:pt x="292854" y="418470"/>
                  <a:pt x="296222" y="413418"/>
                </a:cubicBezTo>
                <a:cubicBezTo>
                  <a:pt x="298368" y="410198"/>
                  <a:pt x="300113" y="406671"/>
                  <a:pt x="302661" y="403759"/>
                </a:cubicBezTo>
                <a:cubicBezTo>
                  <a:pt x="307658" y="398048"/>
                  <a:pt x="314207" y="393731"/>
                  <a:pt x="318760" y="387660"/>
                </a:cubicBezTo>
                <a:cubicBezTo>
                  <a:pt x="321980" y="383367"/>
                  <a:pt x="325300" y="379148"/>
                  <a:pt x="328419" y="374781"/>
                </a:cubicBezTo>
                <a:cubicBezTo>
                  <a:pt x="330668" y="371632"/>
                  <a:pt x="332340" y="368060"/>
                  <a:pt x="334858" y="365122"/>
                </a:cubicBezTo>
                <a:cubicBezTo>
                  <a:pt x="338809" y="360512"/>
                  <a:pt x="341727" y="353101"/>
                  <a:pt x="347737" y="352243"/>
                </a:cubicBezTo>
                <a:lnTo>
                  <a:pt x="370275" y="349024"/>
                </a:lnTo>
                <a:cubicBezTo>
                  <a:pt x="376715" y="346877"/>
                  <a:pt x="384794" y="347384"/>
                  <a:pt x="389594" y="342584"/>
                </a:cubicBezTo>
                <a:cubicBezTo>
                  <a:pt x="411648" y="320530"/>
                  <a:pt x="403861" y="330843"/>
                  <a:pt x="415351" y="313607"/>
                </a:cubicBezTo>
                <a:cubicBezTo>
                  <a:pt x="422614" y="284556"/>
                  <a:pt x="418992" y="296245"/>
                  <a:pt x="425011" y="278190"/>
                </a:cubicBezTo>
                <a:cubicBezTo>
                  <a:pt x="425708" y="271916"/>
                  <a:pt x="429479" y="235215"/>
                  <a:pt x="431450" y="226674"/>
                </a:cubicBezTo>
                <a:cubicBezTo>
                  <a:pt x="438570" y="195821"/>
                  <a:pt x="434433" y="217487"/>
                  <a:pt x="444329" y="197697"/>
                </a:cubicBezTo>
                <a:cubicBezTo>
                  <a:pt x="446640" y="193075"/>
                  <a:pt x="449736" y="179290"/>
                  <a:pt x="450768" y="175159"/>
                </a:cubicBezTo>
                <a:cubicBezTo>
                  <a:pt x="449695" y="155841"/>
                  <a:pt x="449383" y="136465"/>
                  <a:pt x="447549" y="117204"/>
                </a:cubicBezTo>
                <a:cubicBezTo>
                  <a:pt x="447227" y="113825"/>
                  <a:pt x="445065" y="110858"/>
                  <a:pt x="444329" y="107545"/>
                </a:cubicBezTo>
                <a:cubicBezTo>
                  <a:pt x="442913" y="101172"/>
                  <a:pt x="442102" y="94679"/>
                  <a:pt x="441109" y="88226"/>
                </a:cubicBezTo>
                <a:cubicBezTo>
                  <a:pt x="434603" y="45939"/>
                  <a:pt x="443495" y="80119"/>
                  <a:pt x="431450" y="56029"/>
                </a:cubicBezTo>
                <a:cubicBezTo>
                  <a:pt x="429932" y="52993"/>
                  <a:pt x="430350" y="49020"/>
                  <a:pt x="428230" y="46370"/>
                </a:cubicBezTo>
                <a:cubicBezTo>
                  <a:pt x="425813" y="43348"/>
                  <a:pt x="421593" y="42348"/>
                  <a:pt x="418571" y="39931"/>
                </a:cubicBezTo>
                <a:cubicBezTo>
                  <a:pt x="416201" y="38035"/>
                  <a:pt x="414502" y="35387"/>
                  <a:pt x="412132" y="33491"/>
                </a:cubicBezTo>
                <a:cubicBezTo>
                  <a:pt x="409110" y="31074"/>
                  <a:pt x="405495" y="29469"/>
                  <a:pt x="402473" y="27052"/>
                </a:cubicBezTo>
                <a:cubicBezTo>
                  <a:pt x="400102" y="25156"/>
                  <a:pt x="398636" y="22174"/>
                  <a:pt x="396033" y="20612"/>
                </a:cubicBezTo>
                <a:cubicBezTo>
                  <a:pt x="393123" y="18866"/>
                  <a:pt x="389594" y="18466"/>
                  <a:pt x="386374" y="17393"/>
                </a:cubicBezTo>
                <a:cubicBezTo>
                  <a:pt x="360287" y="0"/>
                  <a:pt x="382226" y="12266"/>
                  <a:pt x="318760" y="7733"/>
                </a:cubicBezTo>
                <a:cubicBezTo>
                  <a:pt x="308002" y="6965"/>
                  <a:pt x="297295" y="5587"/>
                  <a:pt x="286563" y="4514"/>
                </a:cubicBezTo>
                <a:cubicBezTo>
                  <a:pt x="279050" y="5587"/>
                  <a:pt x="271224" y="5333"/>
                  <a:pt x="264025" y="7733"/>
                </a:cubicBezTo>
                <a:cubicBezTo>
                  <a:pt x="261145" y="8693"/>
                  <a:pt x="260188" y="12611"/>
                  <a:pt x="257585" y="14173"/>
                </a:cubicBezTo>
                <a:cubicBezTo>
                  <a:pt x="254675" y="15919"/>
                  <a:pt x="250893" y="15745"/>
                  <a:pt x="247926" y="17393"/>
                </a:cubicBezTo>
                <a:cubicBezTo>
                  <a:pt x="214719" y="35842"/>
                  <a:pt x="240803" y="26208"/>
                  <a:pt x="218949" y="33491"/>
                </a:cubicBezTo>
                <a:cubicBezTo>
                  <a:pt x="206369" y="46071"/>
                  <a:pt x="219571" y="34790"/>
                  <a:pt x="202850" y="43150"/>
                </a:cubicBezTo>
                <a:cubicBezTo>
                  <a:pt x="199389" y="44881"/>
                  <a:pt x="196748" y="48066"/>
                  <a:pt x="193191" y="49590"/>
                </a:cubicBezTo>
                <a:cubicBezTo>
                  <a:pt x="189124" y="51333"/>
                  <a:pt x="184567" y="51594"/>
                  <a:pt x="180312" y="52810"/>
                </a:cubicBezTo>
                <a:cubicBezTo>
                  <a:pt x="177049" y="53742"/>
                  <a:pt x="173873" y="54956"/>
                  <a:pt x="170653" y="56029"/>
                </a:cubicBezTo>
                <a:cubicBezTo>
                  <a:pt x="151160" y="75522"/>
                  <a:pt x="161342" y="68734"/>
                  <a:pt x="141675" y="78567"/>
                </a:cubicBezTo>
                <a:cubicBezTo>
                  <a:pt x="139529" y="80714"/>
                  <a:pt x="136593" y="82292"/>
                  <a:pt x="135236" y="85007"/>
                </a:cubicBezTo>
                <a:cubicBezTo>
                  <a:pt x="132201" y="91078"/>
                  <a:pt x="130943" y="97886"/>
                  <a:pt x="128797" y="104325"/>
                </a:cubicBezTo>
                <a:cubicBezTo>
                  <a:pt x="127724" y="107545"/>
                  <a:pt x="126400" y="110691"/>
                  <a:pt x="125577" y="113984"/>
                </a:cubicBezTo>
                <a:cubicBezTo>
                  <a:pt x="124504" y="118277"/>
                  <a:pt x="124100" y="122796"/>
                  <a:pt x="122357" y="126863"/>
                </a:cubicBezTo>
                <a:cubicBezTo>
                  <a:pt x="120833" y="130420"/>
                  <a:pt x="117648" y="133061"/>
                  <a:pt x="115918" y="136522"/>
                </a:cubicBezTo>
                <a:cubicBezTo>
                  <a:pt x="114400" y="139558"/>
                  <a:pt x="114444" y="143271"/>
                  <a:pt x="112698" y="146181"/>
                </a:cubicBezTo>
                <a:cubicBezTo>
                  <a:pt x="111136" y="148784"/>
                  <a:pt x="108154" y="150250"/>
                  <a:pt x="106258" y="152621"/>
                </a:cubicBezTo>
                <a:cubicBezTo>
                  <a:pt x="89086" y="174086"/>
                  <a:pt x="111625" y="151547"/>
                  <a:pt x="90160" y="168719"/>
                </a:cubicBezTo>
                <a:cubicBezTo>
                  <a:pt x="87789" y="170615"/>
                  <a:pt x="86323" y="173597"/>
                  <a:pt x="83720" y="175159"/>
                </a:cubicBezTo>
                <a:cubicBezTo>
                  <a:pt x="80810" y="176905"/>
                  <a:pt x="77097" y="176861"/>
                  <a:pt x="74061" y="178379"/>
                </a:cubicBezTo>
                <a:cubicBezTo>
                  <a:pt x="70600" y="180109"/>
                  <a:pt x="67622" y="182672"/>
                  <a:pt x="64402" y="184818"/>
                </a:cubicBezTo>
                <a:cubicBezTo>
                  <a:pt x="53566" y="228161"/>
                  <a:pt x="69309" y="161506"/>
                  <a:pt x="57963" y="274970"/>
                </a:cubicBezTo>
                <a:cubicBezTo>
                  <a:pt x="57288" y="281724"/>
                  <a:pt x="51523" y="294288"/>
                  <a:pt x="51523" y="294288"/>
                </a:cubicBezTo>
                <a:cubicBezTo>
                  <a:pt x="50450" y="303947"/>
                  <a:pt x="49782" y="313660"/>
                  <a:pt x="48304" y="323266"/>
                </a:cubicBezTo>
                <a:cubicBezTo>
                  <a:pt x="47631" y="327640"/>
                  <a:pt x="45876" y="331791"/>
                  <a:pt x="45084" y="336145"/>
                </a:cubicBezTo>
                <a:cubicBezTo>
                  <a:pt x="43726" y="343612"/>
                  <a:pt x="43222" y="351216"/>
                  <a:pt x="41864" y="358683"/>
                </a:cubicBezTo>
                <a:cubicBezTo>
                  <a:pt x="41072" y="363037"/>
                  <a:pt x="39436" y="367208"/>
                  <a:pt x="38644" y="371562"/>
                </a:cubicBezTo>
                <a:cubicBezTo>
                  <a:pt x="37287" y="379029"/>
                  <a:pt x="37131" y="386705"/>
                  <a:pt x="35425" y="394100"/>
                </a:cubicBezTo>
                <a:cubicBezTo>
                  <a:pt x="33899" y="400714"/>
                  <a:pt x="28985" y="413418"/>
                  <a:pt x="28985" y="413418"/>
                </a:cubicBezTo>
                <a:cubicBezTo>
                  <a:pt x="27912" y="433810"/>
                  <a:pt x="28654" y="454378"/>
                  <a:pt x="25766" y="474593"/>
                </a:cubicBezTo>
                <a:cubicBezTo>
                  <a:pt x="25337" y="477598"/>
                  <a:pt x="22041" y="479674"/>
                  <a:pt x="19326" y="481032"/>
                </a:cubicBezTo>
                <a:cubicBezTo>
                  <a:pt x="13255" y="484068"/>
                  <a:pt x="8" y="487472"/>
                  <a:pt x="8" y="487472"/>
                </a:cubicBezTo>
                <a:cubicBezTo>
                  <a:pt x="5910" y="505175"/>
                  <a:pt x="0" y="497130"/>
                  <a:pt x="28985" y="500350"/>
                </a:cubicBezTo>
                <a:cubicBezTo>
                  <a:pt x="68540" y="504745"/>
                  <a:pt x="68159" y="494984"/>
                  <a:pt x="93380" y="493911"/>
                </a:cubicBezTo>
                <a:close/>
              </a:path>
            </a:pathLst>
          </a:custGeom>
          <a:gradFill flip="none" rotWithShape="1">
            <a:gsLst>
              <a:gs pos="0">
                <a:srgbClr val="CC9900">
                  <a:shade val="30000"/>
                  <a:satMod val="115000"/>
                </a:srgbClr>
              </a:gs>
              <a:gs pos="50000">
                <a:srgbClr val="CC9900">
                  <a:shade val="67500"/>
                  <a:satMod val="115000"/>
                </a:srgbClr>
              </a:gs>
              <a:gs pos="100000">
                <a:srgbClr val="CC9900">
                  <a:shade val="100000"/>
                  <a:satMod val="115000"/>
                </a:srgbClr>
              </a:gs>
            </a:gsLst>
            <a:lin ang="18900000" scaled="1"/>
            <a:tileRect/>
          </a:gra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grpSp>
        <p:nvGrpSpPr>
          <p:cNvPr id="21" name="Group 405"/>
          <p:cNvGrpSpPr/>
          <p:nvPr/>
        </p:nvGrpSpPr>
        <p:grpSpPr>
          <a:xfrm>
            <a:off x="2388621" y="1956135"/>
            <a:ext cx="444776" cy="189284"/>
            <a:chOff x="3000463" y="4065929"/>
            <a:chExt cx="444776" cy="189284"/>
          </a:xfrm>
          <a:solidFill>
            <a:srgbClr val="CC9900"/>
          </a:solidFill>
        </p:grpSpPr>
        <p:sp>
          <p:nvSpPr>
            <p:cNvPr id="403" name="AutoShape 139"/>
            <p:cNvSpPr>
              <a:spLocks noChangeAspect="1" noChangeArrowheads="1"/>
            </p:cNvSpPr>
            <p:nvPr/>
          </p:nvSpPr>
          <p:spPr bwMode="auto">
            <a:xfrm rot="20175136">
              <a:off x="3000463" y="4195267"/>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404" name="AutoShape 140"/>
            <p:cNvSpPr>
              <a:spLocks noChangeAspect="1" noChangeArrowheads="1"/>
            </p:cNvSpPr>
            <p:nvPr/>
          </p:nvSpPr>
          <p:spPr bwMode="auto">
            <a:xfrm rot="20175136">
              <a:off x="3084907" y="4065929"/>
              <a:ext cx="264503" cy="59691"/>
            </a:xfrm>
            <a:prstGeom prst="curvedDownArrow">
              <a:avLst>
                <a:gd name="adj1" fmla="val 48718"/>
                <a:gd name="adj2" fmla="val 97436"/>
                <a:gd name="adj3" fmla="val 33333"/>
              </a:avLst>
            </a:prstGeom>
            <a:grp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405" name="AutoShape 141"/>
            <p:cNvSpPr>
              <a:spLocks noChangeAspect="1" noChangeArrowheads="1"/>
            </p:cNvSpPr>
            <p:nvPr/>
          </p:nvSpPr>
          <p:spPr bwMode="auto">
            <a:xfrm rot="20175136">
              <a:off x="3218787" y="4074791"/>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sp>
        <p:nvSpPr>
          <p:cNvPr id="408" name="Line 6"/>
          <p:cNvSpPr>
            <a:spLocks noChangeAspect="1" noChangeShapeType="1"/>
          </p:cNvSpPr>
          <p:nvPr/>
        </p:nvSpPr>
        <p:spPr bwMode="auto">
          <a:xfrm>
            <a:off x="3150935" y="2705720"/>
            <a:ext cx="2290239" cy="0"/>
          </a:xfrm>
          <a:prstGeom prst="line">
            <a:avLst/>
          </a:prstGeom>
          <a:noFill/>
          <a:ln w="12700">
            <a:solidFill>
              <a:schemeClr val="tx1"/>
            </a:solidFill>
            <a:prstDash val="solid"/>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409" name="Line 6"/>
          <p:cNvSpPr>
            <a:spLocks noChangeAspect="1" noChangeShapeType="1"/>
          </p:cNvSpPr>
          <p:nvPr/>
        </p:nvSpPr>
        <p:spPr bwMode="auto">
          <a:xfrm>
            <a:off x="3140668" y="2925943"/>
            <a:ext cx="2290239" cy="0"/>
          </a:xfrm>
          <a:prstGeom prst="line">
            <a:avLst/>
          </a:prstGeom>
          <a:noFill/>
          <a:ln w="19050">
            <a:solidFill>
              <a:srgbClr val="000099"/>
            </a:solidFill>
            <a:prstDash val="sys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cxnSp>
        <p:nvCxnSpPr>
          <p:cNvPr id="410" name="Straight Connector 409"/>
          <p:cNvCxnSpPr/>
          <p:nvPr/>
        </p:nvCxnSpPr>
        <p:spPr bwMode="auto">
          <a:xfrm rot="5400000">
            <a:off x="3043208" y="2589833"/>
            <a:ext cx="209550" cy="0"/>
          </a:xfrm>
          <a:prstGeom prst="line">
            <a:avLst/>
          </a:prstGeom>
          <a:noFill/>
          <a:ln w="12700" cap="flat" cmpd="sng" algn="ctr">
            <a:solidFill>
              <a:schemeClr val="tx1"/>
            </a:solidFill>
            <a:prstDash val="solid"/>
            <a:round/>
            <a:headEnd type="none" w="med" len="med"/>
            <a:tailEnd type="none" w="med" len="med"/>
          </a:ln>
          <a:effectLst/>
        </p:spPr>
      </p:cxnSp>
      <p:sp>
        <p:nvSpPr>
          <p:cNvPr id="2160" name="Line 131"/>
          <p:cNvSpPr>
            <a:spLocks noChangeAspect="1" noChangeShapeType="1"/>
          </p:cNvSpPr>
          <p:nvPr/>
        </p:nvSpPr>
        <p:spPr bwMode="auto">
          <a:xfrm>
            <a:off x="4454497" y="2589581"/>
            <a:ext cx="0" cy="263346"/>
          </a:xfrm>
          <a:prstGeom prst="line">
            <a:avLst/>
          </a:prstGeom>
          <a:noFill/>
          <a:ln w="28575">
            <a:solidFill>
              <a:srgbClr val="0070C0"/>
            </a:solidFill>
            <a:round/>
            <a:headEnd type="triangle" w="med" len="me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00" name="Line 124"/>
          <p:cNvSpPr>
            <a:spLocks noChangeAspect="1" noChangeShapeType="1"/>
          </p:cNvSpPr>
          <p:nvPr/>
        </p:nvSpPr>
        <p:spPr bwMode="auto">
          <a:xfrm flipV="1">
            <a:off x="4019505" y="852761"/>
            <a:ext cx="0" cy="1769918"/>
          </a:xfrm>
          <a:prstGeom prst="line">
            <a:avLst/>
          </a:prstGeom>
          <a:noFill/>
          <a:ln w="28575">
            <a:solidFill>
              <a:srgbClr val="0070C0"/>
            </a:solidFill>
            <a:round/>
            <a:headEnd type="none" w="med" len="me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cxnSp>
        <p:nvCxnSpPr>
          <p:cNvPr id="412" name="Straight Arrow Connector 411"/>
          <p:cNvCxnSpPr/>
          <p:nvPr/>
        </p:nvCxnSpPr>
        <p:spPr bwMode="auto">
          <a:xfrm rot="5400000">
            <a:off x="959647" y="804440"/>
            <a:ext cx="323850" cy="139700"/>
          </a:xfrm>
          <a:prstGeom prst="straightConnector1">
            <a:avLst/>
          </a:prstGeom>
          <a:noFill/>
          <a:ln w="28575" cap="flat" cmpd="sng" algn="ctr">
            <a:solidFill>
              <a:srgbClr val="CC6600"/>
            </a:solidFill>
            <a:prstDash val="solid"/>
            <a:round/>
            <a:headEnd type="none" w="med" len="med"/>
            <a:tailEnd type="triangle" w="med" len="med"/>
          </a:ln>
          <a:effectLst/>
        </p:spPr>
      </p:cxnSp>
      <p:cxnSp>
        <p:nvCxnSpPr>
          <p:cNvPr id="419" name="Straight Connector 418"/>
          <p:cNvCxnSpPr/>
          <p:nvPr/>
        </p:nvCxnSpPr>
        <p:spPr bwMode="auto">
          <a:xfrm>
            <a:off x="4881229" y="2275024"/>
            <a:ext cx="559613" cy="0"/>
          </a:xfrm>
          <a:prstGeom prst="line">
            <a:avLst/>
          </a:prstGeom>
          <a:noFill/>
          <a:ln w="57150" cap="flat" cmpd="sng" algn="ctr">
            <a:solidFill>
              <a:srgbClr val="000099"/>
            </a:solidFill>
            <a:prstDash val="solid"/>
            <a:round/>
            <a:headEnd type="none" w="med" len="med"/>
            <a:tailEnd type="none" w="med" len="med"/>
          </a:ln>
          <a:effectLst/>
        </p:spPr>
      </p:cxnSp>
      <p:sp>
        <p:nvSpPr>
          <p:cNvPr id="420" name="Rectangle 121"/>
          <p:cNvSpPr>
            <a:spLocks noChangeAspect="1" noChangeArrowheads="1"/>
          </p:cNvSpPr>
          <p:nvPr/>
        </p:nvSpPr>
        <p:spPr bwMode="auto">
          <a:xfrm>
            <a:off x="4774565" y="2305678"/>
            <a:ext cx="738986" cy="320601"/>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ts val="900"/>
              </a:lnSpc>
              <a:spcBef>
                <a:spcPct val="0"/>
              </a:spcBef>
              <a:spcAft>
                <a:spcPct val="0"/>
              </a:spcAft>
            </a:pPr>
            <a:r>
              <a:rPr lang="en-US" sz="900" dirty="0">
                <a:solidFill>
                  <a:srgbClr val="000000"/>
                </a:solidFill>
                <a:latin typeface="Arial Rounded MT Bold" pitchFamily="34" charset="0"/>
              </a:rPr>
              <a:t>Saturated</a:t>
            </a:r>
          </a:p>
          <a:p>
            <a:pPr algn="ctr" defTabSz="914400" eaLnBrk="0" fontAlgn="base" hangingPunct="0">
              <a:lnSpc>
                <a:spcPts val="900"/>
              </a:lnSpc>
              <a:spcBef>
                <a:spcPct val="0"/>
              </a:spcBef>
              <a:spcAft>
                <a:spcPct val="0"/>
              </a:spcAft>
            </a:pPr>
            <a:r>
              <a:rPr lang="en-US" sz="900" dirty="0">
                <a:solidFill>
                  <a:srgbClr val="000000"/>
                </a:solidFill>
                <a:latin typeface="Arial Rounded MT Bold" pitchFamily="34" charset="0"/>
              </a:rPr>
              <a:t>fraction</a:t>
            </a:r>
          </a:p>
        </p:txBody>
      </p:sp>
      <p:sp>
        <p:nvSpPr>
          <p:cNvPr id="421" name="Text Box 289"/>
          <p:cNvSpPr txBox="1">
            <a:spLocks noChangeAspect="1" noChangeArrowheads="1"/>
          </p:cNvSpPr>
          <p:nvPr/>
        </p:nvSpPr>
        <p:spPr bwMode="auto">
          <a:xfrm>
            <a:off x="8001000" y="1733490"/>
            <a:ext cx="551754" cy="4001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dirty="0">
                <a:solidFill>
                  <a:srgbClr val="000000"/>
                </a:solidFill>
                <a:latin typeface="Arial Rounded MT Bold" pitchFamily="34" charset="0"/>
              </a:rPr>
              <a:t>N </a:t>
            </a:r>
            <a:r>
              <a:rPr lang="en-US" sz="1000" dirty="0" err="1">
                <a:solidFill>
                  <a:srgbClr val="000000"/>
                </a:solidFill>
                <a:latin typeface="Arial Rounded MT Bold" pitchFamily="34" charset="0"/>
              </a:rPr>
              <a:t>dep</a:t>
            </a:r>
            <a:endParaRPr lang="en-US" sz="1000" dirty="0">
              <a:solidFill>
                <a:srgbClr val="000000"/>
              </a:solidFill>
              <a:latin typeface="Arial Rounded MT Bold" pitchFamily="34" charset="0"/>
            </a:endParaRPr>
          </a:p>
          <a:p>
            <a:pPr defTabSz="914400" eaLnBrk="0" fontAlgn="base" hangingPunct="0">
              <a:spcBef>
                <a:spcPct val="0"/>
              </a:spcBef>
              <a:spcAft>
                <a:spcPct val="0"/>
              </a:spcAft>
            </a:pPr>
            <a:r>
              <a:rPr lang="en-US" sz="1000" dirty="0">
                <a:solidFill>
                  <a:srgbClr val="000000"/>
                </a:solidFill>
                <a:latin typeface="Arial Rounded MT Bold" pitchFamily="34" charset="0"/>
              </a:rPr>
              <a:t>N fix</a:t>
            </a:r>
          </a:p>
        </p:txBody>
      </p:sp>
      <p:sp>
        <p:nvSpPr>
          <p:cNvPr id="422" name="Freeform 286"/>
          <p:cNvSpPr>
            <a:spLocks noChangeAspect="1"/>
          </p:cNvSpPr>
          <p:nvPr/>
        </p:nvSpPr>
        <p:spPr bwMode="auto">
          <a:xfrm rot="21326123">
            <a:off x="8058432" y="2124220"/>
            <a:ext cx="174625" cy="2289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423" name="Text Box 291"/>
          <p:cNvSpPr txBox="1">
            <a:spLocks noChangeAspect="1" noChangeArrowheads="1"/>
          </p:cNvSpPr>
          <p:nvPr/>
        </p:nvSpPr>
        <p:spPr bwMode="auto">
          <a:xfrm>
            <a:off x="7779591" y="2641514"/>
            <a:ext cx="1071127" cy="400110"/>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1000" dirty="0" err="1">
                <a:solidFill>
                  <a:srgbClr val="000000"/>
                </a:solidFill>
                <a:latin typeface="Arial Rounded MT Bold" pitchFamily="34" charset="0"/>
              </a:rPr>
              <a:t>Denitrification</a:t>
            </a:r>
            <a:endParaRPr lang="en-US" sz="1000" dirty="0">
              <a:solidFill>
                <a:srgbClr val="000000"/>
              </a:solidFill>
              <a:latin typeface="Arial Rounded MT Bold" pitchFamily="34" charset="0"/>
            </a:endParaRPr>
          </a:p>
          <a:p>
            <a:pPr algn="ctr" defTabSz="914400" eaLnBrk="0" fontAlgn="base" hangingPunct="0">
              <a:spcBef>
                <a:spcPct val="0"/>
              </a:spcBef>
              <a:spcAft>
                <a:spcPct val="0"/>
              </a:spcAft>
            </a:pPr>
            <a:r>
              <a:rPr lang="en-US" sz="1000" dirty="0">
                <a:solidFill>
                  <a:srgbClr val="000000"/>
                </a:solidFill>
                <a:latin typeface="Arial Rounded MT Bold" pitchFamily="34" charset="0"/>
              </a:rPr>
              <a:t>N leaching</a:t>
            </a:r>
          </a:p>
        </p:txBody>
      </p:sp>
      <p:sp>
        <p:nvSpPr>
          <p:cNvPr id="424" name="Freeform 286"/>
          <p:cNvSpPr>
            <a:spLocks noChangeAspect="1"/>
          </p:cNvSpPr>
          <p:nvPr/>
        </p:nvSpPr>
        <p:spPr bwMode="auto">
          <a:xfrm rot="11193457">
            <a:off x="8061162" y="2460546"/>
            <a:ext cx="174625"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425" name="Freeform 290"/>
          <p:cNvSpPr>
            <a:spLocks noChangeAspect="1"/>
          </p:cNvSpPr>
          <p:nvPr/>
        </p:nvSpPr>
        <p:spPr bwMode="auto">
          <a:xfrm rot="11141874" flipH="1">
            <a:off x="6353149" y="730668"/>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pic>
        <p:nvPicPr>
          <p:cNvPr id="2372" name="Picture 32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491260" y="762200"/>
            <a:ext cx="282798" cy="492125"/>
          </a:xfrm>
          <a:prstGeom prst="rect">
            <a:avLst/>
          </a:prstGeom>
          <a:noFill/>
          <a:ln w="9525" cap="flat" cmpd="sng" algn="ctr">
            <a:noFill/>
            <a:prstDash val="solid"/>
            <a:miter lim="800000"/>
            <a:headEnd/>
            <a:tailEnd/>
          </a:ln>
        </p:spPr>
      </p:pic>
      <p:sp>
        <p:nvSpPr>
          <p:cNvPr id="1046" name="Freeform 290"/>
          <p:cNvSpPr>
            <a:spLocks noChangeAspect="1"/>
          </p:cNvSpPr>
          <p:nvPr/>
        </p:nvSpPr>
        <p:spPr bwMode="auto">
          <a:xfrm rot="8003290" flipH="1">
            <a:off x="6960460" y="2501623"/>
            <a:ext cx="186313"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1047" name="Freeform 286"/>
          <p:cNvSpPr>
            <a:spLocks noChangeAspect="1"/>
          </p:cNvSpPr>
          <p:nvPr/>
        </p:nvSpPr>
        <p:spPr bwMode="auto">
          <a:xfrm rot="21326123">
            <a:off x="6539944" y="2047400"/>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pic>
        <p:nvPicPr>
          <p:cNvPr id="895" name="Picture 2" descr="http://www.designedtoat.com/clipart6/smoke_03.gif"/>
          <p:cNvPicPr>
            <a:picLocks noChangeAspect="1" noChangeArrowheads="1"/>
          </p:cNvPicPr>
          <p:nvPr/>
        </p:nvPicPr>
        <p:blipFill>
          <a:blip r:embed="rId6" cstate="print"/>
          <a:srcRect/>
          <a:stretch>
            <a:fillRect/>
          </a:stretch>
        </p:blipFill>
        <p:spPr bwMode="auto">
          <a:xfrm>
            <a:off x="6127751" y="928687"/>
            <a:ext cx="278606" cy="400051"/>
          </a:xfrm>
          <a:prstGeom prst="rect">
            <a:avLst/>
          </a:prstGeom>
          <a:noFill/>
        </p:spPr>
      </p:pic>
      <p:sp>
        <p:nvSpPr>
          <p:cNvPr id="2128" name="Text Box 294"/>
          <p:cNvSpPr txBox="1">
            <a:spLocks noChangeAspect="1" noChangeArrowheads="1"/>
          </p:cNvSpPr>
          <p:nvPr/>
        </p:nvSpPr>
        <p:spPr bwMode="auto">
          <a:xfrm>
            <a:off x="7227654" y="2537420"/>
            <a:ext cx="646972" cy="138499"/>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900" dirty="0">
                <a:solidFill>
                  <a:srgbClr val="000000"/>
                </a:solidFill>
                <a:latin typeface="Arial Rounded MT Bold" pitchFamily="34" charset="0"/>
              </a:rPr>
              <a:t>Root litter</a:t>
            </a:r>
          </a:p>
        </p:txBody>
      </p:sp>
      <p:sp>
        <p:nvSpPr>
          <p:cNvPr id="574" name="Freeform 286"/>
          <p:cNvSpPr>
            <a:spLocks noChangeAspect="1"/>
          </p:cNvSpPr>
          <p:nvPr/>
        </p:nvSpPr>
        <p:spPr bwMode="auto">
          <a:xfrm rot="17010904">
            <a:off x="8274072" y="3045114"/>
            <a:ext cx="174625"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5690" name="Rectangle 111"/>
          <p:cNvSpPr>
            <a:spLocks noChangeAspect="1" noChangeArrowheads="1"/>
          </p:cNvSpPr>
          <p:nvPr/>
        </p:nvSpPr>
        <p:spPr bwMode="auto">
          <a:xfrm>
            <a:off x="304800" y="2118345"/>
            <a:ext cx="815975" cy="153888"/>
          </a:xfrm>
          <a:prstGeom prst="rect">
            <a:avLst/>
          </a:prstGeom>
          <a:solidFill>
            <a:schemeClr val="bg1">
              <a:lumMod val="95000"/>
            </a:schemeClr>
          </a:solidFill>
          <a:ln w="12700">
            <a:solidFill>
              <a:schemeClr val="tx1"/>
            </a:solidFill>
            <a:miter lim="800000"/>
            <a:headEnd/>
            <a:tailEnd/>
          </a:ln>
        </p:spPr>
        <p:txBody>
          <a:bodyPr lIns="45720" tIns="0" rIns="45720" bIns="0">
            <a:spAutoFit/>
          </a:bodyPr>
          <a:lstStyle/>
          <a:p>
            <a:pPr defTabSz="914400" eaLnBrk="0" fontAlgn="base" hangingPunct="0">
              <a:spcBef>
                <a:spcPct val="0"/>
              </a:spcBef>
              <a:spcAft>
                <a:spcPct val="0"/>
              </a:spcAft>
              <a:defRPr/>
            </a:pPr>
            <a:r>
              <a:rPr lang="en-US" sz="1000" b="1" dirty="0">
                <a:solidFill>
                  <a:srgbClr val="000000"/>
                </a:solidFill>
                <a:latin typeface="Arial Rounded MT Bold" pitchFamily="34" charset="0"/>
              </a:rPr>
              <a:t>SCF</a:t>
            </a:r>
          </a:p>
        </p:txBody>
      </p:sp>
      <p:sp>
        <p:nvSpPr>
          <p:cNvPr id="2145" name="Line 6"/>
          <p:cNvSpPr>
            <a:spLocks noChangeAspect="1" noChangeShapeType="1"/>
          </p:cNvSpPr>
          <p:nvPr/>
        </p:nvSpPr>
        <p:spPr bwMode="auto">
          <a:xfrm>
            <a:off x="614924" y="2151682"/>
            <a:ext cx="527050"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62" name="Line 6"/>
          <p:cNvSpPr>
            <a:spLocks noChangeAspect="1" noChangeShapeType="1"/>
          </p:cNvSpPr>
          <p:nvPr/>
        </p:nvSpPr>
        <p:spPr bwMode="auto">
          <a:xfrm>
            <a:off x="614924" y="2199307"/>
            <a:ext cx="527050"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40" name="Line 4609"/>
          <p:cNvSpPr>
            <a:spLocks noChangeAspect="1" noChangeShapeType="1"/>
          </p:cNvSpPr>
          <p:nvPr/>
        </p:nvSpPr>
        <p:spPr bwMode="auto">
          <a:xfrm>
            <a:off x="2408307" y="2245255"/>
            <a:ext cx="0" cy="188851"/>
          </a:xfrm>
          <a:prstGeom prst="line">
            <a:avLst/>
          </a:prstGeom>
          <a:noFill/>
          <a:ln w="28575">
            <a:solidFill>
              <a:srgbClr val="FFCC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590" name="Line 6"/>
          <p:cNvSpPr>
            <a:spLocks noChangeAspect="1" noChangeShapeType="1"/>
          </p:cNvSpPr>
          <p:nvPr/>
        </p:nvSpPr>
        <p:spPr bwMode="auto">
          <a:xfrm>
            <a:off x="1545243" y="2278587"/>
            <a:ext cx="323028"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591" name="Line 6"/>
          <p:cNvSpPr>
            <a:spLocks noChangeAspect="1" noChangeShapeType="1"/>
          </p:cNvSpPr>
          <p:nvPr/>
        </p:nvSpPr>
        <p:spPr bwMode="auto">
          <a:xfrm>
            <a:off x="1549536" y="2340835"/>
            <a:ext cx="308867"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592" name="Line 6"/>
          <p:cNvSpPr>
            <a:spLocks noChangeAspect="1" noChangeShapeType="1"/>
          </p:cNvSpPr>
          <p:nvPr/>
        </p:nvSpPr>
        <p:spPr bwMode="auto">
          <a:xfrm>
            <a:off x="1550609" y="2448159"/>
            <a:ext cx="30121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2154" name="Text Box 92"/>
          <p:cNvSpPr txBox="1">
            <a:spLocks noChangeAspect="1" noChangeArrowheads="1"/>
          </p:cNvSpPr>
          <p:nvPr/>
        </p:nvSpPr>
        <p:spPr bwMode="auto">
          <a:xfrm>
            <a:off x="335018" y="3238083"/>
            <a:ext cx="573234" cy="138499"/>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Bedrock</a:t>
            </a:r>
          </a:p>
        </p:txBody>
      </p:sp>
      <p:sp>
        <p:nvSpPr>
          <p:cNvPr id="2158" name="Text Box 132"/>
          <p:cNvSpPr txBox="1">
            <a:spLocks noChangeAspect="1" noChangeArrowheads="1"/>
          </p:cNvSpPr>
          <p:nvPr/>
        </p:nvSpPr>
        <p:spPr bwMode="auto">
          <a:xfrm>
            <a:off x="3150769" y="3184528"/>
            <a:ext cx="1174360" cy="138499"/>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Unconfined aquifer</a:t>
            </a:r>
          </a:p>
        </p:txBody>
      </p:sp>
      <p:grpSp>
        <p:nvGrpSpPr>
          <p:cNvPr id="22" name="Group 771"/>
          <p:cNvGrpSpPr/>
          <p:nvPr/>
        </p:nvGrpSpPr>
        <p:grpSpPr>
          <a:xfrm>
            <a:off x="368671" y="3664915"/>
            <a:ext cx="8432217" cy="2877363"/>
            <a:chOff x="1306029" y="3935578"/>
            <a:chExt cx="7019400" cy="2504287"/>
          </a:xfrm>
        </p:grpSpPr>
        <p:sp>
          <p:nvSpPr>
            <p:cNvPr id="700" name="Rectangle 699"/>
            <p:cNvSpPr/>
            <p:nvPr/>
          </p:nvSpPr>
          <p:spPr>
            <a:xfrm>
              <a:off x="1307039" y="3935578"/>
              <a:ext cx="6998194" cy="1585559"/>
            </a:xfrm>
            <a:prstGeom prst="rect">
              <a:avLst/>
            </a:prstGeom>
            <a:solidFill>
              <a:srgbClr val="4F81BD">
                <a:lumMod val="20000"/>
                <a:lumOff val="80000"/>
              </a:srgbClr>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01" name="Freeform 700"/>
            <p:cNvSpPr/>
            <p:nvPr/>
          </p:nvSpPr>
          <p:spPr>
            <a:xfrm>
              <a:off x="1307039" y="4992238"/>
              <a:ext cx="7018390" cy="1447627"/>
            </a:xfrm>
            <a:custGeom>
              <a:avLst/>
              <a:gdLst>
                <a:gd name="connsiteX0" fmla="*/ 0 w 7904329"/>
                <a:gd name="connsiteY0" fmla="*/ 2274627 h 2284862"/>
                <a:gd name="connsiteX1" fmla="*/ 450376 w 7904329"/>
                <a:gd name="connsiteY1" fmla="*/ 2274627 h 2284862"/>
                <a:gd name="connsiteX2" fmla="*/ 1310185 w 7904329"/>
                <a:gd name="connsiteY2" fmla="*/ 2267803 h 2284862"/>
                <a:gd name="connsiteX3" fmla="*/ 2313296 w 7904329"/>
                <a:gd name="connsiteY3" fmla="*/ 2281451 h 2284862"/>
                <a:gd name="connsiteX4" fmla="*/ 3343702 w 7904329"/>
                <a:gd name="connsiteY4" fmla="*/ 2274627 h 2284862"/>
                <a:gd name="connsiteX5" fmla="*/ 4237630 w 7904329"/>
                <a:gd name="connsiteY5" fmla="*/ 2281451 h 2284862"/>
                <a:gd name="connsiteX6" fmla="*/ 5015552 w 7904329"/>
                <a:gd name="connsiteY6" fmla="*/ 2274627 h 2284862"/>
                <a:gd name="connsiteX7" fmla="*/ 5718412 w 7904329"/>
                <a:gd name="connsiteY7" fmla="*/ 2274627 h 2284862"/>
                <a:gd name="connsiteX8" fmla="*/ 6359857 w 7904329"/>
                <a:gd name="connsiteY8" fmla="*/ 2274627 h 2284862"/>
                <a:gd name="connsiteX9" fmla="*/ 6858000 w 7904329"/>
                <a:gd name="connsiteY9" fmla="*/ 2274627 h 2284862"/>
                <a:gd name="connsiteX10" fmla="*/ 7158251 w 7904329"/>
                <a:gd name="connsiteY10" fmla="*/ 2274627 h 2284862"/>
                <a:gd name="connsiteX11" fmla="*/ 7513093 w 7904329"/>
                <a:gd name="connsiteY11" fmla="*/ 2274627 h 2284862"/>
                <a:gd name="connsiteX12" fmla="*/ 7656394 w 7904329"/>
                <a:gd name="connsiteY12" fmla="*/ 2274627 h 2284862"/>
                <a:gd name="connsiteX13" fmla="*/ 7751929 w 7904329"/>
                <a:gd name="connsiteY13" fmla="*/ 2274627 h 2284862"/>
                <a:gd name="connsiteX14" fmla="*/ 7813343 w 7904329"/>
                <a:gd name="connsiteY14" fmla="*/ 2274627 h 2284862"/>
                <a:gd name="connsiteX15" fmla="*/ 7861111 w 7904329"/>
                <a:gd name="connsiteY15" fmla="*/ 2274627 h 2284862"/>
                <a:gd name="connsiteX16" fmla="*/ 7888406 w 7904329"/>
                <a:gd name="connsiteY16" fmla="*/ 2274627 h 2284862"/>
                <a:gd name="connsiteX17" fmla="*/ 7895230 w 7904329"/>
                <a:gd name="connsiteY17" fmla="*/ 2274627 h 2284862"/>
                <a:gd name="connsiteX18" fmla="*/ 7895230 w 7904329"/>
                <a:gd name="connsiteY18" fmla="*/ 2240507 h 2284862"/>
                <a:gd name="connsiteX19" fmla="*/ 7888406 w 7904329"/>
                <a:gd name="connsiteY19" fmla="*/ 2008495 h 2284862"/>
                <a:gd name="connsiteX20" fmla="*/ 7902054 w 7904329"/>
                <a:gd name="connsiteY20" fmla="*/ 1715069 h 2284862"/>
                <a:gd name="connsiteX21" fmla="*/ 7902054 w 7904329"/>
                <a:gd name="connsiteY21" fmla="*/ 1155510 h 2284862"/>
                <a:gd name="connsiteX22" fmla="*/ 7895230 w 7904329"/>
                <a:gd name="connsiteY22" fmla="*/ 711958 h 2284862"/>
                <a:gd name="connsiteX23" fmla="*/ 7895230 w 7904329"/>
                <a:gd name="connsiteY23" fmla="*/ 384412 h 2284862"/>
                <a:gd name="connsiteX24" fmla="*/ 7895230 w 7904329"/>
                <a:gd name="connsiteY24" fmla="*/ 56866 h 2284862"/>
                <a:gd name="connsiteX25" fmla="*/ 7854287 w 7904329"/>
                <a:gd name="connsiteY25" fmla="*/ 43218 h 2284862"/>
                <a:gd name="connsiteX26" fmla="*/ 7717809 w 7904329"/>
                <a:gd name="connsiteY26" fmla="*/ 50042 h 2284862"/>
                <a:gd name="connsiteX27" fmla="*/ 7560860 w 7904329"/>
                <a:gd name="connsiteY27" fmla="*/ 77337 h 2284862"/>
                <a:gd name="connsiteX28" fmla="*/ 7390263 w 7904329"/>
                <a:gd name="connsiteY28" fmla="*/ 97809 h 2284862"/>
                <a:gd name="connsiteX29" fmla="*/ 7281081 w 7904329"/>
                <a:gd name="connsiteY29" fmla="*/ 104633 h 2284862"/>
                <a:gd name="connsiteX30" fmla="*/ 7212842 w 7904329"/>
                <a:gd name="connsiteY30" fmla="*/ 77337 h 2284862"/>
                <a:gd name="connsiteX31" fmla="*/ 7185546 w 7904329"/>
                <a:gd name="connsiteY31" fmla="*/ 43218 h 2284862"/>
                <a:gd name="connsiteX32" fmla="*/ 7185546 w 7904329"/>
                <a:gd name="connsiteY32" fmla="*/ 9098 h 2284862"/>
                <a:gd name="connsiteX33" fmla="*/ 7137779 w 7904329"/>
                <a:gd name="connsiteY33" fmla="*/ 9098 h 2284862"/>
                <a:gd name="connsiteX34" fmla="*/ 6905767 w 7904329"/>
                <a:gd name="connsiteY34" fmla="*/ 29570 h 2284862"/>
                <a:gd name="connsiteX35" fmla="*/ 6776114 w 7904329"/>
                <a:gd name="connsiteY35" fmla="*/ 43218 h 2284862"/>
                <a:gd name="connsiteX36" fmla="*/ 6673755 w 7904329"/>
                <a:gd name="connsiteY36" fmla="*/ 56866 h 2284862"/>
                <a:gd name="connsiteX37" fmla="*/ 6434920 w 7904329"/>
                <a:gd name="connsiteY37" fmla="*/ 56866 h 2284862"/>
                <a:gd name="connsiteX38" fmla="*/ 5158854 w 7904329"/>
                <a:gd name="connsiteY38" fmla="*/ 261582 h 2284862"/>
                <a:gd name="connsiteX39" fmla="*/ 3500651 w 7904329"/>
                <a:gd name="connsiteY39" fmla="*/ 664191 h 2284862"/>
                <a:gd name="connsiteX40" fmla="*/ 1405720 w 7904329"/>
                <a:gd name="connsiteY40" fmla="*/ 971266 h 2284862"/>
                <a:gd name="connsiteX41" fmla="*/ 511791 w 7904329"/>
                <a:gd name="connsiteY41" fmla="*/ 1203278 h 2284862"/>
                <a:gd name="connsiteX42" fmla="*/ 116006 w 7904329"/>
                <a:gd name="connsiteY42" fmla="*/ 1319284 h 2284862"/>
                <a:gd name="connsiteX43" fmla="*/ 75063 w 7904329"/>
                <a:gd name="connsiteY43" fmla="*/ 1360227 h 2284862"/>
                <a:gd name="connsiteX44" fmla="*/ 34120 w 7904329"/>
                <a:gd name="connsiteY44" fmla="*/ 1394346 h 2284862"/>
                <a:gd name="connsiteX45" fmla="*/ 6824 w 7904329"/>
                <a:gd name="connsiteY45" fmla="*/ 1421642 h 2284862"/>
                <a:gd name="connsiteX46" fmla="*/ 6824 w 7904329"/>
                <a:gd name="connsiteY46" fmla="*/ 1455761 h 2284862"/>
                <a:gd name="connsiteX47" fmla="*/ 0 w 7904329"/>
                <a:gd name="connsiteY47" fmla="*/ 1633182 h 2284862"/>
                <a:gd name="connsiteX48" fmla="*/ 6824 w 7904329"/>
                <a:gd name="connsiteY48" fmla="*/ 1844722 h 2284862"/>
                <a:gd name="connsiteX49" fmla="*/ 6824 w 7904329"/>
                <a:gd name="connsiteY49" fmla="*/ 2035791 h 2284862"/>
                <a:gd name="connsiteX50" fmla="*/ 6824 w 7904329"/>
                <a:gd name="connsiteY50" fmla="*/ 2144973 h 2284862"/>
                <a:gd name="connsiteX51" fmla="*/ 6824 w 7904329"/>
                <a:gd name="connsiteY51" fmla="*/ 2213212 h 2284862"/>
                <a:gd name="connsiteX52" fmla="*/ 0 w 7904329"/>
                <a:gd name="connsiteY52" fmla="*/ 2274627 h 228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4329" h="2284862">
                  <a:moveTo>
                    <a:pt x="0" y="2274627"/>
                  </a:moveTo>
                  <a:lnTo>
                    <a:pt x="450376" y="2274627"/>
                  </a:lnTo>
                  <a:lnTo>
                    <a:pt x="1310185" y="2267803"/>
                  </a:lnTo>
                  <a:lnTo>
                    <a:pt x="2313296" y="2281451"/>
                  </a:lnTo>
                  <a:lnTo>
                    <a:pt x="3343702" y="2274627"/>
                  </a:lnTo>
                  <a:lnTo>
                    <a:pt x="4237630" y="2281451"/>
                  </a:lnTo>
                  <a:lnTo>
                    <a:pt x="5015552" y="2274627"/>
                  </a:lnTo>
                  <a:lnTo>
                    <a:pt x="5718412" y="2274627"/>
                  </a:lnTo>
                  <a:lnTo>
                    <a:pt x="6359857" y="2274627"/>
                  </a:lnTo>
                  <a:lnTo>
                    <a:pt x="6858000" y="2274627"/>
                  </a:lnTo>
                  <a:lnTo>
                    <a:pt x="7158251" y="2274627"/>
                  </a:lnTo>
                  <a:lnTo>
                    <a:pt x="7513093" y="2274627"/>
                  </a:lnTo>
                  <a:lnTo>
                    <a:pt x="7656394" y="2274627"/>
                  </a:lnTo>
                  <a:lnTo>
                    <a:pt x="7751929" y="2274627"/>
                  </a:lnTo>
                  <a:lnTo>
                    <a:pt x="7813343" y="2274627"/>
                  </a:lnTo>
                  <a:lnTo>
                    <a:pt x="7861111" y="2274627"/>
                  </a:lnTo>
                  <a:lnTo>
                    <a:pt x="7888406" y="2274627"/>
                  </a:lnTo>
                  <a:cubicBezTo>
                    <a:pt x="7894092" y="2274627"/>
                    <a:pt x="7894093" y="2280314"/>
                    <a:pt x="7895230" y="2274627"/>
                  </a:cubicBezTo>
                  <a:cubicBezTo>
                    <a:pt x="7896367" y="2268940"/>
                    <a:pt x="7896367" y="2284862"/>
                    <a:pt x="7895230" y="2240507"/>
                  </a:cubicBezTo>
                  <a:cubicBezTo>
                    <a:pt x="7894093" y="2196152"/>
                    <a:pt x="7887269" y="2096068"/>
                    <a:pt x="7888406" y="2008495"/>
                  </a:cubicBezTo>
                  <a:cubicBezTo>
                    <a:pt x="7889543" y="1920922"/>
                    <a:pt x="7899779" y="1857233"/>
                    <a:pt x="7902054" y="1715069"/>
                  </a:cubicBezTo>
                  <a:cubicBezTo>
                    <a:pt x="7904329" y="1572905"/>
                    <a:pt x="7903191" y="1322695"/>
                    <a:pt x="7902054" y="1155510"/>
                  </a:cubicBezTo>
                  <a:cubicBezTo>
                    <a:pt x="7900917" y="988325"/>
                    <a:pt x="7896367" y="840474"/>
                    <a:pt x="7895230" y="711958"/>
                  </a:cubicBezTo>
                  <a:cubicBezTo>
                    <a:pt x="7894093" y="583442"/>
                    <a:pt x="7895230" y="384412"/>
                    <a:pt x="7895230" y="384412"/>
                  </a:cubicBezTo>
                  <a:cubicBezTo>
                    <a:pt x="7895230" y="275230"/>
                    <a:pt x="7902054" y="113732"/>
                    <a:pt x="7895230" y="56866"/>
                  </a:cubicBezTo>
                  <a:cubicBezTo>
                    <a:pt x="7888406" y="0"/>
                    <a:pt x="7883857" y="44355"/>
                    <a:pt x="7854287" y="43218"/>
                  </a:cubicBezTo>
                  <a:cubicBezTo>
                    <a:pt x="7824717" y="42081"/>
                    <a:pt x="7766713" y="44356"/>
                    <a:pt x="7717809" y="50042"/>
                  </a:cubicBezTo>
                  <a:cubicBezTo>
                    <a:pt x="7668905" y="55728"/>
                    <a:pt x="7615451" y="69376"/>
                    <a:pt x="7560860" y="77337"/>
                  </a:cubicBezTo>
                  <a:cubicBezTo>
                    <a:pt x="7506269" y="85298"/>
                    <a:pt x="7436893" y="93260"/>
                    <a:pt x="7390263" y="97809"/>
                  </a:cubicBezTo>
                  <a:cubicBezTo>
                    <a:pt x="7343633" y="102358"/>
                    <a:pt x="7310651" y="108045"/>
                    <a:pt x="7281081" y="104633"/>
                  </a:cubicBezTo>
                  <a:cubicBezTo>
                    <a:pt x="7251511" y="101221"/>
                    <a:pt x="7228765" y="87573"/>
                    <a:pt x="7212842" y="77337"/>
                  </a:cubicBezTo>
                  <a:cubicBezTo>
                    <a:pt x="7196920" y="67101"/>
                    <a:pt x="7190095" y="54591"/>
                    <a:pt x="7185546" y="43218"/>
                  </a:cubicBezTo>
                  <a:cubicBezTo>
                    <a:pt x="7180997" y="31845"/>
                    <a:pt x="7193507" y="14785"/>
                    <a:pt x="7185546" y="9098"/>
                  </a:cubicBezTo>
                  <a:cubicBezTo>
                    <a:pt x="7177585" y="3411"/>
                    <a:pt x="7184409" y="5686"/>
                    <a:pt x="7137779" y="9098"/>
                  </a:cubicBezTo>
                  <a:cubicBezTo>
                    <a:pt x="7091149" y="12510"/>
                    <a:pt x="6966045" y="23883"/>
                    <a:pt x="6905767" y="29570"/>
                  </a:cubicBezTo>
                  <a:cubicBezTo>
                    <a:pt x="6845490" y="35257"/>
                    <a:pt x="6814783" y="38669"/>
                    <a:pt x="6776114" y="43218"/>
                  </a:cubicBezTo>
                  <a:cubicBezTo>
                    <a:pt x="6737445" y="47767"/>
                    <a:pt x="6730620" y="54591"/>
                    <a:pt x="6673755" y="56866"/>
                  </a:cubicBezTo>
                  <a:cubicBezTo>
                    <a:pt x="6616890" y="59141"/>
                    <a:pt x="6687403" y="22747"/>
                    <a:pt x="6434920" y="56866"/>
                  </a:cubicBezTo>
                  <a:cubicBezTo>
                    <a:pt x="6182437" y="90985"/>
                    <a:pt x="5647899" y="160361"/>
                    <a:pt x="5158854" y="261582"/>
                  </a:cubicBezTo>
                  <a:cubicBezTo>
                    <a:pt x="4669809" y="362803"/>
                    <a:pt x="4126173" y="545910"/>
                    <a:pt x="3500651" y="664191"/>
                  </a:cubicBezTo>
                  <a:cubicBezTo>
                    <a:pt x="2875129" y="782472"/>
                    <a:pt x="1903863" y="881418"/>
                    <a:pt x="1405720" y="971266"/>
                  </a:cubicBezTo>
                  <a:cubicBezTo>
                    <a:pt x="907577" y="1061114"/>
                    <a:pt x="726743" y="1145275"/>
                    <a:pt x="511791" y="1203278"/>
                  </a:cubicBezTo>
                  <a:cubicBezTo>
                    <a:pt x="296839" y="1261281"/>
                    <a:pt x="188794" y="1293126"/>
                    <a:pt x="116006" y="1319284"/>
                  </a:cubicBezTo>
                  <a:cubicBezTo>
                    <a:pt x="43218" y="1345442"/>
                    <a:pt x="88710" y="1347717"/>
                    <a:pt x="75063" y="1360227"/>
                  </a:cubicBezTo>
                  <a:cubicBezTo>
                    <a:pt x="61416" y="1372737"/>
                    <a:pt x="45493" y="1384110"/>
                    <a:pt x="34120" y="1394346"/>
                  </a:cubicBezTo>
                  <a:cubicBezTo>
                    <a:pt x="22747" y="1404582"/>
                    <a:pt x="11373" y="1411406"/>
                    <a:pt x="6824" y="1421642"/>
                  </a:cubicBezTo>
                  <a:cubicBezTo>
                    <a:pt x="2275" y="1431878"/>
                    <a:pt x="7961" y="1420504"/>
                    <a:pt x="6824" y="1455761"/>
                  </a:cubicBezTo>
                  <a:cubicBezTo>
                    <a:pt x="5687" y="1491018"/>
                    <a:pt x="0" y="1568355"/>
                    <a:pt x="0" y="1633182"/>
                  </a:cubicBezTo>
                  <a:cubicBezTo>
                    <a:pt x="0" y="1698009"/>
                    <a:pt x="5687" y="1777621"/>
                    <a:pt x="6824" y="1844722"/>
                  </a:cubicBezTo>
                  <a:cubicBezTo>
                    <a:pt x="7961" y="1911824"/>
                    <a:pt x="6824" y="2035791"/>
                    <a:pt x="6824" y="2035791"/>
                  </a:cubicBezTo>
                  <a:lnTo>
                    <a:pt x="6824" y="2144973"/>
                  </a:lnTo>
                  <a:lnTo>
                    <a:pt x="6824" y="2213212"/>
                  </a:lnTo>
                  <a:lnTo>
                    <a:pt x="0" y="2274627"/>
                  </a:lnTo>
                  <a:close/>
                </a:path>
              </a:pathLst>
            </a:custGeom>
            <a:solidFill>
              <a:srgbClr val="EEECE1">
                <a:lumMod val="50000"/>
              </a:srgbClr>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02" name="Freeform 701"/>
            <p:cNvSpPr/>
            <p:nvPr/>
          </p:nvSpPr>
          <p:spPr>
            <a:xfrm>
              <a:off x="5255514" y="4340037"/>
              <a:ext cx="1968180" cy="773892"/>
            </a:xfrm>
            <a:custGeom>
              <a:avLst/>
              <a:gdLst>
                <a:gd name="connsiteX0" fmla="*/ 1025857 w 2216625"/>
                <a:gd name="connsiteY0" fmla="*/ 18197 h 1221474"/>
                <a:gd name="connsiteX1" fmla="*/ 1135040 w 2216625"/>
                <a:gd name="connsiteY1" fmla="*/ 31845 h 1221474"/>
                <a:gd name="connsiteX2" fmla="*/ 1312460 w 2216625"/>
                <a:gd name="connsiteY2" fmla="*/ 209265 h 1221474"/>
                <a:gd name="connsiteX3" fmla="*/ 1380699 w 2216625"/>
                <a:gd name="connsiteY3" fmla="*/ 338919 h 1221474"/>
                <a:gd name="connsiteX4" fmla="*/ 1469410 w 2216625"/>
                <a:gd name="connsiteY4" fmla="*/ 386686 h 1221474"/>
                <a:gd name="connsiteX5" fmla="*/ 1585416 w 2216625"/>
                <a:gd name="connsiteY5" fmla="*/ 448101 h 1221474"/>
                <a:gd name="connsiteX6" fmla="*/ 1640007 w 2216625"/>
                <a:gd name="connsiteY6" fmla="*/ 482221 h 1221474"/>
                <a:gd name="connsiteX7" fmla="*/ 1715069 w 2216625"/>
                <a:gd name="connsiteY7" fmla="*/ 618698 h 1221474"/>
                <a:gd name="connsiteX8" fmla="*/ 1817428 w 2216625"/>
                <a:gd name="connsiteY8" fmla="*/ 775647 h 1221474"/>
                <a:gd name="connsiteX9" fmla="*/ 1919786 w 2216625"/>
                <a:gd name="connsiteY9" fmla="*/ 871182 h 1221474"/>
                <a:gd name="connsiteX10" fmla="*/ 2001672 w 2216625"/>
                <a:gd name="connsiteY10" fmla="*/ 959892 h 1221474"/>
                <a:gd name="connsiteX11" fmla="*/ 2097207 w 2216625"/>
                <a:gd name="connsiteY11" fmla="*/ 1034955 h 1221474"/>
                <a:gd name="connsiteX12" fmla="*/ 2185917 w 2216625"/>
                <a:gd name="connsiteY12" fmla="*/ 1103194 h 1221474"/>
                <a:gd name="connsiteX13" fmla="*/ 2213213 w 2216625"/>
                <a:gd name="connsiteY13" fmla="*/ 1150961 h 1221474"/>
                <a:gd name="connsiteX14" fmla="*/ 2206389 w 2216625"/>
                <a:gd name="connsiteY14" fmla="*/ 1150961 h 1221474"/>
                <a:gd name="connsiteX15" fmla="*/ 2035792 w 2216625"/>
                <a:gd name="connsiteY15" fmla="*/ 1157785 h 1221474"/>
                <a:gd name="connsiteX16" fmla="*/ 1899314 w 2216625"/>
                <a:gd name="connsiteY16" fmla="*/ 1171433 h 1221474"/>
                <a:gd name="connsiteX17" fmla="*/ 1796956 w 2216625"/>
                <a:gd name="connsiteY17" fmla="*/ 1171433 h 1221474"/>
                <a:gd name="connsiteX18" fmla="*/ 1742365 w 2216625"/>
                <a:gd name="connsiteY18" fmla="*/ 1191904 h 1221474"/>
                <a:gd name="connsiteX19" fmla="*/ 1701422 w 2216625"/>
                <a:gd name="connsiteY19" fmla="*/ 1212376 h 1221474"/>
                <a:gd name="connsiteX20" fmla="*/ 1660478 w 2216625"/>
                <a:gd name="connsiteY20" fmla="*/ 1212376 h 1221474"/>
                <a:gd name="connsiteX21" fmla="*/ 1585416 w 2216625"/>
                <a:gd name="connsiteY21" fmla="*/ 1157785 h 1221474"/>
                <a:gd name="connsiteX22" fmla="*/ 1510353 w 2216625"/>
                <a:gd name="connsiteY22" fmla="*/ 1150961 h 1221474"/>
                <a:gd name="connsiteX23" fmla="*/ 1373875 w 2216625"/>
                <a:gd name="connsiteY23" fmla="*/ 1150961 h 1221474"/>
                <a:gd name="connsiteX24" fmla="*/ 1244222 w 2216625"/>
                <a:gd name="connsiteY24" fmla="*/ 1150961 h 1221474"/>
                <a:gd name="connsiteX25" fmla="*/ 1128216 w 2216625"/>
                <a:gd name="connsiteY25" fmla="*/ 1150961 h 1221474"/>
                <a:gd name="connsiteX26" fmla="*/ 1066801 w 2216625"/>
                <a:gd name="connsiteY26" fmla="*/ 1144137 h 1221474"/>
                <a:gd name="connsiteX27" fmla="*/ 937147 w 2216625"/>
                <a:gd name="connsiteY27" fmla="*/ 1089546 h 1221474"/>
                <a:gd name="connsiteX28" fmla="*/ 814317 w 2216625"/>
                <a:gd name="connsiteY28" fmla="*/ 1082722 h 1221474"/>
                <a:gd name="connsiteX29" fmla="*/ 677840 w 2216625"/>
                <a:gd name="connsiteY29" fmla="*/ 1089546 h 1221474"/>
                <a:gd name="connsiteX30" fmla="*/ 541362 w 2216625"/>
                <a:gd name="connsiteY30" fmla="*/ 1062250 h 1221474"/>
                <a:gd name="connsiteX31" fmla="*/ 384413 w 2216625"/>
                <a:gd name="connsiteY31" fmla="*/ 1028131 h 1221474"/>
                <a:gd name="connsiteX32" fmla="*/ 206992 w 2216625"/>
                <a:gd name="connsiteY32" fmla="*/ 987188 h 1221474"/>
                <a:gd name="connsiteX33" fmla="*/ 63690 w 2216625"/>
                <a:gd name="connsiteY33" fmla="*/ 939421 h 1221474"/>
                <a:gd name="connsiteX34" fmla="*/ 15923 w 2216625"/>
                <a:gd name="connsiteY34" fmla="*/ 912125 h 1221474"/>
                <a:gd name="connsiteX35" fmla="*/ 2275 w 2216625"/>
                <a:gd name="connsiteY35" fmla="*/ 891653 h 1221474"/>
                <a:gd name="connsiteX36" fmla="*/ 29571 w 2216625"/>
                <a:gd name="connsiteY36" fmla="*/ 823415 h 1221474"/>
                <a:gd name="connsiteX37" fmla="*/ 125105 w 2216625"/>
                <a:gd name="connsiteY37" fmla="*/ 741528 h 1221474"/>
                <a:gd name="connsiteX38" fmla="*/ 268407 w 2216625"/>
                <a:gd name="connsiteY38" fmla="*/ 652818 h 1221474"/>
                <a:gd name="connsiteX39" fmla="*/ 391237 w 2216625"/>
                <a:gd name="connsiteY39" fmla="*/ 564107 h 1221474"/>
                <a:gd name="connsiteX40" fmla="*/ 514066 w 2216625"/>
                <a:gd name="connsiteY40" fmla="*/ 454925 h 1221474"/>
                <a:gd name="connsiteX41" fmla="*/ 589129 w 2216625"/>
                <a:gd name="connsiteY41" fmla="*/ 373039 h 1221474"/>
                <a:gd name="connsiteX42" fmla="*/ 643720 w 2216625"/>
                <a:gd name="connsiteY42" fmla="*/ 297976 h 1221474"/>
                <a:gd name="connsiteX43" fmla="*/ 698311 w 2216625"/>
                <a:gd name="connsiteY43" fmla="*/ 229737 h 1221474"/>
                <a:gd name="connsiteX44" fmla="*/ 711959 w 2216625"/>
                <a:gd name="connsiteY44" fmla="*/ 175146 h 1221474"/>
                <a:gd name="connsiteX45" fmla="*/ 746078 w 2216625"/>
                <a:gd name="connsiteY45" fmla="*/ 147850 h 1221474"/>
                <a:gd name="connsiteX46" fmla="*/ 834789 w 2216625"/>
                <a:gd name="connsiteY46" fmla="*/ 127379 h 1221474"/>
                <a:gd name="connsiteX47" fmla="*/ 889380 w 2216625"/>
                <a:gd name="connsiteY47" fmla="*/ 113731 h 1221474"/>
                <a:gd name="connsiteX48" fmla="*/ 950795 w 2216625"/>
                <a:gd name="connsiteY48" fmla="*/ 72788 h 1221474"/>
                <a:gd name="connsiteX49" fmla="*/ 1025857 w 2216625"/>
                <a:gd name="connsiteY49" fmla="*/ 18197 h 122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16625" h="1221474">
                  <a:moveTo>
                    <a:pt x="1025857" y="18197"/>
                  </a:moveTo>
                  <a:cubicBezTo>
                    <a:pt x="1056564" y="11373"/>
                    <a:pt x="1087273" y="0"/>
                    <a:pt x="1135040" y="31845"/>
                  </a:cubicBezTo>
                  <a:cubicBezTo>
                    <a:pt x="1182807" y="63690"/>
                    <a:pt x="1271517" y="158086"/>
                    <a:pt x="1312460" y="209265"/>
                  </a:cubicBezTo>
                  <a:cubicBezTo>
                    <a:pt x="1353403" y="260444"/>
                    <a:pt x="1354541" y="309349"/>
                    <a:pt x="1380699" y="338919"/>
                  </a:cubicBezTo>
                  <a:cubicBezTo>
                    <a:pt x="1406857" y="368489"/>
                    <a:pt x="1469410" y="386686"/>
                    <a:pt x="1469410" y="386686"/>
                  </a:cubicBezTo>
                  <a:lnTo>
                    <a:pt x="1585416" y="448101"/>
                  </a:lnTo>
                  <a:cubicBezTo>
                    <a:pt x="1613849" y="464024"/>
                    <a:pt x="1618398" y="453788"/>
                    <a:pt x="1640007" y="482221"/>
                  </a:cubicBezTo>
                  <a:cubicBezTo>
                    <a:pt x="1661616" y="510654"/>
                    <a:pt x="1685499" y="569794"/>
                    <a:pt x="1715069" y="618698"/>
                  </a:cubicBezTo>
                  <a:cubicBezTo>
                    <a:pt x="1744639" y="667602"/>
                    <a:pt x="1783309" y="733566"/>
                    <a:pt x="1817428" y="775647"/>
                  </a:cubicBezTo>
                  <a:cubicBezTo>
                    <a:pt x="1851548" y="817728"/>
                    <a:pt x="1889079" y="840475"/>
                    <a:pt x="1919786" y="871182"/>
                  </a:cubicBezTo>
                  <a:cubicBezTo>
                    <a:pt x="1950493" y="901889"/>
                    <a:pt x="1972102" y="932597"/>
                    <a:pt x="2001672" y="959892"/>
                  </a:cubicBezTo>
                  <a:cubicBezTo>
                    <a:pt x="2031242" y="987187"/>
                    <a:pt x="2097207" y="1034955"/>
                    <a:pt x="2097207" y="1034955"/>
                  </a:cubicBezTo>
                  <a:cubicBezTo>
                    <a:pt x="2127914" y="1058839"/>
                    <a:pt x="2166583" y="1083860"/>
                    <a:pt x="2185917" y="1103194"/>
                  </a:cubicBezTo>
                  <a:cubicBezTo>
                    <a:pt x="2205251" y="1122528"/>
                    <a:pt x="2209801" y="1143000"/>
                    <a:pt x="2213213" y="1150961"/>
                  </a:cubicBezTo>
                  <a:cubicBezTo>
                    <a:pt x="2216625" y="1158922"/>
                    <a:pt x="2206389" y="1150961"/>
                    <a:pt x="2206389" y="1150961"/>
                  </a:cubicBezTo>
                  <a:cubicBezTo>
                    <a:pt x="2176819" y="1152098"/>
                    <a:pt x="2086971" y="1154373"/>
                    <a:pt x="2035792" y="1157785"/>
                  </a:cubicBezTo>
                  <a:cubicBezTo>
                    <a:pt x="1984613" y="1161197"/>
                    <a:pt x="1939120" y="1169158"/>
                    <a:pt x="1899314" y="1171433"/>
                  </a:cubicBezTo>
                  <a:cubicBezTo>
                    <a:pt x="1859508" y="1173708"/>
                    <a:pt x="1823114" y="1168021"/>
                    <a:pt x="1796956" y="1171433"/>
                  </a:cubicBezTo>
                  <a:cubicBezTo>
                    <a:pt x="1770798" y="1174845"/>
                    <a:pt x="1758287" y="1185080"/>
                    <a:pt x="1742365" y="1191904"/>
                  </a:cubicBezTo>
                  <a:cubicBezTo>
                    <a:pt x="1726443" y="1198728"/>
                    <a:pt x="1715070" y="1208964"/>
                    <a:pt x="1701422" y="1212376"/>
                  </a:cubicBezTo>
                  <a:cubicBezTo>
                    <a:pt x="1687774" y="1215788"/>
                    <a:pt x="1679812" y="1221474"/>
                    <a:pt x="1660478" y="1212376"/>
                  </a:cubicBezTo>
                  <a:cubicBezTo>
                    <a:pt x="1641144" y="1203278"/>
                    <a:pt x="1610437" y="1168021"/>
                    <a:pt x="1585416" y="1157785"/>
                  </a:cubicBezTo>
                  <a:cubicBezTo>
                    <a:pt x="1560395" y="1147549"/>
                    <a:pt x="1545610" y="1152098"/>
                    <a:pt x="1510353" y="1150961"/>
                  </a:cubicBezTo>
                  <a:cubicBezTo>
                    <a:pt x="1475096" y="1149824"/>
                    <a:pt x="1373875" y="1150961"/>
                    <a:pt x="1373875" y="1150961"/>
                  </a:cubicBezTo>
                  <a:lnTo>
                    <a:pt x="1244222" y="1150961"/>
                  </a:lnTo>
                  <a:cubicBezTo>
                    <a:pt x="1203279" y="1150961"/>
                    <a:pt x="1157786" y="1152098"/>
                    <a:pt x="1128216" y="1150961"/>
                  </a:cubicBezTo>
                  <a:cubicBezTo>
                    <a:pt x="1098646" y="1149824"/>
                    <a:pt x="1098646" y="1154373"/>
                    <a:pt x="1066801" y="1144137"/>
                  </a:cubicBezTo>
                  <a:cubicBezTo>
                    <a:pt x="1034956" y="1133901"/>
                    <a:pt x="979228" y="1099782"/>
                    <a:pt x="937147" y="1089546"/>
                  </a:cubicBezTo>
                  <a:cubicBezTo>
                    <a:pt x="895066" y="1079310"/>
                    <a:pt x="857535" y="1082722"/>
                    <a:pt x="814317" y="1082722"/>
                  </a:cubicBezTo>
                  <a:cubicBezTo>
                    <a:pt x="771099" y="1082722"/>
                    <a:pt x="723332" y="1092958"/>
                    <a:pt x="677840" y="1089546"/>
                  </a:cubicBezTo>
                  <a:cubicBezTo>
                    <a:pt x="632348" y="1086134"/>
                    <a:pt x="541362" y="1062250"/>
                    <a:pt x="541362" y="1062250"/>
                  </a:cubicBezTo>
                  <a:lnTo>
                    <a:pt x="384413" y="1028131"/>
                  </a:lnTo>
                  <a:cubicBezTo>
                    <a:pt x="328685" y="1015621"/>
                    <a:pt x="260446" y="1001973"/>
                    <a:pt x="206992" y="987188"/>
                  </a:cubicBezTo>
                  <a:cubicBezTo>
                    <a:pt x="153538" y="972403"/>
                    <a:pt x="95535" y="951932"/>
                    <a:pt x="63690" y="939421"/>
                  </a:cubicBezTo>
                  <a:cubicBezTo>
                    <a:pt x="31845" y="926911"/>
                    <a:pt x="26159" y="920086"/>
                    <a:pt x="15923" y="912125"/>
                  </a:cubicBezTo>
                  <a:cubicBezTo>
                    <a:pt x="5687" y="904164"/>
                    <a:pt x="0" y="906438"/>
                    <a:pt x="2275" y="891653"/>
                  </a:cubicBezTo>
                  <a:cubicBezTo>
                    <a:pt x="4550" y="876868"/>
                    <a:pt x="9099" y="848436"/>
                    <a:pt x="29571" y="823415"/>
                  </a:cubicBezTo>
                  <a:cubicBezTo>
                    <a:pt x="50043" y="798394"/>
                    <a:pt x="85299" y="769961"/>
                    <a:pt x="125105" y="741528"/>
                  </a:cubicBezTo>
                  <a:cubicBezTo>
                    <a:pt x="164911" y="713095"/>
                    <a:pt x="224052" y="682388"/>
                    <a:pt x="268407" y="652818"/>
                  </a:cubicBezTo>
                  <a:cubicBezTo>
                    <a:pt x="312762" y="623248"/>
                    <a:pt x="350294" y="597089"/>
                    <a:pt x="391237" y="564107"/>
                  </a:cubicBezTo>
                  <a:cubicBezTo>
                    <a:pt x="432180" y="531125"/>
                    <a:pt x="481084" y="486770"/>
                    <a:pt x="514066" y="454925"/>
                  </a:cubicBezTo>
                  <a:cubicBezTo>
                    <a:pt x="547048" y="423080"/>
                    <a:pt x="567520" y="399197"/>
                    <a:pt x="589129" y="373039"/>
                  </a:cubicBezTo>
                  <a:cubicBezTo>
                    <a:pt x="610738" y="346881"/>
                    <a:pt x="625523" y="321860"/>
                    <a:pt x="643720" y="297976"/>
                  </a:cubicBezTo>
                  <a:cubicBezTo>
                    <a:pt x="661917" y="274092"/>
                    <a:pt x="686938" y="250209"/>
                    <a:pt x="698311" y="229737"/>
                  </a:cubicBezTo>
                  <a:cubicBezTo>
                    <a:pt x="709684" y="209265"/>
                    <a:pt x="703998" y="188794"/>
                    <a:pt x="711959" y="175146"/>
                  </a:cubicBezTo>
                  <a:cubicBezTo>
                    <a:pt x="719920" y="161498"/>
                    <a:pt x="725606" y="155811"/>
                    <a:pt x="746078" y="147850"/>
                  </a:cubicBezTo>
                  <a:cubicBezTo>
                    <a:pt x="766550" y="139889"/>
                    <a:pt x="810905" y="133066"/>
                    <a:pt x="834789" y="127379"/>
                  </a:cubicBezTo>
                  <a:cubicBezTo>
                    <a:pt x="858673" y="121693"/>
                    <a:pt x="870046" y="122829"/>
                    <a:pt x="889380" y="113731"/>
                  </a:cubicBezTo>
                  <a:cubicBezTo>
                    <a:pt x="908714" y="104633"/>
                    <a:pt x="930323" y="87573"/>
                    <a:pt x="950795" y="72788"/>
                  </a:cubicBezTo>
                  <a:cubicBezTo>
                    <a:pt x="971267" y="58003"/>
                    <a:pt x="995150" y="25021"/>
                    <a:pt x="1025857" y="18197"/>
                  </a:cubicBezTo>
                  <a:close/>
                </a:path>
              </a:pathLst>
            </a:custGeom>
            <a:solidFill>
              <a:srgbClr val="00B050"/>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03" name="Freeform 702"/>
            <p:cNvSpPr/>
            <p:nvPr/>
          </p:nvSpPr>
          <p:spPr>
            <a:xfrm>
              <a:off x="4557714" y="4432991"/>
              <a:ext cx="1063362" cy="549796"/>
            </a:xfrm>
            <a:custGeom>
              <a:avLst/>
              <a:gdLst>
                <a:gd name="connsiteX0" fmla="*/ 30708 w 1197591"/>
                <a:gd name="connsiteY0" fmla="*/ 533400 h 867771"/>
                <a:gd name="connsiteX1" fmla="*/ 180833 w 1197591"/>
                <a:gd name="connsiteY1" fmla="*/ 424218 h 867771"/>
                <a:gd name="connsiteX2" fmla="*/ 317311 w 1197591"/>
                <a:gd name="connsiteY2" fmla="*/ 233149 h 867771"/>
                <a:gd name="connsiteX3" fmla="*/ 399197 w 1197591"/>
                <a:gd name="connsiteY3" fmla="*/ 69376 h 867771"/>
                <a:gd name="connsiteX4" fmla="*/ 467436 w 1197591"/>
                <a:gd name="connsiteY4" fmla="*/ 7961 h 867771"/>
                <a:gd name="connsiteX5" fmla="*/ 624385 w 1197591"/>
                <a:gd name="connsiteY5" fmla="*/ 21609 h 867771"/>
                <a:gd name="connsiteX6" fmla="*/ 767687 w 1197591"/>
                <a:gd name="connsiteY6" fmla="*/ 123967 h 867771"/>
                <a:gd name="connsiteX7" fmla="*/ 938284 w 1197591"/>
                <a:gd name="connsiteY7" fmla="*/ 239973 h 867771"/>
                <a:gd name="connsiteX8" fmla="*/ 1081585 w 1197591"/>
                <a:gd name="connsiteY8" fmla="*/ 349155 h 867771"/>
                <a:gd name="connsiteX9" fmla="*/ 1170296 w 1197591"/>
                <a:gd name="connsiteY9" fmla="*/ 396923 h 867771"/>
                <a:gd name="connsiteX10" fmla="*/ 1190767 w 1197591"/>
                <a:gd name="connsiteY10" fmla="*/ 417394 h 867771"/>
                <a:gd name="connsiteX11" fmla="*/ 1129352 w 1197591"/>
                <a:gd name="connsiteY11" fmla="*/ 465161 h 867771"/>
                <a:gd name="connsiteX12" fmla="*/ 992875 w 1197591"/>
                <a:gd name="connsiteY12" fmla="*/ 553872 h 867771"/>
                <a:gd name="connsiteX13" fmla="*/ 917812 w 1197591"/>
                <a:gd name="connsiteY13" fmla="*/ 608463 h 867771"/>
                <a:gd name="connsiteX14" fmla="*/ 842749 w 1197591"/>
                <a:gd name="connsiteY14" fmla="*/ 669878 h 867771"/>
                <a:gd name="connsiteX15" fmla="*/ 808630 w 1197591"/>
                <a:gd name="connsiteY15" fmla="*/ 717645 h 867771"/>
                <a:gd name="connsiteX16" fmla="*/ 801806 w 1197591"/>
                <a:gd name="connsiteY16" fmla="*/ 765412 h 867771"/>
                <a:gd name="connsiteX17" fmla="*/ 788158 w 1197591"/>
                <a:gd name="connsiteY17" fmla="*/ 799532 h 867771"/>
                <a:gd name="connsiteX18" fmla="*/ 774511 w 1197591"/>
                <a:gd name="connsiteY18" fmla="*/ 813179 h 867771"/>
                <a:gd name="connsiteX19" fmla="*/ 651681 w 1197591"/>
                <a:gd name="connsiteY19" fmla="*/ 854123 h 867771"/>
                <a:gd name="connsiteX20" fmla="*/ 201305 w 1197591"/>
                <a:gd name="connsiteY20" fmla="*/ 840475 h 867771"/>
                <a:gd name="connsiteX21" fmla="*/ 44355 w 1197591"/>
                <a:gd name="connsiteY21" fmla="*/ 690349 h 867771"/>
                <a:gd name="connsiteX22" fmla="*/ 3412 w 1197591"/>
                <a:gd name="connsiteY22" fmla="*/ 594815 h 867771"/>
                <a:gd name="connsiteX23" fmla="*/ 30708 w 1197591"/>
                <a:gd name="connsiteY23" fmla="*/ 533400 h 86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591" h="867771">
                  <a:moveTo>
                    <a:pt x="30708" y="533400"/>
                  </a:moveTo>
                  <a:cubicBezTo>
                    <a:pt x="60278" y="504967"/>
                    <a:pt x="133066" y="474260"/>
                    <a:pt x="180833" y="424218"/>
                  </a:cubicBezTo>
                  <a:cubicBezTo>
                    <a:pt x="228600" y="374176"/>
                    <a:pt x="280917" y="292289"/>
                    <a:pt x="317311" y="233149"/>
                  </a:cubicBezTo>
                  <a:cubicBezTo>
                    <a:pt x="353705" y="174009"/>
                    <a:pt x="374176" y="106907"/>
                    <a:pt x="399197" y="69376"/>
                  </a:cubicBezTo>
                  <a:cubicBezTo>
                    <a:pt x="424218" y="31845"/>
                    <a:pt x="429905" y="15922"/>
                    <a:pt x="467436" y="7961"/>
                  </a:cubicBezTo>
                  <a:cubicBezTo>
                    <a:pt x="504967" y="0"/>
                    <a:pt x="574343" y="2275"/>
                    <a:pt x="624385" y="21609"/>
                  </a:cubicBezTo>
                  <a:cubicBezTo>
                    <a:pt x="674427" y="40943"/>
                    <a:pt x="715371" y="87573"/>
                    <a:pt x="767687" y="123967"/>
                  </a:cubicBezTo>
                  <a:cubicBezTo>
                    <a:pt x="820003" y="160361"/>
                    <a:pt x="885968" y="202442"/>
                    <a:pt x="938284" y="239973"/>
                  </a:cubicBezTo>
                  <a:cubicBezTo>
                    <a:pt x="990600" y="277504"/>
                    <a:pt x="1042916" y="322997"/>
                    <a:pt x="1081585" y="349155"/>
                  </a:cubicBezTo>
                  <a:cubicBezTo>
                    <a:pt x="1120254" y="375313"/>
                    <a:pt x="1152099" y="385550"/>
                    <a:pt x="1170296" y="396923"/>
                  </a:cubicBezTo>
                  <a:cubicBezTo>
                    <a:pt x="1188493" y="408296"/>
                    <a:pt x="1197591" y="406021"/>
                    <a:pt x="1190767" y="417394"/>
                  </a:cubicBezTo>
                  <a:cubicBezTo>
                    <a:pt x="1183943" y="428767"/>
                    <a:pt x="1162334" y="442415"/>
                    <a:pt x="1129352" y="465161"/>
                  </a:cubicBezTo>
                  <a:cubicBezTo>
                    <a:pt x="1096370" y="487907"/>
                    <a:pt x="1028132" y="529988"/>
                    <a:pt x="992875" y="553872"/>
                  </a:cubicBezTo>
                  <a:cubicBezTo>
                    <a:pt x="957618" y="577756"/>
                    <a:pt x="942833" y="589129"/>
                    <a:pt x="917812" y="608463"/>
                  </a:cubicBezTo>
                  <a:cubicBezTo>
                    <a:pt x="892791" y="627797"/>
                    <a:pt x="860946" y="651681"/>
                    <a:pt x="842749" y="669878"/>
                  </a:cubicBezTo>
                  <a:cubicBezTo>
                    <a:pt x="824552" y="688075"/>
                    <a:pt x="815454" y="701723"/>
                    <a:pt x="808630" y="717645"/>
                  </a:cubicBezTo>
                  <a:cubicBezTo>
                    <a:pt x="801806" y="733567"/>
                    <a:pt x="805218" y="751764"/>
                    <a:pt x="801806" y="765412"/>
                  </a:cubicBezTo>
                  <a:cubicBezTo>
                    <a:pt x="798394" y="779060"/>
                    <a:pt x="792707" y="791571"/>
                    <a:pt x="788158" y="799532"/>
                  </a:cubicBezTo>
                  <a:cubicBezTo>
                    <a:pt x="783609" y="807493"/>
                    <a:pt x="797257" y="804081"/>
                    <a:pt x="774511" y="813179"/>
                  </a:cubicBezTo>
                  <a:cubicBezTo>
                    <a:pt x="751765" y="822277"/>
                    <a:pt x="747215" y="849574"/>
                    <a:pt x="651681" y="854123"/>
                  </a:cubicBezTo>
                  <a:cubicBezTo>
                    <a:pt x="556147" y="858672"/>
                    <a:pt x="302526" y="867771"/>
                    <a:pt x="201305" y="840475"/>
                  </a:cubicBezTo>
                  <a:cubicBezTo>
                    <a:pt x="100084" y="813179"/>
                    <a:pt x="77337" y="731292"/>
                    <a:pt x="44355" y="690349"/>
                  </a:cubicBezTo>
                  <a:cubicBezTo>
                    <a:pt x="11373" y="649406"/>
                    <a:pt x="6824" y="620973"/>
                    <a:pt x="3412" y="594815"/>
                  </a:cubicBezTo>
                  <a:cubicBezTo>
                    <a:pt x="0" y="568657"/>
                    <a:pt x="1138" y="561833"/>
                    <a:pt x="30708" y="533400"/>
                  </a:cubicBezTo>
                  <a:close/>
                </a:path>
              </a:pathLst>
            </a:custGeom>
            <a:solidFill>
              <a:sysClr val="window" lastClr="FFFFFF">
                <a:lumMod val="50000"/>
              </a:sysClr>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04" name="Freeform 703"/>
            <p:cNvSpPr/>
            <p:nvPr/>
          </p:nvSpPr>
          <p:spPr>
            <a:xfrm>
              <a:off x="1306029" y="5047722"/>
              <a:ext cx="5402646" cy="929536"/>
            </a:xfrm>
            <a:custGeom>
              <a:avLst/>
              <a:gdLst>
                <a:gd name="connsiteX0" fmla="*/ 1137 w 6084627"/>
                <a:gd name="connsiteY0" fmla="*/ 1409131 h 1467134"/>
                <a:gd name="connsiteX1" fmla="*/ 69376 w 6084627"/>
                <a:gd name="connsiteY1" fmla="*/ 1429603 h 1467134"/>
                <a:gd name="connsiteX2" fmla="*/ 164910 w 6084627"/>
                <a:gd name="connsiteY2" fmla="*/ 1463722 h 1467134"/>
                <a:gd name="connsiteX3" fmla="*/ 403746 w 6084627"/>
                <a:gd name="connsiteY3" fmla="*/ 1450075 h 1467134"/>
                <a:gd name="connsiteX4" fmla="*/ 622110 w 6084627"/>
                <a:gd name="connsiteY4" fmla="*/ 1409131 h 1467134"/>
                <a:gd name="connsiteX5" fmla="*/ 901889 w 6084627"/>
                <a:gd name="connsiteY5" fmla="*/ 1334069 h 1467134"/>
                <a:gd name="connsiteX6" fmla="*/ 1215788 w 6084627"/>
                <a:gd name="connsiteY6" fmla="*/ 1197591 h 1467134"/>
                <a:gd name="connsiteX7" fmla="*/ 1454624 w 6084627"/>
                <a:gd name="connsiteY7" fmla="*/ 1081585 h 1467134"/>
                <a:gd name="connsiteX8" fmla="*/ 1707107 w 6084627"/>
                <a:gd name="connsiteY8" fmla="*/ 986051 h 1467134"/>
                <a:gd name="connsiteX9" fmla="*/ 1973239 w 6084627"/>
                <a:gd name="connsiteY9" fmla="*/ 958755 h 1467134"/>
                <a:gd name="connsiteX10" fmla="*/ 2164307 w 6084627"/>
                <a:gd name="connsiteY10" fmla="*/ 938284 h 1467134"/>
                <a:gd name="connsiteX11" fmla="*/ 2328080 w 6084627"/>
                <a:gd name="connsiteY11" fmla="*/ 965579 h 1467134"/>
                <a:gd name="connsiteX12" fmla="*/ 2457734 w 6084627"/>
                <a:gd name="connsiteY12" fmla="*/ 992875 h 1467134"/>
                <a:gd name="connsiteX13" fmla="*/ 2744337 w 6084627"/>
                <a:gd name="connsiteY13" fmla="*/ 965579 h 1467134"/>
                <a:gd name="connsiteX14" fmla="*/ 3017292 w 6084627"/>
                <a:gd name="connsiteY14" fmla="*/ 965579 h 1467134"/>
                <a:gd name="connsiteX15" fmla="*/ 3256128 w 6084627"/>
                <a:gd name="connsiteY15" fmla="*/ 999699 h 1467134"/>
                <a:gd name="connsiteX16" fmla="*/ 3529083 w 6084627"/>
                <a:gd name="connsiteY16" fmla="*/ 1040642 h 1467134"/>
                <a:gd name="connsiteX17" fmla="*/ 3726976 w 6084627"/>
                <a:gd name="connsiteY17" fmla="*/ 979227 h 1467134"/>
                <a:gd name="connsiteX18" fmla="*/ 3849806 w 6084627"/>
                <a:gd name="connsiteY18" fmla="*/ 917812 h 1467134"/>
                <a:gd name="connsiteX19" fmla="*/ 4040875 w 6084627"/>
                <a:gd name="connsiteY19" fmla="*/ 904164 h 1467134"/>
                <a:gd name="connsiteX20" fmla="*/ 4341125 w 6084627"/>
                <a:gd name="connsiteY20" fmla="*/ 890517 h 1467134"/>
                <a:gd name="connsiteX21" fmla="*/ 4552666 w 6084627"/>
                <a:gd name="connsiteY21" fmla="*/ 890517 h 1467134"/>
                <a:gd name="connsiteX22" fmla="*/ 4607257 w 6084627"/>
                <a:gd name="connsiteY22" fmla="*/ 842749 h 1467134"/>
                <a:gd name="connsiteX23" fmla="*/ 4600433 w 6084627"/>
                <a:gd name="connsiteY23" fmla="*/ 774511 h 1467134"/>
                <a:gd name="connsiteX24" fmla="*/ 4552666 w 6084627"/>
                <a:gd name="connsiteY24" fmla="*/ 719920 h 1467134"/>
                <a:gd name="connsiteX25" fmla="*/ 4532194 w 6084627"/>
                <a:gd name="connsiteY25" fmla="*/ 706272 h 1467134"/>
                <a:gd name="connsiteX26" fmla="*/ 4532194 w 6084627"/>
                <a:gd name="connsiteY26" fmla="*/ 678976 h 1467134"/>
                <a:gd name="connsiteX27" fmla="*/ 4641376 w 6084627"/>
                <a:gd name="connsiteY27" fmla="*/ 672152 h 1467134"/>
                <a:gd name="connsiteX28" fmla="*/ 4832445 w 6084627"/>
                <a:gd name="connsiteY28" fmla="*/ 672152 h 1467134"/>
                <a:gd name="connsiteX29" fmla="*/ 5064457 w 6084627"/>
                <a:gd name="connsiteY29" fmla="*/ 651681 h 1467134"/>
                <a:gd name="connsiteX30" fmla="*/ 5248701 w 6084627"/>
                <a:gd name="connsiteY30" fmla="*/ 610737 h 1467134"/>
                <a:gd name="connsiteX31" fmla="*/ 5337412 w 6084627"/>
                <a:gd name="connsiteY31" fmla="*/ 569794 h 1467134"/>
                <a:gd name="connsiteX32" fmla="*/ 5337412 w 6084627"/>
                <a:gd name="connsiteY32" fmla="*/ 522027 h 1467134"/>
                <a:gd name="connsiteX33" fmla="*/ 5262349 w 6084627"/>
                <a:gd name="connsiteY33" fmla="*/ 446964 h 1467134"/>
                <a:gd name="connsiteX34" fmla="*/ 5159991 w 6084627"/>
                <a:gd name="connsiteY34" fmla="*/ 392373 h 1467134"/>
                <a:gd name="connsiteX35" fmla="*/ 5153167 w 6084627"/>
                <a:gd name="connsiteY35" fmla="*/ 324134 h 1467134"/>
                <a:gd name="connsiteX36" fmla="*/ 5187286 w 6084627"/>
                <a:gd name="connsiteY36" fmla="*/ 303663 h 1467134"/>
                <a:gd name="connsiteX37" fmla="*/ 5357883 w 6084627"/>
                <a:gd name="connsiteY37" fmla="*/ 296839 h 1467134"/>
                <a:gd name="connsiteX38" fmla="*/ 5508009 w 6084627"/>
                <a:gd name="connsiteY38" fmla="*/ 296839 h 1467134"/>
                <a:gd name="connsiteX39" fmla="*/ 5589895 w 6084627"/>
                <a:gd name="connsiteY39" fmla="*/ 290015 h 1467134"/>
                <a:gd name="connsiteX40" fmla="*/ 5644486 w 6084627"/>
                <a:gd name="connsiteY40" fmla="*/ 221776 h 1467134"/>
                <a:gd name="connsiteX41" fmla="*/ 5740021 w 6084627"/>
                <a:gd name="connsiteY41" fmla="*/ 167185 h 1467134"/>
                <a:gd name="connsiteX42" fmla="*/ 5876498 w 6084627"/>
                <a:gd name="connsiteY42" fmla="*/ 133066 h 1467134"/>
                <a:gd name="connsiteX43" fmla="*/ 5999328 w 6084627"/>
                <a:gd name="connsiteY43" fmla="*/ 119418 h 1467134"/>
                <a:gd name="connsiteX44" fmla="*/ 6060743 w 6084627"/>
                <a:gd name="connsiteY44" fmla="*/ 85299 h 1467134"/>
                <a:gd name="connsiteX45" fmla="*/ 6074391 w 6084627"/>
                <a:gd name="connsiteY45" fmla="*/ 51179 h 1467134"/>
                <a:gd name="connsiteX46" fmla="*/ 5999328 w 6084627"/>
                <a:gd name="connsiteY46" fmla="*/ 23884 h 1467134"/>
                <a:gd name="connsiteX47" fmla="*/ 5978857 w 6084627"/>
                <a:gd name="connsiteY47" fmla="*/ 3412 h 1467134"/>
                <a:gd name="connsiteX48" fmla="*/ 5849203 w 6084627"/>
                <a:gd name="connsiteY48" fmla="*/ 3412 h 1467134"/>
                <a:gd name="connsiteX49" fmla="*/ 5705901 w 6084627"/>
                <a:gd name="connsiteY49" fmla="*/ 17060 h 1467134"/>
                <a:gd name="connsiteX50" fmla="*/ 5548952 w 6084627"/>
                <a:gd name="connsiteY50" fmla="*/ 10236 h 1467134"/>
                <a:gd name="connsiteX51" fmla="*/ 5473889 w 6084627"/>
                <a:gd name="connsiteY51" fmla="*/ 17060 h 1467134"/>
                <a:gd name="connsiteX52" fmla="*/ 5432946 w 6084627"/>
                <a:gd name="connsiteY52" fmla="*/ 44355 h 1467134"/>
                <a:gd name="connsiteX53" fmla="*/ 5426122 w 6084627"/>
                <a:gd name="connsiteY53" fmla="*/ 92122 h 1467134"/>
                <a:gd name="connsiteX54" fmla="*/ 5439770 w 6084627"/>
                <a:gd name="connsiteY54" fmla="*/ 139890 h 1467134"/>
                <a:gd name="connsiteX55" fmla="*/ 5473889 w 6084627"/>
                <a:gd name="connsiteY55" fmla="*/ 167185 h 1467134"/>
                <a:gd name="connsiteX56" fmla="*/ 5528480 w 6084627"/>
                <a:gd name="connsiteY56" fmla="*/ 187657 h 1467134"/>
                <a:gd name="connsiteX57" fmla="*/ 5562600 w 6084627"/>
                <a:gd name="connsiteY57" fmla="*/ 208128 h 1467134"/>
                <a:gd name="connsiteX58" fmla="*/ 5569424 w 6084627"/>
                <a:gd name="connsiteY58" fmla="*/ 242248 h 1467134"/>
                <a:gd name="connsiteX59" fmla="*/ 5439770 w 6084627"/>
                <a:gd name="connsiteY59" fmla="*/ 249072 h 1467134"/>
                <a:gd name="connsiteX60" fmla="*/ 5269173 w 6084627"/>
                <a:gd name="connsiteY60" fmla="*/ 255896 h 1467134"/>
                <a:gd name="connsiteX61" fmla="*/ 5146343 w 6084627"/>
                <a:gd name="connsiteY61" fmla="*/ 283191 h 1467134"/>
                <a:gd name="connsiteX62" fmla="*/ 5091752 w 6084627"/>
                <a:gd name="connsiteY62" fmla="*/ 317311 h 1467134"/>
                <a:gd name="connsiteX63" fmla="*/ 5112224 w 6084627"/>
                <a:gd name="connsiteY63" fmla="*/ 378725 h 1467134"/>
                <a:gd name="connsiteX64" fmla="*/ 5153167 w 6084627"/>
                <a:gd name="connsiteY64" fmla="*/ 446964 h 1467134"/>
                <a:gd name="connsiteX65" fmla="*/ 5235054 w 6084627"/>
                <a:gd name="connsiteY65" fmla="*/ 487908 h 1467134"/>
                <a:gd name="connsiteX66" fmla="*/ 5282821 w 6084627"/>
                <a:gd name="connsiteY66" fmla="*/ 522027 h 1467134"/>
                <a:gd name="connsiteX67" fmla="*/ 5289645 w 6084627"/>
                <a:gd name="connsiteY67" fmla="*/ 549322 h 1467134"/>
                <a:gd name="connsiteX68" fmla="*/ 5200934 w 6084627"/>
                <a:gd name="connsiteY68" fmla="*/ 597090 h 1467134"/>
                <a:gd name="connsiteX69" fmla="*/ 4948451 w 6084627"/>
                <a:gd name="connsiteY69" fmla="*/ 624385 h 1467134"/>
                <a:gd name="connsiteX70" fmla="*/ 4757382 w 6084627"/>
                <a:gd name="connsiteY70" fmla="*/ 631209 h 1467134"/>
                <a:gd name="connsiteX71" fmla="*/ 4579961 w 6084627"/>
                <a:gd name="connsiteY71" fmla="*/ 631209 h 1467134"/>
                <a:gd name="connsiteX72" fmla="*/ 4525370 w 6084627"/>
                <a:gd name="connsiteY72" fmla="*/ 631209 h 1467134"/>
                <a:gd name="connsiteX73" fmla="*/ 4491251 w 6084627"/>
                <a:gd name="connsiteY73" fmla="*/ 672152 h 1467134"/>
                <a:gd name="connsiteX74" fmla="*/ 4491251 w 6084627"/>
                <a:gd name="connsiteY74" fmla="*/ 706272 h 1467134"/>
                <a:gd name="connsiteX75" fmla="*/ 4532194 w 6084627"/>
                <a:gd name="connsiteY75" fmla="*/ 760863 h 1467134"/>
                <a:gd name="connsiteX76" fmla="*/ 4573137 w 6084627"/>
                <a:gd name="connsiteY76" fmla="*/ 788158 h 1467134"/>
                <a:gd name="connsiteX77" fmla="*/ 4559489 w 6084627"/>
                <a:gd name="connsiteY77" fmla="*/ 815454 h 1467134"/>
                <a:gd name="connsiteX78" fmla="*/ 4504898 w 6084627"/>
                <a:gd name="connsiteY78" fmla="*/ 829102 h 1467134"/>
                <a:gd name="connsiteX79" fmla="*/ 4341125 w 6084627"/>
                <a:gd name="connsiteY79" fmla="*/ 856397 h 1467134"/>
                <a:gd name="connsiteX80" fmla="*/ 4081818 w 6084627"/>
                <a:gd name="connsiteY80" fmla="*/ 863221 h 1467134"/>
                <a:gd name="connsiteX81" fmla="*/ 3952164 w 6084627"/>
                <a:gd name="connsiteY81" fmla="*/ 863221 h 1467134"/>
                <a:gd name="connsiteX82" fmla="*/ 3849806 w 6084627"/>
                <a:gd name="connsiteY82" fmla="*/ 876869 h 1467134"/>
                <a:gd name="connsiteX83" fmla="*/ 3761095 w 6084627"/>
                <a:gd name="connsiteY83" fmla="*/ 917812 h 1467134"/>
                <a:gd name="connsiteX84" fmla="*/ 3651913 w 6084627"/>
                <a:gd name="connsiteY84" fmla="*/ 958755 h 1467134"/>
                <a:gd name="connsiteX85" fmla="*/ 3576851 w 6084627"/>
                <a:gd name="connsiteY85" fmla="*/ 979227 h 1467134"/>
                <a:gd name="connsiteX86" fmla="*/ 3460845 w 6084627"/>
                <a:gd name="connsiteY86" fmla="*/ 979227 h 1467134"/>
                <a:gd name="connsiteX87" fmla="*/ 3262952 w 6084627"/>
                <a:gd name="connsiteY87" fmla="*/ 958755 h 1467134"/>
                <a:gd name="connsiteX88" fmla="*/ 3106003 w 6084627"/>
                <a:gd name="connsiteY88" fmla="*/ 924636 h 1467134"/>
                <a:gd name="connsiteX89" fmla="*/ 2942230 w 6084627"/>
                <a:gd name="connsiteY89" fmla="*/ 904164 h 1467134"/>
                <a:gd name="connsiteX90" fmla="*/ 2792104 w 6084627"/>
                <a:gd name="connsiteY90" fmla="*/ 910988 h 1467134"/>
                <a:gd name="connsiteX91" fmla="*/ 2594212 w 6084627"/>
                <a:gd name="connsiteY91" fmla="*/ 931460 h 1467134"/>
                <a:gd name="connsiteX92" fmla="*/ 2450910 w 6084627"/>
                <a:gd name="connsiteY92" fmla="*/ 931460 h 1467134"/>
                <a:gd name="connsiteX93" fmla="*/ 2369024 w 6084627"/>
                <a:gd name="connsiteY93" fmla="*/ 917812 h 1467134"/>
                <a:gd name="connsiteX94" fmla="*/ 2287137 w 6084627"/>
                <a:gd name="connsiteY94" fmla="*/ 890517 h 1467134"/>
                <a:gd name="connsiteX95" fmla="*/ 2225722 w 6084627"/>
                <a:gd name="connsiteY95" fmla="*/ 883693 h 1467134"/>
                <a:gd name="connsiteX96" fmla="*/ 2164307 w 6084627"/>
                <a:gd name="connsiteY96" fmla="*/ 883693 h 1467134"/>
                <a:gd name="connsiteX97" fmla="*/ 2116540 w 6084627"/>
                <a:gd name="connsiteY97" fmla="*/ 863221 h 1467134"/>
                <a:gd name="connsiteX98" fmla="*/ 2109716 w 6084627"/>
                <a:gd name="connsiteY98" fmla="*/ 829102 h 1467134"/>
                <a:gd name="connsiteX99" fmla="*/ 2137012 w 6084627"/>
                <a:gd name="connsiteY99" fmla="*/ 781334 h 1467134"/>
                <a:gd name="connsiteX100" fmla="*/ 2068773 w 6084627"/>
                <a:gd name="connsiteY100" fmla="*/ 760863 h 1467134"/>
                <a:gd name="connsiteX101" fmla="*/ 1952767 w 6084627"/>
                <a:gd name="connsiteY101" fmla="*/ 747215 h 1467134"/>
                <a:gd name="connsiteX102" fmla="*/ 1843585 w 6084627"/>
                <a:gd name="connsiteY102" fmla="*/ 699448 h 1467134"/>
                <a:gd name="connsiteX103" fmla="*/ 1768522 w 6084627"/>
                <a:gd name="connsiteY103" fmla="*/ 658505 h 1467134"/>
                <a:gd name="connsiteX104" fmla="*/ 1707107 w 6084627"/>
                <a:gd name="connsiteY104" fmla="*/ 617561 h 1467134"/>
                <a:gd name="connsiteX105" fmla="*/ 1686636 w 6084627"/>
                <a:gd name="connsiteY105" fmla="*/ 617561 h 1467134"/>
                <a:gd name="connsiteX106" fmla="*/ 1352266 w 6084627"/>
                <a:gd name="connsiteY106" fmla="*/ 617561 h 1467134"/>
                <a:gd name="connsiteX107" fmla="*/ 1181669 w 6084627"/>
                <a:gd name="connsiteY107" fmla="*/ 617561 h 1467134"/>
                <a:gd name="connsiteX108" fmla="*/ 1017895 w 6084627"/>
                <a:gd name="connsiteY108" fmla="*/ 617561 h 1467134"/>
                <a:gd name="connsiteX109" fmla="*/ 867770 w 6084627"/>
                <a:gd name="connsiteY109" fmla="*/ 617561 h 1467134"/>
                <a:gd name="connsiteX110" fmla="*/ 765412 w 6084627"/>
                <a:gd name="connsiteY110" fmla="*/ 617561 h 1467134"/>
                <a:gd name="connsiteX111" fmla="*/ 724469 w 6084627"/>
                <a:gd name="connsiteY111" fmla="*/ 617561 h 1467134"/>
                <a:gd name="connsiteX112" fmla="*/ 690349 w 6084627"/>
                <a:gd name="connsiteY112" fmla="*/ 638033 h 1467134"/>
                <a:gd name="connsiteX113" fmla="*/ 615286 w 6084627"/>
                <a:gd name="connsiteY113" fmla="*/ 644857 h 1467134"/>
                <a:gd name="connsiteX114" fmla="*/ 519752 w 6084627"/>
                <a:gd name="connsiteY114" fmla="*/ 644857 h 1467134"/>
                <a:gd name="connsiteX115" fmla="*/ 451513 w 6084627"/>
                <a:gd name="connsiteY115" fmla="*/ 651681 h 1467134"/>
                <a:gd name="connsiteX116" fmla="*/ 410570 w 6084627"/>
                <a:gd name="connsiteY116" fmla="*/ 672152 h 1467134"/>
                <a:gd name="connsiteX117" fmla="*/ 349155 w 6084627"/>
                <a:gd name="connsiteY117" fmla="*/ 685800 h 1467134"/>
                <a:gd name="connsiteX118" fmla="*/ 246797 w 6084627"/>
                <a:gd name="connsiteY118" fmla="*/ 685800 h 1467134"/>
                <a:gd name="connsiteX119" fmla="*/ 137615 w 6084627"/>
                <a:gd name="connsiteY119" fmla="*/ 678976 h 1467134"/>
                <a:gd name="connsiteX120" fmla="*/ 103495 w 6084627"/>
                <a:gd name="connsiteY120" fmla="*/ 685800 h 1467134"/>
                <a:gd name="connsiteX121" fmla="*/ 69376 w 6084627"/>
                <a:gd name="connsiteY121" fmla="*/ 685800 h 1467134"/>
                <a:gd name="connsiteX122" fmla="*/ 42080 w 6084627"/>
                <a:gd name="connsiteY122" fmla="*/ 692624 h 1467134"/>
                <a:gd name="connsiteX123" fmla="*/ 21609 w 6084627"/>
                <a:gd name="connsiteY123" fmla="*/ 692624 h 1467134"/>
                <a:gd name="connsiteX124" fmla="*/ 7961 w 6084627"/>
                <a:gd name="connsiteY124" fmla="*/ 747215 h 1467134"/>
                <a:gd name="connsiteX125" fmla="*/ 1137 w 6084627"/>
                <a:gd name="connsiteY125" fmla="*/ 822278 h 1467134"/>
                <a:gd name="connsiteX126" fmla="*/ 14785 w 6084627"/>
                <a:gd name="connsiteY126" fmla="*/ 979227 h 1467134"/>
                <a:gd name="connsiteX127" fmla="*/ 7961 w 6084627"/>
                <a:gd name="connsiteY127" fmla="*/ 1156648 h 1467134"/>
                <a:gd name="connsiteX128" fmla="*/ 7961 w 6084627"/>
                <a:gd name="connsiteY128" fmla="*/ 1293125 h 1467134"/>
                <a:gd name="connsiteX129" fmla="*/ 7961 w 6084627"/>
                <a:gd name="connsiteY129" fmla="*/ 1327245 h 1467134"/>
                <a:gd name="connsiteX130" fmla="*/ 1137 w 6084627"/>
                <a:gd name="connsiteY130" fmla="*/ 1409131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84627" h="1467134">
                  <a:moveTo>
                    <a:pt x="1137" y="1409131"/>
                  </a:moveTo>
                  <a:cubicBezTo>
                    <a:pt x="21609" y="1414818"/>
                    <a:pt x="42081" y="1420505"/>
                    <a:pt x="69376" y="1429603"/>
                  </a:cubicBezTo>
                  <a:cubicBezTo>
                    <a:pt x="96671" y="1438701"/>
                    <a:pt x="109182" y="1460310"/>
                    <a:pt x="164910" y="1463722"/>
                  </a:cubicBezTo>
                  <a:cubicBezTo>
                    <a:pt x="220638" y="1467134"/>
                    <a:pt x="327546" y="1459173"/>
                    <a:pt x="403746" y="1450075"/>
                  </a:cubicBezTo>
                  <a:cubicBezTo>
                    <a:pt x="479946" y="1440977"/>
                    <a:pt x="539086" y="1428465"/>
                    <a:pt x="622110" y="1409131"/>
                  </a:cubicBezTo>
                  <a:cubicBezTo>
                    <a:pt x="705134" y="1389797"/>
                    <a:pt x="802943" y="1369326"/>
                    <a:pt x="901889" y="1334069"/>
                  </a:cubicBezTo>
                  <a:cubicBezTo>
                    <a:pt x="1000835" y="1298812"/>
                    <a:pt x="1123666" y="1239672"/>
                    <a:pt x="1215788" y="1197591"/>
                  </a:cubicBezTo>
                  <a:cubicBezTo>
                    <a:pt x="1307911" y="1155510"/>
                    <a:pt x="1372738" y="1116842"/>
                    <a:pt x="1454624" y="1081585"/>
                  </a:cubicBezTo>
                  <a:cubicBezTo>
                    <a:pt x="1536511" y="1046328"/>
                    <a:pt x="1620671" y="1006523"/>
                    <a:pt x="1707107" y="986051"/>
                  </a:cubicBezTo>
                  <a:cubicBezTo>
                    <a:pt x="1793543" y="965579"/>
                    <a:pt x="1973239" y="958755"/>
                    <a:pt x="1973239" y="958755"/>
                  </a:cubicBezTo>
                  <a:cubicBezTo>
                    <a:pt x="2049439" y="950794"/>
                    <a:pt x="2105167" y="937147"/>
                    <a:pt x="2164307" y="938284"/>
                  </a:cubicBezTo>
                  <a:cubicBezTo>
                    <a:pt x="2223447" y="939421"/>
                    <a:pt x="2279175" y="956480"/>
                    <a:pt x="2328080" y="965579"/>
                  </a:cubicBezTo>
                  <a:cubicBezTo>
                    <a:pt x="2376985" y="974678"/>
                    <a:pt x="2388358" y="992875"/>
                    <a:pt x="2457734" y="992875"/>
                  </a:cubicBezTo>
                  <a:cubicBezTo>
                    <a:pt x="2527110" y="992875"/>
                    <a:pt x="2651077" y="970128"/>
                    <a:pt x="2744337" y="965579"/>
                  </a:cubicBezTo>
                  <a:cubicBezTo>
                    <a:pt x="2837597" y="961030"/>
                    <a:pt x="2931993" y="959892"/>
                    <a:pt x="3017292" y="965579"/>
                  </a:cubicBezTo>
                  <a:cubicBezTo>
                    <a:pt x="3102591" y="971266"/>
                    <a:pt x="3256128" y="999699"/>
                    <a:pt x="3256128" y="999699"/>
                  </a:cubicBezTo>
                  <a:cubicBezTo>
                    <a:pt x="3341427" y="1012210"/>
                    <a:pt x="3450609" y="1044054"/>
                    <a:pt x="3529083" y="1040642"/>
                  </a:cubicBezTo>
                  <a:cubicBezTo>
                    <a:pt x="3607557" y="1037230"/>
                    <a:pt x="3673522" y="999699"/>
                    <a:pt x="3726976" y="979227"/>
                  </a:cubicBezTo>
                  <a:cubicBezTo>
                    <a:pt x="3780430" y="958755"/>
                    <a:pt x="3797490" y="930322"/>
                    <a:pt x="3849806" y="917812"/>
                  </a:cubicBezTo>
                  <a:cubicBezTo>
                    <a:pt x="3902122" y="905302"/>
                    <a:pt x="3958989" y="908713"/>
                    <a:pt x="4040875" y="904164"/>
                  </a:cubicBezTo>
                  <a:cubicBezTo>
                    <a:pt x="4122761" y="899615"/>
                    <a:pt x="4255827" y="892791"/>
                    <a:pt x="4341125" y="890517"/>
                  </a:cubicBezTo>
                  <a:cubicBezTo>
                    <a:pt x="4426423" y="888243"/>
                    <a:pt x="4508311" y="898478"/>
                    <a:pt x="4552666" y="890517"/>
                  </a:cubicBezTo>
                  <a:cubicBezTo>
                    <a:pt x="4597021" y="882556"/>
                    <a:pt x="4599296" y="862083"/>
                    <a:pt x="4607257" y="842749"/>
                  </a:cubicBezTo>
                  <a:cubicBezTo>
                    <a:pt x="4615218" y="823415"/>
                    <a:pt x="4609531" y="794982"/>
                    <a:pt x="4600433" y="774511"/>
                  </a:cubicBezTo>
                  <a:cubicBezTo>
                    <a:pt x="4591335" y="754040"/>
                    <a:pt x="4564039" y="731293"/>
                    <a:pt x="4552666" y="719920"/>
                  </a:cubicBezTo>
                  <a:cubicBezTo>
                    <a:pt x="4541293" y="708547"/>
                    <a:pt x="4535606" y="713096"/>
                    <a:pt x="4532194" y="706272"/>
                  </a:cubicBezTo>
                  <a:cubicBezTo>
                    <a:pt x="4528782" y="699448"/>
                    <a:pt x="4513997" y="684663"/>
                    <a:pt x="4532194" y="678976"/>
                  </a:cubicBezTo>
                  <a:cubicBezTo>
                    <a:pt x="4550391" y="673289"/>
                    <a:pt x="4591334" y="673289"/>
                    <a:pt x="4641376" y="672152"/>
                  </a:cubicBezTo>
                  <a:cubicBezTo>
                    <a:pt x="4691418" y="671015"/>
                    <a:pt x="4761932" y="675564"/>
                    <a:pt x="4832445" y="672152"/>
                  </a:cubicBezTo>
                  <a:cubicBezTo>
                    <a:pt x="4902958" y="668740"/>
                    <a:pt x="4995081" y="661917"/>
                    <a:pt x="5064457" y="651681"/>
                  </a:cubicBezTo>
                  <a:cubicBezTo>
                    <a:pt x="5133833" y="641445"/>
                    <a:pt x="5203209" y="624385"/>
                    <a:pt x="5248701" y="610737"/>
                  </a:cubicBezTo>
                  <a:cubicBezTo>
                    <a:pt x="5294193" y="597089"/>
                    <a:pt x="5322627" y="584579"/>
                    <a:pt x="5337412" y="569794"/>
                  </a:cubicBezTo>
                  <a:cubicBezTo>
                    <a:pt x="5352197" y="555009"/>
                    <a:pt x="5349922" y="542499"/>
                    <a:pt x="5337412" y="522027"/>
                  </a:cubicBezTo>
                  <a:cubicBezTo>
                    <a:pt x="5324902" y="501555"/>
                    <a:pt x="5291919" y="468573"/>
                    <a:pt x="5262349" y="446964"/>
                  </a:cubicBezTo>
                  <a:cubicBezTo>
                    <a:pt x="5232779" y="425355"/>
                    <a:pt x="5178188" y="412845"/>
                    <a:pt x="5159991" y="392373"/>
                  </a:cubicBezTo>
                  <a:cubicBezTo>
                    <a:pt x="5141794" y="371901"/>
                    <a:pt x="5148618" y="338919"/>
                    <a:pt x="5153167" y="324134"/>
                  </a:cubicBezTo>
                  <a:cubicBezTo>
                    <a:pt x="5157716" y="309349"/>
                    <a:pt x="5153167" y="308212"/>
                    <a:pt x="5187286" y="303663"/>
                  </a:cubicBezTo>
                  <a:cubicBezTo>
                    <a:pt x="5221405" y="299114"/>
                    <a:pt x="5304429" y="297976"/>
                    <a:pt x="5357883" y="296839"/>
                  </a:cubicBezTo>
                  <a:cubicBezTo>
                    <a:pt x="5411337" y="295702"/>
                    <a:pt x="5469340" y="297976"/>
                    <a:pt x="5508009" y="296839"/>
                  </a:cubicBezTo>
                  <a:cubicBezTo>
                    <a:pt x="5546678" y="295702"/>
                    <a:pt x="5567149" y="302526"/>
                    <a:pt x="5589895" y="290015"/>
                  </a:cubicBezTo>
                  <a:cubicBezTo>
                    <a:pt x="5612641" y="277505"/>
                    <a:pt x="5619465" y="242248"/>
                    <a:pt x="5644486" y="221776"/>
                  </a:cubicBezTo>
                  <a:cubicBezTo>
                    <a:pt x="5669507" y="201304"/>
                    <a:pt x="5701352" y="181970"/>
                    <a:pt x="5740021" y="167185"/>
                  </a:cubicBezTo>
                  <a:cubicBezTo>
                    <a:pt x="5778690" y="152400"/>
                    <a:pt x="5833280" y="141027"/>
                    <a:pt x="5876498" y="133066"/>
                  </a:cubicBezTo>
                  <a:cubicBezTo>
                    <a:pt x="5919716" y="125105"/>
                    <a:pt x="5968621" y="127379"/>
                    <a:pt x="5999328" y="119418"/>
                  </a:cubicBezTo>
                  <a:cubicBezTo>
                    <a:pt x="6030035" y="111457"/>
                    <a:pt x="6048233" y="96672"/>
                    <a:pt x="6060743" y="85299"/>
                  </a:cubicBezTo>
                  <a:cubicBezTo>
                    <a:pt x="6073253" y="73926"/>
                    <a:pt x="6084627" y="61415"/>
                    <a:pt x="6074391" y="51179"/>
                  </a:cubicBezTo>
                  <a:cubicBezTo>
                    <a:pt x="6064155" y="40943"/>
                    <a:pt x="6015250" y="31845"/>
                    <a:pt x="5999328" y="23884"/>
                  </a:cubicBezTo>
                  <a:cubicBezTo>
                    <a:pt x="5983406" y="15923"/>
                    <a:pt x="6003878" y="6824"/>
                    <a:pt x="5978857" y="3412"/>
                  </a:cubicBezTo>
                  <a:cubicBezTo>
                    <a:pt x="5953836" y="0"/>
                    <a:pt x="5894696" y="1137"/>
                    <a:pt x="5849203" y="3412"/>
                  </a:cubicBezTo>
                  <a:cubicBezTo>
                    <a:pt x="5803710" y="5687"/>
                    <a:pt x="5755943" y="15923"/>
                    <a:pt x="5705901" y="17060"/>
                  </a:cubicBezTo>
                  <a:cubicBezTo>
                    <a:pt x="5655859" y="18197"/>
                    <a:pt x="5587621" y="10236"/>
                    <a:pt x="5548952" y="10236"/>
                  </a:cubicBezTo>
                  <a:cubicBezTo>
                    <a:pt x="5510283" y="10236"/>
                    <a:pt x="5493223" y="11374"/>
                    <a:pt x="5473889" y="17060"/>
                  </a:cubicBezTo>
                  <a:cubicBezTo>
                    <a:pt x="5454555" y="22746"/>
                    <a:pt x="5440907" y="31845"/>
                    <a:pt x="5432946" y="44355"/>
                  </a:cubicBezTo>
                  <a:cubicBezTo>
                    <a:pt x="5424985" y="56865"/>
                    <a:pt x="5424985" y="76200"/>
                    <a:pt x="5426122" y="92122"/>
                  </a:cubicBezTo>
                  <a:cubicBezTo>
                    <a:pt x="5427259" y="108045"/>
                    <a:pt x="5431809" y="127380"/>
                    <a:pt x="5439770" y="139890"/>
                  </a:cubicBezTo>
                  <a:cubicBezTo>
                    <a:pt x="5447731" y="152401"/>
                    <a:pt x="5459104" y="159224"/>
                    <a:pt x="5473889" y="167185"/>
                  </a:cubicBezTo>
                  <a:cubicBezTo>
                    <a:pt x="5488674" y="175146"/>
                    <a:pt x="5513695" y="180833"/>
                    <a:pt x="5528480" y="187657"/>
                  </a:cubicBezTo>
                  <a:cubicBezTo>
                    <a:pt x="5543265" y="194481"/>
                    <a:pt x="5555776" y="199029"/>
                    <a:pt x="5562600" y="208128"/>
                  </a:cubicBezTo>
                  <a:cubicBezTo>
                    <a:pt x="5569424" y="217227"/>
                    <a:pt x="5589896" y="235424"/>
                    <a:pt x="5569424" y="242248"/>
                  </a:cubicBezTo>
                  <a:cubicBezTo>
                    <a:pt x="5548952" y="249072"/>
                    <a:pt x="5439770" y="249072"/>
                    <a:pt x="5439770" y="249072"/>
                  </a:cubicBezTo>
                  <a:cubicBezTo>
                    <a:pt x="5389728" y="251347"/>
                    <a:pt x="5318077" y="250210"/>
                    <a:pt x="5269173" y="255896"/>
                  </a:cubicBezTo>
                  <a:cubicBezTo>
                    <a:pt x="5220269" y="261582"/>
                    <a:pt x="5175913" y="272955"/>
                    <a:pt x="5146343" y="283191"/>
                  </a:cubicBezTo>
                  <a:cubicBezTo>
                    <a:pt x="5116773" y="293427"/>
                    <a:pt x="5097438" y="301389"/>
                    <a:pt x="5091752" y="317311"/>
                  </a:cubicBezTo>
                  <a:cubicBezTo>
                    <a:pt x="5086066" y="333233"/>
                    <a:pt x="5101988" y="357116"/>
                    <a:pt x="5112224" y="378725"/>
                  </a:cubicBezTo>
                  <a:cubicBezTo>
                    <a:pt x="5122460" y="400334"/>
                    <a:pt x="5132695" y="428767"/>
                    <a:pt x="5153167" y="446964"/>
                  </a:cubicBezTo>
                  <a:cubicBezTo>
                    <a:pt x="5173639" y="465161"/>
                    <a:pt x="5213445" y="475398"/>
                    <a:pt x="5235054" y="487908"/>
                  </a:cubicBezTo>
                  <a:cubicBezTo>
                    <a:pt x="5256663" y="500419"/>
                    <a:pt x="5273723" y="511791"/>
                    <a:pt x="5282821" y="522027"/>
                  </a:cubicBezTo>
                  <a:cubicBezTo>
                    <a:pt x="5291919" y="532263"/>
                    <a:pt x="5303293" y="536811"/>
                    <a:pt x="5289645" y="549322"/>
                  </a:cubicBezTo>
                  <a:cubicBezTo>
                    <a:pt x="5275997" y="561833"/>
                    <a:pt x="5257800" y="584580"/>
                    <a:pt x="5200934" y="597090"/>
                  </a:cubicBezTo>
                  <a:cubicBezTo>
                    <a:pt x="5144068" y="609601"/>
                    <a:pt x="5022376" y="618699"/>
                    <a:pt x="4948451" y="624385"/>
                  </a:cubicBezTo>
                  <a:cubicBezTo>
                    <a:pt x="4874526" y="630071"/>
                    <a:pt x="4818797" y="630072"/>
                    <a:pt x="4757382" y="631209"/>
                  </a:cubicBezTo>
                  <a:cubicBezTo>
                    <a:pt x="4695967" y="632346"/>
                    <a:pt x="4579961" y="631209"/>
                    <a:pt x="4579961" y="631209"/>
                  </a:cubicBezTo>
                  <a:cubicBezTo>
                    <a:pt x="4541292" y="631209"/>
                    <a:pt x="4540155" y="624385"/>
                    <a:pt x="4525370" y="631209"/>
                  </a:cubicBezTo>
                  <a:cubicBezTo>
                    <a:pt x="4510585" y="638033"/>
                    <a:pt x="4496938" y="659642"/>
                    <a:pt x="4491251" y="672152"/>
                  </a:cubicBezTo>
                  <a:cubicBezTo>
                    <a:pt x="4485565" y="684663"/>
                    <a:pt x="4484427" y="691487"/>
                    <a:pt x="4491251" y="706272"/>
                  </a:cubicBezTo>
                  <a:cubicBezTo>
                    <a:pt x="4498075" y="721057"/>
                    <a:pt x="4518546" y="747215"/>
                    <a:pt x="4532194" y="760863"/>
                  </a:cubicBezTo>
                  <a:cubicBezTo>
                    <a:pt x="4545842" y="774511"/>
                    <a:pt x="4568588" y="779060"/>
                    <a:pt x="4573137" y="788158"/>
                  </a:cubicBezTo>
                  <a:cubicBezTo>
                    <a:pt x="4577686" y="797256"/>
                    <a:pt x="4570862" y="808630"/>
                    <a:pt x="4559489" y="815454"/>
                  </a:cubicBezTo>
                  <a:cubicBezTo>
                    <a:pt x="4548116" y="822278"/>
                    <a:pt x="4541292" y="822278"/>
                    <a:pt x="4504898" y="829102"/>
                  </a:cubicBezTo>
                  <a:cubicBezTo>
                    <a:pt x="4468504" y="835926"/>
                    <a:pt x="4411638" y="850711"/>
                    <a:pt x="4341125" y="856397"/>
                  </a:cubicBezTo>
                  <a:cubicBezTo>
                    <a:pt x="4270612" y="862084"/>
                    <a:pt x="4146645" y="862084"/>
                    <a:pt x="4081818" y="863221"/>
                  </a:cubicBezTo>
                  <a:cubicBezTo>
                    <a:pt x="4016991" y="864358"/>
                    <a:pt x="3990833" y="860946"/>
                    <a:pt x="3952164" y="863221"/>
                  </a:cubicBezTo>
                  <a:cubicBezTo>
                    <a:pt x="3913495" y="865496"/>
                    <a:pt x="3881651" y="867770"/>
                    <a:pt x="3849806" y="876869"/>
                  </a:cubicBezTo>
                  <a:cubicBezTo>
                    <a:pt x="3817961" y="885968"/>
                    <a:pt x="3794077" y="904164"/>
                    <a:pt x="3761095" y="917812"/>
                  </a:cubicBezTo>
                  <a:cubicBezTo>
                    <a:pt x="3728113" y="931460"/>
                    <a:pt x="3682620" y="948519"/>
                    <a:pt x="3651913" y="958755"/>
                  </a:cubicBezTo>
                  <a:cubicBezTo>
                    <a:pt x="3621206" y="968991"/>
                    <a:pt x="3608696" y="975815"/>
                    <a:pt x="3576851" y="979227"/>
                  </a:cubicBezTo>
                  <a:cubicBezTo>
                    <a:pt x="3545006" y="982639"/>
                    <a:pt x="3513161" y="982639"/>
                    <a:pt x="3460845" y="979227"/>
                  </a:cubicBezTo>
                  <a:cubicBezTo>
                    <a:pt x="3408529" y="975815"/>
                    <a:pt x="3322092" y="967853"/>
                    <a:pt x="3262952" y="958755"/>
                  </a:cubicBezTo>
                  <a:cubicBezTo>
                    <a:pt x="3203812" y="949657"/>
                    <a:pt x="3159457" y="933734"/>
                    <a:pt x="3106003" y="924636"/>
                  </a:cubicBezTo>
                  <a:cubicBezTo>
                    <a:pt x="3052549" y="915538"/>
                    <a:pt x="2994546" y="906439"/>
                    <a:pt x="2942230" y="904164"/>
                  </a:cubicBezTo>
                  <a:cubicBezTo>
                    <a:pt x="2889914" y="901889"/>
                    <a:pt x="2850107" y="906439"/>
                    <a:pt x="2792104" y="910988"/>
                  </a:cubicBezTo>
                  <a:cubicBezTo>
                    <a:pt x="2734101" y="915537"/>
                    <a:pt x="2651078" y="928048"/>
                    <a:pt x="2594212" y="931460"/>
                  </a:cubicBezTo>
                  <a:cubicBezTo>
                    <a:pt x="2537346" y="934872"/>
                    <a:pt x="2488441" y="933735"/>
                    <a:pt x="2450910" y="931460"/>
                  </a:cubicBezTo>
                  <a:cubicBezTo>
                    <a:pt x="2413379" y="929185"/>
                    <a:pt x="2396320" y="924636"/>
                    <a:pt x="2369024" y="917812"/>
                  </a:cubicBezTo>
                  <a:cubicBezTo>
                    <a:pt x="2341728" y="910988"/>
                    <a:pt x="2311021" y="896204"/>
                    <a:pt x="2287137" y="890517"/>
                  </a:cubicBezTo>
                  <a:cubicBezTo>
                    <a:pt x="2263253" y="884831"/>
                    <a:pt x="2246194" y="884830"/>
                    <a:pt x="2225722" y="883693"/>
                  </a:cubicBezTo>
                  <a:cubicBezTo>
                    <a:pt x="2205250" y="882556"/>
                    <a:pt x="2182504" y="887105"/>
                    <a:pt x="2164307" y="883693"/>
                  </a:cubicBezTo>
                  <a:cubicBezTo>
                    <a:pt x="2146110" y="880281"/>
                    <a:pt x="2125638" y="872319"/>
                    <a:pt x="2116540" y="863221"/>
                  </a:cubicBezTo>
                  <a:cubicBezTo>
                    <a:pt x="2107442" y="854123"/>
                    <a:pt x="2106304" y="842750"/>
                    <a:pt x="2109716" y="829102"/>
                  </a:cubicBezTo>
                  <a:cubicBezTo>
                    <a:pt x="2113128" y="815454"/>
                    <a:pt x="2143836" y="792707"/>
                    <a:pt x="2137012" y="781334"/>
                  </a:cubicBezTo>
                  <a:cubicBezTo>
                    <a:pt x="2130188" y="769961"/>
                    <a:pt x="2099481" y="766550"/>
                    <a:pt x="2068773" y="760863"/>
                  </a:cubicBezTo>
                  <a:cubicBezTo>
                    <a:pt x="2038066" y="755177"/>
                    <a:pt x="1990298" y="757451"/>
                    <a:pt x="1952767" y="747215"/>
                  </a:cubicBezTo>
                  <a:cubicBezTo>
                    <a:pt x="1915236" y="736979"/>
                    <a:pt x="1874293" y="714233"/>
                    <a:pt x="1843585" y="699448"/>
                  </a:cubicBezTo>
                  <a:cubicBezTo>
                    <a:pt x="1812877" y="684663"/>
                    <a:pt x="1791268" y="672153"/>
                    <a:pt x="1768522" y="658505"/>
                  </a:cubicBezTo>
                  <a:cubicBezTo>
                    <a:pt x="1745776" y="644857"/>
                    <a:pt x="1720755" y="624385"/>
                    <a:pt x="1707107" y="617561"/>
                  </a:cubicBezTo>
                  <a:cubicBezTo>
                    <a:pt x="1693459" y="610737"/>
                    <a:pt x="1686636" y="617561"/>
                    <a:pt x="1686636" y="617561"/>
                  </a:cubicBezTo>
                  <a:lnTo>
                    <a:pt x="1352266" y="617561"/>
                  </a:lnTo>
                  <a:lnTo>
                    <a:pt x="1181669" y="617561"/>
                  </a:lnTo>
                  <a:lnTo>
                    <a:pt x="1017895" y="617561"/>
                  </a:lnTo>
                  <a:lnTo>
                    <a:pt x="867770" y="617561"/>
                  </a:lnTo>
                  <a:lnTo>
                    <a:pt x="765412" y="617561"/>
                  </a:lnTo>
                  <a:cubicBezTo>
                    <a:pt x="741529" y="617561"/>
                    <a:pt x="736979" y="614149"/>
                    <a:pt x="724469" y="617561"/>
                  </a:cubicBezTo>
                  <a:cubicBezTo>
                    <a:pt x="711959" y="620973"/>
                    <a:pt x="708546" y="633484"/>
                    <a:pt x="690349" y="638033"/>
                  </a:cubicBezTo>
                  <a:cubicBezTo>
                    <a:pt x="672152" y="642582"/>
                    <a:pt x="643719" y="643720"/>
                    <a:pt x="615286" y="644857"/>
                  </a:cubicBezTo>
                  <a:cubicBezTo>
                    <a:pt x="586853" y="645994"/>
                    <a:pt x="547047" y="643720"/>
                    <a:pt x="519752" y="644857"/>
                  </a:cubicBezTo>
                  <a:cubicBezTo>
                    <a:pt x="492457" y="645994"/>
                    <a:pt x="469710" y="647132"/>
                    <a:pt x="451513" y="651681"/>
                  </a:cubicBezTo>
                  <a:cubicBezTo>
                    <a:pt x="433316" y="656230"/>
                    <a:pt x="427630" y="666466"/>
                    <a:pt x="410570" y="672152"/>
                  </a:cubicBezTo>
                  <a:cubicBezTo>
                    <a:pt x="393510" y="677838"/>
                    <a:pt x="376451" y="683525"/>
                    <a:pt x="349155" y="685800"/>
                  </a:cubicBezTo>
                  <a:cubicBezTo>
                    <a:pt x="321860" y="688075"/>
                    <a:pt x="282054" y="686937"/>
                    <a:pt x="246797" y="685800"/>
                  </a:cubicBezTo>
                  <a:cubicBezTo>
                    <a:pt x="211540" y="684663"/>
                    <a:pt x="161499" y="678976"/>
                    <a:pt x="137615" y="678976"/>
                  </a:cubicBezTo>
                  <a:cubicBezTo>
                    <a:pt x="113731" y="678976"/>
                    <a:pt x="114868" y="684663"/>
                    <a:pt x="103495" y="685800"/>
                  </a:cubicBezTo>
                  <a:cubicBezTo>
                    <a:pt x="92122" y="686937"/>
                    <a:pt x="79612" y="684663"/>
                    <a:pt x="69376" y="685800"/>
                  </a:cubicBezTo>
                  <a:cubicBezTo>
                    <a:pt x="59140" y="686937"/>
                    <a:pt x="50041" y="691487"/>
                    <a:pt x="42080" y="692624"/>
                  </a:cubicBezTo>
                  <a:cubicBezTo>
                    <a:pt x="34119" y="693761"/>
                    <a:pt x="27296" y="683526"/>
                    <a:pt x="21609" y="692624"/>
                  </a:cubicBezTo>
                  <a:cubicBezTo>
                    <a:pt x="15923" y="701723"/>
                    <a:pt x="11373" y="725606"/>
                    <a:pt x="7961" y="747215"/>
                  </a:cubicBezTo>
                  <a:cubicBezTo>
                    <a:pt x="4549" y="768824"/>
                    <a:pt x="0" y="783609"/>
                    <a:pt x="1137" y="822278"/>
                  </a:cubicBezTo>
                  <a:cubicBezTo>
                    <a:pt x="2274" y="860947"/>
                    <a:pt x="13648" y="923499"/>
                    <a:pt x="14785" y="979227"/>
                  </a:cubicBezTo>
                  <a:cubicBezTo>
                    <a:pt x="15922" y="1034955"/>
                    <a:pt x="9098" y="1104332"/>
                    <a:pt x="7961" y="1156648"/>
                  </a:cubicBezTo>
                  <a:cubicBezTo>
                    <a:pt x="6824" y="1208964"/>
                    <a:pt x="7961" y="1293125"/>
                    <a:pt x="7961" y="1293125"/>
                  </a:cubicBezTo>
                  <a:lnTo>
                    <a:pt x="7961" y="1327245"/>
                  </a:lnTo>
                  <a:lnTo>
                    <a:pt x="1137" y="1409131"/>
                  </a:lnTo>
                  <a:close/>
                </a:path>
              </a:pathLst>
            </a:custGeom>
            <a:solidFill>
              <a:srgbClr val="4F81BD">
                <a:lumMod val="75000"/>
              </a:srgbClr>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05" name="Freeform 704"/>
            <p:cNvSpPr/>
            <p:nvPr/>
          </p:nvSpPr>
          <p:spPr>
            <a:xfrm>
              <a:off x="1312088" y="5380626"/>
              <a:ext cx="594796" cy="106644"/>
            </a:xfrm>
            <a:custGeom>
              <a:avLst/>
              <a:gdLst>
                <a:gd name="connsiteX0" fmla="*/ 1137 w 669878"/>
                <a:gd name="connsiteY0" fmla="*/ 17060 h 168322"/>
                <a:gd name="connsiteX1" fmla="*/ 76200 w 669878"/>
                <a:gd name="connsiteY1" fmla="*/ 3412 h 168322"/>
                <a:gd name="connsiteX2" fmla="*/ 164910 w 669878"/>
                <a:gd name="connsiteY2" fmla="*/ 3412 h 168322"/>
                <a:gd name="connsiteX3" fmla="*/ 260445 w 669878"/>
                <a:gd name="connsiteY3" fmla="*/ 23883 h 168322"/>
                <a:gd name="connsiteX4" fmla="*/ 403746 w 669878"/>
                <a:gd name="connsiteY4" fmla="*/ 30707 h 168322"/>
                <a:gd name="connsiteX5" fmla="*/ 540224 w 669878"/>
                <a:gd name="connsiteY5" fmla="*/ 44355 h 168322"/>
                <a:gd name="connsiteX6" fmla="*/ 615286 w 669878"/>
                <a:gd name="connsiteY6" fmla="*/ 51179 h 168322"/>
                <a:gd name="connsiteX7" fmla="*/ 628934 w 669878"/>
                <a:gd name="connsiteY7" fmla="*/ 71651 h 168322"/>
                <a:gd name="connsiteX8" fmla="*/ 601639 w 669878"/>
                <a:gd name="connsiteY8" fmla="*/ 85298 h 168322"/>
                <a:gd name="connsiteX9" fmla="*/ 642582 w 669878"/>
                <a:gd name="connsiteY9" fmla="*/ 98946 h 168322"/>
                <a:gd name="connsiteX10" fmla="*/ 656230 w 669878"/>
                <a:gd name="connsiteY10" fmla="*/ 112594 h 168322"/>
                <a:gd name="connsiteX11" fmla="*/ 560695 w 669878"/>
                <a:gd name="connsiteY11" fmla="*/ 119418 h 168322"/>
                <a:gd name="connsiteX12" fmla="*/ 431042 w 669878"/>
                <a:gd name="connsiteY12" fmla="*/ 126242 h 168322"/>
                <a:gd name="connsiteX13" fmla="*/ 362803 w 669878"/>
                <a:gd name="connsiteY13" fmla="*/ 153537 h 168322"/>
                <a:gd name="connsiteX14" fmla="*/ 239973 w 669878"/>
                <a:gd name="connsiteY14" fmla="*/ 153537 h 168322"/>
                <a:gd name="connsiteX15" fmla="*/ 137615 w 669878"/>
                <a:gd name="connsiteY15" fmla="*/ 146713 h 168322"/>
                <a:gd name="connsiteX16" fmla="*/ 76200 w 669878"/>
                <a:gd name="connsiteY16" fmla="*/ 146713 h 168322"/>
                <a:gd name="connsiteX17" fmla="*/ 28433 w 669878"/>
                <a:gd name="connsiteY17" fmla="*/ 160361 h 168322"/>
                <a:gd name="connsiteX18" fmla="*/ 7961 w 669878"/>
                <a:gd name="connsiteY18" fmla="*/ 160361 h 168322"/>
                <a:gd name="connsiteX19" fmla="*/ 1137 w 669878"/>
                <a:gd name="connsiteY19" fmla="*/ 160361 h 168322"/>
                <a:gd name="connsiteX20" fmla="*/ 1137 w 669878"/>
                <a:gd name="connsiteY20" fmla="*/ 112594 h 168322"/>
                <a:gd name="connsiteX21" fmla="*/ 1137 w 669878"/>
                <a:gd name="connsiteY21" fmla="*/ 17060 h 1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9878" h="168322">
                  <a:moveTo>
                    <a:pt x="1137" y="17060"/>
                  </a:moveTo>
                  <a:cubicBezTo>
                    <a:pt x="25021" y="11373"/>
                    <a:pt x="48905" y="5687"/>
                    <a:pt x="76200" y="3412"/>
                  </a:cubicBezTo>
                  <a:cubicBezTo>
                    <a:pt x="103496" y="1137"/>
                    <a:pt x="134203" y="0"/>
                    <a:pt x="164910" y="3412"/>
                  </a:cubicBezTo>
                  <a:cubicBezTo>
                    <a:pt x="195617" y="6824"/>
                    <a:pt x="220639" y="19334"/>
                    <a:pt x="260445" y="23883"/>
                  </a:cubicBezTo>
                  <a:cubicBezTo>
                    <a:pt x="300251" y="28432"/>
                    <a:pt x="357116" y="27295"/>
                    <a:pt x="403746" y="30707"/>
                  </a:cubicBezTo>
                  <a:cubicBezTo>
                    <a:pt x="450376" y="34119"/>
                    <a:pt x="540224" y="44355"/>
                    <a:pt x="540224" y="44355"/>
                  </a:cubicBezTo>
                  <a:cubicBezTo>
                    <a:pt x="575481" y="47767"/>
                    <a:pt x="600501" y="46630"/>
                    <a:pt x="615286" y="51179"/>
                  </a:cubicBezTo>
                  <a:cubicBezTo>
                    <a:pt x="630071" y="55728"/>
                    <a:pt x="631208" y="65965"/>
                    <a:pt x="628934" y="71651"/>
                  </a:cubicBezTo>
                  <a:cubicBezTo>
                    <a:pt x="626660" y="77337"/>
                    <a:pt x="599364" y="80749"/>
                    <a:pt x="601639" y="85298"/>
                  </a:cubicBezTo>
                  <a:cubicBezTo>
                    <a:pt x="603914" y="89847"/>
                    <a:pt x="633484" y="94397"/>
                    <a:pt x="642582" y="98946"/>
                  </a:cubicBezTo>
                  <a:cubicBezTo>
                    <a:pt x="651681" y="103495"/>
                    <a:pt x="669878" y="109182"/>
                    <a:pt x="656230" y="112594"/>
                  </a:cubicBezTo>
                  <a:cubicBezTo>
                    <a:pt x="642582" y="116006"/>
                    <a:pt x="560695" y="119418"/>
                    <a:pt x="560695" y="119418"/>
                  </a:cubicBezTo>
                  <a:cubicBezTo>
                    <a:pt x="523164" y="121693"/>
                    <a:pt x="464024" y="120556"/>
                    <a:pt x="431042" y="126242"/>
                  </a:cubicBezTo>
                  <a:cubicBezTo>
                    <a:pt x="398060" y="131928"/>
                    <a:pt x="394648" y="148988"/>
                    <a:pt x="362803" y="153537"/>
                  </a:cubicBezTo>
                  <a:cubicBezTo>
                    <a:pt x="330958" y="158086"/>
                    <a:pt x="277504" y="154674"/>
                    <a:pt x="239973" y="153537"/>
                  </a:cubicBezTo>
                  <a:cubicBezTo>
                    <a:pt x="202442" y="152400"/>
                    <a:pt x="164910" y="147850"/>
                    <a:pt x="137615" y="146713"/>
                  </a:cubicBezTo>
                  <a:cubicBezTo>
                    <a:pt x="110320" y="145576"/>
                    <a:pt x="94397" y="144438"/>
                    <a:pt x="76200" y="146713"/>
                  </a:cubicBezTo>
                  <a:cubicBezTo>
                    <a:pt x="58003" y="148988"/>
                    <a:pt x="39806" y="158086"/>
                    <a:pt x="28433" y="160361"/>
                  </a:cubicBezTo>
                  <a:cubicBezTo>
                    <a:pt x="17060" y="162636"/>
                    <a:pt x="7961" y="160361"/>
                    <a:pt x="7961" y="160361"/>
                  </a:cubicBezTo>
                  <a:cubicBezTo>
                    <a:pt x="3412" y="160361"/>
                    <a:pt x="2274" y="168322"/>
                    <a:pt x="1137" y="160361"/>
                  </a:cubicBezTo>
                  <a:cubicBezTo>
                    <a:pt x="0" y="152400"/>
                    <a:pt x="1137" y="112594"/>
                    <a:pt x="1137" y="112594"/>
                  </a:cubicBezTo>
                  <a:lnTo>
                    <a:pt x="1137" y="17060"/>
                  </a:lnTo>
                  <a:close/>
                </a:path>
              </a:pathLst>
            </a:custGeom>
            <a:solidFill>
              <a:sysClr val="window" lastClr="FFFFFF"/>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06" name="Freeform 705"/>
            <p:cNvSpPr/>
            <p:nvPr/>
          </p:nvSpPr>
          <p:spPr>
            <a:xfrm>
              <a:off x="2825838" y="4745082"/>
              <a:ext cx="3446586" cy="922331"/>
            </a:xfrm>
            <a:custGeom>
              <a:avLst/>
              <a:gdLst>
                <a:gd name="connsiteX0" fmla="*/ 1674126 w 3881652"/>
                <a:gd name="connsiteY0" fmla="*/ 10236 h 1455761"/>
                <a:gd name="connsiteX1" fmla="*/ 1810604 w 3881652"/>
                <a:gd name="connsiteY1" fmla="*/ 10236 h 1455761"/>
                <a:gd name="connsiteX2" fmla="*/ 1947081 w 3881652"/>
                <a:gd name="connsiteY2" fmla="*/ 23884 h 1455761"/>
                <a:gd name="connsiteX3" fmla="*/ 2117678 w 3881652"/>
                <a:gd name="connsiteY3" fmla="*/ 92123 h 1455761"/>
                <a:gd name="connsiteX4" fmla="*/ 2260980 w 3881652"/>
                <a:gd name="connsiteY4" fmla="*/ 180833 h 1455761"/>
                <a:gd name="connsiteX5" fmla="*/ 2390633 w 3881652"/>
                <a:gd name="connsiteY5" fmla="*/ 194481 h 1455761"/>
                <a:gd name="connsiteX6" fmla="*/ 2452048 w 3881652"/>
                <a:gd name="connsiteY6" fmla="*/ 201305 h 1455761"/>
                <a:gd name="connsiteX7" fmla="*/ 2677236 w 3881652"/>
                <a:gd name="connsiteY7" fmla="*/ 283192 h 1455761"/>
                <a:gd name="connsiteX8" fmla="*/ 2977487 w 3881652"/>
                <a:gd name="connsiteY8" fmla="*/ 385550 h 1455761"/>
                <a:gd name="connsiteX9" fmla="*/ 3195851 w 3881652"/>
                <a:gd name="connsiteY9" fmla="*/ 460612 h 1455761"/>
                <a:gd name="connsiteX10" fmla="*/ 3345977 w 3881652"/>
                <a:gd name="connsiteY10" fmla="*/ 515203 h 1455761"/>
                <a:gd name="connsiteX11" fmla="*/ 3496102 w 3881652"/>
                <a:gd name="connsiteY11" fmla="*/ 535675 h 1455761"/>
                <a:gd name="connsiteX12" fmla="*/ 3605284 w 3881652"/>
                <a:gd name="connsiteY12" fmla="*/ 556147 h 1455761"/>
                <a:gd name="connsiteX13" fmla="*/ 3693995 w 3881652"/>
                <a:gd name="connsiteY13" fmla="*/ 562971 h 1455761"/>
                <a:gd name="connsiteX14" fmla="*/ 3721290 w 3881652"/>
                <a:gd name="connsiteY14" fmla="*/ 569794 h 1455761"/>
                <a:gd name="connsiteX15" fmla="*/ 3728114 w 3881652"/>
                <a:gd name="connsiteY15" fmla="*/ 610738 h 1455761"/>
                <a:gd name="connsiteX16" fmla="*/ 3789529 w 3881652"/>
                <a:gd name="connsiteY16" fmla="*/ 651681 h 1455761"/>
                <a:gd name="connsiteX17" fmla="*/ 3857768 w 3881652"/>
                <a:gd name="connsiteY17" fmla="*/ 678977 h 1455761"/>
                <a:gd name="connsiteX18" fmla="*/ 3857768 w 3881652"/>
                <a:gd name="connsiteY18" fmla="*/ 706272 h 1455761"/>
                <a:gd name="connsiteX19" fmla="*/ 3714466 w 3881652"/>
                <a:gd name="connsiteY19" fmla="*/ 726744 h 1455761"/>
                <a:gd name="connsiteX20" fmla="*/ 3482454 w 3881652"/>
                <a:gd name="connsiteY20" fmla="*/ 733568 h 1455761"/>
                <a:gd name="connsiteX21" fmla="*/ 3386920 w 3881652"/>
                <a:gd name="connsiteY21" fmla="*/ 774511 h 1455761"/>
                <a:gd name="connsiteX22" fmla="*/ 3386920 w 3881652"/>
                <a:gd name="connsiteY22" fmla="*/ 863221 h 1455761"/>
                <a:gd name="connsiteX23" fmla="*/ 3482454 w 3881652"/>
                <a:gd name="connsiteY23" fmla="*/ 951932 h 1455761"/>
                <a:gd name="connsiteX24" fmla="*/ 3584813 w 3881652"/>
                <a:gd name="connsiteY24" fmla="*/ 992875 h 1455761"/>
                <a:gd name="connsiteX25" fmla="*/ 3591636 w 3881652"/>
                <a:gd name="connsiteY25" fmla="*/ 1026994 h 1455761"/>
                <a:gd name="connsiteX26" fmla="*/ 3509750 w 3881652"/>
                <a:gd name="connsiteY26" fmla="*/ 1061114 h 1455761"/>
                <a:gd name="connsiteX27" fmla="*/ 3318681 w 3881652"/>
                <a:gd name="connsiteY27" fmla="*/ 1095233 h 1455761"/>
                <a:gd name="connsiteX28" fmla="*/ 3120789 w 3881652"/>
                <a:gd name="connsiteY28" fmla="*/ 1108881 h 1455761"/>
                <a:gd name="connsiteX29" fmla="*/ 2963839 w 3881652"/>
                <a:gd name="connsiteY29" fmla="*/ 1102057 h 1455761"/>
                <a:gd name="connsiteX30" fmla="*/ 2847833 w 3881652"/>
                <a:gd name="connsiteY30" fmla="*/ 1102057 h 1455761"/>
                <a:gd name="connsiteX31" fmla="*/ 2800066 w 3881652"/>
                <a:gd name="connsiteY31" fmla="*/ 1115705 h 1455761"/>
                <a:gd name="connsiteX32" fmla="*/ 2786419 w 3881652"/>
                <a:gd name="connsiteY32" fmla="*/ 1197592 h 1455761"/>
                <a:gd name="connsiteX33" fmla="*/ 2841010 w 3881652"/>
                <a:gd name="connsiteY33" fmla="*/ 1238535 h 1455761"/>
                <a:gd name="connsiteX34" fmla="*/ 2854657 w 3881652"/>
                <a:gd name="connsiteY34" fmla="*/ 1279478 h 1455761"/>
                <a:gd name="connsiteX35" fmla="*/ 2786419 w 3881652"/>
                <a:gd name="connsiteY35" fmla="*/ 1306774 h 1455761"/>
                <a:gd name="connsiteX36" fmla="*/ 2629469 w 3881652"/>
                <a:gd name="connsiteY36" fmla="*/ 1327245 h 1455761"/>
                <a:gd name="connsiteX37" fmla="*/ 2397457 w 3881652"/>
                <a:gd name="connsiteY37" fmla="*/ 1334069 h 1455761"/>
                <a:gd name="connsiteX38" fmla="*/ 2240508 w 3881652"/>
                <a:gd name="connsiteY38" fmla="*/ 1334069 h 1455761"/>
                <a:gd name="connsiteX39" fmla="*/ 2185917 w 3881652"/>
                <a:gd name="connsiteY39" fmla="*/ 1340893 h 1455761"/>
                <a:gd name="connsiteX40" fmla="*/ 2069911 w 3881652"/>
                <a:gd name="connsiteY40" fmla="*/ 1381836 h 1455761"/>
                <a:gd name="connsiteX41" fmla="*/ 1953905 w 3881652"/>
                <a:gd name="connsiteY41" fmla="*/ 1436427 h 1455761"/>
                <a:gd name="connsiteX42" fmla="*/ 1851547 w 3881652"/>
                <a:gd name="connsiteY42" fmla="*/ 1450075 h 1455761"/>
                <a:gd name="connsiteX43" fmla="*/ 1728717 w 3881652"/>
                <a:gd name="connsiteY43" fmla="*/ 1450075 h 1455761"/>
                <a:gd name="connsiteX44" fmla="*/ 1524001 w 3881652"/>
                <a:gd name="connsiteY44" fmla="*/ 1415956 h 1455761"/>
                <a:gd name="connsiteX45" fmla="*/ 1332932 w 3881652"/>
                <a:gd name="connsiteY45" fmla="*/ 1381836 h 1455761"/>
                <a:gd name="connsiteX46" fmla="*/ 1182807 w 3881652"/>
                <a:gd name="connsiteY46" fmla="*/ 1375012 h 1455761"/>
                <a:gd name="connsiteX47" fmla="*/ 998562 w 3881652"/>
                <a:gd name="connsiteY47" fmla="*/ 1388660 h 1455761"/>
                <a:gd name="connsiteX48" fmla="*/ 855260 w 3881652"/>
                <a:gd name="connsiteY48" fmla="*/ 1409132 h 1455761"/>
                <a:gd name="connsiteX49" fmla="*/ 746078 w 3881652"/>
                <a:gd name="connsiteY49" fmla="*/ 1402308 h 1455761"/>
                <a:gd name="connsiteX50" fmla="*/ 657368 w 3881652"/>
                <a:gd name="connsiteY50" fmla="*/ 1375012 h 1455761"/>
                <a:gd name="connsiteX51" fmla="*/ 575481 w 3881652"/>
                <a:gd name="connsiteY51" fmla="*/ 1361365 h 1455761"/>
                <a:gd name="connsiteX52" fmla="*/ 493595 w 3881652"/>
                <a:gd name="connsiteY52" fmla="*/ 1361365 h 1455761"/>
                <a:gd name="connsiteX53" fmla="*/ 439004 w 3881652"/>
                <a:gd name="connsiteY53" fmla="*/ 1361365 h 1455761"/>
                <a:gd name="connsiteX54" fmla="*/ 404884 w 3881652"/>
                <a:gd name="connsiteY54" fmla="*/ 1334069 h 1455761"/>
                <a:gd name="connsiteX55" fmla="*/ 425356 w 3881652"/>
                <a:gd name="connsiteY55" fmla="*/ 1265830 h 1455761"/>
                <a:gd name="connsiteX56" fmla="*/ 398060 w 3881652"/>
                <a:gd name="connsiteY56" fmla="*/ 1238535 h 1455761"/>
                <a:gd name="connsiteX57" fmla="*/ 288878 w 3881652"/>
                <a:gd name="connsiteY57" fmla="*/ 1231711 h 1455761"/>
                <a:gd name="connsiteX58" fmla="*/ 193344 w 3881652"/>
                <a:gd name="connsiteY58" fmla="*/ 1197592 h 1455761"/>
                <a:gd name="connsiteX59" fmla="*/ 97810 w 3881652"/>
                <a:gd name="connsiteY59" fmla="*/ 1149824 h 1455761"/>
                <a:gd name="connsiteX60" fmla="*/ 22747 w 3881652"/>
                <a:gd name="connsiteY60" fmla="*/ 1122529 h 1455761"/>
                <a:gd name="connsiteX61" fmla="*/ 2275 w 3881652"/>
                <a:gd name="connsiteY61" fmla="*/ 1095233 h 1455761"/>
                <a:gd name="connsiteX62" fmla="*/ 9099 w 3881652"/>
                <a:gd name="connsiteY62" fmla="*/ 1095233 h 1455761"/>
                <a:gd name="connsiteX63" fmla="*/ 125105 w 3881652"/>
                <a:gd name="connsiteY63" fmla="*/ 1081586 h 1455761"/>
                <a:gd name="connsiteX64" fmla="*/ 302526 w 3881652"/>
                <a:gd name="connsiteY64" fmla="*/ 1054290 h 1455761"/>
                <a:gd name="connsiteX65" fmla="*/ 459475 w 3881652"/>
                <a:gd name="connsiteY65" fmla="*/ 1013347 h 1455761"/>
                <a:gd name="connsiteX66" fmla="*/ 657368 w 3881652"/>
                <a:gd name="connsiteY66" fmla="*/ 924636 h 1455761"/>
                <a:gd name="connsiteX67" fmla="*/ 827965 w 3881652"/>
                <a:gd name="connsiteY67" fmla="*/ 774511 h 1455761"/>
                <a:gd name="connsiteX68" fmla="*/ 909851 w 3881652"/>
                <a:gd name="connsiteY68" fmla="*/ 583442 h 1455761"/>
                <a:gd name="connsiteX69" fmla="*/ 1025857 w 3881652"/>
                <a:gd name="connsiteY69" fmla="*/ 481084 h 1455761"/>
                <a:gd name="connsiteX70" fmla="*/ 1210102 w 3881652"/>
                <a:gd name="connsiteY70" fmla="*/ 378726 h 1455761"/>
                <a:gd name="connsiteX71" fmla="*/ 1312460 w 3881652"/>
                <a:gd name="connsiteY71" fmla="*/ 303663 h 1455761"/>
                <a:gd name="connsiteX72" fmla="*/ 1421642 w 3881652"/>
                <a:gd name="connsiteY72" fmla="*/ 180833 h 1455761"/>
                <a:gd name="connsiteX73" fmla="*/ 1524001 w 3881652"/>
                <a:gd name="connsiteY73" fmla="*/ 112594 h 1455761"/>
                <a:gd name="connsiteX74" fmla="*/ 1605887 w 3881652"/>
                <a:gd name="connsiteY74" fmla="*/ 71651 h 1455761"/>
                <a:gd name="connsiteX75" fmla="*/ 1674126 w 3881652"/>
                <a:gd name="connsiteY75" fmla="*/ 10236 h 145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652" h="1455761">
                  <a:moveTo>
                    <a:pt x="1674126" y="10236"/>
                  </a:moveTo>
                  <a:cubicBezTo>
                    <a:pt x="1708245" y="0"/>
                    <a:pt x="1765112" y="7961"/>
                    <a:pt x="1810604" y="10236"/>
                  </a:cubicBezTo>
                  <a:cubicBezTo>
                    <a:pt x="1856096" y="12511"/>
                    <a:pt x="1895902" y="10236"/>
                    <a:pt x="1947081" y="23884"/>
                  </a:cubicBezTo>
                  <a:cubicBezTo>
                    <a:pt x="1998260" y="37532"/>
                    <a:pt x="2065362" y="65965"/>
                    <a:pt x="2117678" y="92123"/>
                  </a:cubicBezTo>
                  <a:cubicBezTo>
                    <a:pt x="2169994" y="118281"/>
                    <a:pt x="2215488" y="163773"/>
                    <a:pt x="2260980" y="180833"/>
                  </a:cubicBezTo>
                  <a:cubicBezTo>
                    <a:pt x="2306472" y="197893"/>
                    <a:pt x="2390633" y="194481"/>
                    <a:pt x="2390633" y="194481"/>
                  </a:cubicBezTo>
                  <a:cubicBezTo>
                    <a:pt x="2422478" y="197893"/>
                    <a:pt x="2404281" y="186520"/>
                    <a:pt x="2452048" y="201305"/>
                  </a:cubicBezTo>
                  <a:cubicBezTo>
                    <a:pt x="2499815" y="216090"/>
                    <a:pt x="2677236" y="283192"/>
                    <a:pt x="2677236" y="283192"/>
                  </a:cubicBezTo>
                  <a:lnTo>
                    <a:pt x="2977487" y="385550"/>
                  </a:lnTo>
                  <a:lnTo>
                    <a:pt x="3195851" y="460612"/>
                  </a:lnTo>
                  <a:cubicBezTo>
                    <a:pt x="3257266" y="482221"/>
                    <a:pt x="3295935" y="502693"/>
                    <a:pt x="3345977" y="515203"/>
                  </a:cubicBezTo>
                  <a:cubicBezTo>
                    <a:pt x="3396019" y="527713"/>
                    <a:pt x="3452884" y="528851"/>
                    <a:pt x="3496102" y="535675"/>
                  </a:cubicBezTo>
                  <a:cubicBezTo>
                    <a:pt x="3539320" y="542499"/>
                    <a:pt x="3572302" y="551598"/>
                    <a:pt x="3605284" y="556147"/>
                  </a:cubicBezTo>
                  <a:cubicBezTo>
                    <a:pt x="3638266" y="560696"/>
                    <a:pt x="3674661" y="560696"/>
                    <a:pt x="3693995" y="562971"/>
                  </a:cubicBezTo>
                  <a:cubicBezTo>
                    <a:pt x="3713329" y="565246"/>
                    <a:pt x="3715604" y="561833"/>
                    <a:pt x="3721290" y="569794"/>
                  </a:cubicBezTo>
                  <a:cubicBezTo>
                    <a:pt x="3726976" y="577755"/>
                    <a:pt x="3716741" y="597090"/>
                    <a:pt x="3728114" y="610738"/>
                  </a:cubicBezTo>
                  <a:cubicBezTo>
                    <a:pt x="3739487" y="624386"/>
                    <a:pt x="3767920" y="640308"/>
                    <a:pt x="3789529" y="651681"/>
                  </a:cubicBezTo>
                  <a:cubicBezTo>
                    <a:pt x="3811138" y="663054"/>
                    <a:pt x="3846395" y="669879"/>
                    <a:pt x="3857768" y="678977"/>
                  </a:cubicBezTo>
                  <a:cubicBezTo>
                    <a:pt x="3869141" y="688076"/>
                    <a:pt x="3881652" y="698311"/>
                    <a:pt x="3857768" y="706272"/>
                  </a:cubicBezTo>
                  <a:cubicBezTo>
                    <a:pt x="3833884" y="714233"/>
                    <a:pt x="3777018" y="722195"/>
                    <a:pt x="3714466" y="726744"/>
                  </a:cubicBezTo>
                  <a:cubicBezTo>
                    <a:pt x="3651914" y="731293"/>
                    <a:pt x="3537045" y="725607"/>
                    <a:pt x="3482454" y="733568"/>
                  </a:cubicBezTo>
                  <a:cubicBezTo>
                    <a:pt x="3427863" y="741529"/>
                    <a:pt x="3402842" y="752902"/>
                    <a:pt x="3386920" y="774511"/>
                  </a:cubicBezTo>
                  <a:cubicBezTo>
                    <a:pt x="3370998" y="796120"/>
                    <a:pt x="3370998" y="833651"/>
                    <a:pt x="3386920" y="863221"/>
                  </a:cubicBezTo>
                  <a:cubicBezTo>
                    <a:pt x="3402842" y="892791"/>
                    <a:pt x="3449472" y="930323"/>
                    <a:pt x="3482454" y="951932"/>
                  </a:cubicBezTo>
                  <a:cubicBezTo>
                    <a:pt x="3515436" y="973541"/>
                    <a:pt x="3566616" y="980365"/>
                    <a:pt x="3584813" y="992875"/>
                  </a:cubicBezTo>
                  <a:cubicBezTo>
                    <a:pt x="3603010" y="1005385"/>
                    <a:pt x="3604146" y="1015621"/>
                    <a:pt x="3591636" y="1026994"/>
                  </a:cubicBezTo>
                  <a:cubicBezTo>
                    <a:pt x="3579126" y="1038367"/>
                    <a:pt x="3555242" y="1049741"/>
                    <a:pt x="3509750" y="1061114"/>
                  </a:cubicBezTo>
                  <a:cubicBezTo>
                    <a:pt x="3464258" y="1072487"/>
                    <a:pt x="3383508" y="1087272"/>
                    <a:pt x="3318681" y="1095233"/>
                  </a:cubicBezTo>
                  <a:cubicBezTo>
                    <a:pt x="3253854" y="1103194"/>
                    <a:pt x="3179929" y="1107744"/>
                    <a:pt x="3120789" y="1108881"/>
                  </a:cubicBezTo>
                  <a:cubicBezTo>
                    <a:pt x="3061649" y="1110018"/>
                    <a:pt x="3009332" y="1103194"/>
                    <a:pt x="2963839" y="1102057"/>
                  </a:cubicBezTo>
                  <a:cubicBezTo>
                    <a:pt x="2918346" y="1100920"/>
                    <a:pt x="2875129" y="1099782"/>
                    <a:pt x="2847833" y="1102057"/>
                  </a:cubicBezTo>
                  <a:cubicBezTo>
                    <a:pt x="2820538" y="1104332"/>
                    <a:pt x="2810302" y="1099783"/>
                    <a:pt x="2800066" y="1115705"/>
                  </a:cubicBezTo>
                  <a:cubicBezTo>
                    <a:pt x="2789830" y="1131628"/>
                    <a:pt x="2779595" y="1177120"/>
                    <a:pt x="2786419" y="1197592"/>
                  </a:cubicBezTo>
                  <a:cubicBezTo>
                    <a:pt x="2793243" y="1218064"/>
                    <a:pt x="2829637" y="1224887"/>
                    <a:pt x="2841010" y="1238535"/>
                  </a:cubicBezTo>
                  <a:cubicBezTo>
                    <a:pt x="2852383" y="1252183"/>
                    <a:pt x="2863756" y="1268105"/>
                    <a:pt x="2854657" y="1279478"/>
                  </a:cubicBezTo>
                  <a:cubicBezTo>
                    <a:pt x="2845559" y="1290851"/>
                    <a:pt x="2823950" y="1298813"/>
                    <a:pt x="2786419" y="1306774"/>
                  </a:cubicBezTo>
                  <a:cubicBezTo>
                    <a:pt x="2748888" y="1314735"/>
                    <a:pt x="2694296" y="1322696"/>
                    <a:pt x="2629469" y="1327245"/>
                  </a:cubicBezTo>
                  <a:cubicBezTo>
                    <a:pt x="2564642" y="1331794"/>
                    <a:pt x="2462284" y="1332932"/>
                    <a:pt x="2397457" y="1334069"/>
                  </a:cubicBezTo>
                  <a:cubicBezTo>
                    <a:pt x="2332630" y="1335206"/>
                    <a:pt x="2275765" y="1332932"/>
                    <a:pt x="2240508" y="1334069"/>
                  </a:cubicBezTo>
                  <a:cubicBezTo>
                    <a:pt x="2205251" y="1335206"/>
                    <a:pt x="2214350" y="1332932"/>
                    <a:pt x="2185917" y="1340893"/>
                  </a:cubicBezTo>
                  <a:cubicBezTo>
                    <a:pt x="2157484" y="1348854"/>
                    <a:pt x="2108580" y="1365914"/>
                    <a:pt x="2069911" y="1381836"/>
                  </a:cubicBezTo>
                  <a:cubicBezTo>
                    <a:pt x="2031242" y="1397758"/>
                    <a:pt x="1990299" y="1425054"/>
                    <a:pt x="1953905" y="1436427"/>
                  </a:cubicBezTo>
                  <a:cubicBezTo>
                    <a:pt x="1917511" y="1447800"/>
                    <a:pt x="1889078" y="1447800"/>
                    <a:pt x="1851547" y="1450075"/>
                  </a:cubicBezTo>
                  <a:cubicBezTo>
                    <a:pt x="1814016" y="1452350"/>
                    <a:pt x="1783308" y="1455761"/>
                    <a:pt x="1728717" y="1450075"/>
                  </a:cubicBezTo>
                  <a:cubicBezTo>
                    <a:pt x="1674126" y="1444389"/>
                    <a:pt x="1524001" y="1415956"/>
                    <a:pt x="1524001" y="1415956"/>
                  </a:cubicBezTo>
                  <a:cubicBezTo>
                    <a:pt x="1458037" y="1404583"/>
                    <a:pt x="1389798" y="1388660"/>
                    <a:pt x="1332932" y="1381836"/>
                  </a:cubicBezTo>
                  <a:cubicBezTo>
                    <a:pt x="1276066" y="1375012"/>
                    <a:pt x="1238535" y="1373875"/>
                    <a:pt x="1182807" y="1375012"/>
                  </a:cubicBezTo>
                  <a:cubicBezTo>
                    <a:pt x="1127079" y="1376149"/>
                    <a:pt x="1053153" y="1382973"/>
                    <a:pt x="998562" y="1388660"/>
                  </a:cubicBezTo>
                  <a:cubicBezTo>
                    <a:pt x="943971" y="1394347"/>
                    <a:pt x="897341" y="1406857"/>
                    <a:pt x="855260" y="1409132"/>
                  </a:cubicBezTo>
                  <a:cubicBezTo>
                    <a:pt x="813179" y="1411407"/>
                    <a:pt x="779060" y="1407995"/>
                    <a:pt x="746078" y="1402308"/>
                  </a:cubicBezTo>
                  <a:cubicBezTo>
                    <a:pt x="713096" y="1396621"/>
                    <a:pt x="685801" y="1381836"/>
                    <a:pt x="657368" y="1375012"/>
                  </a:cubicBezTo>
                  <a:cubicBezTo>
                    <a:pt x="628935" y="1368188"/>
                    <a:pt x="602777" y="1363640"/>
                    <a:pt x="575481" y="1361365"/>
                  </a:cubicBezTo>
                  <a:cubicBezTo>
                    <a:pt x="548186" y="1359091"/>
                    <a:pt x="493595" y="1361365"/>
                    <a:pt x="493595" y="1361365"/>
                  </a:cubicBezTo>
                  <a:cubicBezTo>
                    <a:pt x="470849" y="1361365"/>
                    <a:pt x="453789" y="1365914"/>
                    <a:pt x="439004" y="1361365"/>
                  </a:cubicBezTo>
                  <a:cubicBezTo>
                    <a:pt x="424219" y="1356816"/>
                    <a:pt x="407159" y="1349991"/>
                    <a:pt x="404884" y="1334069"/>
                  </a:cubicBezTo>
                  <a:cubicBezTo>
                    <a:pt x="402609" y="1318147"/>
                    <a:pt x="426493" y="1281752"/>
                    <a:pt x="425356" y="1265830"/>
                  </a:cubicBezTo>
                  <a:cubicBezTo>
                    <a:pt x="424219" y="1249908"/>
                    <a:pt x="420806" y="1244221"/>
                    <a:pt x="398060" y="1238535"/>
                  </a:cubicBezTo>
                  <a:cubicBezTo>
                    <a:pt x="375314" y="1232849"/>
                    <a:pt x="322997" y="1238535"/>
                    <a:pt x="288878" y="1231711"/>
                  </a:cubicBezTo>
                  <a:cubicBezTo>
                    <a:pt x="254759" y="1224887"/>
                    <a:pt x="225188" y="1211240"/>
                    <a:pt x="193344" y="1197592"/>
                  </a:cubicBezTo>
                  <a:cubicBezTo>
                    <a:pt x="161500" y="1183944"/>
                    <a:pt x="126243" y="1162334"/>
                    <a:pt x="97810" y="1149824"/>
                  </a:cubicBezTo>
                  <a:cubicBezTo>
                    <a:pt x="69377" y="1137314"/>
                    <a:pt x="38669" y="1131627"/>
                    <a:pt x="22747" y="1122529"/>
                  </a:cubicBezTo>
                  <a:cubicBezTo>
                    <a:pt x="6825" y="1113431"/>
                    <a:pt x="4550" y="1099782"/>
                    <a:pt x="2275" y="1095233"/>
                  </a:cubicBezTo>
                  <a:cubicBezTo>
                    <a:pt x="0" y="1090684"/>
                    <a:pt x="9099" y="1095233"/>
                    <a:pt x="9099" y="1095233"/>
                  </a:cubicBezTo>
                  <a:cubicBezTo>
                    <a:pt x="29571" y="1092959"/>
                    <a:pt x="76200" y="1088410"/>
                    <a:pt x="125105" y="1081586"/>
                  </a:cubicBezTo>
                  <a:cubicBezTo>
                    <a:pt x="174010" y="1074762"/>
                    <a:pt x="246798" y="1065663"/>
                    <a:pt x="302526" y="1054290"/>
                  </a:cubicBezTo>
                  <a:cubicBezTo>
                    <a:pt x="358254" y="1042917"/>
                    <a:pt x="400335" y="1034956"/>
                    <a:pt x="459475" y="1013347"/>
                  </a:cubicBezTo>
                  <a:cubicBezTo>
                    <a:pt x="518615" y="991738"/>
                    <a:pt x="595953" y="964442"/>
                    <a:pt x="657368" y="924636"/>
                  </a:cubicBezTo>
                  <a:cubicBezTo>
                    <a:pt x="718783" y="884830"/>
                    <a:pt x="785885" y="831377"/>
                    <a:pt x="827965" y="774511"/>
                  </a:cubicBezTo>
                  <a:cubicBezTo>
                    <a:pt x="870046" y="717645"/>
                    <a:pt x="876869" y="632347"/>
                    <a:pt x="909851" y="583442"/>
                  </a:cubicBezTo>
                  <a:cubicBezTo>
                    <a:pt x="942833" y="534538"/>
                    <a:pt x="975815" y="515203"/>
                    <a:pt x="1025857" y="481084"/>
                  </a:cubicBezTo>
                  <a:cubicBezTo>
                    <a:pt x="1075899" y="446965"/>
                    <a:pt x="1162335" y="408296"/>
                    <a:pt x="1210102" y="378726"/>
                  </a:cubicBezTo>
                  <a:cubicBezTo>
                    <a:pt x="1257869" y="349156"/>
                    <a:pt x="1277203" y="336645"/>
                    <a:pt x="1312460" y="303663"/>
                  </a:cubicBezTo>
                  <a:cubicBezTo>
                    <a:pt x="1347717" y="270681"/>
                    <a:pt x="1386385" y="212678"/>
                    <a:pt x="1421642" y="180833"/>
                  </a:cubicBezTo>
                  <a:cubicBezTo>
                    <a:pt x="1456899" y="148988"/>
                    <a:pt x="1493294" y="130791"/>
                    <a:pt x="1524001" y="112594"/>
                  </a:cubicBezTo>
                  <a:cubicBezTo>
                    <a:pt x="1554708" y="94397"/>
                    <a:pt x="1582004" y="87573"/>
                    <a:pt x="1605887" y="71651"/>
                  </a:cubicBezTo>
                  <a:cubicBezTo>
                    <a:pt x="1629771" y="55729"/>
                    <a:pt x="1640007" y="20472"/>
                    <a:pt x="1674126" y="10236"/>
                  </a:cubicBezTo>
                  <a:close/>
                </a:path>
              </a:pathLst>
            </a:custGeom>
            <a:solidFill>
              <a:srgbClr val="92D050"/>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07" name="Freeform 706"/>
            <p:cNvSpPr/>
            <p:nvPr/>
          </p:nvSpPr>
          <p:spPr>
            <a:xfrm>
              <a:off x="5801116" y="4313545"/>
              <a:ext cx="652356" cy="246435"/>
            </a:xfrm>
            <a:custGeom>
              <a:avLst/>
              <a:gdLst>
                <a:gd name="connsiteX0" fmla="*/ 20472 w 734704"/>
                <a:gd name="connsiteY0" fmla="*/ 326408 h 388960"/>
                <a:gd name="connsiteX1" fmla="*/ 170597 w 734704"/>
                <a:gd name="connsiteY1" fmla="*/ 299113 h 388960"/>
                <a:gd name="connsiteX2" fmla="*/ 300251 w 734704"/>
                <a:gd name="connsiteY2" fmla="*/ 271817 h 388960"/>
                <a:gd name="connsiteX3" fmla="*/ 436728 w 734704"/>
                <a:gd name="connsiteY3" fmla="*/ 264993 h 388960"/>
                <a:gd name="connsiteX4" fmla="*/ 504967 w 734704"/>
                <a:gd name="connsiteY4" fmla="*/ 285465 h 388960"/>
                <a:gd name="connsiteX5" fmla="*/ 600501 w 734704"/>
                <a:gd name="connsiteY5" fmla="*/ 340056 h 388960"/>
                <a:gd name="connsiteX6" fmla="*/ 661916 w 734704"/>
                <a:gd name="connsiteY6" fmla="*/ 380999 h 388960"/>
                <a:gd name="connsiteX7" fmla="*/ 696036 w 734704"/>
                <a:gd name="connsiteY7" fmla="*/ 380999 h 388960"/>
                <a:gd name="connsiteX8" fmla="*/ 709684 w 734704"/>
                <a:gd name="connsiteY8" fmla="*/ 333232 h 388960"/>
                <a:gd name="connsiteX9" fmla="*/ 723331 w 734704"/>
                <a:gd name="connsiteY9" fmla="*/ 285465 h 388960"/>
                <a:gd name="connsiteX10" fmla="*/ 730155 w 734704"/>
                <a:gd name="connsiteY10" fmla="*/ 237698 h 388960"/>
                <a:gd name="connsiteX11" fmla="*/ 696036 w 734704"/>
                <a:gd name="connsiteY11" fmla="*/ 176283 h 388960"/>
                <a:gd name="connsiteX12" fmla="*/ 607325 w 734704"/>
                <a:gd name="connsiteY12" fmla="*/ 87572 h 388960"/>
                <a:gd name="connsiteX13" fmla="*/ 559558 w 734704"/>
                <a:gd name="connsiteY13" fmla="*/ 39805 h 388960"/>
                <a:gd name="connsiteX14" fmla="*/ 504967 w 734704"/>
                <a:gd name="connsiteY14" fmla="*/ 5686 h 388960"/>
                <a:gd name="connsiteX15" fmla="*/ 443552 w 734704"/>
                <a:gd name="connsiteY15" fmla="*/ 5686 h 388960"/>
                <a:gd name="connsiteX16" fmla="*/ 388961 w 734704"/>
                <a:gd name="connsiteY16" fmla="*/ 19334 h 388960"/>
                <a:gd name="connsiteX17" fmla="*/ 341194 w 734704"/>
                <a:gd name="connsiteY17" fmla="*/ 67101 h 388960"/>
                <a:gd name="connsiteX18" fmla="*/ 320722 w 734704"/>
                <a:gd name="connsiteY18" fmla="*/ 94396 h 388960"/>
                <a:gd name="connsiteX19" fmla="*/ 300251 w 734704"/>
                <a:gd name="connsiteY19" fmla="*/ 121692 h 388960"/>
                <a:gd name="connsiteX20" fmla="*/ 225188 w 734704"/>
                <a:gd name="connsiteY20" fmla="*/ 135340 h 388960"/>
                <a:gd name="connsiteX21" fmla="*/ 170597 w 734704"/>
                <a:gd name="connsiteY21" fmla="*/ 142163 h 388960"/>
                <a:gd name="connsiteX22" fmla="*/ 129654 w 734704"/>
                <a:gd name="connsiteY22" fmla="*/ 169459 h 388960"/>
                <a:gd name="connsiteX23" fmla="*/ 81887 w 734704"/>
                <a:gd name="connsiteY23" fmla="*/ 230874 h 388960"/>
                <a:gd name="connsiteX24" fmla="*/ 47767 w 734704"/>
                <a:gd name="connsiteY24" fmla="*/ 278641 h 388960"/>
                <a:gd name="connsiteX25" fmla="*/ 20472 w 734704"/>
                <a:gd name="connsiteY25" fmla="*/ 326408 h 3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704" h="388960">
                  <a:moveTo>
                    <a:pt x="20472" y="326408"/>
                  </a:moveTo>
                  <a:cubicBezTo>
                    <a:pt x="40944" y="329820"/>
                    <a:pt x="123967" y="308211"/>
                    <a:pt x="170597" y="299113"/>
                  </a:cubicBezTo>
                  <a:cubicBezTo>
                    <a:pt x="217227" y="290015"/>
                    <a:pt x="255896" y="277504"/>
                    <a:pt x="300251" y="271817"/>
                  </a:cubicBezTo>
                  <a:cubicBezTo>
                    <a:pt x="344606" y="266130"/>
                    <a:pt x="402609" y="262718"/>
                    <a:pt x="436728" y="264993"/>
                  </a:cubicBezTo>
                  <a:cubicBezTo>
                    <a:pt x="470847" y="267268"/>
                    <a:pt x="477672" y="272955"/>
                    <a:pt x="504967" y="285465"/>
                  </a:cubicBezTo>
                  <a:cubicBezTo>
                    <a:pt x="532262" y="297975"/>
                    <a:pt x="574343" y="324134"/>
                    <a:pt x="600501" y="340056"/>
                  </a:cubicBezTo>
                  <a:cubicBezTo>
                    <a:pt x="626659" y="355978"/>
                    <a:pt x="645994" y="374175"/>
                    <a:pt x="661916" y="380999"/>
                  </a:cubicBezTo>
                  <a:cubicBezTo>
                    <a:pt x="677838" y="387823"/>
                    <a:pt x="688075" y="388960"/>
                    <a:pt x="696036" y="380999"/>
                  </a:cubicBezTo>
                  <a:cubicBezTo>
                    <a:pt x="703997" y="373038"/>
                    <a:pt x="709684" y="333232"/>
                    <a:pt x="709684" y="333232"/>
                  </a:cubicBezTo>
                  <a:cubicBezTo>
                    <a:pt x="714233" y="317310"/>
                    <a:pt x="719919" y="301387"/>
                    <a:pt x="723331" y="285465"/>
                  </a:cubicBezTo>
                  <a:cubicBezTo>
                    <a:pt x="726743" y="269543"/>
                    <a:pt x="734704" y="255895"/>
                    <a:pt x="730155" y="237698"/>
                  </a:cubicBezTo>
                  <a:cubicBezTo>
                    <a:pt x="725606" y="219501"/>
                    <a:pt x="716508" y="201304"/>
                    <a:pt x="696036" y="176283"/>
                  </a:cubicBezTo>
                  <a:cubicBezTo>
                    <a:pt x="675564" y="151262"/>
                    <a:pt x="607325" y="87572"/>
                    <a:pt x="607325" y="87572"/>
                  </a:cubicBezTo>
                  <a:cubicBezTo>
                    <a:pt x="584579" y="64826"/>
                    <a:pt x="576618" y="53453"/>
                    <a:pt x="559558" y="39805"/>
                  </a:cubicBezTo>
                  <a:cubicBezTo>
                    <a:pt x="542498" y="26157"/>
                    <a:pt x="524301" y="11372"/>
                    <a:pt x="504967" y="5686"/>
                  </a:cubicBezTo>
                  <a:cubicBezTo>
                    <a:pt x="485633" y="0"/>
                    <a:pt x="462886" y="3411"/>
                    <a:pt x="443552" y="5686"/>
                  </a:cubicBezTo>
                  <a:cubicBezTo>
                    <a:pt x="424218" y="7961"/>
                    <a:pt x="406021" y="9098"/>
                    <a:pt x="388961" y="19334"/>
                  </a:cubicBezTo>
                  <a:cubicBezTo>
                    <a:pt x="371901" y="29570"/>
                    <a:pt x="352567" y="54591"/>
                    <a:pt x="341194" y="67101"/>
                  </a:cubicBezTo>
                  <a:cubicBezTo>
                    <a:pt x="329821" y="79611"/>
                    <a:pt x="320722" y="94396"/>
                    <a:pt x="320722" y="94396"/>
                  </a:cubicBezTo>
                  <a:cubicBezTo>
                    <a:pt x="313898" y="103494"/>
                    <a:pt x="316173" y="114868"/>
                    <a:pt x="300251" y="121692"/>
                  </a:cubicBezTo>
                  <a:cubicBezTo>
                    <a:pt x="284329" y="128516"/>
                    <a:pt x="246797" y="131928"/>
                    <a:pt x="225188" y="135340"/>
                  </a:cubicBezTo>
                  <a:cubicBezTo>
                    <a:pt x="203579" y="138752"/>
                    <a:pt x="186519" y="136477"/>
                    <a:pt x="170597" y="142163"/>
                  </a:cubicBezTo>
                  <a:cubicBezTo>
                    <a:pt x="154675" y="147849"/>
                    <a:pt x="144439" y="154674"/>
                    <a:pt x="129654" y="169459"/>
                  </a:cubicBezTo>
                  <a:cubicBezTo>
                    <a:pt x="114869" y="184244"/>
                    <a:pt x="95535" y="212677"/>
                    <a:pt x="81887" y="230874"/>
                  </a:cubicBezTo>
                  <a:cubicBezTo>
                    <a:pt x="68239" y="249071"/>
                    <a:pt x="56866" y="266130"/>
                    <a:pt x="47767" y="278641"/>
                  </a:cubicBezTo>
                  <a:cubicBezTo>
                    <a:pt x="38668" y="291152"/>
                    <a:pt x="0" y="322996"/>
                    <a:pt x="20472" y="326408"/>
                  </a:cubicBezTo>
                  <a:close/>
                </a:path>
              </a:pathLst>
            </a:custGeom>
            <a:solidFill>
              <a:sysClr val="window" lastClr="FFFFFF"/>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grpSp>
          <p:nvGrpSpPr>
            <p:cNvPr id="23" name="Group 207"/>
            <p:cNvGrpSpPr>
              <a:grpSpLocks/>
            </p:cNvGrpSpPr>
            <p:nvPr/>
          </p:nvGrpSpPr>
          <p:grpSpPr bwMode="auto">
            <a:xfrm>
              <a:off x="6761439" y="4003140"/>
              <a:ext cx="913402" cy="478761"/>
              <a:chOff x="2143" y="808"/>
              <a:chExt cx="648" cy="476"/>
            </a:xfrm>
            <a:solidFill>
              <a:sysClr val="window" lastClr="FFFFFF">
                <a:lumMod val="85000"/>
              </a:sysClr>
            </a:solidFill>
          </p:grpSpPr>
          <p:sp>
            <p:nvSpPr>
              <p:cNvPr id="749" name="Line 208"/>
              <p:cNvSpPr>
                <a:spLocks noChangeShapeType="1"/>
              </p:cNvSpPr>
              <p:nvPr/>
            </p:nvSpPr>
            <p:spPr bwMode="auto">
              <a:xfrm flipH="1">
                <a:off x="2392"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defTabSz="914400">
                  <a:defRPr/>
                </a:pPr>
                <a:endParaRPr lang="en-US" sz="1000" kern="0">
                  <a:solidFill>
                    <a:srgbClr val="000000"/>
                  </a:solidFill>
                  <a:latin typeface="Arial"/>
                </a:endParaRPr>
              </a:p>
            </p:txBody>
          </p:sp>
          <p:sp>
            <p:nvSpPr>
              <p:cNvPr id="750" name="Line 209"/>
              <p:cNvSpPr>
                <a:spLocks noChangeShapeType="1"/>
              </p:cNvSpPr>
              <p:nvPr/>
            </p:nvSpPr>
            <p:spPr bwMode="auto">
              <a:xfrm flipH="1">
                <a:off x="2498"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defTabSz="914400">
                  <a:defRPr/>
                </a:pPr>
                <a:endParaRPr lang="en-US" sz="1000" kern="0">
                  <a:solidFill>
                    <a:srgbClr val="000000"/>
                  </a:solidFill>
                  <a:latin typeface="Arial"/>
                </a:endParaRPr>
              </a:p>
            </p:txBody>
          </p:sp>
          <p:sp>
            <p:nvSpPr>
              <p:cNvPr id="751" name="Line 210"/>
              <p:cNvSpPr>
                <a:spLocks noChangeShapeType="1"/>
              </p:cNvSpPr>
              <p:nvPr/>
            </p:nvSpPr>
            <p:spPr bwMode="auto">
              <a:xfrm flipH="1">
                <a:off x="2179"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defTabSz="914400">
                  <a:defRPr/>
                </a:pPr>
                <a:endParaRPr lang="en-US" sz="1000" kern="0">
                  <a:solidFill>
                    <a:srgbClr val="000000"/>
                  </a:solidFill>
                  <a:latin typeface="Arial"/>
                </a:endParaRPr>
              </a:p>
            </p:txBody>
          </p:sp>
          <p:sp>
            <p:nvSpPr>
              <p:cNvPr id="752" name="Line 211"/>
              <p:cNvSpPr>
                <a:spLocks noChangeShapeType="1"/>
              </p:cNvSpPr>
              <p:nvPr/>
            </p:nvSpPr>
            <p:spPr bwMode="auto">
              <a:xfrm flipH="1">
                <a:off x="2286"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defTabSz="914400">
                  <a:defRPr/>
                </a:pPr>
                <a:endParaRPr lang="en-US" sz="1000" kern="0">
                  <a:solidFill>
                    <a:srgbClr val="000000"/>
                  </a:solidFill>
                  <a:latin typeface="Arial"/>
                </a:endParaRPr>
              </a:p>
            </p:txBody>
          </p:sp>
          <p:grpSp>
            <p:nvGrpSpPr>
              <p:cNvPr id="24" name="Group 212"/>
              <p:cNvGrpSpPr>
                <a:grpSpLocks/>
              </p:cNvGrpSpPr>
              <p:nvPr/>
            </p:nvGrpSpPr>
            <p:grpSpPr bwMode="auto">
              <a:xfrm>
                <a:off x="2143" y="808"/>
                <a:ext cx="648" cy="324"/>
                <a:chOff x="2527" y="550"/>
                <a:chExt cx="648" cy="324"/>
              </a:xfrm>
              <a:grpFill/>
            </p:grpSpPr>
            <p:sp>
              <p:nvSpPr>
                <p:cNvPr id="75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defTabSz="914400">
                    <a:defRPr/>
                  </a:pPr>
                  <a:endParaRPr lang="en-US" sz="1000" kern="0">
                    <a:solidFill>
                      <a:srgbClr val="000000"/>
                    </a:solidFill>
                    <a:latin typeface="Arial"/>
                  </a:endParaRPr>
                </a:p>
              </p:txBody>
            </p:sp>
            <p:sp>
              <p:nvSpPr>
                <p:cNvPr id="755" name="Freeform 214"/>
                <p:cNvSpPr>
                  <a:spLocks/>
                </p:cNvSpPr>
                <p:nvPr/>
              </p:nvSpPr>
              <p:spPr bwMode="auto">
                <a:xfrm>
                  <a:off x="2533"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5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5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5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5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defTabSz="914400">
                    <a:defRPr/>
                  </a:pPr>
                  <a:endParaRPr lang="en-US" sz="1000" kern="0">
                    <a:solidFill>
                      <a:srgbClr val="000000"/>
                    </a:solidFill>
                    <a:latin typeface="Times New Roman" pitchFamily="18" charset="0"/>
                  </a:endParaRPr>
                </a:p>
              </p:txBody>
            </p:sp>
          </p:grpSp>
        </p:grpSp>
        <p:grpSp>
          <p:nvGrpSpPr>
            <p:cNvPr id="25" name="Group 98"/>
            <p:cNvGrpSpPr/>
            <p:nvPr/>
          </p:nvGrpSpPr>
          <p:grpSpPr>
            <a:xfrm>
              <a:off x="1430735" y="4016705"/>
              <a:ext cx="712619" cy="533349"/>
              <a:chOff x="682389" y="614149"/>
              <a:chExt cx="1460310" cy="1392074"/>
            </a:xfrm>
            <a:solidFill>
              <a:srgbClr val="FF9900"/>
            </a:solidFill>
          </p:grpSpPr>
          <p:sp>
            <p:nvSpPr>
              <p:cNvPr id="728" name="Oval 727"/>
              <p:cNvSpPr/>
              <p:nvPr/>
            </p:nvSpPr>
            <p:spPr>
              <a:xfrm>
                <a:off x="1057699" y="948519"/>
                <a:ext cx="731520" cy="731520"/>
              </a:xfrm>
              <a:prstGeom prst="ellipse">
                <a:avLst/>
              </a:prstGeom>
              <a:grpFill/>
              <a:ln w="25400" cap="flat" cmpd="sng" algn="ctr">
                <a:solidFill>
                  <a:srgbClr val="FF9900"/>
                </a:solidFill>
                <a:prstDash val="solid"/>
              </a:ln>
              <a:effectLst/>
            </p:spPr>
            <p:txBody>
              <a:bodyPr rtlCol="0" anchor="ctr"/>
              <a:lstStyle/>
              <a:p>
                <a:pPr algn="ctr" defTabSz="914400">
                  <a:defRPr/>
                </a:pPr>
                <a:endParaRPr lang="en-US" sz="1000" kern="0">
                  <a:solidFill>
                    <a:srgbClr val="000000"/>
                  </a:solidFill>
                  <a:latin typeface="Calibri"/>
                </a:endParaRPr>
              </a:p>
            </p:txBody>
          </p:sp>
          <p:cxnSp>
            <p:nvCxnSpPr>
              <p:cNvPr id="729" name="Straight Connector 728"/>
              <p:cNvCxnSpPr/>
              <p:nvPr/>
            </p:nvCxnSpPr>
            <p:spPr>
              <a:xfrm rot="5400000" flipH="1" flipV="1">
                <a:off x="1545610" y="719920"/>
                <a:ext cx="232011" cy="102358"/>
              </a:xfrm>
              <a:prstGeom prst="line">
                <a:avLst/>
              </a:prstGeom>
              <a:grpFill/>
              <a:ln w="9525" cap="flat" cmpd="sng" algn="ctr">
                <a:solidFill>
                  <a:srgbClr val="FF9900"/>
                </a:solidFill>
                <a:prstDash val="solid"/>
              </a:ln>
              <a:effectLst/>
            </p:spPr>
          </p:cxnSp>
          <p:cxnSp>
            <p:nvCxnSpPr>
              <p:cNvPr id="730" name="Straight Connector 729"/>
              <p:cNvCxnSpPr/>
              <p:nvPr/>
            </p:nvCxnSpPr>
            <p:spPr>
              <a:xfrm rot="5400000" flipH="1" flipV="1">
                <a:off x="1726442" y="893929"/>
                <a:ext cx="88711" cy="75062"/>
              </a:xfrm>
              <a:prstGeom prst="line">
                <a:avLst/>
              </a:prstGeom>
              <a:grpFill/>
              <a:ln w="9525" cap="flat" cmpd="sng" algn="ctr">
                <a:solidFill>
                  <a:srgbClr val="FF9900"/>
                </a:solidFill>
                <a:prstDash val="solid"/>
              </a:ln>
              <a:effectLst/>
            </p:spPr>
          </p:cxnSp>
          <p:cxnSp>
            <p:nvCxnSpPr>
              <p:cNvPr id="731" name="Straight Connector 730"/>
              <p:cNvCxnSpPr/>
              <p:nvPr/>
            </p:nvCxnSpPr>
            <p:spPr>
              <a:xfrm rot="5400000" flipH="1" flipV="1">
                <a:off x="1063389" y="1807192"/>
                <a:ext cx="232011" cy="102358"/>
              </a:xfrm>
              <a:prstGeom prst="line">
                <a:avLst/>
              </a:prstGeom>
              <a:grpFill/>
              <a:ln w="9525" cap="flat" cmpd="sng" algn="ctr">
                <a:solidFill>
                  <a:srgbClr val="FF9900"/>
                </a:solidFill>
                <a:prstDash val="solid"/>
              </a:ln>
              <a:effectLst/>
            </p:spPr>
          </p:cxnSp>
          <p:cxnSp>
            <p:nvCxnSpPr>
              <p:cNvPr id="732" name="Straight Connector 731"/>
              <p:cNvCxnSpPr/>
              <p:nvPr/>
            </p:nvCxnSpPr>
            <p:spPr>
              <a:xfrm flipV="1">
                <a:off x="1824253" y="955343"/>
                <a:ext cx="236562" cy="138753"/>
              </a:xfrm>
              <a:prstGeom prst="line">
                <a:avLst/>
              </a:prstGeom>
              <a:grpFill/>
              <a:ln w="9525" cap="flat" cmpd="sng" algn="ctr">
                <a:solidFill>
                  <a:srgbClr val="FF9900"/>
                </a:solidFill>
                <a:prstDash val="solid"/>
              </a:ln>
              <a:effectLst/>
            </p:spPr>
          </p:cxnSp>
          <p:cxnSp>
            <p:nvCxnSpPr>
              <p:cNvPr id="733" name="Straight Connector 732"/>
              <p:cNvCxnSpPr/>
              <p:nvPr/>
            </p:nvCxnSpPr>
            <p:spPr>
              <a:xfrm>
                <a:off x="1883391" y="1364776"/>
                <a:ext cx="259308" cy="34120"/>
              </a:xfrm>
              <a:prstGeom prst="line">
                <a:avLst/>
              </a:prstGeom>
              <a:grpFill/>
              <a:ln w="9525" cap="flat" cmpd="sng" algn="ctr">
                <a:solidFill>
                  <a:srgbClr val="FF9900"/>
                </a:solidFill>
                <a:prstDash val="solid"/>
              </a:ln>
              <a:effectLst/>
            </p:spPr>
          </p:cxnSp>
          <p:cxnSp>
            <p:nvCxnSpPr>
              <p:cNvPr id="734" name="Straight Connector 733"/>
              <p:cNvCxnSpPr/>
              <p:nvPr/>
            </p:nvCxnSpPr>
            <p:spPr>
              <a:xfrm>
                <a:off x="1760561" y="1624084"/>
                <a:ext cx="177421" cy="177420"/>
              </a:xfrm>
              <a:prstGeom prst="line">
                <a:avLst/>
              </a:prstGeom>
              <a:grpFill/>
              <a:ln w="9525" cap="flat" cmpd="sng" algn="ctr">
                <a:solidFill>
                  <a:srgbClr val="FF9900"/>
                </a:solidFill>
                <a:prstDash val="solid"/>
              </a:ln>
              <a:effectLst/>
            </p:spPr>
          </p:cxnSp>
          <p:cxnSp>
            <p:nvCxnSpPr>
              <p:cNvPr id="735" name="Straight Connector 734"/>
              <p:cNvCxnSpPr/>
              <p:nvPr/>
            </p:nvCxnSpPr>
            <p:spPr>
              <a:xfrm rot="16200000" flipH="1">
                <a:off x="1422778" y="1859508"/>
                <a:ext cx="225191" cy="68240"/>
              </a:xfrm>
              <a:prstGeom prst="line">
                <a:avLst/>
              </a:prstGeom>
              <a:grpFill/>
              <a:ln w="9525" cap="flat" cmpd="sng" algn="ctr">
                <a:solidFill>
                  <a:srgbClr val="FF9900"/>
                </a:solidFill>
                <a:prstDash val="solid"/>
              </a:ln>
              <a:effectLst/>
            </p:spPr>
          </p:cxnSp>
          <p:cxnSp>
            <p:nvCxnSpPr>
              <p:cNvPr id="736" name="Straight Connector 735"/>
              <p:cNvCxnSpPr/>
              <p:nvPr/>
            </p:nvCxnSpPr>
            <p:spPr>
              <a:xfrm rot="10800000" flipV="1">
                <a:off x="798394" y="1528549"/>
                <a:ext cx="211540" cy="136478"/>
              </a:xfrm>
              <a:prstGeom prst="line">
                <a:avLst/>
              </a:prstGeom>
              <a:grpFill/>
              <a:ln w="9525" cap="flat" cmpd="sng" algn="ctr">
                <a:solidFill>
                  <a:srgbClr val="FF9900"/>
                </a:solidFill>
                <a:prstDash val="solid"/>
              </a:ln>
              <a:effectLst/>
            </p:spPr>
          </p:cxnSp>
          <p:cxnSp>
            <p:nvCxnSpPr>
              <p:cNvPr id="737" name="Straight Connector 736"/>
              <p:cNvCxnSpPr/>
              <p:nvPr/>
            </p:nvCxnSpPr>
            <p:spPr>
              <a:xfrm rot="10800000">
                <a:off x="682389" y="1221476"/>
                <a:ext cx="266131" cy="34119"/>
              </a:xfrm>
              <a:prstGeom prst="line">
                <a:avLst/>
              </a:prstGeom>
              <a:grpFill/>
              <a:ln w="9525" cap="flat" cmpd="sng" algn="ctr">
                <a:solidFill>
                  <a:srgbClr val="FF9900"/>
                </a:solidFill>
                <a:prstDash val="solid"/>
              </a:ln>
              <a:effectLst/>
            </p:spPr>
          </p:cxnSp>
          <p:cxnSp>
            <p:nvCxnSpPr>
              <p:cNvPr id="738" name="Straight Connector 737"/>
              <p:cNvCxnSpPr/>
              <p:nvPr/>
            </p:nvCxnSpPr>
            <p:spPr>
              <a:xfrm rot="10800000">
                <a:off x="893929" y="825690"/>
                <a:ext cx="184245" cy="177420"/>
              </a:xfrm>
              <a:prstGeom prst="line">
                <a:avLst/>
              </a:prstGeom>
              <a:grpFill/>
              <a:ln w="9525" cap="flat" cmpd="sng" algn="ctr">
                <a:solidFill>
                  <a:srgbClr val="FF9900"/>
                </a:solidFill>
                <a:prstDash val="solid"/>
              </a:ln>
              <a:effectLst/>
            </p:spPr>
          </p:cxnSp>
          <p:cxnSp>
            <p:nvCxnSpPr>
              <p:cNvPr id="739" name="Straight Connector 738"/>
              <p:cNvCxnSpPr/>
              <p:nvPr/>
            </p:nvCxnSpPr>
            <p:spPr>
              <a:xfrm rot="16200000" flipV="1">
                <a:off x="1177120" y="713095"/>
                <a:ext cx="245660" cy="47767"/>
              </a:xfrm>
              <a:prstGeom prst="line">
                <a:avLst/>
              </a:prstGeom>
              <a:grpFill/>
              <a:ln w="9525" cap="flat" cmpd="sng" algn="ctr">
                <a:solidFill>
                  <a:srgbClr val="FF9900"/>
                </a:solidFill>
                <a:prstDash val="solid"/>
              </a:ln>
              <a:effectLst/>
            </p:spPr>
          </p:cxnSp>
          <p:cxnSp>
            <p:nvCxnSpPr>
              <p:cNvPr id="740" name="Straight Connector 739"/>
              <p:cNvCxnSpPr/>
              <p:nvPr/>
            </p:nvCxnSpPr>
            <p:spPr>
              <a:xfrm flipV="1">
                <a:off x="1883391" y="1201003"/>
                <a:ext cx="109182" cy="20472"/>
              </a:xfrm>
              <a:prstGeom prst="line">
                <a:avLst/>
              </a:prstGeom>
              <a:grpFill/>
              <a:ln w="9525" cap="flat" cmpd="sng" algn="ctr">
                <a:solidFill>
                  <a:srgbClr val="FF9900"/>
                </a:solidFill>
                <a:prstDash val="solid"/>
              </a:ln>
              <a:effectLst/>
            </p:spPr>
          </p:cxnSp>
          <p:cxnSp>
            <p:nvCxnSpPr>
              <p:cNvPr id="741" name="Straight Connector 740"/>
              <p:cNvCxnSpPr/>
              <p:nvPr/>
            </p:nvCxnSpPr>
            <p:spPr>
              <a:xfrm>
                <a:off x="1842448" y="1508078"/>
                <a:ext cx="116006" cy="61415"/>
              </a:xfrm>
              <a:prstGeom prst="line">
                <a:avLst/>
              </a:prstGeom>
              <a:grpFill/>
              <a:ln w="9525" cap="flat" cmpd="sng" algn="ctr">
                <a:solidFill>
                  <a:srgbClr val="FF9900"/>
                </a:solidFill>
                <a:prstDash val="solid"/>
              </a:ln>
              <a:effectLst/>
            </p:spPr>
          </p:cxnSp>
          <p:cxnSp>
            <p:nvCxnSpPr>
              <p:cNvPr id="742" name="Straight Connector 741"/>
              <p:cNvCxnSpPr/>
              <p:nvPr/>
            </p:nvCxnSpPr>
            <p:spPr>
              <a:xfrm rot="16200000" flipH="1">
                <a:off x="1620671" y="1757149"/>
                <a:ext cx="109182" cy="47767"/>
              </a:xfrm>
              <a:prstGeom prst="line">
                <a:avLst/>
              </a:prstGeom>
              <a:grpFill/>
              <a:ln w="9525" cap="flat" cmpd="sng" algn="ctr">
                <a:solidFill>
                  <a:srgbClr val="FF9900"/>
                </a:solidFill>
                <a:prstDash val="solid"/>
              </a:ln>
              <a:effectLst/>
            </p:spPr>
          </p:cxnSp>
          <p:cxnSp>
            <p:nvCxnSpPr>
              <p:cNvPr id="743" name="Straight Connector 742"/>
              <p:cNvCxnSpPr/>
              <p:nvPr/>
            </p:nvCxnSpPr>
            <p:spPr>
              <a:xfrm rot="5400000">
                <a:off x="1306773" y="1825388"/>
                <a:ext cx="109182" cy="6824"/>
              </a:xfrm>
              <a:prstGeom prst="line">
                <a:avLst/>
              </a:prstGeom>
              <a:grpFill/>
              <a:ln w="9525" cap="flat" cmpd="sng" algn="ctr">
                <a:solidFill>
                  <a:srgbClr val="FF9900"/>
                </a:solidFill>
                <a:prstDash val="solid"/>
              </a:ln>
              <a:effectLst/>
            </p:spPr>
          </p:cxnSp>
          <p:cxnSp>
            <p:nvCxnSpPr>
              <p:cNvPr id="744" name="Straight Connector 743"/>
              <p:cNvCxnSpPr/>
              <p:nvPr/>
            </p:nvCxnSpPr>
            <p:spPr>
              <a:xfrm rot="5400000">
                <a:off x="1013347" y="1654791"/>
                <a:ext cx="95534" cy="88711"/>
              </a:xfrm>
              <a:prstGeom prst="line">
                <a:avLst/>
              </a:prstGeom>
              <a:grpFill/>
              <a:ln w="9525" cap="flat" cmpd="sng" algn="ctr">
                <a:solidFill>
                  <a:srgbClr val="FF9900"/>
                </a:solidFill>
                <a:prstDash val="solid"/>
              </a:ln>
              <a:effectLst/>
            </p:spPr>
          </p:cxnSp>
          <p:cxnSp>
            <p:nvCxnSpPr>
              <p:cNvPr id="745" name="Straight Connector 744"/>
              <p:cNvCxnSpPr/>
              <p:nvPr/>
            </p:nvCxnSpPr>
            <p:spPr>
              <a:xfrm rot="10800000" flipV="1">
                <a:off x="846161" y="1398895"/>
                <a:ext cx="109182" cy="40943"/>
              </a:xfrm>
              <a:prstGeom prst="line">
                <a:avLst/>
              </a:prstGeom>
              <a:grpFill/>
              <a:ln w="9525" cap="flat" cmpd="sng" algn="ctr">
                <a:solidFill>
                  <a:srgbClr val="FF9900"/>
                </a:solidFill>
                <a:prstDash val="solid"/>
              </a:ln>
              <a:effectLst/>
            </p:spPr>
          </p:cxnSp>
          <p:cxnSp>
            <p:nvCxnSpPr>
              <p:cNvPr id="746" name="Straight Connector 745"/>
              <p:cNvCxnSpPr/>
              <p:nvPr/>
            </p:nvCxnSpPr>
            <p:spPr>
              <a:xfrm rot="10800000">
                <a:off x="893928" y="1057702"/>
                <a:ext cx="109182" cy="68239"/>
              </a:xfrm>
              <a:prstGeom prst="line">
                <a:avLst/>
              </a:prstGeom>
              <a:grpFill/>
              <a:ln w="9525" cap="flat" cmpd="sng" algn="ctr">
                <a:solidFill>
                  <a:srgbClr val="FF9900"/>
                </a:solidFill>
                <a:prstDash val="solid"/>
              </a:ln>
              <a:effectLst/>
            </p:spPr>
          </p:cxnSp>
          <p:cxnSp>
            <p:nvCxnSpPr>
              <p:cNvPr id="747" name="Straight Connector 746"/>
              <p:cNvCxnSpPr/>
              <p:nvPr/>
            </p:nvCxnSpPr>
            <p:spPr>
              <a:xfrm rot="16200000" flipV="1">
                <a:off x="1115705" y="835925"/>
                <a:ext cx="102358" cy="40943"/>
              </a:xfrm>
              <a:prstGeom prst="line">
                <a:avLst/>
              </a:prstGeom>
              <a:grpFill/>
              <a:ln w="9525" cap="flat" cmpd="sng" algn="ctr">
                <a:solidFill>
                  <a:srgbClr val="FF9900"/>
                </a:solidFill>
                <a:prstDash val="solid"/>
              </a:ln>
              <a:effectLst/>
            </p:spPr>
          </p:cxnSp>
          <p:cxnSp>
            <p:nvCxnSpPr>
              <p:cNvPr id="748" name="Straight Connector 747"/>
              <p:cNvCxnSpPr/>
              <p:nvPr/>
            </p:nvCxnSpPr>
            <p:spPr>
              <a:xfrm rot="5400000" flipH="1" flipV="1">
                <a:off x="1426190" y="784749"/>
                <a:ext cx="129657" cy="20471"/>
              </a:xfrm>
              <a:prstGeom prst="line">
                <a:avLst/>
              </a:prstGeom>
              <a:grpFill/>
              <a:ln w="9525" cap="flat" cmpd="sng" algn="ctr">
                <a:solidFill>
                  <a:srgbClr val="FF9900"/>
                </a:solidFill>
                <a:prstDash val="solid"/>
              </a:ln>
              <a:effectLst/>
            </p:spPr>
          </p:cxnSp>
        </p:grpSp>
        <p:grpSp>
          <p:nvGrpSpPr>
            <p:cNvPr id="26" name="Group 212"/>
            <p:cNvGrpSpPr>
              <a:grpSpLocks/>
            </p:cNvGrpSpPr>
            <p:nvPr/>
          </p:nvGrpSpPr>
          <p:grpSpPr bwMode="auto">
            <a:xfrm>
              <a:off x="2859878" y="4276697"/>
              <a:ext cx="904943" cy="325878"/>
              <a:chOff x="2527" y="550"/>
              <a:chExt cx="642" cy="324"/>
            </a:xfrm>
            <a:solidFill>
              <a:sysClr val="window" lastClr="FFFFFF">
                <a:lumMod val="85000"/>
              </a:sysClr>
            </a:solidFill>
          </p:grpSpPr>
          <p:sp>
            <p:nvSpPr>
              <p:cNvPr id="71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defTabSz="914400">
                  <a:defRPr/>
                </a:pPr>
                <a:endParaRPr lang="en-US" sz="1000" kern="0">
                  <a:solidFill>
                    <a:srgbClr val="000000"/>
                  </a:solidFill>
                  <a:latin typeface="Arial"/>
                </a:endParaRPr>
              </a:p>
            </p:txBody>
          </p:sp>
          <p:sp>
            <p:nvSpPr>
              <p:cNvPr id="715" name="Freeform 214"/>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1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1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1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1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defTabSz="914400">
                  <a:defRPr/>
                </a:pPr>
                <a:endParaRPr lang="en-US" sz="1000" kern="0">
                  <a:solidFill>
                    <a:srgbClr val="000000"/>
                  </a:solidFill>
                  <a:latin typeface="Times New Roman" pitchFamily="18" charset="0"/>
                </a:endParaRPr>
              </a:p>
            </p:txBody>
          </p:sp>
        </p:grpSp>
        <p:sp>
          <p:nvSpPr>
            <p:cNvPr id="712" name="Rectangle 711"/>
            <p:cNvSpPr/>
            <p:nvPr/>
          </p:nvSpPr>
          <p:spPr>
            <a:xfrm>
              <a:off x="1313099" y="3935578"/>
              <a:ext cx="7007282" cy="2497799"/>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13" name="Freeform 712"/>
            <p:cNvSpPr/>
            <p:nvPr/>
          </p:nvSpPr>
          <p:spPr>
            <a:xfrm>
              <a:off x="4812194" y="4429790"/>
              <a:ext cx="1378432" cy="688146"/>
            </a:xfrm>
            <a:custGeom>
              <a:avLst/>
              <a:gdLst>
                <a:gd name="connsiteX0" fmla="*/ 10236 w 1552433"/>
                <a:gd name="connsiteY0" fmla="*/ 267269 h 1086134"/>
                <a:gd name="connsiteX1" fmla="*/ 112594 w 1552433"/>
                <a:gd name="connsiteY1" fmla="*/ 239973 h 1086134"/>
                <a:gd name="connsiteX2" fmla="*/ 187657 w 1552433"/>
                <a:gd name="connsiteY2" fmla="*/ 280916 h 1086134"/>
                <a:gd name="connsiteX3" fmla="*/ 242248 w 1552433"/>
                <a:gd name="connsiteY3" fmla="*/ 328684 h 1086134"/>
                <a:gd name="connsiteX4" fmla="*/ 255896 w 1552433"/>
                <a:gd name="connsiteY4" fmla="*/ 410570 h 1086134"/>
                <a:gd name="connsiteX5" fmla="*/ 201305 w 1552433"/>
                <a:gd name="connsiteY5" fmla="*/ 485633 h 1086134"/>
                <a:gd name="connsiteX6" fmla="*/ 133066 w 1552433"/>
                <a:gd name="connsiteY6" fmla="*/ 533400 h 1086134"/>
                <a:gd name="connsiteX7" fmla="*/ 119418 w 1552433"/>
                <a:gd name="connsiteY7" fmla="*/ 581167 h 1086134"/>
                <a:gd name="connsiteX8" fmla="*/ 139890 w 1552433"/>
                <a:gd name="connsiteY8" fmla="*/ 642582 h 1086134"/>
                <a:gd name="connsiteX9" fmla="*/ 235424 w 1552433"/>
                <a:gd name="connsiteY9" fmla="*/ 724469 h 1086134"/>
                <a:gd name="connsiteX10" fmla="*/ 535675 w 1552433"/>
                <a:gd name="connsiteY10" fmla="*/ 840475 h 1086134"/>
                <a:gd name="connsiteX11" fmla="*/ 849573 w 1552433"/>
                <a:gd name="connsiteY11" fmla="*/ 942833 h 1086134"/>
                <a:gd name="connsiteX12" fmla="*/ 1074761 w 1552433"/>
                <a:gd name="connsiteY12" fmla="*/ 1024719 h 1086134"/>
                <a:gd name="connsiteX13" fmla="*/ 1252182 w 1552433"/>
                <a:gd name="connsiteY13" fmla="*/ 1065663 h 1086134"/>
                <a:gd name="connsiteX14" fmla="*/ 1395484 w 1552433"/>
                <a:gd name="connsiteY14" fmla="*/ 1072487 h 1086134"/>
                <a:gd name="connsiteX15" fmla="*/ 1491018 w 1552433"/>
                <a:gd name="connsiteY15" fmla="*/ 1079310 h 1086134"/>
                <a:gd name="connsiteX16" fmla="*/ 1511490 w 1552433"/>
                <a:gd name="connsiteY16" fmla="*/ 1031543 h 1086134"/>
                <a:gd name="connsiteX17" fmla="*/ 1545609 w 1552433"/>
                <a:gd name="connsiteY17" fmla="*/ 1004248 h 1086134"/>
                <a:gd name="connsiteX18" fmla="*/ 1531961 w 1552433"/>
                <a:gd name="connsiteY18" fmla="*/ 970128 h 1086134"/>
                <a:gd name="connsiteX19" fmla="*/ 1422779 w 1552433"/>
                <a:gd name="connsiteY19" fmla="*/ 936009 h 1086134"/>
                <a:gd name="connsiteX20" fmla="*/ 1293126 w 1552433"/>
                <a:gd name="connsiteY20" fmla="*/ 922361 h 1086134"/>
                <a:gd name="connsiteX21" fmla="*/ 1177120 w 1552433"/>
                <a:gd name="connsiteY21" fmla="*/ 936009 h 1086134"/>
                <a:gd name="connsiteX22" fmla="*/ 965579 w 1552433"/>
                <a:gd name="connsiteY22" fmla="*/ 881418 h 1086134"/>
                <a:gd name="connsiteX23" fmla="*/ 713096 w 1552433"/>
                <a:gd name="connsiteY23" fmla="*/ 826827 h 1086134"/>
                <a:gd name="connsiteX24" fmla="*/ 501555 w 1552433"/>
                <a:gd name="connsiteY24" fmla="*/ 751764 h 1086134"/>
                <a:gd name="connsiteX25" fmla="*/ 351430 w 1552433"/>
                <a:gd name="connsiteY25" fmla="*/ 703997 h 1086134"/>
                <a:gd name="connsiteX26" fmla="*/ 290015 w 1552433"/>
                <a:gd name="connsiteY26" fmla="*/ 676702 h 1086134"/>
                <a:gd name="connsiteX27" fmla="*/ 255896 w 1552433"/>
                <a:gd name="connsiteY27" fmla="*/ 608463 h 1086134"/>
                <a:gd name="connsiteX28" fmla="*/ 290015 w 1552433"/>
                <a:gd name="connsiteY28" fmla="*/ 533400 h 1086134"/>
                <a:gd name="connsiteX29" fmla="*/ 392373 w 1552433"/>
                <a:gd name="connsiteY29" fmla="*/ 431042 h 1086134"/>
                <a:gd name="connsiteX30" fmla="*/ 399197 w 1552433"/>
                <a:gd name="connsiteY30" fmla="*/ 342331 h 1086134"/>
                <a:gd name="connsiteX31" fmla="*/ 412845 w 1552433"/>
                <a:gd name="connsiteY31" fmla="*/ 246797 h 1086134"/>
                <a:gd name="connsiteX32" fmla="*/ 446964 w 1552433"/>
                <a:gd name="connsiteY32" fmla="*/ 212678 h 1086134"/>
                <a:gd name="connsiteX33" fmla="*/ 494731 w 1552433"/>
                <a:gd name="connsiteY33" fmla="*/ 178558 h 1086134"/>
                <a:gd name="connsiteX34" fmla="*/ 515203 w 1552433"/>
                <a:gd name="connsiteY34" fmla="*/ 151263 h 1086134"/>
                <a:gd name="connsiteX35" fmla="*/ 508379 w 1552433"/>
                <a:gd name="connsiteY35" fmla="*/ 144439 h 1086134"/>
                <a:gd name="connsiteX36" fmla="*/ 440140 w 1552433"/>
                <a:gd name="connsiteY36" fmla="*/ 62552 h 1086134"/>
                <a:gd name="connsiteX37" fmla="*/ 358254 w 1552433"/>
                <a:gd name="connsiteY37" fmla="*/ 21609 h 1086134"/>
                <a:gd name="connsiteX38" fmla="*/ 276367 w 1552433"/>
                <a:gd name="connsiteY38" fmla="*/ 1137 h 1086134"/>
                <a:gd name="connsiteX39" fmla="*/ 180833 w 1552433"/>
                <a:gd name="connsiteY39" fmla="*/ 14785 h 1086134"/>
                <a:gd name="connsiteX40" fmla="*/ 112594 w 1552433"/>
                <a:gd name="connsiteY40" fmla="*/ 55728 h 1086134"/>
                <a:gd name="connsiteX41" fmla="*/ 51179 w 1552433"/>
                <a:gd name="connsiteY41" fmla="*/ 185382 h 1086134"/>
                <a:gd name="connsiteX42" fmla="*/ 10236 w 1552433"/>
                <a:gd name="connsiteY42" fmla="*/ 267269 h 10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2433" h="1086134">
                  <a:moveTo>
                    <a:pt x="10236" y="267269"/>
                  </a:moveTo>
                  <a:cubicBezTo>
                    <a:pt x="20472" y="276368"/>
                    <a:pt x="83024" y="237699"/>
                    <a:pt x="112594" y="239973"/>
                  </a:cubicBezTo>
                  <a:cubicBezTo>
                    <a:pt x="142164" y="242247"/>
                    <a:pt x="166048" y="266131"/>
                    <a:pt x="187657" y="280916"/>
                  </a:cubicBezTo>
                  <a:cubicBezTo>
                    <a:pt x="209266" y="295701"/>
                    <a:pt x="230875" y="307075"/>
                    <a:pt x="242248" y="328684"/>
                  </a:cubicBezTo>
                  <a:cubicBezTo>
                    <a:pt x="253621" y="350293"/>
                    <a:pt x="262720" y="384412"/>
                    <a:pt x="255896" y="410570"/>
                  </a:cubicBezTo>
                  <a:cubicBezTo>
                    <a:pt x="249072" y="436728"/>
                    <a:pt x="221777" y="465161"/>
                    <a:pt x="201305" y="485633"/>
                  </a:cubicBezTo>
                  <a:cubicBezTo>
                    <a:pt x="180833" y="506105"/>
                    <a:pt x="146714" y="517478"/>
                    <a:pt x="133066" y="533400"/>
                  </a:cubicBezTo>
                  <a:cubicBezTo>
                    <a:pt x="119418" y="549322"/>
                    <a:pt x="118281" y="562970"/>
                    <a:pt x="119418" y="581167"/>
                  </a:cubicBezTo>
                  <a:cubicBezTo>
                    <a:pt x="120555" y="599364"/>
                    <a:pt x="120556" y="618698"/>
                    <a:pt x="139890" y="642582"/>
                  </a:cubicBezTo>
                  <a:cubicBezTo>
                    <a:pt x="159224" y="666466"/>
                    <a:pt x="169460" y="691487"/>
                    <a:pt x="235424" y="724469"/>
                  </a:cubicBezTo>
                  <a:cubicBezTo>
                    <a:pt x="301388" y="757451"/>
                    <a:pt x="433317" y="804081"/>
                    <a:pt x="535675" y="840475"/>
                  </a:cubicBezTo>
                  <a:cubicBezTo>
                    <a:pt x="638033" y="876869"/>
                    <a:pt x="759725" y="912126"/>
                    <a:pt x="849573" y="942833"/>
                  </a:cubicBezTo>
                  <a:cubicBezTo>
                    <a:pt x="939421" y="973540"/>
                    <a:pt x="1007660" y="1004247"/>
                    <a:pt x="1074761" y="1024719"/>
                  </a:cubicBezTo>
                  <a:cubicBezTo>
                    <a:pt x="1141862" y="1045191"/>
                    <a:pt x="1198728" y="1057702"/>
                    <a:pt x="1252182" y="1065663"/>
                  </a:cubicBezTo>
                  <a:cubicBezTo>
                    <a:pt x="1305636" y="1073624"/>
                    <a:pt x="1355678" y="1070213"/>
                    <a:pt x="1395484" y="1072487"/>
                  </a:cubicBezTo>
                  <a:cubicBezTo>
                    <a:pt x="1435290" y="1074762"/>
                    <a:pt x="1471684" y="1086134"/>
                    <a:pt x="1491018" y="1079310"/>
                  </a:cubicBezTo>
                  <a:cubicBezTo>
                    <a:pt x="1510352" y="1072486"/>
                    <a:pt x="1502392" y="1044053"/>
                    <a:pt x="1511490" y="1031543"/>
                  </a:cubicBezTo>
                  <a:cubicBezTo>
                    <a:pt x="1520588" y="1019033"/>
                    <a:pt x="1542197" y="1014484"/>
                    <a:pt x="1545609" y="1004248"/>
                  </a:cubicBezTo>
                  <a:cubicBezTo>
                    <a:pt x="1549021" y="994012"/>
                    <a:pt x="1552433" y="981501"/>
                    <a:pt x="1531961" y="970128"/>
                  </a:cubicBezTo>
                  <a:cubicBezTo>
                    <a:pt x="1511489" y="958755"/>
                    <a:pt x="1462585" y="943970"/>
                    <a:pt x="1422779" y="936009"/>
                  </a:cubicBezTo>
                  <a:cubicBezTo>
                    <a:pt x="1382973" y="928048"/>
                    <a:pt x="1334069" y="922361"/>
                    <a:pt x="1293126" y="922361"/>
                  </a:cubicBezTo>
                  <a:cubicBezTo>
                    <a:pt x="1252183" y="922361"/>
                    <a:pt x="1231711" y="942833"/>
                    <a:pt x="1177120" y="936009"/>
                  </a:cubicBezTo>
                  <a:cubicBezTo>
                    <a:pt x="1122529" y="929185"/>
                    <a:pt x="1042916" y="899615"/>
                    <a:pt x="965579" y="881418"/>
                  </a:cubicBezTo>
                  <a:cubicBezTo>
                    <a:pt x="888242" y="863221"/>
                    <a:pt x="790433" y="848436"/>
                    <a:pt x="713096" y="826827"/>
                  </a:cubicBezTo>
                  <a:cubicBezTo>
                    <a:pt x="635759" y="805218"/>
                    <a:pt x="561833" y="772236"/>
                    <a:pt x="501555" y="751764"/>
                  </a:cubicBezTo>
                  <a:cubicBezTo>
                    <a:pt x="441277" y="731292"/>
                    <a:pt x="386687" y="716507"/>
                    <a:pt x="351430" y="703997"/>
                  </a:cubicBezTo>
                  <a:cubicBezTo>
                    <a:pt x="316173" y="691487"/>
                    <a:pt x="305937" y="692624"/>
                    <a:pt x="290015" y="676702"/>
                  </a:cubicBezTo>
                  <a:cubicBezTo>
                    <a:pt x="274093" y="660780"/>
                    <a:pt x="255896" y="632347"/>
                    <a:pt x="255896" y="608463"/>
                  </a:cubicBezTo>
                  <a:cubicBezTo>
                    <a:pt x="255896" y="584579"/>
                    <a:pt x="267269" y="562970"/>
                    <a:pt x="290015" y="533400"/>
                  </a:cubicBezTo>
                  <a:cubicBezTo>
                    <a:pt x="312761" y="503830"/>
                    <a:pt x="374176" y="462887"/>
                    <a:pt x="392373" y="431042"/>
                  </a:cubicBezTo>
                  <a:cubicBezTo>
                    <a:pt x="410570" y="399197"/>
                    <a:pt x="395785" y="373038"/>
                    <a:pt x="399197" y="342331"/>
                  </a:cubicBezTo>
                  <a:cubicBezTo>
                    <a:pt x="402609" y="311624"/>
                    <a:pt x="404884" y="268406"/>
                    <a:pt x="412845" y="246797"/>
                  </a:cubicBezTo>
                  <a:cubicBezTo>
                    <a:pt x="420806" y="225188"/>
                    <a:pt x="433316" y="224051"/>
                    <a:pt x="446964" y="212678"/>
                  </a:cubicBezTo>
                  <a:cubicBezTo>
                    <a:pt x="460612" y="201305"/>
                    <a:pt x="483358" y="188794"/>
                    <a:pt x="494731" y="178558"/>
                  </a:cubicBezTo>
                  <a:cubicBezTo>
                    <a:pt x="506104" y="168322"/>
                    <a:pt x="512928" y="156949"/>
                    <a:pt x="515203" y="151263"/>
                  </a:cubicBezTo>
                  <a:cubicBezTo>
                    <a:pt x="517478" y="145577"/>
                    <a:pt x="520890" y="159224"/>
                    <a:pt x="508379" y="144439"/>
                  </a:cubicBezTo>
                  <a:cubicBezTo>
                    <a:pt x="495869" y="129654"/>
                    <a:pt x="465161" y="83024"/>
                    <a:pt x="440140" y="62552"/>
                  </a:cubicBezTo>
                  <a:cubicBezTo>
                    <a:pt x="415119" y="42080"/>
                    <a:pt x="385549" y="31845"/>
                    <a:pt x="358254" y="21609"/>
                  </a:cubicBezTo>
                  <a:cubicBezTo>
                    <a:pt x="330959" y="11373"/>
                    <a:pt x="305937" y="2274"/>
                    <a:pt x="276367" y="1137"/>
                  </a:cubicBezTo>
                  <a:cubicBezTo>
                    <a:pt x="246797" y="0"/>
                    <a:pt x="208128" y="5687"/>
                    <a:pt x="180833" y="14785"/>
                  </a:cubicBezTo>
                  <a:cubicBezTo>
                    <a:pt x="153538" y="23883"/>
                    <a:pt x="134203" y="27295"/>
                    <a:pt x="112594" y="55728"/>
                  </a:cubicBezTo>
                  <a:cubicBezTo>
                    <a:pt x="90985" y="84161"/>
                    <a:pt x="63689" y="156949"/>
                    <a:pt x="51179" y="185382"/>
                  </a:cubicBezTo>
                  <a:cubicBezTo>
                    <a:pt x="38669" y="213815"/>
                    <a:pt x="0" y="258170"/>
                    <a:pt x="10236" y="267269"/>
                  </a:cubicBezTo>
                  <a:close/>
                </a:path>
              </a:pathLst>
            </a:custGeom>
            <a:solidFill>
              <a:sysClr val="window" lastClr="FFFFFF"/>
            </a:solidFill>
            <a:ln w="25400" cap="flat" cmpd="sng" algn="ctr">
              <a:noFill/>
              <a:prstDash val="solid"/>
            </a:ln>
            <a:effectLst/>
          </p:spPr>
          <p:txBody>
            <a:bodyPr rtlCol="0" anchor="ctr"/>
            <a:lstStyle/>
            <a:p>
              <a:pPr algn="ctr" defTabSz="914400">
                <a:defRPr/>
              </a:pPr>
              <a:endParaRPr lang="en-US" sz="1000" kern="0">
                <a:solidFill>
                  <a:srgbClr val="000000"/>
                </a:solidFill>
                <a:latin typeface="Calibri"/>
              </a:endParaRPr>
            </a:p>
          </p:txBody>
        </p:sp>
        <p:sp>
          <p:nvSpPr>
            <p:cNvPr id="769" name="Text Box 285"/>
            <p:cNvSpPr txBox="1">
              <a:spLocks noChangeAspect="1" noChangeArrowheads="1"/>
            </p:cNvSpPr>
            <p:nvPr/>
          </p:nvSpPr>
          <p:spPr bwMode="auto">
            <a:xfrm>
              <a:off x="4432363" y="4410661"/>
              <a:ext cx="535369" cy="214296"/>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Arial Rounded MT Bold" pitchFamily="34" charset="0"/>
                </a:rPr>
                <a:t>Glacier</a:t>
              </a:r>
            </a:p>
          </p:txBody>
        </p:sp>
        <p:sp>
          <p:nvSpPr>
            <p:cNvPr id="770" name="Text Box 285"/>
            <p:cNvSpPr txBox="1">
              <a:spLocks noChangeAspect="1" noChangeArrowheads="1"/>
            </p:cNvSpPr>
            <p:nvPr/>
          </p:nvSpPr>
          <p:spPr bwMode="auto">
            <a:xfrm>
              <a:off x="5847229" y="4785536"/>
              <a:ext cx="407265" cy="214296"/>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effectLst>
                    <a:outerShdw blurRad="38100" dist="38100" dir="2700000" algn="tl">
                      <a:srgbClr val="000000">
                        <a:alpha val="43137"/>
                      </a:srgbClr>
                    </a:outerShdw>
                  </a:effectLst>
                  <a:latin typeface="Arial Rounded MT Bold" pitchFamily="34" charset="0"/>
                </a:rPr>
                <a:t>Lake</a:t>
              </a:r>
            </a:p>
          </p:txBody>
        </p:sp>
        <p:sp>
          <p:nvSpPr>
            <p:cNvPr id="771" name="Text Box 285"/>
            <p:cNvSpPr txBox="1">
              <a:spLocks noChangeAspect="1" noChangeArrowheads="1"/>
            </p:cNvSpPr>
            <p:nvPr/>
          </p:nvSpPr>
          <p:spPr bwMode="auto">
            <a:xfrm>
              <a:off x="4609212" y="5180054"/>
              <a:ext cx="556720" cy="348232"/>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1000" b="1" dirty="0">
                  <a:solidFill>
                    <a:srgbClr val="000000"/>
                  </a:solidFill>
                  <a:latin typeface="Arial Rounded MT Bold" pitchFamily="34" charset="0"/>
                </a:rPr>
                <a:t>River </a:t>
              </a:r>
            </a:p>
            <a:p>
              <a:pPr algn="ctr" defTabSz="914400" eaLnBrk="0" fontAlgn="base" hangingPunct="0">
                <a:spcBef>
                  <a:spcPct val="0"/>
                </a:spcBef>
                <a:spcAft>
                  <a:spcPct val="0"/>
                </a:spcAft>
              </a:pPr>
              <a:r>
                <a:rPr lang="en-US" sz="1000" b="1" dirty="0">
                  <a:solidFill>
                    <a:srgbClr val="000000"/>
                  </a:solidFill>
                  <a:latin typeface="Arial Rounded MT Bold" pitchFamily="34" charset="0"/>
                </a:rPr>
                <a:t>Routing</a:t>
              </a:r>
            </a:p>
          </p:txBody>
        </p:sp>
      </p:grpSp>
      <p:sp>
        <p:nvSpPr>
          <p:cNvPr id="773" name="Text Box 285"/>
          <p:cNvSpPr txBox="1">
            <a:spLocks noChangeAspect="1" noChangeArrowheads="1"/>
          </p:cNvSpPr>
          <p:nvPr/>
        </p:nvSpPr>
        <p:spPr bwMode="auto">
          <a:xfrm>
            <a:off x="4906654" y="4914952"/>
            <a:ext cx="556563" cy="2308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Runoff</a:t>
            </a:r>
          </a:p>
        </p:txBody>
      </p:sp>
      <p:sp>
        <p:nvSpPr>
          <p:cNvPr id="774" name="Line 130"/>
          <p:cNvSpPr>
            <a:spLocks noChangeAspect="1" noChangeShapeType="1"/>
          </p:cNvSpPr>
          <p:nvPr/>
        </p:nvSpPr>
        <p:spPr bwMode="auto">
          <a:xfrm rot="16200000" flipV="1">
            <a:off x="2825538" y="5392720"/>
            <a:ext cx="0" cy="620472"/>
          </a:xfrm>
          <a:prstGeom prst="line">
            <a:avLst/>
          </a:prstGeom>
          <a:noFill/>
          <a:ln w="38100">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77" name="Text Box 285"/>
          <p:cNvSpPr txBox="1">
            <a:spLocks noChangeAspect="1" noChangeArrowheads="1"/>
          </p:cNvSpPr>
          <p:nvPr/>
        </p:nvSpPr>
        <p:spPr bwMode="auto">
          <a:xfrm>
            <a:off x="2573524" y="5708523"/>
            <a:ext cx="1175322"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effectLst>
                  <a:outerShdw blurRad="38100" dist="38100" dir="2700000" algn="tl">
                    <a:srgbClr val="000000">
                      <a:alpha val="43137"/>
                    </a:srgbClr>
                  </a:outerShdw>
                </a:effectLst>
                <a:latin typeface="Arial Rounded MT Bold" pitchFamily="34" charset="0"/>
              </a:rPr>
              <a:t>River discharge</a:t>
            </a:r>
          </a:p>
        </p:txBody>
      </p:sp>
      <p:grpSp>
        <p:nvGrpSpPr>
          <p:cNvPr id="27" name="Group 777"/>
          <p:cNvGrpSpPr/>
          <p:nvPr/>
        </p:nvGrpSpPr>
        <p:grpSpPr>
          <a:xfrm>
            <a:off x="683742" y="5581512"/>
            <a:ext cx="1142651" cy="689787"/>
            <a:chOff x="1228771" y="4183080"/>
            <a:chExt cx="1044571" cy="808065"/>
          </a:xfrm>
        </p:grpSpPr>
        <p:grpSp>
          <p:nvGrpSpPr>
            <p:cNvPr id="28" name="Group 3372"/>
            <p:cNvGrpSpPr>
              <a:grpSpLocks/>
            </p:cNvGrpSpPr>
            <p:nvPr/>
          </p:nvGrpSpPr>
          <p:grpSpPr bwMode="auto">
            <a:xfrm>
              <a:off x="1417675" y="4240231"/>
              <a:ext cx="230190" cy="563565"/>
              <a:chOff x="1766" y="2115"/>
              <a:chExt cx="145" cy="355"/>
            </a:xfrm>
          </p:grpSpPr>
          <p:sp>
            <p:nvSpPr>
              <p:cNvPr id="878" name="Rectangle 3373"/>
              <p:cNvSpPr>
                <a:spLocks noChangeArrowheads="1"/>
              </p:cNvSpPr>
              <p:nvPr/>
            </p:nvSpPr>
            <p:spPr bwMode="auto">
              <a:xfrm>
                <a:off x="1771" y="2162"/>
                <a:ext cx="136" cy="304"/>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9" name="Rectangle 3374"/>
              <p:cNvSpPr>
                <a:spLocks noChangeArrowheads="1"/>
              </p:cNvSpPr>
              <p:nvPr/>
            </p:nvSpPr>
            <p:spPr bwMode="auto">
              <a:xfrm>
                <a:off x="1806" y="2115"/>
                <a:ext cx="64" cy="40"/>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0" name="Line 3375"/>
              <p:cNvSpPr>
                <a:spLocks noChangeShapeType="1"/>
              </p:cNvSpPr>
              <p:nvPr/>
            </p:nvSpPr>
            <p:spPr bwMode="auto">
              <a:xfrm>
                <a:off x="1794" y="2161"/>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1" name="Line 3376"/>
              <p:cNvSpPr>
                <a:spLocks noChangeShapeType="1"/>
              </p:cNvSpPr>
              <p:nvPr/>
            </p:nvSpPr>
            <p:spPr bwMode="auto">
              <a:xfrm>
                <a:off x="1836" y="2161"/>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2" name="Line 3377"/>
              <p:cNvSpPr>
                <a:spLocks noChangeShapeType="1"/>
              </p:cNvSpPr>
              <p:nvPr/>
            </p:nvSpPr>
            <p:spPr bwMode="auto">
              <a:xfrm>
                <a:off x="1875" y="2164"/>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3" name="Line 3378"/>
              <p:cNvSpPr>
                <a:spLocks noChangeShapeType="1"/>
              </p:cNvSpPr>
              <p:nvPr/>
            </p:nvSpPr>
            <p:spPr bwMode="auto">
              <a:xfrm>
                <a:off x="1766" y="219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4" name="Line 3379"/>
              <p:cNvSpPr>
                <a:spLocks noChangeShapeType="1"/>
              </p:cNvSpPr>
              <p:nvPr/>
            </p:nvSpPr>
            <p:spPr bwMode="auto">
              <a:xfrm>
                <a:off x="1769" y="2230"/>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5" name="Line 3380"/>
              <p:cNvSpPr>
                <a:spLocks noChangeShapeType="1"/>
              </p:cNvSpPr>
              <p:nvPr/>
            </p:nvSpPr>
            <p:spPr bwMode="auto">
              <a:xfrm>
                <a:off x="1768" y="2439"/>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6" name="Line 3381"/>
              <p:cNvSpPr>
                <a:spLocks noChangeShapeType="1"/>
              </p:cNvSpPr>
              <p:nvPr/>
            </p:nvSpPr>
            <p:spPr bwMode="auto">
              <a:xfrm>
                <a:off x="1770" y="2263"/>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7" name="Line 3382"/>
              <p:cNvSpPr>
                <a:spLocks noChangeShapeType="1"/>
              </p:cNvSpPr>
              <p:nvPr/>
            </p:nvSpPr>
            <p:spPr bwMode="auto">
              <a:xfrm>
                <a:off x="1770" y="229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8" name="Line 3383"/>
              <p:cNvSpPr>
                <a:spLocks noChangeShapeType="1"/>
              </p:cNvSpPr>
              <p:nvPr/>
            </p:nvSpPr>
            <p:spPr bwMode="auto">
              <a:xfrm>
                <a:off x="1770" y="2333"/>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9" name="Line 3384"/>
              <p:cNvSpPr>
                <a:spLocks noChangeShapeType="1"/>
              </p:cNvSpPr>
              <p:nvPr/>
            </p:nvSpPr>
            <p:spPr bwMode="auto">
              <a:xfrm>
                <a:off x="1770" y="2371"/>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90" name="Line 3385"/>
              <p:cNvSpPr>
                <a:spLocks noChangeShapeType="1"/>
              </p:cNvSpPr>
              <p:nvPr/>
            </p:nvSpPr>
            <p:spPr bwMode="auto">
              <a:xfrm>
                <a:off x="1770" y="2405"/>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9" name="Group 3386"/>
            <p:cNvGrpSpPr>
              <a:grpSpLocks/>
            </p:cNvGrpSpPr>
            <p:nvPr/>
          </p:nvGrpSpPr>
          <p:grpSpPr bwMode="auto">
            <a:xfrm>
              <a:off x="1730402" y="4183080"/>
              <a:ext cx="230190" cy="563565"/>
              <a:chOff x="1963" y="2079"/>
              <a:chExt cx="145" cy="355"/>
            </a:xfrm>
          </p:grpSpPr>
          <p:sp>
            <p:nvSpPr>
              <p:cNvPr id="865" name="Rectangle 3387"/>
              <p:cNvSpPr>
                <a:spLocks noChangeArrowheads="1"/>
              </p:cNvSpPr>
              <p:nvPr/>
            </p:nvSpPr>
            <p:spPr bwMode="auto">
              <a:xfrm>
                <a:off x="1967" y="2126"/>
                <a:ext cx="136" cy="304"/>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6" name="Rectangle 3388"/>
              <p:cNvSpPr>
                <a:spLocks noChangeArrowheads="1"/>
              </p:cNvSpPr>
              <p:nvPr/>
            </p:nvSpPr>
            <p:spPr bwMode="auto">
              <a:xfrm>
                <a:off x="2002" y="2079"/>
                <a:ext cx="64" cy="40"/>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7" name="Line 3389"/>
              <p:cNvSpPr>
                <a:spLocks noChangeShapeType="1"/>
              </p:cNvSpPr>
              <p:nvPr/>
            </p:nvSpPr>
            <p:spPr bwMode="auto">
              <a:xfrm>
                <a:off x="1990" y="2125"/>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8" name="Line 3390"/>
              <p:cNvSpPr>
                <a:spLocks noChangeShapeType="1"/>
              </p:cNvSpPr>
              <p:nvPr/>
            </p:nvSpPr>
            <p:spPr bwMode="auto">
              <a:xfrm>
                <a:off x="2032" y="2125"/>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9" name="Line 3391"/>
              <p:cNvSpPr>
                <a:spLocks noChangeShapeType="1"/>
              </p:cNvSpPr>
              <p:nvPr/>
            </p:nvSpPr>
            <p:spPr bwMode="auto">
              <a:xfrm>
                <a:off x="2071" y="2128"/>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0" name="Line 3392"/>
              <p:cNvSpPr>
                <a:spLocks noChangeShapeType="1"/>
              </p:cNvSpPr>
              <p:nvPr/>
            </p:nvSpPr>
            <p:spPr bwMode="auto">
              <a:xfrm>
                <a:off x="1963" y="2161"/>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1" name="Line 3393"/>
              <p:cNvSpPr>
                <a:spLocks noChangeShapeType="1"/>
              </p:cNvSpPr>
              <p:nvPr/>
            </p:nvSpPr>
            <p:spPr bwMode="auto">
              <a:xfrm>
                <a:off x="1966" y="2194"/>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2" name="Line 3394"/>
              <p:cNvSpPr>
                <a:spLocks noChangeShapeType="1"/>
              </p:cNvSpPr>
              <p:nvPr/>
            </p:nvSpPr>
            <p:spPr bwMode="auto">
              <a:xfrm>
                <a:off x="1965" y="2403"/>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3" name="Line 3395"/>
              <p:cNvSpPr>
                <a:spLocks noChangeShapeType="1"/>
              </p:cNvSpPr>
              <p:nvPr/>
            </p:nvSpPr>
            <p:spPr bwMode="auto">
              <a:xfrm>
                <a:off x="1967" y="222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4" name="Line 3396"/>
              <p:cNvSpPr>
                <a:spLocks noChangeShapeType="1"/>
              </p:cNvSpPr>
              <p:nvPr/>
            </p:nvSpPr>
            <p:spPr bwMode="auto">
              <a:xfrm>
                <a:off x="1967" y="2261"/>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5" name="Line 3397"/>
              <p:cNvSpPr>
                <a:spLocks noChangeShapeType="1"/>
              </p:cNvSpPr>
              <p:nvPr/>
            </p:nvSpPr>
            <p:spPr bwMode="auto">
              <a:xfrm>
                <a:off x="1967" y="229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6" name="Line 3398"/>
              <p:cNvSpPr>
                <a:spLocks noChangeShapeType="1"/>
              </p:cNvSpPr>
              <p:nvPr/>
            </p:nvSpPr>
            <p:spPr bwMode="auto">
              <a:xfrm>
                <a:off x="1967" y="2335"/>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7" name="Line 3399"/>
              <p:cNvSpPr>
                <a:spLocks noChangeShapeType="1"/>
              </p:cNvSpPr>
              <p:nvPr/>
            </p:nvSpPr>
            <p:spPr bwMode="auto">
              <a:xfrm>
                <a:off x="1967" y="2369"/>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30" name="Group 3400"/>
            <p:cNvGrpSpPr>
              <a:grpSpLocks/>
            </p:cNvGrpSpPr>
            <p:nvPr/>
          </p:nvGrpSpPr>
          <p:grpSpPr bwMode="auto">
            <a:xfrm>
              <a:off x="1595461" y="4424383"/>
              <a:ext cx="625480" cy="563565"/>
              <a:chOff x="1878" y="2231"/>
              <a:chExt cx="394" cy="355"/>
            </a:xfrm>
          </p:grpSpPr>
          <p:sp>
            <p:nvSpPr>
              <p:cNvPr id="852" name="Rectangle 3401"/>
              <p:cNvSpPr>
                <a:spLocks noChangeArrowheads="1"/>
              </p:cNvSpPr>
              <p:nvPr/>
            </p:nvSpPr>
            <p:spPr bwMode="auto">
              <a:xfrm>
                <a:off x="1883" y="2278"/>
                <a:ext cx="136" cy="304"/>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3" name="Rectangle 3402"/>
              <p:cNvSpPr>
                <a:spLocks noChangeArrowheads="1"/>
              </p:cNvSpPr>
              <p:nvPr/>
            </p:nvSpPr>
            <p:spPr bwMode="auto">
              <a:xfrm>
                <a:off x="1918" y="2231"/>
                <a:ext cx="64" cy="40"/>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4" name="Line 3403"/>
              <p:cNvSpPr>
                <a:spLocks noChangeShapeType="1"/>
              </p:cNvSpPr>
              <p:nvPr/>
            </p:nvSpPr>
            <p:spPr bwMode="auto">
              <a:xfrm>
                <a:off x="1906" y="2277"/>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5" name="Line 3404"/>
              <p:cNvSpPr>
                <a:spLocks noChangeShapeType="1"/>
              </p:cNvSpPr>
              <p:nvPr/>
            </p:nvSpPr>
            <p:spPr bwMode="auto">
              <a:xfrm>
                <a:off x="1948" y="2277"/>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6" name="Line 3405"/>
              <p:cNvSpPr>
                <a:spLocks noChangeShapeType="1"/>
              </p:cNvSpPr>
              <p:nvPr/>
            </p:nvSpPr>
            <p:spPr bwMode="auto">
              <a:xfrm>
                <a:off x="1987" y="2280"/>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7" name="Line 3406"/>
              <p:cNvSpPr>
                <a:spLocks noChangeShapeType="1"/>
              </p:cNvSpPr>
              <p:nvPr/>
            </p:nvSpPr>
            <p:spPr bwMode="auto">
              <a:xfrm>
                <a:off x="1878" y="2313"/>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8" name="Line 3407"/>
              <p:cNvSpPr>
                <a:spLocks noChangeShapeType="1"/>
              </p:cNvSpPr>
              <p:nvPr/>
            </p:nvSpPr>
            <p:spPr bwMode="auto">
              <a:xfrm>
                <a:off x="1881" y="2346"/>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9" name="Line 3408"/>
              <p:cNvSpPr>
                <a:spLocks noChangeShapeType="1"/>
              </p:cNvSpPr>
              <p:nvPr/>
            </p:nvSpPr>
            <p:spPr bwMode="auto">
              <a:xfrm>
                <a:off x="1880" y="2555"/>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0" name="Line 3409"/>
              <p:cNvSpPr>
                <a:spLocks noChangeShapeType="1"/>
              </p:cNvSpPr>
              <p:nvPr/>
            </p:nvSpPr>
            <p:spPr bwMode="auto">
              <a:xfrm>
                <a:off x="1882" y="2379"/>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1" name="Line 3410"/>
              <p:cNvSpPr>
                <a:spLocks noChangeShapeType="1"/>
              </p:cNvSpPr>
              <p:nvPr/>
            </p:nvSpPr>
            <p:spPr bwMode="auto">
              <a:xfrm>
                <a:off x="1882" y="2413"/>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2" name="Line 3411"/>
              <p:cNvSpPr>
                <a:spLocks noChangeShapeType="1"/>
              </p:cNvSpPr>
              <p:nvPr/>
            </p:nvSpPr>
            <p:spPr bwMode="auto">
              <a:xfrm>
                <a:off x="2130" y="2444"/>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3" name="Line 3412"/>
              <p:cNvSpPr>
                <a:spLocks noChangeShapeType="1"/>
              </p:cNvSpPr>
              <p:nvPr/>
            </p:nvSpPr>
            <p:spPr bwMode="auto">
              <a:xfrm>
                <a:off x="1882" y="2487"/>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4" name="Line 3413"/>
              <p:cNvSpPr>
                <a:spLocks noChangeShapeType="1"/>
              </p:cNvSpPr>
              <p:nvPr/>
            </p:nvSpPr>
            <p:spPr bwMode="auto">
              <a:xfrm>
                <a:off x="1882" y="2521"/>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31" name="Group 3414"/>
            <p:cNvGrpSpPr>
              <a:grpSpLocks/>
            </p:cNvGrpSpPr>
            <p:nvPr/>
          </p:nvGrpSpPr>
          <p:grpSpPr bwMode="auto">
            <a:xfrm>
              <a:off x="1882804" y="4418033"/>
              <a:ext cx="230190" cy="563565"/>
              <a:chOff x="2059" y="2227"/>
              <a:chExt cx="145" cy="355"/>
            </a:xfrm>
          </p:grpSpPr>
          <p:sp>
            <p:nvSpPr>
              <p:cNvPr id="839" name="Rectangle 3415"/>
              <p:cNvSpPr>
                <a:spLocks noChangeArrowheads="1"/>
              </p:cNvSpPr>
              <p:nvPr/>
            </p:nvSpPr>
            <p:spPr bwMode="auto">
              <a:xfrm>
                <a:off x="2063" y="2274"/>
                <a:ext cx="136" cy="304"/>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0" name="Rectangle 3416"/>
              <p:cNvSpPr>
                <a:spLocks noChangeArrowheads="1"/>
              </p:cNvSpPr>
              <p:nvPr/>
            </p:nvSpPr>
            <p:spPr bwMode="auto">
              <a:xfrm>
                <a:off x="2098" y="2227"/>
                <a:ext cx="64" cy="40"/>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1" name="Line 3417"/>
              <p:cNvSpPr>
                <a:spLocks noChangeShapeType="1"/>
              </p:cNvSpPr>
              <p:nvPr/>
            </p:nvSpPr>
            <p:spPr bwMode="auto">
              <a:xfrm>
                <a:off x="2086" y="2273"/>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2" name="Line 3418"/>
              <p:cNvSpPr>
                <a:spLocks noChangeShapeType="1"/>
              </p:cNvSpPr>
              <p:nvPr/>
            </p:nvSpPr>
            <p:spPr bwMode="auto">
              <a:xfrm>
                <a:off x="2128" y="2273"/>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3" name="Line 3419"/>
              <p:cNvSpPr>
                <a:spLocks noChangeShapeType="1"/>
              </p:cNvSpPr>
              <p:nvPr/>
            </p:nvSpPr>
            <p:spPr bwMode="auto">
              <a:xfrm>
                <a:off x="2167" y="2276"/>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4" name="Line 3420"/>
              <p:cNvSpPr>
                <a:spLocks noChangeShapeType="1"/>
              </p:cNvSpPr>
              <p:nvPr/>
            </p:nvSpPr>
            <p:spPr bwMode="auto">
              <a:xfrm>
                <a:off x="2059" y="2309"/>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5" name="Line 3421"/>
              <p:cNvSpPr>
                <a:spLocks noChangeShapeType="1"/>
              </p:cNvSpPr>
              <p:nvPr/>
            </p:nvSpPr>
            <p:spPr bwMode="auto">
              <a:xfrm>
                <a:off x="2062" y="2342"/>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6" name="Line 3422"/>
              <p:cNvSpPr>
                <a:spLocks noChangeShapeType="1"/>
              </p:cNvSpPr>
              <p:nvPr/>
            </p:nvSpPr>
            <p:spPr bwMode="auto">
              <a:xfrm>
                <a:off x="2061" y="2551"/>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7" name="Line 3423"/>
              <p:cNvSpPr>
                <a:spLocks noChangeShapeType="1"/>
              </p:cNvSpPr>
              <p:nvPr/>
            </p:nvSpPr>
            <p:spPr bwMode="auto">
              <a:xfrm>
                <a:off x="2063" y="2375"/>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8" name="Line 3424"/>
              <p:cNvSpPr>
                <a:spLocks noChangeShapeType="1"/>
              </p:cNvSpPr>
              <p:nvPr/>
            </p:nvSpPr>
            <p:spPr bwMode="auto">
              <a:xfrm>
                <a:off x="2063" y="2409"/>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9" name="Line 3425"/>
              <p:cNvSpPr>
                <a:spLocks noChangeShapeType="1"/>
              </p:cNvSpPr>
              <p:nvPr/>
            </p:nvSpPr>
            <p:spPr bwMode="auto">
              <a:xfrm>
                <a:off x="2063" y="2445"/>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0" name="Line 3426"/>
              <p:cNvSpPr>
                <a:spLocks noChangeShapeType="1"/>
              </p:cNvSpPr>
              <p:nvPr/>
            </p:nvSpPr>
            <p:spPr bwMode="auto">
              <a:xfrm>
                <a:off x="2063" y="2483"/>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1" name="Line 3427"/>
              <p:cNvSpPr>
                <a:spLocks noChangeShapeType="1"/>
              </p:cNvSpPr>
              <p:nvPr/>
            </p:nvSpPr>
            <p:spPr bwMode="auto">
              <a:xfrm>
                <a:off x="2063" y="251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53" name="Group 3428"/>
            <p:cNvGrpSpPr>
              <a:grpSpLocks/>
            </p:cNvGrpSpPr>
            <p:nvPr/>
          </p:nvGrpSpPr>
          <p:grpSpPr bwMode="auto">
            <a:xfrm>
              <a:off x="1377981" y="4565650"/>
              <a:ext cx="171452" cy="420688"/>
              <a:chOff x="1741" y="2320"/>
              <a:chExt cx="108" cy="265"/>
            </a:xfrm>
          </p:grpSpPr>
          <p:sp>
            <p:nvSpPr>
              <p:cNvPr id="826" name="Rectangle 3429"/>
              <p:cNvSpPr>
                <a:spLocks noChangeArrowheads="1"/>
              </p:cNvSpPr>
              <p:nvPr/>
            </p:nvSpPr>
            <p:spPr bwMode="auto">
              <a:xfrm>
                <a:off x="1745" y="2355"/>
                <a:ext cx="100" cy="226"/>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7" name="Rectangle 3430"/>
              <p:cNvSpPr>
                <a:spLocks noChangeArrowheads="1"/>
              </p:cNvSpPr>
              <p:nvPr/>
            </p:nvSpPr>
            <p:spPr bwMode="auto">
              <a:xfrm>
                <a:off x="1771" y="2320"/>
                <a:ext cx="46" cy="28"/>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8" name="Line 3431"/>
              <p:cNvSpPr>
                <a:spLocks noChangeShapeType="1"/>
              </p:cNvSpPr>
              <p:nvPr/>
            </p:nvSpPr>
            <p:spPr bwMode="auto">
              <a:xfrm>
                <a:off x="1761" y="2354"/>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9" name="Line 3432"/>
              <p:cNvSpPr>
                <a:spLocks noChangeShapeType="1"/>
              </p:cNvSpPr>
              <p:nvPr/>
            </p:nvSpPr>
            <p:spPr bwMode="auto">
              <a:xfrm>
                <a:off x="1793" y="2354"/>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0" name="Line 3433"/>
              <p:cNvSpPr>
                <a:spLocks noChangeShapeType="1"/>
              </p:cNvSpPr>
              <p:nvPr/>
            </p:nvSpPr>
            <p:spPr bwMode="auto">
              <a:xfrm>
                <a:off x="1822" y="2356"/>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1" name="Line 3434"/>
              <p:cNvSpPr>
                <a:spLocks noChangeShapeType="1"/>
              </p:cNvSpPr>
              <p:nvPr/>
            </p:nvSpPr>
            <p:spPr bwMode="auto">
              <a:xfrm>
                <a:off x="1741" y="2381"/>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2" name="Line 3435"/>
              <p:cNvSpPr>
                <a:spLocks noChangeShapeType="1"/>
              </p:cNvSpPr>
              <p:nvPr/>
            </p:nvSpPr>
            <p:spPr bwMode="auto">
              <a:xfrm>
                <a:off x="1743" y="2405"/>
                <a:ext cx="106"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3" name="Line 3436"/>
              <p:cNvSpPr>
                <a:spLocks noChangeShapeType="1"/>
              </p:cNvSpPr>
              <p:nvPr/>
            </p:nvSpPr>
            <p:spPr bwMode="auto">
              <a:xfrm>
                <a:off x="1742" y="2562"/>
                <a:ext cx="106"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4" name="Line 3437"/>
              <p:cNvSpPr>
                <a:spLocks noChangeShapeType="1"/>
              </p:cNvSpPr>
              <p:nvPr/>
            </p:nvSpPr>
            <p:spPr bwMode="auto">
              <a:xfrm>
                <a:off x="1744" y="2430"/>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5" name="Line 3438"/>
              <p:cNvSpPr>
                <a:spLocks noChangeShapeType="1"/>
              </p:cNvSpPr>
              <p:nvPr/>
            </p:nvSpPr>
            <p:spPr bwMode="auto">
              <a:xfrm>
                <a:off x="1744" y="2456"/>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6" name="Line 3439"/>
              <p:cNvSpPr>
                <a:spLocks noChangeShapeType="1"/>
              </p:cNvSpPr>
              <p:nvPr/>
            </p:nvSpPr>
            <p:spPr bwMode="auto">
              <a:xfrm>
                <a:off x="1744" y="2483"/>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7" name="Line 3440"/>
              <p:cNvSpPr>
                <a:spLocks noChangeShapeType="1"/>
              </p:cNvSpPr>
              <p:nvPr/>
            </p:nvSpPr>
            <p:spPr bwMode="auto">
              <a:xfrm>
                <a:off x="1744" y="2511"/>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8" name="Line 3441"/>
              <p:cNvSpPr>
                <a:spLocks noChangeShapeType="1"/>
              </p:cNvSpPr>
              <p:nvPr/>
            </p:nvSpPr>
            <p:spPr bwMode="auto">
              <a:xfrm>
                <a:off x="1744" y="2537"/>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68" name="Group 3442"/>
            <p:cNvGrpSpPr>
              <a:grpSpLocks/>
            </p:cNvGrpSpPr>
            <p:nvPr/>
          </p:nvGrpSpPr>
          <p:grpSpPr bwMode="auto">
            <a:xfrm>
              <a:off x="2101890" y="4311650"/>
              <a:ext cx="171452" cy="420688"/>
              <a:chOff x="2197" y="2160"/>
              <a:chExt cx="108" cy="265"/>
            </a:xfrm>
          </p:grpSpPr>
          <p:sp>
            <p:nvSpPr>
              <p:cNvPr id="813" name="Rectangle 3443"/>
              <p:cNvSpPr>
                <a:spLocks noChangeArrowheads="1"/>
              </p:cNvSpPr>
              <p:nvPr/>
            </p:nvSpPr>
            <p:spPr bwMode="auto">
              <a:xfrm>
                <a:off x="2201" y="2195"/>
                <a:ext cx="100" cy="226"/>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4" name="Rectangle 3444"/>
              <p:cNvSpPr>
                <a:spLocks noChangeArrowheads="1"/>
              </p:cNvSpPr>
              <p:nvPr/>
            </p:nvSpPr>
            <p:spPr bwMode="auto">
              <a:xfrm>
                <a:off x="2227" y="2160"/>
                <a:ext cx="46" cy="28"/>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5" name="Line 3445"/>
              <p:cNvSpPr>
                <a:spLocks noChangeShapeType="1"/>
              </p:cNvSpPr>
              <p:nvPr/>
            </p:nvSpPr>
            <p:spPr bwMode="auto">
              <a:xfrm>
                <a:off x="2217" y="2194"/>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6" name="Line 3446"/>
              <p:cNvSpPr>
                <a:spLocks noChangeShapeType="1"/>
              </p:cNvSpPr>
              <p:nvPr/>
            </p:nvSpPr>
            <p:spPr bwMode="auto">
              <a:xfrm>
                <a:off x="2249" y="2194"/>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7" name="Line 3447"/>
              <p:cNvSpPr>
                <a:spLocks noChangeShapeType="1"/>
              </p:cNvSpPr>
              <p:nvPr/>
            </p:nvSpPr>
            <p:spPr bwMode="auto">
              <a:xfrm>
                <a:off x="2278" y="2196"/>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8" name="Line 3448"/>
              <p:cNvSpPr>
                <a:spLocks noChangeShapeType="1"/>
              </p:cNvSpPr>
              <p:nvPr/>
            </p:nvSpPr>
            <p:spPr bwMode="auto">
              <a:xfrm>
                <a:off x="2197" y="2221"/>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9" name="Line 3449"/>
              <p:cNvSpPr>
                <a:spLocks noChangeShapeType="1"/>
              </p:cNvSpPr>
              <p:nvPr/>
            </p:nvSpPr>
            <p:spPr bwMode="auto">
              <a:xfrm>
                <a:off x="2199" y="2245"/>
                <a:ext cx="106"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0" name="Line 3450"/>
              <p:cNvSpPr>
                <a:spLocks noChangeShapeType="1"/>
              </p:cNvSpPr>
              <p:nvPr/>
            </p:nvSpPr>
            <p:spPr bwMode="auto">
              <a:xfrm>
                <a:off x="2198" y="2402"/>
                <a:ext cx="106"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1" name="Line 3451"/>
              <p:cNvSpPr>
                <a:spLocks noChangeShapeType="1"/>
              </p:cNvSpPr>
              <p:nvPr/>
            </p:nvSpPr>
            <p:spPr bwMode="auto">
              <a:xfrm>
                <a:off x="2200" y="2270"/>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2" name="Line 3452"/>
              <p:cNvSpPr>
                <a:spLocks noChangeShapeType="1"/>
              </p:cNvSpPr>
              <p:nvPr/>
            </p:nvSpPr>
            <p:spPr bwMode="auto">
              <a:xfrm>
                <a:off x="2200" y="2296"/>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3" name="Line 3453"/>
              <p:cNvSpPr>
                <a:spLocks noChangeShapeType="1"/>
              </p:cNvSpPr>
              <p:nvPr/>
            </p:nvSpPr>
            <p:spPr bwMode="auto">
              <a:xfrm>
                <a:off x="2200" y="2323"/>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4" name="Line 3454"/>
              <p:cNvSpPr>
                <a:spLocks noChangeShapeType="1"/>
              </p:cNvSpPr>
              <p:nvPr/>
            </p:nvSpPr>
            <p:spPr bwMode="auto">
              <a:xfrm>
                <a:off x="2200" y="2351"/>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5" name="Line 3455"/>
              <p:cNvSpPr>
                <a:spLocks noChangeShapeType="1"/>
              </p:cNvSpPr>
              <p:nvPr/>
            </p:nvSpPr>
            <p:spPr bwMode="auto">
              <a:xfrm>
                <a:off x="2200" y="2377"/>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72" name="Group 3456"/>
            <p:cNvGrpSpPr>
              <a:grpSpLocks/>
            </p:cNvGrpSpPr>
            <p:nvPr/>
          </p:nvGrpSpPr>
          <p:grpSpPr bwMode="auto">
            <a:xfrm>
              <a:off x="2155886" y="4694280"/>
              <a:ext cx="115890" cy="277815"/>
              <a:chOff x="2231" y="2401"/>
              <a:chExt cx="73" cy="175"/>
            </a:xfrm>
          </p:grpSpPr>
          <p:sp>
            <p:nvSpPr>
              <p:cNvPr id="800" name="Rectangle 3457"/>
              <p:cNvSpPr>
                <a:spLocks noChangeArrowheads="1"/>
              </p:cNvSpPr>
              <p:nvPr/>
            </p:nvSpPr>
            <p:spPr bwMode="auto">
              <a:xfrm>
                <a:off x="2235" y="2424"/>
                <a:ext cx="64" cy="148"/>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1" name="Rectangle 3458"/>
              <p:cNvSpPr>
                <a:spLocks noChangeArrowheads="1"/>
              </p:cNvSpPr>
              <p:nvPr/>
            </p:nvSpPr>
            <p:spPr bwMode="auto">
              <a:xfrm>
                <a:off x="2253" y="2401"/>
                <a:ext cx="28" cy="16"/>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2" name="Line 3459"/>
              <p:cNvSpPr>
                <a:spLocks noChangeShapeType="1"/>
              </p:cNvSpPr>
              <p:nvPr/>
            </p:nvSpPr>
            <p:spPr bwMode="auto">
              <a:xfrm>
                <a:off x="2245" y="2422"/>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3" name="Line 3460"/>
              <p:cNvSpPr>
                <a:spLocks noChangeShapeType="1"/>
              </p:cNvSpPr>
              <p:nvPr/>
            </p:nvSpPr>
            <p:spPr bwMode="auto">
              <a:xfrm>
                <a:off x="2266" y="2422"/>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4" name="Line 3461"/>
              <p:cNvSpPr>
                <a:spLocks noChangeShapeType="1"/>
              </p:cNvSpPr>
              <p:nvPr/>
            </p:nvSpPr>
            <p:spPr bwMode="auto">
              <a:xfrm>
                <a:off x="2285" y="2423"/>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5" name="Line 3462"/>
              <p:cNvSpPr>
                <a:spLocks noChangeShapeType="1"/>
              </p:cNvSpPr>
              <p:nvPr/>
            </p:nvSpPr>
            <p:spPr bwMode="auto">
              <a:xfrm>
                <a:off x="2231" y="2440"/>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6" name="Line 3463"/>
              <p:cNvSpPr>
                <a:spLocks noChangeShapeType="1"/>
              </p:cNvSpPr>
              <p:nvPr/>
            </p:nvSpPr>
            <p:spPr bwMode="auto">
              <a:xfrm>
                <a:off x="2233" y="2456"/>
                <a:ext cx="70"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7" name="Line 3464"/>
              <p:cNvSpPr>
                <a:spLocks noChangeShapeType="1"/>
              </p:cNvSpPr>
              <p:nvPr/>
            </p:nvSpPr>
            <p:spPr bwMode="auto">
              <a:xfrm>
                <a:off x="2232" y="2561"/>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8" name="Line 3465"/>
              <p:cNvSpPr>
                <a:spLocks noChangeShapeType="1"/>
              </p:cNvSpPr>
              <p:nvPr/>
            </p:nvSpPr>
            <p:spPr bwMode="auto">
              <a:xfrm>
                <a:off x="2233" y="2473"/>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9" name="Line 3466"/>
              <p:cNvSpPr>
                <a:spLocks noChangeShapeType="1"/>
              </p:cNvSpPr>
              <p:nvPr/>
            </p:nvSpPr>
            <p:spPr bwMode="auto">
              <a:xfrm>
                <a:off x="2233" y="2490"/>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0" name="Line 3467"/>
              <p:cNvSpPr>
                <a:spLocks noChangeShapeType="1"/>
              </p:cNvSpPr>
              <p:nvPr/>
            </p:nvSpPr>
            <p:spPr bwMode="auto">
              <a:xfrm>
                <a:off x="2233" y="2508"/>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1" name="Line 3468"/>
              <p:cNvSpPr>
                <a:spLocks noChangeShapeType="1"/>
              </p:cNvSpPr>
              <p:nvPr/>
            </p:nvSpPr>
            <p:spPr bwMode="auto">
              <a:xfrm>
                <a:off x="2233" y="2527"/>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2" name="Line 3469"/>
              <p:cNvSpPr>
                <a:spLocks noChangeShapeType="1"/>
              </p:cNvSpPr>
              <p:nvPr/>
            </p:nvSpPr>
            <p:spPr bwMode="auto">
              <a:xfrm>
                <a:off x="2233" y="2544"/>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75" name="Group 3498"/>
            <p:cNvGrpSpPr>
              <a:grpSpLocks/>
            </p:cNvGrpSpPr>
            <p:nvPr/>
          </p:nvGrpSpPr>
          <p:grpSpPr bwMode="auto">
            <a:xfrm>
              <a:off x="1228771" y="4713330"/>
              <a:ext cx="115890" cy="277815"/>
              <a:chOff x="1647" y="2413"/>
              <a:chExt cx="73" cy="175"/>
            </a:xfrm>
          </p:grpSpPr>
          <p:sp>
            <p:nvSpPr>
              <p:cNvPr id="787" name="Rectangle 3499"/>
              <p:cNvSpPr>
                <a:spLocks noChangeArrowheads="1"/>
              </p:cNvSpPr>
              <p:nvPr/>
            </p:nvSpPr>
            <p:spPr bwMode="auto">
              <a:xfrm>
                <a:off x="1651" y="2436"/>
                <a:ext cx="64" cy="148"/>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88" name="Rectangle 3500"/>
              <p:cNvSpPr>
                <a:spLocks noChangeArrowheads="1"/>
              </p:cNvSpPr>
              <p:nvPr/>
            </p:nvSpPr>
            <p:spPr bwMode="auto">
              <a:xfrm>
                <a:off x="1669" y="2413"/>
                <a:ext cx="28" cy="16"/>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89" name="Line 3501"/>
              <p:cNvSpPr>
                <a:spLocks noChangeShapeType="1"/>
              </p:cNvSpPr>
              <p:nvPr/>
            </p:nvSpPr>
            <p:spPr bwMode="auto">
              <a:xfrm>
                <a:off x="1661" y="2434"/>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0" name="Line 3502"/>
              <p:cNvSpPr>
                <a:spLocks noChangeShapeType="1"/>
              </p:cNvSpPr>
              <p:nvPr/>
            </p:nvSpPr>
            <p:spPr bwMode="auto">
              <a:xfrm>
                <a:off x="1682" y="2434"/>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1" name="Line 3503"/>
              <p:cNvSpPr>
                <a:spLocks noChangeShapeType="1"/>
              </p:cNvSpPr>
              <p:nvPr/>
            </p:nvSpPr>
            <p:spPr bwMode="auto">
              <a:xfrm>
                <a:off x="1701" y="2435"/>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2" name="Line 3504"/>
              <p:cNvSpPr>
                <a:spLocks noChangeShapeType="1"/>
              </p:cNvSpPr>
              <p:nvPr/>
            </p:nvSpPr>
            <p:spPr bwMode="auto">
              <a:xfrm>
                <a:off x="1647" y="2452"/>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3" name="Line 3505"/>
              <p:cNvSpPr>
                <a:spLocks noChangeShapeType="1"/>
              </p:cNvSpPr>
              <p:nvPr/>
            </p:nvSpPr>
            <p:spPr bwMode="auto">
              <a:xfrm>
                <a:off x="1649" y="2468"/>
                <a:ext cx="70"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4" name="Line 3506"/>
              <p:cNvSpPr>
                <a:spLocks noChangeShapeType="1"/>
              </p:cNvSpPr>
              <p:nvPr/>
            </p:nvSpPr>
            <p:spPr bwMode="auto">
              <a:xfrm>
                <a:off x="1648" y="2573"/>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5" name="Line 3507"/>
              <p:cNvSpPr>
                <a:spLocks noChangeShapeType="1"/>
              </p:cNvSpPr>
              <p:nvPr/>
            </p:nvSpPr>
            <p:spPr bwMode="auto">
              <a:xfrm>
                <a:off x="1649" y="2485"/>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6" name="Line 3508"/>
              <p:cNvSpPr>
                <a:spLocks noChangeShapeType="1"/>
              </p:cNvSpPr>
              <p:nvPr/>
            </p:nvSpPr>
            <p:spPr bwMode="auto">
              <a:xfrm>
                <a:off x="1649" y="2502"/>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7" name="Line 3509"/>
              <p:cNvSpPr>
                <a:spLocks noChangeShapeType="1"/>
              </p:cNvSpPr>
              <p:nvPr/>
            </p:nvSpPr>
            <p:spPr bwMode="auto">
              <a:xfrm>
                <a:off x="1649" y="2520"/>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8" name="Line 3510"/>
              <p:cNvSpPr>
                <a:spLocks noChangeShapeType="1"/>
              </p:cNvSpPr>
              <p:nvPr/>
            </p:nvSpPr>
            <p:spPr bwMode="auto">
              <a:xfrm>
                <a:off x="1649" y="2539"/>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9" name="Line 3511"/>
              <p:cNvSpPr>
                <a:spLocks noChangeShapeType="1"/>
              </p:cNvSpPr>
              <p:nvPr/>
            </p:nvSpPr>
            <p:spPr bwMode="auto">
              <a:xfrm>
                <a:off x="1649" y="2556"/>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sp>
        <p:nvSpPr>
          <p:cNvPr id="891" name="Text Box 285"/>
          <p:cNvSpPr txBox="1">
            <a:spLocks noChangeAspect="1" noChangeArrowheads="1"/>
          </p:cNvSpPr>
          <p:nvPr/>
        </p:nvSpPr>
        <p:spPr bwMode="auto">
          <a:xfrm>
            <a:off x="1829512" y="6009496"/>
            <a:ext cx="572593"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effectLst>
                  <a:outerShdw blurRad="38100" dist="38100" dir="2700000" algn="tl">
                    <a:srgbClr val="000000">
                      <a:alpha val="43137"/>
                    </a:srgbClr>
                  </a:outerShdw>
                </a:effectLst>
                <a:latin typeface="Arial Rounded MT Bold" pitchFamily="34" charset="0"/>
              </a:rPr>
              <a:t>Urban</a:t>
            </a:r>
          </a:p>
        </p:txBody>
      </p:sp>
      <p:grpSp>
        <p:nvGrpSpPr>
          <p:cNvPr id="776" name="Group 936"/>
          <p:cNvGrpSpPr/>
          <p:nvPr/>
        </p:nvGrpSpPr>
        <p:grpSpPr>
          <a:xfrm>
            <a:off x="3127909" y="5482143"/>
            <a:ext cx="3403083" cy="1006603"/>
            <a:chOff x="5215933" y="5357786"/>
            <a:chExt cx="3002887" cy="1006603"/>
          </a:xfrm>
        </p:grpSpPr>
        <p:pic>
          <p:nvPicPr>
            <p:cNvPr id="2374"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550760" y="5559553"/>
              <a:ext cx="231204" cy="454000"/>
            </a:xfrm>
            <a:prstGeom prst="rect">
              <a:avLst/>
            </a:prstGeom>
            <a:noFill/>
            <a:ln w="9525" cap="flat" cmpd="sng" algn="ctr">
              <a:noFill/>
              <a:prstDash val="solid"/>
              <a:miter lim="800000"/>
              <a:headEnd/>
              <a:tailEnd/>
            </a:ln>
          </p:spPr>
        </p:pic>
        <p:pic>
          <p:nvPicPr>
            <p:cNvPr id="903"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026005" y="5703333"/>
              <a:ext cx="192815" cy="287054"/>
            </a:xfrm>
            <a:prstGeom prst="rect">
              <a:avLst/>
            </a:prstGeom>
            <a:noFill/>
            <a:ln w="9525" cap="flat" cmpd="sng" algn="ctr">
              <a:noFill/>
              <a:prstDash val="solid"/>
              <a:miter lim="800000"/>
              <a:headEnd/>
              <a:tailEnd/>
            </a:ln>
          </p:spPr>
        </p:pic>
        <p:pic>
          <p:nvPicPr>
            <p:cNvPr id="904"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790942" y="5543704"/>
              <a:ext cx="231204" cy="454000"/>
            </a:xfrm>
            <a:prstGeom prst="rect">
              <a:avLst/>
            </a:prstGeom>
            <a:noFill/>
            <a:ln w="9525" cap="flat" cmpd="sng" algn="ctr">
              <a:noFill/>
              <a:prstDash val="solid"/>
              <a:miter lim="800000"/>
              <a:headEnd/>
              <a:tailEnd/>
            </a:ln>
          </p:spPr>
        </p:pic>
        <p:grpSp>
          <p:nvGrpSpPr>
            <p:cNvPr id="778" name="Group 10"/>
            <p:cNvGrpSpPr>
              <a:grpSpLocks noChangeAspect="1"/>
            </p:cNvGrpSpPr>
            <p:nvPr/>
          </p:nvGrpSpPr>
          <p:grpSpPr bwMode="auto">
            <a:xfrm>
              <a:off x="6210684" y="5697393"/>
              <a:ext cx="413061" cy="614401"/>
              <a:chOff x="3341" y="2285"/>
              <a:chExt cx="444" cy="584"/>
            </a:xfrm>
          </p:grpSpPr>
          <p:sp>
            <p:nvSpPr>
              <p:cNvPr id="918"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sp>
            <p:nvSpPr>
              <p:cNvPr id="919"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grpSp>
        <p:grpSp>
          <p:nvGrpSpPr>
            <p:cNvPr id="779" name="Group 28"/>
            <p:cNvGrpSpPr>
              <a:grpSpLocks noChangeAspect="1"/>
            </p:cNvGrpSpPr>
            <p:nvPr/>
          </p:nvGrpSpPr>
          <p:grpSpPr bwMode="auto">
            <a:xfrm>
              <a:off x="6481088" y="5548334"/>
              <a:ext cx="147637" cy="354012"/>
              <a:chOff x="3341" y="2314"/>
              <a:chExt cx="379" cy="555"/>
            </a:xfrm>
          </p:grpSpPr>
          <p:sp>
            <p:nvSpPr>
              <p:cNvPr id="924"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sp>
            <p:nvSpPr>
              <p:cNvPr id="925"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grpSp>
        <p:grpSp>
          <p:nvGrpSpPr>
            <p:cNvPr id="780" name="Group 22"/>
            <p:cNvGrpSpPr>
              <a:grpSpLocks noChangeAspect="1"/>
            </p:cNvGrpSpPr>
            <p:nvPr/>
          </p:nvGrpSpPr>
          <p:grpSpPr bwMode="auto">
            <a:xfrm>
              <a:off x="6597662" y="5514843"/>
              <a:ext cx="207963" cy="481013"/>
              <a:chOff x="3657" y="1317"/>
              <a:chExt cx="226" cy="401"/>
            </a:xfrm>
          </p:grpSpPr>
          <p:sp>
            <p:nvSpPr>
              <p:cNvPr id="927"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sp>
            <p:nvSpPr>
              <p:cNvPr id="928"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grpSp>
        <p:sp>
          <p:nvSpPr>
            <p:cNvPr id="929" name="Arc 324"/>
            <p:cNvSpPr>
              <a:spLocks noChangeAspect="1"/>
            </p:cNvSpPr>
            <p:nvPr/>
          </p:nvSpPr>
          <p:spPr bwMode="auto">
            <a:xfrm rot="19051220">
              <a:off x="6966712" y="5357786"/>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sp>
          <p:nvSpPr>
            <p:cNvPr id="930" name="Arc 325"/>
            <p:cNvSpPr>
              <a:spLocks noChangeAspect="1"/>
            </p:cNvSpPr>
            <p:nvPr/>
          </p:nvSpPr>
          <p:spPr bwMode="auto">
            <a:xfrm rot="19051220" flipH="1" flipV="1">
              <a:off x="7109561" y="5884964"/>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sp>
          <p:nvSpPr>
            <p:cNvPr id="931" name="Text Box 285"/>
            <p:cNvSpPr txBox="1">
              <a:spLocks noChangeAspect="1" noChangeArrowheads="1"/>
            </p:cNvSpPr>
            <p:nvPr/>
          </p:nvSpPr>
          <p:spPr bwMode="auto">
            <a:xfrm>
              <a:off x="6933661" y="5635374"/>
              <a:ext cx="656607" cy="369332"/>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900" b="1" dirty="0">
                  <a:solidFill>
                    <a:srgbClr val="000000"/>
                  </a:solidFill>
                  <a:latin typeface="Arial Rounded MT Bold" pitchFamily="34" charset="0"/>
                </a:rPr>
                <a:t>Land Use </a:t>
              </a:r>
            </a:p>
            <a:p>
              <a:pPr algn="ctr" defTabSz="914400" eaLnBrk="0" fontAlgn="base" hangingPunct="0">
                <a:spcBef>
                  <a:spcPct val="0"/>
                </a:spcBef>
                <a:spcAft>
                  <a:spcPct val="0"/>
                </a:spcAft>
              </a:pPr>
              <a:r>
                <a:rPr lang="en-US" sz="900" b="1" dirty="0">
                  <a:solidFill>
                    <a:srgbClr val="000000"/>
                  </a:solidFill>
                  <a:latin typeface="Arial Rounded MT Bold" pitchFamily="34" charset="0"/>
                </a:rPr>
                <a:t>Change</a:t>
              </a:r>
            </a:p>
          </p:txBody>
        </p:sp>
        <p:grpSp>
          <p:nvGrpSpPr>
            <p:cNvPr id="781" name="Group 10"/>
            <p:cNvGrpSpPr>
              <a:grpSpLocks noChangeAspect="1"/>
            </p:cNvGrpSpPr>
            <p:nvPr/>
          </p:nvGrpSpPr>
          <p:grpSpPr bwMode="auto">
            <a:xfrm>
              <a:off x="6625892" y="5665958"/>
              <a:ext cx="401043" cy="596525"/>
              <a:chOff x="3362" y="2296"/>
              <a:chExt cx="444" cy="584"/>
            </a:xfrm>
          </p:grpSpPr>
          <p:sp>
            <p:nvSpPr>
              <p:cNvPr id="915"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sp>
            <p:nvSpPr>
              <p:cNvPr id="916"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grpSp>
        <p:grpSp>
          <p:nvGrpSpPr>
            <p:cNvPr id="782" name="Group 10"/>
            <p:cNvGrpSpPr>
              <a:grpSpLocks noChangeAspect="1"/>
            </p:cNvGrpSpPr>
            <p:nvPr/>
          </p:nvGrpSpPr>
          <p:grpSpPr bwMode="auto">
            <a:xfrm rot="16581905">
              <a:off x="5734815" y="5968649"/>
              <a:ext cx="194403" cy="543353"/>
              <a:chOff x="3341" y="2285"/>
              <a:chExt cx="444" cy="584"/>
            </a:xfrm>
          </p:grpSpPr>
          <p:sp>
            <p:nvSpPr>
              <p:cNvPr id="933"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sp>
            <p:nvSpPr>
              <p:cNvPr id="934"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grpSp>
        <p:sp>
          <p:nvSpPr>
            <p:cNvPr id="935" name="Line 11"/>
            <p:cNvSpPr>
              <a:spLocks noChangeAspect="1" noChangeShapeType="1"/>
            </p:cNvSpPr>
            <p:nvPr/>
          </p:nvSpPr>
          <p:spPr bwMode="auto">
            <a:xfrm>
              <a:off x="6160511" y="6210605"/>
              <a:ext cx="0" cy="99969"/>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Rounded MT Bold" pitchFamily="34" charset="0"/>
              </a:endParaRPr>
            </a:p>
          </p:txBody>
        </p:sp>
        <p:sp>
          <p:nvSpPr>
            <p:cNvPr id="936" name="Text Box 285"/>
            <p:cNvSpPr txBox="1">
              <a:spLocks noChangeAspect="1" noChangeArrowheads="1"/>
            </p:cNvSpPr>
            <p:nvPr/>
          </p:nvSpPr>
          <p:spPr bwMode="auto">
            <a:xfrm>
              <a:off x="5215933" y="5913350"/>
              <a:ext cx="848979" cy="2308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Wood harvest</a:t>
              </a:r>
            </a:p>
          </p:txBody>
        </p:sp>
      </p:grpSp>
      <p:grpSp>
        <p:nvGrpSpPr>
          <p:cNvPr id="783" name="Group 3236"/>
          <p:cNvGrpSpPr>
            <a:grpSpLocks noChangeAspect="1"/>
          </p:cNvGrpSpPr>
          <p:nvPr/>
        </p:nvGrpSpPr>
        <p:grpSpPr bwMode="auto">
          <a:xfrm>
            <a:off x="8399438" y="5566863"/>
            <a:ext cx="184538" cy="259728"/>
            <a:chOff x="2617" y="3196"/>
            <a:chExt cx="384" cy="288"/>
          </a:xfrm>
        </p:grpSpPr>
        <p:sp>
          <p:nvSpPr>
            <p:cNvPr id="93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84" name="Group 952"/>
          <p:cNvGrpSpPr/>
          <p:nvPr/>
        </p:nvGrpSpPr>
        <p:grpSpPr>
          <a:xfrm>
            <a:off x="7160392" y="4513478"/>
            <a:ext cx="780635" cy="765655"/>
            <a:chOff x="6875149" y="4884164"/>
            <a:chExt cx="797283" cy="899717"/>
          </a:xfrm>
        </p:grpSpPr>
        <p:sp>
          <p:nvSpPr>
            <p:cNvPr id="947" name="Freeform 12"/>
            <p:cNvSpPr>
              <a:spLocks noChangeAspect="1"/>
            </p:cNvSpPr>
            <p:nvPr/>
          </p:nvSpPr>
          <p:spPr bwMode="auto">
            <a:xfrm>
              <a:off x="6875149" y="5162165"/>
              <a:ext cx="413061" cy="463957"/>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948" name="Freeform 30"/>
            <p:cNvSpPr>
              <a:spLocks noChangeAspect="1"/>
            </p:cNvSpPr>
            <p:nvPr/>
          </p:nvSpPr>
          <p:spPr bwMode="auto">
            <a:xfrm>
              <a:off x="7131728" y="4884164"/>
              <a:ext cx="215311" cy="41023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949" name="Freeform 12"/>
            <p:cNvSpPr>
              <a:spLocks noChangeAspect="1"/>
            </p:cNvSpPr>
            <p:nvPr/>
          </p:nvSpPr>
          <p:spPr bwMode="auto">
            <a:xfrm>
              <a:off x="7271389" y="5119493"/>
              <a:ext cx="401043" cy="45045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950" name="Line 11"/>
            <p:cNvSpPr>
              <a:spLocks noChangeAspect="1" noChangeShapeType="1"/>
            </p:cNvSpPr>
            <p:nvPr/>
          </p:nvSpPr>
          <p:spPr bwMode="auto">
            <a:xfrm>
              <a:off x="7067597" y="5618708"/>
              <a:ext cx="0" cy="165173"/>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51" name="Line 29"/>
            <p:cNvSpPr>
              <a:spLocks noChangeAspect="1" noChangeShapeType="1"/>
            </p:cNvSpPr>
            <p:nvPr/>
          </p:nvSpPr>
          <p:spPr bwMode="auto">
            <a:xfrm>
              <a:off x="7230387" y="5282581"/>
              <a:ext cx="0" cy="91852"/>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52" name="Line 11"/>
            <p:cNvSpPr>
              <a:spLocks noChangeAspect="1" noChangeShapeType="1"/>
            </p:cNvSpPr>
            <p:nvPr/>
          </p:nvSpPr>
          <p:spPr bwMode="auto">
            <a:xfrm>
              <a:off x="7458451" y="5562966"/>
              <a:ext cx="0" cy="16036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85" name="Group 3236"/>
          <p:cNvGrpSpPr>
            <a:grpSpLocks noChangeAspect="1"/>
          </p:cNvGrpSpPr>
          <p:nvPr/>
        </p:nvGrpSpPr>
        <p:grpSpPr bwMode="auto">
          <a:xfrm>
            <a:off x="8441911" y="5726575"/>
            <a:ext cx="184538" cy="259728"/>
            <a:chOff x="2617" y="3196"/>
            <a:chExt cx="384" cy="288"/>
          </a:xfrm>
        </p:grpSpPr>
        <p:sp>
          <p:nvSpPr>
            <p:cNvPr id="973"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4"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5"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6"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7"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8"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9"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0"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86" name="Group 3236"/>
          <p:cNvGrpSpPr>
            <a:grpSpLocks noChangeAspect="1"/>
          </p:cNvGrpSpPr>
          <p:nvPr/>
        </p:nvGrpSpPr>
        <p:grpSpPr bwMode="auto">
          <a:xfrm>
            <a:off x="8264695" y="5666834"/>
            <a:ext cx="184538" cy="259728"/>
            <a:chOff x="2617" y="3196"/>
            <a:chExt cx="384" cy="288"/>
          </a:xfrm>
        </p:grpSpPr>
        <p:sp>
          <p:nvSpPr>
            <p:cNvPr id="982"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3"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4"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5"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6"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7"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8"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9"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04" name="Group 1008"/>
          <p:cNvGrpSpPr/>
          <p:nvPr/>
        </p:nvGrpSpPr>
        <p:grpSpPr>
          <a:xfrm>
            <a:off x="7054943" y="5669277"/>
            <a:ext cx="593159" cy="629147"/>
            <a:chOff x="7329831" y="5632704"/>
            <a:chExt cx="493775" cy="629147"/>
          </a:xfrm>
        </p:grpSpPr>
        <p:grpSp>
          <p:nvGrpSpPr>
            <p:cNvPr id="2305" name="Group 13"/>
            <p:cNvGrpSpPr>
              <a:grpSpLocks noChangeAspect="1"/>
            </p:cNvGrpSpPr>
            <p:nvPr/>
          </p:nvGrpSpPr>
          <p:grpSpPr bwMode="auto">
            <a:xfrm>
              <a:off x="7579111" y="5918392"/>
              <a:ext cx="146050" cy="260350"/>
              <a:chOff x="3657" y="1317"/>
              <a:chExt cx="226" cy="401"/>
            </a:xfrm>
          </p:grpSpPr>
          <p:sp>
            <p:nvSpPr>
              <p:cNvPr id="991" name="Line 14"/>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2"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06" name="Group 3236"/>
            <p:cNvGrpSpPr>
              <a:grpSpLocks noChangeAspect="1"/>
            </p:cNvGrpSpPr>
            <p:nvPr/>
          </p:nvGrpSpPr>
          <p:grpSpPr bwMode="auto">
            <a:xfrm>
              <a:off x="7669987" y="6002123"/>
              <a:ext cx="153619" cy="259728"/>
              <a:chOff x="2617" y="3196"/>
              <a:chExt cx="384" cy="288"/>
            </a:xfrm>
          </p:grpSpPr>
          <p:sp>
            <p:nvSpPr>
              <p:cNvPr id="994"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5"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6"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7"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8"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9"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00"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01"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07" name="Group 81"/>
            <p:cNvGrpSpPr>
              <a:grpSpLocks noChangeAspect="1"/>
            </p:cNvGrpSpPr>
            <p:nvPr/>
          </p:nvGrpSpPr>
          <p:grpSpPr bwMode="auto">
            <a:xfrm>
              <a:off x="7416161" y="5632704"/>
              <a:ext cx="133126" cy="509461"/>
              <a:chOff x="3657" y="1317"/>
              <a:chExt cx="226" cy="401"/>
            </a:xfrm>
          </p:grpSpPr>
          <p:sp>
            <p:nvSpPr>
              <p:cNvPr id="1003" name="Line 82"/>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04"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08" name="Group 28"/>
            <p:cNvGrpSpPr>
              <a:grpSpLocks noChangeAspect="1"/>
            </p:cNvGrpSpPr>
            <p:nvPr/>
          </p:nvGrpSpPr>
          <p:grpSpPr bwMode="auto">
            <a:xfrm>
              <a:off x="7329831" y="5969203"/>
              <a:ext cx="132822" cy="211124"/>
              <a:chOff x="3341" y="2314"/>
              <a:chExt cx="379" cy="555"/>
            </a:xfrm>
          </p:grpSpPr>
          <p:sp>
            <p:nvSpPr>
              <p:cNvPr id="1006"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0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sp>
        <p:nvSpPr>
          <p:cNvPr id="1008" name="Arc 324"/>
          <p:cNvSpPr>
            <a:spLocks noChangeAspect="1"/>
          </p:cNvSpPr>
          <p:nvPr/>
        </p:nvSpPr>
        <p:spPr bwMode="auto">
          <a:xfrm rot="204172">
            <a:off x="8056785" y="5211961"/>
            <a:ext cx="343508" cy="285009"/>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10" name="Text Box 285"/>
          <p:cNvSpPr txBox="1">
            <a:spLocks noChangeAspect="1" noChangeArrowheads="1"/>
          </p:cNvSpPr>
          <p:nvPr/>
        </p:nvSpPr>
        <p:spPr bwMode="auto">
          <a:xfrm>
            <a:off x="7848989" y="4985375"/>
            <a:ext cx="877163" cy="2308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Disturbance</a:t>
            </a:r>
          </a:p>
        </p:txBody>
      </p:sp>
      <p:sp>
        <p:nvSpPr>
          <p:cNvPr id="1011" name="Text Box 285"/>
          <p:cNvSpPr txBox="1">
            <a:spLocks noChangeAspect="1" noChangeArrowheads="1"/>
          </p:cNvSpPr>
          <p:nvPr/>
        </p:nvSpPr>
        <p:spPr bwMode="auto">
          <a:xfrm>
            <a:off x="7086600" y="5410200"/>
            <a:ext cx="1307860" cy="369332"/>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900" b="1" dirty="0">
                <a:solidFill>
                  <a:srgbClr val="000000"/>
                </a:solidFill>
                <a:latin typeface="Arial Rounded MT Bold" pitchFamily="34" charset="0"/>
              </a:rPr>
              <a:t>Vegetation Dynamics</a:t>
            </a:r>
          </a:p>
        </p:txBody>
      </p:sp>
      <p:sp>
        <p:nvSpPr>
          <p:cNvPr id="1012" name="Text Box 285"/>
          <p:cNvSpPr txBox="1">
            <a:spLocks noChangeAspect="1" noChangeArrowheads="1"/>
          </p:cNvSpPr>
          <p:nvPr/>
        </p:nvSpPr>
        <p:spPr bwMode="auto">
          <a:xfrm>
            <a:off x="7742075" y="6125327"/>
            <a:ext cx="604653" cy="2308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Growth</a:t>
            </a:r>
          </a:p>
        </p:txBody>
      </p:sp>
      <p:sp>
        <p:nvSpPr>
          <p:cNvPr id="1013" name="Text Box 285"/>
          <p:cNvSpPr txBox="1">
            <a:spLocks noChangeAspect="1" noChangeArrowheads="1"/>
          </p:cNvSpPr>
          <p:nvPr/>
        </p:nvSpPr>
        <p:spPr bwMode="auto">
          <a:xfrm>
            <a:off x="6292129" y="5115830"/>
            <a:ext cx="872355" cy="2308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900" b="1" dirty="0">
                <a:solidFill>
                  <a:srgbClr val="000000"/>
                </a:solidFill>
                <a:latin typeface="Arial Rounded MT Bold" pitchFamily="34" charset="0"/>
              </a:rPr>
              <a:t>Competition</a:t>
            </a:r>
          </a:p>
        </p:txBody>
      </p:sp>
      <p:sp>
        <p:nvSpPr>
          <p:cNvPr id="1014" name="Arc 324"/>
          <p:cNvSpPr>
            <a:spLocks noChangeAspect="1"/>
          </p:cNvSpPr>
          <p:nvPr/>
        </p:nvSpPr>
        <p:spPr bwMode="auto">
          <a:xfrm rot="14218060">
            <a:off x="6972056" y="5361537"/>
            <a:ext cx="290236" cy="349808"/>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15" name="Arc 324"/>
          <p:cNvSpPr>
            <a:spLocks noChangeAspect="1"/>
          </p:cNvSpPr>
          <p:nvPr/>
        </p:nvSpPr>
        <p:spPr bwMode="auto">
          <a:xfrm rot="7508533">
            <a:off x="7823950" y="5799860"/>
            <a:ext cx="290236" cy="34750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nvGrpSpPr>
          <p:cNvPr id="2309" name="Group 1026"/>
          <p:cNvGrpSpPr/>
          <p:nvPr/>
        </p:nvGrpSpPr>
        <p:grpSpPr>
          <a:xfrm>
            <a:off x="4761373" y="3949147"/>
            <a:ext cx="353417" cy="312791"/>
            <a:chOff x="4959691" y="3949147"/>
            <a:chExt cx="294202" cy="312791"/>
          </a:xfrm>
        </p:grpSpPr>
        <p:sp>
          <p:nvSpPr>
            <p:cNvPr id="1023"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24"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25"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26"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10" name="Group 1027"/>
          <p:cNvGrpSpPr/>
          <p:nvPr/>
        </p:nvGrpSpPr>
        <p:grpSpPr>
          <a:xfrm>
            <a:off x="6367647" y="4634267"/>
            <a:ext cx="353417" cy="312791"/>
            <a:chOff x="4959691" y="3949147"/>
            <a:chExt cx="294202" cy="312791"/>
          </a:xfrm>
        </p:grpSpPr>
        <p:sp>
          <p:nvSpPr>
            <p:cNvPr id="102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3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3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3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11" name="Group 1032"/>
          <p:cNvGrpSpPr/>
          <p:nvPr/>
        </p:nvGrpSpPr>
        <p:grpSpPr>
          <a:xfrm>
            <a:off x="1336954" y="5237768"/>
            <a:ext cx="353417" cy="312791"/>
            <a:chOff x="4959691" y="3949147"/>
            <a:chExt cx="294202" cy="312791"/>
          </a:xfrm>
        </p:grpSpPr>
        <p:sp>
          <p:nvSpPr>
            <p:cNvPr id="1034"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35"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36"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37"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12" name="Group 1037"/>
          <p:cNvGrpSpPr/>
          <p:nvPr/>
        </p:nvGrpSpPr>
        <p:grpSpPr>
          <a:xfrm>
            <a:off x="7668268" y="4381150"/>
            <a:ext cx="353417" cy="312791"/>
            <a:chOff x="4959691" y="3949147"/>
            <a:chExt cx="294202" cy="312791"/>
          </a:xfrm>
        </p:grpSpPr>
        <p:sp>
          <p:nvSpPr>
            <p:cNvPr id="103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4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4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4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13" name="Group 550"/>
          <p:cNvGrpSpPr/>
          <p:nvPr/>
        </p:nvGrpSpPr>
        <p:grpSpPr>
          <a:xfrm>
            <a:off x="3242514" y="5286793"/>
            <a:ext cx="464370" cy="284938"/>
            <a:chOff x="3695317" y="5405933"/>
            <a:chExt cx="386565" cy="284938"/>
          </a:xfrm>
        </p:grpSpPr>
        <p:sp>
          <p:nvSpPr>
            <p:cNvPr id="1058" name="Freeform 1057"/>
            <p:cNvSpPr/>
            <p:nvPr/>
          </p:nvSpPr>
          <p:spPr bwMode="auto">
            <a:xfrm>
              <a:off x="3695317" y="5475427"/>
              <a:ext cx="386565" cy="215444"/>
            </a:xfrm>
            <a:custGeom>
              <a:avLst/>
              <a:gdLst>
                <a:gd name="connsiteX0" fmla="*/ 328043 w 386565"/>
                <a:gd name="connsiteY0" fmla="*/ 62179 h 97093"/>
                <a:gd name="connsiteX1" fmla="*/ 218315 w 386565"/>
                <a:gd name="connsiteY1" fmla="*/ 65837 h 97093"/>
                <a:gd name="connsiteX2" fmla="*/ 174424 w 386565"/>
                <a:gd name="connsiteY2" fmla="*/ 76810 h 97093"/>
                <a:gd name="connsiteX3" fmla="*/ 163451 w 386565"/>
                <a:gd name="connsiteY3" fmla="*/ 80467 h 97093"/>
                <a:gd name="connsiteX4" fmla="*/ 156136 w 386565"/>
                <a:gd name="connsiteY4" fmla="*/ 87783 h 97093"/>
                <a:gd name="connsiteX5" fmla="*/ 112245 w 386565"/>
                <a:gd name="connsiteY5" fmla="*/ 95098 h 97093"/>
                <a:gd name="connsiteX6" fmla="*/ 24462 w 386565"/>
                <a:gd name="connsiteY6" fmla="*/ 84125 h 97093"/>
                <a:gd name="connsiteX7" fmla="*/ 13489 w 386565"/>
                <a:gd name="connsiteY7" fmla="*/ 76810 h 97093"/>
                <a:gd name="connsiteX8" fmla="*/ 2517 w 386565"/>
                <a:gd name="connsiteY8" fmla="*/ 54864 h 97093"/>
                <a:gd name="connsiteX9" fmla="*/ 6174 w 386565"/>
                <a:gd name="connsiteY9" fmla="*/ 18288 h 97093"/>
                <a:gd name="connsiteX10" fmla="*/ 28120 w 386565"/>
                <a:gd name="connsiteY10" fmla="*/ 10973 h 97093"/>
                <a:gd name="connsiteX11" fmla="*/ 145163 w 386565"/>
                <a:gd name="connsiteY11" fmla="*/ 7315 h 97093"/>
                <a:gd name="connsiteX12" fmla="*/ 163451 w 386565"/>
                <a:gd name="connsiteY12" fmla="*/ 3658 h 97093"/>
                <a:gd name="connsiteX13" fmla="*/ 174424 w 386565"/>
                <a:gd name="connsiteY13" fmla="*/ 0 h 97093"/>
                <a:gd name="connsiteX14" fmla="*/ 207342 w 386565"/>
                <a:gd name="connsiteY14" fmla="*/ 3658 h 97093"/>
                <a:gd name="connsiteX15" fmla="*/ 229288 w 386565"/>
                <a:gd name="connsiteY15" fmla="*/ 10973 h 97093"/>
                <a:gd name="connsiteX16" fmla="*/ 262206 w 386565"/>
                <a:gd name="connsiteY16" fmla="*/ 25603 h 97093"/>
                <a:gd name="connsiteX17" fmla="*/ 273179 w 386565"/>
                <a:gd name="connsiteY17" fmla="*/ 29261 h 97093"/>
                <a:gd name="connsiteX18" fmla="*/ 284152 w 386565"/>
                <a:gd name="connsiteY18" fmla="*/ 32919 h 97093"/>
                <a:gd name="connsiteX19" fmla="*/ 349989 w 386565"/>
                <a:gd name="connsiteY19" fmla="*/ 36576 h 97093"/>
                <a:gd name="connsiteX20" fmla="*/ 368277 w 386565"/>
                <a:gd name="connsiteY20" fmla="*/ 54864 h 97093"/>
                <a:gd name="connsiteX21" fmla="*/ 386565 w 386565"/>
                <a:gd name="connsiteY21" fmla="*/ 69495 h 97093"/>
                <a:gd name="connsiteX22" fmla="*/ 328043 w 386565"/>
                <a:gd name="connsiteY22" fmla="*/ 73152 h 97093"/>
                <a:gd name="connsiteX23" fmla="*/ 317070 w 386565"/>
                <a:gd name="connsiteY23" fmla="*/ 69495 h 97093"/>
                <a:gd name="connsiteX24" fmla="*/ 309755 w 386565"/>
                <a:gd name="connsiteY24" fmla="*/ 62179 h 97093"/>
                <a:gd name="connsiteX25" fmla="*/ 328043 w 386565"/>
                <a:gd name="connsiteY25" fmla="*/ 62179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565" h="97093">
                  <a:moveTo>
                    <a:pt x="328043" y="62179"/>
                  </a:moveTo>
                  <a:cubicBezTo>
                    <a:pt x="291467" y="63398"/>
                    <a:pt x="254855" y="63807"/>
                    <a:pt x="218315" y="65837"/>
                  </a:cubicBezTo>
                  <a:cubicBezTo>
                    <a:pt x="200584" y="66822"/>
                    <a:pt x="191115" y="71247"/>
                    <a:pt x="174424" y="76810"/>
                  </a:cubicBezTo>
                  <a:lnTo>
                    <a:pt x="163451" y="80467"/>
                  </a:lnTo>
                  <a:cubicBezTo>
                    <a:pt x="161013" y="82906"/>
                    <a:pt x="159220" y="86241"/>
                    <a:pt x="156136" y="87783"/>
                  </a:cubicBezTo>
                  <a:cubicBezTo>
                    <a:pt x="148084" y="91809"/>
                    <a:pt x="114983" y="94756"/>
                    <a:pt x="112245" y="95098"/>
                  </a:cubicBezTo>
                  <a:cubicBezTo>
                    <a:pt x="105250" y="94709"/>
                    <a:pt x="43915" y="97093"/>
                    <a:pt x="24462" y="84125"/>
                  </a:cubicBezTo>
                  <a:lnTo>
                    <a:pt x="13489" y="76810"/>
                  </a:lnTo>
                  <a:cubicBezTo>
                    <a:pt x="9790" y="71261"/>
                    <a:pt x="2517" y="62437"/>
                    <a:pt x="2517" y="54864"/>
                  </a:cubicBezTo>
                  <a:cubicBezTo>
                    <a:pt x="2517" y="42611"/>
                    <a:pt x="0" y="28872"/>
                    <a:pt x="6174" y="18288"/>
                  </a:cubicBezTo>
                  <a:cubicBezTo>
                    <a:pt x="10059" y="11627"/>
                    <a:pt x="20413" y="11214"/>
                    <a:pt x="28120" y="10973"/>
                  </a:cubicBezTo>
                  <a:lnTo>
                    <a:pt x="145163" y="7315"/>
                  </a:lnTo>
                  <a:cubicBezTo>
                    <a:pt x="151259" y="6096"/>
                    <a:pt x="157420" y="5166"/>
                    <a:pt x="163451" y="3658"/>
                  </a:cubicBezTo>
                  <a:cubicBezTo>
                    <a:pt x="167191" y="2723"/>
                    <a:pt x="170568" y="0"/>
                    <a:pt x="174424" y="0"/>
                  </a:cubicBezTo>
                  <a:cubicBezTo>
                    <a:pt x="185464" y="0"/>
                    <a:pt x="196369" y="2439"/>
                    <a:pt x="207342" y="3658"/>
                  </a:cubicBezTo>
                  <a:cubicBezTo>
                    <a:pt x="214657" y="6096"/>
                    <a:pt x="222872" y="6696"/>
                    <a:pt x="229288" y="10973"/>
                  </a:cubicBezTo>
                  <a:cubicBezTo>
                    <a:pt x="246677" y="22565"/>
                    <a:pt x="236090" y="16897"/>
                    <a:pt x="262206" y="25603"/>
                  </a:cubicBezTo>
                  <a:lnTo>
                    <a:pt x="273179" y="29261"/>
                  </a:lnTo>
                  <a:cubicBezTo>
                    <a:pt x="276837" y="30480"/>
                    <a:pt x="280302" y="32705"/>
                    <a:pt x="284152" y="32919"/>
                  </a:cubicBezTo>
                  <a:lnTo>
                    <a:pt x="349989" y="36576"/>
                  </a:lnTo>
                  <a:cubicBezTo>
                    <a:pt x="356085" y="42672"/>
                    <a:pt x="361104" y="50082"/>
                    <a:pt x="368277" y="54864"/>
                  </a:cubicBezTo>
                  <a:cubicBezTo>
                    <a:pt x="382119" y="64092"/>
                    <a:pt x="376141" y="59071"/>
                    <a:pt x="386565" y="69495"/>
                  </a:cubicBezTo>
                  <a:cubicBezTo>
                    <a:pt x="352995" y="80685"/>
                    <a:pt x="372292" y="77577"/>
                    <a:pt x="328043" y="73152"/>
                  </a:cubicBezTo>
                  <a:cubicBezTo>
                    <a:pt x="324385" y="71933"/>
                    <a:pt x="320376" y="71479"/>
                    <a:pt x="317070" y="69495"/>
                  </a:cubicBezTo>
                  <a:cubicBezTo>
                    <a:pt x="314113" y="67721"/>
                    <a:pt x="312194" y="64618"/>
                    <a:pt x="309755" y="62179"/>
                  </a:cubicBezTo>
                  <a:lnTo>
                    <a:pt x="328043" y="62179"/>
                  </a:lnTo>
                  <a:close/>
                </a:path>
              </a:pathLst>
            </a:custGeom>
            <a:solidFill>
              <a:srgbClr val="37609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grpSp>
          <p:nvGrpSpPr>
            <p:cNvPr id="2314" name="Group 3236"/>
            <p:cNvGrpSpPr>
              <a:grpSpLocks noChangeAspect="1"/>
            </p:cNvGrpSpPr>
            <p:nvPr/>
          </p:nvGrpSpPr>
          <p:grpSpPr bwMode="auto">
            <a:xfrm>
              <a:off x="3744163" y="5438851"/>
              <a:ext cx="64197" cy="108540"/>
              <a:chOff x="2617" y="3196"/>
              <a:chExt cx="384" cy="288"/>
            </a:xfrm>
          </p:grpSpPr>
          <p:sp>
            <p:nvSpPr>
              <p:cNvPr id="105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315" name="Group 3236"/>
            <p:cNvGrpSpPr>
              <a:grpSpLocks noChangeAspect="1"/>
            </p:cNvGrpSpPr>
            <p:nvPr/>
          </p:nvGrpSpPr>
          <p:grpSpPr bwMode="auto">
            <a:xfrm>
              <a:off x="3834385" y="5405933"/>
              <a:ext cx="72130" cy="121951"/>
              <a:chOff x="2617" y="3196"/>
              <a:chExt cx="384" cy="288"/>
            </a:xfrm>
          </p:grpSpPr>
          <p:sp>
            <p:nvSpPr>
              <p:cNvPr id="106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892" name="Group 3236"/>
            <p:cNvGrpSpPr>
              <a:grpSpLocks noChangeAspect="1"/>
            </p:cNvGrpSpPr>
            <p:nvPr/>
          </p:nvGrpSpPr>
          <p:grpSpPr bwMode="auto">
            <a:xfrm flipH="1">
              <a:off x="3976076" y="5438850"/>
              <a:ext cx="53381" cy="90253"/>
              <a:chOff x="2617" y="3196"/>
              <a:chExt cx="384" cy="288"/>
            </a:xfrm>
          </p:grpSpPr>
          <p:sp>
            <p:nvSpPr>
              <p:cNvPr id="106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sp>
        <p:nvSpPr>
          <p:cNvPr id="1077" name="Text Box 285"/>
          <p:cNvSpPr txBox="1">
            <a:spLocks noChangeAspect="1" noChangeArrowheads="1"/>
          </p:cNvSpPr>
          <p:nvPr/>
        </p:nvSpPr>
        <p:spPr bwMode="auto">
          <a:xfrm>
            <a:off x="2423952" y="5146700"/>
            <a:ext cx="696024"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Arial Rounded MT Bold" pitchFamily="34" charset="0"/>
              </a:rPr>
              <a:t>Wetland</a:t>
            </a:r>
          </a:p>
        </p:txBody>
      </p:sp>
      <p:grpSp>
        <p:nvGrpSpPr>
          <p:cNvPr id="893" name="Group 1077"/>
          <p:cNvGrpSpPr/>
          <p:nvPr/>
        </p:nvGrpSpPr>
        <p:grpSpPr>
          <a:xfrm>
            <a:off x="3347658" y="4956477"/>
            <a:ext cx="353417" cy="312791"/>
            <a:chOff x="4959691" y="3949147"/>
            <a:chExt cx="294202" cy="312791"/>
          </a:xfrm>
        </p:grpSpPr>
        <p:sp>
          <p:nvSpPr>
            <p:cNvPr id="107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8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8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8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sp>
        <p:nvSpPr>
          <p:cNvPr id="1092" name="Freeform 1091"/>
          <p:cNvSpPr/>
          <p:nvPr/>
        </p:nvSpPr>
        <p:spPr bwMode="auto">
          <a:xfrm>
            <a:off x="8007659" y="4844874"/>
            <a:ext cx="809187" cy="215444"/>
          </a:xfrm>
          <a:custGeom>
            <a:avLst/>
            <a:gdLst>
              <a:gd name="connsiteX0" fmla="*/ 29870 w 673608"/>
              <a:gd name="connsiteY0" fmla="*/ 21946 h 118660"/>
              <a:gd name="connsiteX1" fmla="*/ 201777 w 673608"/>
              <a:gd name="connsiteY1" fmla="*/ 18288 h 118660"/>
              <a:gd name="connsiteX2" fmla="*/ 293217 w 673608"/>
              <a:gd name="connsiteY2" fmla="*/ 10973 h 118660"/>
              <a:gd name="connsiteX3" fmla="*/ 402945 w 673608"/>
              <a:gd name="connsiteY3" fmla="*/ 3658 h 118660"/>
              <a:gd name="connsiteX4" fmla="*/ 435864 w 673608"/>
              <a:gd name="connsiteY4" fmla="*/ 0 h 118660"/>
              <a:gd name="connsiteX5" fmla="*/ 582168 w 673608"/>
              <a:gd name="connsiteY5" fmla="*/ 7315 h 118660"/>
              <a:gd name="connsiteX6" fmla="*/ 600456 w 673608"/>
              <a:gd name="connsiteY6" fmla="*/ 10973 h 118660"/>
              <a:gd name="connsiteX7" fmla="*/ 666292 w 673608"/>
              <a:gd name="connsiteY7" fmla="*/ 14630 h 118660"/>
              <a:gd name="connsiteX8" fmla="*/ 673608 w 673608"/>
              <a:gd name="connsiteY8" fmla="*/ 21946 h 118660"/>
              <a:gd name="connsiteX9" fmla="*/ 655320 w 673608"/>
              <a:gd name="connsiteY9" fmla="*/ 51206 h 118660"/>
              <a:gd name="connsiteX10" fmla="*/ 651662 w 673608"/>
              <a:gd name="connsiteY10" fmla="*/ 62179 h 118660"/>
              <a:gd name="connsiteX11" fmla="*/ 640689 w 673608"/>
              <a:gd name="connsiteY11" fmla="*/ 73152 h 118660"/>
              <a:gd name="connsiteX12" fmla="*/ 534619 w 673608"/>
              <a:gd name="connsiteY12" fmla="*/ 91440 h 118660"/>
              <a:gd name="connsiteX13" fmla="*/ 472440 w 673608"/>
              <a:gd name="connsiteY13" fmla="*/ 95098 h 118660"/>
              <a:gd name="connsiteX14" fmla="*/ 457809 w 673608"/>
              <a:gd name="connsiteY14" fmla="*/ 98755 h 118660"/>
              <a:gd name="connsiteX15" fmla="*/ 252984 w 673608"/>
              <a:gd name="connsiteY15" fmla="*/ 106070 h 118660"/>
              <a:gd name="connsiteX16" fmla="*/ 238353 w 673608"/>
              <a:gd name="connsiteY16" fmla="*/ 109728 h 118660"/>
              <a:gd name="connsiteX17" fmla="*/ 161544 w 673608"/>
              <a:gd name="connsiteY17" fmla="*/ 117043 h 118660"/>
              <a:gd name="connsiteX18" fmla="*/ 55473 w 673608"/>
              <a:gd name="connsiteY18" fmla="*/ 109728 h 118660"/>
              <a:gd name="connsiteX19" fmla="*/ 44500 w 673608"/>
              <a:gd name="connsiteY19" fmla="*/ 106070 h 118660"/>
              <a:gd name="connsiteX20" fmla="*/ 33528 w 673608"/>
              <a:gd name="connsiteY20" fmla="*/ 98755 h 118660"/>
              <a:gd name="connsiteX21" fmla="*/ 22555 w 673608"/>
              <a:gd name="connsiteY21" fmla="*/ 51206 h 118660"/>
              <a:gd name="connsiteX22" fmla="*/ 29870 w 673608"/>
              <a:gd name="connsiteY22" fmla="*/ 21946 h 11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3608" h="118660">
                <a:moveTo>
                  <a:pt x="29870" y="21946"/>
                </a:moveTo>
                <a:cubicBezTo>
                  <a:pt x="59740" y="16460"/>
                  <a:pt x="144492" y="20166"/>
                  <a:pt x="201777" y="18288"/>
                </a:cubicBezTo>
                <a:cubicBezTo>
                  <a:pt x="223425" y="17578"/>
                  <a:pt x="269772" y="13104"/>
                  <a:pt x="293217" y="10973"/>
                </a:cubicBezTo>
                <a:cubicBezTo>
                  <a:pt x="344071" y="801"/>
                  <a:pt x="292272" y="10168"/>
                  <a:pt x="402945" y="3658"/>
                </a:cubicBezTo>
                <a:cubicBezTo>
                  <a:pt x="413966" y="3010"/>
                  <a:pt x="424891" y="1219"/>
                  <a:pt x="435864" y="0"/>
                </a:cubicBezTo>
                <a:lnTo>
                  <a:pt x="582168" y="7315"/>
                </a:lnTo>
                <a:cubicBezTo>
                  <a:pt x="588361" y="7854"/>
                  <a:pt x="594263" y="10434"/>
                  <a:pt x="600456" y="10973"/>
                </a:cubicBezTo>
                <a:cubicBezTo>
                  <a:pt x="622353" y="12877"/>
                  <a:pt x="644347" y="13411"/>
                  <a:pt x="666292" y="14630"/>
                </a:cubicBezTo>
                <a:cubicBezTo>
                  <a:pt x="668731" y="17069"/>
                  <a:pt x="673608" y="18497"/>
                  <a:pt x="673608" y="21946"/>
                </a:cubicBezTo>
                <a:cubicBezTo>
                  <a:pt x="673608" y="42257"/>
                  <a:pt x="667745" y="42923"/>
                  <a:pt x="655320" y="51206"/>
                </a:cubicBezTo>
                <a:cubicBezTo>
                  <a:pt x="654101" y="54864"/>
                  <a:pt x="653801" y="58971"/>
                  <a:pt x="651662" y="62179"/>
                </a:cubicBezTo>
                <a:cubicBezTo>
                  <a:pt x="648793" y="66483"/>
                  <a:pt x="644663" y="69841"/>
                  <a:pt x="640689" y="73152"/>
                </a:cubicBezTo>
                <a:cubicBezTo>
                  <a:pt x="612699" y="96477"/>
                  <a:pt x="565283" y="89782"/>
                  <a:pt x="534619" y="91440"/>
                </a:cubicBezTo>
                <a:lnTo>
                  <a:pt x="472440" y="95098"/>
                </a:lnTo>
                <a:cubicBezTo>
                  <a:pt x="467563" y="96317"/>
                  <a:pt x="462768" y="97929"/>
                  <a:pt x="457809" y="98755"/>
                </a:cubicBezTo>
                <a:cubicBezTo>
                  <a:pt x="395410" y="109154"/>
                  <a:pt x="289839" y="105302"/>
                  <a:pt x="252984" y="106070"/>
                </a:cubicBezTo>
                <a:cubicBezTo>
                  <a:pt x="248107" y="107289"/>
                  <a:pt x="243322" y="108964"/>
                  <a:pt x="238353" y="109728"/>
                </a:cubicBezTo>
                <a:cubicBezTo>
                  <a:pt x="219627" y="112609"/>
                  <a:pt x="178162" y="115658"/>
                  <a:pt x="161544" y="117043"/>
                </a:cubicBezTo>
                <a:cubicBezTo>
                  <a:pt x="120690" y="115341"/>
                  <a:pt x="91198" y="118660"/>
                  <a:pt x="55473" y="109728"/>
                </a:cubicBezTo>
                <a:cubicBezTo>
                  <a:pt x="51733" y="108793"/>
                  <a:pt x="47948" y="107794"/>
                  <a:pt x="44500" y="106070"/>
                </a:cubicBezTo>
                <a:cubicBezTo>
                  <a:pt x="40568" y="104104"/>
                  <a:pt x="37185" y="101193"/>
                  <a:pt x="33528" y="98755"/>
                </a:cubicBezTo>
                <a:cubicBezTo>
                  <a:pt x="23485" y="68631"/>
                  <a:pt x="27302" y="84443"/>
                  <a:pt x="22555" y="51206"/>
                </a:cubicBezTo>
                <a:cubicBezTo>
                  <a:pt x="26557" y="23189"/>
                  <a:pt x="0" y="27432"/>
                  <a:pt x="29870" y="21946"/>
                </a:cubicBezTo>
                <a:close/>
              </a:path>
            </a:pathLst>
          </a:custGeom>
          <a:solidFill>
            <a:srgbClr val="948A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560" name="Line 120"/>
          <p:cNvSpPr>
            <a:spLocks noChangeAspect="1" noChangeShapeType="1"/>
          </p:cNvSpPr>
          <p:nvPr/>
        </p:nvSpPr>
        <p:spPr bwMode="auto">
          <a:xfrm flipV="1">
            <a:off x="8149441" y="4385536"/>
            <a:ext cx="0" cy="312790"/>
          </a:xfrm>
          <a:prstGeom prst="line">
            <a:avLst/>
          </a:prstGeom>
          <a:noFill/>
          <a:ln w="2857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580" name="Freeform 579"/>
          <p:cNvSpPr/>
          <p:nvPr/>
        </p:nvSpPr>
        <p:spPr bwMode="auto">
          <a:xfrm>
            <a:off x="6323555" y="5731099"/>
            <a:ext cx="118479" cy="215444"/>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593" name="Line 36"/>
          <p:cNvSpPr>
            <a:spLocks noChangeAspect="1" noChangeShapeType="1"/>
          </p:cNvSpPr>
          <p:nvPr/>
        </p:nvSpPr>
        <p:spPr bwMode="auto">
          <a:xfrm>
            <a:off x="5336638" y="5117436"/>
            <a:ext cx="278358" cy="254000"/>
          </a:xfrm>
          <a:prstGeom prst="line">
            <a:avLst/>
          </a:prstGeom>
          <a:noFill/>
          <a:ln w="38100">
            <a:solidFill>
              <a:srgbClr val="0070C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597" name="TextBox 596"/>
          <p:cNvSpPr txBox="1"/>
          <p:nvPr/>
        </p:nvSpPr>
        <p:spPr>
          <a:xfrm>
            <a:off x="8249203" y="0"/>
            <a:ext cx="894797" cy="400110"/>
          </a:xfrm>
          <a:prstGeom prst="rect">
            <a:avLst/>
          </a:prstGeom>
          <a:solidFill>
            <a:srgbClr val="FFC000"/>
          </a:solidFill>
          <a:ln>
            <a:solidFill>
              <a:schemeClr val="tx1"/>
            </a:solidFill>
          </a:ln>
        </p:spPr>
        <p:txBody>
          <a:bodyPr wrap="none" rtlCol="0">
            <a:spAutoFit/>
          </a:bodyPr>
          <a:lstStyle/>
          <a:p>
            <a:pPr defTabSz="914021"/>
            <a:r>
              <a:rPr lang="en-US" sz="2000" dirty="0">
                <a:solidFill>
                  <a:srgbClr val="000000"/>
                </a:solidFill>
                <a:latin typeface="Arial Rounded MT Bold" pitchFamily="34" charset="0"/>
              </a:rPr>
              <a:t>CLM4</a:t>
            </a:r>
          </a:p>
        </p:txBody>
      </p:sp>
      <p:grpSp>
        <p:nvGrpSpPr>
          <p:cNvPr id="894" name="Group 4599"/>
          <p:cNvGrpSpPr>
            <a:grpSpLocks noChangeAspect="1"/>
          </p:cNvGrpSpPr>
          <p:nvPr/>
        </p:nvGrpSpPr>
        <p:grpSpPr bwMode="auto">
          <a:xfrm>
            <a:off x="6091093" y="6111850"/>
            <a:ext cx="426143" cy="252908"/>
            <a:chOff x="2964" y="2308"/>
            <a:chExt cx="623" cy="443"/>
          </a:xfrm>
        </p:grpSpPr>
        <p:sp>
          <p:nvSpPr>
            <p:cNvPr id="599" name="Rectangle 4600"/>
            <p:cNvSpPr>
              <a:spLocks noChangeAspect="1" noChangeArrowheads="1"/>
            </p:cNvSpPr>
            <p:nvPr/>
          </p:nvSpPr>
          <p:spPr bwMode="auto">
            <a:xfrm>
              <a:off x="3196" y="2460"/>
              <a:ext cx="300" cy="200"/>
            </a:xfrm>
            <a:prstGeom prst="rect">
              <a:avLst/>
            </a:prstGeom>
            <a:solidFill>
              <a:schemeClr val="bg2"/>
            </a:solidFill>
            <a:ln w="19050" algn="ctr">
              <a:solidFill>
                <a:schemeClr val="tx1"/>
              </a:solidFill>
              <a:miter lim="800000"/>
              <a:headEnd/>
              <a:tailEnd/>
            </a:ln>
          </p:spPr>
          <p:txBody>
            <a:bodyPr wrap="none" anchor="ctr">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600" name="Line 4601"/>
            <p:cNvSpPr>
              <a:spLocks noChangeAspect="1" noChangeShapeType="1"/>
            </p:cNvSpPr>
            <p:nvPr/>
          </p:nvSpPr>
          <p:spPr bwMode="auto">
            <a:xfrm flipV="1">
              <a:off x="3364" y="2308"/>
              <a:ext cx="0" cy="148"/>
            </a:xfrm>
            <a:prstGeom prst="line">
              <a:avLst/>
            </a:prstGeom>
            <a:noFill/>
            <a:ln w="76200">
              <a:solidFill>
                <a:schemeClr val="tx1"/>
              </a:solidFill>
              <a:round/>
              <a:headEnd/>
              <a:tailEnd/>
            </a:ln>
          </p:spPr>
          <p:txBody>
            <a:bodyPr>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601" name="Line 4602"/>
            <p:cNvSpPr>
              <a:spLocks noChangeAspect="1" noChangeShapeType="1"/>
            </p:cNvSpPr>
            <p:nvPr/>
          </p:nvSpPr>
          <p:spPr bwMode="auto">
            <a:xfrm flipH="1" flipV="1">
              <a:off x="3156" y="2436"/>
              <a:ext cx="36" cy="40"/>
            </a:xfrm>
            <a:prstGeom prst="line">
              <a:avLst/>
            </a:prstGeom>
            <a:noFill/>
            <a:ln w="19050">
              <a:solidFill>
                <a:schemeClr val="tx1"/>
              </a:solidFill>
              <a:round/>
              <a:headEnd/>
              <a:tailEnd/>
            </a:ln>
          </p:spPr>
          <p:txBody>
            <a:bodyPr>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602" name="Line 4603"/>
            <p:cNvSpPr>
              <a:spLocks noChangeAspect="1" noChangeShapeType="1"/>
            </p:cNvSpPr>
            <p:nvPr/>
          </p:nvSpPr>
          <p:spPr bwMode="auto">
            <a:xfrm flipV="1">
              <a:off x="3124" y="2404"/>
              <a:ext cx="56" cy="68"/>
            </a:xfrm>
            <a:prstGeom prst="line">
              <a:avLst/>
            </a:prstGeom>
            <a:noFill/>
            <a:ln w="19050">
              <a:solidFill>
                <a:schemeClr val="tx1"/>
              </a:solidFill>
              <a:round/>
              <a:headEnd/>
              <a:tailEnd/>
            </a:ln>
          </p:spPr>
          <p:txBody>
            <a:bodyPr>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603" name="Oval 4604"/>
            <p:cNvSpPr>
              <a:spLocks noChangeAspect="1" noChangeArrowheads="1"/>
            </p:cNvSpPr>
            <p:nvPr/>
          </p:nvSpPr>
          <p:spPr bwMode="auto">
            <a:xfrm>
              <a:off x="2964" y="2492"/>
              <a:ext cx="259" cy="259"/>
            </a:xfrm>
            <a:prstGeom prst="ellipse">
              <a:avLst/>
            </a:prstGeom>
            <a:solidFill>
              <a:schemeClr val="bg2"/>
            </a:solidFill>
            <a:ln w="19050" algn="ctr">
              <a:solidFill>
                <a:schemeClr val="tx1"/>
              </a:solidFill>
              <a:round/>
              <a:headEnd/>
              <a:tailEnd/>
            </a:ln>
          </p:spPr>
          <p:txBody>
            <a:bodyPr wrap="none" anchor="ctr">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604" name="Oval 4605"/>
            <p:cNvSpPr>
              <a:spLocks noChangeAspect="1" noChangeArrowheads="1"/>
            </p:cNvSpPr>
            <p:nvPr/>
          </p:nvSpPr>
          <p:spPr bwMode="auto">
            <a:xfrm>
              <a:off x="3032" y="2556"/>
              <a:ext cx="132" cy="132"/>
            </a:xfrm>
            <a:prstGeom prst="ellipse">
              <a:avLst/>
            </a:prstGeom>
            <a:noFill/>
            <a:ln w="19050" algn="ctr">
              <a:solidFill>
                <a:schemeClr val="tx1"/>
              </a:solidFill>
              <a:round/>
              <a:headEnd/>
              <a:tailEnd/>
            </a:ln>
          </p:spPr>
          <p:txBody>
            <a:bodyPr wrap="none" anchor="ctr">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605" name="Oval 4606"/>
            <p:cNvSpPr>
              <a:spLocks noChangeAspect="1" noChangeArrowheads="1"/>
            </p:cNvSpPr>
            <p:nvPr/>
          </p:nvSpPr>
          <p:spPr bwMode="auto">
            <a:xfrm>
              <a:off x="3420" y="2576"/>
              <a:ext cx="167" cy="167"/>
            </a:xfrm>
            <a:prstGeom prst="ellipse">
              <a:avLst/>
            </a:prstGeom>
            <a:solidFill>
              <a:schemeClr val="bg2"/>
            </a:solidFill>
            <a:ln w="19050" algn="ctr">
              <a:solidFill>
                <a:schemeClr val="tx1"/>
              </a:solidFill>
              <a:round/>
              <a:headEnd/>
              <a:tailEnd/>
            </a:ln>
          </p:spPr>
          <p:txBody>
            <a:bodyPr wrap="none" anchor="ctr">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606" name="Oval 4607"/>
            <p:cNvSpPr>
              <a:spLocks noChangeAspect="1" noChangeArrowheads="1"/>
            </p:cNvSpPr>
            <p:nvPr/>
          </p:nvSpPr>
          <p:spPr bwMode="auto">
            <a:xfrm>
              <a:off x="3460" y="2616"/>
              <a:ext cx="86" cy="86"/>
            </a:xfrm>
            <a:prstGeom prst="ellipse">
              <a:avLst/>
            </a:prstGeom>
            <a:noFill/>
            <a:ln w="19050" algn="ctr">
              <a:solidFill>
                <a:schemeClr val="tx1"/>
              </a:solidFill>
              <a:round/>
              <a:headEnd/>
              <a:tailEnd/>
            </a:ln>
          </p:spPr>
          <p:txBody>
            <a:bodyPr wrap="none" anchor="ctr">
              <a:spAutoFit/>
            </a:bodyPr>
            <a:lstStyle/>
            <a:p>
              <a:pPr defTabSz="914400" eaLnBrk="0" fontAlgn="base" hangingPunct="0">
                <a:spcBef>
                  <a:spcPct val="0"/>
                </a:spcBef>
                <a:spcAft>
                  <a:spcPct val="0"/>
                </a:spcAft>
              </a:pPr>
              <a:endParaRPr lang="en-US" sz="800">
                <a:solidFill>
                  <a:srgbClr val="000000"/>
                </a:solidFill>
                <a:latin typeface="Arial"/>
              </a:endParaRPr>
            </a:p>
          </p:txBody>
        </p:sp>
      </p:grpSp>
      <p:sp>
        <p:nvSpPr>
          <p:cNvPr id="932" name="TextBox 931"/>
          <p:cNvSpPr txBox="1"/>
          <p:nvPr/>
        </p:nvSpPr>
        <p:spPr>
          <a:xfrm>
            <a:off x="517142" y="6556970"/>
            <a:ext cx="8171666" cy="307777"/>
          </a:xfrm>
          <a:prstGeom prst="rect">
            <a:avLst/>
          </a:prstGeom>
          <a:noFill/>
        </p:spPr>
        <p:txBody>
          <a:bodyPr wrap="none" rtlCol="0">
            <a:spAutoFit/>
          </a:bodyPr>
          <a:lstStyle/>
          <a:p>
            <a:r>
              <a:rPr lang="en-US" sz="1400" dirty="0" smtClean="0"/>
              <a:t>I got these from Dave Lawrence. I don’t know if he made them or not – but Thanks to whomever did!</a:t>
            </a:r>
            <a:endParaRPr lang="en-US" sz="1400" dirty="0"/>
          </a:p>
        </p:txBody>
      </p:sp>
      <p:sp>
        <p:nvSpPr>
          <p:cNvPr id="32" name="Footer Placeholder 31"/>
          <p:cNvSpPr>
            <a:spLocks noGrp="1"/>
          </p:cNvSpPr>
          <p:nvPr>
            <p:ph type="ftr" sz="quarter" idx="11"/>
          </p:nvPr>
        </p:nvSpPr>
        <p:spPr/>
        <p:txBody>
          <a:bodyPr/>
          <a:lstStyle/>
          <a:p>
            <a:pPr>
              <a:defRPr/>
            </a:pPr>
            <a:r>
              <a:rPr lang="en-US" smtClean="0">
                <a:solidFill>
                  <a:srgbClr val="000000"/>
                </a:solidFill>
                <a:latin typeface="Arial"/>
              </a:rPr>
              <a:t>AMS, 8 January 2018</a:t>
            </a:r>
            <a:endParaRPr lang="en-US">
              <a:solidFill>
                <a:srgbClr val="000000"/>
              </a:solidFill>
              <a:latin typeface="Arial"/>
            </a:endParaRPr>
          </a:p>
        </p:txBody>
      </p:sp>
    </p:spTree>
    <p:extLst>
      <p:ext uri="{BB962C8B-B14F-4D97-AF65-F5344CB8AC3E}">
        <p14:creationId xmlns:p14="http://schemas.microsoft.com/office/powerpoint/2010/main" val="918220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a:grpSpLocks noChangeAspect="1"/>
          </p:cNvGrpSpPr>
          <p:nvPr/>
        </p:nvGrpSpPr>
        <p:grpSpPr bwMode="auto">
          <a:xfrm>
            <a:off x="3636501" y="1076626"/>
            <a:ext cx="781578" cy="1162546"/>
            <a:chOff x="3341" y="2285"/>
            <a:chExt cx="444" cy="584"/>
          </a:xfrm>
        </p:grpSpPr>
        <p:sp>
          <p:nvSpPr>
            <p:cNvPr id="339"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0"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pic>
        <p:nvPicPr>
          <p:cNvPr id="324" name="Picture 2" descr="LeaffulCol"/>
          <p:cNvPicPr>
            <a:picLocks noChangeAspect="1" noChangeArrowheads="1"/>
          </p:cNvPicPr>
          <p:nvPr/>
        </p:nvPicPr>
        <p:blipFill>
          <a:blip r:embed="rId3" cstate="print"/>
          <a:srcRect/>
          <a:stretch>
            <a:fillRect/>
          </a:stretch>
        </p:blipFill>
        <p:spPr bwMode="auto">
          <a:xfrm>
            <a:off x="6348723" y="681451"/>
            <a:ext cx="1733211" cy="2403681"/>
          </a:xfrm>
          <a:prstGeom prst="rect">
            <a:avLst/>
          </a:prstGeom>
          <a:noFill/>
          <a:ln w="9525">
            <a:noFill/>
            <a:miter lim="800000"/>
            <a:headEnd/>
            <a:tailEnd/>
          </a:ln>
        </p:spPr>
      </p:pic>
      <p:sp>
        <p:nvSpPr>
          <p:cNvPr id="2050" name="Line 2"/>
          <p:cNvSpPr>
            <a:spLocks noChangeAspect="1" noChangeShapeType="1"/>
          </p:cNvSpPr>
          <p:nvPr/>
        </p:nvSpPr>
        <p:spPr bwMode="auto">
          <a:xfrm>
            <a:off x="1526149" y="2250107"/>
            <a:ext cx="1588" cy="155575"/>
          </a:xfrm>
          <a:prstGeom prst="line">
            <a:avLst/>
          </a:prstGeom>
          <a:noFill/>
          <a:ln w="9525">
            <a:solidFill>
              <a:schemeClr val="tx1"/>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51" name="Line 3"/>
          <p:cNvSpPr>
            <a:spLocks noChangeAspect="1" noChangeShapeType="1"/>
          </p:cNvSpPr>
          <p:nvPr/>
        </p:nvSpPr>
        <p:spPr bwMode="auto">
          <a:xfrm>
            <a:off x="1669024" y="2334245"/>
            <a:ext cx="1588" cy="365125"/>
          </a:xfrm>
          <a:prstGeom prst="line">
            <a:avLst/>
          </a:prstGeom>
          <a:noFill/>
          <a:ln w="9525">
            <a:solidFill>
              <a:schemeClr val="tx1"/>
            </a:solidFill>
            <a:round/>
            <a:headEnd type="triangle" w="med" len="me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52" name="Rectangle 4"/>
          <p:cNvSpPr>
            <a:spLocks noChangeAspect="1" noChangeArrowheads="1"/>
          </p:cNvSpPr>
          <p:nvPr/>
        </p:nvSpPr>
        <p:spPr bwMode="auto">
          <a:xfrm>
            <a:off x="318062" y="2245345"/>
            <a:ext cx="2205037" cy="452437"/>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8900000" scaled="1"/>
            <a:tileRect/>
          </a:gradFill>
          <a:ln w="12700">
            <a:solidFill>
              <a:schemeClr val="tx2"/>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grpSp>
        <p:nvGrpSpPr>
          <p:cNvPr id="4" name="Group 5690"/>
          <p:cNvGrpSpPr>
            <a:grpSpLocks/>
          </p:cNvGrpSpPr>
          <p:nvPr/>
        </p:nvGrpSpPr>
        <p:grpSpPr bwMode="auto">
          <a:xfrm>
            <a:off x="332350" y="2280270"/>
            <a:ext cx="2190750" cy="280987"/>
            <a:chOff x="1291243" y="2287522"/>
            <a:chExt cx="1782157" cy="281749"/>
          </a:xfrm>
        </p:grpSpPr>
        <p:sp>
          <p:nvSpPr>
            <p:cNvPr id="2368" name="Line 5"/>
            <p:cNvSpPr>
              <a:spLocks noChangeAspect="1" noChangeShapeType="1"/>
            </p:cNvSpPr>
            <p:nvPr/>
          </p:nvSpPr>
          <p:spPr bwMode="auto">
            <a:xfrm>
              <a:off x="1291243" y="2287522"/>
              <a:ext cx="559927"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69" name="Line 6"/>
            <p:cNvSpPr>
              <a:spLocks noChangeAspect="1" noChangeShapeType="1"/>
            </p:cNvSpPr>
            <p:nvPr/>
          </p:nvSpPr>
          <p:spPr bwMode="auto">
            <a:xfrm>
              <a:off x="1292224" y="2355785"/>
              <a:ext cx="561564"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70" name="Line 8"/>
            <p:cNvSpPr>
              <a:spLocks noChangeAspect="1" noChangeShapeType="1"/>
            </p:cNvSpPr>
            <p:nvPr/>
          </p:nvSpPr>
          <p:spPr bwMode="auto">
            <a:xfrm>
              <a:off x="1292226" y="2456112"/>
              <a:ext cx="553706"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71" name="Line 9"/>
            <p:cNvSpPr>
              <a:spLocks noChangeAspect="1" noChangeShapeType="1"/>
            </p:cNvSpPr>
            <p:nvPr/>
          </p:nvSpPr>
          <p:spPr bwMode="auto">
            <a:xfrm>
              <a:off x="1292225" y="2569271"/>
              <a:ext cx="178117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grpSp>
      <p:grpSp>
        <p:nvGrpSpPr>
          <p:cNvPr id="5" name="Group 10"/>
          <p:cNvGrpSpPr>
            <a:grpSpLocks noChangeAspect="1"/>
          </p:cNvGrpSpPr>
          <p:nvPr/>
        </p:nvGrpSpPr>
        <p:grpSpPr bwMode="auto">
          <a:xfrm>
            <a:off x="1527737" y="1916732"/>
            <a:ext cx="198437" cy="328613"/>
            <a:chOff x="3341" y="2314"/>
            <a:chExt cx="379" cy="555"/>
          </a:xfrm>
        </p:grpSpPr>
        <p:sp>
          <p:nvSpPr>
            <p:cNvPr id="2366" name="Line 11"/>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67" name="Freeform 12"/>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6" name="Group 13"/>
          <p:cNvGrpSpPr>
            <a:grpSpLocks noChangeAspect="1"/>
          </p:cNvGrpSpPr>
          <p:nvPr/>
        </p:nvGrpSpPr>
        <p:grpSpPr bwMode="auto">
          <a:xfrm>
            <a:off x="1170549" y="1991345"/>
            <a:ext cx="146050" cy="260350"/>
            <a:chOff x="3657" y="1317"/>
            <a:chExt cx="226" cy="401"/>
          </a:xfrm>
        </p:grpSpPr>
        <p:sp>
          <p:nvSpPr>
            <p:cNvPr id="2364" name="Line 14"/>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65"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7" name="Group 19"/>
          <p:cNvGrpSpPr>
            <a:grpSpLocks noChangeAspect="1"/>
          </p:cNvGrpSpPr>
          <p:nvPr/>
        </p:nvGrpSpPr>
        <p:grpSpPr bwMode="auto">
          <a:xfrm>
            <a:off x="1851587" y="1980232"/>
            <a:ext cx="182562" cy="268288"/>
            <a:chOff x="3341" y="2314"/>
            <a:chExt cx="379" cy="555"/>
          </a:xfrm>
        </p:grpSpPr>
        <p:sp>
          <p:nvSpPr>
            <p:cNvPr id="2362" name="Line 20"/>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63" name="Freeform 21"/>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8" name="Group 22"/>
          <p:cNvGrpSpPr>
            <a:grpSpLocks noChangeAspect="1"/>
          </p:cNvGrpSpPr>
          <p:nvPr/>
        </p:nvGrpSpPr>
        <p:grpSpPr bwMode="auto">
          <a:xfrm>
            <a:off x="1322949" y="1770682"/>
            <a:ext cx="207963" cy="481013"/>
            <a:chOff x="3657" y="1317"/>
            <a:chExt cx="226" cy="401"/>
          </a:xfrm>
        </p:grpSpPr>
        <p:sp>
          <p:nvSpPr>
            <p:cNvPr id="2360" name="Line 23"/>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61"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9" name="Group 28"/>
          <p:cNvGrpSpPr>
            <a:grpSpLocks noChangeAspect="1"/>
          </p:cNvGrpSpPr>
          <p:nvPr/>
        </p:nvGrpSpPr>
        <p:grpSpPr bwMode="auto">
          <a:xfrm>
            <a:off x="2150037" y="1899270"/>
            <a:ext cx="147637" cy="354012"/>
            <a:chOff x="3341" y="2314"/>
            <a:chExt cx="379" cy="555"/>
          </a:xfrm>
        </p:grpSpPr>
        <p:sp>
          <p:nvSpPr>
            <p:cNvPr id="2356" name="Line 29"/>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5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sp>
        <p:nvSpPr>
          <p:cNvPr id="2060" name="Rectangle 34"/>
          <p:cNvSpPr>
            <a:spLocks noChangeAspect="1" noChangeArrowheads="1"/>
          </p:cNvSpPr>
          <p:nvPr/>
        </p:nvSpPr>
        <p:spPr bwMode="auto">
          <a:xfrm rot="2880000">
            <a:off x="54403" y="629492"/>
            <a:ext cx="806311" cy="350736"/>
          </a:xfrm>
          <a:prstGeom prst="rect">
            <a:avLst/>
          </a:prstGeom>
          <a:noFill/>
          <a:ln w="9525">
            <a:noFill/>
            <a:miter lim="800000"/>
            <a:headEnd/>
            <a:tailEnd/>
          </a:ln>
        </p:spPr>
        <p:txBody>
          <a:bodyPr wrap="non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Direct solar</a:t>
            </a:r>
          </a:p>
          <a:p>
            <a:pPr algn="ctr" defTabSz="585788"/>
            <a:r>
              <a:rPr lang="en-US" sz="900" dirty="0">
                <a:solidFill>
                  <a:srgbClr val="000000">
                    <a:lumMod val="65000"/>
                    <a:lumOff val="35000"/>
                  </a:srgbClr>
                </a:solidFill>
                <a:latin typeface="Arial Rounded MT Bold" pitchFamily="34" charset="0"/>
                <a:ea typeface=""/>
                <a:cs typeface=""/>
              </a:rPr>
              <a:t> </a:t>
            </a:r>
          </a:p>
        </p:txBody>
      </p:sp>
      <p:sp>
        <p:nvSpPr>
          <p:cNvPr id="2061" name="Rectangle 35"/>
          <p:cNvSpPr>
            <a:spLocks noChangeAspect="1" noChangeArrowheads="1"/>
          </p:cNvSpPr>
          <p:nvPr/>
        </p:nvSpPr>
        <p:spPr bwMode="auto">
          <a:xfrm>
            <a:off x="27235" y="1442070"/>
            <a:ext cx="1049967" cy="231475"/>
          </a:xfrm>
          <a:prstGeom prst="rect">
            <a:avLst/>
          </a:prstGeom>
          <a:noFill/>
          <a:ln w="9525">
            <a:noFill/>
            <a:miter lim="800000"/>
            <a:headEnd/>
            <a:tailEnd/>
          </a:ln>
        </p:spPr>
        <p:txBody>
          <a:bodyPr wrap="none" lIns="92075" tIns="46038" rIns="92075" bIns="46038">
            <a:spAutoFit/>
          </a:bodyPr>
          <a:lstStyle/>
          <a:p>
            <a:pPr algn="ctr"/>
            <a:r>
              <a:rPr lang="en-US" sz="900" dirty="0">
                <a:solidFill>
                  <a:srgbClr val="000000">
                    <a:lumMod val="65000"/>
                    <a:lumOff val="35000"/>
                  </a:srgbClr>
                </a:solidFill>
                <a:latin typeface="Arial Rounded MT Bold" pitchFamily="34" charset="0"/>
                <a:ea typeface=""/>
                <a:cs typeface=""/>
              </a:rPr>
              <a:t>Absorbed solar</a:t>
            </a:r>
          </a:p>
        </p:txBody>
      </p:sp>
      <p:sp>
        <p:nvSpPr>
          <p:cNvPr id="2062" name="Line 36"/>
          <p:cNvSpPr>
            <a:spLocks noChangeAspect="1" noChangeShapeType="1"/>
          </p:cNvSpPr>
          <p:nvPr/>
        </p:nvSpPr>
        <p:spPr bwMode="auto">
          <a:xfrm>
            <a:off x="711418" y="842058"/>
            <a:ext cx="231719" cy="254000"/>
          </a:xfrm>
          <a:prstGeom prst="line">
            <a:avLst/>
          </a:prstGeom>
          <a:noFill/>
          <a:ln w="28575">
            <a:solidFill>
              <a:srgbClr val="CC660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nvGrpSpPr>
          <p:cNvPr id="10" name="Group 40"/>
          <p:cNvGrpSpPr>
            <a:grpSpLocks/>
          </p:cNvGrpSpPr>
          <p:nvPr/>
        </p:nvGrpSpPr>
        <p:grpSpPr bwMode="auto">
          <a:xfrm>
            <a:off x="1329299" y="759445"/>
            <a:ext cx="1588" cy="862012"/>
            <a:chOff x="2868" y="507"/>
            <a:chExt cx="1" cy="543"/>
          </a:xfrm>
        </p:grpSpPr>
        <p:sp>
          <p:nvSpPr>
            <p:cNvPr id="2354" name="Line 41"/>
            <p:cNvSpPr>
              <a:spLocks noChangeAspect="1" noChangeShapeType="1"/>
            </p:cNvSpPr>
            <p:nvPr/>
          </p:nvSpPr>
          <p:spPr bwMode="auto">
            <a:xfrm>
              <a:off x="2868" y="507"/>
              <a:ext cx="0" cy="195"/>
            </a:xfrm>
            <a:prstGeom prst="line">
              <a:avLst/>
            </a:prstGeom>
            <a:noFill/>
            <a:ln w="28575">
              <a:solidFill>
                <a:srgbClr val="C0000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355" name="Line 42"/>
            <p:cNvSpPr>
              <a:spLocks noChangeAspect="1" noChangeShapeType="1"/>
            </p:cNvSpPr>
            <p:nvPr/>
          </p:nvSpPr>
          <p:spPr bwMode="auto">
            <a:xfrm flipV="1">
              <a:off x="2869" y="890"/>
              <a:ext cx="0" cy="160"/>
            </a:xfrm>
            <a:prstGeom prst="line">
              <a:avLst/>
            </a:prstGeom>
            <a:noFill/>
            <a:ln w="28575">
              <a:solidFill>
                <a:srgbClr val="C0000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sp>
        <p:nvSpPr>
          <p:cNvPr id="2066" name="Rectangle 44"/>
          <p:cNvSpPr>
            <a:spLocks noChangeAspect="1" noChangeArrowheads="1"/>
          </p:cNvSpPr>
          <p:nvPr/>
        </p:nvSpPr>
        <p:spPr bwMode="auto">
          <a:xfrm rot="16200000">
            <a:off x="527302" y="490671"/>
            <a:ext cx="861052" cy="212237"/>
          </a:xfrm>
          <a:prstGeom prst="rect">
            <a:avLst/>
          </a:prstGeom>
          <a:noFill/>
          <a:ln w="9525">
            <a:noFill/>
            <a:miter lim="800000"/>
            <a:headEnd/>
            <a:tailEnd/>
          </a:ln>
        </p:spPr>
        <p:txBody>
          <a:bodyPr wrap="squar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Diffuse solar</a:t>
            </a:r>
          </a:p>
        </p:txBody>
      </p:sp>
      <p:sp>
        <p:nvSpPr>
          <p:cNvPr id="2067" name="Rectangle 45"/>
          <p:cNvSpPr>
            <a:spLocks noChangeAspect="1" noChangeArrowheads="1"/>
          </p:cNvSpPr>
          <p:nvPr/>
        </p:nvSpPr>
        <p:spPr bwMode="auto">
          <a:xfrm rot="16200000">
            <a:off x="1137793" y="615827"/>
            <a:ext cx="865622" cy="350736"/>
          </a:xfrm>
          <a:prstGeom prst="rect">
            <a:avLst/>
          </a:prstGeom>
          <a:noFill/>
          <a:ln w="9525">
            <a:noFill/>
            <a:miter lim="800000"/>
            <a:headEnd/>
            <a:tailEnd/>
          </a:ln>
        </p:spPr>
        <p:txBody>
          <a:bodyPr wrap="none" lIns="73025" tIns="36512" rIns="73025" bIns="36512">
            <a:spAutoFit/>
          </a:bodyPr>
          <a:lstStyle/>
          <a:p>
            <a:pPr algn="ctr" defTabSz="585788"/>
            <a:r>
              <a:rPr lang="en-US" sz="900" dirty="0" err="1">
                <a:solidFill>
                  <a:srgbClr val="000000">
                    <a:lumMod val="65000"/>
                    <a:lumOff val="35000"/>
                  </a:srgbClr>
                </a:solidFill>
                <a:latin typeface="Arial Rounded MT Bold" pitchFamily="34" charset="0"/>
                <a:ea typeface=""/>
                <a:cs typeface=""/>
              </a:rPr>
              <a:t>Downwelling</a:t>
            </a:r>
            <a:endParaRPr lang="en-US" sz="900" dirty="0">
              <a:solidFill>
                <a:srgbClr val="000000">
                  <a:lumMod val="65000"/>
                  <a:lumOff val="35000"/>
                </a:srgbClr>
              </a:solidFill>
              <a:latin typeface="Arial Rounded MT Bold" pitchFamily="34" charset="0"/>
              <a:ea typeface=""/>
              <a:cs typeface=""/>
            </a:endParaRPr>
          </a:p>
          <a:p>
            <a:pPr algn="ctr" defTabSz="585788"/>
            <a:r>
              <a:rPr lang="en-US" sz="900" dirty="0">
                <a:solidFill>
                  <a:srgbClr val="000000">
                    <a:lumMod val="65000"/>
                    <a:lumOff val="35000"/>
                  </a:srgbClr>
                </a:solidFill>
                <a:latin typeface="Arial Rounded MT Bold" pitchFamily="34" charset="0"/>
                <a:ea typeface=""/>
                <a:cs typeface=""/>
              </a:rPr>
              <a:t>longwave </a:t>
            </a:r>
          </a:p>
        </p:txBody>
      </p:sp>
      <p:sp>
        <p:nvSpPr>
          <p:cNvPr id="2068" name="Rectangle 46"/>
          <p:cNvSpPr>
            <a:spLocks noChangeAspect="1" noChangeArrowheads="1"/>
          </p:cNvSpPr>
          <p:nvPr/>
        </p:nvSpPr>
        <p:spPr bwMode="auto">
          <a:xfrm>
            <a:off x="214653" y="1149970"/>
            <a:ext cx="1030731" cy="212237"/>
          </a:xfrm>
          <a:prstGeom prst="rect">
            <a:avLst/>
          </a:prstGeom>
          <a:noFill/>
          <a:ln w="9525">
            <a:noFill/>
            <a:miter lim="800000"/>
            <a:headEnd/>
            <a:tailEnd/>
          </a:ln>
        </p:spPr>
        <p:txBody>
          <a:bodyPr wrap="non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Reflected solar </a:t>
            </a:r>
          </a:p>
        </p:txBody>
      </p:sp>
      <p:sp>
        <p:nvSpPr>
          <p:cNvPr id="2069" name="Rectangle 47"/>
          <p:cNvSpPr>
            <a:spLocks noChangeAspect="1" noChangeArrowheads="1"/>
          </p:cNvSpPr>
          <p:nvPr/>
        </p:nvSpPr>
        <p:spPr bwMode="auto">
          <a:xfrm rot="16200000">
            <a:off x="1193434" y="1314327"/>
            <a:ext cx="684483" cy="350736"/>
          </a:xfrm>
          <a:prstGeom prst="rect">
            <a:avLst/>
          </a:prstGeom>
          <a:noFill/>
          <a:ln w="9525">
            <a:noFill/>
            <a:miter lim="800000"/>
            <a:headEnd/>
            <a:tailEnd/>
          </a:ln>
        </p:spPr>
        <p:txBody>
          <a:bodyPr wrap="non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Emitted </a:t>
            </a:r>
          </a:p>
          <a:p>
            <a:pPr algn="ctr" defTabSz="585788"/>
            <a:r>
              <a:rPr lang="en-US" sz="900" dirty="0">
                <a:solidFill>
                  <a:srgbClr val="000000">
                    <a:lumMod val="65000"/>
                    <a:lumOff val="35000"/>
                  </a:srgbClr>
                </a:solidFill>
                <a:latin typeface="Arial Rounded MT Bold" pitchFamily="34" charset="0"/>
                <a:ea typeface=""/>
                <a:cs typeface=""/>
              </a:rPr>
              <a:t>longwave</a:t>
            </a:r>
          </a:p>
        </p:txBody>
      </p:sp>
      <p:sp>
        <p:nvSpPr>
          <p:cNvPr id="2070" name="AutoShape 48"/>
          <p:cNvSpPr>
            <a:spLocks noChangeAspect="1" noChangeArrowheads="1"/>
          </p:cNvSpPr>
          <p:nvPr/>
        </p:nvSpPr>
        <p:spPr bwMode="auto">
          <a:xfrm>
            <a:off x="820776" y="1696162"/>
            <a:ext cx="112712" cy="166687"/>
          </a:xfrm>
          <a:prstGeom prst="curvedRightArrow">
            <a:avLst>
              <a:gd name="adj1" fmla="val 29578"/>
              <a:gd name="adj2" fmla="val 59155"/>
              <a:gd name="adj3" fmla="val 33333"/>
            </a:avLst>
          </a:prstGeom>
          <a:solidFill>
            <a:srgbClr val="CC6600"/>
          </a:solidFill>
          <a:ln w="9525">
            <a:solidFill>
              <a:srgbClr val="CC6600"/>
            </a:solidFill>
            <a:miter lim="800000"/>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nvGrpSpPr>
          <p:cNvPr id="11" name="Group 49"/>
          <p:cNvGrpSpPr>
            <a:grpSpLocks noChangeAspect="1"/>
          </p:cNvGrpSpPr>
          <p:nvPr/>
        </p:nvGrpSpPr>
        <p:grpSpPr bwMode="auto">
          <a:xfrm>
            <a:off x="1038787" y="427657"/>
            <a:ext cx="409575" cy="206375"/>
            <a:chOff x="2527" y="550"/>
            <a:chExt cx="642" cy="324"/>
          </a:xfrm>
        </p:grpSpPr>
        <p:sp>
          <p:nvSpPr>
            <p:cNvPr id="2340" name="Freeform 50"/>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9525">
              <a:noFill/>
              <a:round/>
              <a:headEnd/>
              <a:tailEnd/>
            </a:ln>
          </p:spPr>
          <p:txBody>
            <a:bodyPr/>
            <a:lstStyle/>
            <a:p>
              <a:endParaRPr lang="en-US" sz="800">
                <a:solidFill>
                  <a:srgbClr val="000000">
                    <a:lumMod val="65000"/>
                    <a:lumOff val="35000"/>
                  </a:srgbClr>
                </a:solidFill>
                <a:latin typeface="Arial"/>
                <a:ea typeface=""/>
                <a:cs typeface=""/>
              </a:endParaRPr>
            </a:p>
          </p:txBody>
        </p:sp>
        <p:sp>
          <p:nvSpPr>
            <p:cNvPr id="2341" name="Freeform 51"/>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2" name="Freeform 52"/>
            <p:cNvSpPr>
              <a:spLocks noChangeAspect="1"/>
            </p:cNvSpPr>
            <p:nvPr/>
          </p:nvSpPr>
          <p:spPr bwMode="auto">
            <a:xfrm>
              <a:off x="2559" y="741"/>
              <a:ext cx="38" cy="6"/>
            </a:xfrm>
            <a:custGeom>
              <a:avLst/>
              <a:gdLst>
                <a:gd name="T0" fmla="*/ 0 w 38"/>
                <a:gd name="T1" fmla="*/ 0 h 6"/>
                <a:gd name="T2" fmla="*/ 16 w 38"/>
                <a:gd name="T3" fmla="*/ 5 h 6"/>
                <a:gd name="T4" fmla="*/ 33 w 38"/>
                <a:gd name="T5" fmla="*/ 6 h 6"/>
                <a:gd name="T6" fmla="*/ 35 w 38"/>
                <a:gd name="T7" fmla="*/ 6 h 6"/>
                <a:gd name="T8" fmla="*/ 38 w 38"/>
                <a:gd name="T9" fmla="*/ 6 h 6"/>
                <a:gd name="T10" fmla="*/ 0 60000 65536"/>
                <a:gd name="T11" fmla="*/ 0 60000 65536"/>
                <a:gd name="T12" fmla="*/ 0 60000 65536"/>
                <a:gd name="T13" fmla="*/ 0 60000 65536"/>
                <a:gd name="T14" fmla="*/ 0 60000 65536"/>
                <a:gd name="T15" fmla="*/ 0 w 38"/>
                <a:gd name="T16" fmla="*/ 0 h 6"/>
                <a:gd name="T17" fmla="*/ 38 w 38"/>
                <a:gd name="T18" fmla="*/ 6 h 6"/>
              </a:gdLst>
              <a:ahLst/>
              <a:cxnLst>
                <a:cxn ang="T10">
                  <a:pos x="T0" y="T1"/>
                </a:cxn>
                <a:cxn ang="T11">
                  <a:pos x="T2" y="T3"/>
                </a:cxn>
                <a:cxn ang="T12">
                  <a:pos x="T4" y="T5"/>
                </a:cxn>
                <a:cxn ang="T13">
                  <a:pos x="T6" y="T7"/>
                </a:cxn>
                <a:cxn ang="T14">
                  <a:pos x="T8" y="T9"/>
                </a:cxn>
              </a:cxnLst>
              <a:rect l="T15" t="T16" r="T17" b="T18"/>
              <a:pathLst>
                <a:path w="38" h="6">
                  <a:moveTo>
                    <a:pt x="0" y="0"/>
                  </a:moveTo>
                  <a:lnTo>
                    <a:pt x="16" y="5"/>
                  </a:lnTo>
                  <a:lnTo>
                    <a:pt x="33" y="6"/>
                  </a:lnTo>
                  <a:lnTo>
                    <a:pt x="35" y="6"/>
                  </a:lnTo>
                  <a:lnTo>
                    <a:pt x="38" y="6"/>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3" name="Freeform 53"/>
            <p:cNvSpPr>
              <a:spLocks noChangeAspect="1"/>
            </p:cNvSpPr>
            <p:nvPr/>
          </p:nvSpPr>
          <p:spPr bwMode="auto">
            <a:xfrm>
              <a:off x="2613" y="812"/>
              <a:ext cx="17" cy="2"/>
            </a:xfrm>
            <a:custGeom>
              <a:avLst/>
              <a:gdLst>
                <a:gd name="T0" fmla="*/ 0 w 17"/>
                <a:gd name="T1" fmla="*/ 2 h 2"/>
                <a:gd name="T2" fmla="*/ 9 w 17"/>
                <a:gd name="T3" fmla="*/ 1 h 2"/>
                <a:gd name="T4" fmla="*/ 17 w 17"/>
                <a:gd name="T5" fmla="*/ 0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9" y="1"/>
                  </a:lnTo>
                  <a:lnTo>
                    <a:pt x="17"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4" name="Freeform 54"/>
            <p:cNvSpPr>
              <a:spLocks noChangeAspect="1"/>
            </p:cNvSpPr>
            <p:nvPr/>
          </p:nvSpPr>
          <p:spPr bwMode="auto">
            <a:xfrm>
              <a:off x="2762" y="830"/>
              <a:ext cx="10" cy="13"/>
            </a:xfrm>
            <a:custGeom>
              <a:avLst/>
              <a:gdLst>
                <a:gd name="T0" fmla="*/ 0 w 10"/>
                <a:gd name="T1" fmla="*/ 0 h 13"/>
                <a:gd name="T2" fmla="*/ 4 w 10"/>
                <a:gd name="T3" fmla="*/ 7 h 13"/>
                <a:gd name="T4" fmla="*/ 1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0" y="0"/>
                  </a:moveTo>
                  <a:lnTo>
                    <a:pt x="4" y="7"/>
                  </a:lnTo>
                  <a:lnTo>
                    <a:pt x="10" y="13"/>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5" name="Freeform 55"/>
            <p:cNvSpPr>
              <a:spLocks noChangeAspect="1"/>
            </p:cNvSpPr>
            <p:nvPr/>
          </p:nvSpPr>
          <p:spPr bwMode="auto">
            <a:xfrm>
              <a:off x="2951" y="811"/>
              <a:ext cx="4" cy="14"/>
            </a:xfrm>
            <a:custGeom>
              <a:avLst/>
              <a:gdLst>
                <a:gd name="T0" fmla="*/ 0 w 4"/>
                <a:gd name="T1" fmla="*/ 14 h 14"/>
                <a:gd name="T2" fmla="*/ 2 w 4"/>
                <a:gd name="T3" fmla="*/ 7 h 14"/>
                <a:gd name="T4" fmla="*/ 4 w 4"/>
                <a:gd name="T5" fmla="*/ 0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0" y="14"/>
                  </a:moveTo>
                  <a:lnTo>
                    <a:pt x="2" y="7"/>
                  </a:lnTo>
                  <a:lnTo>
                    <a:pt x="4"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6" name="Freeform 56"/>
            <p:cNvSpPr>
              <a:spLocks noChangeAspect="1"/>
            </p:cNvSpPr>
            <p:nvPr/>
          </p:nvSpPr>
          <p:spPr bwMode="auto">
            <a:xfrm>
              <a:off x="3034" y="722"/>
              <a:ext cx="49" cy="54"/>
            </a:xfrm>
            <a:custGeom>
              <a:avLst/>
              <a:gdLst>
                <a:gd name="T0" fmla="*/ 49 w 49"/>
                <a:gd name="T1" fmla="*/ 54 h 54"/>
                <a:gd name="T2" fmla="*/ 49 w 49"/>
                <a:gd name="T3" fmla="*/ 54 h 54"/>
                <a:gd name="T4" fmla="*/ 49 w 49"/>
                <a:gd name="T5" fmla="*/ 53 h 54"/>
                <a:gd name="T6" fmla="*/ 48 w 49"/>
                <a:gd name="T7" fmla="*/ 45 h 54"/>
                <a:gd name="T8" fmla="*/ 46 w 49"/>
                <a:gd name="T9" fmla="*/ 37 h 54"/>
                <a:gd name="T10" fmla="*/ 41 w 49"/>
                <a:gd name="T11" fmla="*/ 29 h 54"/>
                <a:gd name="T12" fmla="*/ 36 w 49"/>
                <a:gd name="T13" fmla="*/ 22 h 54"/>
                <a:gd name="T14" fmla="*/ 29 w 49"/>
                <a:gd name="T15" fmla="*/ 15 h 54"/>
                <a:gd name="T16" fmla="*/ 20 w 49"/>
                <a:gd name="T17" fmla="*/ 9 h 54"/>
                <a:gd name="T18" fmla="*/ 11 w 49"/>
                <a:gd name="T19" fmla="*/ 4 h 54"/>
                <a:gd name="T20" fmla="*/ 0 w 4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4"/>
                <a:gd name="T35" fmla="*/ 49 w 4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7" name="Freeform 57"/>
            <p:cNvSpPr>
              <a:spLocks noChangeAspect="1"/>
            </p:cNvSpPr>
            <p:nvPr/>
          </p:nvSpPr>
          <p:spPr bwMode="auto">
            <a:xfrm>
              <a:off x="3126" y="665"/>
              <a:ext cx="22" cy="20"/>
            </a:xfrm>
            <a:custGeom>
              <a:avLst/>
              <a:gdLst>
                <a:gd name="T0" fmla="*/ 0 w 22"/>
                <a:gd name="T1" fmla="*/ 20 h 20"/>
                <a:gd name="T2" fmla="*/ 7 w 22"/>
                <a:gd name="T3" fmla="*/ 16 h 20"/>
                <a:gd name="T4" fmla="*/ 13 w 22"/>
                <a:gd name="T5" fmla="*/ 11 h 20"/>
                <a:gd name="T6" fmla="*/ 22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0" y="20"/>
                  </a:moveTo>
                  <a:lnTo>
                    <a:pt x="7" y="16"/>
                  </a:lnTo>
                  <a:lnTo>
                    <a:pt x="13" y="11"/>
                  </a:lnTo>
                  <a:lnTo>
                    <a:pt x="22"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8" name="Freeform 58"/>
            <p:cNvSpPr>
              <a:spLocks noChangeAspect="1"/>
            </p:cNvSpPr>
            <p:nvPr/>
          </p:nvSpPr>
          <p:spPr bwMode="auto">
            <a:xfrm>
              <a:off x="3096" y="591"/>
              <a:ext cx="1" cy="9"/>
            </a:xfrm>
            <a:custGeom>
              <a:avLst/>
              <a:gdLst>
                <a:gd name="T0" fmla="*/ 1 w 1"/>
                <a:gd name="T1" fmla="*/ 9 h 9"/>
                <a:gd name="T2" fmla="*/ 1 w 1"/>
                <a:gd name="T3" fmla="*/ 9 h 9"/>
                <a:gd name="T4" fmla="*/ 1 w 1"/>
                <a:gd name="T5" fmla="*/ 8 h 9"/>
                <a:gd name="T6" fmla="*/ 1 w 1"/>
                <a:gd name="T7" fmla="*/ 4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1" y="9"/>
                  </a:lnTo>
                  <a:lnTo>
                    <a:pt x="1" y="8"/>
                  </a:lnTo>
                  <a:lnTo>
                    <a:pt x="1" y="4"/>
                  </a:lnTo>
                  <a:lnTo>
                    <a:pt x="0"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49" name="Freeform 59"/>
            <p:cNvSpPr>
              <a:spLocks noChangeAspect="1"/>
            </p:cNvSpPr>
            <p:nvPr/>
          </p:nvSpPr>
          <p:spPr bwMode="auto">
            <a:xfrm>
              <a:off x="2959" y="567"/>
              <a:ext cx="11" cy="13"/>
            </a:xfrm>
            <a:custGeom>
              <a:avLst/>
              <a:gdLst>
                <a:gd name="T0" fmla="*/ 11 w 11"/>
                <a:gd name="T1" fmla="*/ 0 h 13"/>
                <a:gd name="T2" fmla="*/ 5 w 11"/>
                <a:gd name="T3" fmla="*/ 6 h 13"/>
                <a:gd name="T4" fmla="*/ 0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11" y="0"/>
                  </a:moveTo>
                  <a:lnTo>
                    <a:pt x="5" y="6"/>
                  </a:lnTo>
                  <a:lnTo>
                    <a:pt x="0" y="13"/>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50" name="Freeform 60"/>
            <p:cNvSpPr>
              <a:spLocks noChangeAspect="1"/>
            </p:cNvSpPr>
            <p:nvPr/>
          </p:nvSpPr>
          <p:spPr bwMode="auto">
            <a:xfrm>
              <a:off x="2855" y="575"/>
              <a:ext cx="6" cy="10"/>
            </a:xfrm>
            <a:custGeom>
              <a:avLst/>
              <a:gdLst>
                <a:gd name="T0" fmla="*/ 6 w 6"/>
                <a:gd name="T1" fmla="*/ 0 h 10"/>
                <a:gd name="T2" fmla="*/ 2 w 6"/>
                <a:gd name="T3" fmla="*/ 5 h 10"/>
                <a:gd name="T4" fmla="*/ 0 w 6"/>
                <a:gd name="T5" fmla="*/ 1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0"/>
                  </a:moveTo>
                  <a:lnTo>
                    <a:pt x="2" y="5"/>
                  </a:lnTo>
                  <a:lnTo>
                    <a:pt x="0" y="1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51" name="Freeform 61"/>
            <p:cNvSpPr>
              <a:spLocks noChangeAspect="1"/>
            </p:cNvSpPr>
            <p:nvPr/>
          </p:nvSpPr>
          <p:spPr bwMode="auto">
            <a:xfrm>
              <a:off x="2735" y="589"/>
              <a:ext cx="19" cy="10"/>
            </a:xfrm>
            <a:custGeom>
              <a:avLst/>
              <a:gdLst>
                <a:gd name="T0" fmla="*/ 19 w 19"/>
                <a:gd name="T1" fmla="*/ 10 h 10"/>
                <a:gd name="T2" fmla="*/ 10 w 19"/>
                <a:gd name="T3" fmla="*/ 5 h 10"/>
                <a:gd name="T4" fmla="*/ 0 w 19"/>
                <a:gd name="T5" fmla="*/ 0 h 10"/>
                <a:gd name="T6" fmla="*/ 0 60000 65536"/>
                <a:gd name="T7" fmla="*/ 0 60000 65536"/>
                <a:gd name="T8" fmla="*/ 0 60000 65536"/>
                <a:gd name="T9" fmla="*/ 0 w 19"/>
                <a:gd name="T10" fmla="*/ 0 h 10"/>
                <a:gd name="T11" fmla="*/ 19 w 19"/>
                <a:gd name="T12" fmla="*/ 10 h 10"/>
              </a:gdLst>
              <a:ahLst/>
              <a:cxnLst>
                <a:cxn ang="T6">
                  <a:pos x="T0" y="T1"/>
                </a:cxn>
                <a:cxn ang="T7">
                  <a:pos x="T2" y="T3"/>
                </a:cxn>
                <a:cxn ang="T8">
                  <a:pos x="T4" y="T5"/>
                </a:cxn>
              </a:cxnLst>
              <a:rect l="T9" t="T10" r="T11" b="T12"/>
              <a:pathLst>
                <a:path w="19" h="10">
                  <a:moveTo>
                    <a:pt x="19" y="10"/>
                  </a:moveTo>
                  <a:lnTo>
                    <a:pt x="10" y="5"/>
                  </a:lnTo>
                  <a:lnTo>
                    <a:pt x="0" y="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52" name="Freeform 62"/>
            <p:cNvSpPr>
              <a:spLocks noChangeAspect="1"/>
            </p:cNvSpPr>
            <p:nvPr/>
          </p:nvSpPr>
          <p:spPr bwMode="auto">
            <a:xfrm>
              <a:off x="2585" y="658"/>
              <a:ext cx="3" cy="10"/>
            </a:xfrm>
            <a:custGeom>
              <a:avLst/>
              <a:gdLst>
                <a:gd name="T0" fmla="*/ 0 w 3"/>
                <a:gd name="T1" fmla="*/ 0 h 10"/>
                <a:gd name="T2" fmla="*/ 1 w 3"/>
                <a:gd name="T3" fmla="*/ 5 h 10"/>
                <a:gd name="T4" fmla="*/ 3 w 3"/>
                <a:gd name="T5" fmla="*/ 1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1" y="5"/>
                  </a:lnTo>
                  <a:lnTo>
                    <a:pt x="3" y="10"/>
                  </a:lnTo>
                </a:path>
              </a:pathLst>
            </a:custGeom>
            <a:solidFill>
              <a:schemeClr val="bg1"/>
            </a:solidFill>
            <a:ln w="12700">
              <a:solidFill>
                <a:srgbClr val="000000"/>
              </a:solidFill>
              <a:prstDash val="solid"/>
              <a:round/>
              <a:headEnd/>
              <a:tailEnd/>
            </a:ln>
          </p:spPr>
          <p:txBody>
            <a:bodyPr/>
            <a:lstStyle/>
            <a:p>
              <a:endParaRPr lang="en-US" sz="800">
                <a:solidFill>
                  <a:srgbClr val="000000">
                    <a:lumMod val="65000"/>
                    <a:lumOff val="35000"/>
                  </a:srgbClr>
                </a:solidFill>
                <a:latin typeface="Arial"/>
                <a:ea typeface=""/>
                <a:cs typeface=""/>
              </a:endParaRPr>
            </a:p>
          </p:txBody>
        </p:sp>
        <p:sp>
          <p:nvSpPr>
            <p:cNvPr id="2353" name="Rectangle 63"/>
            <p:cNvSpPr>
              <a:spLocks noChangeAspect="1" noChangeArrowheads="1"/>
            </p:cNvSpPr>
            <p:nvPr/>
          </p:nvSpPr>
          <p:spPr bwMode="auto">
            <a:xfrm>
              <a:off x="2661" y="622"/>
              <a:ext cx="337" cy="168"/>
            </a:xfrm>
            <a:prstGeom prst="rect">
              <a:avLst/>
            </a:prstGeom>
            <a:solidFill>
              <a:schemeClr val="bg1"/>
            </a:solidFill>
            <a:ln w="9525">
              <a:noFill/>
              <a:miter lim="800000"/>
              <a:headEnd/>
              <a:tailEnd/>
            </a:ln>
          </p:spPr>
          <p:txBody>
            <a:bodyPr wrap="none" lIns="92075" tIns="46038" rIns="92075" bIns="46038" anchor="ctr"/>
            <a:lstStyle/>
            <a:p>
              <a:pPr algn="ctr"/>
              <a:endParaRPr lang="en-US">
                <a:solidFill>
                  <a:srgbClr val="000000">
                    <a:lumMod val="65000"/>
                    <a:lumOff val="35000"/>
                  </a:srgbClr>
                </a:solidFill>
                <a:latin typeface="Times New Roman" pitchFamily="18" charset="0"/>
                <a:ea typeface=""/>
                <a:cs typeface=""/>
              </a:endParaRPr>
            </a:p>
          </p:txBody>
        </p:sp>
      </p:grpSp>
      <p:grpSp>
        <p:nvGrpSpPr>
          <p:cNvPr id="12" name="Group 64"/>
          <p:cNvGrpSpPr>
            <a:grpSpLocks/>
          </p:cNvGrpSpPr>
          <p:nvPr/>
        </p:nvGrpSpPr>
        <p:grpSpPr bwMode="auto">
          <a:xfrm>
            <a:off x="2029387" y="1042020"/>
            <a:ext cx="60325" cy="863600"/>
            <a:chOff x="3221" y="658"/>
            <a:chExt cx="38" cy="544"/>
          </a:xfrm>
        </p:grpSpPr>
        <p:sp>
          <p:nvSpPr>
            <p:cNvPr id="2335" name="Line 65"/>
            <p:cNvSpPr>
              <a:spLocks noChangeAspect="1" noChangeShapeType="1"/>
            </p:cNvSpPr>
            <p:nvPr/>
          </p:nvSpPr>
          <p:spPr bwMode="auto">
            <a:xfrm>
              <a:off x="3243" y="1096"/>
              <a:ext cx="2" cy="99"/>
            </a:xfrm>
            <a:prstGeom prst="line">
              <a:avLst/>
            </a:prstGeom>
            <a:noFill/>
            <a:ln w="28575">
              <a:solidFill>
                <a:srgbClr val="FF00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36" name="Freeform 66"/>
            <p:cNvSpPr>
              <a:spLocks noChangeAspect="1"/>
            </p:cNvSpPr>
            <p:nvPr/>
          </p:nvSpPr>
          <p:spPr bwMode="auto">
            <a:xfrm>
              <a:off x="3221" y="946"/>
              <a:ext cx="38" cy="152"/>
            </a:xfrm>
            <a:custGeom>
              <a:avLst/>
              <a:gdLst>
                <a:gd name="T0" fmla="*/ 22 w 106"/>
                <a:gd name="T1" fmla="*/ 152 h 438"/>
                <a:gd name="T2" fmla="*/ 22 w 106"/>
                <a:gd name="T3" fmla="*/ 135 h 438"/>
                <a:gd name="T4" fmla="*/ 4 w 106"/>
                <a:gd name="T5" fmla="*/ 118 h 438"/>
                <a:gd name="T6" fmla="*/ 38 w 106"/>
                <a:gd name="T7" fmla="*/ 99 h 438"/>
                <a:gd name="T8" fmla="*/ 4 w 106"/>
                <a:gd name="T9" fmla="*/ 85 h 438"/>
                <a:gd name="T10" fmla="*/ 35 w 106"/>
                <a:gd name="T11" fmla="*/ 68 h 438"/>
                <a:gd name="T12" fmla="*/ 0 w 106"/>
                <a:gd name="T13" fmla="*/ 53 h 438"/>
                <a:gd name="T14" fmla="*/ 34 w 106"/>
                <a:gd name="T15" fmla="*/ 34 h 438"/>
                <a:gd name="T16" fmla="*/ 16 w 106"/>
                <a:gd name="T17" fmla="*/ 19 h 438"/>
                <a:gd name="T18" fmla="*/ 16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28575" cap="rnd" cmpd="sng">
              <a:solidFill>
                <a:srgbClr val="FF00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337" name="Line 67"/>
            <p:cNvSpPr>
              <a:spLocks noChangeAspect="1" noChangeShapeType="1"/>
            </p:cNvSpPr>
            <p:nvPr/>
          </p:nvSpPr>
          <p:spPr bwMode="auto">
            <a:xfrm flipH="1" flipV="1">
              <a:off x="3233" y="667"/>
              <a:ext cx="4" cy="280"/>
            </a:xfrm>
            <a:prstGeom prst="line">
              <a:avLst/>
            </a:prstGeom>
            <a:noFill/>
            <a:ln w="28575">
              <a:solidFill>
                <a:srgbClr val="FF00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38" name="AutoShape 68"/>
            <p:cNvSpPr>
              <a:spLocks noChangeAspect="1" noChangeArrowheads="1"/>
            </p:cNvSpPr>
            <p:nvPr/>
          </p:nvSpPr>
          <p:spPr bwMode="auto">
            <a:xfrm>
              <a:off x="3224" y="658"/>
              <a:ext cx="18" cy="17"/>
            </a:xfrm>
            <a:prstGeom prst="hexagon">
              <a:avLst>
                <a:gd name="adj" fmla="val 26466"/>
                <a:gd name="vf" fmla="val 115470"/>
              </a:avLst>
            </a:prstGeom>
            <a:solidFill>
              <a:schemeClr val="tx1"/>
            </a:solidFill>
            <a:ln w="28575">
              <a:solidFill>
                <a:srgbClr val="FF0000"/>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39" name="AutoShape 69"/>
            <p:cNvSpPr>
              <a:spLocks noChangeAspect="1" noChangeArrowheads="1"/>
            </p:cNvSpPr>
            <p:nvPr/>
          </p:nvSpPr>
          <p:spPr bwMode="auto">
            <a:xfrm>
              <a:off x="3236" y="1184"/>
              <a:ext cx="18" cy="18"/>
            </a:xfrm>
            <a:prstGeom prst="hexagon">
              <a:avLst>
                <a:gd name="adj" fmla="val 24995"/>
                <a:gd name="vf" fmla="val 115470"/>
              </a:avLst>
            </a:prstGeom>
            <a:solidFill>
              <a:schemeClr val="tx1"/>
            </a:solidFill>
            <a:ln w="28575">
              <a:solidFill>
                <a:srgbClr val="FF0000"/>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grpSp>
      <p:sp>
        <p:nvSpPr>
          <p:cNvPr id="2073" name="Rectangle 70"/>
          <p:cNvSpPr>
            <a:spLocks noChangeAspect="1" noChangeArrowheads="1"/>
          </p:cNvSpPr>
          <p:nvPr/>
        </p:nvSpPr>
        <p:spPr bwMode="auto">
          <a:xfrm rot="16200000">
            <a:off x="1591305" y="941458"/>
            <a:ext cx="1134926" cy="212237"/>
          </a:xfrm>
          <a:prstGeom prst="rect">
            <a:avLst/>
          </a:prstGeom>
          <a:noFill/>
          <a:ln w="9525">
            <a:noFill/>
            <a:miter lim="800000"/>
            <a:headEnd/>
            <a:tailEnd/>
          </a:ln>
        </p:spPr>
        <p:txBody>
          <a:bodyPr wrap="none" lIns="73025" tIns="36512" rIns="73025" bIns="36512">
            <a:spAutoFit/>
          </a:bodyPr>
          <a:lstStyle/>
          <a:p>
            <a:pPr defTabSz="585788"/>
            <a:r>
              <a:rPr lang="en-US" sz="900">
                <a:solidFill>
                  <a:srgbClr val="000000">
                    <a:lumMod val="65000"/>
                    <a:lumOff val="35000"/>
                  </a:srgbClr>
                </a:solidFill>
                <a:latin typeface="Arial Rounded MT Bold" pitchFamily="34" charset="0"/>
                <a:ea typeface=""/>
                <a:cs typeface=""/>
              </a:rPr>
              <a:t>Sensible heat flux</a:t>
            </a:r>
          </a:p>
        </p:txBody>
      </p:sp>
      <p:sp>
        <p:nvSpPr>
          <p:cNvPr id="2074" name="Rectangle 71"/>
          <p:cNvSpPr>
            <a:spLocks noChangeAspect="1" noChangeArrowheads="1"/>
          </p:cNvSpPr>
          <p:nvPr/>
        </p:nvSpPr>
        <p:spPr bwMode="auto">
          <a:xfrm rot="16200000">
            <a:off x="1398034" y="1000734"/>
            <a:ext cx="1008289" cy="212237"/>
          </a:xfrm>
          <a:prstGeom prst="rect">
            <a:avLst/>
          </a:prstGeom>
          <a:noFill/>
          <a:ln w="9525">
            <a:noFill/>
            <a:miter lim="800000"/>
            <a:headEnd/>
            <a:tailEnd/>
          </a:ln>
        </p:spPr>
        <p:txBody>
          <a:bodyPr wrap="none" lIns="73025" tIns="36512" rIns="73025" bIns="36512">
            <a:spAutoFit/>
          </a:bodyPr>
          <a:lstStyle/>
          <a:p>
            <a:pPr defTabSz="585788"/>
            <a:r>
              <a:rPr lang="en-US" sz="900" dirty="0">
                <a:solidFill>
                  <a:srgbClr val="000000">
                    <a:lumMod val="65000"/>
                    <a:lumOff val="35000"/>
                  </a:srgbClr>
                </a:solidFill>
                <a:latin typeface="Arial Rounded MT Bold" pitchFamily="34" charset="0"/>
                <a:ea typeface=""/>
                <a:cs typeface=""/>
              </a:rPr>
              <a:t>Latent heat flux</a:t>
            </a:r>
          </a:p>
        </p:txBody>
      </p:sp>
      <p:grpSp>
        <p:nvGrpSpPr>
          <p:cNvPr id="13" name="Group 72"/>
          <p:cNvGrpSpPr>
            <a:grpSpLocks/>
          </p:cNvGrpSpPr>
          <p:nvPr/>
        </p:nvGrpSpPr>
        <p:grpSpPr bwMode="auto">
          <a:xfrm>
            <a:off x="1755334" y="1056543"/>
            <a:ext cx="69850" cy="841375"/>
            <a:chOff x="3089" y="662"/>
            <a:chExt cx="44" cy="530"/>
          </a:xfrm>
        </p:grpSpPr>
        <p:sp>
          <p:nvSpPr>
            <p:cNvPr id="2327" name="Line 73"/>
            <p:cNvSpPr>
              <a:spLocks noChangeAspect="1" noChangeShapeType="1"/>
            </p:cNvSpPr>
            <p:nvPr/>
          </p:nvSpPr>
          <p:spPr bwMode="auto">
            <a:xfrm flipH="1">
              <a:off x="3107" y="1095"/>
              <a:ext cx="4" cy="8"/>
            </a:xfrm>
            <a:prstGeom prst="line">
              <a:avLst/>
            </a:prstGeom>
            <a:noFill/>
            <a:ln w="28575">
              <a:solidFill>
                <a:srgbClr val="0070C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28" name="Line 74"/>
            <p:cNvSpPr>
              <a:spLocks noChangeAspect="1" noChangeShapeType="1"/>
            </p:cNvSpPr>
            <p:nvPr/>
          </p:nvSpPr>
          <p:spPr bwMode="auto">
            <a:xfrm flipH="1" flipV="1">
              <a:off x="3111" y="1095"/>
              <a:ext cx="14" cy="0"/>
            </a:xfrm>
            <a:prstGeom prst="line">
              <a:avLst/>
            </a:prstGeom>
            <a:noFill/>
            <a:ln w="28575">
              <a:solidFill>
                <a:srgbClr val="0070C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29" name="Freeform 75"/>
            <p:cNvSpPr>
              <a:spLocks noChangeAspect="1"/>
            </p:cNvSpPr>
            <p:nvPr/>
          </p:nvSpPr>
          <p:spPr bwMode="auto">
            <a:xfrm>
              <a:off x="3095" y="1019"/>
              <a:ext cx="38" cy="152"/>
            </a:xfrm>
            <a:custGeom>
              <a:avLst/>
              <a:gdLst>
                <a:gd name="T0" fmla="*/ 22 w 107"/>
                <a:gd name="T1" fmla="*/ 152 h 437"/>
                <a:gd name="T2" fmla="*/ 21 w 107"/>
                <a:gd name="T3" fmla="*/ 135 h 437"/>
                <a:gd name="T4" fmla="*/ 4 w 107"/>
                <a:gd name="T5" fmla="*/ 118 h 437"/>
                <a:gd name="T6" fmla="*/ 38 w 107"/>
                <a:gd name="T7" fmla="*/ 99 h 437"/>
                <a:gd name="T8" fmla="*/ 4 w 107"/>
                <a:gd name="T9" fmla="*/ 85 h 437"/>
                <a:gd name="T10" fmla="*/ 35 w 107"/>
                <a:gd name="T11" fmla="*/ 67 h 437"/>
                <a:gd name="T12" fmla="*/ 0 w 107"/>
                <a:gd name="T13" fmla="*/ 53 h 437"/>
                <a:gd name="T14" fmla="*/ 34 w 107"/>
                <a:gd name="T15" fmla="*/ 34 h 437"/>
                <a:gd name="T16" fmla="*/ 16 w 107"/>
                <a:gd name="T17" fmla="*/ 19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6" y="97"/>
                  </a:lnTo>
                  <a:lnTo>
                    <a:pt x="45" y="54"/>
                  </a:lnTo>
                  <a:lnTo>
                    <a:pt x="46" y="0"/>
                  </a:lnTo>
                </a:path>
              </a:pathLst>
            </a:custGeom>
            <a:noFill/>
            <a:ln w="28575" cap="rnd" cmpd="sng">
              <a:solidFill>
                <a:srgbClr val="0070C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330" name="Freeform 76"/>
            <p:cNvSpPr>
              <a:spLocks noChangeAspect="1"/>
            </p:cNvSpPr>
            <p:nvPr/>
          </p:nvSpPr>
          <p:spPr bwMode="auto">
            <a:xfrm>
              <a:off x="3089" y="826"/>
              <a:ext cx="37" cy="152"/>
            </a:xfrm>
            <a:custGeom>
              <a:avLst/>
              <a:gdLst>
                <a:gd name="T0" fmla="*/ 21 w 107"/>
                <a:gd name="T1" fmla="*/ 152 h 437"/>
                <a:gd name="T2" fmla="*/ 21 w 107"/>
                <a:gd name="T3" fmla="*/ 135 h 437"/>
                <a:gd name="T4" fmla="*/ 4 w 107"/>
                <a:gd name="T5" fmla="*/ 118 h 437"/>
                <a:gd name="T6" fmla="*/ 37 w 107"/>
                <a:gd name="T7" fmla="*/ 99 h 437"/>
                <a:gd name="T8" fmla="*/ 4 w 107"/>
                <a:gd name="T9" fmla="*/ 85 h 437"/>
                <a:gd name="T10" fmla="*/ 34 w 107"/>
                <a:gd name="T11" fmla="*/ 67 h 437"/>
                <a:gd name="T12" fmla="*/ 0 w 107"/>
                <a:gd name="T13" fmla="*/ 53 h 437"/>
                <a:gd name="T14" fmla="*/ 33 w 107"/>
                <a:gd name="T15" fmla="*/ 34 h 437"/>
                <a:gd name="T16" fmla="*/ 16 w 107"/>
                <a:gd name="T17" fmla="*/ 18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28575" cap="rnd" cmpd="sng">
              <a:solidFill>
                <a:srgbClr val="0070C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331" name="Line 77"/>
            <p:cNvSpPr>
              <a:spLocks noChangeAspect="1" noChangeShapeType="1"/>
            </p:cNvSpPr>
            <p:nvPr/>
          </p:nvSpPr>
          <p:spPr bwMode="auto">
            <a:xfrm flipH="1" flipV="1">
              <a:off x="3101" y="669"/>
              <a:ext cx="4" cy="157"/>
            </a:xfrm>
            <a:prstGeom prst="line">
              <a:avLst/>
            </a:prstGeom>
            <a:noFill/>
            <a:ln w="28575">
              <a:solidFill>
                <a:srgbClr val="0070C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32" name="AutoShape 78"/>
            <p:cNvSpPr>
              <a:spLocks noChangeAspect="1" noChangeArrowheads="1"/>
            </p:cNvSpPr>
            <p:nvPr/>
          </p:nvSpPr>
          <p:spPr bwMode="auto">
            <a:xfrm>
              <a:off x="3091" y="662"/>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33" name="AutoShape 79"/>
            <p:cNvSpPr>
              <a:spLocks noChangeAspect="1" noChangeArrowheads="1"/>
            </p:cNvSpPr>
            <p:nvPr/>
          </p:nvSpPr>
          <p:spPr bwMode="auto">
            <a:xfrm>
              <a:off x="3108" y="1175"/>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334" name="Line 80"/>
            <p:cNvSpPr>
              <a:spLocks noChangeAspect="1" noChangeShapeType="1"/>
            </p:cNvSpPr>
            <p:nvPr/>
          </p:nvSpPr>
          <p:spPr bwMode="auto">
            <a:xfrm flipH="1" flipV="1">
              <a:off x="3111" y="979"/>
              <a:ext cx="1" cy="39"/>
            </a:xfrm>
            <a:prstGeom prst="line">
              <a:avLst/>
            </a:prstGeom>
            <a:noFill/>
            <a:ln w="28575">
              <a:solidFill>
                <a:srgbClr val="0070C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14" name="Group 81"/>
          <p:cNvGrpSpPr>
            <a:grpSpLocks noChangeAspect="1"/>
          </p:cNvGrpSpPr>
          <p:nvPr/>
        </p:nvGrpSpPr>
        <p:grpSpPr bwMode="auto">
          <a:xfrm>
            <a:off x="1734112" y="1923082"/>
            <a:ext cx="123825" cy="328613"/>
            <a:chOff x="3657" y="1317"/>
            <a:chExt cx="226" cy="401"/>
          </a:xfrm>
        </p:grpSpPr>
        <p:sp>
          <p:nvSpPr>
            <p:cNvPr id="2325" name="Line 82"/>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26"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15" name="Group 84"/>
          <p:cNvGrpSpPr>
            <a:grpSpLocks noChangeAspect="1"/>
          </p:cNvGrpSpPr>
          <p:nvPr/>
        </p:nvGrpSpPr>
        <p:grpSpPr bwMode="auto">
          <a:xfrm>
            <a:off x="2176346" y="614665"/>
            <a:ext cx="994264" cy="1249680"/>
            <a:chOff x="2985" y="1019"/>
            <a:chExt cx="782" cy="984"/>
          </a:xfrm>
        </p:grpSpPr>
        <p:sp>
          <p:nvSpPr>
            <p:cNvPr id="2318" name="Freeform 85"/>
            <p:cNvSpPr>
              <a:spLocks noChangeAspect="1"/>
            </p:cNvSpPr>
            <p:nvPr/>
          </p:nvSpPr>
          <p:spPr bwMode="auto">
            <a:xfrm>
              <a:off x="3126" y="1326"/>
              <a:ext cx="373" cy="669"/>
            </a:xfrm>
            <a:custGeom>
              <a:avLst/>
              <a:gdLst>
                <a:gd name="T0" fmla="*/ 10 w 854"/>
                <a:gd name="T1" fmla="*/ 667 h 1537"/>
                <a:gd name="T2" fmla="*/ 24 w 854"/>
                <a:gd name="T3" fmla="*/ 663 h 1537"/>
                <a:gd name="T4" fmla="*/ 39 w 854"/>
                <a:gd name="T5" fmla="*/ 660 h 1537"/>
                <a:gd name="T6" fmla="*/ 54 w 854"/>
                <a:gd name="T7" fmla="*/ 657 h 1537"/>
                <a:gd name="T8" fmla="*/ 69 w 854"/>
                <a:gd name="T9" fmla="*/ 653 h 1537"/>
                <a:gd name="T10" fmla="*/ 83 w 854"/>
                <a:gd name="T11" fmla="*/ 648 h 1537"/>
                <a:gd name="T12" fmla="*/ 103 w 854"/>
                <a:gd name="T13" fmla="*/ 639 h 1537"/>
                <a:gd name="T14" fmla="*/ 117 w 854"/>
                <a:gd name="T15" fmla="*/ 632 h 1537"/>
                <a:gd name="T16" fmla="*/ 131 w 854"/>
                <a:gd name="T17" fmla="*/ 623 h 1537"/>
                <a:gd name="T18" fmla="*/ 145 w 854"/>
                <a:gd name="T19" fmla="*/ 614 h 1537"/>
                <a:gd name="T20" fmla="*/ 158 w 854"/>
                <a:gd name="T21" fmla="*/ 604 h 1537"/>
                <a:gd name="T22" fmla="*/ 169 w 854"/>
                <a:gd name="T23" fmla="*/ 594 h 1537"/>
                <a:gd name="T24" fmla="*/ 184 w 854"/>
                <a:gd name="T25" fmla="*/ 580 h 1537"/>
                <a:gd name="T26" fmla="*/ 194 w 854"/>
                <a:gd name="T27" fmla="*/ 569 h 1537"/>
                <a:gd name="T28" fmla="*/ 204 w 854"/>
                <a:gd name="T29" fmla="*/ 559 h 1537"/>
                <a:gd name="T30" fmla="*/ 212 w 854"/>
                <a:gd name="T31" fmla="*/ 548 h 1537"/>
                <a:gd name="T32" fmla="*/ 220 w 854"/>
                <a:gd name="T33" fmla="*/ 537 h 1537"/>
                <a:gd name="T34" fmla="*/ 228 w 854"/>
                <a:gd name="T35" fmla="*/ 525 h 1537"/>
                <a:gd name="T36" fmla="*/ 235 w 854"/>
                <a:gd name="T37" fmla="*/ 512 h 1537"/>
                <a:gd name="T38" fmla="*/ 245 w 854"/>
                <a:gd name="T39" fmla="*/ 492 h 1537"/>
                <a:gd name="T40" fmla="*/ 252 w 854"/>
                <a:gd name="T41" fmla="*/ 475 h 1537"/>
                <a:gd name="T42" fmla="*/ 260 w 854"/>
                <a:gd name="T43" fmla="*/ 458 h 1537"/>
                <a:gd name="T44" fmla="*/ 267 w 854"/>
                <a:gd name="T45" fmla="*/ 439 h 1537"/>
                <a:gd name="T46" fmla="*/ 276 w 854"/>
                <a:gd name="T47" fmla="*/ 420 h 1537"/>
                <a:gd name="T48" fmla="*/ 283 w 854"/>
                <a:gd name="T49" fmla="*/ 400 h 1537"/>
                <a:gd name="T50" fmla="*/ 294 w 854"/>
                <a:gd name="T51" fmla="*/ 372 h 1537"/>
                <a:gd name="T52" fmla="*/ 301 w 854"/>
                <a:gd name="T53" fmla="*/ 350 h 1537"/>
                <a:gd name="T54" fmla="*/ 309 w 854"/>
                <a:gd name="T55" fmla="*/ 329 h 1537"/>
                <a:gd name="T56" fmla="*/ 317 w 854"/>
                <a:gd name="T57" fmla="*/ 306 h 1537"/>
                <a:gd name="T58" fmla="*/ 324 w 854"/>
                <a:gd name="T59" fmla="*/ 284 h 1537"/>
                <a:gd name="T60" fmla="*/ 330 w 854"/>
                <a:gd name="T61" fmla="*/ 260 h 1537"/>
                <a:gd name="T62" fmla="*/ 338 w 854"/>
                <a:gd name="T63" fmla="*/ 229 h 1537"/>
                <a:gd name="T64" fmla="*/ 344 w 854"/>
                <a:gd name="T65" fmla="*/ 204 h 1537"/>
                <a:gd name="T66" fmla="*/ 349 w 854"/>
                <a:gd name="T67" fmla="*/ 180 h 1537"/>
                <a:gd name="T68" fmla="*/ 353 w 854"/>
                <a:gd name="T69" fmla="*/ 156 h 1537"/>
                <a:gd name="T70" fmla="*/ 356 w 854"/>
                <a:gd name="T71" fmla="*/ 132 h 1537"/>
                <a:gd name="T72" fmla="*/ 359 w 854"/>
                <a:gd name="T73" fmla="*/ 111 h 1537"/>
                <a:gd name="T74" fmla="*/ 362 w 854"/>
                <a:gd name="T75" fmla="*/ 91 h 1537"/>
                <a:gd name="T76" fmla="*/ 365 w 854"/>
                <a:gd name="T77" fmla="*/ 67 h 1537"/>
                <a:gd name="T78" fmla="*/ 367 w 854"/>
                <a:gd name="T79" fmla="*/ 52 h 1537"/>
                <a:gd name="T80" fmla="*/ 368 w 854"/>
                <a:gd name="T81" fmla="*/ 40 h 1537"/>
                <a:gd name="T82" fmla="*/ 370 w 854"/>
                <a:gd name="T83" fmla="*/ 28 h 1537"/>
                <a:gd name="T84" fmla="*/ 370 w 854"/>
                <a:gd name="T85" fmla="*/ 18 h 1537"/>
                <a:gd name="T86" fmla="*/ 372 w 854"/>
                <a:gd name="T87" fmla="*/ 9 h 15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4"/>
                <a:gd name="T133" fmla="*/ 0 h 1537"/>
                <a:gd name="T134" fmla="*/ 854 w 854"/>
                <a:gd name="T135" fmla="*/ 1537 h 15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4" h="1537">
                  <a:moveTo>
                    <a:pt x="0" y="1536"/>
                  </a:moveTo>
                  <a:lnTo>
                    <a:pt x="11" y="1533"/>
                  </a:lnTo>
                  <a:lnTo>
                    <a:pt x="22" y="1532"/>
                  </a:lnTo>
                  <a:lnTo>
                    <a:pt x="33" y="1529"/>
                  </a:lnTo>
                  <a:lnTo>
                    <a:pt x="45" y="1527"/>
                  </a:lnTo>
                  <a:lnTo>
                    <a:pt x="56" y="1524"/>
                  </a:lnTo>
                  <a:lnTo>
                    <a:pt x="68" y="1522"/>
                  </a:lnTo>
                  <a:lnTo>
                    <a:pt x="79" y="1520"/>
                  </a:lnTo>
                  <a:lnTo>
                    <a:pt x="90" y="1517"/>
                  </a:lnTo>
                  <a:lnTo>
                    <a:pt x="101" y="1515"/>
                  </a:lnTo>
                  <a:lnTo>
                    <a:pt x="112" y="1512"/>
                  </a:lnTo>
                  <a:lnTo>
                    <a:pt x="124" y="1509"/>
                  </a:lnTo>
                  <a:lnTo>
                    <a:pt x="136" y="1506"/>
                  </a:lnTo>
                  <a:lnTo>
                    <a:pt x="146" y="1503"/>
                  </a:lnTo>
                  <a:lnTo>
                    <a:pt x="158" y="1500"/>
                  </a:lnTo>
                  <a:lnTo>
                    <a:pt x="169" y="1496"/>
                  </a:lnTo>
                  <a:lnTo>
                    <a:pt x="180" y="1492"/>
                  </a:lnTo>
                  <a:lnTo>
                    <a:pt x="191" y="1488"/>
                  </a:lnTo>
                  <a:lnTo>
                    <a:pt x="202" y="1483"/>
                  </a:lnTo>
                  <a:lnTo>
                    <a:pt x="225" y="1473"/>
                  </a:lnTo>
                  <a:lnTo>
                    <a:pt x="235" y="1468"/>
                  </a:lnTo>
                  <a:lnTo>
                    <a:pt x="246" y="1463"/>
                  </a:lnTo>
                  <a:lnTo>
                    <a:pt x="257" y="1457"/>
                  </a:lnTo>
                  <a:lnTo>
                    <a:pt x="268" y="1451"/>
                  </a:lnTo>
                  <a:lnTo>
                    <a:pt x="279" y="1444"/>
                  </a:lnTo>
                  <a:lnTo>
                    <a:pt x="289" y="1438"/>
                  </a:lnTo>
                  <a:lnTo>
                    <a:pt x="300" y="1431"/>
                  </a:lnTo>
                  <a:lnTo>
                    <a:pt x="310" y="1424"/>
                  </a:lnTo>
                  <a:lnTo>
                    <a:pt x="321" y="1416"/>
                  </a:lnTo>
                  <a:lnTo>
                    <a:pt x="331" y="1410"/>
                  </a:lnTo>
                  <a:lnTo>
                    <a:pt x="341" y="1402"/>
                  </a:lnTo>
                  <a:lnTo>
                    <a:pt x="351" y="1395"/>
                  </a:lnTo>
                  <a:lnTo>
                    <a:pt x="361" y="1387"/>
                  </a:lnTo>
                  <a:lnTo>
                    <a:pt x="370" y="1379"/>
                  </a:lnTo>
                  <a:lnTo>
                    <a:pt x="379" y="1372"/>
                  </a:lnTo>
                  <a:lnTo>
                    <a:pt x="388" y="1364"/>
                  </a:lnTo>
                  <a:lnTo>
                    <a:pt x="397" y="1356"/>
                  </a:lnTo>
                  <a:lnTo>
                    <a:pt x="406" y="1348"/>
                  </a:lnTo>
                  <a:lnTo>
                    <a:pt x="422" y="1332"/>
                  </a:lnTo>
                  <a:lnTo>
                    <a:pt x="430" y="1324"/>
                  </a:lnTo>
                  <a:lnTo>
                    <a:pt x="438" y="1316"/>
                  </a:lnTo>
                  <a:lnTo>
                    <a:pt x="445" y="1308"/>
                  </a:lnTo>
                  <a:lnTo>
                    <a:pt x="452" y="1300"/>
                  </a:lnTo>
                  <a:lnTo>
                    <a:pt x="459" y="1292"/>
                  </a:lnTo>
                  <a:lnTo>
                    <a:pt x="466" y="1284"/>
                  </a:lnTo>
                  <a:lnTo>
                    <a:pt x="472" y="1276"/>
                  </a:lnTo>
                  <a:lnTo>
                    <a:pt x="479" y="1268"/>
                  </a:lnTo>
                  <a:lnTo>
                    <a:pt x="485" y="1260"/>
                  </a:lnTo>
                  <a:lnTo>
                    <a:pt x="491" y="1252"/>
                  </a:lnTo>
                  <a:lnTo>
                    <a:pt x="498" y="1243"/>
                  </a:lnTo>
                  <a:lnTo>
                    <a:pt x="503" y="1234"/>
                  </a:lnTo>
                  <a:lnTo>
                    <a:pt x="509" y="1225"/>
                  </a:lnTo>
                  <a:lnTo>
                    <a:pt x="515" y="1216"/>
                  </a:lnTo>
                  <a:lnTo>
                    <a:pt x="521" y="1206"/>
                  </a:lnTo>
                  <a:lnTo>
                    <a:pt x="526" y="1196"/>
                  </a:lnTo>
                  <a:lnTo>
                    <a:pt x="531" y="1186"/>
                  </a:lnTo>
                  <a:lnTo>
                    <a:pt x="538" y="1176"/>
                  </a:lnTo>
                  <a:lnTo>
                    <a:pt x="549" y="1153"/>
                  </a:lnTo>
                  <a:lnTo>
                    <a:pt x="555" y="1142"/>
                  </a:lnTo>
                  <a:lnTo>
                    <a:pt x="560" y="1131"/>
                  </a:lnTo>
                  <a:lnTo>
                    <a:pt x="566" y="1118"/>
                  </a:lnTo>
                  <a:lnTo>
                    <a:pt x="571" y="1105"/>
                  </a:lnTo>
                  <a:lnTo>
                    <a:pt x="577" y="1092"/>
                  </a:lnTo>
                  <a:lnTo>
                    <a:pt x="583" y="1080"/>
                  </a:lnTo>
                  <a:lnTo>
                    <a:pt x="589" y="1066"/>
                  </a:lnTo>
                  <a:lnTo>
                    <a:pt x="595" y="1052"/>
                  </a:lnTo>
                  <a:lnTo>
                    <a:pt x="601" y="1038"/>
                  </a:lnTo>
                  <a:lnTo>
                    <a:pt x="607" y="1024"/>
                  </a:lnTo>
                  <a:lnTo>
                    <a:pt x="612" y="1009"/>
                  </a:lnTo>
                  <a:lnTo>
                    <a:pt x="619" y="995"/>
                  </a:lnTo>
                  <a:lnTo>
                    <a:pt x="624" y="980"/>
                  </a:lnTo>
                  <a:lnTo>
                    <a:pt x="631" y="964"/>
                  </a:lnTo>
                  <a:lnTo>
                    <a:pt x="636" y="949"/>
                  </a:lnTo>
                  <a:lnTo>
                    <a:pt x="643" y="934"/>
                  </a:lnTo>
                  <a:lnTo>
                    <a:pt x="648" y="918"/>
                  </a:lnTo>
                  <a:lnTo>
                    <a:pt x="654" y="902"/>
                  </a:lnTo>
                  <a:lnTo>
                    <a:pt x="666" y="870"/>
                  </a:lnTo>
                  <a:lnTo>
                    <a:pt x="672" y="854"/>
                  </a:lnTo>
                  <a:lnTo>
                    <a:pt x="678" y="838"/>
                  </a:lnTo>
                  <a:lnTo>
                    <a:pt x="684" y="821"/>
                  </a:lnTo>
                  <a:lnTo>
                    <a:pt x="690" y="805"/>
                  </a:lnTo>
                  <a:lnTo>
                    <a:pt x="696" y="788"/>
                  </a:lnTo>
                  <a:lnTo>
                    <a:pt x="702" y="772"/>
                  </a:lnTo>
                  <a:lnTo>
                    <a:pt x="708" y="755"/>
                  </a:lnTo>
                  <a:lnTo>
                    <a:pt x="713" y="738"/>
                  </a:lnTo>
                  <a:lnTo>
                    <a:pt x="719" y="721"/>
                  </a:lnTo>
                  <a:lnTo>
                    <a:pt x="725" y="704"/>
                  </a:lnTo>
                  <a:lnTo>
                    <a:pt x="731" y="686"/>
                  </a:lnTo>
                  <a:lnTo>
                    <a:pt x="736" y="669"/>
                  </a:lnTo>
                  <a:lnTo>
                    <a:pt x="741" y="652"/>
                  </a:lnTo>
                  <a:lnTo>
                    <a:pt x="746" y="634"/>
                  </a:lnTo>
                  <a:lnTo>
                    <a:pt x="752" y="616"/>
                  </a:lnTo>
                  <a:lnTo>
                    <a:pt x="756" y="598"/>
                  </a:lnTo>
                  <a:lnTo>
                    <a:pt x="761" y="580"/>
                  </a:lnTo>
                  <a:lnTo>
                    <a:pt x="766" y="562"/>
                  </a:lnTo>
                  <a:lnTo>
                    <a:pt x="775" y="525"/>
                  </a:lnTo>
                  <a:lnTo>
                    <a:pt x="780" y="507"/>
                  </a:lnTo>
                  <a:lnTo>
                    <a:pt x="784" y="488"/>
                  </a:lnTo>
                  <a:lnTo>
                    <a:pt x="788" y="469"/>
                  </a:lnTo>
                  <a:lnTo>
                    <a:pt x="791" y="450"/>
                  </a:lnTo>
                  <a:lnTo>
                    <a:pt x="795" y="432"/>
                  </a:lnTo>
                  <a:lnTo>
                    <a:pt x="798" y="413"/>
                  </a:lnTo>
                  <a:lnTo>
                    <a:pt x="801" y="395"/>
                  </a:lnTo>
                  <a:lnTo>
                    <a:pt x="804" y="376"/>
                  </a:lnTo>
                  <a:lnTo>
                    <a:pt x="808" y="358"/>
                  </a:lnTo>
                  <a:lnTo>
                    <a:pt x="810" y="340"/>
                  </a:lnTo>
                  <a:lnTo>
                    <a:pt x="813" y="322"/>
                  </a:lnTo>
                  <a:lnTo>
                    <a:pt x="816" y="304"/>
                  </a:lnTo>
                  <a:lnTo>
                    <a:pt x="818" y="288"/>
                  </a:lnTo>
                  <a:lnTo>
                    <a:pt x="821" y="271"/>
                  </a:lnTo>
                  <a:lnTo>
                    <a:pt x="823" y="254"/>
                  </a:lnTo>
                  <a:lnTo>
                    <a:pt x="825" y="238"/>
                  </a:lnTo>
                  <a:lnTo>
                    <a:pt x="828" y="223"/>
                  </a:lnTo>
                  <a:lnTo>
                    <a:pt x="829" y="208"/>
                  </a:lnTo>
                  <a:lnTo>
                    <a:pt x="832" y="180"/>
                  </a:lnTo>
                  <a:lnTo>
                    <a:pt x="834" y="167"/>
                  </a:lnTo>
                  <a:lnTo>
                    <a:pt x="836" y="155"/>
                  </a:lnTo>
                  <a:lnTo>
                    <a:pt x="837" y="143"/>
                  </a:lnTo>
                  <a:lnTo>
                    <a:pt x="839" y="132"/>
                  </a:lnTo>
                  <a:lnTo>
                    <a:pt x="840" y="120"/>
                  </a:lnTo>
                  <a:lnTo>
                    <a:pt x="841" y="111"/>
                  </a:lnTo>
                  <a:lnTo>
                    <a:pt x="842" y="100"/>
                  </a:lnTo>
                  <a:lnTo>
                    <a:pt x="843" y="91"/>
                  </a:lnTo>
                  <a:lnTo>
                    <a:pt x="844" y="82"/>
                  </a:lnTo>
                  <a:lnTo>
                    <a:pt x="845" y="73"/>
                  </a:lnTo>
                  <a:lnTo>
                    <a:pt x="846" y="65"/>
                  </a:lnTo>
                  <a:lnTo>
                    <a:pt x="847" y="57"/>
                  </a:lnTo>
                  <a:lnTo>
                    <a:pt x="848" y="49"/>
                  </a:lnTo>
                  <a:lnTo>
                    <a:pt x="848" y="42"/>
                  </a:lnTo>
                  <a:lnTo>
                    <a:pt x="849" y="35"/>
                  </a:lnTo>
                  <a:lnTo>
                    <a:pt x="850" y="28"/>
                  </a:lnTo>
                  <a:lnTo>
                    <a:pt x="851" y="20"/>
                  </a:lnTo>
                  <a:lnTo>
                    <a:pt x="852" y="13"/>
                  </a:lnTo>
                  <a:lnTo>
                    <a:pt x="853" y="0"/>
                  </a:lnTo>
                </a:path>
              </a:pathLst>
            </a:custGeom>
            <a:noFill/>
            <a:ln w="12700" cap="rnd" cmpd="sng">
              <a:solidFill>
                <a:srgbClr val="000000"/>
              </a:solidFill>
              <a:prstDash val="solid"/>
              <a:round/>
              <a:headEnd type="none" w="sm" len="sm"/>
              <a:tailEnd type="none" w="sm" len="sm"/>
            </a:ln>
          </p:spPr>
          <p:txBody>
            <a:bodyPr/>
            <a:lstStyle/>
            <a:p>
              <a:endParaRPr lang="en-US" sz="900">
                <a:solidFill>
                  <a:srgbClr val="000000">
                    <a:lumMod val="65000"/>
                    <a:lumOff val="35000"/>
                  </a:srgbClr>
                </a:solidFill>
                <a:latin typeface="Arial Rounded MT Bold" pitchFamily="34" charset="0"/>
                <a:ea typeface=""/>
                <a:cs typeface=""/>
              </a:endParaRPr>
            </a:p>
          </p:txBody>
        </p:sp>
        <p:sp>
          <p:nvSpPr>
            <p:cNvPr id="2319" name="Line 86"/>
            <p:cNvSpPr>
              <a:spLocks noChangeAspect="1" noChangeShapeType="1"/>
            </p:cNvSpPr>
            <p:nvPr/>
          </p:nvSpPr>
          <p:spPr bwMode="auto">
            <a:xfrm flipH="1">
              <a:off x="3124" y="1997"/>
              <a:ext cx="5" cy="0"/>
            </a:xfrm>
            <a:prstGeom prst="line">
              <a:avLst/>
            </a:prstGeom>
            <a:noFill/>
            <a:ln w="12700">
              <a:solidFill>
                <a:srgbClr val="000000"/>
              </a:solidFill>
              <a:round/>
              <a:headEnd type="none" w="sm" len="sm"/>
              <a:tailEnd type="none" w="sm" len="sm"/>
            </a:ln>
          </p:spPr>
          <p:txBody>
            <a:bodyPr wrap="none" anchor="ctr"/>
            <a:lstStyle/>
            <a:p>
              <a:endParaRPr lang="en-US" sz="900">
                <a:solidFill>
                  <a:srgbClr val="000000">
                    <a:lumMod val="65000"/>
                    <a:lumOff val="35000"/>
                  </a:srgbClr>
                </a:solidFill>
                <a:latin typeface="Arial Rounded MT Bold" pitchFamily="34" charset="0"/>
                <a:ea typeface=""/>
                <a:cs typeface=""/>
              </a:endParaRPr>
            </a:p>
          </p:txBody>
        </p:sp>
        <p:sp>
          <p:nvSpPr>
            <p:cNvPr id="2320" name="Line 87"/>
            <p:cNvSpPr>
              <a:spLocks noChangeAspect="1" noChangeShapeType="1"/>
            </p:cNvSpPr>
            <p:nvPr/>
          </p:nvSpPr>
          <p:spPr bwMode="auto">
            <a:xfrm>
              <a:off x="3126" y="1327"/>
              <a:ext cx="0" cy="676"/>
            </a:xfrm>
            <a:prstGeom prst="line">
              <a:avLst/>
            </a:prstGeom>
            <a:noFill/>
            <a:ln w="12700">
              <a:solidFill>
                <a:srgbClr val="000000"/>
              </a:solidFill>
              <a:round/>
              <a:headEnd type="none" w="sm" len="sm"/>
              <a:tailEnd type="none" w="sm" len="sm"/>
            </a:ln>
          </p:spPr>
          <p:txBody>
            <a:bodyPr wrap="none" anchor="ctr"/>
            <a:lstStyle/>
            <a:p>
              <a:endParaRPr lang="en-US" sz="900">
                <a:solidFill>
                  <a:srgbClr val="000000">
                    <a:lumMod val="65000"/>
                    <a:lumOff val="35000"/>
                  </a:srgbClr>
                </a:solidFill>
                <a:latin typeface="Arial Rounded MT Bold" pitchFamily="34" charset="0"/>
                <a:ea typeface=""/>
                <a:cs typeface=""/>
              </a:endParaRPr>
            </a:p>
          </p:txBody>
        </p:sp>
        <p:sp>
          <p:nvSpPr>
            <p:cNvPr id="2321" name="Line 88"/>
            <p:cNvSpPr>
              <a:spLocks noChangeAspect="1" noChangeShapeType="1"/>
            </p:cNvSpPr>
            <p:nvPr/>
          </p:nvSpPr>
          <p:spPr bwMode="auto">
            <a:xfrm>
              <a:off x="3126" y="1327"/>
              <a:ext cx="373" cy="0"/>
            </a:xfrm>
            <a:prstGeom prst="line">
              <a:avLst/>
            </a:prstGeom>
            <a:noFill/>
            <a:ln w="12700">
              <a:solidFill>
                <a:srgbClr val="000000"/>
              </a:solidFill>
              <a:round/>
              <a:headEnd type="none" w="sm" len="sm"/>
              <a:tailEnd type="none" w="sm" len="sm"/>
            </a:ln>
          </p:spPr>
          <p:txBody>
            <a:bodyPr wrap="none" anchor="ctr"/>
            <a:lstStyle/>
            <a:p>
              <a:endParaRPr lang="en-US" sz="900">
                <a:solidFill>
                  <a:srgbClr val="000000">
                    <a:lumMod val="65000"/>
                    <a:lumOff val="35000"/>
                  </a:srgbClr>
                </a:solidFill>
                <a:latin typeface="Arial Rounded MT Bold" pitchFamily="34" charset="0"/>
                <a:ea typeface=""/>
                <a:cs typeface=""/>
              </a:endParaRPr>
            </a:p>
          </p:txBody>
        </p:sp>
        <p:sp>
          <p:nvSpPr>
            <p:cNvPr id="2322" name="Rectangle 89"/>
            <p:cNvSpPr>
              <a:spLocks noChangeAspect="1" noChangeArrowheads="1"/>
            </p:cNvSpPr>
            <p:nvPr/>
          </p:nvSpPr>
          <p:spPr bwMode="auto">
            <a:xfrm>
              <a:off x="3409" y="1199"/>
              <a:ext cx="207" cy="167"/>
            </a:xfrm>
            <a:prstGeom prst="rect">
              <a:avLst/>
            </a:prstGeom>
            <a:noFill/>
            <a:ln w="9525">
              <a:noFill/>
              <a:miter lim="800000"/>
              <a:headEnd/>
              <a:tailEnd/>
            </a:ln>
          </p:spPr>
          <p:txBody>
            <a:bodyPr wrap="none" lIns="73025" tIns="36512" rIns="73025" bIns="36512">
              <a:spAutoFit/>
            </a:bodyPr>
            <a:lstStyle/>
            <a:p>
              <a:pPr defTabSz="585788"/>
              <a:r>
                <a:rPr lang="en-US" sz="900">
                  <a:solidFill>
                    <a:srgbClr val="000000">
                      <a:lumMod val="65000"/>
                      <a:lumOff val="35000"/>
                    </a:srgbClr>
                  </a:solidFill>
                  <a:latin typeface="Arial Rounded MT Bold" pitchFamily="34" charset="0"/>
                  <a:ea typeface=""/>
                  <a:cs typeface=""/>
                </a:rPr>
                <a:t>u</a:t>
              </a:r>
              <a:r>
                <a:rPr lang="en-US" sz="900" baseline="-25000">
                  <a:solidFill>
                    <a:srgbClr val="000000">
                      <a:lumMod val="65000"/>
                      <a:lumOff val="35000"/>
                    </a:srgbClr>
                  </a:solidFill>
                  <a:latin typeface="Arial Rounded MT Bold" pitchFamily="34" charset="0"/>
                  <a:ea typeface=""/>
                  <a:cs typeface=""/>
                </a:rPr>
                <a:t>a</a:t>
              </a:r>
            </a:p>
          </p:txBody>
        </p:sp>
        <p:sp>
          <p:nvSpPr>
            <p:cNvPr id="2323" name="Rectangle 90"/>
            <p:cNvSpPr>
              <a:spLocks noChangeAspect="1" noChangeArrowheads="1"/>
            </p:cNvSpPr>
            <p:nvPr/>
          </p:nvSpPr>
          <p:spPr bwMode="auto">
            <a:xfrm>
              <a:off x="3085" y="1199"/>
              <a:ext cx="170" cy="167"/>
            </a:xfrm>
            <a:prstGeom prst="rect">
              <a:avLst/>
            </a:prstGeom>
            <a:noFill/>
            <a:ln w="9525">
              <a:noFill/>
              <a:miter lim="800000"/>
              <a:headEnd/>
              <a:tailEnd/>
            </a:ln>
          </p:spPr>
          <p:txBody>
            <a:bodyPr wrap="none" lIns="73025" tIns="36512" rIns="73025" bIns="36512">
              <a:spAutoFit/>
            </a:bodyPr>
            <a:lstStyle/>
            <a:p>
              <a:pPr defTabSz="585788"/>
              <a:r>
                <a:rPr lang="en-US" sz="900">
                  <a:solidFill>
                    <a:srgbClr val="000000">
                      <a:lumMod val="65000"/>
                      <a:lumOff val="35000"/>
                    </a:srgbClr>
                  </a:solidFill>
                  <a:latin typeface="Arial Rounded MT Bold" pitchFamily="34" charset="0"/>
                  <a:ea typeface=""/>
                  <a:cs typeface=""/>
                </a:rPr>
                <a:t>0</a:t>
              </a:r>
            </a:p>
          </p:txBody>
        </p:sp>
        <p:sp>
          <p:nvSpPr>
            <p:cNvPr id="2324" name="Rectangle 91"/>
            <p:cNvSpPr>
              <a:spLocks noChangeAspect="1" noChangeArrowheads="1"/>
            </p:cNvSpPr>
            <p:nvPr/>
          </p:nvSpPr>
          <p:spPr bwMode="auto">
            <a:xfrm>
              <a:off x="2985" y="1019"/>
              <a:ext cx="782" cy="276"/>
            </a:xfrm>
            <a:prstGeom prst="rect">
              <a:avLst/>
            </a:prstGeom>
            <a:noFill/>
            <a:ln w="9525">
              <a:noFill/>
              <a:miter lim="800000"/>
              <a:headEnd/>
              <a:tailEnd/>
            </a:ln>
          </p:spPr>
          <p:txBody>
            <a:bodyPr wrap="none" lIns="73025" tIns="36512" rIns="73025" bIns="36512">
              <a:spAutoFit/>
            </a:bodyPr>
            <a:lstStyle/>
            <a:p>
              <a:pPr algn="ctr" defTabSz="585788"/>
              <a:r>
                <a:rPr lang="en-US" sz="900" dirty="0">
                  <a:solidFill>
                    <a:srgbClr val="000000">
                      <a:lumMod val="65000"/>
                      <a:lumOff val="35000"/>
                    </a:srgbClr>
                  </a:solidFill>
                  <a:latin typeface="Arial Rounded MT Bold" pitchFamily="34" charset="0"/>
                  <a:ea typeface=""/>
                  <a:cs typeface=""/>
                </a:rPr>
                <a:t>Momentum flux</a:t>
              </a:r>
            </a:p>
            <a:p>
              <a:pPr algn="ctr" defTabSz="585788"/>
              <a:r>
                <a:rPr lang="en-US" sz="900" dirty="0">
                  <a:solidFill>
                    <a:srgbClr val="000000">
                      <a:lumMod val="65000"/>
                      <a:lumOff val="35000"/>
                    </a:srgbClr>
                  </a:solidFill>
                  <a:latin typeface="Arial Rounded MT Bold" pitchFamily="34" charset="0"/>
                  <a:ea typeface=""/>
                  <a:cs typeface=""/>
                </a:rPr>
                <a:t>Wind speed</a:t>
              </a:r>
            </a:p>
          </p:txBody>
        </p:sp>
      </p:grpSp>
      <p:sp>
        <p:nvSpPr>
          <p:cNvPr id="2078" name="Text Box 92"/>
          <p:cNvSpPr txBox="1">
            <a:spLocks noChangeAspect="1" noChangeArrowheads="1"/>
          </p:cNvSpPr>
          <p:nvPr/>
        </p:nvSpPr>
        <p:spPr bwMode="auto">
          <a:xfrm>
            <a:off x="1855114" y="2252922"/>
            <a:ext cx="659487" cy="276999"/>
          </a:xfrm>
          <a:prstGeom prst="rect">
            <a:avLst/>
          </a:prstGeom>
          <a:solidFill>
            <a:srgbClr val="FFFFFF">
              <a:alpha val="30196"/>
            </a:srgbClr>
          </a:solidFill>
          <a:ln w="9525">
            <a:noFill/>
            <a:miter lim="800000"/>
            <a:headEnd/>
            <a:tailEnd/>
          </a:ln>
        </p:spPr>
        <p:txBody>
          <a:bodyPr wrap="square" lIns="45720" tIns="0" rIns="45720" bIns="0">
            <a:spAutoFit/>
          </a:bodyPr>
          <a:lstStyle/>
          <a:p>
            <a:r>
              <a:rPr lang="en-US" sz="900" dirty="0">
                <a:solidFill>
                  <a:srgbClr val="000000">
                    <a:lumMod val="65000"/>
                    <a:lumOff val="35000"/>
                  </a:srgbClr>
                </a:solidFill>
                <a:latin typeface="Arial Rounded MT Bold" pitchFamily="34" charset="0"/>
                <a:ea typeface=""/>
                <a:cs typeface=""/>
              </a:rPr>
              <a:t>Ground heat flux</a:t>
            </a:r>
          </a:p>
        </p:txBody>
      </p:sp>
      <p:grpSp>
        <p:nvGrpSpPr>
          <p:cNvPr id="16" name="Group 94"/>
          <p:cNvGrpSpPr>
            <a:grpSpLocks noChangeAspect="1"/>
          </p:cNvGrpSpPr>
          <p:nvPr/>
        </p:nvGrpSpPr>
        <p:grpSpPr bwMode="auto">
          <a:xfrm>
            <a:off x="2029387" y="1945307"/>
            <a:ext cx="100012" cy="306388"/>
            <a:chOff x="3657" y="1317"/>
            <a:chExt cx="226" cy="401"/>
          </a:xfrm>
        </p:grpSpPr>
        <p:sp>
          <p:nvSpPr>
            <p:cNvPr id="2316" name="Line 95"/>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317" name="Freeform 96"/>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sp>
        <p:nvSpPr>
          <p:cNvPr id="2082" name="Rectangle 99"/>
          <p:cNvSpPr>
            <a:spLocks noChangeAspect="1" noChangeArrowheads="1"/>
          </p:cNvSpPr>
          <p:nvPr/>
        </p:nvSpPr>
        <p:spPr bwMode="auto">
          <a:xfrm>
            <a:off x="3147985" y="2246932"/>
            <a:ext cx="2286000" cy="45237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2700">
            <a:solidFill>
              <a:schemeClr val="tx2"/>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085" name="Line 108"/>
          <p:cNvSpPr>
            <a:spLocks noChangeAspect="1" noChangeShapeType="1"/>
          </p:cNvSpPr>
          <p:nvPr/>
        </p:nvSpPr>
        <p:spPr bwMode="auto">
          <a:xfrm flipV="1">
            <a:off x="3749603" y="1080120"/>
            <a:ext cx="0" cy="163513"/>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86" name="Rectangle 109"/>
          <p:cNvSpPr>
            <a:spLocks noChangeAspect="1" noChangeArrowheads="1"/>
          </p:cNvSpPr>
          <p:nvPr/>
        </p:nvSpPr>
        <p:spPr bwMode="auto">
          <a:xfrm>
            <a:off x="2935783" y="988831"/>
            <a:ext cx="862417"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Evaporation</a:t>
            </a:r>
          </a:p>
        </p:txBody>
      </p:sp>
      <p:sp>
        <p:nvSpPr>
          <p:cNvPr id="2088" name="Line 112"/>
          <p:cNvSpPr>
            <a:spLocks noChangeAspect="1" noChangeShapeType="1"/>
          </p:cNvSpPr>
          <p:nvPr/>
        </p:nvSpPr>
        <p:spPr bwMode="auto">
          <a:xfrm flipV="1">
            <a:off x="3420999" y="1900723"/>
            <a:ext cx="0" cy="203724"/>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89" name="Rectangle 113"/>
          <p:cNvSpPr>
            <a:spLocks noChangeAspect="1" noChangeArrowheads="1"/>
          </p:cNvSpPr>
          <p:nvPr/>
        </p:nvSpPr>
        <p:spPr bwMode="auto">
          <a:xfrm>
            <a:off x="2830975" y="1975623"/>
            <a:ext cx="419988"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Melt</a:t>
            </a:r>
          </a:p>
        </p:txBody>
      </p:sp>
      <p:sp>
        <p:nvSpPr>
          <p:cNvPr id="2090" name="Rectangle 114"/>
          <p:cNvSpPr>
            <a:spLocks noChangeAspect="1" noChangeArrowheads="1"/>
          </p:cNvSpPr>
          <p:nvPr/>
        </p:nvSpPr>
        <p:spPr bwMode="auto">
          <a:xfrm>
            <a:off x="2916257" y="1736322"/>
            <a:ext cx="846387"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Sublimation</a:t>
            </a:r>
          </a:p>
        </p:txBody>
      </p:sp>
      <p:sp>
        <p:nvSpPr>
          <p:cNvPr id="2091" name="Line 115"/>
          <p:cNvSpPr>
            <a:spLocks noChangeAspect="1" noChangeShapeType="1"/>
          </p:cNvSpPr>
          <p:nvPr/>
        </p:nvSpPr>
        <p:spPr bwMode="auto">
          <a:xfrm>
            <a:off x="4342161" y="1631202"/>
            <a:ext cx="0" cy="354132"/>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92" name="Rectangle 116"/>
          <p:cNvSpPr>
            <a:spLocks noChangeAspect="1" noChangeArrowheads="1"/>
          </p:cNvSpPr>
          <p:nvPr/>
        </p:nvSpPr>
        <p:spPr bwMode="auto">
          <a:xfrm>
            <a:off x="4238862" y="1412683"/>
            <a:ext cx="825548" cy="228268"/>
          </a:xfrm>
          <a:prstGeom prst="rect">
            <a:avLst/>
          </a:prstGeom>
          <a:noFill/>
          <a:ln w="12699">
            <a:noFill/>
            <a:miter lim="800000"/>
            <a:headEnd/>
            <a:tailEnd/>
          </a:ln>
        </p:spPr>
        <p:txBody>
          <a:bodyPr wrap="none" lIns="90488" tIns="44450" rIns="90488" bIns="44450">
            <a:spAutoFit/>
          </a:bodyPr>
          <a:lstStyle/>
          <a:p>
            <a:r>
              <a:rPr lang="en-US" sz="900" dirty="0" err="1">
                <a:solidFill>
                  <a:srgbClr val="000000">
                    <a:lumMod val="65000"/>
                    <a:lumOff val="35000"/>
                  </a:srgbClr>
                </a:solidFill>
                <a:latin typeface="Arial Rounded MT Bold" pitchFamily="34" charset="0"/>
                <a:ea typeface=""/>
                <a:cs typeface=""/>
              </a:rPr>
              <a:t>Throughfall</a:t>
            </a:r>
            <a:endParaRPr lang="en-US" sz="900" dirty="0">
              <a:solidFill>
                <a:srgbClr val="000000">
                  <a:lumMod val="65000"/>
                  <a:lumOff val="35000"/>
                </a:srgbClr>
              </a:solidFill>
              <a:latin typeface="Arial Rounded MT Bold" pitchFamily="34" charset="0"/>
              <a:ea typeface=""/>
              <a:cs typeface=""/>
            </a:endParaRPr>
          </a:p>
        </p:txBody>
      </p:sp>
      <p:sp>
        <p:nvSpPr>
          <p:cNvPr id="2093" name="Rectangle 117"/>
          <p:cNvSpPr>
            <a:spLocks noChangeAspect="1" noChangeArrowheads="1"/>
          </p:cNvSpPr>
          <p:nvPr/>
        </p:nvSpPr>
        <p:spPr bwMode="auto">
          <a:xfrm>
            <a:off x="4557600" y="1931259"/>
            <a:ext cx="761428"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Infiltration</a:t>
            </a:r>
          </a:p>
        </p:txBody>
      </p:sp>
      <p:sp>
        <p:nvSpPr>
          <p:cNvPr id="2094" name="Line 118"/>
          <p:cNvSpPr>
            <a:spLocks noChangeAspect="1" noChangeShapeType="1"/>
          </p:cNvSpPr>
          <p:nvPr/>
        </p:nvSpPr>
        <p:spPr bwMode="auto">
          <a:xfrm>
            <a:off x="5202209" y="2174195"/>
            <a:ext cx="385763" cy="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95" name="Rectangle 119"/>
          <p:cNvSpPr>
            <a:spLocks noChangeAspect="1" noChangeArrowheads="1"/>
          </p:cNvSpPr>
          <p:nvPr/>
        </p:nvSpPr>
        <p:spPr bwMode="auto">
          <a:xfrm>
            <a:off x="5168758" y="1857372"/>
            <a:ext cx="654027" cy="320601"/>
          </a:xfrm>
          <a:prstGeom prst="rect">
            <a:avLst/>
          </a:prstGeom>
          <a:noFill/>
          <a:ln w="12699">
            <a:noFill/>
            <a:miter lim="800000"/>
            <a:headEnd/>
            <a:tailEnd/>
          </a:ln>
        </p:spPr>
        <p:txBody>
          <a:bodyPr wrap="none" lIns="90488" tIns="44450" rIns="90488" bIns="44450">
            <a:spAutoFit/>
          </a:bodyPr>
          <a:lstStyle/>
          <a:p>
            <a:pPr algn="ctr">
              <a:lnSpc>
                <a:spcPts val="900"/>
              </a:lnSpc>
            </a:pPr>
            <a:r>
              <a:rPr lang="en-US" sz="900" dirty="0">
                <a:solidFill>
                  <a:srgbClr val="000000">
                    <a:lumMod val="65000"/>
                    <a:lumOff val="35000"/>
                  </a:srgbClr>
                </a:solidFill>
                <a:latin typeface="Arial Rounded MT Bold" pitchFamily="34" charset="0"/>
                <a:ea typeface=""/>
                <a:cs typeface=""/>
              </a:rPr>
              <a:t>Surface </a:t>
            </a:r>
          </a:p>
          <a:p>
            <a:pPr algn="ctr">
              <a:lnSpc>
                <a:spcPts val="900"/>
              </a:lnSpc>
            </a:pPr>
            <a:r>
              <a:rPr lang="en-US" sz="900" dirty="0">
                <a:solidFill>
                  <a:srgbClr val="000000">
                    <a:lumMod val="65000"/>
                    <a:lumOff val="35000"/>
                  </a:srgbClr>
                </a:solidFill>
                <a:latin typeface="Arial Rounded MT Bold" pitchFamily="34" charset="0"/>
                <a:ea typeface=""/>
                <a:cs typeface=""/>
              </a:rPr>
              <a:t>runoff</a:t>
            </a:r>
          </a:p>
        </p:txBody>
      </p:sp>
      <p:sp>
        <p:nvSpPr>
          <p:cNvPr id="2096" name="Line 120"/>
          <p:cNvSpPr>
            <a:spLocks noChangeAspect="1" noChangeShapeType="1"/>
          </p:cNvSpPr>
          <p:nvPr/>
        </p:nvSpPr>
        <p:spPr bwMode="auto">
          <a:xfrm flipV="1">
            <a:off x="4508885" y="1936776"/>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097" name="Rectangle 121"/>
          <p:cNvSpPr>
            <a:spLocks noChangeAspect="1" noChangeArrowheads="1"/>
          </p:cNvSpPr>
          <p:nvPr/>
        </p:nvSpPr>
        <p:spPr bwMode="auto">
          <a:xfrm>
            <a:off x="4367623" y="1735469"/>
            <a:ext cx="862417"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Evaporation</a:t>
            </a:r>
          </a:p>
        </p:txBody>
      </p:sp>
      <p:sp>
        <p:nvSpPr>
          <p:cNvPr id="2098" name="Rectangle 122"/>
          <p:cNvSpPr>
            <a:spLocks noChangeAspect="1" noChangeArrowheads="1"/>
          </p:cNvSpPr>
          <p:nvPr/>
        </p:nvSpPr>
        <p:spPr bwMode="auto">
          <a:xfrm>
            <a:off x="5200622" y="1291257"/>
            <a:ext cx="101600" cy="92075"/>
          </a:xfrm>
          <a:prstGeom prst="rect">
            <a:avLst/>
          </a:prstGeom>
          <a:noFill/>
          <a:ln w="9525">
            <a:no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099" name="Rectangle 123"/>
          <p:cNvSpPr>
            <a:spLocks noChangeAspect="1" noChangeArrowheads="1"/>
          </p:cNvSpPr>
          <p:nvPr/>
        </p:nvSpPr>
        <p:spPr bwMode="auto">
          <a:xfrm>
            <a:off x="4868834" y="1588120"/>
            <a:ext cx="100013" cy="92075"/>
          </a:xfrm>
          <a:prstGeom prst="rect">
            <a:avLst/>
          </a:prstGeom>
          <a:noFill/>
          <a:ln w="9525">
            <a:no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03" name="Rectangle 127"/>
          <p:cNvSpPr>
            <a:spLocks noChangeAspect="1" noChangeArrowheads="1"/>
          </p:cNvSpPr>
          <p:nvPr/>
        </p:nvSpPr>
        <p:spPr bwMode="auto">
          <a:xfrm>
            <a:off x="3992048" y="832412"/>
            <a:ext cx="1109279" cy="259045"/>
          </a:xfrm>
          <a:prstGeom prst="rect">
            <a:avLst/>
          </a:prstGeom>
          <a:noFill/>
          <a:ln w="12699">
            <a:noFill/>
            <a:miter lim="800000"/>
            <a:headEnd/>
            <a:tailEnd/>
          </a:ln>
        </p:spPr>
        <p:txBody>
          <a:bodyPr wrap="none" lIns="90488" tIns="44450" rIns="90488" bIns="44450">
            <a:spAutoFit/>
          </a:bodyPr>
          <a:lstStyle/>
          <a:p>
            <a:r>
              <a:rPr lang="en-US" sz="1100" dirty="0">
                <a:solidFill>
                  <a:srgbClr val="EA36DD"/>
                </a:solidFill>
                <a:latin typeface="Arial Rounded MT Bold" pitchFamily="34" charset="0"/>
                <a:ea typeface=""/>
                <a:cs typeface=""/>
              </a:rPr>
              <a:t>Transpiration</a:t>
            </a:r>
          </a:p>
        </p:txBody>
      </p:sp>
      <p:sp>
        <p:nvSpPr>
          <p:cNvPr id="2104" name="Line 128"/>
          <p:cNvSpPr>
            <a:spLocks noChangeAspect="1" noChangeShapeType="1"/>
          </p:cNvSpPr>
          <p:nvPr/>
        </p:nvSpPr>
        <p:spPr bwMode="auto">
          <a:xfrm>
            <a:off x="3592485" y="648034"/>
            <a:ext cx="0" cy="273335"/>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05" name="Rectangle 129"/>
          <p:cNvSpPr>
            <a:spLocks noChangeAspect="1" noChangeArrowheads="1"/>
          </p:cNvSpPr>
          <p:nvPr/>
        </p:nvSpPr>
        <p:spPr bwMode="auto">
          <a:xfrm>
            <a:off x="3269790" y="454261"/>
            <a:ext cx="904095" cy="228268"/>
          </a:xfrm>
          <a:prstGeom prst="rect">
            <a:avLst/>
          </a:prstGeom>
          <a:noFill/>
          <a:ln w="12700">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Precipitation</a:t>
            </a:r>
          </a:p>
        </p:txBody>
      </p:sp>
      <p:sp>
        <p:nvSpPr>
          <p:cNvPr id="2106" name="Line 130"/>
          <p:cNvSpPr>
            <a:spLocks noChangeAspect="1" noChangeShapeType="1"/>
          </p:cNvSpPr>
          <p:nvPr/>
        </p:nvSpPr>
        <p:spPr bwMode="auto">
          <a:xfrm rot="16200000" flipV="1">
            <a:off x="3069608" y="2080830"/>
            <a:ext cx="0" cy="228781"/>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07" name="Line 131"/>
          <p:cNvSpPr>
            <a:spLocks noChangeAspect="1" noChangeShapeType="1"/>
          </p:cNvSpPr>
          <p:nvPr/>
        </p:nvSpPr>
        <p:spPr bwMode="auto">
          <a:xfrm>
            <a:off x="4774929" y="2120802"/>
            <a:ext cx="1587" cy="182562"/>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16" name="Freeform 282"/>
          <p:cNvSpPr>
            <a:spLocks noChangeAspect="1"/>
          </p:cNvSpPr>
          <p:nvPr/>
        </p:nvSpPr>
        <p:spPr bwMode="auto">
          <a:xfrm rot="16200000">
            <a:off x="6834213" y="699478"/>
            <a:ext cx="174625" cy="157162"/>
          </a:xfrm>
          <a:custGeom>
            <a:avLst/>
            <a:gdLst>
              <a:gd name="T0" fmla="*/ 89711 w 364"/>
              <a:gd name="T1" fmla="*/ 91115 h 326"/>
              <a:gd name="T2" fmla="*/ 89711 w 364"/>
              <a:gd name="T3" fmla="*/ 87259 h 326"/>
              <a:gd name="T4" fmla="*/ 90191 w 364"/>
              <a:gd name="T5" fmla="*/ 81956 h 326"/>
              <a:gd name="T6" fmla="*/ 91150 w 364"/>
              <a:gd name="T7" fmla="*/ 76653 h 326"/>
              <a:gd name="T8" fmla="*/ 92110 w 364"/>
              <a:gd name="T9" fmla="*/ 71350 h 326"/>
              <a:gd name="T10" fmla="*/ 94029 w 364"/>
              <a:gd name="T11" fmla="*/ 66047 h 326"/>
              <a:gd name="T12" fmla="*/ 96907 w 364"/>
              <a:gd name="T13" fmla="*/ 60261 h 326"/>
              <a:gd name="T14" fmla="*/ 100745 w 364"/>
              <a:gd name="T15" fmla="*/ 54476 h 326"/>
              <a:gd name="T16" fmla="*/ 106022 w 364"/>
              <a:gd name="T17" fmla="*/ 47245 h 326"/>
              <a:gd name="T18" fmla="*/ 110820 w 364"/>
              <a:gd name="T19" fmla="*/ 41942 h 326"/>
              <a:gd name="T20" fmla="*/ 118016 w 364"/>
              <a:gd name="T21" fmla="*/ 36157 h 326"/>
              <a:gd name="T22" fmla="*/ 125212 w 364"/>
              <a:gd name="T23" fmla="*/ 30854 h 326"/>
              <a:gd name="T24" fmla="*/ 133367 w 364"/>
              <a:gd name="T25" fmla="*/ 26033 h 326"/>
              <a:gd name="T26" fmla="*/ 142482 w 364"/>
              <a:gd name="T27" fmla="*/ 23140 h 326"/>
              <a:gd name="T28" fmla="*/ 151598 w 364"/>
              <a:gd name="T29" fmla="*/ 20730 h 326"/>
              <a:gd name="T30" fmla="*/ 161672 w 364"/>
              <a:gd name="T31" fmla="*/ 19284 h 326"/>
              <a:gd name="T32" fmla="*/ 174145 w 364"/>
              <a:gd name="T33" fmla="*/ 19766 h 326"/>
              <a:gd name="T34" fmla="*/ 164550 w 364"/>
              <a:gd name="T35" fmla="*/ 12534 h 326"/>
              <a:gd name="T36" fmla="*/ 150638 w 364"/>
              <a:gd name="T37" fmla="*/ 5785 h 326"/>
              <a:gd name="T38" fmla="*/ 136246 w 364"/>
              <a:gd name="T39" fmla="*/ 1446 h 326"/>
              <a:gd name="T40" fmla="*/ 121854 w 364"/>
              <a:gd name="T41" fmla="*/ 0 h 326"/>
              <a:gd name="T42" fmla="*/ 106502 w 364"/>
              <a:gd name="T43" fmla="*/ 482 h 326"/>
              <a:gd name="T44" fmla="*/ 92110 w 364"/>
              <a:gd name="T45" fmla="*/ 3375 h 326"/>
              <a:gd name="T46" fmla="*/ 78197 w 364"/>
              <a:gd name="T47" fmla="*/ 8678 h 326"/>
              <a:gd name="T48" fmla="*/ 62846 w 364"/>
              <a:gd name="T49" fmla="*/ 16873 h 326"/>
              <a:gd name="T50" fmla="*/ 55170 w 364"/>
              <a:gd name="T51" fmla="*/ 23140 h 326"/>
              <a:gd name="T52" fmla="*/ 46535 w 364"/>
              <a:gd name="T53" fmla="*/ 31336 h 326"/>
              <a:gd name="T54" fmla="*/ 40298 w 364"/>
              <a:gd name="T55" fmla="*/ 40978 h 326"/>
              <a:gd name="T56" fmla="*/ 34061 w 364"/>
              <a:gd name="T57" fmla="*/ 51102 h 326"/>
              <a:gd name="T58" fmla="*/ 30703 w 364"/>
              <a:gd name="T59" fmla="*/ 60744 h 326"/>
              <a:gd name="T60" fmla="*/ 27345 w 364"/>
              <a:gd name="T61" fmla="*/ 70385 h 326"/>
              <a:gd name="T62" fmla="*/ 24946 w 364"/>
              <a:gd name="T63" fmla="*/ 80027 h 326"/>
              <a:gd name="T64" fmla="*/ 24467 w 364"/>
              <a:gd name="T65" fmla="*/ 91115 h 326"/>
              <a:gd name="T66" fmla="*/ 57089 w 364"/>
              <a:gd name="T67" fmla="*/ 156680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117" name="Freeform 283"/>
          <p:cNvSpPr>
            <a:spLocks noChangeAspect="1"/>
          </p:cNvSpPr>
          <p:nvPr/>
        </p:nvSpPr>
        <p:spPr bwMode="auto">
          <a:xfrm rot="10800000">
            <a:off x="7949520" y="1113953"/>
            <a:ext cx="173038" cy="155575"/>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118" name="Text Box 284"/>
          <p:cNvSpPr txBox="1">
            <a:spLocks noChangeAspect="1" noChangeArrowheads="1"/>
          </p:cNvSpPr>
          <p:nvPr/>
        </p:nvSpPr>
        <p:spPr bwMode="auto">
          <a:xfrm>
            <a:off x="7227712" y="1873736"/>
            <a:ext cx="840295" cy="369332"/>
          </a:xfrm>
          <a:prstGeom prst="rect">
            <a:avLst/>
          </a:prstGeom>
          <a:noFill/>
          <a:ln w="9525">
            <a:noFill/>
            <a:miter lim="800000"/>
            <a:headEnd/>
            <a:tailEnd/>
          </a:ln>
        </p:spPr>
        <p:txBody>
          <a:bodyPr wrap="none">
            <a:spAutoFit/>
          </a:bodyPr>
          <a:lstStyle/>
          <a:p>
            <a:r>
              <a:rPr lang="en-US" sz="900" dirty="0" err="1">
                <a:solidFill>
                  <a:srgbClr val="000000">
                    <a:lumMod val="65000"/>
                    <a:lumOff val="35000"/>
                  </a:srgbClr>
                </a:solidFill>
                <a:latin typeface="Arial Rounded MT Bold" pitchFamily="34" charset="0"/>
                <a:ea typeface=""/>
                <a:cs typeface=""/>
              </a:rPr>
              <a:t>Heterotrop</a:t>
            </a:r>
            <a:r>
              <a:rPr lang="en-US" sz="900" dirty="0">
                <a:solidFill>
                  <a:srgbClr val="000000">
                    <a:lumMod val="65000"/>
                    <a:lumOff val="35000"/>
                  </a:srgbClr>
                </a:solidFill>
                <a:latin typeface="Arial Rounded MT Bold" pitchFamily="34" charset="0"/>
                <a:ea typeface=""/>
                <a:cs typeface=""/>
              </a:rPr>
              <a:t>.</a:t>
            </a:r>
          </a:p>
          <a:p>
            <a:r>
              <a:rPr lang="en-US" sz="900" dirty="0">
                <a:solidFill>
                  <a:srgbClr val="000000">
                    <a:lumMod val="65000"/>
                    <a:lumOff val="35000"/>
                  </a:srgbClr>
                </a:solidFill>
                <a:latin typeface="Arial Rounded MT Bold" pitchFamily="34" charset="0"/>
                <a:ea typeface=""/>
                <a:cs typeface=""/>
              </a:rPr>
              <a:t>respiration</a:t>
            </a:r>
          </a:p>
        </p:txBody>
      </p:sp>
      <p:sp>
        <p:nvSpPr>
          <p:cNvPr id="2119" name="Text Box 285"/>
          <p:cNvSpPr txBox="1">
            <a:spLocks noChangeAspect="1" noChangeArrowheads="1"/>
          </p:cNvSpPr>
          <p:nvPr/>
        </p:nvSpPr>
        <p:spPr bwMode="auto">
          <a:xfrm>
            <a:off x="6185330" y="377004"/>
            <a:ext cx="1233030" cy="261610"/>
          </a:xfrm>
          <a:prstGeom prst="rect">
            <a:avLst/>
          </a:prstGeom>
          <a:no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Photosynthesis</a:t>
            </a:r>
          </a:p>
        </p:txBody>
      </p:sp>
      <p:sp>
        <p:nvSpPr>
          <p:cNvPr id="2120" name="Freeform 286"/>
          <p:cNvSpPr>
            <a:spLocks noChangeAspect="1"/>
          </p:cNvSpPr>
          <p:nvPr/>
        </p:nvSpPr>
        <p:spPr bwMode="auto">
          <a:xfrm rot="10800000">
            <a:off x="7776978" y="2198101"/>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121" name="Text Box 287"/>
          <p:cNvSpPr txBox="1">
            <a:spLocks noChangeAspect="1" noChangeArrowheads="1"/>
          </p:cNvSpPr>
          <p:nvPr/>
        </p:nvSpPr>
        <p:spPr bwMode="auto">
          <a:xfrm>
            <a:off x="7736126" y="710822"/>
            <a:ext cx="848309" cy="369332"/>
          </a:xfrm>
          <a:prstGeom prst="rect">
            <a:avLst/>
          </a:prstGeom>
          <a:no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Autotrophic</a:t>
            </a:r>
          </a:p>
          <a:p>
            <a:r>
              <a:rPr lang="en-US" sz="900" dirty="0">
                <a:solidFill>
                  <a:srgbClr val="000000">
                    <a:lumMod val="65000"/>
                    <a:lumOff val="35000"/>
                  </a:srgbClr>
                </a:solidFill>
                <a:latin typeface="Arial Rounded MT Bold" pitchFamily="34" charset="0"/>
                <a:ea typeface=""/>
                <a:cs typeface=""/>
              </a:rPr>
              <a:t>respiration</a:t>
            </a:r>
          </a:p>
        </p:txBody>
      </p:sp>
      <p:sp>
        <p:nvSpPr>
          <p:cNvPr id="2123" name="Text Box 289"/>
          <p:cNvSpPr txBox="1">
            <a:spLocks noChangeAspect="1" noChangeArrowheads="1"/>
          </p:cNvSpPr>
          <p:nvPr/>
        </p:nvSpPr>
        <p:spPr bwMode="auto">
          <a:xfrm>
            <a:off x="6608582" y="2008345"/>
            <a:ext cx="657552" cy="230832"/>
          </a:xfrm>
          <a:prstGeom prst="rect">
            <a:avLst/>
          </a:prstGeom>
          <a:solidFill>
            <a:schemeClr val="bg1">
              <a:alpha val="50196"/>
            </a:schemeClr>
          </a:solid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Litterfall</a:t>
            </a:r>
          </a:p>
        </p:txBody>
      </p:sp>
      <p:sp>
        <p:nvSpPr>
          <p:cNvPr id="2125" name="Text Box 291"/>
          <p:cNvSpPr txBox="1">
            <a:spLocks noChangeAspect="1" noChangeArrowheads="1"/>
          </p:cNvSpPr>
          <p:nvPr/>
        </p:nvSpPr>
        <p:spPr bwMode="auto">
          <a:xfrm>
            <a:off x="7395855" y="2898003"/>
            <a:ext cx="569387" cy="369332"/>
          </a:xfrm>
          <a:prstGeom prst="rect">
            <a:avLst/>
          </a:prstGeom>
          <a:noFill/>
          <a:ln w="9525">
            <a:noFill/>
            <a:miter lim="800000"/>
            <a:headEnd/>
            <a:tailEnd/>
          </a:ln>
        </p:spPr>
        <p:txBody>
          <a:bodyPr wrap="none">
            <a:spAutoFit/>
          </a:bodyPr>
          <a:lstStyle/>
          <a:p>
            <a:pPr algn="ctr"/>
            <a:r>
              <a:rPr lang="en-US" sz="900" dirty="0">
                <a:solidFill>
                  <a:srgbClr val="000000">
                    <a:lumMod val="65000"/>
                    <a:lumOff val="35000"/>
                  </a:srgbClr>
                </a:solidFill>
                <a:latin typeface="Arial Rounded MT Bold" pitchFamily="34" charset="0"/>
                <a:ea typeface=""/>
                <a:cs typeface=""/>
              </a:rPr>
              <a:t>N</a:t>
            </a:r>
          </a:p>
          <a:p>
            <a:pPr algn="ctr"/>
            <a:r>
              <a:rPr lang="en-US" sz="900" dirty="0">
                <a:solidFill>
                  <a:srgbClr val="000000">
                    <a:lumMod val="65000"/>
                    <a:lumOff val="35000"/>
                  </a:srgbClr>
                </a:solidFill>
                <a:latin typeface="Arial Rounded MT Bold" pitchFamily="34" charset="0"/>
                <a:ea typeface=""/>
                <a:cs typeface=""/>
              </a:rPr>
              <a:t>uptake</a:t>
            </a:r>
          </a:p>
        </p:txBody>
      </p:sp>
      <p:sp>
        <p:nvSpPr>
          <p:cNvPr id="2126" name="Text Box 292"/>
          <p:cNvSpPr txBox="1">
            <a:spLocks noChangeAspect="1" noChangeArrowheads="1"/>
          </p:cNvSpPr>
          <p:nvPr/>
        </p:nvSpPr>
        <p:spPr bwMode="auto">
          <a:xfrm>
            <a:off x="6760055" y="1362028"/>
            <a:ext cx="1027845" cy="230832"/>
          </a:xfrm>
          <a:prstGeom prst="rect">
            <a:avLst/>
          </a:prstGeom>
          <a:solidFill>
            <a:srgbClr val="33CC33">
              <a:alpha val="74901"/>
            </a:srgbClr>
          </a:solidFill>
          <a:ln w="9525">
            <a:solidFill>
              <a:schemeClr val="tx1"/>
            </a:solid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Vegetation C/N</a:t>
            </a:r>
          </a:p>
        </p:txBody>
      </p:sp>
      <p:sp>
        <p:nvSpPr>
          <p:cNvPr id="2129" name="Text Box 295"/>
          <p:cNvSpPr txBox="1">
            <a:spLocks noChangeAspect="1" noChangeArrowheads="1"/>
          </p:cNvSpPr>
          <p:nvPr/>
        </p:nvSpPr>
        <p:spPr bwMode="auto">
          <a:xfrm>
            <a:off x="5876369" y="2754603"/>
            <a:ext cx="628698" cy="430887"/>
          </a:xfrm>
          <a:prstGeom prst="rect">
            <a:avLst/>
          </a:prstGeom>
          <a:noFill/>
          <a:ln w="9525">
            <a:noFill/>
            <a:miter lim="800000"/>
            <a:headEnd/>
            <a:tailEnd/>
          </a:ln>
        </p:spPr>
        <p:txBody>
          <a:bodyPr wrap="square">
            <a:spAutoFit/>
          </a:bodyPr>
          <a:lstStyle/>
          <a:p>
            <a:r>
              <a:rPr lang="en-US" sz="1100" dirty="0">
                <a:solidFill>
                  <a:srgbClr val="EA36DD"/>
                </a:solidFill>
                <a:latin typeface="Arial Rounded MT Bold" pitchFamily="34" charset="0"/>
                <a:ea typeface=""/>
                <a:cs typeface=""/>
              </a:rPr>
              <a:t>Soil</a:t>
            </a:r>
          </a:p>
          <a:p>
            <a:r>
              <a:rPr lang="en-US" sz="1100" dirty="0">
                <a:solidFill>
                  <a:srgbClr val="EA36DD"/>
                </a:solidFill>
                <a:latin typeface="Arial Rounded MT Bold" pitchFamily="34" charset="0"/>
                <a:ea typeface=""/>
                <a:cs typeface=""/>
              </a:rPr>
              <a:t>C/N</a:t>
            </a:r>
          </a:p>
        </p:txBody>
      </p:sp>
      <p:sp>
        <p:nvSpPr>
          <p:cNvPr id="2131" name="Text Box 297"/>
          <p:cNvSpPr txBox="1">
            <a:spLocks noChangeAspect="1" noChangeArrowheads="1"/>
          </p:cNvSpPr>
          <p:nvPr/>
        </p:nvSpPr>
        <p:spPr bwMode="auto">
          <a:xfrm>
            <a:off x="6269144" y="2886393"/>
            <a:ext cx="1098378" cy="230832"/>
          </a:xfrm>
          <a:prstGeom prst="rect">
            <a:avLst/>
          </a:prstGeom>
          <a:solidFill>
            <a:schemeClr val="bg1"/>
          </a:solid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N mineralization</a:t>
            </a:r>
          </a:p>
        </p:txBody>
      </p:sp>
      <p:sp>
        <p:nvSpPr>
          <p:cNvPr id="2133" name="Freeform 304"/>
          <p:cNvSpPr>
            <a:spLocks noChangeAspect="1"/>
          </p:cNvSpPr>
          <p:nvPr/>
        </p:nvSpPr>
        <p:spPr bwMode="auto">
          <a:xfrm>
            <a:off x="5868579" y="2279140"/>
            <a:ext cx="2535349" cy="58009"/>
          </a:xfrm>
          <a:custGeom>
            <a:avLst/>
            <a:gdLst>
              <a:gd name="T0" fmla="*/ 0 w 1299"/>
              <a:gd name="T1" fmla="*/ 37783 h 30"/>
              <a:gd name="T2" fmla="*/ 437664 w 1299"/>
              <a:gd name="T3" fmla="*/ 5398 h 30"/>
              <a:gd name="T4" fmla="*/ 947969 w 1299"/>
              <a:gd name="T5" fmla="*/ 12594 h 30"/>
              <a:gd name="T6" fmla="*/ 1251246 w 1299"/>
              <a:gd name="T7" fmla="*/ 21590 h 30"/>
              <a:gd name="T8" fmla="*/ 2359025 w 1299"/>
              <a:gd name="T9" fmla="*/ 53975 h 30"/>
              <a:gd name="T10" fmla="*/ 0 60000 65536"/>
              <a:gd name="T11" fmla="*/ 0 60000 65536"/>
              <a:gd name="T12" fmla="*/ 0 60000 65536"/>
              <a:gd name="T13" fmla="*/ 0 60000 65536"/>
              <a:gd name="T14" fmla="*/ 0 60000 65536"/>
              <a:gd name="T15" fmla="*/ 0 w 1299"/>
              <a:gd name="T16" fmla="*/ 0 h 30"/>
              <a:gd name="T17" fmla="*/ 1299 w 1299"/>
              <a:gd name="T18" fmla="*/ 30 h 30"/>
            </a:gdLst>
            <a:ahLst/>
            <a:cxnLst>
              <a:cxn ang="T10">
                <a:pos x="T0" y="T1"/>
              </a:cxn>
              <a:cxn ang="T11">
                <a:pos x="T2" y="T3"/>
              </a:cxn>
              <a:cxn ang="T12">
                <a:pos x="T4" y="T5"/>
              </a:cxn>
              <a:cxn ang="T13">
                <a:pos x="T6" y="T7"/>
              </a:cxn>
              <a:cxn ang="T14">
                <a:pos x="T8" y="T9"/>
              </a:cxn>
            </a:cxnLst>
            <a:rect l="T15" t="T16" r="T17" b="T18"/>
            <a:pathLst>
              <a:path w="1299" h="30">
                <a:moveTo>
                  <a:pt x="0" y="21"/>
                </a:moveTo>
                <a:cubicBezTo>
                  <a:pt x="76" y="13"/>
                  <a:pt x="154" y="5"/>
                  <a:pt x="241" y="3"/>
                </a:cubicBezTo>
                <a:cubicBezTo>
                  <a:pt x="328" y="0"/>
                  <a:pt x="448" y="5"/>
                  <a:pt x="522" y="7"/>
                </a:cubicBezTo>
                <a:cubicBezTo>
                  <a:pt x="597" y="9"/>
                  <a:pt x="560" y="8"/>
                  <a:pt x="689" y="12"/>
                </a:cubicBezTo>
                <a:cubicBezTo>
                  <a:pt x="818" y="16"/>
                  <a:pt x="1172" y="26"/>
                  <a:pt x="1299" y="30"/>
                </a:cubicBezTo>
              </a:path>
            </a:pathLst>
          </a:custGeom>
          <a:noFill/>
          <a:ln w="12700">
            <a:solidFill>
              <a:schemeClr val="tx1"/>
            </a:solidFill>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35" name="Text Box 306"/>
          <p:cNvSpPr txBox="1">
            <a:spLocks noChangeArrowheads="1"/>
          </p:cNvSpPr>
          <p:nvPr/>
        </p:nvSpPr>
        <p:spPr bwMode="auto">
          <a:xfrm>
            <a:off x="5929911" y="586400"/>
            <a:ext cx="453970" cy="261610"/>
          </a:xfrm>
          <a:prstGeom prst="rect">
            <a:avLst/>
          </a:prstGeom>
          <a:no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Fire</a:t>
            </a:r>
          </a:p>
        </p:txBody>
      </p:sp>
      <p:sp>
        <p:nvSpPr>
          <p:cNvPr id="2136" name="Text Box 326"/>
          <p:cNvSpPr txBox="1">
            <a:spLocks noChangeArrowheads="1"/>
          </p:cNvSpPr>
          <p:nvPr/>
        </p:nvSpPr>
        <p:spPr bwMode="auto">
          <a:xfrm>
            <a:off x="1551549" y="200645"/>
            <a:ext cx="1807226" cy="276999"/>
          </a:xfrm>
          <a:prstGeom prst="rect">
            <a:avLst/>
          </a:prstGeom>
          <a:noFill/>
          <a:ln w="12700">
            <a:noFill/>
            <a:miter lim="800000"/>
            <a:headEnd type="none" w="sm" len="sm"/>
            <a:tailEnd type="none" w="sm" len="sm"/>
          </a:ln>
        </p:spPr>
        <p:txBody>
          <a:bodyPr wrap="none">
            <a:spAutoFit/>
          </a:bodyPr>
          <a:lstStyle/>
          <a:p>
            <a:r>
              <a:rPr lang="en-US" sz="1200" b="1" dirty="0">
                <a:solidFill>
                  <a:srgbClr val="000000">
                    <a:lumMod val="65000"/>
                    <a:lumOff val="35000"/>
                  </a:srgbClr>
                </a:solidFill>
                <a:latin typeface="Arial Rounded MT Bold" pitchFamily="34" charset="0"/>
                <a:ea typeface=""/>
                <a:cs typeface=""/>
              </a:rPr>
              <a:t>Surface energy fluxes</a:t>
            </a:r>
          </a:p>
        </p:txBody>
      </p:sp>
      <p:sp>
        <p:nvSpPr>
          <p:cNvPr id="2137" name="Text Box 327"/>
          <p:cNvSpPr txBox="1">
            <a:spLocks noChangeArrowheads="1"/>
          </p:cNvSpPr>
          <p:nvPr/>
        </p:nvSpPr>
        <p:spPr bwMode="auto">
          <a:xfrm>
            <a:off x="4270922" y="152400"/>
            <a:ext cx="990698" cy="276999"/>
          </a:xfrm>
          <a:prstGeom prst="rect">
            <a:avLst/>
          </a:prstGeom>
          <a:noFill/>
          <a:ln w="12700">
            <a:noFill/>
            <a:miter lim="800000"/>
            <a:headEnd type="none" w="sm" len="sm"/>
            <a:tailEnd type="none" w="sm" len="sm"/>
          </a:ln>
        </p:spPr>
        <p:txBody>
          <a:bodyPr wrap="square">
            <a:spAutoFit/>
          </a:bodyPr>
          <a:lstStyle/>
          <a:p>
            <a:r>
              <a:rPr lang="en-US" sz="1200" b="1" dirty="0">
                <a:solidFill>
                  <a:srgbClr val="000000">
                    <a:lumMod val="65000"/>
                    <a:lumOff val="35000"/>
                  </a:srgbClr>
                </a:solidFill>
                <a:latin typeface="Arial Rounded MT Bold" pitchFamily="34" charset="0"/>
                <a:ea typeface=""/>
                <a:cs typeface=""/>
              </a:rPr>
              <a:t>Hydrology</a:t>
            </a:r>
          </a:p>
        </p:txBody>
      </p:sp>
      <p:sp>
        <p:nvSpPr>
          <p:cNvPr id="2138" name="Text Box 328"/>
          <p:cNvSpPr txBox="1">
            <a:spLocks noChangeArrowheads="1"/>
          </p:cNvSpPr>
          <p:nvPr/>
        </p:nvSpPr>
        <p:spPr bwMode="auto">
          <a:xfrm>
            <a:off x="5867400" y="109726"/>
            <a:ext cx="1891928" cy="276999"/>
          </a:xfrm>
          <a:prstGeom prst="rect">
            <a:avLst/>
          </a:prstGeom>
          <a:noFill/>
          <a:ln w="12700">
            <a:noFill/>
            <a:miter lim="800000"/>
            <a:headEnd type="none" w="sm" len="sm"/>
            <a:tailEnd type="none" w="sm" len="sm"/>
          </a:ln>
        </p:spPr>
        <p:txBody>
          <a:bodyPr wrap="none">
            <a:spAutoFit/>
          </a:bodyPr>
          <a:lstStyle/>
          <a:p>
            <a:r>
              <a:rPr lang="en-US" sz="1200" b="1" dirty="0">
                <a:solidFill>
                  <a:srgbClr val="000000">
                    <a:lumMod val="65000"/>
                    <a:lumOff val="35000"/>
                  </a:srgbClr>
                </a:solidFill>
                <a:latin typeface="Arial Rounded MT Bold" pitchFamily="34" charset="0"/>
                <a:ea typeface=""/>
                <a:cs typeface=""/>
              </a:rPr>
              <a:t>Biogeochemical cycles</a:t>
            </a:r>
          </a:p>
        </p:txBody>
      </p:sp>
      <p:sp>
        <p:nvSpPr>
          <p:cNvPr id="2142" name="Rectangle 4"/>
          <p:cNvSpPr>
            <a:spLocks noChangeAspect="1" noChangeArrowheads="1"/>
          </p:cNvSpPr>
          <p:nvPr/>
        </p:nvSpPr>
        <p:spPr bwMode="auto">
          <a:xfrm>
            <a:off x="318062" y="2699370"/>
            <a:ext cx="2205037" cy="701675"/>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2700">
            <a:solidFill>
              <a:schemeClr val="tx2"/>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grpSp>
        <p:nvGrpSpPr>
          <p:cNvPr id="17" name="Group 5692"/>
          <p:cNvGrpSpPr>
            <a:grpSpLocks/>
          </p:cNvGrpSpPr>
          <p:nvPr/>
        </p:nvGrpSpPr>
        <p:grpSpPr bwMode="auto">
          <a:xfrm>
            <a:off x="327604" y="2836669"/>
            <a:ext cx="2195512" cy="372276"/>
            <a:chOff x="1286077" y="2388929"/>
            <a:chExt cx="1787323" cy="372994"/>
          </a:xfrm>
        </p:grpSpPr>
        <p:sp>
          <p:nvSpPr>
            <p:cNvPr id="2168" name="Line 5"/>
            <p:cNvSpPr>
              <a:spLocks noChangeAspect="1" noChangeShapeType="1"/>
            </p:cNvSpPr>
            <p:nvPr/>
          </p:nvSpPr>
          <p:spPr bwMode="auto">
            <a:xfrm>
              <a:off x="1286077" y="2388929"/>
              <a:ext cx="178117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69" name="Line 6"/>
            <p:cNvSpPr>
              <a:spLocks noChangeAspect="1" noChangeShapeType="1"/>
            </p:cNvSpPr>
            <p:nvPr/>
          </p:nvSpPr>
          <p:spPr bwMode="auto">
            <a:xfrm>
              <a:off x="1292225" y="2564137"/>
              <a:ext cx="178117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70" name="Line 8"/>
            <p:cNvSpPr>
              <a:spLocks noChangeAspect="1" noChangeShapeType="1"/>
            </p:cNvSpPr>
            <p:nvPr/>
          </p:nvSpPr>
          <p:spPr bwMode="auto">
            <a:xfrm>
              <a:off x="1292225" y="2761923"/>
              <a:ext cx="178117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grpSp>
      <p:grpSp>
        <p:nvGrpSpPr>
          <p:cNvPr id="18" name="Group 16"/>
          <p:cNvGrpSpPr>
            <a:grpSpLocks noChangeAspect="1"/>
          </p:cNvGrpSpPr>
          <p:nvPr/>
        </p:nvGrpSpPr>
        <p:grpSpPr bwMode="auto">
          <a:xfrm>
            <a:off x="934012" y="1736913"/>
            <a:ext cx="207962" cy="514782"/>
            <a:chOff x="3657" y="1317"/>
            <a:chExt cx="226" cy="401"/>
          </a:xfrm>
        </p:grpSpPr>
        <p:sp>
          <p:nvSpPr>
            <p:cNvPr id="2166" name="Line 17"/>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2167" name="Freeform 18"/>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sp>
        <p:nvSpPr>
          <p:cNvPr id="2147" name="Rectangle 35"/>
          <p:cNvSpPr>
            <a:spLocks noChangeAspect="1" noChangeArrowheads="1"/>
          </p:cNvSpPr>
          <p:nvPr/>
        </p:nvSpPr>
        <p:spPr bwMode="auto">
          <a:xfrm>
            <a:off x="1" y="1759570"/>
            <a:ext cx="772648" cy="369974"/>
          </a:xfrm>
          <a:prstGeom prst="rect">
            <a:avLst/>
          </a:prstGeom>
          <a:noFill/>
          <a:ln w="9525">
            <a:noFill/>
            <a:miter lim="800000"/>
            <a:headEnd/>
            <a:tailEnd/>
          </a:ln>
        </p:spPr>
        <p:txBody>
          <a:bodyPr wrap="none" lIns="92075" tIns="46038" rIns="92075" bIns="46038">
            <a:spAutoFit/>
          </a:bodyPr>
          <a:lstStyle/>
          <a:p>
            <a:pPr algn="ctr"/>
            <a:r>
              <a:rPr lang="en-US" sz="900" dirty="0">
                <a:solidFill>
                  <a:srgbClr val="000000">
                    <a:lumMod val="65000"/>
                    <a:lumOff val="35000"/>
                  </a:srgbClr>
                </a:solidFill>
                <a:latin typeface="Arial Rounded MT Bold" pitchFamily="34" charset="0"/>
                <a:ea typeface=""/>
                <a:cs typeface=""/>
              </a:rPr>
              <a:t>Aerosol </a:t>
            </a:r>
          </a:p>
          <a:p>
            <a:pPr algn="ctr"/>
            <a:r>
              <a:rPr lang="en-US" sz="900" dirty="0">
                <a:solidFill>
                  <a:srgbClr val="000000">
                    <a:lumMod val="65000"/>
                    <a:lumOff val="35000"/>
                  </a:srgbClr>
                </a:solidFill>
                <a:latin typeface="Arial Rounded MT Bold" pitchFamily="34" charset="0"/>
                <a:ea typeface=""/>
                <a:cs typeface=""/>
              </a:rPr>
              <a:t>deposition</a:t>
            </a:r>
          </a:p>
        </p:txBody>
      </p:sp>
      <p:sp>
        <p:nvSpPr>
          <p:cNvPr id="2148" name="Line 36"/>
          <p:cNvSpPr>
            <a:spLocks noChangeAspect="1" noChangeShapeType="1"/>
          </p:cNvSpPr>
          <p:nvPr/>
        </p:nvSpPr>
        <p:spPr bwMode="auto">
          <a:xfrm>
            <a:off x="636012" y="1891332"/>
            <a:ext cx="165100" cy="180975"/>
          </a:xfrm>
          <a:prstGeom prst="line">
            <a:avLst/>
          </a:prstGeom>
          <a:noFill/>
          <a:ln w="28575">
            <a:solidFill>
              <a:schemeClr val="tx1"/>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49" name="Line 5"/>
          <p:cNvSpPr>
            <a:spLocks noChangeAspect="1" noChangeShapeType="1"/>
          </p:cNvSpPr>
          <p:nvPr/>
        </p:nvSpPr>
        <p:spPr bwMode="auto">
          <a:xfrm>
            <a:off x="3154336" y="2281857"/>
            <a:ext cx="1672029"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0" name="Line 6"/>
          <p:cNvSpPr>
            <a:spLocks noChangeAspect="1" noChangeShapeType="1"/>
          </p:cNvSpPr>
          <p:nvPr/>
        </p:nvSpPr>
        <p:spPr bwMode="auto">
          <a:xfrm>
            <a:off x="3154335" y="2350120"/>
            <a:ext cx="1683004"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1" name="Line 8"/>
          <p:cNvSpPr>
            <a:spLocks noChangeAspect="1" noChangeShapeType="1"/>
          </p:cNvSpPr>
          <p:nvPr/>
        </p:nvSpPr>
        <p:spPr bwMode="auto">
          <a:xfrm>
            <a:off x="3154335" y="2450132"/>
            <a:ext cx="1683003"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5" name="Text Box 92"/>
          <p:cNvSpPr txBox="1">
            <a:spLocks noChangeAspect="1" noChangeArrowheads="1"/>
          </p:cNvSpPr>
          <p:nvPr/>
        </p:nvSpPr>
        <p:spPr bwMode="auto">
          <a:xfrm>
            <a:off x="326149" y="2545383"/>
            <a:ext cx="1488549" cy="138499"/>
          </a:xfrm>
          <a:prstGeom prst="rect">
            <a:avLst/>
          </a:prstGeom>
          <a:solidFill>
            <a:schemeClr val="bg1"/>
          </a:solidFill>
          <a:ln w="9525">
            <a:noFill/>
            <a:miter lim="800000"/>
            <a:headEnd/>
            <a:tailEnd/>
          </a:ln>
        </p:spPr>
        <p:txBody>
          <a:bodyPr wrap="none" lIns="45720" tIns="0" rIns="45720" bIns="0">
            <a:spAutoFit/>
          </a:bodyPr>
          <a:lstStyle/>
          <a:p>
            <a:r>
              <a:rPr lang="en-US" sz="900" b="1" dirty="0">
                <a:solidFill>
                  <a:srgbClr val="000000">
                    <a:lumMod val="65000"/>
                    <a:lumOff val="35000"/>
                  </a:srgbClr>
                </a:solidFill>
                <a:latin typeface="Arial Rounded MT Bold" pitchFamily="34" charset="0"/>
                <a:ea typeface=""/>
                <a:cs typeface=""/>
              </a:rPr>
              <a:t>Soil (sand, clay, organic)</a:t>
            </a:r>
          </a:p>
        </p:txBody>
      </p:sp>
      <p:sp>
        <p:nvSpPr>
          <p:cNvPr id="2157" name="Rectangle 99"/>
          <p:cNvSpPr>
            <a:spLocks noChangeAspect="1" noChangeArrowheads="1"/>
          </p:cNvSpPr>
          <p:nvPr/>
        </p:nvSpPr>
        <p:spPr bwMode="auto">
          <a:xfrm>
            <a:off x="3147985" y="2706621"/>
            <a:ext cx="2286000" cy="621792"/>
          </a:xfrm>
          <a:prstGeom prst="rect">
            <a:avLst/>
          </a:prstGeom>
          <a:solidFill>
            <a:schemeClr val="accent1">
              <a:lumMod val="75000"/>
            </a:schemeClr>
          </a:solidFill>
          <a:ln w="12700">
            <a:solidFill>
              <a:schemeClr val="tx2"/>
            </a:solidFill>
            <a:prstDash val="sysDot"/>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9" name="Rectangle 104"/>
          <p:cNvSpPr>
            <a:spLocks noChangeAspect="1" noChangeArrowheads="1"/>
          </p:cNvSpPr>
          <p:nvPr/>
        </p:nvSpPr>
        <p:spPr bwMode="auto">
          <a:xfrm>
            <a:off x="4636823" y="3027007"/>
            <a:ext cx="896080" cy="320601"/>
          </a:xfrm>
          <a:prstGeom prst="rect">
            <a:avLst/>
          </a:prstGeom>
          <a:noFill/>
          <a:ln w="12699">
            <a:noFill/>
            <a:miter lim="800000"/>
            <a:headEnd/>
            <a:tailEnd/>
          </a:ln>
        </p:spPr>
        <p:txBody>
          <a:bodyPr wrap="none" lIns="90488" tIns="44450" rIns="90488" bIns="44450">
            <a:spAutoFit/>
          </a:bodyPr>
          <a:lstStyle/>
          <a:p>
            <a:pPr algn="ctr">
              <a:lnSpc>
                <a:spcPts val="900"/>
              </a:lnSpc>
            </a:pPr>
            <a:r>
              <a:rPr lang="en-US" sz="900" dirty="0">
                <a:solidFill>
                  <a:srgbClr val="000000">
                    <a:lumMod val="65000"/>
                    <a:lumOff val="35000"/>
                  </a:srgbClr>
                </a:solidFill>
                <a:latin typeface="Arial Rounded MT Bold" pitchFamily="34" charset="0"/>
                <a:ea typeface=""/>
                <a:cs typeface=""/>
              </a:rPr>
              <a:t>Sub-surface </a:t>
            </a:r>
          </a:p>
          <a:p>
            <a:pPr algn="ctr">
              <a:lnSpc>
                <a:spcPts val="900"/>
              </a:lnSpc>
            </a:pPr>
            <a:r>
              <a:rPr lang="en-US" sz="900" dirty="0">
                <a:solidFill>
                  <a:srgbClr val="000000">
                    <a:lumMod val="65000"/>
                    <a:lumOff val="35000"/>
                  </a:srgbClr>
                </a:solidFill>
                <a:latin typeface="Arial Rounded MT Bold" pitchFamily="34" charset="0"/>
                <a:ea typeface=""/>
                <a:cs typeface=""/>
              </a:rPr>
              <a:t>runoff</a:t>
            </a:r>
          </a:p>
        </p:txBody>
      </p:sp>
      <p:sp>
        <p:nvSpPr>
          <p:cNvPr id="2161" name="Rectangle 104"/>
          <p:cNvSpPr>
            <a:spLocks noChangeAspect="1" noChangeArrowheads="1"/>
          </p:cNvSpPr>
          <p:nvPr/>
        </p:nvSpPr>
        <p:spPr bwMode="auto">
          <a:xfrm>
            <a:off x="3364469" y="2694342"/>
            <a:ext cx="1146149" cy="228268"/>
          </a:xfrm>
          <a:prstGeom prst="rect">
            <a:avLst/>
          </a:prstGeom>
          <a:noFill/>
          <a:ln w="12699">
            <a:noFill/>
            <a:miter lim="800000"/>
            <a:headEnd/>
            <a:tailEnd/>
          </a:ln>
        </p:spPr>
        <p:txBody>
          <a:bodyPr wrap="none" lIns="90488" tIns="44450" rIns="90488" bIns="44450">
            <a:spAutoFit/>
          </a:bodyPr>
          <a:lstStyle/>
          <a:p>
            <a:r>
              <a:rPr lang="en-US" sz="900" dirty="0">
                <a:solidFill>
                  <a:srgbClr val="000000">
                    <a:lumMod val="65000"/>
                    <a:lumOff val="35000"/>
                  </a:srgbClr>
                </a:solidFill>
                <a:latin typeface="Arial Rounded MT Bold" pitchFamily="34" charset="0"/>
                <a:ea typeface=""/>
                <a:cs typeface=""/>
              </a:rPr>
              <a:t>Aquifer recharge</a:t>
            </a:r>
          </a:p>
        </p:txBody>
      </p:sp>
      <p:sp>
        <p:nvSpPr>
          <p:cNvPr id="2" name="Rectangle 111"/>
          <p:cNvSpPr>
            <a:spLocks noChangeAspect="1" noChangeArrowheads="1"/>
          </p:cNvSpPr>
          <p:nvPr/>
        </p:nvSpPr>
        <p:spPr bwMode="auto">
          <a:xfrm>
            <a:off x="3190093" y="2114063"/>
            <a:ext cx="381000" cy="123825"/>
          </a:xfrm>
          <a:prstGeom prst="rect">
            <a:avLst/>
          </a:prstGeom>
          <a:solidFill>
            <a:schemeClr val="bg1">
              <a:lumMod val="95000"/>
            </a:schemeClr>
          </a:solidFill>
          <a:ln w="12700">
            <a:solidFill>
              <a:schemeClr val="tx1"/>
            </a:solidFill>
            <a:miter lim="800000"/>
            <a:headEnd/>
            <a:tailEnd/>
          </a:ln>
        </p:spPr>
        <p:txBody>
          <a:bodyPr wrap="none" lIns="45720" tIns="0" rIns="45720" bIns="0">
            <a:spAutoFit/>
          </a:bodyPr>
          <a:lstStyle/>
          <a:p>
            <a:pPr>
              <a:defRPr/>
            </a:pPr>
            <a:r>
              <a:rPr lang="en-US" sz="800" dirty="0">
                <a:solidFill>
                  <a:srgbClr val="000000">
                    <a:lumMod val="65000"/>
                    <a:lumOff val="35000"/>
                  </a:srgbClr>
                </a:solidFill>
                <a:latin typeface="Arial"/>
                <a:ea typeface=""/>
                <a:cs typeface=""/>
              </a:rPr>
              <a:t>          </a:t>
            </a:r>
          </a:p>
        </p:txBody>
      </p:sp>
      <p:sp>
        <p:nvSpPr>
          <p:cNvPr id="2164" name="Line 6"/>
          <p:cNvSpPr>
            <a:spLocks noChangeAspect="1" noChangeShapeType="1"/>
          </p:cNvSpPr>
          <p:nvPr/>
        </p:nvSpPr>
        <p:spPr bwMode="auto">
          <a:xfrm>
            <a:off x="3204426" y="2153749"/>
            <a:ext cx="349250"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65" name="Line 6"/>
          <p:cNvSpPr>
            <a:spLocks noChangeAspect="1" noChangeShapeType="1"/>
          </p:cNvSpPr>
          <p:nvPr/>
        </p:nvSpPr>
        <p:spPr bwMode="auto">
          <a:xfrm>
            <a:off x="3204426" y="2201374"/>
            <a:ext cx="354012"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327" name="Text Box 285"/>
          <p:cNvSpPr txBox="1">
            <a:spLocks noChangeAspect="1" noChangeArrowheads="1"/>
          </p:cNvSpPr>
          <p:nvPr/>
        </p:nvSpPr>
        <p:spPr bwMode="auto">
          <a:xfrm>
            <a:off x="5607750" y="1336763"/>
            <a:ext cx="772969" cy="230832"/>
          </a:xfrm>
          <a:prstGeom prst="rect">
            <a:avLst/>
          </a:prstGeom>
          <a:no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Phenology</a:t>
            </a:r>
          </a:p>
        </p:txBody>
      </p:sp>
      <p:sp>
        <p:nvSpPr>
          <p:cNvPr id="329" name="Freeform 283"/>
          <p:cNvSpPr>
            <a:spLocks noChangeAspect="1"/>
          </p:cNvSpPr>
          <p:nvPr/>
        </p:nvSpPr>
        <p:spPr bwMode="auto">
          <a:xfrm rot="10800000">
            <a:off x="7523856" y="651977"/>
            <a:ext cx="173038" cy="155575"/>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92D05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30" name="Text Box 287"/>
          <p:cNvSpPr txBox="1">
            <a:spLocks noChangeAspect="1" noChangeArrowheads="1"/>
          </p:cNvSpPr>
          <p:nvPr/>
        </p:nvSpPr>
        <p:spPr bwMode="auto">
          <a:xfrm>
            <a:off x="7337881" y="436006"/>
            <a:ext cx="676788" cy="261610"/>
          </a:xfrm>
          <a:prstGeom prst="rect">
            <a:avLst/>
          </a:prstGeom>
          <a:no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BVOCs</a:t>
            </a:r>
          </a:p>
        </p:txBody>
      </p:sp>
      <p:cxnSp>
        <p:nvCxnSpPr>
          <p:cNvPr id="333" name="Straight Arrow Connector 332"/>
          <p:cNvCxnSpPr/>
          <p:nvPr/>
        </p:nvCxnSpPr>
        <p:spPr bwMode="auto">
          <a:xfrm rot="16200000" flipV="1">
            <a:off x="865501" y="1487766"/>
            <a:ext cx="326127" cy="66459"/>
          </a:xfrm>
          <a:prstGeom prst="straightConnector1">
            <a:avLst/>
          </a:prstGeom>
          <a:noFill/>
          <a:ln w="28575" cap="flat" cmpd="sng" algn="ctr">
            <a:solidFill>
              <a:srgbClr val="CC6600"/>
            </a:solidFill>
            <a:prstDash val="solid"/>
            <a:round/>
            <a:headEnd type="none" w="med" len="med"/>
            <a:tailEnd type="triangle" w="med" len="med"/>
          </a:ln>
          <a:effectLst/>
        </p:spPr>
      </p:cxnSp>
      <p:sp>
        <p:nvSpPr>
          <p:cNvPr id="356" name="AutoShape 96"/>
          <p:cNvSpPr>
            <a:spLocks noChangeArrowheads="1"/>
          </p:cNvSpPr>
          <p:nvPr/>
        </p:nvSpPr>
        <p:spPr bwMode="auto">
          <a:xfrm>
            <a:off x="3684137" y="1343249"/>
            <a:ext cx="120691" cy="129390"/>
          </a:xfrm>
          <a:prstGeom prst="can">
            <a:avLst>
              <a:gd name="adj" fmla="val 41991"/>
            </a:avLst>
          </a:prstGeom>
          <a:solidFill>
            <a:srgbClr val="0066FF"/>
          </a:solidFill>
          <a:ln w="9525">
            <a:solidFill>
              <a:schemeClr val="tx1"/>
            </a:solidFill>
            <a:round/>
            <a:headEnd/>
            <a:tailEnd/>
          </a:ln>
          <a:effectLst/>
        </p:spPr>
        <p:txBody>
          <a:bodyPr wrap="none" anchor="ctr"/>
          <a:lstStyle/>
          <a:p>
            <a:pPr algn="ctr"/>
            <a:endParaRPr lang="en-US" b="1">
              <a:solidFill>
                <a:srgbClr val="000000">
                  <a:lumMod val="65000"/>
                  <a:lumOff val="35000"/>
                </a:srgbClr>
              </a:solidFill>
              <a:latin typeface="Times New Roman" pitchFamily="18" charset="0"/>
              <a:ea typeface=""/>
              <a:cs typeface=""/>
            </a:endParaRPr>
          </a:p>
        </p:txBody>
      </p:sp>
      <p:sp>
        <p:nvSpPr>
          <p:cNvPr id="357" name="AutoShape 97"/>
          <p:cNvSpPr>
            <a:spLocks noChangeArrowheads="1"/>
          </p:cNvSpPr>
          <p:nvPr/>
        </p:nvSpPr>
        <p:spPr bwMode="auto">
          <a:xfrm>
            <a:off x="3684135" y="1273795"/>
            <a:ext cx="121073" cy="118176"/>
          </a:xfrm>
          <a:prstGeom prst="can">
            <a:avLst>
              <a:gd name="adj" fmla="val 37500"/>
            </a:avLst>
          </a:prstGeom>
          <a:noFill/>
          <a:ln w="9525">
            <a:solidFill>
              <a:schemeClr val="tx1"/>
            </a:solidFill>
            <a:round/>
            <a:headEnd/>
            <a:tailEnd/>
          </a:ln>
          <a:effectLst/>
        </p:spPr>
        <p:txBody>
          <a:bodyPr wrap="none" anchor="ctr"/>
          <a:lstStyle/>
          <a:p>
            <a:endParaRPr lang="en-US" sz="800">
              <a:solidFill>
                <a:srgbClr val="000000">
                  <a:lumMod val="65000"/>
                  <a:lumOff val="35000"/>
                </a:srgbClr>
              </a:solidFill>
              <a:latin typeface="Arial"/>
              <a:ea typeface=""/>
              <a:cs typeface=""/>
            </a:endParaRPr>
          </a:p>
        </p:txBody>
      </p:sp>
      <p:sp>
        <p:nvSpPr>
          <p:cNvPr id="2152" name="Line 9"/>
          <p:cNvSpPr>
            <a:spLocks noChangeAspect="1" noChangeShapeType="1"/>
          </p:cNvSpPr>
          <p:nvPr/>
        </p:nvSpPr>
        <p:spPr bwMode="auto">
          <a:xfrm>
            <a:off x="3229999" y="2567372"/>
            <a:ext cx="1603677"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46" name="Line 118"/>
          <p:cNvSpPr>
            <a:spLocks noChangeAspect="1" noChangeShapeType="1"/>
          </p:cNvSpPr>
          <p:nvPr/>
        </p:nvSpPr>
        <p:spPr bwMode="auto">
          <a:xfrm>
            <a:off x="5259424" y="3003840"/>
            <a:ext cx="385762" cy="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363" name="Rectangle 121"/>
          <p:cNvSpPr>
            <a:spLocks noChangeAspect="1" noChangeArrowheads="1"/>
          </p:cNvSpPr>
          <p:nvPr/>
        </p:nvSpPr>
        <p:spPr bwMode="auto">
          <a:xfrm>
            <a:off x="3675176" y="2895600"/>
            <a:ext cx="973024" cy="259045"/>
          </a:xfrm>
          <a:prstGeom prst="rect">
            <a:avLst/>
          </a:prstGeom>
          <a:noFill/>
          <a:ln w="12699">
            <a:noFill/>
            <a:miter lim="800000"/>
            <a:headEnd/>
            <a:tailEnd/>
          </a:ln>
        </p:spPr>
        <p:txBody>
          <a:bodyPr wrap="none" lIns="90488" tIns="44450" rIns="90488" bIns="44450">
            <a:spAutoFit/>
          </a:bodyPr>
          <a:lstStyle/>
          <a:p>
            <a:r>
              <a:rPr lang="en-US" sz="1100" dirty="0">
                <a:solidFill>
                  <a:srgbClr val="EA36DD"/>
                </a:solidFill>
                <a:latin typeface="Arial Rounded MT Bold" pitchFamily="34" charset="0"/>
                <a:ea typeface=""/>
                <a:cs typeface=""/>
              </a:rPr>
              <a:t>Water table</a:t>
            </a:r>
          </a:p>
        </p:txBody>
      </p:sp>
      <p:sp>
        <p:nvSpPr>
          <p:cNvPr id="2113" name="Line 139"/>
          <p:cNvSpPr>
            <a:spLocks noChangeAspect="1" noChangeShapeType="1"/>
          </p:cNvSpPr>
          <p:nvPr/>
        </p:nvSpPr>
        <p:spPr bwMode="auto">
          <a:xfrm>
            <a:off x="3533748" y="2278681"/>
            <a:ext cx="0" cy="362021"/>
          </a:xfrm>
          <a:prstGeom prst="line">
            <a:avLst/>
          </a:prstGeom>
          <a:noFill/>
          <a:ln w="28575">
            <a:solidFill>
              <a:srgbClr val="0070C0"/>
            </a:solidFill>
            <a:round/>
            <a:headEnd type="triangle" w="med" len="me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cxnSp>
        <p:nvCxnSpPr>
          <p:cNvPr id="373" name="Straight Connector 372"/>
          <p:cNvCxnSpPr/>
          <p:nvPr/>
        </p:nvCxnSpPr>
        <p:spPr bwMode="auto">
          <a:xfrm rot="10800000">
            <a:off x="3045379" y="2586429"/>
            <a:ext cx="0" cy="0"/>
          </a:xfrm>
          <a:prstGeom prst="line">
            <a:avLst/>
          </a:prstGeom>
          <a:noFill/>
          <a:ln w="19050" cap="flat" cmpd="sng" algn="ctr">
            <a:solidFill>
              <a:schemeClr val="tx1"/>
            </a:solidFill>
            <a:prstDash val="solid"/>
            <a:round/>
            <a:headEnd type="none" w="med" len="med"/>
            <a:tailEnd type="none" w="med" len="med"/>
          </a:ln>
          <a:effectLst/>
        </p:spPr>
      </p:cxnSp>
      <p:cxnSp>
        <p:nvCxnSpPr>
          <p:cNvPr id="377" name="Straight Connector 376"/>
          <p:cNvCxnSpPr/>
          <p:nvPr/>
        </p:nvCxnSpPr>
        <p:spPr bwMode="auto">
          <a:xfrm rot="5400000">
            <a:off x="5328760" y="2586882"/>
            <a:ext cx="209550" cy="0"/>
          </a:xfrm>
          <a:prstGeom prst="line">
            <a:avLst/>
          </a:prstGeom>
          <a:noFill/>
          <a:ln w="12700" cap="flat" cmpd="sng" algn="ctr">
            <a:solidFill>
              <a:schemeClr val="tx1"/>
            </a:solidFill>
            <a:prstDash val="solid"/>
            <a:round/>
            <a:headEnd type="none" w="med" len="med"/>
            <a:tailEnd type="none" w="med" len="med"/>
          </a:ln>
          <a:effectLst/>
        </p:spPr>
      </p:cxnSp>
      <p:cxnSp>
        <p:nvCxnSpPr>
          <p:cNvPr id="379" name="Straight Connector 378"/>
          <p:cNvCxnSpPr/>
          <p:nvPr/>
        </p:nvCxnSpPr>
        <p:spPr bwMode="auto">
          <a:xfrm rot="10800000" flipH="1" flipV="1">
            <a:off x="3147984" y="2586429"/>
            <a:ext cx="1019174" cy="1020990"/>
          </a:xfrm>
          <a:prstGeom prst="line">
            <a:avLst/>
          </a:prstGeom>
          <a:noFill/>
          <a:ln w="9525" cap="flat" cmpd="sng" algn="ctr">
            <a:noFill/>
            <a:prstDash val="solid"/>
            <a:round/>
            <a:headEnd type="none" w="med" len="med"/>
            <a:tailEnd type="none" w="med" len="med"/>
          </a:ln>
          <a:effectLst/>
        </p:spPr>
      </p:cxnSp>
      <p:sp>
        <p:nvSpPr>
          <p:cNvPr id="383" name="Text Box 92"/>
          <p:cNvSpPr txBox="1">
            <a:spLocks noChangeAspect="1" noChangeArrowheads="1"/>
          </p:cNvSpPr>
          <p:nvPr/>
        </p:nvSpPr>
        <p:spPr bwMode="auto">
          <a:xfrm>
            <a:off x="3163009" y="2545382"/>
            <a:ext cx="303929" cy="138499"/>
          </a:xfrm>
          <a:prstGeom prst="rect">
            <a:avLst/>
          </a:prstGeom>
          <a:solidFill>
            <a:schemeClr val="bg1"/>
          </a:solidFill>
          <a:ln w="9525">
            <a:noFill/>
            <a:miter lim="800000"/>
            <a:headEnd/>
            <a:tailEnd/>
          </a:ln>
        </p:spPr>
        <p:txBody>
          <a:bodyPr wrap="none" lIns="45720" tIns="0" rIns="45720" bIns="0">
            <a:spAutoFit/>
          </a:bodyPr>
          <a:lstStyle/>
          <a:p>
            <a:r>
              <a:rPr lang="en-US" sz="900" b="1" dirty="0">
                <a:solidFill>
                  <a:srgbClr val="000000">
                    <a:lumMod val="65000"/>
                    <a:lumOff val="35000"/>
                  </a:srgbClr>
                </a:solidFill>
                <a:latin typeface="Arial Rounded MT Bold" pitchFamily="34" charset="0"/>
                <a:ea typeface=""/>
                <a:cs typeface=""/>
              </a:rPr>
              <a:t>Soil</a:t>
            </a:r>
          </a:p>
        </p:txBody>
      </p:sp>
      <p:grpSp>
        <p:nvGrpSpPr>
          <p:cNvPr id="19" name="Group 414"/>
          <p:cNvGrpSpPr/>
          <p:nvPr/>
        </p:nvGrpSpPr>
        <p:grpSpPr>
          <a:xfrm>
            <a:off x="5720101" y="1578176"/>
            <a:ext cx="611171" cy="729407"/>
            <a:chOff x="6083667" y="1543379"/>
            <a:chExt cx="611171" cy="729407"/>
          </a:xfrm>
        </p:grpSpPr>
        <p:pic>
          <p:nvPicPr>
            <p:cNvPr id="326" name="Picture 136" descr="A:\papers\phenglobal\LeaflessCol.gif"/>
            <p:cNvPicPr>
              <a:picLocks noChangeAspect="1" noChangeArrowheads="1"/>
            </p:cNvPicPr>
            <p:nvPr/>
          </p:nvPicPr>
          <p:blipFill>
            <a:blip r:embed="rId4" cstate="print"/>
            <a:srcRect b="35765"/>
            <a:stretch>
              <a:fillRect/>
            </a:stretch>
          </p:blipFill>
          <p:spPr bwMode="auto">
            <a:xfrm>
              <a:off x="6083667" y="1543379"/>
              <a:ext cx="544411" cy="729407"/>
            </a:xfrm>
            <a:prstGeom prst="rect">
              <a:avLst/>
            </a:prstGeom>
            <a:noFill/>
          </p:spPr>
        </p:pic>
        <p:pic>
          <p:nvPicPr>
            <p:cNvPr id="385" name="Picture 2" descr="LeaffulCol"/>
            <p:cNvPicPr>
              <a:picLocks noChangeAspect="1" noChangeArrowheads="1"/>
            </p:cNvPicPr>
            <p:nvPr/>
          </p:nvPicPr>
          <p:blipFill>
            <a:blip r:embed="rId3" cstate="print"/>
            <a:srcRect l="71436" t="18681" r="5148" b="68352"/>
            <a:stretch>
              <a:fillRect/>
            </a:stretch>
          </p:blipFill>
          <p:spPr bwMode="auto">
            <a:xfrm>
              <a:off x="6500813" y="1685925"/>
              <a:ext cx="194025" cy="100013"/>
            </a:xfrm>
            <a:prstGeom prst="rect">
              <a:avLst/>
            </a:prstGeom>
            <a:noFill/>
            <a:ln w="9525">
              <a:noFill/>
              <a:miter lim="800000"/>
              <a:headEnd/>
              <a:tailEnd/>
            </a:ln>
          </p:spPr>
        </p:pic>
        <p:pic>
          <p:nvPicPr>
            <p:cNvPr id="386" name="Picture 2" descr="LeaffulCol"/>
            <p:cNvPicPr>
              <a:picLocks noChangeAspect="1" noChangeArrowheads="1"/>
            </p:cNvPicPr>
            <p:nvPr/>
          </p:nvPicPr>
          <p:blipFill>
            <a:blip r:embed="rId3" cstate="print"/>
            <a:srcRect t="33722" r="78774" b="54867"/>
            <a:stretch>
              <a:fillRect/>
            </a:stretch>
          </p:blipFill>
          <p:spPr bwMode="auto">
            <a:xfrm>
              <a:off x="6462853" y="1804988"/>
              <a:ext cx="171310" cy="85724"/>
            </a:xfrm>
            <a:prstGeom prst="rect">
              <a:avLst/>
            </a:prstGeom>
            <a:noFill/>
            <a:ln w="9525">
              <a:noFill/>
              <a:miter lim="800000"/>
              <a:headEnd/>
              <a:tailEnd/>
            </a:ln>
          </p:spPr>
        </p:pic>
        <p:pic>
          <p:nvPicPr>
            <p:cNvPr id="392" name="Picture 2" descr="LeaffulCol"/>
            <p:cNvPicPr>
              <a:picLocks noChangeAspect="1" noChangeArrowheads="1"/>
            </p:cNvPicPr>
            <p:nvPr/>
          </p:nvPicPr>
          <p:blipFill>
            <a:blip r:embed="rId3" cstate="print"/>
            <a:srcRect l="71436" t="23492" r="5148" b="68352"/>
            <a:stretch>
              <a:fillRect/>
            </a:stretch>
          </p:blipFill>
          <p:spPr bwMode="auto">
            <a:xfrm>
              <a:off x="6385638" y="1564269"/>
              <a:ext cx="194025" cy="62906"/>
            </a:xfrm>
            <a:prstGeom prst="rect">
              <a:avLst/>
            </a:prstGeom>
            <a:noFill/>
            <a:ln w="9525">
              <a:noFill/>
              <a:miter lim="800000"/>
              <a:headEnd/>
              <a:tailEnd/>
            </a:ln>
          </p:spPr>
        </p:pic>
      </p:grpSp>
      <p:sp>
        <p:nvSpPr>
          <p:cNvPr id="393" name="Freeform 286"/>
          <p:cNvSpPr>
            <a:spLocks noChangeAspect="1"/>
          </p:cNvSpPr>
          <p:nvPr/>
        </p:nvSpPr>
        <p:spPr bwMode="auto">
          <a:xfrm rot="17178124">
            <a:off x="6402251" y="2720483"/>
            <a:ext cx="194913" cy="2451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94" name="Freeform 286"/>
          <p:cNvSpPr>
            <a:spLocks noChangeAspect="1"/>
          </p:cNvSpPr>
          <p:nvPr/>
        </p:nvSpPr>
        <p:spPr bwMode="auto">
          <a:xfrm rot="11193457">
            <a:off x="7345753" y="2936556"/>
            <a:ext cx="174625" cy="209479"/>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95" name="Freeform 286"/>
          <p:cNvSpPr>
            <a:spLocks noChangeAspect="1"/>
          </p:cNvSpPr>
          <p:nvPr/>
        </p:nvSpPr>
        <p:spPr bwMode="auto">
          <a:xfrm rot="21326123">
            <a:off x="6394859" y="2048619"/>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97" name="Freeform 290"/>
          <p:cNvSpPr>
            <a:spLocks noChangeAspect="1"/>
          </p:cNvSpPr>
          <p:nvPr/>
        </p:nvSpPr>
        <p:spPr bwMode="auto">
          <a:xfrm rot="8003290" flipH="1">
            <a:off x="6925103" y="2612570"/>
            <a:ext cx="186313"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nvGrpSpPr>
          <p:cNvPr id="20" name="Group 267"/>
          <p:cNvGrpSpPr>
            <a:grpSpLocks noChangeAspect="1"/>
          </p:cNvGrpSpPr>
          <p:nvPr/>
        </p:nvGrpSpPr>
        <p:grpSpPr bwMode="auto">
          <a:xfrm>
            <a:off x="3775790" y="2209393"/>
            <a:ext cx="469900" cy="427037"/>
            <a:chOff x="2299" y="3080"/>
            <a:chExt cx="979" cy="891"/>
          </a:xfrm>
        </p:grpSpPr>
        <p:sp>
          <p:nvSpPr>
            <p:cNvPr id="342" name="Line 268"/>
            <p:cNvSpPr>
              <a:spLocks noChangeAspect="1" noChangeShapeType="1"/>
            </p:cNvSpPr>
            <p:nvPr/>
          </p:nvSpPr>
          <p:spPr bwMode="auto">
            <a:xfrm flipH="1">
              <a:off x="2721" y="3218"/>
              <a:ext cx="4" cy="29"/>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3" name="Line 269"/>
            <p:cNvSpPr>
              <a:spLocks noChangeAspect="1" noChangeShapeType="1"/>
            </p:cNvSpPr>
            <p:nvPr/>
          </p:nvSpPr>
          <p:spPr bwMode="auto">
            <a:xfrm flipH="1">
              <a:off x="2726" y="3182"/>
              <a:ext cx="1" cy="35"/>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4" name="Line 270"/>
            <p:cNvSpPr>
              <a:spLocks noChangeAspect="1" noChangeShapeType="1"/>
            </p:cNvSpPr>
            <p:nvPr/>
          </p:nvSpPr>
          <p:spPr bwMode="auto">
            <a:xfrm>
              <a:off x="2726" y="3122"/>
              <a:ext cx="1" cy="59"/>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5" name="Line 271"/>
            <p:cNvSpPr>
              <a:spLocks noChangeAspect="1" noChangeShapeType="1"/>
            </p:cNvSpPr>
            <p:nvPr/>
          </p:nvSpPr>
          <p:spPr bwMode="auto">
            <a:xfrm>
              <a:off x="2726" y="3080"/>
              <a:ext cx="0" cy="41"/>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6" name="Line 272"/>
            <p:cNvSpPr>
              <a:spLocks noChangeAspect="1" noChangeShapeType="1"/>
            </p:cNvSpPr>
            <p:nvPr/>
          </p:nvSpPr>
          <p:spPr bwMode="auto">
            <a:xfrm flipH="1" flipV="1">
              <a:off x="2752" y="3116"/>
              <a:ext cx="3" cy="133"/>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47" name="Freeform 273"/>
            <p:cNvSpPr>
              <a:spLocks noChangeAspect="1"/>
            </p:cNvSpPr>
            <p:nvPr/>
          </p:nvSpPr>
          <p:spPr bwMode="auto">
            <a:xfrm>
              <a:off x="2411" y="3236"/>
              <a:ext cx="306" cy="735"/>
            </a:xfrm>
            <a:custGeom>
              <a:avLst/>
              <a:gdLst>
                <a:gd name="T0" fmla="*/ 300 w 306"/>
                <a:gd name="T1" fmla="*/ 12 h 735"/>
                <a:gd name="T2" fmla="*/ 293 w 306"/>
                <a:gd name="T3" fmla="*/ 36 h 735"/>
                <a:gd name="T4" fmla="*/ 286 w 306"/>
                <a:gd name="T5" fmla="*/ 61 h 735"/>
                <a:gd name="T6" fmla="*/ 278 w 306"/>
                <a:gd name="T7" fmla="*/ 84 h 735"/>
                <a:gd name="T8" fmla="*/ 271 w 306"/>
                <a:gd name="T9" fmla="*/ 107 h 735"/>
                <a:gd name="T10" fmla="*/ 264 w 306"/>
                <a:gd name="T11" fmla="*/ 130 h 735"/>
                <a:gd name="T12" fmla="*/ 258 w 306"/>
                <a:gd name="T13" fmla="*/ 151 h 735"/>
                <a:gd name="T14" fmla="*/ 252 w 306"/>
                <a:gd name="T15" fmla="*/ 172 h 735"/>
                <a:gd name="T16" fmla="*/ 247 w 306"/>
                <a:gd name="T17" fmla="*/ 191 h 735"/>
                <a:gd name="T18" fmla="*/ 241 w 306"/>
                <a:gd name="T19" fmla="*/ 217 h 735"/>
                <a:gd name="T20" fmla="*/ 237 w 306"/>
                <a:gd name="T21" fmla="*/ 233 h 735"/>
                <a:gd name="T22" fmla="*/ 235 w 306"/>
                <a:gd name="T23" fmla="*/ 247 h 735"/>
                <a:gd name="T24" fmla="*/ 232 w 306"/>
                <a:gd name="T25" fmla="*/ 260 h 735"/>
                <a:gd name="T26" fmla="*/ 229 w 306"/>
                <a:gd name="T27" fmla="*/ 272 h 735"/>
                <a:gd name="T28" fmla="*/ 227 w 306"/>
                <a:gd name="T29" fmla="*/ 283 h 735"/>
                <a:gd name="T30" fmla="*/ 224 w 306"/>
                <a:gd name="T31" fmla="*/ 295 h 735"/>
                <a:gd name="T32" fmla="*/ 219 w 306"/>
                <a:gd name="T33" fmla="*/ 305 h 735"/>
                <a:gd name="T34" fmla="*/ 215 w 306"/>
                <a:gd name="T35" fmla="*/ 316 h 735"/>
                <a:gd name="T36" fmla="*/ 210 w 306"/>
                <a:gd name="T37" fmla="*/ 328 h 735"/>
                <a:gd name="T38" fmla="*/ 199 w 306"/>
                <a:gd name="T39" fmla="*/ 346 h 735"/>
                <a:gd name="T40" fmla="*/ 190 w 306"/>
                <a:gd name="T41" fmla="*/ 359 h 735"/>
                <a:gd name="T42" fmla="*/ 180 w 306"/>
                <a:gd name="T43" fmla="*/ 372 h 735"/>
                <a:gd name="T44" fmla="*/ 168 w 306"/>
                <a:gd name="T45" fmla="*/ 387 h 735"/>
                <a:gd name="T46" fmla="*/ 156 w 306"/>
                <a:gd name="T47" fmla="*/ 401 h 735"/>
                <a:gd name="T48" fmla="*/ 144 w 306"/>
                <a:gd name="T49" fmla="*/ 417 h 735"/>
                <a:gd name="T50" fmla="*/ 132 w 306"/>
                <a:gd name="T51" fmla="*/ 433 h 735"/>
                <a:gd name="T52" fmla="*/ 119 w 306"/>
                <a:gd name="T53" fmla="*/ 449 h 735"/>
                <a:gd name="T54" fmla="*/ 106 w 306"/>
                <a:gd name="T55" fmla="*/ 464 h 735"/>
                <a:gd name="T56" fmla="*/ 89 w 306"/>
                <a:gd name="T57" fmla="*/ 489 h 735"/>
                <a:gd name="T58" fmla="*/ 78 w 306"/>
                <a:gd name="T59" fmla="*/ 505 h 735"/>
                <a:gd name="T60" fmla="*/ 68 w 306"/>
                <a:gd name="T61" fmla="*/ 522 h 735"/>
                <a:gd name="T62" fmla="*/ 58 w 306"/>
                <a:gd name="T63" fmla="*/ 538 h 735"/>
                <a:gd name="T64" fmla="*/ 49 w 306"/>
                <a:gd name="T65" fmla="*/ 553 h 735"/>
                <a:gd name="T66" fmla="*/ 41 w 306"/>
                <a:gd name="T67" fmla="*/ 569 h 735"/>
                <a:gd name="T68" fmla="*/ 34 w 306"/>
                <a:gd name="T69" fmla="*/ 584 h 735"/>
                <a:gd name="T70" fmla="*/ 27 w 306"/>
                <a:gd name="T71" fmla="*/ 598 h 735"/>
                <a:gd name="T72" fmla="*/ 21 w 306"/>
                <a:gd name="T73" fmla="*/ 613 h 735"/>
                <a:gd name="T74" fmla="*/ 17 w 306"/>
                <a:gd name="T75" fmla="*/ 626 h 735"/>
                <a:gd name="T76" fmla="*/ 10 w 306"/>
                <a:gd name="T77" fmla="*/ 644 h 735"/>
                <a:gd name="T78" fmla="*/ 7 w 306"/>
                <a:gd name="T79" fmla="*/ 656 h 735"/>
                <a:gd name="T80" fmla="*/ 5 w 306"/>
                <a:gd name="T81" fmla="*/ 667 h 735"/>
                <a:gd name="T82" fmla="*/ 3 w 306"/>
                <a:gd name="T83" fmla="*/ 677 h 735"/>
                <a:gd name="T84" fmla="*/ 2 w 306"/>
                <a:gd name="T85" fmla="*/ 686 h 735"/>
                <a:gd name="T86" fmla="*/ 1 w 306"/>
                <a:gd name="T87" fmla="*/ 695 h 735"/>
                <a:gd name="T88" fmla="*/ 0 w 306"/>
                <a:gd name="T89" fmla="*/ 705 h 735"/>
                <a:gd name="T90" fmla="*/ 0 w 306"/>
                <a:gd name="T91" fmla="*/ 713 h 735"/>
                <a:gd name="T92" fmla="*/ 0 w 306"/>
                <a:gd name="T93" fmla="*/ 721 h 735"/>
                <a:gd name="T94" fmla="*/ 0 w 306"/>
                <a:gd name="T95" fmla="*/ 734 h 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6"/>
                <a:gd name="T145" fmla="*/ 0 h 735"/>
                <a:gd name="T146" fmla="*/ 306 w 306"/>
                <a:gd name="T147" fmla="*/ 735 h 7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6" h="735">
                  <a:moveTo>
                    <a:pt x="305" y="0"/>
                  </a:moveTo>
                  <a:lnTo>
                    <a:pt x="300" y="12"/>
                  </a:lnTo>
                  <a:lnTo>
                    <a:pt x="297" y="24"/>
                  </a:lnTo>
                  <a:lnTo>
                    <a:pt x="293" y="36"/>
                  </a:lnTo>
                  <a:lnTo>
                    <a:pt x="289" y="48"/>
                  </a:lnTo>
                  <a:lnTo>
                    <a:pt x="286" y="61"/>
                  </a:lnTo>
                  <a:lnTo>
                    <a:pt x="282" y="72"/>
                  </a:lnTo>
                  <a:lnTo>
                    <a:pt x="278" y="84"/>
                  </a:lnTo>
                  <a:lnTo>
                    <a:pt x="275" y="96"/>
                  </a:lnTo>
                  <a:lnTo>
                    <a:pt x="271" y="107"/>
                  </a:lnTo>
                  <a:lnTo>
                    <a:pt x="267" y="119"/>
                  </a:lnTo>
                  <a:lnTo>
                    <a:pt x="264" y="130"/>
                  </a:lnTo>
                  <a:lnTo>
                    <a:pt x="261" y="141"/>
                  </a:lnTo>
                  <a:lnTo>
                    <a:pt x="258" y="151"/>
                  </a:lnTo>
                  <a:lnTo>
                    <a:pt x="255" y="162"/>
                  </a:lnTo>
                  <a:lnTo>
                    <a:pt x="252" y="172"/>
                  </a:lnTo>
                  <a:lnTo>
                    <a:pt x="250" y="182"/>
                  </a:lnTo>
                  <a:lnTo>
                    <a:pt x="247" y="191"/>
                  </a:lnTo>
                  <a:lnTo>
                    <a:pt x="245" y="200"/>
                  </a:lnTo>
                  <a:lnTo>
                    <a:pt x="241" y="217"/>
                  </a:lnTo>
                  <a:lnTo>
                    <a:pt x="239" y="225"/>
                  </a:lnTo>
                  <a:lnTo>
                    <a:pt x="237" y="233"/>
                  </a:lnTo>
                  <a:lnTo>
                    <a:pt x="236" y="240"/>
                  </a:lnTo>
                  <a:lnTo>
                    <a:pt x="235" y="247"/>
                  </a:lnTo>
                  <a:lnTo>
                    <a:pt x="233" y="253"/>
                  </a:lnTo>
                  <a:lnTo>
                    <a:pt x="232" y="260"/>
                  </a:lnTo>
                  <a:lnTo>
                    <a:pt x="230" y="266"/>
                  </a:lnTo>
                  <a:lnTo>
                    <a:pt x="229" y="272"/>
                  </a:lnTo>
                  <a:lnTo>
                    <a:pt x="228" y="278"/>
                  </a:lnTo>
                  <a:lnTo>
                    <a:pt x="227" y="283"/>
                  </a:lnTo>
                  <a:lnTo>
                    <a:pt x="225" y="289"/>
                  </a:lnTo>
                  <a:lnTo>
                    <a:pt x="224" y="295"/>
                  </a:lnTo>
                  <a:lnTo>
                    <a:pt x="222" y="300"/>
                  </a:lnTo>
                  <a:lnTo>
                    <a:pt x="219" y="305"/>
                  </a:lnTo>
                  <a:lnTo>
                    <a:pt x="218" y="311"/>
                  </a:lnTo>
                  <a:lnTo>
                    <a:pt x="215" y="316"/>
                  </a:lnTo>
                  <a:lnTo>
                    <a:pt x="213" y="322"/>
                  </a:lnTo>
                  <a:lnTo>
                    <a:pt x="210" y="328"/>
                  </a:lnTo>
                  <a:lnTo>
                    <a:pt x="203" y="340"/>
                  </a:lnTo>
                  <a:lnTo>
                    <a:pt x="199" y="346"/>
                  </a:lnTo>
                  <a:lnTo>
                    <a:pt x="195" y="352"/>
                  </a:lnTo>
                  <a:lnTo>
                    <a:pt x="190" y="359"/>
                  </a:lnTo>
                  <a:lnTo>
                    <a:pt x="185" y="366"/>
                  </a:lnTo>
                  <a:lnTo>
                    <a:pt x="180" y="372"/>
                  </a:lnTo>
                  <a:lnTo>
                    <a:pt x="174" y="379"/>
                  </a:lnTo>
                  <a:lnTo>
                    <a:pt x="168" y="387"/>
                  </a:lnTo>
                  <a:lnTo>
                    <a:pt x="162" y="394"/>
                  </a:lnTo>
                  <a:lnTo>
                    <a:pt x="156" y="401"/>
                  </a:lnTo>
                  <a:lnTo>
                    <a:pt x="150" y="409"/>
                  </a:lnTo>
                  <a:lnTo>
                    <a:pt x="144" y="417"/>
                  </a:lnTo>
                  <a:lnTo>
                    <a:pt x="138" y="425"/>
                  </a:lnTo>
                  <a:lnTo>
                    <a:pt x="132" y="433"/>
                  </a:lnTo>
                  <a:lnTo>
                    <a:pt x="125" y="441"/>
                  </a:lnTo>
                  <a:lnTo>
                    <a:pt x="119" y="449"/>
                  </a:lnTo>
                  <a:lnTo>
                    <a:pt x="113" y="456"/>
                  </a:lnTo>
                  <a:lnTo>
                    <a:pt x="106" y="464"/>
                  </a:lnTo>
                  <a:lnTo>
                    <a:pt x="100" y="473"/>
                  </a:lnTo>
                  <a:lnTo>
                    <a:pt x="89" y="489"/>
                  </a:lnTo>
                  <a:lnTo>
                    <a:pt x="83" y="497"/>
                  </a:lnTo>
                  <a:lnTo>
                    <a:pt x="78" y="505"/>
                  </a:lnTo>
                  <a:lnTo>
                    <a:pt x="72" y="513"/>
                  </a:lnTo>
                  <a:lnTo>
                    <a:pt x="68" y="522"/>
                  </a:lnTo>
                  <a:lnTo>
                    <a:pt x="62" y="530"/>
                  </a:lnTo>
                  <a:lnTo>
                    <a:pt x="58" y="538"/>
                  </a:lnTo>
                  <a:lnTo>
                    <a:pt x="53" y="546"/>
                  </a:lnTo>
                  <a:lnTo>
                    <a:pt x="49" y="553"/>
                  </a:lnTo>
                  <a:lnTo>
                    <a:pt x="45" y="561"/>
                  </a:lnTo>
                  <a:lnTo>
                    <a:pt x="41" y="569"/>
                  </a:lnTo>
                  <a:lnTo>
                    <a:pt x="37" y="576"/>
                  </a:lnTo>
                  <a:lnTo>
                    <a:pt x="34" y="584"/>
                  </a:lnTo>
                  <a:lnTo>
                    <a:pt x="30" y="591"/>
                  </a:lnTo>
                  <a:lnTo>
                    <a:pt x="27" y="598"/>
                  </a:lnTo>
                  <a:lnTo>
                    <a:pt x="24" y="606"/>
                  </a:lnTo>
                  <a:lnTo>
                    <a:pt x="21" y="613"/>
                  </a:lnTo>
                  <a:lnTo>
                    <a:pt x="19" y="619"/>
                  </a:lnTo>
                  <a:lnTo>
                    <a:pt x="17" y="626"/>
                  </a:lnTo>
                  <a:lnTo>
                    <a:pt x="12" y="639"/>
                  </a:lnTo>
                  <a:lnTo>
                    <a:pt x="10" y="644"/>
                  </a:lnTo>
                  <a:lnTo>
                    <a:pt x="9" y="650"/>
                  </a:lnTo>
                  <a:lnTo>
                    <a:pt x="7" y="656"/>
                  </a:lnTo>
                  <a:lnTo>
                    <a:pt x="6" y="661"/>
                  </a:lnTo>
                  <a:lnTo>
                    <a:pt x="5" y="667"/>
                  </a:lnTo>
                  <a:lnTo>
                    <a:pt x="4" y="672"/>
                  </a:lnTo>
                  <a:lnTo>
                    <a:pt x="3" y="677"/>
                  </a:lnTo>
                  <a:lnTo>
                    <a:pt x="3" y="682"/>
                  </a:lnTo>
                  <a:lnTo>
                    <a:pt x="2" y="686"/>
                  </a:lnTo>
                  <a:lnTo>
                    <a:pt x="1" y="691"/>
                  </a:lnTo>
                  <a:lnTo>
                    <a:pt x="1" y="695"/>
                  </a:lnTo>
                  <a:lnTo>
                    <a:pt x="1" y="700"/>
                  </a:lnTo>
                  <a:lnTo>
                    <a:pt x="0" y="705"/>
                  </a:lnTo>
                  <a:lnTo>
                    <a:pt x="0" y="709"/>
                  </a:lnTo>
                  <a:lnTo>
                    <a:pt x="0" y="713"/>
                  </a:lnTo>
                  <a:lnTo>
                    <a:pt x="0" y="717"/>
                  </a:lnTo>
                  <a:lnTo>
                    <a:pt x="0" y="721"/>
                  </a:lnTo>
                  <a:lnTo>
                    <a:pt x="0" y="726"/>
                  </a:lnTo>
                  <a:lnTo>
                    <a:pt x="0" y="734"/>
                  </a:lnTo>
                </a:path>
              </a:pathLst>
            </a:custGeom>
            <a:noFill/>
            <a:ln w="12700" cap="rnd" cmpd="sng">
              <a:solidFill>
                <a:srgbClr val="6633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48" name="Freeform 274"/>
            <p:cNvSpPr>
              <a:spLocks noChangeAspect="1"/>
            </p:cNvSpPr>
            <p:nvPr/>
          </p:nvSpPr>
          <p:spPr bwMode="auto">
            <a:xfrm>
              <a:off x="2760" y="3251"/>
              <a:ext cx="296" cy="653"/>
            </a:xfrm>
            <a:custGeom>
              <a:avLst/>
              <a:gdLst>
                <a:gd name="T0" fmla="*/ 1 w 296"/>
                <a:gd name="T1" fmla="*/ 4 h 653"/>
                <a:gd name="T2" fmla="*/ 4 w 296"/>
                <a:gd name="T3" fmla="*/ 15 h 653"/>
                <a:gd name="T4" fmla="*/ 7 w 296"/>
                <a:gd name="T5" fmla="*/ 25 h 653"/>
                <a:gd name="T6" fmla="*/ 10 w 296"/>
                <a:gd name="T7" fmla="*/ 36 h 653"/>
                <a:gd name="T8" fmla="*/ 14 w 296"/>
                <a:gd name="T9" fmla="*/ 46 h 653"/>
                <a:gd name="T10" fmla="*/ 17 w 296"/>
                <a:gd name="T11" fmla="*/ 58 h 653"/>
                <a:gd name="T12" fmla="*/ 19 w 296"/>
                <a:gd name="T13" fmla="*/ 69 h 653"/>
                <a:gd name="T14" fmla="*/ 23 w 296"/>
                <a:gd name="T15" fmla="*/ 82 h 653"/>
                <a:gd name="T16" fmla="*/ 26 w 296"/>
                <a:gd name="T17" fmla="*/ 96 h 653"/>
                <a:gd name="T18" fmla="*/ 30 w 296"/>
                <a:gd name="T19" fmla="*/ 117 h 653"/>
                <a:gd name="T20" fmla="*/ 33 w 296"/>
                <a:gd name="T21" fmla="*/ 132 h 653"/>
                <a:gd name="T22" fmla="*/ 37 w 296"/>
                <a:gd name="T23" fmla="*/ 149 h 653"/>
                <a:gd name="T24" fmla="*/ 40 w 296"/>
                <a:gd name="T25" fmla="*/ 166 h 653"/>
                <a:gd name="T26" fmla="*/ 43 w 296"/>
                <a:gd name="T27" fmla="*/ 183 h 653"/>
                <a:gd name="T28" fmla="*/ 46 w 296"/>
                <a:gd name="T29" fmla="*/ 201 h 653"/>
                <a:gd name="T30" fmla="*/ 50 w 296"/>
                <a:gd name="T31" fmla="*/ 218 h 653"/>
                <a:gd name="T32" fmla="*/ 54 w 296"/>
                <a:gd name="T33" fmla="*/ 235 h 653"/>
                <a:gd name="T34" fmla="*/ 58 w 296"/>
                <a:gd name="T35" fmla="*/ 252 h 653"/>
                <a:gd name="T36" fmla="*/ 62 w 296"/>
                <a:gd name="T37" fmla="*/ 268 h 653"/>
                <a:gd name="T38" fmla="*/ 69 w 296"/>
                <a:gd name="T39" fmla="*/ 290 h 653"/>
                <a:gd name="T40" fmla="*/ 75 w 296"/>
                <a:gd name="T41" fmla="*/ 303 h 653"/>
                <a:gd name="T42" fmla="*/ 80 w 296"/>
                <a:gd name="T43" fmla="*/ 316 h 653"/>
                <a:gd name="T44" fmla="*/ 87 w 296"/>
                <a:gd name="T45" fmla="*/ 328 h 653"/>
                <a:gd name="T46" fmla="*/ 92 w 296"/>
                <a:gd name="T47" fmla="*/ 339 h 653"/>
                <a:gd name="T48" fmla="*/ 99 w 296"/>
                <a:gd name="T49" fmla="*/ 350 h 653"/>
                <a:gd name="T50" fmla="*/ 105 w 296"/>
                <a:gd name="T51" fmla="*/ 360 h 653"/>
                <a:gd name="T52" fmla="*/ 112 w 296"/>
                <a:gd name="T53" fmla="*/ 370 h 653"/>
                <a:gd name="T54" fmla="*/ 119 w 296"/>
                <a:gd name="T55" fmla="*/ 381 h 653"/>
                <a:gd name="T56" fmla="*/ 128 w 296"/>
                <a:gd name="T57" fmla="*/ 397 h 653"/>
                <a:gd name="T58" fmla="*/ 135 w 296"/>
                <a:gd name="T59" fmla="*/ 408 h 653"/>
                <a:gd name="T60" fmla="*/ 142 w 296"/>
                <a:gd name="T61" fmla="*/ 420 h 653"/>
                <a:gd name="T62" fmla="*/ 149 w 296"/>
                <a:gd name="T63" fmla="*/ 432 h 653"/>
                <a:gd name="T64" fmla="*/ 156 w 296"/>
                <a:gd name="T65" fmla="*/ 445 h 653"/>
                <a:gd name="T66" fmla="*/ 163 w 296"/>
                <a:gd name="T67" fmla="*/ 457 h 653"/>
                <a:gd name="T68" fmla="*/ 170 w 296"/>
                <a:gd name="T69" fmla="*/ 470 h 653"/>
                <a:gd name="T70" fmla="*/ 178 w 296"/>
                <a:gd name="T71" fmla="*/ 483 h 653"/>
                <a:gd name="T72" fmla="*/ 185 w 296"/>
                <a:gd name="T73" fmla="*/ 497 h 653"/>
                <a:gd name="T74" fmla="*/ 193 w 296"/>
                <a:gd name="T75" fmla="*/ 509 h 653"/>
                <a:gd name="T76" fmla="*/ 205 w 296"/>
                <a:gd name="T77" fmla="*/ 529 h 653"/>
                <a:gd name="T78" fmla="*/ 214 w 296"/>
                <a:gd name="T79" fmla="*/ 542 h 653"/>
                <a:gd name="T80" fmla="*/ 223 w 296"/>
                <a:gd name="T81" fmla="*/ 555 h 653"/>
                <a:gd name="T82" fmla="*/ 232 w 296"/>
                <a:gd name="T83" fmla="*/ 568 h 653"/>
                <a:gd name="T84" fmla="*/ 241 w 296"/>
                <a:gd name="T85" fmla="*/ 581 h 653"/>
                <a:gd name="T86" fmla="*/ 251 w 296"/>
                <a:gd name="T87" fmla="*/ 594 h 653"/>
                <a:gd name="T88" fmla="*/ 261 w 296"/>
                <a:gd name="T89" fmla="*/ 607 h 653"/>
                <a:gd name="T90" fmla="*/ 270 w 296"/>
                <a:gd name="T91" fmla="*/ 620 h 653"/>
                <a:gd name="T92" fmla="*/ 280 w 296"/>
                <a:gd name="T93" fmla="*/ 632 h 653"/>
                <a:gd name="T94" fmla="*/ 295 w 296"/>
                <a:gd name="T95" fmla="*/ 652 h 6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
                <a:gd name="T145" fmla="*/ 0 h 653"/>
                <a:gd name="T146" fmla="*/ 296 w 296"/>
                <a:gd name="T147" fmla="*/ 653 h 6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 h="653">
                  <a:moveTo>
                    <a:pt x="0" y="0"/>
                  </a:moveTo>
                  <a:lnTo>
                    <a:pt x="1" y="4"/>
                  </a:lnTo>
                  <a:lnTo>
                    <a:pt x="3" y="9"/>
                  </a:lnTo>
                  <a:lnTo>
                    <a:pt x="4" y="15"/>
                  </a:lnTo>
                  <a:lnTo>
                    <a:pt x="6" y="20"/>
                  </a:lnTo>
                  <a:lnTo>
                    <a:pt x="7" y="25"/>
                  </a:lnTo>
                  <a:lnTo>
                    <a:pt x="9" y="30"/>
                  </a:lnTo>
                  <a:lnTo>
                    <a:pt x="10" y="36"/>
                  </a:lnTo>
                  <a:lnTo>
                    <a:pt x="12" y="41"/>
                  </a:lnTo>
                  <a:lnTo>
                    <a:pt x="14" y="46"/>
                  </a:lnTo>
                  <a:lnTo>
                    <a:pt x="15" y="52"/>
                  </a:lnTo>
                  <a:lnTo>
                    <a:pt x="17" y="58"/>
                  </a:lnTo>
                  <a:lnTo>
                    <a:pt x="18" y="64"/>
                  </a:lnTo>
                  <a:lnTo>
                    <a:pt x="19" y="69"/>
                  </a:lnTo>
                  <a:lnTo>
                    <a:pt x="21" y="76"/>
                  </a:lnTo>
                  <a:lnTo>
                    <a:pt x="23" y="82"/>
                  </a:lnTo>
                  <a:lnTo>
                    <a:pt x="24" y="89"/>
                  </a:lnTo>
                  <a:lnTo>
                    <a:pt x="26" y="96"/>
                  </a:lnTo>
                  <a:lnTo>
                    <a:pt x="27" y="102"/>
                  </a:lnTo>
                  <a:lnTo>
                    <a:pt x="30" y="117"/>
                  </a:lnTo>
                  <a:lnTo>
                    <a:pt x="32" y="125"/>
                  </a:lnTo>
                  <a:lnTo>
                    <a:pt x="33" y="132"/>
                  </a:lnTo>
                  <a:lnTo>
                    <a:pt x="35" y="141"/>
                  </a:lnTo>
                  <a:lnTo>
                    <a:pt x="37" y="149"/>
                  </a:lnTo>
                  <a:lnTo>
                    <a:pt x="38" y="157"/>
                  </a:lnTo>
                  <a:lnTo>
                    <a:pt x="40" y="166"/>
                  </a:lnTo>
                  <a:lnTo>
                    <a:pt x="41" y="175"/>
                  </a:lnTo>
                  <a:lnTo>
                    <a:pt x="43" y="183"/>
                  </a:lnTo>
                  <a:lnTo>
                    <a:pt x="44" y="192"/>
                  </a:lnTo>
                  <a:lnTo>
                    <a:pt x="46" y="201"/>
                  </a:lnTo>
                  <a:lnTo>
                    <a:pt x="48" y="209"/>
                  </a:lnTo>
                  <a:lnTo>
                    <a:pt x="50" y="218"/>
                  </a:lnTo>
                  <a:lnTo>
                    <a:pt x="52" y="227"/>
                  </a:lnTo>
                  <a:lnTo>
                    <a:pt x="54" y="235"/>
                  </a:lnTo>
                  <a:lnTo>
                    <a:pt x="56" y="244"/>
                  </a:lnTo>
                  <a:lnTo>
                    <a:pt x="58" y="252"/>
                  </a:lnTo>
                  <a:lnTo>
                    <a:pt x="60" y="260"/>
                  </a:lnTo>
                  <a:lnTo>
                    <a:pt x="62" y="268"/>
                  </a:lnTo>
                  <a:lnTo>
                    <a:pt x="67" y="283"/>
                  </a:lnTo>
                  <a:lnTo>
                    <a:pt x="69" y="290"/>
                  </a:lnTo>
                  <a:lnTo>
                    <a:pt x="72" y="297"/>
                  </a:lnTo>
                  <a:lnTo>
                    <a:pt x="75" y="303"/>
                  </a:lnTo>
                  <a:lnTo>
                    <a:pt x="78" y="310"/>
                  </a:lnTo>
                  <a:lnTo>
                    <a:pt x="80" y="316"/>
                  </a:lnTo>
                  <a:lnTo>
                    <a:pt x="84" y="322"/>
                  </a:lnTo>
                  <a:lnTo>
                    <a:pt x="87" y="328"/>
                  </a:lnTo>
                  <a:lnTo>
                    <a:pt x="89" y="333"/>
                  </a:lnTo>
                  <a:lnTo>
                    <a:pt x="92" y="339"/>
                  </a:lnTo>
                  <a:lnTo>
                    <a:pt x="96" y="344"/>
                  </a:lnTo>
                  <a:lnTo>
                    <a:pt x="99" y="350"/>
                  </a:lnTo>
                  <a:lnTo>
                    <a:pt x="102" y="355"/>
                  </a:lnTo>
                  <a:lnTo>
                    <a:pt x="105" y="360"/>
                  </a:lnTo>
                  <a:lnTo>
                    <a:pt x="109" y="366"/>
                  </a:lnTo>
                  <a:lnTo>
                    <a:pt x="112" y="370"/>
                  </a:lnTo>
                  <a:lnTo>
                    <a:pt x="115" y="376"/>
                  </a:lnTo>
                  <a:lnTo>
                    <a:pt x="119" y="381"/>
                  </a:lnTo>
                  <a:lnTo>
                    <a:pt x="122" y="386"/>
                  </a:lnTo>
                  <a:lnTo>
                    <a:pt x="128" y="397"/>
                  </a:lnTo>
                  <a:lnTo>
                    <a:pt x="132" y="403"/>
                  </a:lnTo>
                  <a:lnTo>
                    <a:pt x="135" y="408"/>
                  </a:lnTo>
                  <a:lnTo>
                    <a:pt x="139" y="414"/>
                  </a:lnTo>
                  <a:lnTo>
                    <a:pt x="142" y="420"/>
                  </a:lnTo>
                  <a:lnTo>
                    <a:pt x="146" y="426"/>
                  </a:lnTo>
                  <a:lnTo>
                    <a:pt x="149" y="432"/>
                  </a:lnTo>
                  <a:lnTo>
                    <a:pt x="152" y="438"/>
                  </a:lnTo>
                  <a:lnTo>
                    <a:pt x="156" y="445"/>
                  </a:lnTo>
                  <a:lnTo>
                    <a:pt x="159" y="451"/>
                  </a:lnTo>
                  <a:lnTo>
                    <a:pt x="163" y="457"/>
                  </a:lnTo>
                  <a:lnTo>
                    <a:pt x="166" y="464"/>
                  </a:lnTo>
                  <a:lnTo>
                    <a:pt x="170" y="470"/>
                  </a:lnTo>
                  <a:lnTo>
                    <a:pt x="174" y="477"/>
                  </a:lnTo>
                  <a:lnTo>
                    <a:pt x="178" y="483"/>
                  </a:lnTo>
                  <a:lnTo>
                    <a:pt x="182" y="490"/>
                  </a:lnTo>
                  <a:lnTo>
                    <a:pt x="185" y="497"/>
                  </a:lnTo>
                  <a:lnTo>
                    <a:pt x="189" y="503"/>
                  </a:lnTo>
                  <a:lnTo>
                    <a:pt x="193" y="509"/>
                  </a:lnTo>
                  <a:lnTo>
                    <a:pt x="202" y="522"/>
                  </a:lnTo>
                  <a:lnTo>
                    <a:pt x="205" y="529"/>
                  </a:lnTo>
                  <a:lnTo>
                    <a:pt x="210" y="536"/>
                  </a:lnTo>
                  <a:lnTo>
                    <a:pt x="214" y="542"/>
                  </a:lnTo>
                  <a:lnTo>
                    <a:pt x="218" y="549"/>
                  </a:lnTo>
                  <a:lnTo>
                    <a:pt x="223" y="555"/>
                  </a:lnTo>
                  <a:lnTo>
                    <a:pt x="227" y="562"/>
                  </a:lnTo>
                  <a:lnTo>
                    <a:pt x="232" y="568"/>
                  </a:lnTo>
                  <a:lnTo>
                    <a:pt x="237" y="574"/>
                  </a:lnTo>
                  <a:lnTo>
                    <a:pt x="241" y="581"/>
                  </a:lnTo>
                  <a:lnTo>
                    <a:pt x="246" y="588"/>
                  </a:lnTo>
                  <a:lnTo>
                    <a:pt x="251" y="594"/>
                  </a:lnTo>
                  <a:lnTo>
                    <a:pt x="255" y="600"/>
                  </a:lnTo>
                  <a:lnTo>
                    <a:pt x="261" y="607"/>
                  </a:lnTo>
                  <a:lnTo>
                    <a:pt x="265" y="613"/>
                  </a:lnTo>
                  <a:lnTo>
                    <a:pt x="270" y="620"/>
                  </a:lnTo>
                  <a:lnTo>
                    <a:pt x="275" y="626"/>
                  </a:lnTo>
                  <a:lnTo>
                    <a:pt x="280" y="632"/>
                  </a:lnTo>
                  <a:lnTo>
                    <a:pt x="285" y="639"/>
                  </a:lnTo>
                  <a:lnTo>
                    <a:pt x="295" y="652"/>
                  </a:lnTo>
                </a:path>
              </a:pathLst>
            </a:custGeom>
            <a:noFill/>
            <a:ln w="12700" cap="rnd" cmpd="sng">
              <a:solidFill>
                <a:srgbClr val="6633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49" name="Freeform 275"/>
            <p:cNvSpPr>
              <a:spLocks noChangeAspect="1"/>
            </p:cNvSpPr>
            <p:nvPr/>
          </p:nvSpPr>
          <p:spPr bwMode="auto">
            <a:xfrm>
              <a:off x="2785" y="3331"/>
              <a:ext cx="283" cy="189"/>
            </a:xfrm>
            <a:custGeom>
              <a:avLst/>
              <a:gdLst>
                <a:gd name="T0" fmla="*/ 0 w 283"/>
                <a:gd name="T1" fmla="*/ 0 h 189"/>
                <a:gd name="T2" fmla="*/ 4 w 283"/>
                <a:gd name="T3" fmla="*/ 3 h 189"/>
                <a:gd name="T4" fmla="*/ 9 w 283"/>
                <a:gd name="T5" fmla="*/ 6 h 189"/>
                <a:gd name="T6" fmla="*/ 14 w 283"/>
                <a:gd name="T7" fmla="*/ 9 h 189"/>
                <a:gd name="T8" fmla="*/ 18 w 283"/>
                <a:gd name="T9" fmla="*/ 13 h 189"/>
                <a:gd name="T10" fmla="*/ 23 w 283"/>
                <a:gd name="T11" fmla="*/ 16 h 189"/>
                <a:gd name="T12" fmla="*/ 28 w 283"/>
                <a:gd name="T13" fmla="*/ 19 h 189"/>
                <a:gd name="T14" fmla="*/ 32 w 283"/>
                <a:gd name="T15" fmla="*/ 23 h 189"/>
                <a:gd name="T16" fmla="*/ 37 w 283"/>
                <a:gd name="T17" fmla="*/ 26 h 189"/>
                <a:gd name="T18" fmla="*/ 41 w 283"/>
                <a:gd name="T19" fmla="*/ 30 h 189"/>
                <a:gd name="T20" fmla="*/ 46 w 283"/>
                <a:gd name="T21" fmla="*/ 33 h 189"/>
                <a:gd name="T22" fmla="*/ 50 w 283"/>
                <a:gd name="T23" fmla="*/ 37 h 189"/>
                <a:gd name="T24" fmla="*/ 55 w 283"/>
                <a:gd name="T25" fmla="*/ 40 h 189"/>
                <a:gd name="T26" fmla="*/ 60 w 283"/>
                <a:gd name="T27" fmla="*/ 44 h 189"/>
                <a:gd name="T28" fmla="*/ 64 w 283"/>
                <a:gd name="T29" fmla="*/ 47 h 189"/>
                <a:gd name="T30" fmla="*/ 69 w 283"/>
                <a:gd name="T31" fmla="*/ 50 h 189"/>
                <a:gd name="T32" fmla="*/ 73 w 283"/>
                <a:gd name="T33" fmla="*/ 54 h 189"/>
                <a:gd name="T34" fmla="*/ 78 w 283"/>
                <a:gd name="T35" fmla="*/ 58 h 189"/>
                <a:gd name="T36" fmla="*/ 83 w 283"/>
                <a:gd name="T37" fmla="*/ 61 h 189"/>
                <a:gd name="T38" fmla="*/ 92 w 283"/>
                <a:gd name="T39" fmla="*/ 69 h 189"/>
                <a:gd name="T40" fmla="*/ 96 w 283"/>
                <a:gd name="T41" fmla="*/ 72 h 189"/>
                <a:gd name="T42" fmla="*/ 101 w 283"/>
                <a:gd name="T43" fmla="*/ 76 h 189"/>
                <a:gd name="T44" fmla="*/ 106 w 283"/>
                <a:gd name="T45" fmla="*/ 80 h 189"/>
                <a:gd name="T46" fmla="*/ 110 w 283"/>
                <a:gd name="T47" fmla="*/ 83 h 189"/>
                <a:gd name="T48" fmla="*/ 115 w 283"/>
                <a:gd name="T49" fmla="*/ 88 h 189"/>
                <a:gd name="T50" fmla="*/ 119 w 283"/>
                <a:gd name="T51" fmla="*/ 91 h 189"/>
                <a:gd name="T52" fmla="*/ 124 w 283"/>
                <a:gd name="T53" fmla="*/ 95 h 189"/>
                <a:gd name="T54" fmla="*/ 129 w 283"/>
                <a:gd name="T55" fmla="*/ 99 h 189"/>
                <a:gd name="T56" fmla="*/ 133 w 283"/>
                <a:gd name="T57" fmla="*/ 102 h 189"/>
                <a:gd name="T58" fmla="*/ 138 w 283"/>
                <a:gd name="T59" fmla="*/ 106 h 189"/>
                <a:gd name="T60" fmla="*/ 143 w 283"/>
                <a:gd name="T61" fmla="*/ 110 h 189"/>
                <a:gd name="T62" fmla="*/ 147 w 283"/>
                <a:gd name="T63" fmla="*/ 113 h 189"/>
                <a:gd name="T64" fmla="*/ 152 w 283"/>
                <a:gd name="T65" fmla="*/ 117 h 189"/>
                <a:gd name="T66" fmla="*/ 156 w 283"/>
                <a:gd name="T67" fmla="*/ 121 h 189"/>
                <a:gd name="T68" fmla="*/ 161 w 283"/>
                <a:gd name="T69" fmla="*/ 124 h 189"/>
                <a:gd name="T70" fmla="*/ 166 w 283"/>
                <a:gd name="T71" fmla="*/ 127 h 189"/>
                <a:gd name="T72" fmla="*/ 170 w 283"/>
                <a:gd name="T73" fmla="*/ 131 h 189"/>
                <a:gd name="T74" fmla="*/ 175 w 283"/>
                <a:gd name="T75" fmla="*/ 134 h 189"/>
                <a:gd name="T76" fmla="*/ 185 w 283"/>
                <a:gd name="T77" fmla="*/ 140 h 189"/>
                <a:gd name="T78" fmla="*/ 189 w 283"/>
                <a:gd name="T79" fmla="*/ 143 h 189"/>
                <a:gd name="T80" fmla="*/ 194 w 283"/>
                <a:gd name="T81" fmla="*/ 146 h 189"/>
                <a:gd name="T82" fmla="*/ 199 w 283"/>
                <a:gd name="T83" fmla="*/ 149 h 189"/>
                <a:gd name="T84" fmla="*/ 203 w 283"/>
                <a:gd name="T85" fmla="*/ 152 h 189"/>
                <a:gd name="T86" fmla="*/ 209 w 283"/>
                <a:gd name="T87" fmla="*/ 154 h 189"/>
                <a:gd name="T88" fmla="*/ 213 w 283"/>
                <a:gd name="T89" fmla="*/ 157 h 189"/>
                <a:gd name="T90" fmla="*/ 218 w 283"/>
                <a:gd name="T91" fmla="*/ 159 h 189"/>
                <a:gd name="T92" fmla="*/ 223 w 283"/>
                <a:gd name="T93" fmla="*/ 162 h 189"/>
                <a:gd name="T94" fmla="*/ 228 w 283"/>
                <a:gd name="T95" fmla="*/ 164 h 189"/>
                <a:gd name="T96" fmla="*/ 233 w 283"/>
                <a:gd name="T97" fmla="*/ 167 h 189"/>
                <a:gd name="T98" fmla="*/ 237 w 283"/>
                <a:gd name="T99" fmla="*/ 169 h 189"/>
                <a:gd name="T100" fmla="*/ 242 w 283"/>
                <a:gd name="T101" fmla="*/ 171 h 189"/>
                <a:gd name="T102" fmla="*/ 247 w 283"/>
                <a:gd name="T103" fmla="*/ 173 h 189"/>
                <a:gd name="T104" fmla="*/ 252 w 283"/>
                <a:gd name="T105" fmla="*/ 175 h 189"/>
                <a:gd name="T106" fmla="*/ 257 w 283"/>
                <a:gd name="T107" fmla="*/ 177 h 189"/>
                <a:gd name="T108" fmla="*/ 262 w 283"/>
                <a:gd name="T109" fmla="*/ 180 h 189"/>
                <a:gd name="T110" fmla="*/ 267 w 283"/>
                <a:gd name="T111" fmla="*/ 181 h 189"/>
                <a:gd name="T112" fmla="*/ 272 w 283"/>
                <a:gd name="T113" fmla="*/ 183 h 189"/>
                <a:gd name="T114" fmla="*/ 282 w 283"/>
                <a:gd name="T115" fmla="*/ 188 h 1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3"/>
                <a:gd name="T175" fmla="*/ 0 h 189"/>
                <a:gd name="T176" fmla="*/ 283 w 283"/>
                <a:gd name="T177" fmla="*/ 189 h 1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3" h="189">
                  <a:moveTo>
                    <a:pt x="0" y="0"/>
                  </a:moveTo>
                  <a:lnTo>
                    <a:pt x="4" y="3"/>
                  </a:lnTo>
                  <a:lnTo>
                    <a:pt x="9" y="6"/>
                  </a:lnTo>
                  <a:lnTo>
                    <a:pt x="14" y="9"/>
                  </a:lnTo>
                  <a:lnTo>
                    <a:pt x="18" y="13"/>
                  </a:lnTo>
                  <a:lnTo>
                    <a:pt x="23" y="16"/>
                  </a:lnTo>
                  <a:lnTo>
                    <a:pt x="28" y="19"/>
                  </a:lnTo>
                  <a:lnTo>
                    <a:pt x="32" y="23"/>
                  </a:lnTo>
                  <a:lnTo>
                    <a:pt x="37" y="26"/>
                  </a:lnTo>
                  <a:lnTo>
                    <a:pt x="41" y="30"/>
                  </a:lnTo>
                  <a:lnTo>
                    <a:pt x="46" y="33"/>
                  </a:lnTo>
                  <a:lnTo>
                    <a:pt x="50" y="37"/>
                  </a:lnTo>
                  <a:lnTo>
                    <a:pt x="55" y="40"/>
                  </a:lnTo>
                  <a:lnTo>
                    <a:pt x="60" y="44"/>
                  </a:lnTo>
                  <a:lnTo>
                    <a:pt x="64" y="47"/>
                  </a:lnTo>
                  <a:lnTo>
                    <a:pt x="69" y="50"/>
                  </a:lnTo>
                  <a:lnTo>
                    <a:pt x="73" y="54"/>
                  </a:lnTo>
                  <a:lnTo>
                    <a:pt x="78" y="58"/>
                  </a:lnTo>
                  <a:lnTo>
                    <a:pt x="83" y="61"/>
                  </a:lnTo>
                  <a:lnTo>
                    <a:pt x="92" y="69"/>
                  </a:lnTo>
                  <a:lnTo>
                    <a:pt x="96" y="72"/>
                  </a:lnTo>
                  <a:lnTo>
                    <a:pt x="101" y="76"/>
                  </a:lnTo>
                  <a:lnTo>
                    <a:pt x="106" y="80"/>
                  </a:lnTo>
                  <a:lnTo>
                    <a:pt x="110" y="83"/>
                  </a:lnTo>
                  <a:lnTo>
                    <a:pt x="115" y="88"/>
                  </a:lnTo>
                  <a:lnTo>
                    <a:pt x="119" y="91"/>
                  </a:lnTo>
                  <a:lnTo>
                    <a:pt x="124" y="95"/>
                  </a:lnTo>
                  <a:lnTo>
                    <a:pt x="129" y="99"/>
                  </a:lnTo>
                  <a:lnTo>
                    <a:pt x="133" y="102"/>
                  </a:lnTo>
                  <a:lnTo>
                    <a:pt x="138" y="106"/>
                  </a:lnTo>
                  <a:lnTo>
                    <a:pt x="143" y="110"/>
                  </a:lnTo>
                  <a:lnTo>
                    <a:pt x="147" y="113"/>
                  </a:lnTo>
                  <a:lnTo>
                    <a:pt x="152" y="117"/>
                  </a:lnTo>
                  <a:lnTo>
                    <a:pt x="156" y="121"/>
                  </a:lnTo>
                  <a:lnTo>
                    <a:pt x="161" y="124"/>
                  </a:lnTo>
                  <a:lnTo>
                    <a:pt x="166" y="127"/>
                  </a:lnTo>
                  <a:lnTo>
                    <a:pt x="170" y="131"/>
                  </a:lnTo>
                  <a:lnTo>
                    <a:pt x="175" y="134"/>
                  </a:lnTo>
                  <a:lnTo>
                    <a:pt x="185" y="140"/>
                  </a:lnTo>
                  <a:lnTo>
                    <a:pt x="189" y="143"/>
                  </a:lnTo>
                  <a:lnTo>
                    <a:pt x="194" y="146"/>
                  </a:lnTo>
                  <a:lnTo>
                    <a:pt x="199" y="149"/>
                  </a:lnTo>
                  <a:lnTo>
                    <a:pt x="203" y="152"/>
                  </a:lnTo>
                  <a:lnTo>
                    <a:pt x="209" y="154"/>
                  </a:lnTo>
                  <a:lnTo>
                    <a:pt x="213" y="157"/>
                  </a:lnTo>
                  <a:lnTo>
                    <a:pt x="218" y="159"/>
                  </a:lnTo>
                  <a:lnTo>
                    <a:pt x="223" y="162"/>
                  </a:lnTo>
                  <a:lnTo>
                    <a:pt x="228" y="164"/>
                  </a:lnTo>
                  <a:lnTo>
                    <a:pt x="233" y="167"/>
                  </a:lnTo>
                  <a:lnTo>
                    <a:pt x="237" y="169"/>
                  </a:lnTo>
                  <a:lnTo>
                    <a:pt x="242" y="171"/>
                  </a:lnTo>
                  <a:lnTo>
                    <a:pt x="247" y="173"/>
                  </a:lnTo>
                  <a:lnTo>
                    <a:pt x="252" y="175"/>
                  </a:lnTo>
                  <a:lnTo>
                    <a:pt x="257" y="177"/>
                  </a:lnTo>
                  <a:lnTo>
                    <a:pt x="262" y="180"/>
                  </a:lnTo>
                  <a:lnTo>
                    <a:pt x="267" y="181"/>
                  </a:lnTo>
                  <a:lnTo>
                    <a:pt x="272" y="183"/>
                  </a:lnTo>
                  <a:lnTo>
                    <a:pt x="282" y="188"/>
                  </a:lnTo>
                </a:path>
              </a:pathLst>
            </a:custGeom>
            <a:noFill/>
            <a:ln w="12700" cap="rnd" cmpd="sng">
              <a:solidFill>
                <a:srgbClr val="663300"/>
              </a:solidFill>
              <a:prstDash val="solid"/>
              <a:round/>
              <a:headEnd type="none" w="med" len="med"/>
              <a:tailEnd type="none" w="sm" len="sm"/>
            </a:ln>
          </p:spPr>
          <p:txBody>
            <a:bodyPr/>
            <a:lstStyle/>
            <a:p>
              <a:endParaRPr lang="en-US" sz="800">
                <a:solidFill>
                  <a:srgbClr val="000000">
                    <a:lumMod val="65000"/>
                    <a:lumOff val="35000"/>
                  </a:srgbClr>
                </a:solidFill>
                <a:latin typeface="Arial"/>
                <a:ea typeface=""/>
                <a:cs typeface=""/>
              </a:endParaRPr>
            </a:p>
          </p:txBody>
        </p:sp>
        <p:sp>
          <p:nvSpPr>
            <p:cNvPr id="350" name="Freeform 276"/>
            <p:cNvSpPr>
              <a:spLocks noChangeAspect="1"/>
            </p:cNvSpPr>
            <p:nvPr/>
          </p:nvSpPr>
          <p:spPr bwMode="auto">
            <a:xfrm>
              <a:off x="2594" y="3607"/>
              <a:ext cx="167" cy="277"/>
            </a:xfrm>
            <a:custGeom>
              <a:avLst/>
              <a:gdLst>
                <a:gd name="T0" fmla="*/ 0 w 167"/>
                <a:gd name="T1" fmla="*/ 0 h 277"/>
                <a:gd name="T2" fmla="*/ 2 w 167"/>
                <a:gd name="T3" fmla="*/ 4 h 277"/>
                <a:gd name="T4" fmla="*/ 5 w 167"/>
                <a:gd name="T5" fmla="*/ 8 h 277"/>
                <a:gd name="T6" fmla="*/ 7 w 167"/>
                <a:gd name="T7" fmla="*/ 12 h 277"/>
                <a:gd name="T8" fmla="*/ 10 w 167"/>
                <a:gd name="T9" fmla="*/ 17 h 277"/>
                <a:gd name="T10" fmla="*/ 12 w 167"/>
                <a:gd name="T11" fmla="*/ 22 h 277"/>
                <a:gd name="T12" fmla="*/ 14 w 167"/>
                <a:gd name="T13" fmla="*/ 26 h 277"/>
                <a:gd name="T14" fmla="*/ 17 w 167"/>
                <a:gd name="T15" fmla="*/ 30 h 277"/>
                <a:gd name="T16" fmla="*/ 19 w 167"/>
                <a:gd name="T17" fmla="*/ 34 h 277"/>
                <a:gd name="T18" fmla="*/ 22 w 167"/>
                <a:gd name="T19" fmla="*/ 39 h 277"/>
                <a:gd name="T20" fmla="*/ 24 w 167"/>
                <a:gd name="T21" fmla="*/ 43 h 277"/>
                <a:gd name="T22" fmla="*/ 26 w 167"/>
                <a:gd name="T23" fmla="*/ 47 h 277"/>
                <a:gd name="T24" fmla="*/ 29 w 167"/>
                <a:gd name="T25" fmla="*/ 52 h 277"/>
                <a:gd name="T26" fmla="*/ 31 w 167"/>
                <a:gd name="T27" fmla="*/ 57 h 277"/>
                <a:gd name="T28" fmla="*/ 33 w 167"/>
                <a:gd name="T29" fmla="*/ 61 h 277"/>
                <a:gd name="T30" fmla="*/ 36 w 167"/>
                <a:gd name="T31" fmla="*/ 65 h 277"/>
                <a:gd name="T32" fmla="*/ 38 w 167"/>
                <a:gd name="T33" fmla="*/ 69 h 277"/>
                <a:gd name="T34" fmla="*/ 41 w 167"/>
                <a:gd name="T35" fmla="*/ 74 h 277"/>
                <a:gd name="T36" fmla="*/ 42 w 167"/>
                <a:gd name="T37" fmla="*/ 78 h 277"/>
                <a:gd name="T38" fmla="*/ 47 w 167"/>
                <a:gd name="T39" fmla="*/ 87 h 277"/>
                <a:gd name="T40" fmla="*/ 49 w 167"/>
                <a:gd name="T41" fmla="*/ 92 h 277"/>
                <a:gd name="T42" fmla="*/ 51 w 167"/>
                <a:gd name="T43" fmla="*/ 96 h 277"/>
                <a:gd name="T44" fmla="*/ 53 w 167"/>
                <a:gd name="T45" fmla="*/ 100 h 277"/>
                <a:gd name="T46" fmla="*/ 55 w 167"/>
                <a:gd name="T47" fmla="*/ 104 h 277"/>
                <a:gd name="T48" fmla="*/ 57 w 167"/>
                <a:gd name="T49" fmla="*/ 109 h 277"/>
                <a:gd name="T50" fmla="*/ 60 w 167"/>
                <a:gd name="T51" fmla="*/ 113 h 277"/>
                <a:gd name="T52" fmla="*/ 62 w 167"/>
                <a:gd name="T53" fmla="*/ 118 h 277"/>
                <a:gd name="T54" fmla="*/ 64 w 167"/>
                <a:gd name="T55" fmla="*/ 122 h 277"/>
                <a:gd name="T56" fmla="*/ 66 w 167"/>
                <a:gd name="T57" fmla="*/ 126 h 277"/>
                <a:gd name="T58" fmla="*/ 68 w 167"/>
                <a:gd name="T59" fmla="*/ 131 h 277"/>
                <a:gd name="T60" fmla="*/ 70 w 167"/>
                <a:gd name="T61" fmla="*/ 136 h 277"/>
                <a:gd name="T62" fmla="*/ 73 w 167"/>
                <a:gd name="T63" fmla="*/ 140 h 277"/>
                <a:gd name="T64" fmla="*/ 74 w 167"/>
                <a:gd name="T65" fmla="*/ 144 h 277"/>
                <a:gd name="T66" fmla="*/ 77 w 167"/>
                <a:gd name="T67" fmla="*/ 149 h 277"/>
                <a:gd name="T68" fmla="*/ 80 w 167"/>
                <a:gd name="T69" fmla="*/ 153 h 277"/>
                <a:gd name="T70" fmla="*/ 82 w 167"/>
                <a:gd name="T71" fmla="*/ 158 h 277"/>
                <a:gd name="T72" fmla="*/ 85 w 167"/>
                <a:gd name="T73" fmla="*/ 163 h 277"/>
                <a:gd name="T74" fmla="*/ 87 w 167"/>
                <a:gd name="T75" fmla="*/ 168 h 277"/>
                <a:gd name="T76" fmla="*/ 93 w 167"/>
                <a:gd name="T77" fmla="*/ 177 h 277"/>
                <a:gd name="T78" fmla="*/ 96 w 167"/>
                <a:gd name="T79" fmla="*/ 182 h 277"/>
                <a:gd name="T80" fmla="*/ 99 w 167"/>
                <a:gd name="T81" fmla="*/ 186 h 277"/>
                <a:gd name="T82" fmla="*/ 102 w 167"/>
                <a:gd name="T83" fmla="*/ 191 h 277"/>
                <a:gd name="T84" fmla="*/ 105 w 167"/>
                <a:gd name="T85" fmla="*/ 196 h 277"/>
                <a:gd name="T86" fmla="*/ 108 w 167"/>
                <a:gd name="T87" fmla="*/ 201 h 277"/>
                <a:gd name="T88" fmla="*/ 112 w 167"/>
                <a:gd name="T89" fmla="*/ 206 h 277"/>
                <a:gd name="T90" fmla="*/ 116 w 167"/>
                <a:gd name="T91" fmla="*/ 210 h 277"/>
                <a:gd name="T92" fmla="*/ 119 w 167"/>
                <a:gd name="T93" fmla="*/ 215 h 277"/>
                <a:gd name="T94" fmla="*/ 123 w 167"/>
                <a:gd name="T95" fmla="*/ 220 h 277"/>
                <a:gd name="T96" fmla="*/ 126 w 167"/>
                <a:gd name="T97" fmla="*/ 225 h 277"/>
                <a:gd name="T98" fmla="*/ 130 w 167"/>
                <a:gd name="T99" fmla="*/ 230 h 277"/>
                <a:gd name="T100" fmla="*/ 134 w 167"/>
                <a:gd name="T101" fmla="*/ 235 h 277"/>
                <a:gd name="T102" fmla="*/ 138 w 167"/>
                <a:gd name="T103" fmla="*/ 240 h 277"/>
                <a:gd name="T104" fmla="*/ 142 w 167"/>
                <a:gd name="T105" fmla="*/ 245 h 277"/>
                <a:gd name="T106" fmla="*/ 146 w 167"/>
                <a:gd name="T107" fmla="*/ 250 h 277"/>
                <a:gd name="T108" fmla="*/ 149 w 167"/>
                <a:gd name="T109" fmla="*/ 255 h 277"/>
                <a:gd name="T110" fmla="*/ 153 w 167"/>
                <a:gd name="T111" fmla="*/ 260 h 277"/>
                <a:gd name="T112" fmla="*/ 158 w 167"/>
                <a:gd name="T113" fmla="*/ 266 h 277"/>
                <a:gd name="T114" fmla="*/ 166 w 167"/>
                <a:gd name="T115" fmla="*/ 276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7"/>
                <a:gd name="T175" fmla="*/ 0 h 277"/>
                <a:gd name="T176" fmla="*/ 167 w 167"/>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7" h="277">
                  <a:moveTo>
                    <a:pt x="0" y="0"/>
                  </a:moveTo>
                  <a:lnTo>
                    <a:pt x="2" y="4"/>
                  </a:lnTo>
                  <a:lnTo>
                    <a:pt x="5" y="8"/>
                  </a:lnTo>
                  <a:lnTo>
                    <a:pt x="7" y="12"/>
                  </a:lnTo>
                  <a:lnTo>
                    <a:pt x="10" y="17"/>
                  </a:lnTo>
                  <a:lnTo>
                    <a:pt x="12" y="22"/>
                  </a:lnTo>
                  <a:lnTo>
                    <a:pt x="14" y="26"/>
                  </a:lnTo>
                  <a:lnTo>
                    <a:pt x="17" y="30"/>
                  </a:lnTo>
                  <a:lnTo>
                    <a:pt x="19" y="34"/>
                  </a:lnTo>
                  <a:lnTo>
                    <a:pt x="22" y="39"/>
                  </a:lnTo>
                  <a:lnTo>
                    <a:pt x="24" y="43"/>
                  </a:lnTo>
                  <a:lnTo>
                    <a:pt x="26" y="47"/>
                  </a:lnTo>
                  <a:lnTo>
                    <a:pt x="29" y="52"/>
                  </a:lnTo>
                  <a:lnTo>
                    <a:pt x="31" y="57"/>
                  </a:lnTo>
                  <a:lnTo>
                    <a:pt x="33" y="61"/>
                  </a:lnTo>
                  <a:lnTo>
                    <a:pt x="36" y="65"/>
                  </a:lnTo>
                  <a:lnTo>
                    <a:pt x="38" y="69"/>
                  </a:lnTo>
                  <a:lnTo>
                    <a:pt x="41" y="74"/>
                  </a:lnTo>
                  <a:lnTo>
                    <a:pt x="42" y="78"/>
                  </a:lnTo>
                  <a:lnTo>
                    <a:pt x="47" y="87"/>
                  </a:lnTo>
                  <a:lnTo>
                    <a:pt x="49" y="92"/>
                  </a:lnTo>
                  <a:lnTo>
                    <a:pt x="51" y="96"/>
                  </a:lnTo>
                  <a:lnTo>
                    <a:pt x="53" y="100"/>
                  </a:lnTo>
                  <a:lnTo>
                    <a:pt x="55" y="104"/>
                  </a:lnTo>
                  <a:lnTo>
                    <a:pt x="57" y="109"/>
                  </a:lnTo>
                  <a:lnTo>
                    <a:pt x="60" y="113"/>
                  </a:lnTo>
                  <a:lnTo>
                    <a:pt x="62" y="118"/>
                  </a:lnTo>
                  <a:lnTo>
                    <a:pt x="64" y="122"/>
                  </a:lnTo>
                  <a:lnTo>
                    <a:pt x="66" y="126"/>
                  </a:lnTo>
                  <a:lnTo>
                    <a:pt x="68" y="131"/>
                  </a:lnTo>
                  <a:lnTo>
                    <a:pt x="70" y="136"/>
                  </a:lnTo>
                  <a:lnTo>
                    <a:pt x="73" y="140"/>
                  </a:lnTo>
                  <a:lnTo>
                    <a:pt x="74" y="144"/>
                  </a:lnTo>
                  <a:lnTo>
                    <a:pt x="77" y="149"/>
                  </a:lnTo>
                  <a:lnTo>
                    <a:pt x="80" y="153"/>
                  </a:lnTo>
                  <a:lnTo>
                    <a:pt x="82" y="158"/>
                  </a:lnTo>
                  <a:lnTo>
                    <a:pt x="85" y="163"/>
                  </a:lnTo>
                  <a:lnTo>
                    <a:pt x="87" y="168"/>
                  </a:lnTo>
                  <a:lnTo>
                    <a:pt x="93" y="177"/>
                  </a:lnTo>
                  <a:lnTo>
                    <a:pt x="96" y="182"/>
                  </a:lnTo>
                  <a:lnTo>
                    <a:pt x="99" y="186"/>
                  </a:lnTo>
                  <a:lnTo>
                    <a:pt x="102" y="191"/>
                  </a:lnTo>
                  <a:lnTo>
                    <a:pt x="105" y="196"/>
                  </a:lnTo>
                  <a:lnTo>
                    <a:pt x="108" y="201"/>
                  </a:lnTo>
                  <a:lnTo>
                    <a:pt x="112" y="206"/>
                  </a:lnTo>
                  <a:lnTo>
                    <a:pt x="116" y="210"/>
                  </a:lnTo>
                  <a:lnTo>
                    <a:pt x="119" y="215"/>
                  </a:lnTo>
                  <a:lnTo>
                    <a:pt x="123" y="220"/>
                  </a:lnTo>
                  <a:lnTo>
                    <a:pt x="126" y="225"/>
                  </a:lnTo>
                  <a:lnTo>
                    <a:pt x="130" y="230"/>
                  </a:lnTo>
                  <a:lnTo>
                    <a:pt x="134" y="235"/>
                  </a:lnTo>
                  <a:lnTo>
                    <a:pt x="138" y="240"/>
                  </a:lnTo>
                  <a:lnTo>
                    <a:pt x="142" y="245"/>
                  </a:lnTo>
                  <a:lnTo>
                    <a:pt x="146" y="250"/>
                  </a:lnTo>
                  <a:lnTo>
                    <a:pt x="149" y="255"/>
                  </a:lnTo>
                  <a:lnTo>
                    <a:pt x="153" y="260"/>
                  </a:lnTo>
                  <a:lnTo>
                    <a:pt x="158" y="266"/>
                  </a:lnTo>
                  <a:lnTo>
                    <a:pt x="166" y="276"/>
                  </a:lnTo>
                </a:path>
              </a:pathLst>
            </a:custGeom>
            <a:noFill/>
            <a:ln w="12700" cap="rnd" cmpd="sng">
              <a:solidFill>
                <a:srgbClr val="663300"/>
              </a:solidFill>
              <a:prstDash val="solid"/>
              <a:round/>
              <a:headEnd type="none" w="med" len="med"/>
              <a:tailEnd type="none" w="sm" len="sm"/>
            </a:ln>
          </p:spPr>
          <p:txBody>
            <a:bodyPr/>
            <a:lstStyle/>
            <a:p>
              <a:endParaRPr lang="en-US" sz="800">
                <a:solidFill>
                  <a:srgbClr val="000000">
                    <a:lumMod val="65000"/>
                    <a:lumOff val="35000"/>
                  </a:srgbClr>
                </a:solidFill>
                <a:latin typeface="Arial"/>
                <a:ea typeface=""/>
                <a:cs typeface=""/>
              </a:endParaRPr>
            </a:p>
          </p:txBody>
        </p:sp>
        <p:sp>
          <p:nvSpPr>
            <p:cNvPr id="351" name="Freeform 277"/>
            <p:cNvSpPr>
              <a:spLocks noChangeAspect="1"/>
            </p:cNvSpPr>
            <p:nvPr/>
          </p:nvSpPr>
          <p:spPr bwMode="auto">
            <a:xfrm>
              <a:off x="2764" y="3258"/>
              <a:ext cx="514" cy="52"/>
            </a:xfrm>
            <a:custGeom>
              <a:avLst/>
              <a:gdLst>
                <a:gd name="T0" fmla="*/ 0 w 514"/>
                <a:gd name="T1" fmla="*/ 0 h 52"/>
                <a:gd name="T2" fmla="*/ 5 w 514"/>
                <a:gd name="T3" fmla="*/ 0 h 52"/>
                <a:gd name="T4" fmla="*/ 10 w 514"/>
                <a:gd name="T5" fmla="*/ 1 h 52"/>
                <a:gd name="T6" fmla="*/ 16 w 514"/>
                <a:gd name="T7" fmla="*/ 1 h 52"/>
                <a:gd name="T8" fmla="*/ 21 w 514"/>
                <a:gd name="T9" fmla="*/ 1 h 52"/>
                <a:gd name="T10" fmla="*/ 26 w 514"/>
                <a:gd name="T11" fmla="*/ 2 h 52"/>
                <a:gd name="T12" fmla="*/ 32 w 514"/>
                <a:gd name="T13" fmla="*/ 3 h 52"/>
                <a:gd name="T14" fmla="*/ 37 w 514"/>
                <a:gd name="T15" fmla="*/ 3 h 52"/>
                <a:gd name="T16" fmla="*/ 42 w 514"/>
                <a:gd name="T17" fmla="*/ 4 h 52"/>
                <a:gd name="T18" fmla="*/ 48 w 514"/>
                <a:gd name="T19" fmla="*/ 4 h 52"/>
                <a:gd name="T20" fmla="*/ 54 w 514"/>
                <a:gd name="T21" fmla="*/ 5 h 52"/>
                <a:gd name="T22" fmla="*/ 60 w 514"/>
                <a:gd name="T23" fmla="*/ 6 h 52"/>
                <a:gd name="T24" fmla="*/ 65 w 514"/>
                <a:gd name="T25" fmla="*/ 6 h 52"/>
                <a:gd name="T26" fmla="*/ 71 w 514"/>
                <a:gd name="T27" fmla="*/ 7 h 52"/>
                <a:gd name="T28" fmla="*/ 77 w 514"/>
                <a:gd name="T29" fmla="*/ 8 h 52"/>
                <a:gd name="T30" fmla="*/ 83 w 514"/>
                <a:gd name="T31" fmla="*/ 9 h 52"/>
                <a:gd name="T32" fmla="*/ 89 w 514"/>
                <a:gd name="T33" fmla="*/ 10 h 52"/>
                <a:gd name="T34" fmla="*/ 95 w 514"/>
                <a:gd name="T35" fmla="*/ 11 h 52"/>
                <a:gd name="T36" fmla="*/ 101 w 514"/>
                <a:gd name="T37" fmla="*/ 12 h 52"/>
                <a:gd name="T38" fmla="*/ 114 w 514"/>
                <a:gd name="T39" fmla="*/ 14 h 52"/>
                <a:gd name="T40" fmla="*/ 121 w 514"/>
                <a:gd name="T41" fmla="*/ 16 h 52"/>
                <a:gd name="T42" fmla="*/ 128 w 514"/>
                <a:gd name="T43" fmla="*/ 17 h 52"/>
                <a:gd name="T44" fmla="*/ 135 w 514"/>
                <a:gd name="T45" fmla="*/ 18 h 52"/>
                <a:gd name="T46" fmla="*/ 141 w 514"/>
                <a:gd name="T47" fmla="*/ 19 h 52"/>
                <a:gd name="T48" fmla="*/ 149 w 514"/>
                <a:gd name="T49" fmla="*/ 21 h 52"/>
                <a:gd name="T50" fmla="*/ 156 w 514"/>
                <a:gd name="T51" fmla="*/ 23 h 52"/>
                <a:gd name="T52" fmla="*/ 163 w 514"/>
                <a:gd name="T53" fmla="*/ 24 h 52"/>
                <a:gd name="T54" fmla="*/ 171 w 514"/>
                <a:gd name="T55" fmla="*/ 26 h 52"/>
                <a:gd name="T56" fmla="*/ 179 w 514"/>
                <a:gd name="T57" fmla="*/ 27 h 52"/>
                <a:gd name="T58" fmla="*/ 187 w 514"/>
                <a:gd name="T59" fmla="*/ 29 h 52"/>
                <a:gd name="T60" fmla="*/ 195 w 514"/>
                <a:gd name="T61" fmla="*/ 31 h 52"/>
                <a:gd name="T62" fmla="*/ 203 w 514"/>
                <a:gd name="T63" fmla="*/ 32 h 52"/>
                <a:gd name="T64" fmla="*/ 211 w 514"/>
                <a:gd name="T65" fmla="*/ 34 h 52"/>
                <a:gd name="T66" fmla="*/ 220 w 514"/>
                <a:gd name="T67" fmla="*/ 35 h 52"/>
                <a:gd name="T68" fmla="*/ 229 w 514"/>
                <a:gd name="T69" fmla="*/ 37 h 52"/>
                <a:gd name="T70" fmla="*/ 238 w 514"/>
                <a:gd name="T71" fmla="*/ 38 h 52"/>
                <a:gd name="T72" fmla="*/ 247 w 514"/>
                <a:gd name="T73" fmla="*/ 39 h 52"/>
                <a:gd name="T74" fmla="*/ 257 w 514"/>
                <a:gd name="T75" fmla="*/ 41 h 52"/>
                <a:gd name="T76" fmla="*/ 277 w 514"/>
                <a:gd name="T77" fmla="*/ 43 h 52"/>
                <a:gd name="T78" fmla="*/ 287 w 514"/>
                <a:gd name="T79" fmla="*/ 44 h 52"/>
                <a:gd name="T80" fmla="*/ 297 w 514"/>
                <a:gd name="T81" fmla="*/ 45 h 52"/>
                <a:gd name="T82" fmla="*/ 308 w 514"/>
                <a:gd name="T83" fmla="*/ 46 h 52"/>
                <a:gd name="T84" fmla="*/ 319 w 514"/>
                <a:gd name="T85" fmla="*/ 46 h 52"/>
                <a:gd name="T86" fmla="*/ 330 w 514"/>
                <a:gd name="T87" fmla="*/ 47 h 52"/>
                <a:gd name="T88" fmla="*/ 342 w 514"/>
                <a:gd name="T89" fmla="*/ 47 h 52"/>
                <a:gd name="T90" fmla="*/ 353 w 514"/>
                <a:gd name="T91" fmla="*/ 48 h 52"/>
                <a:gd name="T92" fmla="*/ 365 w 514"/>
                <a:gd name="T93" fmla="*/ 49 h 52"/>
                <a:gd name="T94" fmla="*/ 377 w 514"/>
                <a:gd name="T95" fmla="*/ 49 h 52"/>
                <a:gd name="T96" fmla="*/ 388 w 514"/>
                <a:gd name="T97" fmla="*/ 49 h 52"/>
                <a:gd name="T98" fmla="*/ 400 w 514"/>
                <a:gd name="T99" fmla="*/ 49 h 52"/>
                <a:gd name="T100" fmla="*/ 413 w 514"/>
                <a:gd name="T101" fmla="*/ 50 h 52"/>
                <a:gd name="T102" fmla="*/ 425 w 514"/>
                <a:gd name="T103" fmla="*/ 50 h 52"/>
                <a:gd name="T104" fmla="*/ 438 w 514"/>
                <a:gd name="T105" fmla="*/ 50 h 52"/>
                <a:gd name="T106" fmla="*/ 450 w 514"/>
                <a:gd name="T107" fmla="*/ 50 h 52"/>
                <a:gd name="T108" fmla="*/ 463 w 514"/>
                <a:gd name="T109" fmla="*/ 50 h 52"/>
                <a:gd name="T110" fmla="*/ 475 w 514"/>
                <a:gd name="T111" fmla="*/ 51 h 52"/>
                <a:gd name="T112" fmla="*/ 488 w 514"/>
                <a:gd name="T113" fmla="*/ 51 h 52"/>
                <a:gd name="T114" fmla="*/ 513 w 514"/>
                <a:gd name="T115" fmla="*/ 51 h 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4"/>
                <a:gd name="T175" fmla="*/ 0 h 52"/>
                <a:gd name="T176" fmla="*/ 514 w 514"/>
                <a:gd name="T177" fmla="*/ 52 h 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4" h="52">
                  <a:moveTo>
                    <a:pt x="0" y="0"/>
                  </a:moveTo>
                  <a:lnTo>
                    <a:pt x="5" y="0"/>
                  </a:lnTo>
                  <a:lnTo>
                    <a:pt x="10" y="1"/>
                  </a:lnTo>
                  <a:lnTo>
                    <a:pt x="16" y="1"/>
                  </a:lnTo>
                  <a:lnTo>
                    <a:pt x="21" y="1"/>
                  </a:lnTo>
                  <a:lnTo>
                    <a:pt x="26" y="2"/>
                  </a:lnTo>
                  <a:lnTo>
                    <a:pt x="32" y="3"/>
                  </a:lnTo>
                  <a:lnTo>
                    <a:pt x="37" y="3"/>
                  </a:lnTo>
                  <a:lnTo>
                    <a:pt x="42" y="4"/>
                  </a:lnTo>
                  <a:lnTo>
                    <a:pt x="48" y="4"/>
                  </a:lnTo>
                  <a:lnTo>
                    <a:pt x="54" y="5"/>
                  </a:lnTo>
                  <a:lnTo>
                    <a:pt x="60" y="6"/>
                  </a:lnTo>
                  <a:lnTo>
                    <a:pt x="65" y="6"/>
                  </a:lnTo>
                  <a:lnTo>
                    <a:pt x="71" y="7"/>
                  </a:lnTo>
                  <a:lnTo>
                    <a:pt x="77" y="8"/>
                  </a:lnTo>
                  <a:lnTo>
                    <a:pt x="83" y="9"/>
                  </a:lnTo>
                  <a:lnTo>
                    <a:pt x="89" y="10"/>
                  </a:lnTo>
                  <a:lnTo>
                    <a:pt x="95" y="11"/>
                  </a:lnTo>
                  <a:lnTo>
                    <a:pt x="101" y="12"/>
                  </a:lnTo>
                  <a:lnTo>
                    <a:pt x="114" y="14"/>
                  </a:lnTo>
                  <a:lnTo>
                    <a:pt x="121" y="16"/>
                  </a:lnTo>
                  <a:lnTo>
                    <a:pt x="128" y="17"/>
                  </a:lnTo>
                  <a:lnTo>
                    <a:pt x="135" y="18"/>
                  </a:lnTo>
                  <a:lnTo>
                    <a:pt x="141" y="19"/>
                  </a:lnTo>
                  <a:lnTo>
                    <a:pt x="149" y="21"/>
                  </a:lnTo>
                  <a:lnTo>
                    <a:pt x="156" y="23"/>
                  </a:lnTo>
                  <a:lnTo>
                    <a:pt x="163" y="24"/>
                  </a:lnTo>
                  <a:lnTo>
                    <a:pt x="171" y="26"/>
                  </a:lnTo>
                  <a:lnTo>
                    <a:pt x="179" y="27"/>
                  </a:lnTo>
                  <a:lnTo>
                    <a:pt x="187" y="29"/>
                  </a:lnTo>
                  <a:lnTo>
                    <a:pt x="195" y="31"/>
                  </a:lnTo>
                  <a:lnTo>
                    <a:pt x="203" y="32"/>
                  </a:lnTo>
                  <a:lnTo>
                    <a:pt x="211" y="34"/>
                  </a:lnTo>
                  <a:lnTo>
                    <a:pt x="220" y="35"/>
                  </a:lnTo>
                  <a:lnTo>
                    <a:pt x="229" y="37"/>
                  </a:lnTo>
                  <a:lnTo>
                    <a:pt x="238" y="38"/>
                  </a:lnTo>
                  <a:lnTo>
                    <a:pt x="247" y="39"/>
                  </a:lnTo>
                  <a:lnTo>
                    <a:pt x="257" y="41"/>
                  </a:lnTo>
                  <a:lnTo>
                    <a:pt x="277" y="43"/>
                  </a:lnTo>
                  <a:lnTo>
                    <a:pt x="287" y="44"/>
                  </a:lnTo>
                  <a:lnTo>
                    <a:pt x="297" y="45"/>
                  </a:lnTo>
                  <a:lnTo>
                    <a:pt x="308" y="46"/>
                  </a:lnTo>
                  <a:lnTo>
                    <a:pt x="319" y="46"/>
                  </a:lnTo>
                  <a:lnTo>
                    <a:pt x="330" y="47"/>
                  </a:lnTo>
                  <a:lnTo>
                    <a:pt x="342" y="47"/>
                  </a:lnTo>
                  <a:lnTo>
                    <a:pt x="353" y="48"/>
                  </a:lnTo>
                  <a:lnTo>
                    <a:pt x="365" y="49"/>
                  </a:lnTo>
                  <a:lnTo>
                    <a:pt x="377" y="49"/>
                  </a:lnTo>
                  <a:lnTo>
                    <a:pt x="388" y="49"/>
                  </a:lnTo>
                  <a:lnTo>
                    <a:pt x="400" y="49"/>
                  </a:lnTo>
                  <a:lnTo>
                    <a:pt x="413" y="50"/>
                  </a:lnTo>
                  <a:lnTo>
                    <a:pt x="425" y="50"/>
                  </a:lnTo>
                  <a:lnTo>
                    <a:pt x="438" y="50"/>
                  </a:lnTo>
                  <a:lnTo>
                    <a:pt x="450" y="50"/>
                  </a:lnTo>
                  <a:lnTo>
                    <a:pt x="463" y="50"/>
                  </a:lnTo>
                  <a:lnTo>
                    <a:pt x="475" y="51"/>
                  </a:lnTo>
                  <a:lnTo>
                    <a:pt x="488" y="51"/>
                  </a:lnTo>
                  <a:lnTo>
                    <a:pt x="513" y="51"/>
                  </a:lnTo>
                </a:path>
              </a:pathLst>
            </a:custGeom>
            <a:noFill/>
            <a:ln w="12700" cap="rnd" cmpd="sng">
              <a:solidFill>
                <a:srgbClr val="6633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52" name="Freeform 278"/>
            <p:cNvSpPr>
              <a:spLocks noChangeAspect="1"/>
            </p:cNvSpPr>
            <p:nvPr/>
          </p:nvSpPr>
          <p:spPr bwMode="auto">
            <a:xfrm>
              <a:off x="2299" y="3285"/>
              <a:ext cx="402" cy="365"/>
            </a:xfrm>
            <a:custGeom>
              <a:avLst/>
              <a:gdLst>
                <a:gd name="T0" fmla="*/ 394 w 402"/>
                <a:gd name="T1" fmla="*/ 3 h 365"/>
                <a:gd name="T2" fmla="*/ 383 w 402"/>
                <a:gd name="T3" fmla="*/ 9 h 365"/>
                <a:gd name="T4" fmla="*/ 371 w 402"/>
                <a:gd name="T5" fmla="*/ 15 h 365"/>
                <a:gd name="T6" fmla="*/ 360 w 402"/>
                <a:gd name="T7" fmla="*/ 20 h 365"/>
                <a:gd name="T8" fmla="*/ 350 w 402"/>
                <a:gd name="T9" fmla="*/ 26 h 365"/>
                <a:gd name="T10" fmla="*/ 339 w 402"/>
                <a:gd name="T11" fmla="*/ 33 h 365"/>
                <a:gd name="T12" fmla="*/ 328 w 402"/>
                <a:gd name="T13" fmla="*/ 38 h 365"/>
                <a:gd name="T14" fmla="*/ 319 w 402"/>
                <a:gd name="T15" fmla="*/ 44 h 365"/>
                <a:gd name="T16" fmla="*/ 310 w 402"/>
                <a:gd name="T17" fmla="*/ 51 h 365"/>
                <a:gd name="T18" fmla="*/ 297 w 402"/>
                <a:gd name="T19" fmla="*/ 60 h 365"/>
                <a:gd name="T20" fmla="*/ 290 w 402"/>
                <a:gd name="T21" fmla="*/ 67 h 365"/>
                <a:gd name="T22" fmla="*/ 284 w 402"/>
                <a:gd name="T23" fmla="*/ 73 h 365"/>
                <a:gd name="T24" fmla="*/ 277 w 402"/>
                <a:gd name="T25" fmla="*/ 81 h 365"/>
                <a:gd name="T26" fmla="*/ 271 w 402"/>
                <a:gd name="T27" fmla="*/ 87 h 365"/>
                <a:gd name="T28" fmla="*/ 265 w 402"/>
                <a:gd name="T29" fmla="*/ 94 h 365"/>
                <a:gd name="T30" fmla="*/ 260 w 402"/>
                <a:gd name="T31" fmla="*/ 101 h 365"/>
                <a:gd name="T32" fmla="*/ 255 w 402"/>
                <a:gd name="T33" fmla="*/ 109 h 365"/>
                <a:gd name="T34" fmla="*/ 250 w 402"/>
                <a:gd name="T35" fmla="*/ 116 h 365"/>
                <a:gd name="T36" fmla="*/ 244 w 402"/>
                <a:gd name="T37" fmla="*/ 123 h 365"/>
                <a:gd name="T38" fmla="*/ 235 w 402"/>
                <a:gd name="T39" fmla="*/ 134 h 365"/>
                <a:gd name="T40" fmla="*/ 229 w 402"/>
                <a:gd name="T41" fmla="*/ 142 h 365"/>
                <a:gd name="T42" fmla="*/ 222 w 402"/>
                <a:gd name="T43" fmla="*/ 149 h 365"/>
                <a:gd name="T44" fmla="*/ 215 w 402"/>
                <a:gd name="T45" fmla="*/ 157 h 365"/>
                <a:gd name="T46" fmla="*/ 207 w 402"/>
                <a:gd name="T47" fmla="*/ 164 h 365"/>
                <a:gd name="T48" fmla="*/ 199 w 402"/>
                <a:gd name="T49" fmla="*/ 172 h 365"/>
                <a:gd name="T50" fmla="*/ 192 w 402"/>
                <a:gd name="T51" fmla="*/ 179 h 365"/>
                <a:gd name="T52" fmla="*/ 183 w 402"/>
                <a:gd name="T53" fmla="*/ 186 h 365"/>
                <a:gd name="T54" fmla="*/ 175 w 402"/>
                <a:gd name="T55" fmla="*/ 192 h 365"/>
                <a:gd name="T56" fmla="*/ 161 w 402"/>
                <a:gd name="T57" fmla="*/ 202 h 365"/>
                <a:gd name="T58" fmla="*/ 152 w 402"/>
                <a:gd name="T59" fmla="*/ 208 h 365"/>
                <a:gd name="T60" fmla="*/ 143 w 402"/>
                <a:gd name="T61" fmla="*/ 214 h 365"/>
                <a:gd name="T62" fmla="*/ 134 w 402"/>
                <a:gd name="T63" fmla="*/ 219 h 365"/>
                <a:gd name="T64" fmla="*/ 125 w 402"/>
                <a:gd name="T65" fmla="*/ 225 h 365"/>
                <a:gd name="T66" fmla="*/ 115 w 402"/>
                <a:gd name="T67" fmla="*/ 231 h 365"/>
                <a:gd name="T68" fmla="*/ 106 w 402"/>
                <a:gd name="T69" fmla="*/ 237 h 365"/>
                <a:gd name="T70" fmla="*/ 97 w 402"/>
                <a:gd name="T71" fmla="*/ 243 h 365"/>
                <a:gd name="T72" fmla="*/ 88 w 402"/>
                <a:gd name="T73" fmla="*/ 249 h 365"/>
                <a:gd name="T74" fmla="*/ 79 w 402"/>
                <a:gd name="T75" fmla="*/ 256 h 365"/>
                <a:gd name="T76" fmla="*/ 67 w 402"/>
                <a:gd name="T77" fmla="*/ 268 h 365"/>
                <a:gd name="T78" fmla="*/ 59 w 402"/>
                <a:gd name="T79" fmla="*/ 276 h 365"/>
                <a:gd name="T80" fmla="*/ 50 w 402"/>
                <a:gd name="T81" fmla="*/ 286 h 365"/>
                <a:gd name="T82" fmla="*/ 44 w 402"/>
                <a:gd name="T83" fmla="*/ 295 h 365"/>
                <a:gd name="T84" fmla="*/ 36 w 402"/>
                <a:gd name="T85" fmla="*/ 305 h 365"/>
                <a:gd name="T86" fmla="*/ 29 w 402"/>
                <a:gd name="T87" fmla="*/ 315 h 365"/>
                <a:gd name="T88" fmla="*/ 23 w 402"/>
                <a:gd name="T89" fmla="*/ 325 h 365"/>
                <a:gd name="T90" fmla="*/ 16 w 402"/>
                <a:gd name="T91" fmla="*/ 336 h 365"/>
                <a:gd name="T92" fmla="*/ 10 w 402"/>
                <a:gd name="T93" fmla="*/ 347 h 365"/>
                <a:gd name="T94" fmla="*/ 0 w 402"/>
                <a:gd name="T95" fmla="*/ 364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2"/>
                <a:gd name="T145" fmla="*/ 0 h 365"/>
                <a:gd name="T146" fmla="*/ 402 w 402"/>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2" h="365">
                  <a:moveTo>
                    <a:pt x="401" y="0"/>
                  </a:moveTo>
                  <a:lnTo>
                    <a:pt x="394" y="3"/>
                  </a:lnTo>
                  <a:lnTo>
                    <a:pt x="389" y="5"/>
                  </a:lnTo>
                  <a:lnTo>
                    <a:pt x="383" y="9"/>
                  </a:lnTo>
                  <a:lnTo>
                    <a:pt x="377" y="11"/>
                  </a:lnTo>
                  <a:lnTo>
                    <a:pt x="371" y="15"/>
                  </a:lnTo>
                  <a:lnTo>
                    <a:pt x="366" y="17"/>
                  </a:lnTo>
                  <a:lnTo>
                    <a:pt x="360" y="20"/>
                  </a:lnTo>
                  <a:lnTo>
                    <a:pt x="355" y="23"/>
                  </a:lnTo>
                  <a:lnTo>
                    <a:pt x="350" y="26"/>
                  </a:lnTo>
                  <a:lnTo>
                    <a:pt x="344" y="29"/>
                  </a:lnTo>
                  <a:lnTo>
                    <a:pt x="339" y="33"/>
                  </a:lnTo>
                  <a:lnTo>
                    <a:pt x="334" y="35"/>
                  </a:lnTo>
                  <a:lnTo>
                    <a:pt x="328" y="38"/>
                  </a:lnTo>
                  <a:lnTo>
                    <a:pt x="324" y="41"/>
                  </a:lnTo>
                  <a:lnTo>
                    <a:pt x="319" y="44"/>
                  </a:lnTo>
                  <a:lnTo>
                    <a:pt x="314" y="48"/>
                  </a:lnTo>
                  <a:lnTo>
                    <a:pt x="310" y="51"/>
                  </a:lnTo>
                  <a:lnTo>
                    <a:pt x="305" y="54"/>
                  </a:lnTo>
                  <a:lnTo>
                    <a:pt x="297" y="60"/>
                  </a:lnTo>
                  <a:lnTo>
                    <a:pt x="294" y="64"/>
                  </a:lnTo>
                  <a:lnTo>
                    <a:pt x="290" y="67"/>
                  </a:lnTo>
                  <a:lnTo>
                    <a:pt x="286" y="70"/>
                  </a:lnTo>
                  <a:lnTo>
                    <a:pt x="284" y="73"/>
                  </a:lnTo>
                  <a:lnTo>
                    <a:pt x="280" y="77"/>
                  </a:lnTo>
                  <a:lnTo>
                    <a:pt x="277" y="81"/>
                  </a:lnTo>
                  <a:lnTo>
                    <a:pt x="274" y="84"/>
                  </a:lnTo>
                  <a:lnTo>
                    <a:pt x="271" y="87"/>
                  </a:lnTo>
                  <a:lnTo>
                    <a:pt x="269" y="91"/>
                  </a:lnTo>
                  <a:lnTo>
                    <a:pt x="265" y="94"/>
                  </a:lnTo>
                  <a:lnTo>
                    <a:pt x="263" y="98"/>
                  </a:lnTo>
                  <a:lnTo>
                    <a:pt x="260" y="101"/>
                  </a:lnTo>
                  <a:lnTo>
                    <a:pt x="258" y="105"/>
                  </a:lnTo>
                  <a:lnTo>
                    <a:pt x="255" y="109"/>
                  </a:lnTo>
                  <a:lnTo>
                    <a:pt x="252" y="112"/>
                  </a:lnTo>
                  <a:lnTo>
                    <a:pt x="250" y="116"/>
                  </a:lnTo>
                  <a:lnTo>
                    <a:pt x="247" y="120"/>
                  </a:lnTo>
                  <a:lnTo>
                    <a:pt x="244" y="123"/>
                  </a:lnTo>
                  <a:lnTo>
                    <a:pt x="238" y="130"/>
                  </a:lnTo>
                  <a:lnTo>
                    <a:pt x="235" y="134"/>
                  </a:lnTo>
                  <a:lnTo>
                    <a:pt x="232" y="138"/>
                  </a:lnTo>
                  <a:lnTo>
                    <a:pt x="229" y="142"/>
                  </a:lnTo>
                  <a:lnTo>
                    <a:pt x="225" y="145"/>
                  </a:lnTo>
                  <a:lnTo>
                    <a:pt x="222" y="149"/>
                  </a:lnTo>
                  <a:lnTo>
                    <a:pt x="218" y="153"/>
                  </a:lnTo>
                  <a:lnTo>
                    <a:pt x="215" y="157"/>
                  </a:lnTo>
                  <a:lnTo>
                    <a:pt x="211" y="161"/>
                  </a:lnTo>
                  <a:lnTo>
                    <a:pt x="207" y="164"/>
                  </a:lnTo>
                  <a:lnTo>
                    <a:pt x="203" y="168"/>
                  </a:lnTo>
                  <a:lnTo>
                    <a:pt x="199" y="172"/>
                  </a:lnTo>
                  <a:lnTo>
                    <a:pt x="196" y="175"/>
                  </a:lnTo>
                  <a:lnTo>
                    <a:pt x="192" y="179"/>
                  </a:lnTo>
                  <a:lnTo>
                    <a:pt x="188" y="182"/>
                  </a:lnTo>
                  <a:lnTo>
                    <a:pt x="183" y="186"/>
                  </a:lnTo>
                  <a:lnTo>
                    <a:pt x="179" y="189"/>
                  </a:lnTo>
                  <a:lnTo>
                    <a:pt x="175" y="192"/>
                  </a:lnTo>
                  <a:lnTo>
                    <a:pt x="170" y="196"/>
                  </a:lnTo>
                  <a:lnTo>
                    <a:pt x="161" y="202"/>
                  </a:lnTo>
                  <a:lnTo>
                    <a:pt x="157" y="206"/>
                  </a:lnTo>
                  <a:lnTo>
                    <a:pt x="152" y="208"/>
                  </a:lnTo>
                  <a:lnTo>
                    <a:pt x="148" y="211"/>
                  </a:lnTo>
                  <a:lnTo>
                    <a:pt x="143" y="214"/>
                  </a:lnTo>
                  <a:lnTo>
                    <a:pt x="139" y="217"/>
                  </a:lnTo>
                  <a:lnTo>
                    <a:pt x="134" y="219"/>
                  </a:lnTo>
                  <a:lnTo>
                    <a:pt x="129" y="222"/>
                  </a:lnTo>
                  <a:lnTo>
                    <a:pt x="125" y="225"/>
                  </a:lnTo>
                  <a:lnTo>
                    <a:pt x="120" y="228"/>
                  </a:lnTo>
                  <a:lnTo>
                    <a:pt x="115" y="231"/>
                  </a:lnTo>
                  <a:lnTo>
                    <a:pt x="110" y="234"/>
                  </a:lnTo>
                  <a:lnTo>
                    <a:pt x="106" y="237"/>
                  </a:lnTo>
                  <a:lnTo>
                    <a:pt x="101" y="240"/>
                  </a:lnTo>
                  <a:lnTo>
                    <a:pt x="97" y="243"/>
                  </a:lnTo>
                  <a:lnTo>
                    <a:pt x="92" y="246"/>
                  </a:lnTo>
                  <a:lnTo>
                    <a:pt x="88" y="249"/>
                  </a:lnTo>
                  <a:lnTo>
                    <a:pt x="83" y="253"/>
                  </a:lnTo>
                  <a:lnTo>
                    <a:pt x="79" y="256"/>
                  </a:lnTo>
                  <a:lnTo>
                    <a:pt x="70" y="264"/>
                  </a:lnTo>
                  <a:lnTo>
                    <a:pt x="67" y="268"/>
                  </a:lnTo>
                  <a:lnTo>
                    <a:pt x="62" y="272"/>
                  </a:lnTo>
                  <a:lnTo>
                    <a:pt x="59" y="276"/>
                  </a:lnTo>
                  <a:lnTo>
                    <a:pt x="55" y="281"/>
                  </a:lnTo>
                  <a:lnTo>
                    <a:pt x="50" y="286"/>
                  </a:lnTo>
                  <a:lnTo>
                    <a:pt x="47" y="290"/>
                  </a:lnTo>
                  <a:lnTo>
                    <a:pt x="44" y="295"/>
                  </a:lnTo>
                  <a:lnTo>
                    <a:pt x="40" y="299"/>
                  </a:lnTo>
                  <a:lnTo>
                    <a:pt x="36" y="305"/>
                  </a:lnTo>
                  <a:lnTo>
                    <a:pt x="33" y="309"/>
                  </a:lnTo>
                  <a:lnTo>
                    <a:pt x="29" y="315"/>
                  </a:lnTo>
                  <a:lnTo>
                    <a:pt x="26" y="320"/>
                  </a:lnTo>
                  <a:lnTo>
                    <a:pt x="23" y="325"/>
                  </a:lnTo>
                  <a:lnTo>
                    <a:pt x="19" y="330"/>
                  </a:lnTo>
                  <a:lnTo>
                    <a:pt x="16" y="336"/>
                  </a:lnTo>
                  <a:lnTo>
                    <a:pt x="12" y="341"/>
                  </a:lnTo>
                  <a:lnTo>
                    <a:pt x="10" y="347"/>
                  </a:lnTo>
                  <a:lnTo>
                    <a:pt x="6" y="352"/>
                  </a:lnTo>
                  <a:lnTo>
                    <a:pt x="0" y="364"/>
                  </a:lnTo>
                </a:path>
              </a:pathLst>
            </a:custGeom>
            <a:noFill/>
            <a:ln w="12700" cap="rnd" cmpd="sng">
              <a:solidFill>
                <a:srgbClr val="663300"/>
              </a:solidFill>
              <a:prstDash val="solid"/>
              <a:round/>
              <a:headEnd type="none" w="med" len="med"/>
              <a:tailEnd type="none" w="sm" len="sm"/>
            </a:ln>
          </p:spPr>
          <p:txBody>
            <a:bodyPr/>
            <a:lstStyle/>
            <a:p>
              <a:endParaRPr lang="en-US" sz="800">
                <a:solidFill>
                  <a:srgbClr val="000000">
                    <a:lumMod val="65000"/>
                    <a:lumOff val="35000"/>
                  </a:srgbClr>
                </a:solidFill>
                <a:latin typeface="Arial"/>
                <a:ea typeface=""/>
                <a:cs typeface=""/>
              </a:endParaRPr>
            </a:p>
          </p:txBody>
        </p:sp>
        <p:sp>
          <p:nvSpPr>
            <p:cNvPr id="353" name="Freeform 279"/>
            <p:cNvSpPr>
              <a:spLocks noChangeAspect="1"/>
            </p:cNvSpPr>
            <p:nvPr/>
          </p:nvSpPr>
          <p:spPr bwMode="auto">
            <a:xfrm>
              <a:off x="2896" y="3417"/>
              <a:ext cx="340" cy="169"/>
            </a:xfrm>
            <a:custGeom>
              <a:avLst/>
              <a:gdLst>
                <a:gd name="T0" fmla="*/ 0 w 340"/>
                <a:gd name="T1" fmla="*/ 0 h 169"/>
                <a:gd name="T2" fmla="*/ 3 w 340"/>
                <a:gd name="T3" fmla="*/ 3 h 169"/>
                <a:gd name="T4" fmla="*/ 7 w 340"/>
                <a:gd name="T5" fmla="*/ 5 h 169"/>
                <a:gd name="T6" fmla="*/ 11 w 340"/>
                <a:gd name="T7" fmla="*/ 8 h 169"/>
                <a:gd name="T8" fmla="*/ 15 w 340"/>
                <a:gd name="T9" fmla="*/ 11 h 169"/>
                <a:gd name="T10" fmla="*/ 18 w 340"/>
                <a:gd name="T11" fmla="*/ 14 h 169"/>
                <a:gd name="T12" fmla="*/ 23 w 340"/>
                <a:gd name="T13" fmla="*/ 16 h 169"/>
                <a:gd name="T14" fmla="*/ 26 w 340"/>
                <a:gd name="T15" fmla="*/ 19 h 169"/>
                <a:gd name="T16" fmla="*/ 31 w 340"/>
                <a:gd name="T17" fmla="*/ 22 h 169"/>
                <a:gd name="T18" fmla="*/ 35 w 340"/>
                <a:gd name="T19" fmla="*/ 24 h 169"/>
                <a:gd name="T20" fmla="*/ 39 w 340"/>
                <a:gd name="T21" fmla="*/ 27 h 169"/>
                <a:gd name="T22" fmla="*/ 44 w 340"/>
                <a:gd name="T23" fmla="*/ 29 h 169"/>
                <a:gd name="T24" fmla="*/ 48 w 340"/>
                <a:gd name="T25" fmla="*/ 31 h 169"/>
                <a:gd name="T26" fmla="*/ 53 w 340"/>
                <a:gd name="T27" fmla="*/ 33 h 169"/>
                <a:gd name="T28" fmla="*/ 58 w 340"/>
                <a:gd name="T29" fmla="*/ 35 h 169"/>
                <a:gd name="T30" fmla="*/ 63 w 340"/>
                <a:gd name="T31" fmla="*/ 36 h 169"/>
                <a:gd name="T32" fmla="*/ 68 w 340"/>
                <a:gd name="T33" fmla="*/ 38 h 169"/>
                <a:gd name="T34" fmla="*/ 73 w 340"/>
                <a:gd name="T35" fmla="*/ 39 h 169"/>
                <a:gd name="T36" fmla="*/ 79 w 340"/>
                <a:gd name="T37" fmla="*/ 40 h 169"/>
                <a:gd name="T38" fmla="*/ 91 w 340"/>
                <a:gd name="T39" fmla="*/ 42 h 169"/>
                <a:gd name="T40" fmla="*/ 97 w 340"/>
                <a:gd name="T41" fmla="*/ 43 h 169"/>
                <a:gd name="T42" fmla="*/ 104 w 340"/>
                <a:gd name="T43" fmla="*/ 43 h 169"/>
                <a:gd name="T44" fmla="*/ 110 w 340"/>
                <a:gd name="T45" fmla="*/ 43 h 169"/>
                <a:gd name="T46" fmla="*/ 117 w 340"/>
                <a:gd name="T47" fmla="*/ 43 h 169"/>
                <a:gd name="T48" fmla="*/ 124 w 340"/>
                <a:gd name="T49" fmla="*/ 43 h 169"/>
                <a:gd name="T50" fmla="*/ 132 w 340"/>
                <a:gd name="T51" fmla="*/ 43 h 169"/>
                <a:gd name="T52" fmla="*/ 139 w 340"/>
                <a:gd name="T53" fmla="*/ 43 h 169"/>
                <a:gd name="T54" fmla="*/ 146 w 340"/>
                <a:gd name="T55" fmla="*/ 43 h 169"/>
                <a:gd name="T56" fmla="*/ 153 w 340"/>
                <a:gd name="T57" fmla="*/ 43 h 169"/>
                <a:gd name="T58" fmla="*/ 161 w 340"/>
                <a:gd name="T59" fmla="*/ 43 h 169"/>
                <a:gd name="T60" fmla="*/ 169 w 340"/>
                <a:gd name="T61" fmla="*/ 43 h 169"/>
                <a:gd name="T62" fmla="*/ 176 w 340"/>
                <a:gd name="T63" fmla="*/ 43 h 169"/>
                <a:gd name="T64" fmla="*/ 183 w 340"/>
                <a:gd name="T65" fmla="*/ 43 h 169"/>
                <a:gd name="T66" fmla="*/ 191 w 340"/>
                <a:gd name="T67" fmla="*/ 44 h 169"/>
                <a:gd name="T68" fmla="*/ 198 w 340"/>
                <a:gd name="T69" fmla="*/ 45 h 169"/>
                <a:gd name="T70" fmla="*/ 205 w 340"/>
                <a:gd name="T71" fmla="*/ 46 h 169"/>
                <a:gd name="T72" fmla="*/ 212 w 340"/>
                <a:gd name="T73" fmla="*/ 48 h 169"/>
                <a:gd name="T74" fmla="*/ 219 w 340"/>
                <a:gd name="T75" fmla="*/ 49 h 169"/>
                <a:gd name="T76" fmla="*/ 233 w 340"/>
                <a:gd name="T77" fmla="*/ 54 h 169"/>
                <a:gd name="T78" fmla="*/ 239 w 340"/>
                <a:gd name="T79" fmla="*/ 57 h 169"/>
                <a:gd name="T80" fmla="*/ 246 w 340"/>
                <a:gd name="T81" fmla="*/ 60 h 169"/>
                <a:gd name="T82" fmla="*/ 252 w 340"/>
                <a:gd name="T83" fmla="*/ 64 h 169"/>
                <a:gd name="T84" fmla="*/ 258 w 340"/>
                <a:gd name="T85" fmla="*/ 68 h 169"/>
                <a:gd name="T86" fmla="*/ 264 w 340"/>
                <a:gd name="T87" fmla="*/ 72 h 169"/>
                <a:gd name="T88" fmla="*/ 269 w 340"/>
                <a:gd name="T89" fmla="*/ 77 h 169"/>
                <a:gd name="T90" fmla="*/ 275 w 340"/>
                <a:gd name="T91" fmla="*/ 83 h 169"/>
                <a:gd name="T92" fmla="*/ 280 w 340"/>
                <a:gd name="T93" fmla="*/ 88 h 169"/>
                <a:gd name="T94" fmla="*/ 285 w 340"/>
                <a:gd name="T95" fmla="*/ 93 h 169"/>
                <a:gd name="T96" fmla="*/ 290 w 340"/>
                <a:gd name="T97" fmla="*/ 100 h 169"/>
                <a:gd name="T98" fmla="*/ 296 w 340"/>
                <a:gd name="T99" fmla="*/ 106 h 169"/>
                <a:gd name="T100" fmla="*/ 301 w 340"/>
                <a:gd name="T101" fmla="*/ 112 h 169"/>
                <a:gd name="T102" fmla="*/ 305 w 340"/>
                <a:gd name="T103" fmla="*/ 119 h 169"/>
                <a:gd name="T104" fmla="*/ 310 w 340"/>
                <a:gd name="T105" fmla="*/ 126 h 169"/>
                <a:gd name="T106" fmla="*/ 315 w 340"/>
                <a:gd name="T107" fmla="*/ 132 h 169"/>
                <a:gd name="T108" fmla="*/ 320 w 340"/>
                <a:gd name="T109" fmla="*/ 139 h 169"/>
                <a:gd name="T110" fmla="*/ 324 w 340"/>
                <a:gd name="T111" fmla="*/ 146 h 169"/>
                <a:gd name="T112" fmla="*/ 329 w 340"/>
                <a:gd name="T113" fmla="*/ 153 h 169"/>
                <a:gd name="T114" fmla="*/ 339 w 340"/>
                <a:gd name="T115" fmla="*/ 168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
                <a:gd name="T175" fmla="*/ 0 h 169"/>
                <a:gd name="T176" fmla="*/ 340 w 340"/>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 h="169">
                  <a:moveTo>
                    <a:pt x="0" y="0"/>
                  </a:moveTo>
                  <a:lnTo>
                    <a:pt x="3" y="3"/>
                  </a:lnTo>
                  <a:lnTo>
                    <a:pt x="7" y="5"/>
                  </a:lnTo>
                  <a:lnTo>
                    <a:pt x="11" y="8"/>
                  </a:lnTo>
                  <a:lnTo>
                    <a:pt x="15" y="11"/>
                  </a:lnTo>
                  <a:lnTo>
                    <a:pt x="18" y="14"/>
                  </a:lnTo>
                  <a:lnTo>
                    <a:pt x="23" y="16"/>
                  </a:lnTo>
                  <a:lnTo>
                    <a:pt x="26" y="19"/>
                  </a:lnTo>
                  <a:lnTo>
                    <a:pt x="31" y="22"/>
                  </a:lnTo>
                  <a:lnTo>
                    <a:pt x="35" y="24"/>
                  </a:lnTo>
                  <a:lnTo>
                    <a:pt x="39" y="27"/>
                  </a:lnTo>
                  <a:lnTo>
                    <a:pt x="44" y="29"/>
                  </a:lnTo>
                  <a:lnTo>
                    <a:pt x="48" y="31"/>
                  </a:lnTo>
                  <a:lnTo>
                    <a:pt x="53" y="33"/>
                  </a:lnTo>
                  <a:lnTo>
                    <a:pt x="58" y="35"/>
                  </a:lnTo>
                  <a:lnTo>
                    <a:pt x="63" y="36"/>
                  </a:lnTo>
                  <a:lnTo>
                    <a:pt x="68" y="38"/>
                  </a:lnTo>
                  <a:lnTo>
                    <a:pt x="73" y="39"/>
                  </a:lnTo>
                  <a:lnTo>
                    <a:pt x="79" y="40"/>
                  </a:lnTo>
                  <a:lnTo>
                    <a:pt x="91" y="42"/>
                  </a:lnTo>
                  <a:lnTo>
                    <a:pt x="97" y="43"/>
                  </a:lnTo>
                  <a:lnTo>
                    <a:pt x="104" y="43"/>
                  </a:lnTo>
                  <a:lnTo>
                    <a:pt x="110" y="43"/>
                  </a:lnTo>
                  <a:lnTo>
                    <a:pt x="117" y="43"/>
                  </a:lnTo>
                  <a:lnTo>
                    <a:pt x="124" y="43"/>
                  </a:lnTo>
                  <a:lnTo>
                    <a:pt x="132" y="43"/>
                  </a:lnTo>
                  <a:lnTo>
                    <a:pt x="139" y="43"/>
                  </a:lnTo>
                  <a:lnTo>
                    <a:pt x="146" y="43"/>
                  </a:lnTo>
                  <a:lnTo>
                    <a:pt x="153" y="43"/>
                  </a:lnTo>
                  <a:lnTo>
                    <a:pt x="161" y="43"/>
                  </a:lnTo>
                  <a:lnTo>
                    <a:pt x="169" y="43"/>
                  </a:lnTo>
                  <a:lnTo>
                    <a:pt x="176" y="43"/>
                  </a:lnTo>
                  <a:lnTo>
                    <a:pt x="183" y="43"/>
                  </a:lnTo>
                  <a:lnTo>
                    <a:pt x="191" y="44"/>
                  </a:lnTo>
                  <a:lnTo>
                    <a:pt x="198" y="45"/>
                  </a:lnTo>
                  <a:lnTo>
                    <a:pt x="205" y="46"/>
                  </a:lnTo>
                  <a:lnTo>
                    <a:pt x="212" y="48"/>
                  </a:lnTo>
                  <a:lnTo>
                    <a:pt x="219" y="49"/>
                  </a:lnTo>
                  <a:lnTo>
                    <a:pt x="233" y="54"/>
                  </a:lnTo>
                  <a:lnTo>
                    <a:pt x="239" y="57"/>
                  </a:lnTo>
                  <a:lnTo>
                    <a:pt x="246" y="60"/>
                  </a:lnTo>
                  <a:lnTo>
                    <a:pt x="252" y="64"/>
                  </a:lnTo>
                  <a:lnTo>
                    <a:pt x="258" y="68"/>
                  </a:lnTo>
                  <a:lnTo>
                    <a:pt x="264" y="72"/>
                  </a:lnTo>
                  <a:lnTo>
                    <a:pt x="269" y="77"/>
                  </a:lnTo>
                  <a:lnTo>
                    <a:pt x="275" y="83"/>
                  </a:lnTo>
                  <a:lnTo>
                    <a:pt x="280" y="88"/>
                  </a:lnTo>
                  <a:lnTo>
                    <a:pt x="285" y="93"/>
                  </a:lnTo>
                  <a:lnTo>
                    <a:pt x="290" y="100"/>
                  </a:lnTo>
                  <a:lnTo>
                    <a:pt x="296" y="106"/>
                  </a:lnTo>
                  <a:lnTo>
                    <a:pt x="301" y="112"/>
                  </a:lnTo>
                  <a:lnTo>
                    <a:pt x="305" y="119"/>
                  </a:lnTo>
                  <a:lnTo>
                    <a:pt x="310" y="126"/>
                  </a:lnTo>
                  <a:lnTo>
                    <a:pt x="315" y="132"/>
                  </a:lnTo>
                  <a:lnTo>
                    <a:pt x="320" y="139"/>
                  </a:lnTo>
                  <a:lnTo>
                    <a:pt x="324" y="146"/>
                  </a:lnTo>
                  <a:lnTo>
                    <a:pt x="329" y="153"/>
                  </a:lnTo>
                  <a:lnTo>
                    <a:pt x="339" y="168"/>
                  </a:lnTo>
                </a:path>
              </a:pathLst>
            </a:custGeom>
            <a:noFill/>
            <a:ln w="12700" cap="rnd" cmpd="sng">
              <a:solidFill>
                <a:srgbClr val="663300"/>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354" name="Line 280"/>
            <p:cNvSpPr>
              <a:spLocks noChangeAspect="1" noChangeShapeType="1"/>
            </p:cNvSpPr>
            <p:nvPr/>
          </p:nvSpPr>
          <p:spPr bwMode="auto">
            <a:xfrm flipH="1">
              <a:off x="2868" y="3691"/>
              <a:ext cx="44" cy="169"/>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355" name="Line 281"/>
            <p:cNvSpPr>
              <a:spLocks noChangeAspect="1" noChangeShapeType="1"/>
            </p:cNvSpPr>
            <p:nvPr/>
          </p:nvSpPr>
          <p:spPr bwMode="auto">
            <a:xfrm>
              <a:off x="2946" y="3748"/>
              <a:ext cx="173" cy="64"/>
            </a:xfrm>
            <a:prstGeom prst="line">
              <a:avLst/>
            </a:prstGeom>
            <a:noFill/>
            <a:ln w="127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sp>
        <p:nvSpPr>
          <p:cNvPr id="2108" name="Line 133"/>
          <p:cNvSpPr>
            <a:spLocks noChangeAspect="1" noChangeShapeType="1"/>
          </p:cNvSpPr>
          <p:nvPr/>
        </p:nvSpPr>
        <p:spPr bwMode="auto">
          <a:xfrm rot="5400000" flipH="1" flipV="1">
            <a:off x="3873495" y="2497779"/>
            <a:ext cx="0" cy="273005"/>
          </a:xfrm>
          <a:prstGeom prst="line">
            <a:avLst/>
          </a:prstGeom>
          <a:noFill/>
          <a:ln w="28575">
            <a:solidFill>
              <a:srgbClr val="0070C0"/>
            </a:solidFill>
            <a:round/>
            <a:headEnd/>
            <a:tailEnd type="triangle" w="sm" len="med"/>
          </a:ln>
        </p:spPr>
        <p:txBody>
          <a:bodyPr wrap="none" anchor="ctr"/>
          <a:lstStyle/>
          <a:p>
            <a:endParaRPr lang="en-US" sz="800">
              <a:solidFill>
                <a:srgbClr val="000000">
                  <a:lumMod val="65000"/>
                  <a:lumOff val="35000"/>
                </a:srgbClr>
              </a:solidFill>
              <a:latin typeface="Arial"/>
              <a:ea typeface=""/>
              <a:cs typeface=""/>
            </a:endParaRPr>
          </a:p>
        </p:txBody>
      </p:sp>
      <p:sp>
        <p:nvSpPr>
          <p:cNvPr id="2110" name="Line 136"/>
          <p:cNvSpPr>
            <a:spLocks noChangeAspect="1" noChangeShapeType="1"/>
          </p:cNvSpPr>
          <p:nvPr/>
        </p:nvSpPr>
        <p:spPr bwMode="auto">
          <a:xfrm rot="5400000" flipH="1" flipV="1">
            <a:off x="3878780" y="2277640"/>
            <a:ext cx="0" cy="262434"/>
          </a:xfrm>
          <a:prstGeom prst="line">
            <a:avLst/>
          </a:prstGeom>
          <a:noFill/>
          <a:ln w="28575">
            <a:solidFill>
              <a:srgbClr val="0070C0"/>
            </a:solidFill>
            <a:round/>
            <a:headEnd/>
            <a:tailEnd type="triangle" w="sm" len="med"/>
          </a:ln>
        </p:spPr>
        <p:txBody>
          <a:bodyPr wrap="none" anchor="ctr"/>
          <a:lstStyle/>
          <a:p>
            <a:endParaRPr lang="en-US" sz="800">
              <a:solidFill>
                <a:srgbClr val="000000">
                  <a:lumMod val="65000"/>
                  <a:lumOff val="35000"/>
                </a:srgbClr>
              </a:solidFill>
              <a:latin typeface="Arial"/>
              <a:ea typeface=""/>
              <a:cs typeface=""/>
            </a:endParaRPr>
          </a:p>
        </p:txBody>
      </p:sp>
      <p:sp>
        <p:nvSpPr>
          <p:cNvPr id="2112" name="Line 138"/>
          <p:cNvSpPr>
            <a:spLocks noChangeAspect="1" noChangeShapeType="1"/>
          </p:cNvSpPr>
          <p:nvPr/>
        </p:nvSpPr>
        <p:spPr bwMode="auto">
          <a:xfrm rot="5400000" flipH="1" flipV="1">
            <a:off x="3876138" y="2184510"/>
            <a:ext cx="0" cy="267719"/>
          </a:xfrm>
          <a:prstGeom prst="line">
            <a:avLst/>
          </a:prstGeom>
          <a:noFill/>
          <a:ln w="28575">
            <a:solidFill>
              <a:srgbClr val="0070C0"/>
            </a:solidFill>
            <a:round/>
            <a:headEnd/>
            <a:tailEnd type="triangle" w="sm" len="med"/>
          </a:ln>
        </p:spPr>
        <p:txBody>
          <a:bodyPr wrap="none" anchor="ctr"/>
          <a:lstStyle/>
          <a:p>
            <a:endParaRPr lang="en-US" sz="800">
              <a:solidFill>
                <a:srgbClr val="000000">
                  <a:lumMod val="65000"/>
                  <a:lumOff val="35000"/>
                </a:srgbClr>
              </a:solidFill>
              <a:latin typeface="Arial"/>
              <a:ea typeface=""/>
              <a:cs typeface=""/>
            </a:endParaRPr>
          </a:p>
        </p:txBody>
      </p:sp>
      <p:sp>
        <p:nvSpPr>
          <p:cNvPr id="401" name="Text Box 285"/>
          <p:cNvSpPr txBox="1">
            <a:spLocks noChangeAspect="1" noChangeArrowheads="1"/>
          </p:cNvSpPr>
          <p:nvPr/>
        </p:nvSpPr>
        <p:spPr bwMode="auto">
          <a:xfrm>
            <a:off x="2529821" y="1711187"/>
            <a:ext cx="441146" cy="230832"/>
          </a:xfrm>
          <a:prstGeom prst="rect">
            <a:avLst/>
          </a:prstGeom>
          <a:no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Dust</a:t>
            </a:r>
          </a:p>
        </p:txBody>
      </p:sp>
      <p:sp>
        <p:nvSpPr>
          <p:cNvPr id="402" name="Freeform 401"/>
          <p:cNvSpPr/>
          <p:nvPr/>
        </p:nvSpPr>
        <p:spPr bwMode="auto">
          <a:xfrm rot="1353025">
            <a:off x="2273019" y="1836288"/>
            <a:ext cx="450768" cy="505175"/>
          </a:xfrm>
          <a:custGeom>
            <a:avLst/>
            <a:gdLst>
              <a:gd name="connsiteX0" fmla="*/ 93380 w 450768"/>
              <a:gd name="connsiteY0" fmla="*/ 493911 h 505175"/>
              <a:gd name="connsiteX1" fmla="*/ 180312 w 450768"/>
              <a:gd name="connsiteY1" fmla="*/ 493911 h 505175"/>
              <a:gd name="connsiteX2" fmla="*/ 196411 w 450768"/>
              <a:gd name="connsiteY2" fmla="*/ 490691 h 505175"/>
              <a:gd name="connsiteX3" fmla="*/ 225388 w 450768"/>
              <a:gd name="connsiteY3" fmla="*/ 481032 h 505175"/>
              <a:gd name="connsiteX4" fmla="*/ 235047 w 450768"/>
              <a:gd name="connsiteY4" fmla="*/ 477812 h 505175"/>
              <a:gd name="connsiteX5" fmla="*/ 247926 w 450768"/>
              <a:gd name="connsiteY5" fmla="*/ 464933 h 505175"/>
              <a:gd name="connsiteX6" fmla="*/ 254366 w 450768"/>
              <a:gd name="connsiteY6" fmla="*/ 458494 h 505175"/>
              <a:gd name="connsiteX7" fmla="*/ 270464 w 450768"/>
              <a:gd name="connsiteY7" fmla="*/ 445615 h 505175"/>
              <a:gd name="connsiteX8" fmla="*/ 283343 w 450768"/>
              <a:gd name="connsiteY8" fmla="*/ 426297 h 505175"/>
              <a:gd name="connsiteX9" fmla="*/ 296222 w 450768"/>
              <a:gd name="connsiteY9" fmla="*/ 413418 h 505175"/>
              <a:gd name="connsiteX10" fmla="*/ 302661 w 450768"/>
              <a:gd name="connsiteY10" fmla="*/ 403759 h 505175"/>
              <a:gd name="connsiteX11" fmla="*/ 318760 w 450768"/>
              <a:gd name="connsiteY11" fmla="*/ 387660 h 505175"/>
              <a:gd name="connsiteX12" fmla="*/ 328419 w 450768"/>
              <a:gd name="connsiteY12" fmla="*/ 374781 h 505175"/>
              <a:gd name="connsiteX13" fmla="*/ 334858 w 450768"/>
              <a:gd name="connsiteY13" fmla="*/ 365122 h 505175"/>
              <a:gd name="connsiteX14" fmla="*/ 347737 w 450768"/>
              <a:gd name="connsiteY14" fmla="*/ 352243 h 505175"/>
              <a:gd name="connsiteX15" fmla="*/ 370275 w 450768"/>
              <a:gd name="connsiteY15" fmla="*/ 349024 h 505175"/>
              <a:gd name="connsiteX16" fmla="*/ 389594 w 450768"/>
              <a:gd name="connsiteY16" fmla="*/ 342584 h 505175"/>
              <a:gd name="connsiteX17" fmla="*/ 415351 w 450768"/>
              <a:gd name="connsiteY17" fmla="*/ 313607 h 505175"/>
              <a:gd name="connsiteX18" fmla="*/ 425011 w 450768"/>
              <a:gd name="connsiteY18" fmla="*/ 278190 h 505175"/>
              <a:gd name="connsiteX19" fmla="*/ 431450 w 450768"/>
              <a:gd name="connsiteY19" fmla="*/ 226674 h 505175"/>
              <a:gd name="connsiteX20" fmla="*/ 444329 w 450768"/>
              <a:gd name="connsiteY20" fmla="*/ 197697 h 505175"/>
              <a:gd name="connsiteX21" fmla="*/ 450768 w 450768"/>
              <a:gd name="connsiteY21" fmla="*/ 175159 h 505175"/>
              <a:gd name="connsiteX22" fmla="*/ 447549 w 450768"/>
              <a:gd name="connsiteY22" fmla="*/ 117204 h 505175"/>
              <a:gd name="connsiteX23" fmla="*/ 444329 w 450768"/>
              <a:gd name="connsiteY23" fmla="*/ 107545 h 505175"/>
              <a:gd name="connsiteX24" fmla="*/ 441109 w 450768"/>
              <a:gd name="connsiteY24" fmla="*/ 88226 h 505175"/>
              <a:gd name="connsiteX25" fmla="*/ 431450 w 450768"/>
              <a:gd name="connsiteY25" fmla="*/ 56029 h 505175"/>
              <a:gd name="connsiteX26" fmla="*/ 428230 w 450768"/>
              <a:gd name="connsiteY26" fmla="*/ 46370 h 505175"/>
              <a:gd name="connsiteX27" fmla="*/ 418571 w 450768"/>
              <a:gd name="connsiteY27" fmla="*/ 39931 h 505175"/>
              <a:gd name="connsiteX28" fmla="*/ 412132 w 450768"/>
              <a:gd name="connsiteY28" fmla="*/ 33491 h 505175"/>
              <a:gd name="connsiteX29" fmla="*/ 402473 w 450768"/>
              <a:gd name="connsiteY29" fmla="*/ 27052 h 505175"/>
              <a:gd name="connsiteX30" fmla="*/ 396033 w 450768"/>
              <a:gd name="connsiteY30" fmla="*/ 20612 h 505175"/>
              <a:gd name="connsiteX31" fmla="*/ 386374 w 450768"/>
              <a:gd name="connsiteY31" fmla="*/ 17393 h 505175"/>
              <a:gd name="connsiteX32" fmla="*/ 318760 w 450768"/>
              <a:gd name="connsiteY32" fmla="*/ 7733 h 505175"/>
              <a:gd name="connsiteX33" fmla="*/ 286563 w 450768"/>
              <a:gd name="connsiteY33" fmla="*/ 4514 h 505175"/>
              <a:gd name="connsiteX34" fmla="*/ 264025 w 450768"/>
              <a:gd name="connsiteY34" fmla="*/ 7733 h 505175"/>
              <a:gd name="connsiteX35" fmla="*/ 257585 w 450768"/>
              <a:gd name="connsiteY35" fmla="*/ 14173 h 505175"/>
              <a:gd name="connsiteX36" fmla="*/ 247926 w 450768"/>
              <a:gd name="connsiteY36" fmla="*/ 17393 h 505175"/>
              <a:gd name="connsiteX37" fmla="*/ 218949 w 450768"/>
              <a:gd name="connsiteY37" fmla="*/ 33491 h 505175"/>
              <a:gd name="connsiteX38" fmla="*/ 202850 w 450768"/>
              <a:gd name="connsiteY38" fmla="*/ 43150 h 505175"/>
              <a:gd name="connsiteX39" fmla="*/ 193191 w 450768"/>
              <a:gd name="connsiteY39" fmla="*/ 49590 h 505175"/>
              <a:gd name="connsiteX40" fmla="*/ 180312 w 450768"/>
              <a:gd name="connsiteY40" fmla="*/ 52810 h 505175"/>
              <a:gd name="connsiteX41" fmla="*/ 170653 w 450768"/>
              <a:gd name="connsiteY41" fmla="*/ 56029 h 505175"/>
              <a:gd name="connsiteX42" fmla="*/ 141675 w 450768"/>
              <a:gd name="connsiteY42" fmla="*/ 78567 h 505175"/>
              <a:gd name="connsiteX43" fmla="*/ 135236 w 450768"/>
              <a:gd name="connsiteY43" fmla="*/ 85007 h 505175"/>
              <a:gd name="connsiteX44" fmla="*/ 128797 w 450768"/>
              <a:gd name="connsiteY44" fmla="*/ 104325 h 505175"/>
              <a:gd name="connsiteX45" fmla="*/ 125577 w 450768"/>
              <a:gd name="connsiteY45" fmla="*/ 113984 h 505175"/>
              <a:gd name="connsiteX46" fmla="*/ 122357 w 450768"/>
              <a:gd name="connsiteY46" fmla="*/ 126863 h 505175"/>
              <a:gd name="connsiteX47" fmla="*/ 115918 w 450768"/>
              <a:gd name="connsiteY47" fmla="*/ 136522 h 505175"/>
              <a:gd name="connsiteX48" fmla="*/ 112698 w 450768"/>
              <a:gd name="connsiteY48" fmla="*/ 146181 h 505175"/>
              <a:gd name="connsiteX49" fmla="*/ 106258 w 450768"/>
              <a:gd name="connsiteY49" fmla="*/ 152621 h 505175"/>
              <a:gd name="connsiteX50" fmla="*/ 90160 w 450768"/>
              <a:gd name="connsiteY50" fmla="*/ 168719 h 505175"/>
              <a:gd name="connsiteX51" fmla="*/ 83720 w 450768"/>
              <a:gd name="connsiteY51" fmla="*/ 175159 h 505175"/>
              <a:gd name="connsiteX52" fmla="*/ 74061 w 450768"/>
              <a:gd name="connsiteY52" fmla="*/ 178379 h 505175"/>
              <a:gd name="connsiteX53" fmla="*/ 64402 w 450768"/>
              <a:gd name="connsiteY53" fmla="*/ 184818 h 505175"/>
              <a:gd name="connsiteX54" fmla="*/ 57963 w 450768"/>
              <a:gd name="connsiteY54" fmla="*/ 274970 h 505175"/>
              <a:gd name="connsiteX55" fmla="*/ 51523 w 450768"/>
              <a:gd name="connsiteY55" fmla="*/ 294288 h 505175"/>
              <a:gd name="connsiteX56" fmla="*/ 48304 w 450768"/>
              <a:gd name="connsiteY56" fmla="*/ 323266 h 505175"/>
              <a:gd name="connsiteX57" fmla="*/ 45084 w 450768"/>
              <a:gd name="connsiteY57" fmla="*/ 336145 h 505175"/>
              <a:gd name="connsiteX58" fmla="*/ 41864 w 450768"/>
              <a:gd name="connsiteY58" fmla="*/ 358683 h 505175"/>
              <a:gd name="connsiteX59" fmla="*/ 38644 w 450768"/>
              <a:gd name="connsiteY59" fmla="*/ 371562 h 505175"/>
              <a:gd name="connsiteX60" fmla="*/ 35425 w 450768"/>
              <a:gd name="connsiteY60" fmla="*/ 394100 h 505175"/>
              <a:gd name="connsiteX61" fmla="*/ 28985 w 450768"/>
              <a:gd name="connsiteY61" fmla="*/ 413418 h 505175"/>
              <a:gd name="connsiteX62" fmla="*/ 25766 w 450768"/>
              <a:gd name="connsiteY62" fmla="*/ 474593 h 505175"/>
              <a:gd name="connsiteX63" fmla="*/ 19326 w 450768"/>
              <a:gd name="connsiteY63" fmla="*/ 481032 h 505175"/>
              <a:gd name="connsiteX64" fmla="*/ 8 w 450768"/>
              <a:gd name="connsiteY64" fmla="*/ 487472 h 505175"/>
              <a:gd name="connsiteX65" fmla="*/ 28985 w 450768"/>
              <a:gd name="connsiteY65" fmla="*/ 500350 h 505175"/>
              <a:gd name="connsiteX66" fmla="*/ 93380 w 450768"/>
              <a:gd name="connsiteY66" fmla="*/ 493911 h 5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50768" h="505175">
                <a:moveTo>
                  <a:pt x="93380" y="493911"/>
                </a:moveTo>
                <a:cubicBezTo>
                  <a:pt x="118601" y="492838"/>
                  <a:pt x="105122" y="499097"/>
                  <a:pt x="180312" y="493911"/>
                </a:cubicBezTo>
                <a:cubicBezTo>
                  <a:pt x="185772" y="493534"/>
                  <a:pt x="191131" y="492131"/>
                  <a:pt x="196411" y="490691"/>
                </a:cubicBezTo>
                <a:cubicBezTo>
                  <a:pt x="196430" y="490686"/>
                  <a:pt x="220549" y="482645"/>
                  <a:pt x="225388" y="481032"/>
                </a:cubicBezTo>
                <a:lnTo>
                  <a:pt x="235047" y="477812"/>
                </a:lnTo>
                <a:lnTo>
                  <a:pt x="247926" y="464933"/>
                </a:lnTo>
                <a:cubicBezTo>
                  <a:pt x="250073" y="462787"/>
                  <a:pt x="251840" y="460178"/>
                  <a:pt x="254366" y="458494"/>
                </a:cubicBezTo>
                <a:cubicBezTo>
                  <a:pt x="260706" y="454268"/>
                  <a:pt x="265874" y="451735"/>
                  <a:pt x="270464" y="445615"/>
                </a:cubicBezTo>
                <a:cubicBezTo>
                  <a:pt x="275107" y="439424"/>
                  <a:pt x="277871" y="431769"/>
                  <a:pt x="283343" y="426297"/>
                </a:cubicBezTo>
                <a:cubicBezTo>
                  <a:pt x="287636" y="422004"/>
                  <a:pt x="292854" y="418470"/>
                  <a:pt x="296222" y="413418"/>
                </a:cubicBezTo>
                <a:cubicBezTo>
                  <a:pt x="298368" y="410198"/>
                  <a:pt x="300113" y="406671"/>
                  <a:pt x="302661" y="403759"/>
                </a:cubicBezTo>
                <a:cubicBezTo>
                  <a:pt x="307658" y="398048"/>
                  <a:pt x="314207" y="393731"/>
                  <a:pt x="318760" y="387660"/>
                </a:cubicBezTo>
                <a:cubicBezTo>
                  <a:pt x="321980" y="383367"/>
                  <a:pt x="325300" y="379148"/>
                  <a:pt x="328419" y="374781"/>
                </a:cubicBezTo>
                <a:cubicBezTo>
                  <a:pt x="330668" y="371632"/>
                  <a:pt x="332340" y="368060"/>
                  <a:pt x="334858" y="365122"/>
                </a:cubicBezTo>
                <a:cubicBezTo>
                  <a:pt x="338809" y="360512"/>
                  <a:pt x="341727" y="353101"/>
                  <a:pt x="347737" y="352243"/>
                </a:cubicBezTo>
                <a:lnTo>
                  <a:pt x="370275" y="349024"/>
                </a:lnTo>
                <a:cubicBezTo>
                  <a:pt x="376715" y="346877"/>
                  <a:pt x="384794" y="347384"/>
                  <a:pt x="389594" y="342584"/>
                </a:cubicBezTo>
                <a:cubicBezTo>
                  <a:pt x="411648" y="320530"/>
                  <a:pt x="403861" y="330843"/>
                  <a:pt x="415351" y="313607"/>
                </a:cubicBezTo>
                <a:cubicBezTo>
                  <a:pt x="422614" y="284556"/>
                  <a:pt x="418992" y="296245"/>
                  <a:pt x="425011" y="278190"/>
                </a:cubicBezTo>
                <a:cubicBezTo>
                  <a:pt x="425708" y="271916"/>
                  <a:pt x="429479" y="235215"/>
                  <a:pt x="431450" y="226674"/>
                </a:cubicBezTo>
                <a:cubicBezTo>
                  <a:pt x="438570" y="195821"/>
                  <a:pt x="434433" y="217487"/>
                  <a:pt x="444329" y="197697"/>
                </a:cubicBezTo>
                <a:cubicBezTo>
                  <a:pt x="446640" y="193075"/>
                  <a:pt x="449736" y="179290"/>
                  <a:pt x="450768" y="175159"/>
                </a:cubicBezTo>
                <a:cubicBezTo>
                  <a:pt x="449695" y="155841"/>
                  <a:pt x="449383" y="136465"/>
                  <a:pt x="447549" y="117204"/>
                </a:cubicBezTo>
                <a:cubicBezTo>
                  <a:pt x="447227" y="113825"/>
                  <a:pt x="445065" y="110858"/>
                  <a:pt x="444329" y="107545"/>
                </a:cubicBezTo>
                <a:cubicBezTo>
                  <a:pt x="442913" y="101172"/>
                  <a:pt x="442102" y="94679"/>
                  <a:pt x="441109" y="88226"/>
                </a:cubicBezTo>
                <a:cubicBezTo>
                  <a:pt x="434603" y="45939"/>
                  <a:pt x="443495" y="80119"/>
                  <a:pt x="431450" y="56029"/>
                </a:cubicBezTo>
                <a:cubicBezTo>
                  <a:pt x="429932" y="52993"/>
                  <a:pt x="430350" y="49020"/>
                  <a:pt x="428230" y="46370"/>
                </a:cubicBezTo>
                <a:cubicBezTo>
                  <a:pt x="425813" y="43348"/>
                  <a:pt x="421593" y="42348"/>
                  <a:pt x="418571" y="39931"/>
                </a:cubicBezTo>
                <a:cubicBezTo>
                  <a:pt x="416201" y="38035"/>
                  <a:pt x="414502" y="35387"/>
                  <a:pt x="412132" y="33491"/>
                </a:cubicBezTo>
                <a:cubicBezTo>
                  <a:pt x="409110" y="31074"/>
                  <a:pt x="405495" y="29469"/>
                  <a:pt x="402473" y="27052"/>
                </a:cubicBezTo>
                <a:cubicBezTo>
                  <a:pt x="400102" y="25156"/>
                  <a:pt x="398636" y="22174"/>
                  <a:pt x="396033" y="20612"/>
                </a:cubicBezTo>
                <a:cubicBezTo>
                  <a:pt x="393123" y="18866"/>
                  <a:pt x="389594" y="18466"/>
                  <a:pt x="386374" y="17393"/>
                </a:cubicBezTo>
                <a:cubicBezTo>
                  <a:pt x="360287" y="0"/>
                  <a:pt x="382226" y="12266"/>
                  <a:pt x="318760" y="7733"/>
                </a:cubicBezTo>
                <a:cubicBezTo>
                  <a:pt x="308002" y="6965"/>
                  <a:pt x="297295" y="5587"/>
                  <a:pt x="286563" y="4514"/>
                </a:cubicBezTo>
                <a:cubicBezTo>
                  <a:pt x="279050" y="5587"/>
                  <a:pt x="271224" y="5333"/>
                  <a:pt x="264025" y="7733"/>
                </a:cubicBezTo>
                <a:cubicBezTo>
                  <a:pt x="261145" y="8693"/>
                  <a:pt x="260188" y="12611"/>
                  <a:pt x="257585" y="14173"/>
                </a:cubicBezTo>
                <a:cubicBezTo>
                  <a:pt x="254675" y="15919"/>
                  <a:pt x="250893" y="15745"/>
                  <a:pt x="247926" y="17393"/>
                </a:cubicBezTo>
                <a:cubicBezTo>
                  <a:pt x="214719" y="35842"/>
                  <a:pt x="240803" y="26208"/>
                  <a:pt x="218949" y="33491"/>
                </a:cubicBezTo>
                <a:cubicBezTo>
                  <a:pt x="206369" y="46071"/>
                  <a:pt x="219571" y="34790"/>
                  <a:pt x="202850" y="43150"/>
                </a:cubicBezTo>
                <a:cubicBezTo>
                  <a:pt x="199389" y="44881"/>
                  <a:pt x="196748" y="48066"/>
                  <a:pt x="193191" y="49590"/>
                </a:cubicBezTo>
                <a:cubicBezTo>
                  <a:pt x="189124" y="51333"/>
                  <a:pt x="184567" y="51594"/>
                  <a:pt x="180312" y="52810"/>
                </a:cubicBezTo>
                <a:cubicBezTo>
                  <a:pt x="177049" y="53742"/>
                  <a:pt x="173873" y="54956"/>
                  <a:pt x="170653" y="56029"/>
                </a:cubicBezTo>
                <a:cubicBezTo>
                  <a:pt x="151160" y="75522"/>
                  <a:pt x="161342" y="68734"/>
                  <a:pt x="141675" y="78567"/>
                </a:cubicBezTo>
                <a:cubicBezTo>
                  <a:pt x="139529" y="80714"/>
                  <a:pt x="136593" y="82292"/>
                  <a:pt x="135236" y="85007"/>
                </a:cubicBezTo>
                <a:cubicBezTo>
                  <a:pt x="132201" y="91078"/>
                  <a:pt x="130943" y="97886"/>
                  <a:pt x="128797" y="104325"/>
                </a:cubicBezTo>
                <a:cubicBezTo>
                  <a:pt x="127724" y="107545"/>
                  <a:pt x="126400" y="110691"/>
                  <a:pt x="125577" y="113984"/>
                </a:cubicBezTo>
                <a:cubicBezTo>
                  <a:pt x="124504" y="118277"/>
                  <a:pt x="124100" y="122796"/>
                  <a:pt x="122357" y="126863"/>
                </a:cubicBezTo>
                <a:cubicBezTo>
                  <a:pt x="120833" y="130420"/>
                  <a:pt x="117648" y="133061"/>
                  <a:pt x="115918" y="136522"/>
                </a:cubicBezTo>
                <a:cubicBezTo>
                  <a:pt x="114400" y="139558"/>
                  <a:pt x="114444" y="143271"/>
                  <a:pt x="112698" y="146181"/>
                </a:cubicBezTo>
                <a:cubicBezTo>
                  <a:pt x="111136" y="148784"/>
                  <a:pt x="108154" y="150250"/>
                  <a:pt x="106258" y="152621"/>
                </a:cubicBezTo>
                <a:cubicBezTo>
                  <a:pt x="89086" y="174086"/>
                  <a:pt x="111625" y="151547"/>
                  <a:pt x="90160" y="168719"/>
                </a:cubicBezTo>
                <a:cubicBezTo>
                  <a:pt x="87789" y="170615"/>
                  <a:pt x="86323" y="173597"/>
                  <a:pt x="83720" y="175159"/>
                </a:cubicBezTo>
                <a:cubicBezTo>
                  <a:pt x="80810" y="176905"/>
                  <a:pt x="77097" y="176861"/>
                  <a:pt x="74061" y="178379"/>
                </a:cubicBezTo>
                <a:cubicBezTo>
                  <a:pt x="70600" y="180109"/>
                  <a:pt x="67622" y="182672"/>
                  <a:pt x="64402" y="184818"/>
                </a:cubicBezTo>
                <a:cubicBezTo>
                  <a:pt x="53566" y="228161"/>
                  <a:pt x="69309" y="161506"/>
                  <a:pt x="57963" y="274970"/>
                </a:cubicBezTo>
                <a:cubicBezTo>
                  <a:pt x="57288" y="281724"/>
                  <a:pt x="51523" y="294288"/>
                  <a:pt x="51523" y="294288"/>
                </a:cubicBezTo>
                <a:cubicBezTo>
                  <a:pt x="50450" y="303947"/>
                  <a:pt x="49782" y="313660"/>
                  <a:pt x="48304" y="323266"/>
                </a:cubicBezTo>
                <a:cubicBezTo>
                  <a:pt x="47631" y="327640"/>
                  <a:pt x="45876" y="331791"/>
                  <a:pt x="45084" y="336145"/>
                </a:cubicBezTo>
                <a:cubicBezTo>
                  <a:pt x="43726" y="343612"/>
                  <a:pt x="43222" y="351216"/>
                  <a:pt x="41864" y="358683"/>
                </a:cubicBezTo>
                <a:cubicBezTo>
                  <a:pt x="41072" y="363037"/>
                  <a:pt x="39436" y="367208"/>
                  <a:pt x="38644" y="371562"/>
                </a:cubicBezTo>
                <a:cubicBezTo>
                  <a:pt x="37287" y="379029"/>
                  <a:pt x="37131" y="386705"/>
                  <a:pt x="35425" y="394100"/>
                </a:cubicBezTo>
                <a:cubicBezTo>
                  <a:pt x="33899" y="400714"/>
                  <a:pt x="28985" y="413418"/>
                  <a:pt x="28985" y="413418"/>
                </a:cubicBezTo>
                <a:cubicBezTo>
                  <a:pt x="27912" y="433810"/>
                  <a:pt x="28654" y="454378"/>
                  <a:pt x="25766" y="474593"/>
                </a:cubicBezTo>
                <a:cubicBezTo>
                  <a:pt x="25337" y="477598"/>
                  <a:pt x="22041" y="479674"/>
                  <a:pt x="19326" y="481032"/>
                </a:cubicBezTo>
                <a:cubicBezTo>
                  <a:pt x="13255" y="484068"/>
                  <a:pt x="8" y="487472"/>
                  <a:pt x="8" y="487472"/>
                </a:cubicBezTo>
                <a:cubicBezTo>
                  <a:pt x="5910" y="505175"/>
                  <a:pt x="0" y="497130"/>
                  <a:pt x="28985" y="500350"/>
                </a:cubicBezTo>
                <a:cubicBezTo>
                  <a:pt x="68540" y="504745"/>
                  <a:pt x="68159" y="494984"/>
                  <a:pt x="93380" y="493911"/>
                </a:cubicBezTo>
                <a:close/>
              </a:path>
            </a:pathLst>
          </a:custGeom>
          <a:gradFill flip="none" rotWithShape="1">
            <a:gsLst>
              <a:gs pos="0">
                <a:srgbClr val="CC9900">
                  <a:shade val="30000"/>
                  <a:satMod val="115000"/>
                </a:srgbClr>
              </a:gs>
              <a:gs pos="50000">
                <a:srgbClr val="CC9900">
                  <a:shade val="67500"/>
                  <a:satMod val="115000"/>
                </a:srgbClr>
              </a:gs>
              <a:gs pos="100000">
                <a:srgbClr val="CC9900">
                  <a:shade val="100000"/>
                  <a:satMod val="115000"/>
                </a:srgbClr>
              </a:gs>
            </a:gsLst>
            <a:lin ang="18900000" scaled="1"/>
            <a:tileRect/>
          </a:gra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grpSp>
        <p:nvGrpSpPr>
          <p:cNvPr id="21" name="Group 405"/>
          <p:cNvGrpSpPr/>
          <p:nvPr/>
        </p:nvGrpSpPr>
        <p:grpSpPr>
          <a:xfrm>
            <a:off x="2388621" y="1956135"/>
            <a:ext cx="444776" cy="189284"/>
            <a:chOff x="3000463" y="4065929"/>
            <a:chExt cx="444776" cy="189284"/>
          </a:xfrm>
          <a:solidFill>
            <a:srgbClr val="CC9900"/>
          </a:solidFill>
        </p:grpSpPr>
        <p:sp>
          <p:nvSpPr>
            <p:cNvPr id="403" name="AutoShape 139"/>
            <p:cNvSpPr>
              <a:spLocks noChangeAspect="1" noChangeArrowheads="1"/>
            </p:cNvSpPr>
            <p:nvPr/>
          </p:nvSpPr>
          <p:spPr bwMode="auto">
            <a:xfrm rot="20175136">
              <a:off x="3000463" y="4195267"/>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endParaRPr lang="en-US" sz="800">
                <a:solidFill>
                  <a:srgbClr val="000000">
                    <a:lumMod val="65000"/>
                    <a:lumOff val="35000"/>
                  </a:srgbClr>
                </a:solidFill>
                <a:latin typeface="Arial"/>
                <a:ea typeface=""/>
                <a:cs typeface=""/>
              </a:endParaRPr>
            </a:p>
          </p:txBody>
        </p:sp>
        <p:sp>
          <p:nvSpPr>
            <p:cNvPr id="404" name="AutoShape 140"/>
            <p:cNvSpPr>
              <a:spLocks noChangeAspect="1" noChangeArrowheads="1"/>
            </p:cNvSpPr>
            <p:nvPr/>
          </p:nvSpPr>
          <p:spPr bwMode="auto">
            <a:xfrm rot="20175136">
              <a:off x="3084907" y="4065929"/>
              <a:ext cx="264503" cy="59691"/>
            </a:xfrm>
            <a:prstGeom prst="curvedDownArrow">
              <a:avLst>
                <a:gd name="adj1" fmla="val 48718"/>
                <a:gd name="adj2" fmla="val 97436"/>
                <a:gd name="adj3" fmla="val 33333"/>
              </a:avLst>
            </a:prstGeom>
            <a:grpFill/>
            <a:ln w="9525">
              <a:solidFill>
                <a:schemeClr val="tx1"/>
              </a:solidFill>
              <a:miter lim="800000"/>
              <a:headEnd/>
              <a:tailEnd/>
            </a:ln>
            <a:effectLst/>
          </p:spPr>
          <p:txBody>
            <a:bodyPr wrap="none" anchor="ctr"/>
            <a:lstStyle/>
            <a:p>
              <a:endParaRPr lang="en-US" sz="800">
                <a:solidFill>
                  <a:srgbClr val="000000">
                    <a:lumMod val="65000"/>
                    <a:lumOff val="35000"/>
                  </a:srgbClr>
                </a:solidFill>
                <a:latin typeface="Arial"/>
                <a:ea typeface=""/>
                <a:cs typeface=""/>
              </a:endParaRPr>
            </a:p>
          </p:txBody>
        </p:sp>
        <p:sp>
          <p:nvSpPr>
            <p:cNvPr id="405" name="AutoShape 141"/>
            <p:cNvSpPr>
              <a:spLocks noChangeAspect="1" noChangeArrowheads="1"/>
            </p:cNvSpPr>
            <p:nvPr/>
          </p:nvSpPr>
          <p:spPr bwMode="auto">
            <a:xfrm rot="20175136">
              <a:off x="3218787" y="4074791"/>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endParaRPr lang="en-US" sz="800">
                <a:solidFill>
                  <a:srgbClr val="000000">
                    <a:lumMod val="65000"/>
                    <a:lumOff val="35000"/>
                  </a:srgbClr>
                </a:solidFill>
                <a:latin typeface="Arial"/>
                <a:ea typeface=""/>
                <a:cs typeface=""/>
              </a:endParaRPr>
            </a:p>
          </p:txBody>
        </p:sp>
      </p:grpSp>
      <p:sp>
        <p:nvSpPr>
          <p:cNvPr id="408" name="Line 6"/>
          <p:cNvSpPr>
            <a:spLocks noChangeAspect="1" noChangeShapeType="1"/>
          </p:cNvSpPr>
          <p:nvPr/>
        </p:nvSpPr>
        <p:spPr bwMode="auto">
          <a:xfrm>
            <a:off x="3150935" y="2705720"/>
            <a:ext cx="2290239" cy="0"/>
          </a:xfrm>
          <a:prstGeom prst="line">
            <a:avLst/>
          </a:prstGeom>
          <a:noFill/>
          <a:ln w="12700">
            <a:solidFill>
              <a:schemeClr val="tx1"/>
            </a:solidFill>
            <a:prstDash val="solid"/>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409" name="Line 6"/>
          <p:cNvSpPr>
            <a:spLocks noChangeAspect="1" noChangeShapeType="1"/>
          </p:cNvSpPr>
          <p:nvPr/>
        </p:nvSpPr>
        <p:spPr bwMode="auto">
          <a:xfrm>
            <a:off x="3140668" y="2925943"/>
            <a:ext cx="2290239" cy="0"/>
          </a:xfrm>
          <a:prstGeom prst="line">
            <a:avLst/>
          </a:prstGeom>
          <a:noFill/>
          <a:ln w="19050">
            <a:solidFill>
              <a:srgbClr val="000099"/>
            </a:solidFill>
            <a:prstDash val="sysDash"/>
            <a:round/>
            <a:headEnd/>
            <a:tailEnd/>
          </a:ln>
        </p:spPr>
        <p:txBody>
          <a:bodyPr wrap="none" anchor="ctr"/>
          <a:lstStyle/>
          <a:p>
            <a:endParaRPr lang="en-US" sz="800">
              <a:solidFill>
                <a:srgbClr val="000000">
                  <a:lumMod val="65000"/>
                  <a:lumOff val="35000"/>
                </a:srgbClr>
              </a:solidFill>
              <a:latin typeface="Arial"/>
              <a:ea typeface=""/>
              <a:cs typeface=""/>
            </a:endParaRPr>
          </a:p>
        </p:txBody>
      </p:sp>
      <p:cxnSp>
        <p:nvCxnSpPr>
          <p:cNvPr id="410" name="Straight Connector 409"/>
          <p:cNvCxnSpPr/>
          <p:nvPr/>
        </p:nvCxnSpPr>
        <p:spPr bwMode="auto">
          <a:xfrm rot="5400000">
            <a:off x="3043208" y="2589833"/>
            <a:ext cx="209550" cy="0"/>
          </a:xfrm>
          <a:prstGeom prst="line">
            <a:avLst/>
          </a:prstGeom>
          <a:noFill/>
          <a:ln w="12700" cap="flat" cmpd="sng" algn="ctr">
            <a:solidFill>
              <a:schemeClr val="tx1"/>
            </a:solidFill>
            <a:prstDash val="solid"/>
            <a:round/>
            <a:headEnd type="none" w="med" len="med"/>
            <a:tailEnd type="none" w="med" len="med"/>
          </a:ln>
          <a:effectLst/>
        </p:spPr>
      </p:cxnSp>
      <p:sp>
        <p:nvSpPr>
          <p:cNvPr id="2160" name="Line 131"/>
          <p:cNvSpPr>
            <a:spLocks noChangeAspect="1" noChangeShapeType="1"/>
          </p:cNvSpPr>
          <p:nvPr/>
        </p:nvSpPr>
        <p:spPr bwMode="auto">
          <a:xfrm>
            <a:off x="4454497" y="2589581"/>
            <a:ext cx="0" cy="263346"/>
          </a:xfrm>
          <a:prstGeom prst="line">
            <a:avLst/>
          </a:prstGeom>
          <a:noFill/>
          <a:ln w="28575">
            <a:solidFill>
              <a:srgbClr val="0070C0"/>
            </a:solidFill>
            <a:round/>
            <a:headEnd type="triangle" w="med" len="me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2100" name="Line 124"/>
          <p:cNvSpPr>
            <a:spLocks noChangeAspect="1" noChangeShapeType="1"/>
          </p:cNvSpPr>
          <p:nvPr/>
        </p:nvSpPr>
        <p:spPr bwMode="auto">
          <a:xfrm flipV="1">
            <a:off x="4019505" y="852761"/>
            <a:ext cx="0" cy="1769918"/>
          </a:xfrm>
          <a:prstGeom prst="line">
            <a:avLst/>
          </a:prstGeom>
          <a:noFill/>
          <a:ln w="28575">
            <a:solidFill>
              <a:srgbClr val="0070C0"/>
            </a:solidFill>
            <a:round/>
            <a:headEnd type="none" w="med" len="me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cxnSp>
        <p:nvCxnSpPr>
          <p:cNvPr id="412" name="Straight Arrow Connector 411"/>
          <p:cNvCxnSpPr/>
          <p:nvPr/>
        </p:nvCxnSpPr>
        <p:spPr bwMode="auto">
          <a:xfrm rot="5400000">
            <a:off x="959647" y="804440"/>
            <a:ext cx="323850" cy="139700"/>
          </a:xfrm>
          <a:prstGeom prst="straightConnector1">
            <a:avLst/>
          </a:prstGeom>
          <a:noFill/>
          <a:ln w="28575" cap="flat" cmpd="sng" algn="ctr">
            <a:solidFill>
              <a:srgbClr val="CC6600"/>
            </a:solidFill>
            <a:prstDash val="solid"/>
            <a:round/>
            <a:headEnd type="none" w="med" len="med"/>
            <a:tailEnd type="triangle" w="med" len="med"/>
          </a:ln>
          <a:effectLst/>
        </p:spPr>
      </p:cxnSp>
      <p:cxnSp>
        <p:nvCxnSpPr>
          <p:cNvPr id="419" name="Straight Connector 418"/>
          <p:cNvCxnSpPr/>
          <p:nvPr/>
        </p:nvCxnSpPr>
        <p:spPr bwMode="auto">
          <a:xfrm>
            <a:off x="4881229" y="2275024"/>
            <a:ext cx="559613" cy="0"/>
          </a:xfrm>
          <a:prstGeom prst="line">
            <a:avLst/>
          </a:prstGeom>
          <a:noFill/>
          <a:ln w="57150" cap="flat" cmpd="sng" algn="ctr">
            <a:solidFill>
              <a:srgbClr val="000099"/>
            </a:solidFill>
            <a:prstDash val="solid"/>
            <a:round/>
            <a:headEnd type="none" w="med" len="med"/>
            <a:tailEnd type="none" w="med" len="med"/>
          </a:ln>
          <a:effectLst/>
        </p:spPr>
      </p:cxnSp>
      <p:sp>
        <p:nvSpPr>
          <p:cNvPr id="420" name="Rectangle 121"/>
          <p:cNvSpPr>
            <a:spLocks noChangeAspect="1" noChangeArrowheads="1"/>
          </p:cNvSpPr>
          <p:nvPr/>
        </p:nvSpPr>
        <p:spPr bwMode="auto">
          <a:xfrm>
            <a:off x="4774565" y="2305678"/>
            <a:ext cx="738986" cy="320601"/>
          </a:xfrm>
          <a:prstGeom prst="rect">
            <a:avLst/>
          </a:prstGeom>
          <a:noFill/>
          <a:ln w="12699">
            <a:noFill/>
            <a:miter lim="800000"/>
            <a:headEnd/>
            <a:tailEnd/>
          </a:ln>
        </p:spPr>
        <p:txBody>
          <a:bodyPr wrap="none" lIns="90488" tIns="44450" rIns="90488" bIns="44450">
            <a:spAutoFit/>
          </a:bodyPr>
          <a:lstStyle/>
          <a:p>
            <a:pPr algn="ctr">
              <a:lnSpc>
                <a:spcPts val="900"/>
              </a:lnSpc>
            </a:pPr>
            <a:r>
              <a:rPr lang="en-US" sz="900" dirty="0">
                <a:solidFill>
                  <a:srgbClr val="000000">
                    <a:lumMod val="65000"/>
                    <a:lumOff val="35000"/>
                  </a:srgbClr>
                </a:solidFill>
                <a:latin typeface="Arial Rounded MT Bold" pitchFamily="34" charset="0"/>
                <a:ea typeface=""/>
                <a:cs typeface=""/>
              </a:rPr>
              <a:t>Saturated</a:t>
            </a:r>
          </a:p>
          <a:p>
            <a:pPr algn="ctr">
              <a:lnSpc>
                <a:spcPts val="900"/>
              </a:lnSpc>
            </a:pPr>
            <a:r>
              <a:rPr lang="en-US" sz="900" dirty="0">
                <a:solidFill>
                  <a:srgbClr val="000000">
                    <a:lumMod val="65000"/>
                    <a:lumOff val="35000"/>
                  </a:srgbClr>
                </a:solidFill>
                <a:latin typeface="Arial Rounded MT Bold" pitchFamily="34" charset="0"/>
                <a:ea typeface=""/>
                <a:cs typeface=""/>
              </a:rPr>
              <a:t>fraction</a:t>
            </a:r>
          </a:p>
        </p:txBody>
      </p:sp>
      <p:sp>
        <p:nvSpPr>
          <p:cNvPr id="421" name="Text Box 289"/>
          <p:cNvSpPr txBox="1">
            <a:spLocks noChangeAspect="1" noChangeArrowheads="1"/>
          </p:cNvSpPr>
          <p:nvPr/>
        </p:nvSpPr>
        <p:spPr bwMode="auto">
          <a:xfrm>
            <a:off x="8001000" y="1733490"/>
            <a:ext cx="514885" cy="400110"/>
          </a:xfrm>
          <a:prstGeom prst="rect">
            <a:avLst/>
          </a:prstGeom>
          <a:noFill/>
          <a:ln w="9525">
            <a:noFill/>
            <a:miter lim="800000"/>
            <a:headEnd/>
            <a:tailEnd/>
          </a:ln>
        </p:spPr>
        <p:txBody>
          <a:bodyPr wrap="none">
            <a:spAutoFit/>
          </a:bodyPr>
          <a:lstStyle/>
          <a:p>
            <a:r>
              <a:rPr lang="en-US" sz="900" dirty="0">
                <a:solidFill>
                  <a:srgbClr val="000000">
                    <a:lumMod val="65000"/>
                    <a:lumOff val="35000"/>
                  </a:srgbClr>
                </a:solidFill>
                <a:latin typeface="Arial Rounded MT Bold" pitchFamily="34" charset="0"/>
                <a:ea typeface=""/>
                <a:cs typeface=""/>
              </a:rPr>
              <a:t>N </a:t>
            </a:r>
            <a:r>
              <a:rPr lang="en-US" sz="900" dirty="0" err="1">
                <a:solidFill>
                  <a:srgbClr val="000000">
                    <a:lumMod val="65000"/>
                    <a:lumOff val="35000"/>
                  </a:srgbClr>
                </a:solidFill>
                <a:latin typeface="Arial Rounded MT Bold" pitchFamily="34" charset="0"/>
                <a:ea typeface=""/>
                <a:cs typeface=""/>
              </a:rPr>
              <a:t>dep</a:t>
            </a:r>
            <a:endParaRPr lang="en-US" sz="900" dirty="0">
              <a:solidFill>
                <a:srgbClr val="000000">
                  <a:lumMod val="65000"/>
                  <a:lumOff val="35000"/>
                </a:srgbClr>
              </a:solidFill>
              <a:latin typeface="Arial Rounded MT Bold" pitchFamily="34" charset="0"/>
              <a:ea typeface=""/>
              <a:cs typeface=""/>
            </a:endParaRPr>
          </a:p>
          <a:p>
            <a:r>
              <a:rPr lang="en-US" sz="1100" dirty="0">
                <a:solidFill>
                  <a:srgbClr val="EA36DD"/>
                </a:solidFill>
                <a:latin typeface="Arial Rounded MT Bold" pitchFamily="34" charset="0"/>
                <a:ea typeface=""/>
                <a:cs typeface=""/>
              </a:rPr>
              <a:t>N fix</a:t>
            </a:r>
          </a:p>
        </p:txBody>
      </p:sp>
      <p:sp>
        <p:nvSpPr>
          <p:cNvPr id="422" name="Freeform 286"/>
          <p:cNvSpPr>
            <a:spLocks noChangeAspect="1"/>
          </p:cNvSpPr>
          <p:nvPr/>
        </p:nvSpPr>
        <p:spPr bwMode="auto">
          <a:xfrm rot="21326123">
            <a:off x="8058432" y="2124220"/>
            <a:ext cx="174625" cy="2289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423" name="Text Box 291"/>
          <p:cNvSpPr txBox="1">
            <a:spLocks noChangeAspect="1" noChangeArrowheads="1"/>
          </p:cNvSpPr>
          <p:nvPr/>
        </p:nvSpPr>
        <p:spPr bwMode="auto">
          <a:xfrm>
            <a:off x="7737112" y="2641514"/>
            <a:ext cx="1156086" cy="400110"/>
          </a:xfrm>
          <a:prstGeom prst="rect">
            <a:avLst/>
          </a:prstGeom>
          <a:noFill/>
          <a:ln w="9525">
            <a:noFill/>
            <a:miter lim="800000"/>
            <a:headEnd/>
            <a:tailEnd/>
          </a:ln>
        </p:spPr>
        <p:txBody>
          <a:bodyPr wrap="none">
            <a:spAutoFit/>
          </a:bodyPr>
          <a:lstStyle/>
          <a:p>
            <a:pPr algn="ctr"/>
            <a:r>
              <a:rPr lang="en-US" sz="1100" dirty="0" err="1">
                <a:solidFill>
                  <a:srgbClr val="EA36DD"/>
                </a:solidFill>
                <a:latin typeface="Arial Rounded MT Bold" pitchFamily="34" charset="0"/>
                <a:ea typeface=""/>
                <a:cs typeface=""/>
              </a:rPr>
              <a:t>Denitrification</a:t>
            </a:r>
            <a:endParaRPr lang="en-US" sz="1100" dirty="0">
              <a:solidFill>
                <a:srgbClr val="EA36DD"/>
              </a:solidFill>
              <a:latin typeface="Arial Rounded MT Bold" pitchFamily="34" charset="0"/>
              <a:ea typeface=""/>
              <a:cs typeface=""/>
            </a:endParaRPr>
          </a:p>
          <a:p>
            <a:pPr algn="ctr"/>
            <a:r>
              <a:rPr lang="en-US" sz="900" dirty="0">
                <a:solidFill>
                  <a:srgbClr val="000000">
                    <a:lumMod val="65000"/>
                    <a:lumOff val="35000"/>
                  </a:srgbClr>
                </a:solidFill>
                <a:latin typeface="Arial Rounded MT Bold" pitchFamily="34" charset="0"/>
                <a:ea typeface=""/>
                <a:cs typeface=""/>
              </a:rPr>
              <a:t>N leaching</a:t>
            </a:r>
          </a:p>
        </p:txBody>
      </p:sp>
      <p:sp>
        <p:nvSpPr>
          <p:cNvPr id="424" name="Freeform 286"/>
          <p:cNvSpPr>
            <a:spLocks noChangeAspect="1"/>
          </p:cNvSpPr>
          <p:nvPr/>
        </p:nvSpPr>
        <p:spPr bwMode="auto">
          <a:xfrm rot="11193457">
            <a:off x="8061162" y="2460546"/>
            <a:ext cx="174625"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425" name="Freeform 290"/>
          <p:cNvSpPr>
            <a:spLocks noChangeAspect="1"/>
          </p:cNvSpPr>
          <p:nvPr/>
        </p:nvSpPr>
        <p:spPr bwMode="auto">
          <a:xfrm rot="11141874" flipH="1">
            <a:off x="6353149" y="730668"/>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pic>
        <p:nvPicPr>
          <p:cNvPr id="2372" name="Picture 32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491260" y="762200"/>
            <a:ext cx="282798" cy="492125"/>
          </a:xfrm>
          <a:prstGeom prst="rect">
            <a:avLst/>
          </a:prstGeom>
          <a:noFill/>
          <a:ln w="9525" cap="flat" cmpd="sng" algn="ctr">
            <a:noFill/>
            <a:prstDash val="solid"/>
            <a:miter lim="800000"/>
            <a:headEnd/>
            <a:tailEnd/>
          </a:ln>
        </p:spPr>
      </p:pic>
      <p:sp>
        <p:nvSpPr>
          <p:cNvPr id="1046" name="Freeform 290"/>
          <p:cNvSpPr>
            <a:spLocks noChangeAspect="1"/>
          </p:cNvSpPr>
          <p:nvPr/>
        </p:nvSpPr>
        <p:spPr bwMode="auto">
          <a:xfrm rot="8003290" flipH="1">
            <a:off x="6960460" y="2501623"/>
            <a:ext cx="186313"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1047" name="Freeform 286"/>
          <p:cNvSpPr>
            <a:spLocks noChangeAspect="1"/>
          </p:cNvSpPr>
          <p:nvPr/>
        </p:nvSpPr>
        <p:spPr bwMode="auto">
          <a:xfrm rot="21326123">
            <a:off x="6539944" y="2047400"/>
            <a:ext cx="174625" cy="155575"/>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58" name="Freeform 557"/>
          <p:cNvSpPr/>
          <p:nvPr/>
        </p:nvSpPr>
        <p:spPr bwMode="auto">
          <a:xfrm>
            <a:off x="8403928" y="2327116"/>
            <a:ext cx="726915" cy="120603"/>
          </a:xfrm>
          <a:custGeom>
            <a:avLst/>
            <a:gdLst>
              <a:gd name="connsiteX0" fmla="*/ 0 w 726915"/>
              <a:gd name="connsiteY0" fmla="*/ 8222 h 120603"/>
              <a:gd name="connsiteX1" fmla="*/ 75652 w 726915"/>
              <a:gd name="connsiteY1" fmla="*/ 11511 h 120603"/>
              <a:gd name="connsiteX2" fmla="*/ 210509 w 726915"/>
              <a:gd name="connsiteY2" fmla="*/ 18090 h 120603"/>
              <a:gd name="connsiteX3" fmla="*/ 407862 w 726915"/>
              <a:gd name="connsiteY3" fmla="*/ 106898 h 120603"/>
              <a:gd name="connsiteX4" fmla="*/ 552587 w 726915"/>
              <a:gd name="connsiteY4" fmla="*/ 100320 h 120603"/>
              <a:gd name="connsiteX5" fmla="*/ 651263 w 726915"/>
              <a:gd name="connsiteY5" fmla="*/ 14801 h 120603"/>
              <a:gd name="connsiteX6" fmla="*/ 726915 w 726915"/>
              <a:gd name="connsiteY6" fmla="*/ 11511 h 120603"/>
              <a:gd name="connsiteX7" fmla="*/ 726915 w 726915"/>
              <a:gd name="connsiteY7" fmla="*/ 11511 h 12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915" h="120603">
                <a:moveTo>
                  <a:pt x="0" y="8222"/>
                </a:moveTo>
                <a:lnTo>
                  <a:pt x="75652" y="11511"/>
                </a:lnTo>
                <a:cubicBezTo>
                  <a:pt x="110737" y="13156"/>
                  <a:pt x="155141" y="2192"/>
                  <a:pt x="210509" y="18090"/>
                </a:cubicBezTo>
                <a:cubicBezTo>
                  <a:pt x="265877" y="33988"/>
                  <a:pt x="350849" y="93193"/>
                  <a:pt x="407862" y="106898"/>
                </a:cubicBezTo>
                <a:cubicBezTo>
                  <a:pt x="464875" y="120603"/>
                  <a:pt x="512020" y="115670"/>
                  <a:pt x="552587" y="100320"/>
                </a:cubicBezTo>
                <a:cubicBezTo>
                  <a:pt x="593154" y="84971"/>
                  <a:pt x="622208" y="29602"/>
                  <a:pt x="651263" y="14801"/>
                </a:cubicBezTo>
                <a:cubicBezTo>
                  <a:pt x="680318" y="0"/>
                  <a:pt x="726915" y="11511"/>
                  <a:pt x="726915" y="11511"/>
                </a:cubicBezTo>
                <a:lnTo>
                  <a:pt x="726915" y="11511"/>
                </a:lnTo>
              </a:path>
            </a:pathLst>
          </a:custGeom>
          <a:solidFill>
            <a:srgbClr val="00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sp>
        <p:nvSpPr>
          <p:cNvPr id="552" name="Freeform 283"/>
          <p:cNvSpPr>
            <a:spLocks noChangeAspect="1"/>
          </p:cNvSpPr>
          <p:nvPr/>
        </p:nvSpPr>
        <p:spPr bwMode="auto">
          <a:xfrm rot="10800000">
            <a:off x="8793675" y="2026152"/>
            <a:ext cx="197119" cy="384837"/>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EA36DD"/>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59" name="Text Box 289"/>
          <p:cNvSpPr txBox="1">
            <a:spLocks noChangeAspect="1" noChangeArrowheads="1"/>
          </p:cNvSpPr>
          <p:nvPr/>
        </p:nvSpPr>
        <p:spPr bwMode="auto">
          <a:xfrm>
            <a:off x="8691632" y="1783472"/>
            <a:ext cx="452368" cy="261610"/>
          </a:xfrm>
          <a:prstGeom prst="rect">
            <a:avLst/>
          </a:prstGeom>
          <a:solidFill>
            <a:schemeClr val="bg1">
              <a:alpha val="50196"/>
            </a:schemeClr>
          </a:solid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CH</a:t>
            </a:r>
            <a:r>
              <a:rPr lang="en-US" sz="1100" baseline="-25000" dirty="0">
                <a:solidFill>
                  <a:srgbClr val="EA36DD"/>
                </a:solidFill>
                <a:latin typeface="Arial Rounded MT Bold" pitchFamily="34" charset="0"/>
                <a:ea typeface=""/>
                <a:cs typeface=""/>
              </a:rPr>
              <a:t>4</a:t>
            </a:r>
            <a:endParaRPr lang="en-US" sz="1100" dirty="0">
              <a:solidFill>
                <a:srgbClr val="EA36DD"/>
              </a:solidFill>
              <a:latin typeface="Arial Rounded MT Bold" pitchFamily="34" charset="0"/>
              <a:ea typeface=""/>
              <a:cs typeface=""/>
            </a:endParaRPr>
          </a:p>
        </p:txBody>
      </p:sp>
      <p:pic>
        <p:nvPicPr>
          <p:cNvPr id="895" name="Picture 2" descr="http://www.designedtoat.com/clipart6/smoke_03.gif"/>
          <p:cNvPicPr>
            <a:picLocks noChangeAspect="1" noChangeArrowheads="1"/>
          </p:cNvPicPr>
          <p:nvPr/>
        </p:nvPicPr>
        <p:blipFill>
          <a:blip r:embed="rId6" cstate="print"/>
          <a:srcRect/>
          <a:stretch>
            <a:fillRect/>
          </a:stretch>
        </p:blipFill>
        <p:spPr bwMode="auto">
          <a:xfrm>
            <a:off x="6127751" y="928687"/>
            <a:ext cx="278606" cy="400051"/>
          </a:xfrm>
          <a:prstGeom prst="rect">
            <a:avLst/>
          </a:prstGeom>
          <a:noFill/>
        </p:spPr>
      </p:pic>
      <p:sp>
        <p:nvSpPr>
          <p:cNvPr id="565" name="Line 5"/>
          <p:cNvSpPr>
            <a:spLocks noChangeAspect="1" noChangeShapeType="1"/>
          </p:cNvSpPr>
          <p:nvPr/>
        </p:nvSpPr>
        <p:spPr bwMode="auto">
          <a:xfrm>
            <a:off x="5911913" y="2365247"/>
            <a:ext cx="1672029"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66" name="Line 6"/>
          <p:cNvSpPr>
            <a:spLocks noChangeAspect="1" noChangeShapeType="1"/>
          </p:cNvSpPr>
          <p:nvPr/>
        </p:nvSpPr>
        <p:spPr bwMode="auto">
          <a:xfrm>
            <a:off x="5911912" y="2468015"/>
            <a:ext cx="1683004"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67" name="Line 8"/>
          <p:cNvSpPr>
            <a:spLocks noChangeAspect="1" noChangeShapeType="1"/>
          </p:cNvSpPr>
          <p:nvPr/>
        </p:nvSpPr>
        <p:spPr bwMode="auto">
          <a:xfrm>
            <a:off x="5929164" y="2628413"/>
            <a:ext cx="1683003"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68" name="Line 9"/>
          <p:cNvSpPr>
            <a:spLocks noChangeAspect="1" noChangeShapeType="1"/>
          </p:cNvSpPr>
          <p:nvPr/>
        </p:nvSpPr>
        <p:spPr bwMode="auto">
          <a:xfrm>
            <a:off x="5927191" y="2823293"/>
            <a:ext cx="1603677"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70" name="Freeform 290"/>
          <p:cNvSpPr>
            <a:spLocks noChangeAspect="1"/>
          </p:cNvSpPr>
          <p:nvPr/>
        </p:nvSpPr>
        <p:spPr bwMode="auto">
          <a:xfrm rot="2162108" flipH="1">
            <a:off x="6005831" y="2329559"/>
            <a:ext cx="154890"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1" name="Freeform 290"/>
          <p:cNvSpPr>
            <a:spLocks noChangeAspect="1"/>
          </p:cNvSpPr>
          <p:nvPr/>
        </p:nvSpPr>
        <p:spPr bwMode="auto">
          <a:xfrm rot="1231171" flipH="1">
            <a:off x="6135645" y="2469691"/>
            <a:ext cx="142124" cy="26725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2" name="Freeform 290"/>
          <p:cNvSpPr>
            <a:spLocks noChangeAspect="1"/>
          </p:cNvSpPr>
          <p:nvPr/>
        </p:nvSpPr>
        <p:spPr bwMode="auto">
          <a:xfrm rot="11681678" flipH="1">
            <a:off x="6048102" y="2644132"/>
            <a:ext cx="151214" cy="14605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3" name="Freeform 290"/>
          <p:cNvSpPr>
            <a:spLocks noChangeAspect="1"/>
          </p:cNvSpPr>
          <p:nvPr/>
        </p:nvSpPr>
        <p:spPr bwMode="auto">
          <a:xfrm rot="11319732" flipH="1">
            <a:off x="5922085" y="2501676"/>
            <a:ext cx="110812" cy="153269"/>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2128" name="Text Box 294"/>
          <p:cNvSpPr txBox="1">
            <a:spLocks noChangeAspect="1" noChangeArrowheads="1"/>
          </p:cNvSpPr>
          <p:nvPr/>
        </p:nvSpPr>
        <p:spPr bwMode="auto">
          <a:xfrm>
            <a:off x="7227654" y="2537420"/>
            <a:ext cx="646972" cy="138499"/>
          </a:xfrm>
          <a:prstGeom prst="rect">
            <a:avLst/>
          </a:prstGeom>
          <a:solidFill>
            <a:schemeClr val="bg1"/>
          </a:solidFill>
          <a:ln w="9525">
            <a:noFill/>
            <a:miter lim="800000"/>
            <a:headEnd/>
            <a:tailEnd/>
          </a:ln>
        </p:spPr>
        <p:txBody>
          <a:bodyPr wrap="none" lIns="45720" tIns="0" rIns="45720" bIns="0">
            <a:spAutoFit/>
          </a:bodyPr>
          <a:lstStyle/>
          <a:p>
            <a:r>
              <a:rPr lang="en-US" sz="900" dirty="0">
                <a:solidFill>
                  <a:srgbClr val="000000">
                    <a:lumMod val="65000"/>
                    <a:lumOff val="35000"/>
                  </a:srgbClr>
                </a:solidFill>
                <a:latin typeface="Arial Rounded MT Bold" pitchFamily="34" charset="0"/>
                <a:ea typeface=""/>
                <a:cs typeface=""/>
              </a:rPr>
              <a:t>Root litter</a:t>
            </a:r>
          </a:p>
        </p:txBody>
      </p:sp>
      <p:sp>
        <p:nvSpPr>
          <p:cNvPr id="574" name="Freeform 286"/>
          <p:cNvSpPr>
            <a:spLocks noChangeAspect="1"/>
          </p:cNvSpPr>
          <p:nvPr/>
        </p:nvSpPr>
        <p:spPr bwMode="auto">
          <a:xfrm rot="17010904">
            <a:off x="8274072" y="3045114"/>
            <a:ext cx="174625"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5" name="Freeform 286"/>
          <p:cNvSpPr>
            <a:spLocks noChangeAspect="1"/>
          </p:cNvSpPr>
          <p:nvPr/>
        </p:nvSpPr>
        <p:spPr bwMode="auto">
          <a:xfrm rot="11193457">
            <a:off x="8306933" y="2178283"/>
            <a:ext cx="174625"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rgbClr val="EA36DD"/>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576" name="Text Box 289"/>
          <p:cNvSpPr txBox="1">
            <a:spLocks noChangeAspect="1" noChangeArrowheads="1"/>
          </p:cNvSpPr>
          <p:nvPr/>
        </p:nvSpPr>
        <p:spPr bwMode="auto">
          <a:xfrm>
            <a:off x="8378818" y="1948190"/>
            <a:ext cx="460382" cy="261610"/>
          </a:xfrm>
          <a:prstGeom prst="rect">
            <a:avLst/>
          </a:prstGeom>
          <a:noFill/>
          <a:ln w="9525">
            <a:noFill/>
            <a:miter lim="800000"/>
            <a:headEnd/>
            <a:tailEnd/>
          </a:ln>
        </p:spPr>
        <p:txBody>
          <a:bodyPr wrap="none">
            <a:spAutoFit/>
          </a:bodyPr>
          <a:lstStyle/>
          <a:p>
            <a:r>
              <a:rPr lang="en-US" sz="1100" dirty="0">
                <a:solidFill>
                  <a:srgbClr val="EA36DD"/>
                </a:solidFill>
                <a:latin typeface="Arial Rounded MT Bold" pitchFamily="34" charset="0"/>
                <a:ea typeface=""/>
                <a:cs typeface=""/>
              </a:rPr>
              <a:t>N</a:t>
            </a:r>
            <a:r>
              <a:rPr lang="en-US" sz="1100" baseline="-25000" dirty="0">
                <a:solidFill>
                  <a:srgbClr val="EA36DD"/>
                </a:solidFill>
                <a:latin typeface="Arial Rounded MT Bold" pitchFamily="34" charset="0"/>
                <a:ea typeface=""/>
                <a:cs typeface=""/>
              </a:rPr>
              <a:t>2</a:t>
            </a:r>
            <a:r>
              <a:rPr lang="en-US" sz="1100" dirty="0">
                <a:solidFill>
                  <a:srgbClr val="EA36DD"/>
                </a:solidFill>
                <a:latin typeface="Arial Rounded MT Bold" pitchFamily="34" charset="0"/>
                <a:ea typeface=""/>
                <a:cs typeface=""/>
              </a:rPr>
              <a:t>O</a:t>
            </a:r>
          </a:p>
        </p:txBody>
      </p:sp>
      <p:cxnSp>
        <p:nvCxnSpPr>
          <p:cNvPr id="585" name="Straight Connector 584"/>
          <p:cNvCxnSpPr/>
          <p:nvPr/>
        </p:nvCxnSpPr>
        <p:spPr bwMode="auto">
          <a:xfrm>
            <a:off x="3578316" y="2211703"/>
            <a:ext cx="217732" cy="0"/>
          </a:xfrm>
          <a:prstGeom prst="line">
            <a:avLst/>
          </a:prstGeom>
          <a:noFill/>
          <a:ln w="57150" cap="flat" cmpd="sng" algn="ctr">
            <a:solidFill>
              <a:srgbClr val="EA36DD"/>
            </a:solidFill>
            <a:prstDash val="solid"/>
            <a:round/>
            <a:headEnd type="none" w="med" len="med"/>
            <a:tailEnd type="none" w="med" len="med"/>
          </a:ln>
          <a:effectLst/>
        </p:spPr>
      </p:cxnSp>
      <p:cxnSp>
        <p:nvCxnSpPr>
          <p:cNvPr id="588" name="Straight Connector 587"/>
          <p:cNvCxnSpPr/>
          <p:nvPr/>
        </p:nvCxnSpPr>
        <p:spPr bwMode="auto">
          <a:xfrm>
            <a:off x="1138841" y="2222437"/>
            <a:ext cx="217732" cy="0"/>
          </a:xfrm>
          <a:prstGeom prst="line">
            <a:avLst/>
          </a:prstGeom>
          <a:noFill/>
          <a:ln w="57150" cap="flat" cmpd="sng" algn="ctr">
            <a:solidFill>
              <a:srgbClr val="EA36DD"/>
            </a:solidFill>
            <a:prstDash val="solid"/>
            <a:round/>
            <a:headEnd type="none" w="med" len="med"/>
            <a:tailEnd type="none" w="med" len="med"/>
          </a:ln>
          <a:effectLst/>
        </p:spPr>
      </p:cxnSp>
      <p:sp>
        <p:nvSpPr>
          <p:cNvPr id="5690" name="Rectangle 111"/>
          <p:cNvSpPr>
            <a:spLocks noChangeAspect="1" noChangeArrowheads="1"/>
          </p:cNvSpPr>
          <p:nvPr/>
        </p:nvSpPr>
        <p:spPr bwMode="auto">
          <a:xfrm>
            <a:off x="320377" y="2118345"/>
            <a:ext cx="815975" cy="153888"/>
          </a:xfrm>
          <a:prstGeom prst="rect">
            <a:avLst/>
          </a:prstGeom>
          <a:solidFill>
            <a:schemeClr val="bg1">
              <a:lumMod val="95000"/>
            </a:schemeClr>
          </a:solidFill>
          <a:ln w="12700">
            <a:solidFill>
              <a:schemeClr val="tx1"/>
            </a:solidFill>
            <a:miter lim="800000"/>
            <a:headEnd/>
            <a:tailEnd/>
          </a:ln>
        </p:spPr>
        <p:txBody>
          <a:bodyPr lIns="45720" tIns="0" rIns="45720" bIns="0">
            <a:spAutoFit/>
          </a:bodyPr>
          <a:lstStyle/>
          <a:p>
            <a:pPr>
              <a:defRPr/>
            </a:pPr>
            <a:r>
              <a:rPr lang="en-US" sz="1000" b="1" dirty="0">
                <a:solidFill>
                  <a:srgbClr val="EA36DD"/>
                </a:solidFill>
                <a:latin typeface="Arial Rounded MT Bold" pitchFamily="34" charset="0"/>
                <a:ea typeface=""/>
                <a:cs typeface=""/>
              </a:rPr>
              <a:t>SCF</a:t>
            </a:r>
          </a:p>
        </p:txBody>
      </p:sp>
      <p:sp>
        <p:nvSpPr>
          <p:cNvPr id="2145" name="Line 6"/>
          <p:cNvSpPr>
            <a:spLocks noChangeAspect="1" noChangeShapeType="1"/>
          </p:cNvSpPr>
          <p:nvPr/>
        </p:nvSpPr>
        <p:spPr bwMode="auto">
          <a:xfrm>
            <a:off x="614924" y="2151682"/>
            <a:ext cx="527050"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62" name="Line 6"/>
          <p:cNvSpPr>
            <a:spLocks noChangeAspect="1" noChangeShapeType="1"/>
          </p:cNvSpPr>
          <p:nvPr/>
        </p:nvSpPr>
        <p:spPr bwMode="auto">
          <a:xfrm>
            <a:off x="614924" y="2199307"/>
            <a:ext cx="527050"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89" name="Text Box 92"/>
          <p:cNvSpPr txBox="1">
            <a:spLocks noChangeAspect="1" noChangeArrowheads="1"/>
          </p:cNvSpPr>
          <p:nvPr/>
        </p:nvSpPr>
        <p:spPr bwMode="auto">
          <a:xfrm>
            <a:off x="1016911" y="2250777"/>
            <a:ext cx="534762" cy="276999"/>
          </a:xfrm>
          <a:prstGeom prst="rect">
            <a:avLst/>
          </a:prstGeom>
          <a:solidFill>
            <a:srgbClr val="FFFFFF">
              <a:alpha val="30196"/>
            </a:srgbClr>
          </a:solidFill>
          <a:ln w="9525">
            <a:noFill/>
            <a:miter lim="800000"/>
            <a:headEnd/>
            <a:tailEnd/>
          </a:ln>
        </p:spPr>
        <p:txBody>
          <a:bodyPr wrap="none" lIns="45720" tIns="0" rIns="45720" bIns="0">
            <a:spAutoFit/>
          </a:bodyPr>
          <a:lstStyle/>
          <a:p>
            <a:pPr algn="ctr"/>
            <a:r>
              <a:rPr lang="en-US" sz="900" dirty="0">
                <a:solidFill>
                  <a:srgbClr val="EA36DD"/>
                </a:solidFill>
                <a:effectLst>
                  <a:outerShdw blurRad="38100" dist="38100" dir="2700000" algn="tl">
                    <a:srgbClr val="000000">
                      <a:alpha val="43137"/>
                    </a:srgbClr>
                  </a:outerShdw>
                </a:effectLst>
                <a:latin typeface="Arial Rounded MT Bold" pitchFamily="34" charset="0"/>
                <a:ea typeface=""/>
                <a:cs typeface=""/>
              </a:rPr>
              <a:t>Surface</a:t>
            </a:r>
          </a:p>
          <a:p>
            <a:pPr algn="ctr"/>
            <a:r>
              <a:rPr lang="en-US" sz="900" dirty="0">
                <a:solidFill>
                  <a:srgbClr val="EA36DD"/>
                </a:solidFill>
                <a:effectLst>
                  <a:outerShdw blurRad="38100" dist="38100" dir="2700000" algn="tl">
                    <a:srgbClr val="000000">
                      <a:alpha val="43137"/>
                    </a:srgbClr>
                  </a:outerShdw>
                </a:effectLst>
                <a:latin typeface="Arial Rounded MT Bold" pitchFamily="34" charset="0"/>
                <a:ea typeface=""/>
                <a:cs typeface=""/>
              </a:rPr>
              <a:t>water</a:t>
            </a:r>
          </a:p>
        </p:txBody>
      </p:sp>
      <p:sp>
        <p:nvSpPr>
          <p:cNvPr id="2140" name="Line 4609"/>
          <p:cNvSpPr>
            <a:spLocks noChangeAspect="1" noChangeShapeType="1"/>
          </p:cNvSpPr>
          <p:nvPr/>
        </p:nvSpPr>
        <p:spPr bwMode="auto">
          <a:xfrm>
            <a:off x="2408307" y="2245255"/>
            <a:ext cx="0" cy="188851"/>
          </a:xfrm>
          <a:prstGeom prst="line">
            <a:avLst/>
          </a:prstGeom>
          <a:noFill/>
          <a:ln w="28575">
            <a:solidFill>
              <a:srgbClr val="FFCC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90" name="Line 6"/>
          <p:cNvSpPr>
            <a:spLocks noChangeAspect="1" noChangeShapeType="1"/>
          </p:cNvSpPr>
          <p:nvPr/>
        </p:nvSpPr>
        <p:spPr bwMode="auto">
          <a:xfrm>
            <a:off x="1545243" y="2278587"/>
            <a:ext cx="323028"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91" name="Line 6"/>
          <p:cNvSpPr>
            <a:spLocks noChangeAspect="1" noChangeShapeType="1"/>
          </p:cNvSpPr>
          <p:nvPr/>
        </p:nvSpPr>
        <p:spPr bwMode="auto">
          <a:xfrm>
            <a:off x="1549536" y="2340835"/>
            <a:ext cx="308867"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592" name="Line 6"/>
          <p:cNvSpPr>
            <a:spLocks noChangeAspect="1" noChangeShapeType="1"/>
          </p:cNvSpPr>
          <p:nvPr/>
        </p:nvSpPr>
        <p:spPr bwMode="auto">
          <a:xfrm>
            <a:off x="1550609" y="2448159"/>
            <a:ext cx="301215" cy="0"/>
          </a:xfrm>
          <a:prstGeom prst="line">
            <a:avLst/>
          </a:prstGeom>
          <a:noFill/>
          <a:ln w="9525">
            <a:solidFill>
              <a:schemeClr val="tx1"/>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2154" name="Text Box 92"/>
          <p:cNvSpPr txBox="1">
            <a:spLocks noChangeAspect="1" noChangeArrowheads="1"/>
          </p:cNvSpPr>
          <p:nvPr/>
        </p:nvSpPr>
        <p:spPr bwMode="auto">
          <a:xfrm>
            <a:off x="335018" y="3238083"/>
            <a:ext cx="688611" cy="138499"/>
          </a:xfrm>
          <a:prstGeom prst="rect">
            <a:avLst/>
          </a:prstGeom>
          <a:solidFill>
            <a:schemeClr val="bg1"/>
          </a:solidFill>
          <a:ln w="9525">
            <a:noFill/>
            <a:miter lim="800000"/>
            <a:headEnd/>
            <a:tailEnd/>
          </a:ln>
        </p:spPr>
        <p:txBody>
          <a:bodyPr wrap="none" lIns="45720" tIns="0" rIns="45720" bIns="0">
            <a:spAutoFit/>
          </a:bodyPr>
          <a:lstStyle/>
          <a:p>
            <a:r>
              <a:rPr lang="en-US" sz="900" b="1" dirty="0">
                <a:solidFill>
                  <a:srgbClr val="000000">
                    <a:lumMod val="65000"/>
                    <a:lumOff val="35000"/>
                  </a:srgbClr>
                </a:solidFill>
                <a:latin typeface="Arial Rounded MT Bold" pitchFamily="34" charset="0"/>
                <a:ea typeface=""/>
                <a:cs typeface=""/>
              </a:rPr>
              <a:t>Bedrock</a:t>
            </a:r>
          </a:p>
        </p:txBody>
      </p:sp>
      <p:sp>
        <p:nvSpPr>
          <p:cNvPr id="2158" name="Text Box 132"/>
          <p:cNvSpPr txBox="1">
            <a:spLocks noChangeAspect="1" noChangeArrowheads="1"/>
          </p:cNvSpPr>
          <p:nvPr/>
        </p:nvSpPr>
        <p:spPr bwMode="auto">
          <a:xfrm>
            <a:off x="3150769" y="3184528"/>
            <a:ext cx="1410727" cy="138499"/>
          </a:xfrm>
          <a:prstGeom prst="rect">
            <a:avLst/>
          </a:prstGeom>
          <a:solidFill>
            <a:schemeClr val="bg1"/>
          </a:solidFill>
          <a:ln w="9525">
            <a:noFill/>
            <a:miter lim="800000"/>
            <a:headEnd/>
            <a:tailEnd/>
          </a:ln>
        </p:spPr>
        <p:txBody>
          <a:bodyPr wrap="none" lIns="45720" tIns="0" rIns="45720" bIns="0">
            <a:spAutoFit/>
          </a:bodyPr>
          <a:lstStyle/>
          <a:p>
            <a:r>
              <a:rPr lang="en-US" sz="900" b="1" dirty="0">
                <a:solidFill>
                  <a:srgbClr val="000000">
                    <a:lumMod val="65000"/>
                    <a:lumOff val="35000"/>
                  </a:srgbClr>
                </a:solidFill>
                <a:latin typeface="Arial Rounded MT Bold" pitchFamily="34" charset="0"/>
                <a:ea typeface=""/>
                <a:cs typeface=""/>
              </a:rPr>
              <a:t>Unconfined aquifer</a:t>
            </a:r>
          </a:p>
        </p:txBody>
      </p:sp>
      <p:grpSp>
        <p:nvGrpSpPr>
          <p:cNvPr id="22" name="Group 771"/>
          <p:cNvGrpSpPr/>
          <p:nvPr/>
        </p:nvGrpSpPr>
        <p:grpSpPr>
          <a:xfrm>
            <a:off x="368671" y="3664915"/>
            <a:ext cx="8432217" cy="2877363"/>
            <a:chOff x="1306029" y="3935578"/>
            <a:chExt cx="7019400" cy="2504287"/>
          </a:xfrm>
        </p:grpSpPr>
        <p:sp>
          <p:nvSpPr>
            <p:cNvPr id="700" name="Rectangle 699"/>
            <p:cNvSpPr/>
            <p:nvPr/>
          </p:nvSpPr>
          <p:spPr>
            <a:xfrm>
              <a:off x="1307039" y="3935578"/>
              <a:ext cx="6998194" cy="1585559"/>
            </a:xfrm>
            <a:prstGeom prst="rect">
              <a:avLst/>
            </a:prstGeom>
            <a:solidFill>
              <a:srgbClr val="4F81BD">
                <a:lumMod val="20000"/>
                <a:lumOff val="80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1" name="Freeform 700"/>
            <p:cNvSpPr/>
            <p:nvPr/>
          </p:nvSpPr>
          <p:spPr>
            <a:xfrm>
              <a:off x="1307039" y="4992238"/>
              <a:ext cx="7018390" cy="1447627"/>
            </a:xfrm>
            <a:custGeom>
              <a:avLst/>
              <a:gdLst>
                <a:gd name="connsiteX0" fmla="*/ 0 w 7904329"/>
                <a:gd name="connsiteY0" fmla="*/ 2274627 h 2284862"/>
                <a:gd name="connsiteX1" fmla="*/ 450376 w 7904329"/>
                <a:gd name="connsiteY1" fmla="*/ 2274627 h 2284862"/>
                <a:gd name="connsiteX2" fmla="*/ 1310185 w 7904329"/>
                <a:gd name="connsiteY2" fmla="*/ 2267803 h 2284862"/>
                <a:gd name="connsiteX3" fmla="*/ 2313296 w 7904329"/>
                <a:gd name="connsiteY3" fmla="*/ 2281451 h 2284862"/>
                <a:gd name="connsiteX4" fmla="*/ 3343702 w 7904329"/>
                <a:gd name="connsiteY4" fmla="*/ 2274627 h 2284862"/>
                <a:gd name="connsiteX5" fmla="*/ 4237630 w 7904329"/>
                <a:gd name="connsiteY5" fmla="*/ 2281451 h 2284862"/>
                <a:gd name="connsiteX6" fmla="*/ 5015552 w 7904329"/>
                <a:gd name="connsiteY6" fmla="*/ 2274627 h 2284862"/>
                <a:gd name="connsiteX7" fmla="*/ 5718412 w 7904329"/>
                <a:gd name="connsiteY7" fmla="*/ 2274627 h 2284862"/>
                <a:gd name="connsiteX8" fmla="*/ 6359857 w 7904329"/>
                <a:gd name="connsiteY8" fmla="*/ 2274627 h 2284862"/>
                <a:gd name="connsiteX9" fmla="*/ 6858000 w 7904329"/>
                <a:gd name="connsiteY9" fmla="*/ 2274627 h 2284862"/>
                <a:gd name="connsiteX10" fmla="*/ 7158251 w 7904329"/>
                <a:gd name="connsiteY10" fmla="*/ 2274627 h 2284862"/>
                <a:gd name="connsiteX11" fmla="*/ 7513093 w 7904329"/>
                <a:gd name="connsiteY11" fmla="*/ 2274627 h 2284862"/>
                <a:gd name="connsiteX12" fmla="*/ 7656394 w 7904329"/>
                <a:gd name="connsiteY12" fmla="*/ 2274627 h 2284862"/>
                <a:gd name="connsiteX13" fmla="*/ 7751929 w 7904329"/>
                <a:gd name="connsiteY13" fmla="*/ 2274627 h 2284862"/>
                <a:gd name="connsiteX14" fmla="*/ 7813343 w 7904329"/>
                <a:gd name="connsiteY14" fmla="*/ 2274627 h 2284862"/>
                <a:gd name="connsiteX15" fmla="*/ 7861111 w 7904329"/>
                <a:gd name="connsiteY15" fmla="*/ 2274627 h 2284862"/>
                <a:gd name="connsiteX16" fmla="*/ 7888406 w 7904329"/>
                <a:gd name="connsiteY16" fmla="*/ 2274627 h 2284862"/>
                <a:gd name="connsiteX17" fmla="*/ 7895230 w 7904329"/>
                <a:gd name="connsiteY17" fmla="*/ 2274627 h 2284862"/>
                <a:gd name="connsiteX18" fmla="*/ 7895230 w 7904329"/>
                <a:gd name="connsiteY18" fmla="*/ 2240507 h 2284862"/>
                <a:gd name="connsiteX19" fmla="*/ 7888406 w 7904329"/>
                <a:gd name="connsiteY19" fmla="*/ 2008495 h 2284862"/>
                <a:gd name="connsiteX20" fmla="*/ 7902054 w 7904329"/>
                <a:gd name="connsiteY20" fmla="*/ 1715069 h 2284862"/>
                <a:gd name="connsiteX21" fmla="*/ 7902054 w 7904329"/>
                <a:gd name="connsiteY21" fmla="*/ 1155510 h 2284862"/>
                <a:gd name="connsiteX22" fmla="*/ 7895230 w 7904329"/>
                <a:gd name="connsiteY22" fmla="*/ 711958 h 2284862"/>
                <a:gd name="connsiteX23" fmla="*/ 7895230 w 7904329"/>
                <a:gd name="connsiteY23" fmla="*/ 384412 h 2284862"/>
                <a:gd name="connsiteX24" fmla="*/ 7895230 w 7904329"/>
                <a:gd name="connsiteY24" fmla="*/ 56866 h 2284862"/>
                <a:gd name="connsiteX25" fmla="*/ 7854287 w 7904329"/>
                <a:gd name="connsiteY25" fmla="*/ 43218 h 2284862"/>
                <a:gd name="connsiteX26" fmla="*/ 7717809 w 7904329"/>
                <a:gd name="connsiteY26" fmla="*/ 50042 h 2284862"/>
                <a:gd name="connsiteX27" fmla="*/ 7560860 w 7904329"/>
                <a:gd name="connsiteY27" fmla="*/ 77337 h 2284862"/>
                <a:gd name="connsiteX28" fmla="*/ 7390263 w 7904329"/>
                <a:gd name="connsiteY28" fmla="*/ 97809 h 2284862"/>
                <a:gd name="connsiteX29" fmla="*/ 7281081 w 7904329"/>
                <a:gd name="connsiteY29" fmla="*/ 104633 h 2284862"/>
                <a:gd name="connsiteX30" fmla="*/ 7212842 w 7904329"/>
                <a:gd name="connsiteY30" fmla="*/ 77337 h 2284862"/>
                <a:gd name="connsiteX31" fmla="*/ 7185546 w 7904329"/>
                <a:gd name="connsiteY31" fmla="*/ 43218 h 2284862"/>
                <a:gd name="connsiteX32" fmla="*/ 7185546 w 7904329"/>
                <a:gd name="connsiteY32" fmla="*/ 9098 h 2284862"/>
                <a:gd name="connsiteX33" fmla="*/ 7137779 w 7904329"/>
                <a:gd name="connsiteY33" fmla="*/ 9098 h 2284862"/>
                <a:gd name="connsiteX34" fmla="*/ 6905767 w 7904329"/>
                <a:gd name="connsiteY34" fmla="*/ 29570 h 2284862"/>
                <a:gd name="connsiteX35" fmla="*/ 6776114 w 7904329"/>
                <a:gd name="connsiteY35" fmla="*/ 43218 h 2284862"/>
                <a:gd name="connsiteX36" fmla="*/ 6673755 w 7904329"/>
                <a:gd name="connsiteY36" fmla="*/ 56866 h 2284862"/>
                <a:gd name="connsiteX37" fmla="*/ 6434920 w 7904329"/>
                <a:gd name="connsiteY37" fmla="*/ 56866 h 2284862"/>
                <a:gd name="connsiteX38" fmla="*/ 5158854 w 7904329"/>
                <a:gd name="connsiteY38" fmla="*/ 261582 h 2284862"/>
                <a:gd name="connsiteX39" fmla="*/ 3500651 w 7904329"/>
                <a:gd name="connsiteY39" fmla="*/ 664191 h 2284862"/>
                <a:gd name="connsiteX40" fmla="*/ 1405720 w 7904329"/>
                <a:gd name="connsiteY40" fmla="*/ 971266 h 2284862"/>
                <a:gd name="connsiteX41" fmla="*/ 511791 w 7904329"/>
                <a:gd name="connsiteY41" fmla="*/ 1203278 h 2284862"/>
                <a:gd name="connsiteX42" fmla="*/ 116006 w 7904329"/>
                <a:gd name="connsiteY42" fmla="*/ 1319284 h 2284862"/>
                <a:gd name="connsiteX43" fmla="*/ 75063 w 7904329"/>
                <a:gd name="connsiteY43" fmla="*/ 1360227 h 2284862"/>
                <a:gd name="connsiteX44" fmla="*/ 34120 w 7904329"/>
                <a:gd name="connsiteY44" fmla="*/ 1394346 h 2284862"/>
                <a:gd name="connsiteX45" fmla="*/ 6824 w 7904329"/>
                <a:gd name="connsiteY45" fmla="*/ 1421642 h 2284862"/>
                <a:gd name="connsiteX46" fmla="*/ 6824 w 7904329"/>
                <a:gd name="connsiteY46" fmla="*/ 1455761 h 2284862"/>
                <a:gd name="connsiteX47" fmla="*/ 0 w 7904329"/>
                <a:gd name="connsiteY47" fmla="*/ 1633182 h 2284862"/>
                <a:gd name="connsiteX48" fmla="*/ 6824 w 7904329"/>
                <a:gd name="connsiteY48" fmla="*/ 1844722 h 2284862"/>
                <a:gd name="connsiteX49" fmla="*/ 6824 w 7904329"/>
                <a:gd name="connsiteY49" fmla="*/ 2035791 h 2284862"/>
                <a:gd name="connsiteX50" fmla="*/ 6824 w 7904329"/>
                <a:gd name="connsiteY50" fmla="*/ 2144973 h 2284862"/>
                <a:gd name="connsiteX51" fmla="*/ 6824 w 7904329"/>
                <a:gd name="connsiteY51" fmla="*/ 2213212 h 2284862"/>
                <a:gd name="connsiteX52" fmla="*/ 0 w 7904329"/>
                <a:gd name="connsiteY52" fmla="*/ 2274627 h 228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4329" h="2284862">
                  <a:moveTo>
                    <a:pt x="0" y="2274627"/>
                  </a:moveTo>
                  <a:lnTo>
                    <a:pt x="450376" y="2274627"/>
                  </a:lnTo>
                  <a:lnTo>
                    <a:pt x="1310185" y="2267803"/>
                  </a:lnTo>
                  <a:lnTo>
                    <a:pt x="2313296" y="2281451"/>
                  </a:lnTo>
                  <a:lnTo>
                    <a:pt x="3343702" y="2274627"/>
                  </a:lnTo>
                  <a:lnTo>
                    <a:pt x="4237630" y="2281451"/>
                  </a:lnTo>
                  <a:lnTo>
                    <a:pt x="5015552" y="2274627"/>
                  </a:lnTo>
                  <a:lnTo>
                    <a:pt x="5718412" y="2274627"/>
                  </a:lnTo>
                  <a:lnTo>
                    <a:pt x="6359857" y="2274627"/>
                  </a:lnTo>
                  <a:lnTo>
                    <a:pt x="6858000" y="2274627"/>
                  </a:lnTo>
                  <a:lnTo>
                    <a:pt x="7158251" y="2274627"/>
                  </a:lnTo>
                  <a:lnTo>
                    <a:pt x="7513093" y="2274627"/>
                  </a:lnTo>
                  <a:lnTo>
                    <a:pt x="7656394" y="2274627"/>
                  </a:lnTo>
                  <a:lnTo>
                    <a:pt x="7751929" y="2274627"/>
                  </a:lnTo>
                  <a:lnTo>
                    <a:pt x="7813343" y="2274627"/>
                  </a:lnTo>
                  <a:lnTo>
                    <a:pt x="7861111" y="2274627"/>
                  </a:lnTo>
                  <a:lnTo>
                    <a:pt x="7888406" y="2274627"/>
                  </a:lnTo>
                  <a:cubicBezTo>
                    <a:pt x="7894092" y="2274627"/>
                    <a:pt x="7894093" y="2280314"/>
                    <a:pt x="7895230" y="2274627"/>
                  </a:cubicBezTo>
                  <a:cubicBezTo>
                    <a:pt x="7896367" y="2268940"/>
                    <a:pt x="7896367" y="2284862"/>
                    <a:pt x="7895230" y="2240507"/>
                  </a:cubicBezTo>
                  <a:cubicBezTo>
                    <a:pt x="7894093" y="2196152"/>
                    <a:pt x="7887269" y="2096068"/>
                    <a:pt x="7888406" y="2008495"/>
                  </a:cubicBezTo>
                  <a:cubicBezTo>
                    <a:pt x="7889543" y="1920922"/>
                    <a:pt x="7899779" y="1857233"/>
                    <a:pt x="7902054" y="1715069"/>
                  </a:cubicBezTo>
                  <a:cubicBezTo>
                    <a:pt x="7904329" y="1572905"/>
                    <a:pt x="7903191" y="1322695"/>
                    <a:pt x="7902054" y="1155510"/>
                  </a:cubicBezTo>
                  <a:cubicBezTo>
                    <a:pt x="7900917" y="988325"/>
                    <a:pt x="7896367" y="840474"/>
                    <a:pt x="7895230" y="711958"/>
                  </a:cubicBezTo>
                  <a:cubicBezTo>
                    <a:pt x="7894093" y="583442"/>
                    <a:pt x="7895230" y="384412"/>
                    <a:pt x="7895230" y="384412"/>
                  </a:cubicBezTo>
                  <a:cubicBezTo>
                    <a:pt x="7895230" y="275230"/>
                    <a:pt x="7902054" y="113732"/>
                    <a:pt x="7895230" y="56866"/>
                  </a:cubicBezTo>
                  <a:cubicBezTo>
                    <a:pt x="7888406" y="0"/>
                    <a:pt x="7883857" y="44355"/>
                    <a:pt x="7854287" y="43218"/>
                  </a:cubicBezTo>
                  <a:cubicBezTo>
                    <a:pt x="7824717" y="42081"/>
                    <a:pt x="7766713" y="44356"/>
                    <a:pt x="7717809" y="50042"/>
                  </a:cubicBezTo>
                  <a:cubicBezTo>
                    <a:pt x="7668905" y="55728"/>
                    <a:pt x="7615451" y="69376"/>
                    <a:pt x="7560860" y="77337"/>
                  </a:cubicBezTo>
                  <a:cubicBezTo>
                    <a:pt x="7506269" y="85298"/>
                    <a:pt x="7436893" y="93260"/>
                    <a:pt x="7390263" y="97809"/>
                  </a:cubicBezTo>
                  <a:cubicBezTo>
                    <a:pt x="7343633" y="102358"/>
                    <a:pt x="7310651" y="108045"/>
                    <a:pt x="7281081" y="104633"/>
                  </a:cubicBezTo>
                  <a:cubicBezTo>
                    <a:pt x="7251511" y="101221"/>
                    <a:pt x="7228765" y="87573"/>
                    <a:pt x="7212842" y="77337"/>
                  </a:cubicBezTo>
                  <a:cubicBezTo>
                    <a:pt x="7196920" y="67101"/>
                    <a:pt x="7190095" y="54591"/>
                    <a:pt x="7185546" y="43218"/>
                  </a:cubicBezTo>
                  <a:cubicBezTo>
                    <a:pt x="7180997" y="31845"/>
                    <a:pt x="7193507" y="14785"/>
                    <a:pt x="7185546" y="9098"/>
                  </a:cubicBezTo>
                  <a:cubicBezTo>
                    <a:pt x="7177585" y="3411"/>
                    <a:pt x="7184409" y="5686"/>
                    <a:pt x="7137779" y="9098"/>
                  </a:cubicBezTo>
                  <a:cubicBezTo>
                    <a:pt x="7091149" y="12510"/>
                    <a:pt x="6966045" y="23883"/>
                    <a:pt x="6905767" y="29570"/>
                  </a:cubicBezTo>
                  <a:cubicBezTo>
                    <a:pt x="6845490" y="35257"/>
                    <a:pt x="6814783" y="38669"/>
                    <a:pt x="6776114" y="43218"/>
                  </a:cubicBezTo>
                  <a:cubicBezTo>
                    <a:pt x="6737445" y="47767"/>
                    <a:pt x="6730620" y="54591"/>
                    <a:pt x="6673755" y="56866"/>
                  </a:cubicBezTo>
                  <a:cubicBezTo>
                    <a:pt x="6616890" y="59141"/>
                    <a:pt x="6687403" y="22747"/>
                    <a:pt x="6434920" y="56866"/>
                  </a:cubicBezTo>
                  <a:cubicBezTo>
                    <a:pt x="6182437" y="90985"/>
                    <a:pt x="5647899" y="160361"/>
                    <a:pt x="5158854" y="261582"/>
                  </a:cubicBezTo>
                  <a:cubicBezTo>
                    <a:pt x="4669809" y="362803"/>
                    <a:pt x="4126173" y="545910"/>
                    <a:pt x="3500651" y="664191"/>
                  </a:cubicBezTo>
                  <a:cubicBezTo>
                    <a:pt x="2875129" y="782472"/>
                    <a:pt x="1903863" y="881418"/>
                    <a:pt x="1405720" y="971266"/>
                  </a:cubicBezTo>
                  <a:cubicBezTo>
                    <a:pt x="907577" y="1061114"/>
                    <a:pt x="726743" y="1145275"/>
                    <a:pt x="511791" y="1203278"/>
                  </a:cubicBezTo>
                  <a:cubicBezTo>
                    <a:pt x="296839" y="1261281"/>
                    <a:pt x="188794" y="1293126"/>
                    <a:pt x="116006" y="1319284"/>
                  </a:cubicBezTo>
                  <a:cubicBezTo>
                    <a:pt x="43218" y="1345442"/>
                    <a:pt x="88710" y="1347717"/>
                    <a:pt x="75063" y="1360227"/>
                  </a:cubicBezTo>
                  <a:cubicBezTo>
                    <a:pt x="61416" y="1372737"/>
                    <a:pt x="45493" y="1384110"/>
                    <a:pt x="34120" y="1394346"/>
                  </a:cubicBezTo>
                  <a:cubicBezTo>
                    <a:pt x="22747" y="1404582"/>
                    <a:pt x="11373" y="1411406"/>
                    <a:pt x="6824" y="1421642"/>
                  </a:cubicBezTo>
                  <a:cubicBezTo>
                    <a:pt x="2275" y="1431878"/>
                    <a:pt x="7961" y="1420504"/>
                    <a:pt x="6824" y="1455761"/>
                  </a:cubicBezTo>
                  <a:cubicBezTo>
                    <a:pt x="5687" y="1491018"/>
                    <a:pt x="0" y="1568355"/>
                    <a:pt x="0" y="1633182"/>
                  </a:cubicBezTo>
                  <a:cubicBezTo>
                    <a:pt x="0" y="1698009"/>
                    <a:pt x="5687" y="1777621"/>
                    <a:pt x="6824" y="1844722"/>
                  </a:cubicBezTo>
                  <a:cubicBezTo>
                    <a:pt x="7961" y="1911824"/>
                    <a:pt x="6824" y="2035791"/>
                    <a:pt x="6824" y="2035791"/>
                  </a:cubicBezTo>
                  <a:lnTo>
                    <a:pt x="6824" y="2144973"/>
                  </a:lnTo>
                  <a:lnTo>
                    <a:pt x="6824" y="2213212"/>
                  </a:lnTo>
                  <a:lnTo>
                    <a:pt x="0" y="2274627"/>
                  </a:lnTo>
                  <a:close/>
                </a:path>
              </a:pathLst>
            </a:custGeom>
            <a:solidFill>
              <a:srgbClr val="EEECE1">
                <a:lumMod val="50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2" name="Freeform 701"/>
            <p:cNvSpPr/>
            <p:nvPr/>
          </p:nvSpPr>
          <p:spPr>
            <a:xfrm>
              <a:off x="5255514" y="4340037"/>
              <a:ext cx="1968180" cy="773892"/>
            </a:xfrm>
            <a:custGeom>
              <a:avLst/>
              <a:gdLst>
                <a:gd name="connsiteX0" fmla="*/ 1025857 w 2216625"/>
                <a:gd name="connsiteY0" fmla="*/ 18197 h 1221474"/>
                <a:gd name="connsiteX1" fmla="*/ 1135040 w 2216625"/>
                <a:gd name="connsiteY1" fmla="*/ 31845 h 1221474"/>
                <a:gd name="connsiteX2" fmla="*/ 1312460 w 2216625"/>
                <a:gd name="connsiteY2" fmla="*/ 209265 h 1221474"/>
                <a:gd name="connsiteX3" fmla="*/ 1380699 w 2216625"/>
                <a:gd name="connsiteY3" fmla="*/ 338919 h 1221474"/>
                <a:gd name="connsiteX4" fmla="*/ 1469410 w 2216625"/>
                <a:gd name="connsiteY4" fmla="*/ 386686 h 1221474"/>
                <a:gd name="connsiteX5" fmla="*/ 1585416 w 2216625"/>
                <a:gd name="connsiteY5" fmla="*/ 448101 h 1221474"/>
                <a:gd name="connsiteX6" fmla="*/ 1640007 w 2216625"/>
                <a:gd name="connsiteY6" fmla="*/ 482221 h 1221474"/>
                <a:gd name="connsiteX7" fmla="*/ 1715069 w 2216625"/>
                <a:gd name="connsiteY7" fmla="*/ 618698 h 1221474"/>
                <a:gd name="connsiteX8" fmla="*/ 1817428 w 2216625"/>
                <a:gd name="connsiteY8" fmla="*/ 775647 h 1221474"/>
                <a:gd name="connsiteX9" fmla="*/ 1919786 w 2216625"/>
                <a:gd name="connsiteY9" fmla="*/ 871182 h 1221474"/>
                <a:gd name="connsiteX10" fmla="*/ 2001672 w 2216625"/>
                <a:gd name="connsiteY10" fmla="*/ 959892 h 1221474"/>
                <a:gd name="connsiteX11" fmla="*/ 2097207 w 2216625"/>
                <a:gd name="connsiteY11" fmla="*/ 1034955 h 1221474"/>
                <a:gd name="connsiteX12" fmla="*/ 2185917 w 2216625"/>
                <a:gd name="connsiteY12" fmla="*/ 1103194 h 1221474"/>
                <a:gd name="connsiteX13" fmla="*/ 2213213 w 2216625"/>
                <a:gd name="connsiteY13" fmla="*/ 1150961 h 1221474"/>
                <a:gd name="connsiteX14" fmla="*/ 2206389 w 2216625"/>
                <a:gd name="connsiteY14" fmla="*/ 1150961 h 1221474"/>
                <a:gd name="connsiteX15" fmla="*/ 2035792 w 2216625"/>
                <a:gd name="connsiteY15" fmla="*/ 1157785 h 1221474"/>
                <a:gd name="connsiteX16" fmla="*/ 1899314 w 2216625"/>
                <a:gd name="connsiteY16" fmla="*/ 1171433 h 1221474"/>
                <a:gd name="connsiteX17" fmla="*/ 1796956 w 2216625"/>
                <a:gd name="connsiteY17" fmla="*/ 1171433 h 1221474"/>
                <a:gd name="connsiteX18" fmla="*/ 1742365 w 2216625"/>
                <a:gd name="connsiteY18" fmla="*/ 1191904 h 1221474"/>
                <a:gd name="connsiteX19" fmla="*/ 1701422 w 2216625"/>
                <a:gd name="connsiteY19" fmla="*/ 1212376 h 1221474"/>
                <a:gd name="connsiteX20" fmla="*/ 1660478 w 2216625"/>
                <a:gd name="connsiteY20" fmla="*/ 1212376 h 1221474"/>
                <a:gd name="connsiteX21" fmla="*/ 1585416 w 2216625"/>
                <a:gd name="connsiteY21" fmla="*/ 1157785 h 1221474"/>
                <a:gd name="connsiteX22" fmla="*/ 1510353 w 2216625"/>
                <a:gd name="connsiteY22" fmla="*/ 1150961 h 1221474"/>
                <a:gd name="connsiteX23" fmla="*/ 1373875 w 2216625"/>
                <a:gd name="connsiteY23" fmla="*/ 1150961 h 1221474"/>
                <a:gd name="connsiteX24" fmla="*/ 1244222 w 2216625"/>
                <a:gd name="connsiteY24" fmla="*/ 1150961 h 1221474"/>
                <a:gd name="connsiteX25" fmla="*/ 1128216 w 2216625"/>
                <a:gd name="connsiteY25" fmla="*/ 1150961 h 1221474"/>
                <a:gd name="connsiteX26" fmla="*/ 1066801 w 2216625"/>
                <a:gd name="connsiteY26" fmla="*/ 1144137 h 1221474"/>
                <a:gd name="connsiteX27" fmla="*/ 937147 w 2216625"/>
                <a:gd name="connsiteY27" fmla="*/ 1089546 h 1221474"/>
                <a:gd name="connsiteX28" fmla="*/ 814317 w 2216625"/>
                <a:gd name="connsiteY28" fmla="*/ 1082722 h 1221474"/>
                <a:gd name="connsiteX29" fmla="*/ 677840 w 2216625"/>
                <a:gd name="connsiteY29" fmla="*/ 1089546 h 1221474"/>
                <a:gd name="connsiteX30" fmla="*/ 541362 w 2216625"/>
                <a:gd name="connsiteY30" fmla="*/ 1062250 h 1221474"/>
                <a:gd name="connsiteX31" fmla="*/ 384413 w 2216625"/>
                <a:gd name="connsiteY31" fmla="*/ 1028131 h 1221474"/>
                <a:gd name="connsiteX32" fmla="*/ 206992 w 2216625"/>
                <a:gd name="connsiteY32" fmla="*/ 987188 h 1221474"/>
                <a:gd name="connsiteX33" fmla="*/ 63690 w 2216625"/>
                <a:gd name="connsiteY33" fmla="*/ 939421 h 1221474"/>
                <a:gd name="connsiteX34" fmla="*/ 15923 w 2216625"/>
                <a:gd name="connsiteY34" fmla="*/ 912125 h 1221474"/>
                <a:gd name="connsiteX35" fmla="*/ 2275 w 2216625"/>
                <a:gd name="connsiteY35" fmla="*/ 891653 h 1221474"/>
                <a:gd name="connsiteX36" fmla="*/ 29571 w 2216625"/>
                <a:gd name="connsiteY36" fmla="*/ 823415 h 1221474"/>
                <a:gd name="connsiteX37" fmla="*/ 125105 w 2216625"/>
                <a:gd name="connsiteY37" fmla="*/ 741528 h 1221474"/>
                <a:gd name="connsiteX38" fmla="*/ 268407 w 2216625"/>
                <a:gd name="connsiteY38" fmla="*/ 652818 h 1221474"/>
                <a:gd name="connsiteX39" fmla="*/ 391237 w 2216625"/>
                <a:gd name="connsiteY39" fmla="*/ 564107 h 1221474"/>
                <a:gd name="connsiteX40" fmla="*/ 514066 w 2216625"/>
                <a:gd name="connsiteY40" fmla="*/ 454925 h 1221474"/>
                <a:gd name="connsiteX41" fmla="*/ 589129 w 2216625"/>
                <a:gd name="connsiteY41" fmla="*/ 373039 h 1221474"/>
                <a:gd name="connsiteX42" fmla="*/ 643720 w 2216625"/>
                <a:gd name="connsiteY42" fmla="*/ 297976 h 1221474"/>
                <a:gd name="connsiteX43" fmla="*/ 698311 w 2216625"/>
                <a:gd name="connsiteY43" fmla="*/ 229737 h 1221474"/>
                <a:gd name="connsiteX44" fmla="*/ 711959 w 2216625"/>
                <a:gd name="connsiteY44" fmla="*/ 175146 h 1221474"/>
                <a:gd name="connsiteX45" fmla="*/ 746078 w 2216625"/>
                <a:gd name="connsiteY45" fmla="*/ 147850 h 1221474"/>
                <a:gd name="connsiteX46" fmla="*/ 834789 w 2216625"/>
                <a:gd name="connsiteY46" fmla="*/ 127379 h 1221474"/>
                <a:gd name="connsiteX47" fmla="*/ 889380 w 2216625"/>
                <a:gd name="connsiteY47" fmla="*/ 113731 h 1221474"/>
                <a:gd name="connsiteX48" fmla="*/ 950795 w 2216625"/>
                <a:gd name="connsiteY48" fmla="*/ 72788 h 1221474"/>
                <a:gd name="connsiteX49" fmla="*/ 1025857 w 2216625"/>
                <a:gd name="connsiteY49" fmla="*/ 18197 h 122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16625" h="1221474">
                  <a:moveTo>
                    <a:pt x="1025857" y="18197"/>
                  </a:moveTo>
                  <a:cubicBezTo>
                    <a:pt x="1056564" y="11373"/>
                    <a:pt x="1087273" y="0"/>
                    <a:pt x="1135040" y="31845"/>
                  </a:cubicBezTo>
                  <a:cubicBezTo>
                    <a:pt x="1182807" y="63690"/>
                    <a:pt x="1271517" y="158086"/>
                    <a:pt x="1312460" y="209265"/>
                  </a:cubicBezTo>
                  <a:cubicBezTo>
                    <a:pt x="1353403" y="260444"/>
                    <a:pt x="1354541" y="309349"/>
                    <a:pt x="1380699" y="338919"/>
                  </a:cubicBezTo>
                  <a:cubicBezTo>
                    <a:pt x="1406857" y="368489"/>
                    <a:pt x="1469410" y="386686"/>
                    <a:pt x="1469410" y="386686"/>
                  </a:cubicBezTo>
                  <a:lnTo>
                    <a:pt x="1585416" y="448101"/>
                  </a:lnTo>
                  <a:cubicBezTo>
                    <a:pt x="1613849" y="464024"/>
                    <a:pt x="1618398" y="453788"/>
                    <a:pt x="1640007" y="482221"/>
                  </a:cubicBezTo>
                  <a:cubicBezTo>
                    <a:pt x="1661616" y="510654"/>
                    <a:pt x="1685499" y="569794"/>
                    <a:pt x="1715069" y="618698"/>
                  </a:cubicBezTo>
                  <a:cubicBezTo>
                    <a:pt x="1744639" y="667602"/>
                    <a:pt x="1783309" y="733566"/>
                    <a:pt x="1817428" y="775647"/>
                  </a:cubicBezTo>
                  <a:cubicBezTo>
                    <a:pt x="1851548" y="817728"/>
                    <a:pt x="1889079" y="840475"/>
                    <a:pt x="1919786" y="871182"/>
                  </a:cubicBezTo>
                  <a:cubicBezTo>
                    <a:pt x="1950493" y="901889"/>
                    <a:pt x="1972102" y="932597"/>
                    <a:pt x="2001672" y="959892"/>
                  </a:cubicBezTo>
                  <a:cubicBezTo>
                    <a:pt x="2031242" y="987187"/>
                    <a:pt x="2097207" y="1034955"/>
                    <a:pt x="2097207" y="1034955"/>
                  </a:cubicBezTo>
                  <a:cubicBezTo>
                    <a:pt x="2127914" y="1058839"/>
                    <a:pt x="2166583" y="1083860"/>
                    <a:pt x="2185917" y="1103194"/>
                  </a:cubicBezTo>
                  <a:cubicBezTo>
                    <a:pt x="2205251" y="1122528"/>
                    <a:pt x="2209801" y="1143000"/>
                    <a:pt x="2213213" y="1150961"/>
                  </a:cubicBezTo>
                  <a:cubicBezTo>
                    <a:pt x="2216625" y="1158922"/>
                    <a:pt x="2206389" y="1150961"/>
                    <a:pt x="2206389" y="1150961"/>
                  </a:cubicBezTo>
                  <a:cubicBezTo>
                    <a:pt x="2176819" y="1152098"/>
                    <a:pt x="2086971" y="1154373"/>
                    <a:pt x="2035792" y="1157785"/>
                  </a:cubicBezTo>
                  <a:cubicBezTo>
                    <a:pt x="1984613" y="1161197"/>
                    <a:pt x="1939120" y="1169158"/>
                    <a:pt x="1899314" y="1171433"/>
                  </a:cubicBezTo>
                  <a:cubicBezTo>
                    <a:pt x="1859508" y="1173708"/>
                    <a:pt x="1823114" y="1168021"/>
                    <a:pt x="1796956" y="1171433"/>
                  </a:cubicBezTo>
                  <a:cubicBezTo>
                    <a:pt x="1770798" y="1174845"/>
                    <a:pt x="1758287" y="1185080"/>
                    <a:pt x="1742365" y="1191904"/>
                  </a:cubicBezTo>
                  <a:cubicBezTo>
                    <a:pt x="1726443" y="1198728"/>
                    <a:pt x="1715070" y="1208964"/>
                    <a:pt x="1701422" y="1212376"/>
                  </a:cubicBezTo>
                  <a:cubicBezTo>
                    <a:pt x="1687774" y="1215788"/>
                    <a:pt x="1679812" y="1221474"/>
                    <a:pt x="1660478" y="1212376"/>
                  </a:cubicBezTo>
                  <a:cubicBezTo>
                    <a:pt x="1641144" y="1203278"/>
                    <a:pt x="1610437" y="1168021"/>
                    <a:pt x="1585416" y="1157785"/>
                  </a:cubicBezTo>
                  <a:cubicBezTo>
                    <a:pt x="1560395" y="1147549"/>
                    <a:pt x="1545610" y="1152098"/>
                    <a:pt x="1510353" y="1150961"/>
                  </a:cubicBezTo>
                  <a:cubicBezTo>
                    <a:pt x="1475096" y="1149824"/>
                    <a:pt x="1373875" y="1150961"/>
                    <a:pt x="1373875" y="1150961"/>
                  </a:cubicBezTo>
                  <a:lnTo>
                    <a:pt x="1244222" y="1150961"/>
                  </a:lnTo>
                  <a:cubicBezTo>
                    <a:pt x="1203279" y="1150961"/>
                    <a:pt x="1157786" y="1152098"/>
                    <a:pt x="1128216" y="1150961"/>
                  </a:cubicBezTo>
                  <a:cubicBezTo>
                    <a:pt x="1098646" y="1149824"/>
                    <a:pt x="1098646" y="1154373"/>
                    <a:pt x="1066801" y="1144137"/>
                  </a:cubicBezTo>
                  <a:cubicBezTo>
                    <a:pt x="1034956" y="1133901"/>
                    <a:pt x="979228" y="1099782"/>
                    <a:pt x="937147" y="1089546"/>
                  </a:cubicBezTo>
                  <a:cubicBezTo>
                    <a:pt x="895066" y="1079310"/>
                    <a:pt x="857535" y="1082722"/>
                    <a:pt x="814317" y="1082722"/>
                  </a:cubicBezTo>
                  <a:cubicBezTo>
                    <a:pt x="771099" y="1082722"/>
                    <a:pt x="723332" y="1092958"/>
                    <a:pt x="677840" y="1089546"/>
                  </a:cubicBezTo>
                  <a:cubicBezTo>
                    <a:pt x="632348" y="1086134"/>
                    <a:pt x="541362" y="1062250"/>
                    <a:pt x="541362" y="1062250"/>
                  </a:cubicBezTo>
                  <a:lnTo>
                    <a:pt x="384413" y="1028131"/>
                  </a:lnTo>
                  <a:cubicBezTo>
                    <a:pt x="328685" y="1015621"/>
                    <a:pt x="260446" y="1001973"/>
                    <a:pt x="206992" y="987188"/>
                  </a:cubicBezTo>
                  <a:cubicBezTo>
                    <a:pt x="153538" y="972403"/>
                    <a:pt x="95535" y="951932"/>
                    <a:pt x="63690" y="939421"/>
                  </a:cubicBezTo>
                  <a:cubicBezTo>
                    <a:pt x="31845" y="926911"/>
                    <a:pt x="26159" y="920086"/>
                    <a:pt x="15923" y="912125"/>
                  </a:cubicBezTo>
                  <a:cubicBezTo>
                    <a:pt x="5687" y="904164"/>
                    <a:pt x="0" y="906438"/>
                    <a:pt x="2275" y="891653"/>
                  </a:cubicBezTo>
                  <a:cubicBezTo>
                    <a:pt x="4550" y="876868"/>
                    <a:pt x="9099" y="848436"/>
                    <a:pt x="29571" y="823415"/>
                  </a:cubicBezTo>
                  <a:cubicBezTo>
                    <a:pt x="50043" y="798394"/>
                    <a:pt x="85299" y="769961"/>
                    <a:pt x="125105" y="741528"/>
                  </a:cubicBezTo>
                  <a:cubicBezTo>
                    <a:pt x="164911" y="713095"/>
                    <a:pt x="224052" y="682388"/>
                    <a:pt x="268407" y="652818"/>
                  </a:cubicBezTo>
                  <a:cubicBezTo>
                    <a:pt x="312762" y="623248"/>
                    <a:pt x="350294" y="597089"/>
                    <a:pt x="391237" y="564107"/>
                  </a:cubicBezTo>
                  <a:cubicBezTo>
                    <a:pt x="432180" y="531125"/>
                    <a:pt x="481084" y="486770"/>
                    <a:pt x="514066" y="454925"/>
                  </a:cubicBezTo>
                  <a:cubicBezTo>
                    <a:pt x="547048" y="423080"/>
                    <a:pt x="567520" y="399197"/>
                    <a:pt x="589129" y="373039"/>
                  </a:cubicBezTo>
                  <a:cubicBezTo>
                    <a:pt x="610738" y="346881"/>
                    <a:pt x="625523" y="321860"/>
                    <a:pt x="643720" y="297976"/>
                  </a:cubicBezTo>
                  <a:cubicBezTo>
                    <a:pt x="661917" y="274092"/>
                    <a:pt x="686938" y="250209"/>
                    <a:pt x="698311" y="229737"/>
                  </a:cubicBezTo>
                  <a:cubicBezTo>
                    <a:pt x="709684" y="209265"/>
                    <a:pt x="703998" y="188794"/>
                    <a:pt x="711959" y="175146"/>
                  </a:cubicBezTo>
                  <a:cubicBezTo>
                    <a:pt x="719920" y="161498"/>
                    <a:pt x="725606" y="155811"/>
                    <a:pt x="746078" y="147850"/>
                  </a:cubicBezTo>
                  <a:cubicBezTo>
                    <a:pt x="766550" y="139889"/>
                    <a:pt x="810905" y="133066"/>
                    <a:pt x="834789" y="127379"/>
                  </a:cubicBezTo>
                  <a:cubicBezTo>
                    <a:pt x="858673" y="121693"/>
                    <a:pt x="870046" y="122829"/>
                    <a:pt x="889380" y="113731"/>
                  </a:cubicBezTo>
                  <a:cubicBezTo>
                    <a:pt x="908714" y="104633"/>
                    <a:pt x="930323" y="87573"/>
                    <a:pt x="950795" y="72788"/>
                  </a:cubicBezTo>
                  <a:cubicBezTo>
                    <a:pt x="971267" y="58003"/>
                    <a:pt x="995150" y="25021"/>
                    <a:pt x="1025857" y="18197"/>
                  </a:cubicBezTo>
                  <a:close/>
                </a:path>
              </a:pathLst>
            </a:custGeom>
            <a:solidFill>
              <a:srgbClr val="00B050"/>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3" name="Freeform 702"/>
            <p:cNvSpPr/>
            <p:nvPr/>
          </p:nvSpPr>
          <p:spPr>
            <a:xfrm>
              <a:off x="4557714" y="4432991"/>
              <a:ext cx="1063362" cy="549796"/>
            </a:xfrm>
            <a:custGeom>
              <a:avLst/>
              <a:gdLst>
                <a:gd name="connsiteX0" fmla="*/ 30708 w 1197591"/>
                <a:gd name="connsiteY0" fmla="*/ 533400 h 867771"/>
                <a:gd name="connsiteX1" fmla="*/ 180833 w 1197591"/>
                <a:gd name="connsiteY1" fmla="*/ 424218 h 867771"/>
                <a:gd name="connsiteX2" fmla="*/ 317311 w 1197591"/>
                <a:gd name="connsiteY2" fmla="*/ 233149 h 867771"/>
                <a:gd name="connsiteX3" fmla="*/ 399197 w 1197591"/>
                <a:gd name="connsiteY3" fmla="*/ 69376 h 867771"/>
                <a:gd name="connsiteX4" fmla="*/ 467436 w 1197591"/>
                <a:gd name="connsiteY4" fmla="*/ 7961 h 867771"/>
                <a:gd name="connsiteX5" fmla="*/ 624385 w 1197591"/>
                <a:gd name="connsiteY5" fmla="*/ 21609 h 867771"/>
                <a:gd name="connsiteX6" fmla="*/ 767687 w 1197591"/>
                <a:gd name="connsiteY6" fmla="*/ 123967 h 867771"/>
                <a:gd name="connsiteX7" fmla="*/ 938284 w 1197591"/>
                <a:gd name="connsiteY7" fmla="*/ 239973 h 867771"/>
                <a:gd name="connsiteX8" fmla="*/ 1081585 w 1197591"/>
                <a:gd name="connsiteY8" fmla="*/ 349155 h 867771"/>
                <a:gd name="connsiteX9" fmla="*/ 1170296 w 1197591"/>
                <a:gd name="connsiteY9" fmla="*/ 396923 h 867771"/>
                <a:gd name="connsiteX10" fmla="*/ 1190767 w 1197591"/>
                <a:gd name="connsiteY10" fmla="*/ 417394 h 867771"/>
                <a:gd name="connsiteX11" fmla="*/ 1129352 w 1197591"/>
                <a:gd name="connsiteY11" fmla="*/ 465161 h 867771"/>
                <a:gd name="connsiteX12" fmla="*/ 992875 w 1197591"/>
                <a:gd name="connsiteY12" fmla="*/ 553872 h 867771"/>
                <a:gd name="connsiteX13" fmla="*/ 917812 w 1197591"/>
                <a:gd name="connsiteY13" fmla="*/ 608463 h 867771"/>
                <a:gd name="connsiteX14" fmla="*/ 842749 w 1197591"/>
                <a:gd name="connsiteY14" fmla="*/ 669878 h 867771"/>
                <a:gd name="connsiteX15" fmla="*/ 808630 w 1197591"/>
                <a:gd name="connsiteY15" fmla="*/ 717645 h 867771"/>
                <a:gd name="connsiteX16" fmla="*/ 801806 w 1197591"/>
                <a:gd name="connsiteY16" fmla="*/ 765412 h 867771"/>
                <a:gd name="connsiteX17" fmla="*/ 788158 w 1197591"/>
                <a:gd name="connsiteY17" fmla="*/ 799532 h 867771"/>
                <a:gd name="connsiteX18" fmla="*/ 774511 w 1197591"/>
                <a:gd name="connsiteY18" fmla="*/ 813179 h 867771"/>
                <a:gd name="connsiteX19" fmla="*/ 651681 w 1197591"/>
                <a:gd name="connsiteY19" fmla="*/ 854123 h 867771"/>
                <a:gd name="connsiteX20" fmla="*/ 201305 w 1197591"/>
                <a:gd name="connsiteY20" fmla="*/ 840475 h 867771"/>
                <a:gd name="connsiteX21" fmla="*/ 44355 w 1197591"/>
                <a:gd name="connsiteY21" fmla="*/ 690349 h 867771"/>
                <a:gd name="connsiteX22" fmla="*/ 3412 w 1197591"/>
                <a:gd name="connsiteY22" fmla="*/ 594815 h 867771"/>
                <a:gd name="connsiteX23" fmla="*/ 30708 w 1197591"/>
                <a:gd name="connsiteY23" fmla="*/ 533400 h 86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591" h="867771">
                  <a:moveTo>
                    <a:pt x="30708" y="533400"/>
                  </a:moveTo>
                  <a:cubicBezTo>
                    <a:pt x="60278" y="504967"/>
                    <a:pt x="133066" y="474260"/>
                    <a:pt x="180833" y="424218"/>
                  </a:cubicBezTo>
                  <a:cubicBezTo>
                    <a:pt x="228600" y="374176"/>
                    <a:pt x="280917" y="292289"/>
                    <a:pt x="317311" y="233149"/>
                  </a:cubicBezTo>
                  <a:cubicBezTo>
                    <a:pt x="353705" y="174009"/>
                    <a:pt x="374176" y="106907"/>
                    <a:pt x="399197" y="69376"/>
                  </a:cubicBezTo>
                  <a:cubicBezTo>
                    <a:pt x="424218" y="31845"/>
                    <a:pt x="429905" y="15922"/>
                    <a:pt x="467436" y="7961"/>
                  </a:cubicBezTo>
                  <a:cubicBezTo>
                    <a:pt x="504967" y="0"/>
                    <a:pt x="574343" y="2275"/>
                    <a:pt x="624385" y="21609"/>
                  </a:cubicBezTo>
                  <a:cubicBezTo>
                    <a:pt x="674427" y="40943"/>
                    <a:pt x="715371" y="87573"/>
                    <a:pt x="767687" y="123967"/>
                  </a:cubicBezTo>
                  <a:cubicBezTo>
                    <a:pt x="820003" y="160361"/>
                    <a:pt x="885968" y="202442"/>
                    <a:pt x="938284" y="239973"/>
                  </a:cubicBezTo>
                  <a:cubicBezTo>
                    <a:pt x="990600" y="277504"/>
                    <a:pt x="1042916" y="322997"/>
                    <a:pt x="1081585" y="349155"/>
                  </a:cubicBezTo>
                  <a:cubicBezTo>
                    <a:pt x="1120254" y="375313"/>
                    <a:pt x="1152099" y="385550"/>
                    <a:pt x="1170296" y="396923"/>
                  </a:cubicBezTo>
                  <a:cubicBezTo>
                    <a:pt x="1188493" y="408296"/>
                    <a:pt x="1197591" y="406021"/>
                    <a:pt x="1190767" y="417394"/>
                  </a:cubicBezTo>
                  <a:cubicBezTo>
                    <a:pt x="1183943" y="428767"/>
                    <a:pt x="1162334" y="442415"/>
                    <a:pt x="1129352" y="465161"/>
                  </a:cubicBezTo>
                  <a:cubicBezTo>
                    <a:pt x="1096370" y="487907"/>
                    <a:pt x="1028132" y="529988"/>
                    <a:pt x="992875" y="553872"/>
                  </a:cubicBezTo>
                  <a:cubicBezTo>
                    <a:pt x="957618" y="577756"/>
                    <a:pt x="942833" y="589129"/>
                    <a:pt x="917812" y="608463"/>
                  </a:cubicBezTo>
                  <a:cubicBezTo>
                    <a:pt x="892791" y="627797"/>
                    <a:pt x="860946" y="651681"/>
                    <a:pt x="842749" y="669878"/>
                  </a:cubicBezTo>
                  <a:cubicBezTo>
                    <a:pt x="824552" y="688075"/>
                    <a:pt x="815454" y="701723"/>
                    <a:pt x="808630" y="717645"/>
                  </a:cubicBezTo>
                  <a:cubicBezTo>
                    <a:pt x="801806" y="733567"/>
                    <a:pt x="805218" y="751764"/>
                    <a:pt x="801806" y="765412"/>
                  </a:cubicBezTo>
                  <a:cubicBezTo>
                    <a:pt x="798394" y="779060"/>
                    <a:pt x="792707" y="791571"/>
                    <a:pt x="788158" y="799532"/>
                  </a:cubicBezTo>
                  <a:cubicBezTo>
                    <a:pt x="783609" y="807493"/>
                    <a:pt x="797257" y="804081"/>
                    <a:pt x="774511" y="813179"/>
                  </a:cubicBezTo>
                  <a:cubicBezTo>
                    <a:pt x="751765" y="822277"/>
                    <a:pt x="747215" y="849574"/>
                    <a:pt x="651681" y="854123"/>
                  </a:cubicBezTo>
                  <a:cubicBezTo>
                    <a:pt x="556147" y="858672"/>
                    <a:pt x="302526" y="867771"/>
                    <a:pt x="201305" y="840475"/>
                  </a:cubicBezTo>
                  <a:cubicBezTo>
                    <a:pt x="100084" y="813179"/>
                    <a:pt x="77337" y="731292"/>
                    <a:pt x="44355" y="690349"/>
                  </a:cubicBezTo>
                  <a:cubicBezTo>
                    <a:pt x="11373" y="649406"/>
                    <a:pt x="6824" y="620973"/>
                    <a:pt x="3412" y="594815"/>
                  </a:cubicBezTo>
                  <a:cubicBezTo>
                    <a:pt x="0" y="568657"/>
                    <a:pt x="1138" y="561833"/>
                    <a:pt x="30708" y="533400"/>
                  </a:cubicBezTo>
                  <a:close/>
                </a:path>
              </a:pathLst>
            </a:custGeom>
            <a:solidFill>
              <a:sysClr val="window" lastClr="FFFFFF">
                <a:lumMod val="50000"/>
              </a:sys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4" name="Freeform 703"/>
            <p:cNvSpPr/>
            <p:nvPr/>
          </p:nvSpPr>
          <p:spPr>
            <a:xfrm>
              <a:off x="1306029" y="5047722"/>
              <a:ext cx="5402646" cy="929536"/>
            </a:xfrm>
            <a:custGeom>
              <a:avLst/>
              <a:gdLst>
                <a:gd name="connsiteX0" fmla="*/ 1137 w 6084627"/>
                <a:gd name="connsiteY0" fmla="*/ 1409131 h 1467134"/>
                <a:gd name="connsiteX1" fmla="*/ 69376 w 6084627"/>
                <a:gd name="connsiteY1" fmla="*/ 1429603 h 1467134"/>
                <a:gd name="connsiteX2" fmla="*/ 164910 w 6084627"/>
                <a:gd name="connsiteY2" fmla="*/ 1463722 h 1467134"/>
                <a:gd name="connsiteX3" fmla="*/ 403746 w 6084627"/>
                <a:gd name="connsiteY3" fmla="*/ 1450075 h 1467134"/>
                <a:gd name="connsiteX4" fmla="*/ 622110 w 6084627"/>
                <a:gd name="connsiteY4" fmla="*/ 1409131 h 1467134"/>
                <a:gd name="connsiteX5" fmla="*/ 901889 w 6084627"/>
                <a:gd name="connsiteY5" fmla="*/ 1334069 h 1467134"/>
                <a:gd name="connsiteX6" fmla="*/ 1215788 w 6084627"/>
                <a:gd name="connsiteY6" fmla="*/ 1197591 h 1467134"/>
                <a:gd name="connsiteX7" fmla="*/ 1454624 w 6084627"/>
                <a:gd name="connsiteY7" fmla="*/ 1081585 h 1467134"/>
                <a:gd name="connsiteX8" fmla="*/ 1707107 w 6084627"/>
                <a:gd name="connsiteY8" fmla="*/ 986051 h 1467134"/>
                <a:gd name="connsiteX9" fmla="*/ 1973239 w 6084627"/>
                <a:gd name="connsiteY9" fmla="*/ 958755 h 1467134"/>
                <a:gd name="connsiteX10" fmla="*/ 2164307 w 6084627"/>
                <a:gd name="connsiteY10" fmla="*/ 938284 h 1467134"/>
                <a:gd name="connsiteX11" fmla="*/ 2328080 w 6084627"/>
                <a:gd name="connsiteY11" fmla="*/ 965579 h 1467134"/>
                <a:gd name="connsiteX12" fmla="*/ 2457734 w 6084627"/>
                <a:gd name="connsiteY12" fmla="*/ 992875 h 1467134"/>
                <a:gd name="connsiteX13" fmla="*/ 2744337 w 6084627"/>
                <a:gd name="connsiteY13" fmla="*/ 965579 h 1467134"/>
                <a:gd name="connsiteX14" fmla="*/ 3017292 w 6084627"/>
                <a:gd name="connsiteY14" fmla="*/ 965579 h 1467134"/>
                <a:gd name="connsiteX15" fmla="*/ 3256128 w 6084627"/>
                <a:gd name="connsiteY15" fmla="*/ 999699 h 1467134"/>
                <a:gd name="connsiteX16" fmla="*/ 3529083 w 6084627"/>
                <a:gd name="connsiteY16" fmla="*/ 1040642 h 1467134"/>
                <a:gd name="connsiteX17" fmla="*/ 3726976 w 6084627"/>
                <a:gd name="connsiteY17" fmla="*/ 979227 h 1467134"/>
                <a:gd name="connsiteX18" fmla="*/ 3849806 w 6084627"/>
                <a:gd name="connsiteY18" fmla="*/ 917812 h 1467134"/>
                <a:gd name="connsiteX19" fmla="*/ 4040875 w 6084627"/>
                <a:gd name="connsiteY19" fmla="*/ 904164 h 1467134"/>
                <a:gd name="connsiteX20" fmla="*/ 4341125 w 6084627"/>
                <a:gd name="connsiteY20" fmla="*/ 890517 h 1467134"/>
                <a:gd name="connsiteX21" fmla="*/ 4552666 w 6084627"/>
                <a:gd name="connsiteY21" fmla="*/ 890517 h 1467134"/>
                <a:gd name="connsiteX22" fmla="*/ 4607257 w 6084627"/>
                <a:gd name="connsiteY22" fmla="*/ 842749 h 1467134"/>
                <a:gd name="connsiteX23" fmla="*/ 4600433 w 6084627"/>
                <a:gd name="connsiteY23" fmla="*/ 774511 h 1467134"/>
                <a:gd name="connsiteX24" fmla="*/ 4552666 w 6084627"/>
                <a:gd name="connsiteY24" fmla="*/ 719920 h 1467134"/>
                <a:gd name="connsiteX25" fmla="*/ 4532194 w 6084627"/>
                <a:gd name="connsiteY25" fmla="*/ 706272 h 1467134"/>
                <a:gd name="connsiteX26" fmla="*/ 4532194 w 6084627"/>
                <a:gd name="connsiteY26" fmla="*/ 678976 h 1467134"/>
                <a:gd name="connsiteX27" fmla="*/ 4641376 w 6084627"/>
                <a:gd name="connsiteY27" fmla="*/ 672152 h 1467134"/>
                <a:gd name="connsiteX28" fmla="*/ 4832445 w 6084627"/>
                <a:gd name="connsiteY28" fmla="*/ 672152 h 1467134"/>
                <a:gd name="connsiteX29" fmla="*/ 5064457 w 6084627"/>
                <a:gd name="connsiteY29" fmla="*/ 651681 h 1467134"/>
                <a:gd name="connsiteX30" fmla="*/ 5248701 w 6084627"/>
                <a:gd name="connsiteY30" fmla="*/ 610737 h 1467134"/>
                <a:gd name="connsiteX31" fmla="*/ 5337412 w 6084627"/>
                <a:gd name="connsiteY31" fmla="*/ 569794 h 1467134"/>
                <a:gd name="connsiteX32" fmla="*/ 5337412 w 6084627"/>
                <a:gd name="connsiteY32" fmla="*/ 522027 h 1467134"/>
                <a:gd name="connsiteX33" fmla="*/ 5262349 w 6084627"/>
                <a:gd name="connsiteY33" fmla="*/ 446964 h 1467134"/>
                <a:gd name="connsiteX34" fmla="*/ 5159991 w 6084627"/>
                <a:gd name="connsiteY34" fmla="*/ 392373 h 1467134"/>
                <a:gd name="connsiteX35" fmla="*/ 5153167 w 6084627"/>
                <a:gd name="connsiteY35" fmla="*/ 324134 h 1467134"/>
                <a:gd name="connsiteX36" fmla="*/ 5187286 w 6084627"/>
                <a:gd name="connsiteY36" fmla="*/ 303663 h 1467134"/>
                <a:gd name="connsiteX37" fmla="*/ 5357883 w 6084627"/>
                <a:gd name="connsiteY37" fmla="*/ 296839 h 1467134"/>
                <a:gd name="connsiteX38" fmla="*/ 5508009 w 6084627"/>
                <a:gd name="connsiteY38" fmla="*/ 296839 h 1467134"/>
                <a:gd name="connsiteX39" fmla="*/ 5589895 w 6084627"/>
                <a:gd name="connsiteY39" fmla="*/ 290015 h 1467134"/>
                <a:gd name="connsiteX40" fmla="*/ 5644486 w 6084627"/>
                <a:gd name="connsiteY40" fmla="*/ 221776 h 1467134"/>
                <a:gd name="connsiteX41" fmla="*/ 5740021 w 6084627"/>
                <a:gd name="connsiteY41" fmla="*/ 167185 h 1467134"/>
                <a:gd name="connsiteX42" fmla="*/ 5876498 w 6084627"/>
                <a:gd name="connsiteY42" fmla="*/ 133066 h 1467134"/>
                <a:gd name="connsiteX43" fmla="*/ 5999328 w 6084627"/>
                <a:gd name="connsiteY43" fmla="*/ 119418 h 1467134"/>
                <a:gd name="connsiteX44" fmla="*/ 6060743 w 6084627"/>
                <a:gd name="connsiteY44" fmla="*/ 85299 h 1467134"/>
                <a:gd name="connsiteX45" fmla="*/ 6074391 w 6084627"/>
                <a:gd name="connsiteY45" fmla="*/ 51179 h 1467134"/>
                <a:gd name="connsiteX46" fmla="*/ 5999328 w 6084627"/>
                <a:gd name="connsiteY46" fmla="*/ 23884 h 1467134"/>
                <a:gd name="connsiteX47" fmla="*/ 5978857 w 6084627"/>
                <a:gd name="connsiteY47" fmla="*/ 3412 h 1467134"/>
                <a:gd name="connsiteX48" fmla="*/ 5849203 w 6084627"/>
                <a:gd name="connsiteY48" fmla="*/ 3412 h 1467134"/>
                <a:gd name="connsiteX49" fmla="*/ 5705901 w 6084627"/>
                <a:gd name="connsiteY49" fmla="*/ 17060 h 1467134"/>
                <a:gd name="connsiteX50" fmla="*/ 5548952 w 6084627"/>
                <a:gd name="connsiteY50" fmla="*/ 10236 h 1467134"/>
                <a:gd name="connsiteX51" fmla="*/ 5473889 w 6084627"/>
                <a:gd name="connsiteY51" fmla="*/ 17060 h 1467134"/>
                <a:gd name="connsiteX52" fmla="*/ 5432946 w 6084627"/>
                <a:gd name="connsiteY52" fmla="*/ 44355 h 1467134"/>
                <a:gd name="connsiteX53" fmla="*/ 5426122 w 6084627"/>
                <a:gd name="connsiteY53" fmla="*/ 92122 h 1467134"/>
                <a:gd name="connsiteX54" fmla="*/ 5439770 w 6084627"/>
                <a:gd name="connsiteY54" fmla="*/ 139890 h 1467134"/>
                <a:gd name="connsiteX55" fmla="*/ 5473889 w 6084627"/>
                <a:gd name="connsiteY55" fmla="*/ 167185 h 1467134"/>
                <a:gd name="connsiteX56" fmla="*/ 5528480 w 6084627"/>
                <a:gd name="connsiteY56" fmla="*/ 187657 h 1467134"/>
                <a:gd name="connsiteX57" fmla="*/ 5562600 w 6084627"/>
                <a:gd name="connsiteY57" fmla="*/ 208128 h 1467134"/>
                <a:gd name="connsiteX58" fmla="*/ 5569424 w 6084627"/>
                <a:gd name="connsiteY58" fmla="*/ 242248 h 1467134"/>
                <a:gd name="connsiteX59" fmla="*/ 5439770 w 6084627"/>
                <a:gd name="connsiteY59" fmla="*/ 249072 h 1467134"/>
                <a:gd name="connsiteX60" fmla="*/ 5269173 w 6084627"/>
                <a:gd name="connsiteY60" fmla="*/ 255896 h 1467134"/>
                <a:gd name="connsiteX61" fmla="*/ 5146343 w 6084627"/>
                <a:gd name="connsiteY61" fmla="*/ 283191 h 1467134"/>
                <a:gd name="connsiteX62" fmla="*/ 5091752 w 6084627"/>
                <a:gd name="connsiteY62" fmla="*/ 317311 h 1467134"/>
                <a:gd name="connsiteX63" fmla="*/ 5112224 w 6084627"/>
                <a:gd name="connsiteY63" fmla="*/ 378725 h 1467134"/>
                <a:gd name="connsiteX64" fmla="*/ 5153167 w 6084627"/>
                <a:gd name="connsiteY64" fmla="*/ 446964 h 1467134"/>
                <a:gd name="connsiteX65" fmla="*/ 5235054 w 6084627"/>
                <a:gd name="connsiteY65" fmla="*/ 487908 h 1467134"/>
                <a:gd name="connsiteX66" fmla="*/ 5282821 w 6084627"/>
                <a:gd name="connsiteY66" fmla="*/ 522027 h 1467134"/>
                <a:gd name="connsiteX67" fmla="*/ 5289645 w 6084627"/>
                <a:gd name="connsiteY67" fmla="*/ 549322 h 1467134"/>
                <a:gd name="connsiteX68" fmla="*/ 5200934 w 6084627"/>
                <a:gd name="connsiteY68" fmla="*/ 597090 h 1467134"/>
                <a:gd name="connsiteX69" fmla="*/ 4948451 w 6084627"/>
                <a:gd name="connsiteY69" fmla="*/ 624385 h 1467134"/>
                <a:gd name="connsiteX70" fmla="*/ 4757382 w 6084627"/>
                <a:gd name="connsiteY70" fmla="*/ 631209 h 1467134"/>
                <a:gd name="connsiteX71" fmla="*/ 4579961 w 6084627"/>
                <a:gd name="connsiteY71" fmla="*/ 631209 h 1467134"/>
                <a:gd name="connsiteX72" fmla="*/ 4525370 w 6084627"/>
                <a:gd name="connsiteY72" fmla="*/ 631209 h 1467134"/>
                <a:gd name="connsiteX73" fmla="*/ 4491251 w 6084627"/>
                <a:gd name="connsiteY73" fmla="*/ 672152 h 1467134"/>
                <a:gd name="connsiteX74" fmla="*/ 4491251 w 6084627"/>
                <a:gd name="connsiteY74" fmla="*/ 706272 h 1467134"/>
                <a:gd name="connsiteX75" fmla="*/ 4532194 w 6084627"/>
                <a:gd name="connsiteY75" fmla="*/ 760863 h 1467134"/>
                <a:gd name="connsiteX76" fmla="*/ 4573137 w 6084627"/>
                <a:gd name="connsiteY76" fmla="*/ 788158 h 1467134"/>
                <a:gd name="connsiteX77" fmla="*/ 4559489 w 6084627"/>
                <a:gd name="connsiteY77" fmla="*/ 815454 h 1467134"/>
                <a:gd name="connsiteX78" fmla="*/ 4504898 w 6084627"/>
                <a:gd name="connsiteY78" fmla="*/ 829102 h 1467134"/>
                <a:gd name="connsiteX79" fmla="*/ 4341125 w 6084627"/>
                <a:gd name="connsiteY79" fmla="*/ 856397 h 1467134"/>
                <a:gd name="connsiteX80" fmla="*/ 4081818 w 6084627"/>
                <a:gd name="connsiteY80" fmla="*/ 863221 h 1467134"/>
                <a:gd name="connsiteX81" fmla="*/ 3952164 w 6084627"/>
                <a:gd name="connsiteY81" fmla="*/ 863221 h 1467134"/>
                <a:gd name="connsiteX82" fmla="*/ 3849806 w 6084627"/>
                <a:gd name="connsiteY82" fmla="*/ 876869 h 1467134"/>
                <a:gd name="connsiteX83" fmla="*/ 3761095 w 6084627"/>
                <a:gd name="connsiteY83" fmla="*/ 917812 h 1467134"/>
                <a:gd name="connsiteX84" fmla="*/ 3651913 w 6084627"/>
                <a:gd name="connsiteY84" fmla="*/ 958755 h 1467134"/>
                <a:gd name="connsiteX85" fmla="*/ 3576851 w 6084627"/>
                <a:gd name="connsiteY85" fmla="*/ 979227 h 1467134"/>
                <a:gd name="connsiteX86" fmla="*/ 3460845 w 6084627"/>
                <a:gd name="connsiteY86" fmla="*/ 979227 h 1467134"/>
                <a:gd name="connsiteX87" fmla="*/ 3262952 w 6084627"/>
                <a:gd name="connsiteY87" fmla="*/ 958755 h 1467134"/>
                <a:gd name="connsiteX88" fmla="*/ 3106003 w 6084627"/>
                <a:gd name="connsiteY88" fmla="*/ 924636 h 1467134"/>
                <a:gd name="connsiteX89" fmla="*/ 2942230 w 6084627"/>
                <a:gd name="connsiteY89" fmla="*/ 904164 h 1467134"/>
                <a:gd name="connsiteX90" fmla="*/ 2792104 w 6084627"/>
                <a:gd name="connsiteY90" fmla="*/ 910988 h 1467134"/>
                <a:gd name="connsiteX91" fmla="*/ 2594212 w 6084627"/>
                <a:gd name="connsiteY91" fmla="*/ 931460 h 1467134"/>
                <a:gd name="connsiteX92" fmla="*/ 2450910 w 6084627"/>
                <a:gd name="connsiteY92" fmla="*/ 931460 h 1467134"/>
                <a:gd name="connsiteX93" fmla="*/ 2369024 w 6084627"/>
                <a:gd name="connsiteY93" fmla="*/ 917812 h 1467134"/>
                <a:gd name="connsiteX94" fmla="*/ 2287137 w 6084627"/>
                <a:gd name="connsiteY94" fmla="*/ 890517 h 1467134"/>
                <a:gd name="connsiteX95" fmla="*/ 2225722 w 6084627"/>
                <a:gd name="connsiteY95" fmla="*/ 883693 h 1467134"/>
                <a:gd name="connsiteX96" fmla="*/ 2164307 w 6084627"/>
                <a:gd name="connsiteY96" fmla="*/ 883693 h 1467134"/>
                <a:gd name="connsiteX97" fmla="*/ 2116540 w 6084627"/>
                <a:gd name="connsiteY97" fmla="*/ 863221 h 1467134"/>
                <a:gd name="connsiteX98" fmla="*/ 2109716 w 6084627"/>
                <a:gd name="connsiteY98" fmla="*/ 829102 h 1467134"/>
                <a:gd name="connsiteX99" fmla="*/ 2137012 w 6084627"/>
                <a:gd name="connsiteY99" fmla="*/ 781334 h 1467134"/>
                <a:gd name="connsiteX100" fmla="*/ 2068773 w 6084627"/>
                <a:gd name="connsiteY100" fmla="*/ 760863 h 1467134"/>
                <a:gd name="connsiteX101" fmla="*/ 1952767 w 6084627"/>
                <a:gd name="connsiteY101" fmla="*/ 747215 h 1467134"/>
                <a:gd name="connsiteX102" fmla="*/ 1843585 w 6084627"/>
                <a:gd name="connsiteY102" fmla="*/ 699448 h 1467134"/>
                <a:gd name="connsiteX103" fmla="*/ 1768522 w 6084627"/>
                <a:gd name="connsiteY103" fmla="*/ 658505 h 1467134"/>
                <a:gd name="connsiteX104" fmla="*/ 1707107 w 6084627"/>
                <a:gd name="connsiteY104" fmla="*/ 617561 h 1467134"/>
                <a:gd name="connsiteX105" fmla="*/ 1686636 w 6084627"/>
                <a:gd name="connsiteY105" fmla="*/ 617561 h 1467134"/>
                <a:gd name="connsiteX106" fmla="*/ 1352266 w 6084627"/>
                <a:gd name="connsiteY106" fmla="*/ 617561 h 1467134"/>
                <a:gd name="connsiteX107" fmla="*/ 1181669 w 6084627"/>
                <a:gd name="connsiteY107" fmla="*/ 617561 h 1467134"/>
                <a:gd name="connsiteX108" fmla="*/ 1017895 w 6084627"/>
                <a:gd name="connsiteY108" fmla="*/ 617561 h 1467134"/>
                <a:gd name="connsiteX109" fmla="*/ 867770 w 6084627"/>
                <a:gd name="connsiteY109" fmla="*/ 617561 h 1467134"/>
                <a:gd name="connsiteX110" fmla="*/ 765412 w 6084627"/>
                <a:gd name="connsiteY110" fmla="*/ 617561 h 1467134"/>
                <a:gd name="connsiteX111" fmla="*/ 724469 w 6084627"/>
                <a:gd name="connsiteY111" fmla="*/ 617561 h 1467134"/>
                <a:gd name="connsiteX112" fmla="*/ 690349 w 6084627"/>
                <a:gd name="connsiteY112" fmla="*/ 638033 h 1467134"/>
                <a:gd name="connsiteX113" fmla="*/ 615286 w 6084627"/>
                <a:gd name="connsiteY113" fmla="*/ 644857 h 1467134"/>
                <a:gd name="connsiteX114" fmla="*/ 519752 w 6084627"/>
                <a:gd name="connsiteY114" fmla="*/ 644857 h 1467134"/>
                <a:gd name="connsiteX115" fmla="*/ 451513 w 6084627"/>
                <a:gd name="connsiteY115" fmla="*/ 651681 h 1467134"/>
                <a:gd name="connsiteX116" fmla="*/ 410570 w 6084627"/>
                <a:gd name="connsiteY116" fmla="*/ 672152 h 1467134"/>
                <a:gd name="connsiteX117" fmla="*/ 349155 w 6084627"/>
                <a:gd name="connsiteY117" fmla="*/ 685800 h 1467134"/>
                <a:gd name="connsiteX118" fmla="*/ 246797 w 6084627"/>
                <a:gd name="connsiteY118" fmla="*/ 685800 h 1467134"/>
                <a:gd name="connsiteX119" fmla="*/ 137615 w 6084627"/>
                <a:gd name="connsiteY119" fmla="*/ 678976 h 1467134"/>
                <a:gd name="connsiteX120" fmla="*/ 103495 w 6084627"/>
                <a:gd name="connsiteY120" fmla="*/ 685800 h 1467134"/>
                <a:gd name="connsiteX121" fmla="*/ 69376 w 6084627"/>
                <a:gd name="connsiteY121" fmla="*/ 685800 h 1467134"/>
                <a:gd name="connsiteX122" fmla="*/ 42080 w 6084627"/>
                <a:gd name="connsiteY122" fmla="*/ 692624 h 1467134"/>
                <a:gd name="connsiteX123" fmla="*/ 21609 w 6084627"/>
                <a:gd name="connsiteY123" fmla="*/ 692624 h 1467134"/>
                <a:gd name="connsiteX124" fmla="*/ 7961 w 6084627"/>
                <a:gd name="connsiteY124" fmla="*/ 747215 h 1467134"/>
                <a:gd name="connsiteX125" fmla="*/ 1137 w 6084627"/>
                <a:gd name="connsiteY125" fmla="*/ 822278 h 1467134"/>
                <a:gd name="connsiteX126" fmla="*/ 14785 w 6084627"/>
                <a:gd name="connsiteY126" fmla="*/ 979227 h 1467134"/>
                <a:gd name="connsiteX127" fmla="*/ 7961 w 6084627"/>
                <a:gd name="connsiteY127" fmla="*/ 1156648 h 1467134"/>
                <a:gd name="connsiteX128" fmla="*/ 7961 w 6084627"/>
                <a:gd name="connsiteY128" fmla="*/ 1293125 h 1467134"/>
                <a:gd name="connsiteX129" fmla="*/ 7961 w 6084627"/>
                <a:gd name="connsiteY129" fmla="*/ 1327245 h 1467134"/>
                <a:gd name="connsiteX130" fmla="*/ 1137 w 6084627"/>
                <a:gd name="connsiteY130" fmla="*/ 1409131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84627" h="1467134">
                  <a:moveTo>
                    <a:pt x="1137" y="1409131"/>
                  </a:moveTo>
                  <a:cubicBezTo>
                    <a:pt x="21609" y="1414818"/>
                    <a:pt x="42081" y="1420505"/>
                    <a:pt x="69376" y="1429603"/>
                  </a:cubicBezTo>
                  <a:cubicBezTo>
                    <a:pt x="96671" y="1438701"/>
                    <a:pt x="109182" y="1460310"/>
                    <a:pt x="164910" y="1463722"/>
                  </a:cubicBezTo>
                  <a:cubicBezTo>
                    <a:pt x="220638" y="1467134"/>
                    <a:pt x="327546" y="1459173"/>
                    <a:pt x="403746" y="1450075"/>
                  </a:cubicBezTo>
                  <a:cubicBezTo>
                    <a:pt x="479946" y="1440977"/>
                    <a:pt x="539086" y="1428465"/>
                    <a:pt x="622110" y="1409131"/>
                  </a:cubicBezTo>
                  <a:cubicBezTo>
                    <a:pt x="705134" y="1389797"/>
                    <a:pt x="802943" y="1369326"/>
                    <a:pt x="901889" y="1334069"/>
                  </a:cubicBezTo>
                  <a:cubicBezTo>
                    <a:pt x="1000835" y="1298812"/>
                    <a:pt x="1123666" y="1239672"/>
                    <a:pt x="1215788" y="1197591"/>
                  </a:cubicBezTo>
                  <a:cubicBezTo>
                    <a:pt x="1307911" y="1155510"/>
                    <a:pt x="1372738" y="1116842"/>
                    <a:pt x="1454624" y="1081585"/>
                  </a:cubicBezTo>
                  <a:cubicBezTo>
                    <a:pt x="1536511" y="1046328"/>
                    <a:pt x="1620671" y="1006523"/>
                    <a:pt x="1707107" y="986051"/>
                  </a:cubicBezTo>
                  <a:cubicBezTo>
                    <a:pt x="1793543" y="965579"/>
                    <a:pt x="1973239" y="958755"/>
                    <a:pt x="1973239" y="958755"/>
                  </a:cubicBezTo>
                  <a:cubicBezTo>
                    <a:pt x="2049439" y="950794"/>
                    <a:pt x="2105167" y="937147"/>
                    <a:pt x="2164307" y="938284"/>
                  </a:cubicBezTo>
                  <a:cubicBezTo>
                    <a:pt x="2223447" y="939421"/>
                    <a:pt x="2279175" y="956480"/>
                    <a:pt x="2328080" y="965579"/>
                  </a:cubicBezTo>
                  <a:cubicBezTo>
                    <a:pt x="2376985" y="974678"/>
                    <a:pt x="2388358" y="992875"/>
                    <a:pt x="2457734" y="992875"/>
                  </a:cubicBezTo>
                  <a:cubicBezTo>
                    <a:pt x="2527110" y="992875"/>
                    <a:pt x="2651077" y="970128"/>
                    <a:pt x="2744337" y="965579"/>
                  </a:cubicBezTo>
                  <a:cubicBezTo>
                    <a:pt x="2837597" y="961030"/>
                    <a:pt x="2931993" y="959892"/>
                    <a:pt x="3017292" y="965579"/>
                  </a:cubicBezTo>
                  <a:cubicBezTo>
                    <a:pt x="3102591" y="971266"/>
                    <a:pt x="3256128" y="999699"/>
                    <a:pt x="3256128" y="999699"/>
                  </a:cubicBezTo>
                  <a:cubicBezTo>
                    <a:pt x="3341427" y="1012210"/>
                    <a:pt x="3450609" y="1044054"/>
                    <a:pt x="3529083" y="1040642"/>
                  </a:cubicBezTo>
                  <a:cubicBezTo>
                    <a:pt x="3607557" y="1037230"/>
                    <a:pt x="3673522" y="999699"/>
                    <a:pt x="3726976" y="979227"/>
                  </a:cubicBezTo>
                  <a:cubicBezTo>
                    <a:pt x="3780430" y="958755"/>
                    <a:pt x="3797490" y="930322"/>
                    <a:pt x="3849806" y="917812"/>
                  </a:cubicBezTo>
                  <a:cubicBezTo>
                    <a:pt x="3902122" y="905302"/>
                    <a:pt x="3958989" y="908713"/>
                    <a:pt x="4040875" y="904164"/>
                  </a:cubicBezTo>
                  <a:cubicBezTo>
                    <a:pt x="4122761" y="899615"/>
                    <a:pt x="4255827" y="892791"/>
                    <a:pt x="4341125" y="890517"/>
                  </a:cubicBezTo>
                  <a:cubicBezTo>
                    <a:pt x="4426423" y="888243"/>
                    <a:pt x="4508311" y="898478"/>
                    <a:pt x="4552666" y="890517"/>
                  </a:cubicBezTo>
                  <a:cubicBezTo>
                    <a:pt x="4597021" y="882556"/>
                    <a:pt x="4599296" y="862083"/>
                    <a:pt x="4607257" y="842749"/>
                  </a:cubicBezTo>
                  <a:cubicBezTo>
                    <a:pt x="4615218" y="823415"/>
                    <a:pt x="4609531" y="794982"/>
                    <a:pt x="4600433" y="774511"/>
                  </a:cubicBezTo>
                  <a:cubicBezTo>
                    <a:pt x="4591335" y="754040"/>
                    <a:pt x="4564039" y="731293"/>
                    <a:pt x="4552666" y="719920"/>
                  </a:cubicBezTo>
                  <a:cubicBezTo>
                    <a:pt x="4541293" y="708547"/>
                    <a:pt x="4535606" y="713096"/>
                    <a:pt x="4532194" y="706272"/>
                  </a:cubicBezTo>
                  <a:cubicBezTo>
                    <a:pt x="4528782" y="699448"/>
                    <a:pt x="4513997" y="684663"/>
                    <a:pt x="4532194" y="678976"/>
                  </a:cubicBezTo>
                  <a:cubicBezTo>
                    <a:pt x="4550391" y="673289"/>
                    <a:pt x="4591334" y="673289"/>
                    <a:pt x="4641376" y="672152"/>
                  </a:cubicBezTo>
                  <a:cubicBezTo>
                    <a:pt x="4691418" y="671015"/>
                    <a:pt x="4761932" y="675564"/>
                    <a:pt x="4832445" y="672152"/>
                  </a:cubicBezTo>
                  <a:cubicBezTo>
                    <a:pt x="4902958" y="668740"/>
                    <a:pt x="4995081" y="661917"/>
                    <a:pt x="5064457" y="651681"/>
                  </a:cubicBezTo>
                  <a:cubicBezTo>
                    <a:pt x="5133833" y="641445"/>
                    <a:pt x="5203209" y="624385"/>
                    <a:pt x="5248701" y="610737"/>
                  </a:cubicBezTo>
                  <a:cubicBezTo>
                    <a:pt x="5294193" y="597089"/>
                    <a:pt x="5322627" y="584579"/>
                    <a:pt x="5337412" y="569794"/>
                  </a:cubicBezTo>
                  <a:cubicBezTo>
                    <a:pt x="5352197" y="555009"/>
                    <a:pt x="5349922" y="542499"/>
                    <a:pt x="5337412" y="522027"/>
                  </a:cubicBezTo>
                  <a:cubicBezTo>
                    <a:pt x="5324902" y="501555"/>
                    <a:pt x="5291919" y="468573"/>
                    <a:pt x="5262349" y="446964"/>
                  </a:cubicBezTo>
                  <a:cubicBezTo>
                    <a:pt x="5232779" y="425355"/>
                    <a:pt x="5178188" y="412845"/>
                    <a:pt x="5159991" y="392373"/>
                  </a:cubicBezTo>
                  <a:cubicBezTo>
                    <a:pt x="5141794" y="371901"/>
                    <a:pt x="5148618" y="338919"/>
                    <a:pt x="5153167" y="324134"/>
                  </a:cubicBezTo>
                  <a:cubicBezTo>
                    <a:pt x="5157716" y="309349"/>
                    <a:pt x="5153167" y="308212"/>
                    <a:pt x="5187286" y="303663"/>
                  </a:cubicBezTo>
                  <a:cubicBezTo>
                    <a:pt x="5221405" y="299114"/>
                    <a:pt x="5304429" y="297976"/>
                    <a:pt x="5357883" y="296839"/>
                  </a:cubicBezTo>
                  <a:cubicBezTo>
                    <a:pt x="5411337" y="295702"/>
                    <a:pt x="5469340" y="297976"/>
                    <a:pt x="5508009" y="296839"/>
                  </a:cubicBezTo>
                  <a:cubicBezTo>
                    <a:pt x="5546678" y="295702"/>
                    <a:pt x="5567149" y="302526"/>
                    <a:pt x="5589895" y="290015"/>
                  </a:cubicBezTo>
                  <a:cubicBezTo>
                    <a:pt x="5612641" y="277505"/>
                    <a:pt x="5619465" y="242248"/>
                    <a:pt x="5644486" y="221776"/>
                  </a:cubicBezTo>
                  <a:cubicBezTo>
                    <a:pt x="5669507" y="201304"/>
                    <a:pt x="5701352" y="181970"/>
                    <a:pt x="5740021" y="167185"/>
                  </a:cubicBezTo>
                  <a:cubicBezTo>
                    <a:pt x="5778690" y="152400"/>
                    <a:pt x="5833280" y="141027"/>
                    <a:pt x="5876498" y="133066"/>
                  </a:cubicBezTo>
                  <a:cubicBezTo>
                    <a:pt x="5919716" y="125105"/>
                    <a:pt x="5968621" y="127379"/>
                    <a:pt x="5999328" y="119418"/>
                  </a:cubicBezTo>
                  <a:cubicBezTo>
                    <a:pt x="6030035" y="111457"/>
                    <a:pt x="6048233" y="96672"/>
                    <a:pt x="6060743" y="85299"/>
                  </a:cubicBezTo>
                  <a:cubicBezTo>
                    <a:pt x="6073253" y="73926"/>
                    <a:pt x="6084627" y="61415"/>
                    <a:pt x="6074391" y="51179"/>
                  </a:cubicBezTo>
                  <a:cubicBezTo>
                    <a:pt x="6064155" y="40943"/>
                    <a:pt x="6015250" y="31845"/>
                    <a:pt x="5999328" y="23884"/>
                  </a:cubicBezTo>
                  <a:cubicBezTo>
                    <a:pt x="5983406" y="15923"/>
                    <a:pt x="6003878" y="6824"/>
                    <a:pt x="5978857" y="3412"/>
                  </a:cubicBezTo>
                  <a:cubicBezTo>
                    <a:pt x="5953836" y="0"/>
                    <a:pt x="5894696" y="1137"/>
                    <a:pt x="5849203" y="3412"/>
                  </a:cubicBezTo>
                  <a:cubicBezTo>
                    <a:pt x="5803710" y="5687"/>
                    <a:pt x="5755943" y="15923"/>
                    <a:pt x="5705901" y="17060"/>
                  </a:cubicBezTo>
                  <a:cubicBezTo>
                    <a:pt x="5655859" y="18197"/>
                    <a:pt x="5587621" y="10236"/>
                    <a:pt x="5548952" y="10236"/>
                  </a:cubicBezTo>
                  <a:cubicBezTo>
                    <a:pt x="5510283" y="10236"/>
                    <a:pt x="5493223" y="11374"/>
                    <a:pt x="5473889" y="17060"/>
                  </a:cubicBezTo>
                  <a:cubicBezTo>
                    <a:pt x="5454555" y="22746"/>
                    <a:pt x="5440907" y="31845"/>
                    <a:pt x="5432946" y="44355"/>
                  </a:cubicBezTo>
                  <a:cubicBezTo>
                    <a:pt x="5424985" y="56865"/>
                    <a:pt x="5424985" y="76200"/>
                    <a:pt x="5426122" y="92122"/>
                  </a:cubicBezTo>
                  <a:cubicBezTo>
                    <a:pt x="5427259" y="108045"/>
                    <a:pt x="5431809" y="127380"/>
                    <a:pt x="5439770" y="139890"/>
                  </a:cubicBezTo>
                  <a:cubicBezTo>
                    <a:pt x="5447731" y="152401"/>
                    <a:pt x="5459104" y="159224"/>
                    <a:pt x="5473889" y="167185"/>
                  </a:cubicBezTo>
                  <a:cubicBezTo>
                    <a:pt x="5488674" y="175146"/>
                    <a:pt x="5513695" y="180833"/>
                    <a:pt x="5528480" y="187657"/>
                  </a:cubicBezTo>
                  <a:cubicBezTo>
                    <a:pt x="5543265" y="194481"/>
                    <a:pt x="5555776" y="199029"/>
                    <a:pt x="5562600" y="208128"/>
                  </a:cubicBezTo>
                  <a:cubicBezTo>
                    <a:pt x="5569424" y="217227"/>
                    <a:pt x="5589896" y="235424"/>
                    <a:pt x="5569424" y="242248"/>
                  </a:cubicBezTo>
                  <a:cubicBezTo>
                    <a:pt x="5548952" y="249072"/>
                    <a:pt x="5439770" y="249072"/>
                    <a:pt x="5439770" y="249072"/>
                  </a:cubicBezTo>
                  <a:cubicBezTo>
                    <a:pt x="5389728" y="251347"/>
                    <a:pt x="5318077" y="250210"/>
                    <a:pt x="5269173" y="255896"/>
                  </a:cubicBezTo>
                  <a:cubicBezTo>
                    <a:pt x="5220269" y="261582"/>
                    <a:pt x="5175913" y="272955"/>
                    <a:pt x="5146343" y="283191"/>
                  </a:cubicBezTo>
                  <a:cubicBezTo>
                    <a:pt x="5116773" y="293427"/>
                    <a:pt x="5097438" y="301389"/>
                    <a:pt x="5091752" y="317311"/>
                  </a:cubicBezTo>
                  <a:cubicBezTo>
                    <a:pt x="5086066" y="333233"/>
                    <a:pt x="5101988" y="357116"/>
                    <a:pt x="5112224" y="378725"/>
                  </a:cubicBezTo>
                  <a:cubicBezTo>
                    <a:pt x="5122460" y="400334"/>
                    <a:pt x="5132695" y="428767"/>
                    <a:pt x="5153167" y="446964"/>
                  </a:cubicBezTo>
                  <a:cubicBezTo>
                    <a:pt x="5173639" y="465161"/>
                    <a:pt x="5213445" y="475398"/>
                    <a:pt x="5235054" y="487908"/>
                  </a:cubicBezTo>
                  <a:cubicBezTo>
                    <a:pt x="5256663" y="500419"/>
                    <a:pt x="5273723" y="511791"/>
                    <a:pt x="5282821" y="522027"/>
                  </a:cubicBezTo>
                  <a:cubicBezTo>
                    <a:pt x="5291919" y="532263"/>
                    <a:pt x="5303293" y="536811"/>
                    <a:pt x="5289645" y="549322"/>
                  </a:cubicBezTo>
                  <a:cubicBezTo>
                    <a:pt x="5275997" y="561833"/>
                    <a:pt x="5257800" y="584580"/>
                    <a:pt x="5200934" y="597090"/>
                  </a:cubicBezTo>
                  <a:cubicBezTo>
                    <a:pt x="5144068" y="609601"/>
                    <a:pt x="5022376" y="618699"/>
                    <a:pt x="4948451" y="624385"/>
                  </a:cubicBezTo>
                  <a:cubicBezTo>
                    <a:pt x="4874526" y="630071"/>
                    <a:pt x="4818797" y="630072"/>
                    <a:pt x="4757382" y="631209"/>
                  </a:cubicBezTo>
                  <a:cubicBezTo>
                    <a:pt x="4695967" y="632346"/>
                    <a:pt x="4579961" y="631209"/>
                    <a:pt x="4579961" y="631209"/>
                  </a:cubicBezTo>
                  <a:cubicBezTo>
                    <a:pt x="4541292" y="631209"/>
                    <a:pt x="4540155" y="624385"/>
                    <a:pt x="4525370" y="631209"/>
                  </a:cubicBezTo>
                  <a:cubicBezTo>
                    <a:pt x="4510585" y="638033"/>
                    <a:pt x="4496938" y="659642"/>
                    <a:pt x="4491251" y="672152"/>
                  </a:cubicBezTo>
                  <a:cubicBezTo>
                    <a:pt x="4485565" y="684663"/>
                    <a:pt x="4484427" y="691487"/>
                    <a:pt x="4491251" y="706272"/>
                  </a:cubicBezTo>
                  <a:cubicBezTo>
                    <a:pt x="4498075" y="721057"/>
                    <a:pt x="4518546" y="747215"/>
                    <a:pt x="4532194" y="760863"/>
                  </a:cubicBezTo>
                  <a:cubicBezTo>
                    <a:pt x="4545842" y="774511"/>
                    <a:pt x="4568588" y="779060"/>
                    <a:pt x="4573137" y="788158"/>
                  </a:cubicBezTo>
                  <a:cubicBezTo>
                    <a:pt x="4577686" y="797256"/>
                    <a:pt x="4570862" y="808630"/>
                    <a:pt x="4559489" y="815454"/>
                  </a:cubicBezTo>
                  <a:cubicBezTo>
                    <a:pt x="4548116" y="822278"/>
                    <a:pt x="4541292" y="822278"/>
                    <a:pt x="4504898" y="829102"/>
                  </a:cubicBezTo>
                  <a:cubicBezTo>
                    <a:pt x="4468504" y="835926"/>
                    <a:pt x="4411638" y="850711"/>
                    <a:pt x="4341125" y="856397"/>
                  </a:cubicBezTo>
                  <a:cubicBezTo>
                    <a:pt x="4270612" y="862084"/>
                    <a:pt x="4146645" y="862084"/>
                    <a:pt x="4081818" y="863221"/>
                  </a:cubicBezTo>
                  <a:cubicBezTo>
                    <a:pt x="4016991" y="864358"/>
                    <a:pt x="3990833" y="860946"/>
                    <a:pt x="3952164" y="863221"/>
                  </a:cubicBezTo>
                  <a:cubicBezTo>
                    <a:pt x="3913495" y="865496"/>
                    <a:pt x="3881651" y="867770"/>
                    <a:pt x="3849806" y="876869"/>
                  </a:cubicBezTo>
                  <a:cubicBezTo>
                    <a:pt x="3817961" y="885968"/>
                    <a:pt x="3794077" y="904164"/>
                    <a:pt x="3761095" y="917812"/>
                  </a:cubicBezTo>
                  <a:cubicBezTo>
                    <a:pt x="3728113" y="931460"/>
                    <a:pt x="3682620" y="948519"/>
                    <a:pt x="3651913" y="958755"/>
                  </a:cubicBezTo>
                  <a:cubicBezTo>
                    <a:pt x="3621206" y="968991"/>
                    <a:pt x="3608696" y="975815"/>
                    <a:pt x="3576851" y="979227"/>
                  </a:cubicBezTo>
                  <a:cubicBezTo>
                    <a:pt x="3545006" y="982639"/>
                    <a:pt x="3513161" y="982639"/>
                    <a:pt x="3460845" y="979227"/>
                  </a:cubicBezTo>
                  <a:cubicBezTo>
                    <a:pt x="3408529" y="975815"/>
                    <a:pt x="3322092" y="967853"/>
                    <a:pt x="3262952" y="958755"/>
                  </a:cubicBezTo>
                  <a:cubicBezTo>
                    <a:pt x="3203812" y="949657"/>
                    <a:pt x="3159457" y="933734"/>
                    <a:pt x="3106003" y="924636"/>
                  </a:cubicBezTo>
                  <a:cubicBezTo>
                    <a:pt x="3052549" y="915538"/>
                    <a:pt x="2994546" y="906439"/>
                    <a:pt x="2942230" y="904164"/>
                  </a:cubicBezTo>
                  <a:cubicBezTo>
                    <a:pt x="2889914" y="901889"/>
                    <a:pt x="2850107" y="906439"/>
                    <a:pt x="2792104" y="910988"/>
                  </a:cubicBezTo>
                  <a:cubicBezTo>
                    <a:pt x="2734101" y="915537"/>
                    <a:pt x="2651078" y="928048"/>
                    <a:pt x="2594212" y="931460"/>
                  </a:cubicBezTo>
                  <a:cubicBezTo>
                    <a:pt x="2537346" y="934872"/>
                    <a:pt x="2488441" y="933735"/>
                    <a:pt x="2450910" y="931460"/>
                  </a:cubicBezTo>
                  <a:cubicBezTo>
                    <a:pt x="2413379" y="929185"/>
                    <a:pt x="2396320" y="924636"/>
                    <a:pt x="2369024" y="917812"/>
                  </a:cubicBezTo>
                  <a:cubicBezTo>
                    <a:pt x="2341728" y="910988"/>
                    <a:pt x="2311021" y="896204"/>
                    <a:pt x="2287137" y="890517"/>
                  </a:cubicBezTo>
                  <a:cubicBezTo>
                    <a:pt x="2263253" y="884831"/>
                    <a:pt x="2246194" y="884830"/>
                    <a:pt x="2225722" y="883693"/>
                  </a:cubicBezTo>
                  <a:cubicBezTo>
                    <a:pt x="2205250" y="882556"/>
                    <a:pt x="2182504" y="887105"/>
                    <a:pt x="2164307" y="883693"/>
                  </a:cubicBezTo>
                  <a:cubicBezTo>
                    <a:pt x="2146110" y="880281"/>
                    <a:pt x="2125638" y="872319"/>
                    <a:pt x="2116540" y="863221"/>
                  </a:cubicBezTo>
                  <a:cubicBezTo>
                    <a:pt x="2107442" y="854123"/>
                    <a:pt x="2106304" y="842750"/>
                    <a:pt x="2109716" y="829102"/>
                  </a:cubicBezTo>
                  <a:cubicBezTo>
                    <a:pt x="2113128" y="815454"/>
                    <a:pt x="2143836" y="792707"/>
                    <a:pt x="2137012" y="781334"/>
                  </a:cubicBezTo>
                  <a:cubicBezTo>
                    <a:pt x="2130188" y="769961"/>
                    <a:pt x="2099481" y="766550"/>
                    <a:pt x="2068773" y="760863"/>
                  </a:cubicBezTo>
                  <a:cubicBezTo>
                    <a:pt x="2038066" y="755177"/>
                    <a:pt x="1990298" y="757451"/>
                    <a:pt x="1952767" y="747215"/>
                  </a:cubicBezTo>
                  <a:cubicBezTo>
                    <a:pt x="1915236" y="736979"/>
                    <a:pt x="1874293" y="714233"/>
                    <a:pt x="1843585" y="699448"/>
                  </a:cubicBezTo>
                  <a:cubicBezTo>
                    <a:pt x="1812877" y="684663"/>
                    <a:pt x="1791268" y="672153"/>
                    <a:pt x="1768522" y="658505"/>
                  </a:cubicBezTo>
                  <a:cubicBezTo>
                    <a:pt x="1745776" y="644857"/>
                    <a:pt x="1720755" y="624385"/>
                    <a:pt x="1707107" y="617561"/>
                  </a:cubicBezTo>
                  <a:cubicBezTo>
                    <a:pt x="1693459" y="610737"/>
                    <a:pt x="1686636" y="617561"/>
                    <a:pt x="1686636" y="617561"/>
                  </a:cubicBezTo>
                  <a:lnTo>
                    <a:pt x="1352266" y="617561"/>
                  </a:lnTo>
                  <a:lnTo>
                    <a:pt x="1181669" y="617561"/>
                  </a:lnTo>
                  <a:lnTo>
                    <a:pt x="1017895" y="617561"/>
                  </a:lnTo>
                  <a:lnTo>
                    <a:pt x="867770" y="617561"/>
                  </a:lnTo>
                  <a:lnTo>
                    <a:pt x="765412" y="617561"/>
                  </a:lnTo>
                  <a:cubicBezTo>
                    <a:pt x="741529" y="617561"/>
                    <a:pt x="736979" y="614149"/>
                    <a:pt x="724469" y="617561"/>
                  </a:cubicBezTo>
                  <a:cubicBezTo>
                    <a:pt x="711959" y="620973"/>
                    <a:pt x="708546" y="633484"/>
                    <a:pt x="690349" y="638033"/>
                  </a:cubicBezTo>
                  <a:cubicBezTo>
                    <a:pt x="672152" y="642582"/>
                    <a:pt x="643719" y="643720"/>
                    <a:pt x="615286" y="644857"/>
                  </a:cubicBezTo>
                  <a:cubicBezTo>
                    <a:pt x="586853" y="645994"/>
                    <a:pt x="547047" y="643720"/>
                    <a:pt x="519752" y="644857"/>
                  </a:cubicBezTo>
                  <a:cubicBezTo>
                    <a:pt x="492457" y="645994"/>
                    <a:pt x="469710" y="647132"/>
                    <a:pt x="451513" y="651681"/>
                  </a:cubicBezTo>
                  <a:cubicBezTo>
                    <a:pt x="433316" y="656230"/>
                    <a:pt x="427630" y="666466"/>
                    <a:pt x="410570" y="672152"/>
                  </a:cubicBezTo>
                  <a:cubicBezTo>
                    <a:pt x="393510" y="677838"/>
                    <a:pt x="376451" y="683525"/>
                    <a:pt x="349155" y="685800"/>
                  </a:cubicBezTo>
                  <a:cubicBezTo>
                    <a:pt x="321860" y="688075"/>
                    <a:pt x="282054" y="686937"/>
                    <a:pt x="246797" y="685800"/>
                  </a:cubicBezTo>
                  <a:cubicBezTo>
                    <a:pt x="211540" y="684663"/>
                    <a:pt x="161499" y="678976"/>
                    <a:pt x="137615" y="678976"/>
                  </a:cubicBezTo>
                  <a:cubicBezTo>
                    <a:pt x="113731" y="678976"/>
                    <a:pt x="114868" y="684663"/>
                    <a:pt x="103495" y="685800"/>
                  </a:cubicBezTo>
                  <a:cubicBezTo>
                    <a:pt x="92122" y="686937"/>
                    <a:pt x="79612" y="684663"/>
                    <a:pt x="69376" y="685800"/>
                  </a:cubicBezTo>
                  <a:cubicBezTo>
                    <a:pt x="59140" y="686937"/>
                    <a:pt x="50041" y="691487"/>
                    <a:pt x="42080" y="692624"/>
                  </a:cubicBezTo>
                  <a:cubicBezTo>
                    <a:pt x="34119" y="693761"/>
                    <a:pt x="27296" y="683526"/>
                    <a:pt x="21609" y="692624"/>
                  </a:cubicBezTo>
                  <a:cubicBezTo>
                    <a:pt x="15923" y="701723"/>
                    <a:pt x="11373" y="725606"/>
                    <a:pt x="7961" y="747215"/>
                  </a:cubicBezTo>
                  <a:cubicBezTo>
                    <a:pt x="4549" y="768824"/>
                    <a:pt x="0" y="783609"/>
                    <a:pt x="1137" y="822278"/>
                  </a:cubicBezTo>
                  <a:cubicBezTo>
                    <a:pt x="2274" y="860947"/>
                    <a:pt x="13648" y="923499"/>
                    <a:pt x="14785" y="979227"/>
                  </a:cubicBezTo>
                  <a:cubicBezTo>
                    <a:pt x="15922" y="1034955"/>
                    <a:pt x="9098" y="1104332"/>
                    <a:pt x="7961" y="1156648"/>
                  </a:cubicBezTo>
                  <a:cubicBezTo>
                    <a:pt x="6824" y="1208964"/>
                    <a:pt x="7961" y="1293125"/>
                    <a:pt x="7961" y="1293125"/>
                  </a:cubicBezTo>
                  <a:lnTo>
                    <a:pt x="7961" y="1327245"/>
                  </a:lnTo>
                  <a:lnTo>
                    <a:pt x="1137" y="1409131"/>
                  </a:lnTo>
                  <a:close/>
                </a:path>
              </a:pathLst>
            </a:custGeom>
            <a:solidFill>
              <a:srgbClr val="4F81BD">
                <a:lumMod val="75000"/>
              </a:srgb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5" name="Freeform 704"/>
            <p:cNvSpPr/>
            <p:nvPr/>
          </p:nvSpPr>
          <p:spPr>
            <a:xfrm>
              <a:off x="1312088" y="5380626"/>
              <a:ext cx="594796" cy="106644"/>
            </a:xfrm>
            <a:custGeom>
              <a:avLst/>
              <a:gdLst>
                <a:gd name="connsiteX0" fmla="*/ 1137 w 669878"/>
                <a:gd name="connsiteY0" fmla="*/ 17060 h 168322"/>
                <a:gd name="connsiteX1" fmla="*/ 76200 w 669878"/>
                <a:gd name="connsiteY1" fmla="*/ 3412 h 168322"/>
                <a:gd name="connsiteX2" fmla="*/ 164910 w 669878"/>
                <a:gd name="connsiteY2" fmla="*/ 3412 h 168322"/>
                <a:gd name="connsiteX3" fmla="*/ 260445 w 669878"/>
                <a:gd name="connsiteY3" fmla="*/ 23883 h 168322"/>
                <a:gd name="connsiteX4" fmla="*/ 403746 w 669878"/>
                <a:gd name="connsiteY4" fmla="*/ 30707 h 168322"/>
                <a:gd name="connsiteX5" fmla="*/ 540224 w 669878"/>
                <a:gd name="connsiteY5" fmla="*/ 44355 h 168322"/>
                <a:gd name="connsiteX6" fmla="*/ 615286 w 669878"/>
                <a:gd name="connsiteY6" fmla="*/ 51179 h 168322"/>
                <a:gd name="connsiteX7" fmla="*/ 628934 w 669878"/>
                <a:gd name="connsiteY7" fmla="*/ 71651 h 168322"/>
                <a:gd name="connsiteX8" fmla="*/ 601639 w 669878"/>
                <a:gd name="connsiteY8" fmla="*/ 85298 h 168322"/>
                <a:gd name="connsiteX9" fmla="*/ 642582 w 669878"/>
                <a:gd name="connsiteY9" fmla="*/ 98946 h 168322"/>
                <a:gd name="connsiteX10" fmla="*/ 656230 w 669878"/>
                <a:gd name="connsiteY10" fmla="*/ 112594 h 168322"/>
                <a:gd name="connsiteX11" fmla="*/ 560695 w 669878"/>
                <a:gd name="connsiteY11" fmla="*/ 119418 h 168322"/>
                <a:gd name="connsiteX12" fmla="*/ 431042 w 669878"/>
                <a:gd name="connsiteY12" fmla="*/ 126242 h 168322"/>
                <a:gd name="connsiteX13" fmla="*/ 362803 w 669878"/>
                <a:gd name="connsiteY13" fmla="*/ 153537 h 168322"/>
                <a:gd name="connsiteX14" fmla="*/ 239973 w 669878"/>
                <a:gd name="connsiteY14" fmla="*/ 153537 h 168322"/>
                <a:gd name="connsiteX15" fmla="*/ 137615 w 669878"/>
                <a:gd name="connsiteY15" fmla="*/ 146713 h 168322"/>
                <a:gd name="connsiteX16" fmla="*/ 76200 w 669878"/>
                <a:gd name="connsiteY16" fmla="*/ 146713 h 168322"/>
                <a:gd name="connsiteX17" fmla="*/ 28433 w 669878"/>
                <a:gd name="connsiteY17" fmla="*/ 160361 h 168322"/>
                <a:gd name="connsiteX18" fmla="*/ 7961 w 669878"/>
                <a:gd name="connsiteY18" fmla="*/ 160361 h 168322"/>
                <a:gd name="connsiteX19" fmla="*/ 1137 w 669878"/>
                <a:gd name="connsiteY19" fmla="*/ 160361 h 168322"/>
                <a:gd name="connsiteX20" fmla="*/ 1137 w 669878"/>
                <a:gd name="connsiteY20" fmla="*/ 112594 h 168322"/>
                <a:gd name="connsiteX21" fmla="*/ 1137 w 669878"/>
                <a:gd name="connsiteY21" fmla="*/ 17060 h 1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9878" h="168322">
                  <a:moveTo>
                    <a:pt x="1137" y="17060"/>
                  </a:moveTo>
                  <a:cubicBezTo>
                    <a:pt x="25021" y="11373"/>
                    <a:pt x="48905" y="5687"/>
                    <a:pt x="76200" y="3412"/>
                  </a:cubicBezTo>
                  <a:cubicBezTo>
                    <a:pt x="103496" y="1137"/>
                    <a:pt x="134203" y="0"/>
                    <a:pt x="164910" y="3412"/>
                  </a:cubicBezTo>
                  <a:cubicBezTo>
                    <a:pt x="195617" y="6824"/>
                    <a:pt x="220639" y="19334"/>
                    <a:pt x="260445" y="23883"/>
                  </a:cubicBezTo>
                  <a:cubicBezTo>
                    <a:pt x="300251" y="28432"/>
                    <a:pt x="357116" y="27295"/>
                    <a:pt x="403746" y="30707"/>
                  </a:cubicBezTo>
                  <a:cubicBezTo>
                    <a:pt x="450376" y="34119"/>
                    <a:pt x="540224" y="44355"/>
                    <a:pt x="540224" y="44355"/>
                  </a:cubicBezTo>
                  <a:cubicBezTo>
                    <a:pt x="575481" y="47767"/>
                    <a:pt x="600501" y="46630"/>
                    <a:pt x="615286" y="51179"/>
                  </a:cubicBezTo>
                  <a:cubicBezTo>
                    <a:pt x="630071" y="55728"/>
                    <a:pt x="631208" y="65965"/>
                    <a:pt x="628934" y="71651"/>
                  </a:cubicBezTo>
                  <a:cubicBezTo>
                    <a:pt x="626660" y="77337"/>
                    <a:pt x="599364" y="80749"/>
                    <a:pt x="601639" y="85298"/>
                  </a:cubicBezTo>
                  <a:cubicBezTo>
                    <a:pt x="603914" y="89847"/>
                    <a:pt x="633484" y="94397"/>
                    <a:pt x="642582" y="98946"/>
                  </a:cubicBezTo>
                  <a:cubicBezTo>
                    <a:pt x="651681" y="103495"/>
                    <a:pt x="669878" y="109182"/>
                    <a:pt x="656230" y="112594"/>
                  </a:cubicBezTo>
                  <a:cubicBezTo>
                    <a:pt x="642582" y="116006"/>
                    <a:pt x="560695" y="119418"/>
                    <a:pt x="560695" y="119418"/>
                  </a:cubicBezTo>
                  <a:cubicBezTo>
                    <a:pt x="523164" y="121693"/>
                    <a:pt x="464024" y="120556"/>
                    <a:pt x="431042" y="126242"/>
                  </a:cubicBezTo>
                  <a:cubicBezTo>
                    <a:pt x="398060" y="131928"/>
                    <a:pt x="394648" y="148988"/>
                    <a:pt x="362803" y="153537"/>
                  </a:cubicBezTo>
                  <a:cubicBezTo>
                    <a:pt x="330958" y="158086"/>
                    <a:pt x="277504" y="154674"/>
                    <a:pt x="239973" y="153537"/>
                  </a:cubicBezTo>
                  <a:cubicBezTo>
                    <a:pt x="202442" y="152400"/>
                    <a:pt x="164910" y="147850"/>
                    <a:pt x="137615" y="146713"/>
                  </a:cubicBezTo>
                  <a:cubicBezTo>
                    <a:pt x="110320" y="145576"/>
                    <a:pt x="94397" y="144438"/>
                    <a:pt x="76200" y="146713"/>
                  </a:cubicBezTo>
                  <a:cubicBezTo>
                    <a:pt x="58003" y="148988"/>
                    <a:pt x="39806" y="158086"/>
                    <a:pt x="28433" y="160361"/>
                  </a:cubicBezTo>
                  <a:cubicBezTo>
                    <a:pt x="17060" y="162636"/>
                    <a:pt x="7961" y="160361"/>
                    <a:pt x="7961" y="160361"/>
                  </a:cubicBezTo>
                  <a:cubicBezTo>
                    <a:pt x="3412" y="160361"/>
                    <a:pt x="2274" y="168322"/>
                    <a:pt x="1137" y="160361"/>
                  </a:cubicBezTo>
                  <a:cubicBezTo>
                    <a:pt x="0" y="152400"/>
                    <a:pt x="1137" y="112594"/>
                    <a:pt x="1137" y="112594"/>
                  </a:cubicBezTo>
                  <a:lnTo>
                    <a:pt x="1137" y="17060"/>
                  </a:ln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6" name="Freeform 705"/>
            <p:cNvSpPr/>
            <p:nvPr/>
          </p:nvSpPr>
          <p:spPr>
            <a:xfrm>
              <a:off x="2825838" y="4745082"/>
              <a:ext cx="3446586" cy="922331"/>
            </a:xfrm>
            <a:custGeom>
              <a:avLst/>
              <a:gdLst>
                <a:gd name="connsiteX0" fmla="*/ 1674126 w 3881652"/>
                <a:gd name="connsiteY0" fmla="*/ 10236 h 1455761"/>
                <a:gd name="connsiteX1" fmla="*/ 1810604 w 3881652"/>
                <a:gd name="connsiteY1" fmla="*/ 10236 h 1455761"/>
                <a:gd name="connsiteX2" fmla="*/ 1947081 w 3881652"/>
                <a:gd name="connsiteY2" fmla="*/ 23884 h 1455761"/>
                <a:gd name="connsiteX3" fmla="*/ 2117678 w 3881652"/>
                <a:gd name="connsiteY3" fmla="*/ 92123 h 1455761"/>
                <a:gd name="connsiteX4" fmla="*/ 2260980 w 3881652"/>
                <a:gd name="connsiteY4" fmla="*/ 180833 h 1455761"/>
                <a:gd name="connsiteX5" fmla="*/ 2390633 w 3881652"/>
                <a:gd name="connsiteY5" fmla="*/ 194481 h 1455761"/>
                <a:gd name="connsiteX6" fmla="*/ 2452048 w 3881652"/>
                <a:gd name="connsiteY6" fmla="*/ 201305 h 1455761"/>
                <a:gd name="connsiteX7" fmla="*/ 2677236 w 3881652"/>
                <a:gd name="connsiteY7" fmla="*/ 283192 h 1455761"/>
                <a:gd name="connsiteX8" fmla="*/ 2977487 w 3881652"/>
                <a:gd name="connsiteY8" fmla="*/ 385550 h 1455761"/>
                <a:gd name="connsiteX9" fmla="*/ 3195851 w 3881652"/>
                <a:gd name="connsiteY9" fmla="*/ 460612 h 1455761"/>
                <a:gd name="connsiteX10" fmla="*/ 3345977 w 3881652"/>
                <a:gd name="connsiteY10" fmla="*/ 515203 h 1455761"/>
                <a:gd name="connsiteX11" fmla="*/ 3496102 w 3881652"/>
                <a:gd name="connsiteY11" fmla="*/ 535675 h 1455761"/>
                <a:gd name="connsiteX12" fmla="*/ 3605284 w 3881652"/>
                <a:gd name="connsiteY12" fmla="*/ 556147 h 1455761"/>
                <a:gd name="connsiteX13" fmla="*/ 3693995 w 3881652"/>
                <a:gd name="connsiteY13" fmla="*/ 562971 h 1455761"/>
                <a:gd name="connsiteX14" fmla="*/ 3721290 w 3881652"/>
                <a:gd name="connsiteY14" fmla="*/ 569794 h 1455761"/>
                <a:gd name="connsiteX15" fmla="*/ 3728114 w 3881652"/>
                <a:gd name="connsiteY15" fmla="*/ 610738 h 1455761"/>
                <a:gd name="connsiteX16" fmla="*/ 3789529 w 3881652"/>
                <a:gd name="connsiteY16" fmla="*/ 651681 h 1455761"/>
                <a:gd name="connsiteX17" fmla="*/ 3857768 w 3881652"/>
                <a:gd name="connsiteY17" fmla="*/ 678977 h 1455761"/>
                <a:gd name="connsiteX18" fmla="*/ 3857768 w 3881652"/>
                <a:gd name="connsiteY18" fmla="*/ 706272 h 1455761"/>
                <a:gd name="connsiteX19" fmla="*/ 3714466 w 3881652"/>
                <a:gd name="connsiteY19" fmla="*/ 726744 h 1455761"/>
                <a:gd name="connsiteX20" fmla="*/ 3482454 w 3881652"/>
                <a:gd name="connsiteY20" fmla="*/ 733568 h 1455761"/>
                <a:gd name="connsiteX21" fmla="*/ 3386920 w 3881652"/>
                <a:gd name="connsiteY21" fmla="*/ 774511 h 1455761"/>
                <a:gd name="connsiteX22" fmla="*/ 3386920 w 3881652"/>
                <a:gd name="connsiteY22" fmla="*/ 863221 h 1455761"/>
                <a:gd name="connsiteX23" fmla="*/ 3482454 w 3881652"/>
                <a:gd name="connsiteY23" fmla="*/ 951932 h 1455761"/>
                <a:gd name="connsiteX24" fmla="*/ 3584813 w 3881652"/>
                <a:gd name="connsiteY24" fmla="*/ 992875 h 1455761"/>
                <a:gd name="connsiteX25" fmla="*/ 3591636 w 3881652"/>
                <a:gd name="connsiteY25" fmla="*/ 1026994 h 1455761"/>
                <a:gd name="connsiteX26" fmla="*/ 3509750 w 3881652"/>
                <a:gd name="connsiteY26" fmla="*/ 1061114 h 1455761"/>
                <a:gd name="connsiteX27" fmla="*/ 3318681 w 3881652"/>
                <a:gd name="connsiteY27" fmla="*/ 1095233 h 1455761"/>
                <a:gd name="connsiteX28" fmla="*/ 3120789 w 3881652"/>
                <a:gd name="connsiteY28" fmla="*/ 1108881 h 1455761"/>
                <a:gd name="connsiteX29" fmla="*/ 2963839 w 3881652"/>
                <a:gd name="connsiteY29" fmla="*/ 1102057 h 1455761"/>
                <a:gd name="connsiteX30" fmla="*/ 2847833 w 3881652"/>
                <a:gd name="connsiteY30" fmla="*/ 1102057 h 1455761"/>
                <a:gd name="connsiteX31" fmla="*/ 2800066 w 3881652"/>
                <a:gd name="connsiteY31" fmla="*/ 1115705 h 1455761"/>
                <a:gd name="connsiteX32" fmla="*/ 2786419 w 3881652"/>
                <a:gd name="connsiteY32" fmla="*/ 1197592 h 1455761"/>
                <a:gd name="connsiteX33" fmla="*/ 2841010 w 3881652"/>
                <a:gd name="connsiteY33" fmla="*/ 1238535 h 1455761"/>
                <a:gd name="connsiteX34" fmla="*/ 2854657 w 3881652"/>
                <a:gd name="connsiteY34" fmla="*/ 1279478 h 1455761"/>
                <a:gd name="connsiteX35" fmla="*/ 2786419 w 3881652"/>
                <a:gd name="connsiteY35" fmla="*/ 1306774 h 1455761"/>
                <a:gd name="connsiteX36" fmla="*/ 2629469 w 3881652"/>
                <a:gd name="connsiteY36" fmla="*/ 1327245 h 1455761"/>
                <a:gd name="connsiteX37" fmla="*/ 2397457 w 3881652"/>
                <a:gd name="connsiteY37" fmla="*/ 1334069 h 1455761"/>
                <a:gd name="connsiteX38" fmla="*/ 2240508 w 3881652"/>
                <a:gd name="connsiteY38" fmla="*/ 1334069 h 1455761"/>
                <a:gd name="connsiteX39" fmla="*/ 2185917 w 3881652"/>
                <a:gd name="connsiteY39" fmla="*/ 1340893 h 1455761"/>
                <a:gd name="connsiteX40" fmla="*/ 2069911 w 3881652"/>
                <a:gd name="connsiteY40" fmla="*/ 1381836 h 1455761"/>
                <a:gd name="connsiteX41" fmla="*/ 1953905 w 3881652"/>
                <a:gd name="connsiteY41" fmla="*/ 1436427 h 1455761"/>
                <a:gd name="connsiteX42" fmla="*/ 1851547 w 3881652"/>
                <a:gd name="connsiteY42" fmla="*/ 1450075 h 1455761"/>
                <a:gd name="connsiteX43" fmla="*/ 1728717 w 3881652"/>
                <a:gd name="connsiteY43" fmla="*/ 1450075 h 1455761"/>
                <a:gd name="connsiteX44" fmla="*/ 1524001 w 3881652"/>
                <a:gd name="connsiteY44" fmla="*/ 1415956 h 1455761"/>
                <a:gd name="connsiteX45" fmla="*/ 1332932 w 3881652"/>
                <a:gd name="connsiteY45" fmla="*/ 1381836 h 1455761"/>
                <a:gd name="connsiteX46" fmla="*/ 1182807 w 3881652"/>
                <a:gd name="connsiteY46" fmla="*/ 1375012 h 1455761"/>
                <a:gd name="connsiteX47" fmla="*/ 998562 w 3881652"/>
                <a:gd name="connsiteY47" fmla="*/ 1388660 h 1455761"/>
                <a:gd name="connsiteX48" fmla="*/ 855260 w 3881652"/>
                <a:gd name="connsiteY48" fmla="*/ 1409132 h 1455761"/>
                <a:gd name="connsiteX49" fmla="*/ 746078 w 3881652"/>
                <a:gd name="connsiteY49" fmla="*/ 1402308 h 1455761"/>
                <a:gd name="connsiteX50" fmla="*/ 657368 w 3881652"/>
                <a:gd name="connsiteY50" fmla="*/ 1375012 h 1455761"/>
                <a:gd name="connsiteX51" fmla="*/ 575481 w 3881652"/>
                <a:gd name="connsiteY51" fmla="*/ 1361365 h 1455761"/>
                <a:gd name="connsiteX52" fmla="*/ 493595 w 3881652"/>
                <a:gd name="connsiteY52" fmla="*/ 1361365 h 1455761"/>
                <a:gd name="connsiteX53" fmla="*/ 439004 w 3881652"/>
                <a:gd name="connsiteY53" fmla="*/ 1361365 h 1455761"/>
                <a:gd name="connsiteX54" fmla="*/ 404884 w 3881652"/>
                <a:gd name="connsiteY54" fmla="*/ 1334069 h 1455761"/>
                <a:gd name="connsiteX55" fmla="*/ 425356 w 3881652"/>
                <a:gd name="connsiteY55" fmla="*/ 1265830 h 1455761"/>
                <a:gd name="connsiteX56" fmla="*/ 398060 w 3881652"/>
                <a:gd name="connsiteY56" fmla="*/ 1238535 h 1455761"/>
                <a:gd name="connsiteX57" fmla="*/ 288878 w 3881652"/>
                <a:gd name="connsiteY57" fmla="*/ 1231711 h 1455761"/>
                <a:gd name="connsiteX58" fmla="*/ 193344 w 3881652"/>
                <a:gd name="connsiteY58" fmla="*/ 1197592 h 1455761"/>
                <a:gd name="connsiteX59" fmla="*/ 97810 w 3881652"/>
                <a:gd name="connsiteY59" fmla="*/ 1149824 h 1455761"/>
                <a:gd name="connsiteX60" fmla="*/ 22747 w 3881652"/>
                <a:gd name="connsiteY60" fmla="*/ 1122529 h 1455761"/>
                <a:gd name="connsiteX61" fmla="*/ 2275 w 3881652"/>
                <a:gd name="connsiteY61" fmla="*/ 1095233 h 1455761"/>
                <a:gd name="connsiteX62" fmla="*/ 9099 w 3881652"/>
                <a:gd name="connsiteY62" fmla="*/ 1095233 h 1455761"/>
                <a:gd name="connsiteX63" fmla="*/ 125105 w 3881652"/>
                <a:gd name="connsiteY63" fmla="*/ 1081586 h 1455761"/>
                <a:gd name="connsiteX64" fmla="*/ 302526 w 3881652"/>
                <a:gd name="connsiteY64" fmla="*/ 1054290 h 1455761"/>
                <a:gd name="connsiteX65" fmla="*/ 459475 w 3881652"/>
                <a:gd name="connsiteY65" fmla="*/ 1013347 h 1455761"/>
                <a:gd name="connsiteX66" fmla="*/ 657368 w 3881652"/>
                <a:gd name="connsiteY66" fmla="*/ 924636 h 1455761"/>
                <a:gd name="connsiteX67" fmla="*/ 827965 w 3881652"/>
                <a:gd name="connsiteY67" fmla="*/ 774511 h 1455761"/>
                <a:gd name="connsiteX68" fmla="*/ 909851 w 3881652"/>
                <a:gd name="connsiteY68" fmla="*/ 583442 h 1455761"/>
                <a:gd name="connsiteX69" fmla="*/ 1025857 w 3881652"/>
                <a:gd name="connsiteY69" fmla="*/ 481084 h 1455761"/>
                <a:gd name="connsiteX70" fmla="*/ 1210102 w 3881652"/>
                <a:gd name="connsiteY70" fmla="*/ 378726 h 1455761"/>
                <a:gd name="connsiteX71" fmla="*/ 1312460 w 3881652"/>
                <a:gd name="connsiteY71" fmla="*/ 303663 h 1455761"/>
                <a:gd name="connsiteX72" fmla="*/ 1421642 w 3881652"/>
                <a:gd name="connsiteY72" fmla="*/ 180833 h 1455761"/>
                <a:gd name="connsiteX73" fmla="*/ 1524001 w 3881652"/>
                <a:gd name="connsiteY73" fmla="*/ 112594 h 1455761"/>
                <a:gd name="connsiteX74" fmla="*/ 1605887 w 3881652"/>
                <a:gd name="connsiteY74" fmla="*/ 71651 h 1455761"/>
                <a:gd name="connsiteX75" fmla="*/ 1674126 w 3881652"/>
                <a:gd name="connsiteY75" fmla="*/ 10236 h 145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652" h="1455761">
                  <a:moveTo>
                    <a:pt x="1674126" y="10236"/>
                  </a:moveTo>
                  <a:cubicBezTo>
                    <a:pt x="1708245" y="0"/>
                    <a:pt x="1765112" y="7961"/>
                    <a:pt x="1810604" y="10236"/>
                  </a:cubicBezTo>
                  <a:cubicBezTo>
                    <a:pt x="1856096" y="12511"/>
                    <a:pt x="1895902" y="10236"/>
                    <a:pt x="1947081" y="23884"/>
                  </a:cubicBezTo>
                  <a:cubicBezTo>
                    <a:pt x="1998260" y="37532"/>
                    <a:pt x="2065362" y="65965"/>
                    <a:pt x="2117678" y="92123"/>
                  </a:cubicBezTo>
                  <a:cubicBezTo>
                    <a:pt x="2169994" y="118281"/>
                    <a:pt x="2215488" y="163773"/>
                    <a:pt x="2260980" y="180833"/>
                  </a:cubicBezTo>
                  <a:cubicBezTo>
                    <a:pt x="2306472" y="197893"/>
                    <a:pt x="2390633" y="194481"/>
                    <a:pt x="2390633" y="194481"/>
                  </a:cubicBezTo>
                  <a:cubicBezTo>
                    <a:pt x="2422478" y="197893"/>
                    <a:pt x="2404281" y="186520"/>
                    <a:pt x="2452048" y="201305"/>
                  </a:cubicBezTo>
                  <a:cubicBezTo>
                    <a:pt x="2499815" y="216090"/>
                    <a:pt x="2677236" y="283192"/>
                    <a:pt x="2677236" y="283192"/>
                  </a:cubicBezTo>
                  <a:lnTo>
                    <a:pt x="2977487" y="385550"/>
                  </a:lnTo>
                  <a:lnTo>
                    <a:pt x="3195851" y="460612"/>
                  </a:lnTo>
                  <a:cubicBezTo>
                    <a:pt x="3257266" y="482221"/>
                    <a:pt x="3295935" y="502693"/>
                    <a:pt x="3345977" y="515203"/>
                  </a:cubicBezTo>
                  <a:cubicBezTo>
                    <a:pt x="3396019" y="527713"/>
                    <a:pt x="3452884" y="528851"/>
                    <a:pt x="3496102" y="535675"/>
                  </a:cubicBezTo>
                  <a:cubicBezTo>
                    <a:pt x="3539320" y="542499"/>
                    <a:pt x="3572302" y="551598"/>
                    <a:pt x="3605284" y="556147"/>
                  </a:cubicBezTo>
                  <a:cubicBezTo>
                    <a:pt x="3638266" y="560696"/>
                    <a:pt x="3674661" y="560696"/>
                    <a:pt x="3693995" y="562971"/>
                  </a:cubicBezTo>
                  <a:cubicBezTo>
                    <a:pt x="3713329" y="565246"/>
                    <a:pt x="3715604" y="561833"/>
                    <a:pt x="3721290" y="569794"/>
                  </a:cubicBezTo>
                  <a:cubicBezTo>
                    <a:pt x="3726976" y="577755"/>
                    <a:pt x="3716741" y="597090"/>
                    <a:pt x="3728114" y="610738"/>
                  </a:cubicBezTo>
                  <a:cubicBezTo>
                    <a:pt x="3739487" y="624386"/>
                    <a:pt x="3767920" y="640308"/>
                    <a:pt x="3789529" y="651681"/>
                  </a:cubicBezTo>
                  <a:cubicBezTo>
                    <a:pt x="3811138" y="663054"/>
                    <a:pt x="3846395" y="669879"/>
                    <a:pt x="3857768" y="678977"/>
                  </a:cubicBezTo>
                  <a:cubicBezTo>
                    <a:pt x="3869141" y="688076"/>
                    <a:pt x="3881652" y="698311"/>
                    <a:pt x="3857768" y="706272"/>
                  </a:cubicBezTo>
                  <a:cubicBezTo>
                    <a:pt x="3833884" y="714233"/>
                    <a:pt x="3777018" y="722195"/>
                    <a:pt x="3714466" y="726744"/>
                  </a:cubicBezTo>
                  <a:cubicBezTo>
                    <a:pt x="3651914" y="731293"/>
                    <a:pt x="3537045" y="725607"/>
                    <a:pt x="3482454" y="733568"/>
                  </a:cubicBezTo>
                  <a:cubicBezTo>
                    <a:pt x="3427863" y="741529"/>
                    <a:pt x="3402842" y="752902"/>
                    <a:pt x="3386920" y="774511"/>
                  </a:cubicBezTo>
                  <a:cubicBezTo>
                    <a:pt x="3370998" y="796120"/>
                    <a:pt x="3370998" y="833651"/>
                    <a:pt x="3386920" y="863221"/>
                  </a:cubicBezTo>
                  <a:cubicBezTo>
                    <a:pt x="3402842" y="892791"/>
                    <a:pt x="3449472" y="930323"/>
                    <a:pt x="3482454" y="951932"/>
                  </a:cubicBezTo>
                  <a:cubicBezTo>
                    <a:pt x="3515436" y="973541"/>
                    <a:pt x="3566616" y="980365"/>
                    <a:pt x="3584813" y="992875"/>
                  </a:cubicBezTo>
                  <a:cubicBezTo>
                    <a:pt x="3603010" y="1005385"/>
                    <a:pt x="3604146" y="1015621"/>
                    <a:pt x="3591636" y="1026994"/>
                  </a:cubicBezTo>
                  <a:cubicBezTo>
                    <a:pt x="3579126" y="1038367"/>
                    <a:pt x="3555242" y="1049741"/>
                    <a:pt x="3509750" y="1061114"/>
                  </a:cubicBezTo>
                  <a:cubicBezTo>
                    <a:pt x="3464258" y="1072487"/>
                    <a:pt x="3383508" y="1087272"/>
                    <a:pt x="3318681" y="1095233"/>
                  </a:cubicBezTo>
                  <a:cubicBezTo>
                    <a:pt x="3253854" y="1103194"/>
                    <a:pt x="3179929" y="1107744"/>
                    <a:pt x="3120789" y="1108881"/>
                  </a:cubicBezTo>
                  <a:cubicBezTo>
                    <a:pt x="3061649" y="1110018"/>
                    <a:pt x="3009332" y="1103194"/>
                    <a:pt x="2963839" y="1102057"/>
                  </a:cubicBezTo>
                  <a:cubicBezTo>
                    <a:pt x="2918346" y="1100920"/>
                    <a:pt x="2875129" y="1099782"/>
                    <a:pt x="2847833" y="1102057"/>
                  </a:cubicBezTo>
                  <a:cubicBezTo>
                    <a:pt x="2820538" y="1104332"/>
                    <a:pt x="2810302" y="1099783"/>
                    <a:pt x="2800066" y="1115705"/>
                  </a:cubicBezTo>
                  <a:cubicBezTo>
                    <a:pt x="2789830" y="1131628"/>
                    <a:pt x="2779595" y="1177120"/>
                    <a:pt x="2786419" y="1197592"/>
                  </a:cubicBezTo>
                  <a:cubicBezTo>
                    <a:pt x="2793243" y="1218064"/>
                    <a:pt x="2829637" y="1224887"/>
                    <a:pt x="2841010" y="1238535"/>
                  </a:cubicBezTo>
                  <a:cubicBezTo>
                    <a:pt x="2852383" y="1252183"/>
                    <a:pt x="2863756" y="1268105"/>
                    <a:pt x="2854657" y="1279478"/>
                  </a:cubicBezTo>
                  <a:cubicBezTo>
                    <a:pt x="2845559" y="1290851"/>
                    <a:pt x="2823950" y="1298813"/>
                    <a:pt x="2786419" y="1306774"/>
                  </a:cubicBezTo>
                  <a:cubicBezTo>
                    <a:pt x="2748888" y="1314735"/>
                    <a:pt x="2694296" y="1322696"/>
                    <a:pt x="2629469" y="1327245"/>
                  </a:cubicBezTo>
                  <a:cubicBezTo>
                    <a:pt x="2564642" y="1331794"/>
                    <a:pt x="2462284" y="1332932"/>
                    <a:pt x="2397457" y="1334069"/>
                  </a:cubicBezTo>
                  <a:cubicBezTo>
                    <a:pt x="2332630" y="1335206"/>
                    <a:pt x="2275765" y="1332932"/>
                    <a:pt x="2240508" y="1334069"/>
                  </a:cubicBezTo>
                  <a:cubicBezTo>
                    <a:pt x="2205251" y="1335206"/>
                    <a:pt x="2214350" y="1332932"/>
                    <a:pt x="2185917" y="1340893"/>
                  </a:cubicBezTo>
                  <a:cubicBezTo>
                    <a:pt x="2157484" y="1348854"/>
                    <a:pt x="2108580" y="1365914"/>
                    <a:pt x="2069911" y="1381836"/>
                  </a:cubicBezTo>
                  <a:cubicBezTo>
                    <a:pt x="2031242" y="1397758"/>
                    <a:pt x="1990299" y="1425054"/>
                    <a:pt x="1953905" y="1436427"/>
                  </a:cubicBezTo>
                  <a:cubicBezTo>
                    <a:pt x="1917511" y="1447800"/>
                    <a:pt x="1889078" y="1447800"/>
                    <a:pt x="1851547" y="1450075"/>
                  </a:cubicBezTo>
                  <a:cubicBezTo>
                    <a:pt x="1814016" y="1452350"/>
                    <a:pt x="1783308" y="1455761"/>
                    <a:pt x="1728717" y="1450075"/>
                  </a:cubicBezTo>
                  <a:cubicBezTo>
                    <a:pt x="1674126" y="1444389"/>
                    <a:pt x="1524001" y="1415956"/>
                    <a:pt x="1524001" y="1415956"/>
                  </a:cubicBezTo>
                  <a:cubicBezTo>
                    <a:pt x="1458037" y="1404583"/>
                    <a:pt x="1389798" y="1388660"/>
                    <a:pt x="1332932" y="1381836"/>
                  </a:cubicBezTo>
                  <a:cubicBezTo>
                    <a:pt x="1276066" y="1375012"/>
                    <a:pt x="1238535" y="1373875"/>
                    <a:pt x="1182807" y="1375012"/>
                  </a:cubicBezTo>
                  <a:cubicBezTo>
                    <a:pt x="1127079" y="1376149"/>
                    <a:pt x="1053153" y="1382973"/>
                    <a:pt x="998562" y="1388660"/>
                  </a:cubicBezTo>
                  <a:cubicBezTo>
                    <a:pt x="943971" y="1394347"/>
                    <a:pt x="897341" y="1406857"/>
                    <a:pt x="855260" y="1409132"/>
                  </a:cubicBezTo>
                  <a:cubicBezTo>
                    <a:pt x="813179" y="1411407"/>
                    <a:pt x="779060" y="1407995"/>
                    <a:pt x="746078" y="1402308"/>
                  </a:cubicBezTo>
                  <a:cubicBezTo>
                    <a:pt x="713096" y="1396621"/>
                    <a:pt x="685801" y="1381836"/>
                    <a:pt x="657368" y="1375012"/>
                  </a:cubicBezTo>
                  <a:cubicBezTo>
                    <a:pt x="628935" y="1368188"/>
                    <a:pt x="602777" y="1363640"/>
                    <a:pt x="575481" y="1361365"/>
                  </a:cubicBezTo>
                  <a:cubicBezTo>
                    <a:pt x="548186" y="1359091"/>
                    <a:pt x="493595" y="1361365"/>
                    <a:pt x="493595" y="1361365"/>
                  </a:cubicBezTo>
                  <a:cubicBezTo>
                    <a:pt x="470849" y="1361365"/>
                    <a:pt x="453789" y="1365914"/>
                    <a:pt x="439004" y="1361365"/>
                  </a:cubicBezTo>
                  <a:cubicBezTo>
                    <a:pt x="424219" y="1356816"/>
                    <a:pt x="407159" y="1349991"/>
                    <a:pt x="404884" y="1334069"/>
                  </a:cubicBezTo>
                  <a:cubicBezTo>
                    <a:pt x="402609" y="1318147"/>
                    <a:pt x="426493" y="1281752"/>
                    <a:pt x="425356" y="1265830"/>
                  </a:cubicBezTo>
                  <a:cubicBezTo>
                    <a:pt x="424219" y="1249908"/>
                    <a:pt x="420806" y="1244221"/>
                    <a:pt x="398060" y="1238535"/>
                  </a:cubicBezTo>
                  <a:cubicBezTo>
                    <a:pt x="375314" y="1232849"/>
                    <a:pt x="322997" y="1238535"/>
                    <a:pt x="288878" y="1231711"/>
                  </a:cubicBezTo>
                  <a:cubicBezTo>
                    <a:pt x="254759" y="1224887"/>
                    <a:pt x="225188" y="1211240"/>
                    <a:pt x="193344" y="1197592"/>
                  </a:cubicBezTo>
                  <a:cubicBezTo>
                    <a:pt x="161500" y="1183944"/>
                    <a:pt x="126243" y="1162334"/>
                    <a:pt x="97810" y="1149824"/>
                  </a:cubicBezTo>
                  <a:cubicBezTo>
                    <a:pt x="69377" y="1137314"/>
                    <a:pt x="38669" y="1131627"/>
                    <a:pt x="22747" y="1122529"/>
                  </a:cubicBezTo>
                  <a:cubicBezTo>
                    <a:pt x="6825" y="1113431"/>
                    <a:pt x="4550" y="1099782"/>
                    <a:pt x="2275" y="1095233"/>
                  </a:cubicBezTo>
                  <a:cubicBezTo>
                    <a:pt x="0" y="1090684"/>
                    <a:pt x="9099" y="1095233"/>
                    <a:pt x="9099" y="1095233"/>
                  </a:cubicBezTo>
                  <a:cubicBezTo>
                    <a:pt x="29571" y="1092959"/>
                    <a:pt x="76200" y="1088410"/>
                    <a:pt x="125105" y="1081586"/>
                  </a:cubicBezTo>
                  <a:cubicBezTo>
                    <a:pt x="174010" y="1074762"/>
                    <a:pt x="246798" y="1065663"/>
                    <a:pt x="302526" y="1054290"/>
                  </a:cubicBezTo>
                  <a:cubicBezTo>
                    <a:pt x="358254" y="1042917"/>
                    <a:pt x="400335" y="1034956"/>
                    <a:pt x="459475" y="1013347"/>
                  </a:cubicBezTo>
                  <a:cubicBezTo>
                    <a:pt x="518615" y="991738"/>
                    <a:pt x="595953" y="964442"/>
                    <a:pt x="657368" y="924636"/>
                  </a:cubicBezTo>
                  <a:cubicBezTo>
                    <a:pt x="718783" y="884830"/>
                    <a:pt x="785885" y="831377"/>
                    <a:pt x="827965" y="774511"/>
                  </a:cubicBezTo>
                  <a:cubicBezTo>
                    <a:pt x="870046" y="717645"/>
                    <a:pt x="876869" y="632347"/>
                    <a:pt x="909851" y="583442"/>
                  </a:cubicBezTo>
                  <a:cubicBezTo>
                    <a:pt x="942833" y="534538"/>
                    <a:pt x="975815" y="515203"/>
                    <a:pt x="1025857" y="481084"/>
                  </a:cubicBezTo>
                  <a:cubicBezTo>
                    <a:pt x="1075899" y="446965"/>
                    <a:pt x="1162335" y="408296"/>
                    <a:pt x="1210102" y="378726"/>
                  </a:cubicBezTo>
                  <a:cubicBezTo>
                    <a:pt x="1257869" y="349156"/>
                    <a:pt x="1277203" y="336645"/>
                    <a:pt x="1312460" y="303663"/>
                  </a:cubicBezTo>
                  <a:cubicBezTo>
                    <a:pt x="1347717" y="270681"/>
                    <a:pt x="1386385" y="212678"/>
                    <a:pt x="1421642" y="180833"/>
                  </a:cubicBezTo>
                  <a:cubicBezTo>
                    <a:pt x="1456899" y="148988"/>
                    <a:pt x="1493294" y="130791"/>
                    <a:pt x="1524001" y="112594"/>
                  </a:cubicBezTo>
                  <a:cubicBezTo>
                    <a:pt x="1554708" y="94397"/>
                    <a:pt x="1582004" y="87573"/>
                    <a:pt x="1605887" y="71651"/>
                  </a:cubicBezTo>
                  <a:cubicBezTo>
                    <a:pt x="1629771" y="55729"/>
                    <a:pt x="1640007" y="20472"/>
                    <a:pt x="1674126" y="10236"/>
                  </a:cubicBezTo>
                  <a:close/>
                </a:path>
              </a:pathLst>
            </a:custGeom>
            <a:solidFill>
              <a:srgbClr val="92D050"/>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07" name="Freeform 706"/>
            <p:cNvSpPr/>
            <p:nvPr/>
          </p:nvSpPr>
          <p:spPr>
            <a:xfrm>
              <a:off x="5801116" y="4313545"/>
              <a:ext cx="652356" cy="246435"/>
            </a:xfrm>
            <a:custGeom>
              <a:avLst/>
              <a:gdLst>
                <a:gd name="connsiteX0" fmla="*/ 20472 w 734704"/>
                <a:gd name="connsiteY0" fmla="*/ 326408 h 388960"/>
                <a:gd name="connsiteX1" fmla="*/ 170597 w 734704"/>
                <a:gd name="connsiteY1" fmla="*/ 299113 h 388960"/>
                <a:gd name="connsiteX2" fmla="*/ 300251 w 734704"/>
                <a:gd name="connsiteY2" fmla="*/ 271817 h 388960"/>
                <a:gd name="connsiteX3" fmla="*/ 436728 w 734704"/>
                <a:gd name="connsiteY3" fmla="*/ 264993 h 388960"/>
                <a:gd name="connsiteX4" fmla="*/ 504967 w 734704"/>
                <a:gd name="connsiteY4" fmla="*/ 285465 h 388960"/>
                <a:gd name="connsiteX5" fmla="*/ 600501 w 734704"/>
                <a:gd name="connsiteY5" fmla="*/ 340056 h 388960"/>
                <a:gd name="connsiteX6" fmla="*/ 661916 w 734704"/>
                <a:gd name="connsiteY6" fmla="*/ 380999 h 388960"/>
                <a:gd name="connsiteX7" fmla="*/ 696036 w 734704"/>
                <a:gd name="connsiteY7" fmla="*/ 380999 h 388960"/>
                <a:gd name="connsiteX8" fmla="*/ 709684 w 734704"/>
                <a:gd name="connsiteY8" fmla="*/ 333232 h 388960"/>
                <a:gd name="connsiteX9" fmla="*/ 723331 w 734704"/>
                <a:gd name="connsiteY9" fmla="*/ 285465 h 388960"/>
                <a:gd name="connsiteX10" fmla="*/ 730155 w 734704"/>
                <a:gd name="connsiteY10" fmla="*/ 237698 h 388960"/>
                <a:gd name="connsiteX11" fmla="*/ 696036 w 734704"/>
                <a:gd name="connsiteY11" fmla="*/ 176283 h 388960"/>
                <a:gd name="connsiteX12" fmla="*/ 607325 w 734704"/>
                <a:gd name="connsiteY12" fmla="*/ 87572 h 388960"/>
                <a:gd name="connsiteX13" fmla="*/ 559558 w 734704"/>
                <a:gd name="connsiteY13" fmla="*/ 39805 h 388960"/>
                <a:gd name="connsiteX14" fmla="*/ 504967 w 734704"/>
                <a:gd name="connsiteY14" fmla="*/ 5686 h 388960"/>
                <a:gd name="connsiteX15" fmla="*/ 443552 w 734704"/>
                <a:gd name="connsiteY15" fmla="*/ 5686 h 388960"/>
                <a:gd name="connsiteX16" fmla="*/ 388961 w 734704"/>
                <a:gd name="connsiteY16" fmla="*/ 19334 h 388960"/>
                <a:gd name="connsiteX17" fmla="*/ 341194 w 734704"/>
                <a:gd name="connsiteY17" fmla="*/ 67101 h 388960"/>
                <a:gd name="connsiteX18" fmla="*/ 320722 w 734704"/>
                <a:gd name="connsiteY18" fmla="*/ 94396 h 388960"/>
                <a:gd name="connsiteX19" fmla="*/ 300251 w 734704"/>
                <a:gd name="connsiteY19" fmla="*/ 121692 h 388960"/>
                <a:gd name="connsiteX20" fmla="*/ 225188 w 734704"/>
                <a:gd name="connsiteY20" fmla="*/ 135340 h 388960"/>
                <a:gd name="connsiteX21" fmla="*/ 170597 w 734704"/>
                <a:gd name="connsiteY21" fmla="*/ 142163 h 388960"/>
                <a:gd name="connsiteX22" fmla="*/ 129654 w 734704"/>
                <a:gd name="connsiteY22" fmla="*/ 169459 h 388960"/>
                <a:gd name="connsiteX23" fmla="*/ 81887 w 734704"/>
                <a:gd name="connsiteY23" fmla="*/ 230874 h 388960"/>
                <a:gd name="connsiteX24" fmla="*/ 47767 w 734704"/>
                <a:gd name="connsiteY24" fmla="*/ 278641 h 388960"/>
                <a:gd name="connsiteX25" fmla="*/ 20472 w 734704"/>
                <a:gd name="connsiteY25" fmla="*/ 326408 h 3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704" h="388960">
                  <a:moveTo>
                    <a:pt x="20472" y="326408"/>
                  </a:moveTo>
                  <a:cubicBezTo>
                    <a:pt x="40944" y="329820"/>
                    <a:pt x="123967" y="308211"/>
                    <a:pt x="170597" y="299113"/>
                  </a:cubicBezTo>
                  <a:cubicBezTo>
                    <a:pt x="217227" y="290015"/>
                    <a:pt x="255896" y="277504"/>
                    <a:pt x="300251" y="271817"/>
                  </a:cubicBezTo>
                  <a:cubicBezTo>
                    <a:pt x="344606" y="266130"/>
                    <a:pt x="402609" y="262718"/>
                    <a:pt x="436728" y="264993"/>
                  </a:cubicBezTo>
                  <a:cubicBezTo>
                    <a:pt x="470847" y="267268"/>
                    <a:pt x="477672" y="272955"/>
                    <a:pt x="504967" y="285465"/>
                  </a:cubicBezTo>
                  <a:cubicBezTo>
                    <a:pt x="532262" y="297975"/>
                    <a:pt x="574343" y="324134"/>
                    <a:pt x="600501" y="340056"/>
                  </a:cubicBezTo>
                  <a:cubicBezTo>
                    <a:pt x="626659" y="355978"/>
                    <a:pt x="645994" y="374175"/>
                    <a:pt x="661916" y="380999"/>
                  </a:cubicBezTo>
                  <a:cubicBezTo>
                    <a:pt x="677838" y="387823"/>
                    <a:pt x="688075" y="388960"/>
                    <a:pt x="696036" y="380999"/>
                  </a:cubicBezTo>
                  <a:cubicBezTo>
                    <a:pt x="703997" y="373038"/>
                    <a:pt x="709684" y="333232"/>
                    <a:pt x="709684" y="333232"/>
                  </a:cubicBezTo>
                  <a:cubicBezTo>
                    <a:pt x="714233" y="317310"/>
                    <a:pt x="719919" y="301387"/>
                    <a:pt x="723331" y="285465"/>
                  </a:cubicBezTo>
                  <a:cubicBezTo>
                    <a:pt x="726743" y="269543"/>
                    <a:pt x="734704" y="255895"/>
                    <a:pt x="730155" y="237698"/>
                  </a:cubicBezTo>
                  <a:cubicBezTo>
                    <a:pt x="725606" y="219501"/>
                    <a:pt x="716508" y="201304"/>
                    <a:pt x="696036" y="176283"/>
                  </a:cubicBezTo>
                  <a:cubicBezTo>
                    <a:pt x="675564" y="151262"/>
                    <a:pt x="607325" y="87572"/>
                    <a:pt x="607325" y="87572"/>
                  </a:cubicBezTo>
                  <a:cubicBezTo>
                    <a:pt x="584579" y="64826"/>
                    <a:pt x="576618" y="53453"/>
                    <a:pt x="559558" y="39805"/>
                  </a:cubicBezTo>
                  <a:cubicBezTo>
                    <a:pt x="542498" y="26157"/>
                    <a:pt x="524301" y="11372"/>
                    <a:pt x="504967" y="5686"/>
                  </a:cubicBezTo>
                  <a:cubicBezTo>
                    <a:pt x="485633" y="0"/>
                    <a:pt x="462886" y="3411"/>
                    <a:pt x="443552" y="5686"/>
                  </a:cubicBezTo>
                  <a:cubicBezTo>
                    <a:pt x="424218" y="7961"/>
                    <a:pt x="406021" y="9098"/>
                    <a:pt x="388961" y="19334"/>
                  </a:cubicBezTo>
                  <a:cubicBezTo>
                    <a:pt x="371901" y="29570"/>
                    <a:pt x="352567" y="54591"/>
                    <a:pt x="341194" y="67101"/>
                  </a:cubicBezTo>
                  <a:cubicBezTo>
                    <a:pt x="329821" y="79611"/>
                    <a:pt x="320722" y="94396"/>
                    <a:pt x="320722" y="94396"/>
                  </a:cubicBezTo>
                  <a:cubicBezTo>
                    <a:pt x="313898" y="103494"/>
                    <a:pt x="316173" y="114868"/>
                    <a:pt x="300251" y="121692"/>
                  </a:cubicBezTo>
                  <a:cubicBezTo>
                    <a:pt x="284329" y="128516"/>
                    <a:pt x="246797" y="131928"/>
                    <a:pt x="225188" y="135340"/>
                  </a:cubicBezTo>
                  <a:cubicBezTo>
                    <a:pt x="203579" y="138752"/>
                    <a:pt x="186519" y="136477"/>
                    <a:pt x="170597" y="142163"/>
                  </a:cubicBezTo>
                  <a:cubicBezTo>
                    <a:pt x="154675" y="147849"/>
                    <a:pt x="144439" y="154674"/>
                    <a:pt x="129654" y="169459"/>
                  </a:cubicBezTo>
                  <a:cubicBezTo>
                    <a:pt x="114869" y="184244"/>
                    <a:pt x="95535" y="212677"/>
                    <a:pt x="81887" y="230874"/>
                  </a:cubicBezTo>
                  <a:cubicBezTo>
                    <a:pt x="68239" y="249071"/>
                    <a:pt x="56866" y="266130"/>
                    <a:pt x="47767" y="278641"/>
                  </a:cubicBezTo>
                  <a:cubicBezTo>
                    <a:pt x="38668" y="291152"/>
                    <a:pt x="0" y="322996"/>
                    <a:pt x="20472" y="326408"/>
                  </a:cubicBez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grpSp>
          <p:nvGrpSpPr>
            <p:cNvPr id="23" name="Group 207"/>
            <p:cNvGrpSpPr>
              <a:grpSpLocks/>
            </p:cNvGrpSpPr>
            <p:nvPr/>
          </p:nvGrpSpPr>
          <p:grpSpPr bwMode="auto">
            <a:xfrm>
              <a:off x="6761439" y="4003140"/>
              <a:ext cx="913402" cy="478761"/>
              <a:chOff x="2143" y="808"/>
              <a:chExt cx="648" cy="476"/>
            </a:xfrm>
            <a:solidFill>
              <a:sysClr val="window" lastClr="FFFFFF">
                <a:lumMod val="85000"/>
              </a:sysClr>
            </a:solidFill>
          </p:grpSpPr>
          <p:sp>
            <p:nvSpPr>
              <p:cNvPr id="749" name="Line 208"/>
              <p:cNvSpPr>
                <a:spLocks noChangeShapeType="1"/>
              </p:cNvSpPr>
              <p:nvPr/>
            </p:nvSpPr>
            <p:spPr bwMode="auto">
              <a:xfrm flipH="1">
                <a:off x="2392"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0" name="Line 209"/>
              <p:cNvSpPr>
                <a:spLocks noChangeShapeType="1"/>
              </p:cNvSpPr>
              <p:nvPr/>
            </p:nvSpPr>
            <p:spPr bwMode="auto">
              <a:xfrm flipH="1">
                <a:off x="2498"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1" name="Line 210"/>
              <p:cNvSpPr>
                <a:spLocks noChangeShapeType="1"/>
              </p:cNvSpPr>
              <p:nvPr/>
            </p:nvSpPr>
            <p:spPr bwMode="auto">
              <a:xfrm flipH="1">
                <a:off x="2179"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2" name="Line 211"/>
              <p:cNvSpPr>
                <a:spLocks noChangeShapeType="1"/>
              </p:cNvSpPr>
              <p:nvPr/>
            </p:nvSpPr>
            <p:spPr bwMode="auto">
              <a:xfrm flipH="1">
                <a:off x="2286"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grpSp>
            <p:nvGrpSpPr>
              <p:cNvPr id="24" name="Group 212"/>
              <p:cNvGrpSpPr>
                <a:grpSpLocks/>
              </p:cNvGrpSpPr>
              <p:nvPr/>
            </p:nvGrpSpPr>
            <p:grpSpPr bwMode="auto">
              <a:xfrm>
                <a:off x="2143" y="808"/>
                <a:ext cx="648" cy="324"/>
                <a:chOff x="2527" y="550"/>
                <a:chExt cx="648" cy="324"/>
              </a:xfrm>
              <a:grpFill/>
            </p:grpSpPr>
            <p:sp>
              <p:nvSpPr>
                <p:cNvPr id="75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5" name="Freeform 214"/>
                <p:cNvSpPr>
                  <a:spLocks/>
                </p:cNvSpPr>
                <p:nvPr/>
              </p:nvSpPr>
              <p:spPr bwMode="auto">
                <a:xfrm>
                  <a:off x="2533"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5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6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eaLnBrk="1" fontAlgn="auto" hangingPunct="1">
                    <a:spcBef>
                      <a:spcPts val="0"/>
                    </a:spcBef>
                    <a:spcAft>
                      <a:spcPts val="0"/>
                    </a:spcAft>
                    <a:defRPr/>
                  </a:pPr>
                  <a:endParaRPr lang="en-US" sz="1000" kern="0">
                    <a:solidFill>
                      <a:srgbClr val="000000">
                        <a:lumMod val="65000"/>
                        <a:lumOff val="35000"/>
                      </a:srgbClr>
                    </a:solidFill>
                    <a:latin typeface="Times New Roman" pitchFamily="18" charset="0"/>
                    <a:ea typeface=""/>
                    <a:cs typeface=""/>
                  </a:endParaRPr>
                </a:p>
              </p:txBody>
            </p:sp>
          </p:grpSp>
        </p:grpSp>
        <p:grpSp>
          <p:nvGrpSpPr>
            <p:cNvPr id="25" name="Group 98"/>
            <p:cNvGrpSpPr/>
            <p:nvPr/>
          </p:nvGrpSpPr>
          <p:grpSpPr>
            <a:xfrm>
              <a:off x="1430735" y="4016705"/>
              <a:ext cx="712619" cy="533349"/>
              <a:chOff x="682389" y="614149"/>
              <a:chExt cx="1460310" cy="1392074"/>
            </a:xfrm>
            <a:solidFill>
              <a:srgbClr val="FF9900"/>
            </a:solidFill>
          </p:grpSpPr>
          <p:sp>
            <p:nvSpPr>
              <p:cNvPr id="728" name="Oval 727"/>
              <p:cNvSpPr/>
              <p:nvPr/>
            </p:nvSpPr>
            <p:spPr>
              <a:xfrm>
                <a:off x="1057699" y="948519"/>
                <a:ext cx="731520" cy="731520"/>
              </a:xfrm>
              <a:prstGeom prst="ellipse">
                <a:avLst/>
              </a:prstGeom>
              <a:grpFill/>
              <a:ln w="25400" cap="flat" cmpd="sng" algn="ctr">
                <a:solidFill>
                  <a:srgbClr val="FF9900"/>
                </a:solid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cxnSp>
            <p:nvCxnSpPr>
              <p:cNvPr id="729" name="Straight Connector 728"/>
              <p:cNvCxnSpPr/>
              <p:nvPr/>
            </p:nvCxnSpPr>
            <p:spPr>
              <a:xfrm rot="5400000" flipH="1" flipV="1">
                <a:off x="1545610" y="719920"/>
                <a:ext cx="232011" cy="102358"/>
              </a:xfrm>
              <a:prstGeom prst="line">
                <a:avLst/>
              </a:prstGeom>
              <a:grpFill/>
              <a:ln w="9525" cap="flat" cmpd="sng" algn="ctr">
                <a:solidFill>
                  <a:srgbClr val="FF9900"/>
                </a:solidFill>
                <a:prstDash val="solid"/>
              </a:ln>
              <a:effectLst/>
            </p:spPr>
          </p:cxnSp>
          <p:cxnSp>
            <p:nvCxnSpPr>
              <p:cNvPr id="730" name="Straight Connector 729"/>
              <p:cNvCxnSpPr/>
              <p:nvPr/>
            </p:nvCxnSpPr>
            <p:spPr>
              <a:xfrm rot="5400000" flipH="1" flipV="1">
                <a:off x="1726442" y="893929"/>
                <a:ext cx="88711" cy="75062"/>
              </a:xfrm>
              <a:prstGeom prst="line">
                <a:avLst/>
              </a:prstGeom>
              <a:grpFill/>
              <a:ln w="9525" cap="flat" cmpd="sng" algn="ctr">
                <a:solidFill>
                  <a:srgbClr val="FF9900"/>
                </a:solidFill>
                <a:prstDash val="solid"/>
              </a:ln>
              <a:effectLst/>
            </p:spPr>
          </p:cxnSp>
          <p:cxnSp>
            <p:nvCxnSpPr>
              <p:cNvPr id="731" name="Straight Connector 730"/>
              <p:cNvCxnSpPr/>
              <p:nvPr/>
            </p:nvCxnSpPr>
            <p:spPr>
              <a:xfrm rot="5400000" flipH="1" flipV="1">
                <a:off x="1063389" y="1807192"/>
                <a:ext cx="232011" cy="102358"/>
              </a:xfrm>
              <a:prstGeom prst="line">
                <a:avLst/>
              </a:prstGeom>
              <a:grpFill/>
              <a:ln w="9525" cap="flat" cmpd="sng" algn="ctr">
                <a:solidFill>
                  <a:srgbClr val="FF9900"/>
                </a:solidFill>
                <a:prstDash val="solid"/>
              </a:ln>
              <a:effectLst/>
            </p:spPr>
          </p:cxnSp>
          <p:cxnSp>
            <p:nvCxnSpPr>
              <p:cNvPr id="732" name="Straight Connector 731"/>
              <p:cNvCxnSpPr/>
              <p:nvPr/>
            </p:nvCxnSpPr>
            <p:spPr>
              <a:xfrm flipV="1">
                <a:off x="1824253" y="955343"/>
                <a:ext cx="236562" cy="138753"/>
              </a:xfrm>
              <a:prstGeom prst="line">
                <a:avLst/>
              </a:prstGeom>
              <a:grpFill/>
              <a:ln w="9525" cap="flat" cmpd="sng" algn="ctr">
                <a:solidFill>
                  <a:srgbClr val="FF9900"/>
                </a:solidFill>
                <a:prstDash val="solid"/>
              </a:ln>
              <a:effectLst/>
            </p:spPr>
          </p:cxnSp>
          <p:cxnSp>
            <p:nvCxnSpPr>
              <p:cNvPr id="733" name="Straight Connector 732"/>
              <p:cNvCxnSpPr/>
              <p:nvPr/>
            </p:nvCxnSpPr>
            <p:spPr>
              <a:xfrm>
                <a:off x="1883391" y="1364776"/>
                <a:ext cx="259308" cy="34120"/>
              </a:xfrm>
              <a:prstGeom prst="line">
                <a:avLst/>
              </a:prstGeom>
              <a:grpFill/>
              <a:ln w="9525" cap="flat" cmpd="sng" algn="ctr">
                <a:solidFill>
                  <a:srgbClr val="FF9900"/>
                </a:solidFill>
                <a:prstDash val="solid"/>
              </a:ln>
              <a:effectLst/>
            </p:spPr>
          </p:cxnSp>
          <p:cxnSp>
            <p:nvCxnSpPr>
              <p:cNvPr id="734" name="Straight Connector 733"/>
              <p:cNvCxnSpPr/>
              <p:nvPr/>
            </p:nvCxnSpPr>
            <p:spPr>
              <a:xfrm>
                <a:off x="1760561" y="1624084"/>
                <a:ext cx="177421" cy="177420"/>
              </a:xfrm>
              <a:prstGeom prst="line">
                <a:avLst/>
              </a:prstGeom>
              <a:grpFill/>
              <a:ln w="9525" cap="flat" cmpd="sng" algn="ctr">
                <a:solidFill>
                  <a:srgbClr val="FF9900"/>
                </a:solidFill>
                <a:prstDash val="solid"/>
              </a:ln>
              <a:effectLst/>
            </p:spPr>
          </p:cxnSp>
          <p:cxnSp>
            <p:nvCxnSpPr>
              <p:cNvPr id="735" name="Straight Connector 734"/>
              <p:cNvCxnSpPr/>
              <p:nvPr/>
            </p:nvCxnSpPr>
            <p:spPr>
              <a:xfrm rot="16200000" flipH="1">
                <a:off x="1422778" y="1859508"/>
                <a:ext cx="225191" cy="68240"/>
              </a:xfrm>
              <a:prstGeom prst="line">
                <a:avLst/>
              </a:prstGeom>
              <a:grpFill/>
              <a:ln w="9525" cap="flat" cmpd="sng" algn="ctr">
                <a:solidFill>
                  <a:srgbClr val="FF9900"/>
                </a:solidFill>
                <a:prstDash val="solid"/>
              </a:ln>
              <a:effectLst/>
            </p:spPr>
          </p:cxnSp>
          <p:cxnSp>
            <p:nvCxnSpPr>
              <p:cNvPr id="736" name="Straight Connector 735"/>
              <p:cNvCxnSpPr/>
              <p:nvPr/>
            </p:nvCxnSpPr>
            <p:spPr>
              <a:xfrm rot="10800000" flipV="1">
                <a:off x="798394" y="1528549"/>
                <a:ext cx="211540" cy="136478"/>
              </a:xfrm>
              <a:prstGeom prst="line">
                <a:avLst/>
              </a:prstGeom>
              <a:grpFill/>
              <a:ln w="9525" cap="flat" cmpd="sng" algn="ctr">
                <a:solidFill>
                  <a:srgbClr val="FF9900"/>
                </a:solidFill>
                <a:prstDash val="solid"/>
              </a:ln>
              <a:effectLst/>
            </p:spPr>
          </p:cxnSp>
          <p:cxnSp>
            <p:nvCxnSpPr>
              <p:cNvPr id="737" name="Straight Connector 736"/>
              <p:cNvCxnSpPr/>
              <p:nvPr/>
            </p:nvCxnSpPr>
            <p:spPr>
              <a:xfrm rot="10800000">
                <a:off x="682389" y="1221476"/>
                <a:ext cx="266131" cy="34119"/>
              </a:xfrm>
              <a:prstGeom prst="line">
                <a:avLst/>
              </a:prstGeom>
              <a:grpFill/>
              <a:ln w="9525" cap="flat" cmpd="sng" algn="ctr">
                <a:solidFill>
                  <a:srgbClr val="FF9900"/>
                </a:solidFill>
                <a:prstDash val="solid"/>
              </a:ln>
              <a:effectLst/>
            </p:spPr>
          </p:cxnSp>
          <p:cxnSp>
            <p:nvCxnSpPr>
              <p:cNvPr id="738" name="Straight Connector 737"/>
              <p:cNvCxnSpPr/>
              <p:nvPr/>
            </p:nvCxnSpPr>
            <p:spPr>
              <a:xfrm rot="10800000">
                <a:off x="893929" y="825690"/>
                <a:ext cx="184245" cy="177420"/>
              </a:xfrm>
              <a:prstGeom prst="line">
                <a:avLst/>
              </a:prstGeom>
              <a:grpFill/>
              <a:ln w="9525" cap="flat" cmpd="sng" algn="ctr">
                <a:solidFill>
                  <a:srgbClr val="FF9900"/>
                </a:solidFill>
                <a:prstDash val="solid"/>
              </a:ln>
              <a:effectLst/>
            </p:spPr>
          </p:cxnSp>
          <p:cxnSp>
            <p:nvCxnSpPr>
              <p:cNvPr id="739" name="Straight Connector 738"/>
              <p:cNvCxnSpPr/>
              <p:nvPr/>
            </p:nvCxnSpPr>
            <p:spPr>
              <a:xfrm rot="16200000" flipV="1">
                <a:off x="1177120" y="713095"/>
                <a:ext cx="245660" cy="47767"/>
              </a:xfrm>
              <a:prstGeom prst="line">
                <a:avLst/>
              </a:prstGeom>
              <a:grpFill/>
              <a:ln w="9525" cap="flat" cmpd="sng" algn="ctr">
                <a:solidFill>
                  <a:srgbClr val="FF9900"/>
                </a:solidFill>
                <a:prstDash val="solid"/>
              </a:ln>
              <a:effectLst/>
            </p:spPr>
          </p:cxnSp>
          <p:cxnSp>
            <p:nvCxnSpPr>
              <p:cNvPr id="740" name="Straight Connector 739"/>
              <p:cNvCxnSpPr/>
              <p:nvPr/>
            </p:nvCxnSpPr>
            <p:spPr>
              <a:xfrm flipV="1">
                <a:off x="1883391" y="1201003"/>
                <a:ext cx="109182" cy="20472"/>
              </a:xfrm>
              <a:prstGeom prst="line">
                <a:avLst/>
              </a:prstGeom>
              <a:grpFill/>
              <a:ln w="9525" cap="flat" cmpd="sng" algn="ctr">
                <a:solidFill>
                  <a:srgbClr val="FF9900"/>
                </a:solidFill>
                <a:prstDash val="solid"/>
              </a:ln>
              <a:effectLst/>
            </p:spPr>
          </p:cxnSp>
          <p:cxnSp>
            <p:nvCxnSpPr>
              <p:cNvPr id="741" name="Straight Connector 740"/>
              <p:cNvCxnSpPr/>
              <p:nvPr/>
            </p:nvCxnSpPr>
            <p:spPr>
              <a:xfrm>
                <a:off x="1842448" y="1508078"/>
                <a:ext cx="116006" cy="61415"/>
              </a:xfrm>
              <a:prstGeom prst="line">
                <a:avLst/>
              </a:prstGeom>
              <a:grpFill/>
              <a:ln w="9525" cap="flat" cmpd="sng" algn="ctr">
                <a:solidFill>
                  <a:srgbClr val="FF9900"/>
                </a:solidFill>
                <a:prstDash val="solid"/>
              </a:ln>
              <a:effectLst/>
            </p:spPr>
          </p:cxnSp>
          <p:cxnSp>
            <p:nvCxnSpPr>
              <p:cNvPr id="742" name="Straight Connector 741"/>
              <p:cNvCxnSpPr/>
              <p:nvPr/>
            </p:nvCxnSpPr>
            <p:spPr>
              <a:xfrm rot="16200000" flipH="1">
                <a:off x="1620671" y="1757149"/>
                <a:ext cx="109182" cy="47767"/>
              </a:xfrm>
              <a:prstGeom prst="line">
                <a:avLst/>
              </a:prstGeom>
              <a:grpFill/>
              <a:ln w="9525" cap="flat" cmpd="sng" algn="ctr">
                <a:solidFill>
                  <a:srgbClr val="FF9900"/>
                </a:solidFill>
                <a:prstDash val="solid"/>
              </a:ln>
              <a:effectLst/>
            </p:spPr>
          </p:cxnSp>
          <p:cxnSp>
            <p:nvCxnSpPr>
              <p:cNvPr id="743" name="Straight Connector 742"/>
              <p:cNvCxnSpPr/>
              <p:nvPr/>
            </p:nvCxnSpPr>
            <p:spPr>
              <a:xfrm rot="5400000">
                <a:off x="1306773" y="1825388"/>
                <a:ext cx="109182" cy="6824"/>
              </a:xfrm>
              <a:prstGeom prst="line">
                <a:avLst/>
              </a:prstGeom>
              <a:grpFill/>
              <a:ln w="9525" cap="flat" cmpd="sng" algn="ctr">
                <a:solidFill>
                  <a:srgbClr val="FF9900"/>
                </a:solidFill>
                <a:prstDash val="solid"/>
              </a:ln>
              <a:effectLst/>
            </p:spPr>
          </p:cxnSp>
          <p:cxnSp>
            <p:nvCxnSpPr>
              <p:cNvPr id="744" name="Straight Connector 743"/>
              <p:cNvCxnSpPr/>
              <p:nvPr/>
            </p:nvCxnSpPr>
            <p:spPr>
              <a:xfrm rot="5400000">
                <a:off x="1013347" y="1654791"/>
                <a:ext cx="95534" cy="88711"/>
              </a:xfrm>
              <a:prstGeom prst="line">
                <a:avLst/>
              </a:prstGeom>
              <a:grpFill/>
              <a:ln w="9525" cap="flat" cmpd="sng" algn="ctr">
                <a:solidFill>
                  <a:srgbClr val="FF9900"/>
                </a:solidFill>
                <a:prstDash val="solid"/>
              </a:ln>
              <a:effectLst/>
            </p:spPr>
          </p:cxnSp>
          <p:cxnSp>
            <p:nvCxnSpPr>
              <p:cNvPr id="745" name="Straight Connector 744"/>
              <p:cNvCxnSpPr/>
              <p:nvPr/>
            </p:nvCxnSpPr>
            <p:spPr>
              <a:xfrm rot="10800000" flipV="1">
                <a:off x="846161" y="1398895"/>
                <a:ext cx="109182" cy="40943"/>
              </a:xfrm>
              <a:prstGeom prst="line">
                <a:avLst/>
              </a:prstGeom>
              <a:grpFill/>
              <a:ln w="9525" cap="flat" cmpd="sng" algn="ctr">
                <a:solidFill>
                  <a:srgbClr val="FF9900"/>
                </a:solidFill>
                <a:prstDash val="solid"/>
              </a:ln>
              <a:effectLst/>
            </p:spPr>
          </p:cxnSp>
          <p:cxnSp>
            <p:nvCxnSpPr>
              <p:cNvPr id="746" name="Straight Connector 745"/>
              <p:cNvCxnSpPr/>
              <p:nvPr/>
            </p:nvCxnSpPr>
            <p:spPr>
              <a:xfrm rot="10800000">
                <a:off x="893928" y="1057702"/>
                <a:ext cx="109182" cy="68239"/>
              </a:xfrm>
              <a:prstGeom prst="line">
                <a:avLst/>
              </a:prstGeom>
              <a:grpFill/>
              <a:ln w="9525" cap="flat" cmpd="sng" algn="ctr">
                <a:solidFill>
                  <a:srgbClr val="FF9900"/>
                </a:solidFill>
                <a:prstDash val="solid"/>
              </a:ln>
              <a:effectLst/>
            </p:spPr>
          </p:cxnSp>
          <p:cxnSp>
            <p:nvCxnSpPr>
              <p:cNvPr id="747" name="Straight Connector 746"/>
              <p:cNvCxnSpPr/>
              <p:nvPr/>
            </p:nvCxnSpPr>
            <p:spPr>
              <a:xfrm rot="16200000" flipV="1">
                <a:off x="1115705" y="835925"/>
                <a:ext cx="102358" cy="40943"/>
              </a:xfrm>
              <a:prstGeom prst="line">
                <a:avLst/>
              </a:prstGeom>
              <a:grpFill/>
              <a:ln w="9525" cap="flat" cmpd="sng" algn="ctr">
                <a:solidFill>
                  <a:srgbClr val="FF9900"/>
                </a:solidFill>
                <a:prstDash val="solid"/>
              </a:ln>
              <a:effectLst/>
            </p:spPr>
          </p:cxnSp>
          <p:cxnSp>
            <p:nvCxnSpPr>
              <p:cNvPr id="748" name="Straight Connector 747"/>
              <p:cNvCxnSpPr/>
              <p:nvPr/>
            </p:nvCxnSpPr>
            <p:spPr>
              <a:xfrm rot="5400000" flipH="1" flipV="1">
                <a:off x="1426190" y="784749"/>
                <a:ext cx="129657" cy="20471"/>
              </a:xfrm>
              <a:prstGeom prst="line">
                <a:avLst/>
              </a:prstGeom>
              <a:grpFill/>
              <a:ln w="9525" cap="flat" cmpd="sng" algn="ctr">
                <a:solidFill>
                  <a:srgbClr val="FF9900"/>
                </a:solidFill>
                <a:prstDash val="solid"/>
              </a:ln>
              <a:effectLst/>
            </p:spPr>
          </p:cxnSp>
        </p:grpSp>
        <p:grpSp>
          <p:nvGrpSpPr>
            <p:cNvPr id="26" name="Group 212"/>
            <p:cNvGrpSpPr>
              <a:grpSpLocks/>
            </p:cNvGrpSpPr>
            <p:nvPr/>
          </p:nvGrpSpPr>
          <p:grpSpPr bwMode="auto">
            <a:xfrm>
              <a:off x="2859878" y="4276697"/>
              <a:ext cx="904943" cy="325878"/>
              <a:chOff x="2527" y="550"/>
              <a:chExt cx="642" cy="324"/>
            </a:xfrm>
            <a:solidFill>
              <a:sysClr val="window" lastClr="FFFFFF">
                <a:lumMod val="85000"/>
              </a:sysClr>
            </a:solidFill>
          </p:grpSpPr>
          <p:sp>
            <p:nvSpPr>
              <p:cNvPr id="71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5" name="Freeform 214"/>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1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eaLnBrk="1" fontAlgn="auto" hangingPunct="1">
                  <a:spcBef>
                    <a:spcPts val="0"/>
                  </a:spcBef>
                  <a:spcAft>
                    <a:spcPts val="0"/>
                  </a:spcAft>
                  <a:defRPr/>
                </a:pPr>
                <a:endParaRPr lang="en-US" sz="1000" kern="0">
                  <a:solidFill>
                    <a:srgbClr val="000000">
                      <a:lumMod val="65000"/>
                      <a:lumOff val="35000"/>
                    </a:srgbClr>
                  </a:solidFill>
                  <a:latin typeface="Arial"/>
                  <a:ea typeface=""/>
                  <a:cs typeface=""/>
                </a:endParaRPr>
              </a:p>
            </p:txBody>
          </p:sp>
          <p:sp>
            <p:nvSpPr>
              <p:cNvPr id="72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eaLnBrk="1" fontAlgn="auto" hangingPunct="1">
                  <a:spcBef>
                    <a:spcPts val="0"/>
                  </a:spcBef>
                  <a:spcAft>
                    <a:spcPts val="0"/>
                  </a:spcAft>
                  <a:defRPr/>
                </a:pPr>
                <a:endParaRPr lang="en-US" sz="1000" kern="0">
                  <a:solidFill>
                    <a:srgbClr val="000000">
                      <a:lumMod val="65000"/>
                      <a:lumOff val="35000"/>
                    </a:srgbClr>
                  </a:solidFill>
                  <a:latin typeface="Times New Roman" pitchFamily="18" charset="0"/>
                  <a:ea typeface=""/>
                  <a:cs typeface=""/>
                </a:endParaRPr>
              </a:p>
            </p:txBody>
          </p:sp>
        </p:grpSp>
        <p:sp>
          <p:nvSpPr>
            <p:cNvPr id="712" name="Rectangle 711"/>
            <p:cNvSpPr/>
            <p:nvPr/>
          </p:nvSpPr>
          <p:spPr>
            <a:xfrm>
              <a:off x="1313099" y="3935578"/>
              <a:ext cx="7007282" cy="2497799"/>
            </a:xfrm>
            <a:prstGeom prst="rect">
              <a:avLst/>
            </a:prstGeom>
            <a:noFill/>
            <a:ln w="25400" cap="flat" cmpd="sng" algn="ctr">
              <a:solidFill>
                <a:sysClr val="windowText" lastClr="000000"/>
              </a:solid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13" name="Freeform 712"/>
            <p:cNvSpPr/>
            <p:nvPr/>
          </p:nvSpPr>
          <p:spPr>
            <a:xfrm>
              <a:off x="4812194" y="4429790"/>
              <a:ext cx="1378432" cy="688146"/>
            </a:xfrm>
            <a:custGeom>
              <a:avLst/>
              <a:gdLst>
                <a:gd name="connsiteX0" fmla="*/ 10236 w 1552433"/>
                <a:gd name="connsiteY0" fmla="*/ 267269 h 1086134"/>
                <a:gd name="connsiteX1" fmla="*/ 112594 w 1552433"/>
                <a:gd name="connsiteY1" fmla="*/ 239973 h 1086134"/>
                <a:gd name="connsiteX2" fmla="*/ 187657 w 1552433"/>
                <a:gd name="connsiteY2" fmla="*/ 280916 h 1086134"/>
                <a:gd name="connsiteX3" fmla="*/ 242248 w 1552433"/>
                <a:gd name="connsiteY3" fmla="*/ 328684 h 1086134"/>
                <a:gd name="connsiteX4" fmla="*/ 255896 w 1552433"/>
                <a:gd name="connsiteY4" fmla="*/ 410570 h 1086134"/>
                <a:gd name="connsiteX5" fmla="*/ 201305 w 1552433"/>
                <a:gd name="connsiteY5" fmla="*/ 485633 h 1086134"/>
                <a:gd name="connsiteX6" fmla="*/ 133066 w 1552433"/>
                <a:gd name="connsiteY6" fmla="*/ 533400 h 1086134"/>
                <a:gd name="connsiteX7" fmla="*/ 119418 w 1552433"/>
                <a:gd name="connsiteY7" fmla="*/ 581167 h 1086134"/>
                <a:gd name="connsiteX8" fmla="*/ 139890 w 1552433"/>
                <a:gd name="connsiteY8" fmla="*/ 642582 h 1086134"/>
                <a:gd name="connsiteX9" fmla="*/ 235424 w 1552433"/>
                <a:gd name="connsiteY9" fmla="*/ 724469 h 1086134"/>
                <a:gd name="connsiteX10" fmla="*/ 535675 w 1552433"/>
                <a:gd name="connsiteY10" fmla="*/ 840475 h 1086134"/>
                <a:gd name="connsiteX11" fmla="*/ 849573 w 1552433"/>
                <a:gd name="connsiteY11" fmla="*/ 942833 h 1086134"/>
                <a:gd name="connsiteX12" fmla="*/ 1074761 w 1552433"/>
                <a:gd name="connsiteY12" fmla="*/ 1024719 h 1086134"/>
                <a:gd name="connsiteX13" fmla="*/ 1252182 w 1552433"/>
                <a:gd name="connsiteY13" fmla="*/ 1065663 h 1086134"/>
                <a:gd name="connsiteX14" fmla="*/ 1395484 w 1552433"/>
                <a:gd name="connsiteY14" fmla="*/ 1072487 h 1086134"/>
                <a:gd name="connsiteX15" fmla="*/ 1491018 w 1552433"/>
                <a:gd name="connsiteY15" fmla="*/ 1079310 h 1086134"/>
                <a:gd name="connsiteX16" fmla="*/ 1511490 w 1552433"/>
                <a:gd name="connsiteY16" fmla="*/ 1031543 h 1086134"/>
                <a:gd name="connsiteX17" fmla="*/ 1545609 w 1552433"/>
                <a:gd name="connsiteY17" fmla="*/ 1004248 h 1086134"/>
                <a:gd name="connsiteX18" fmla="*/ 1531961 w 1552433"/>
                <a:gd name="connsiteY18" fmla="*/ 970128 h 1086134"/>
                <a:gd name="connsiteX19" fmla="*/ 1422779 w 1552433"/>
                <a:gd name="connsiteY19" fmla="*/ 936009 h 1086134"/>
                <a:gd name="connsiteX20" fmla="*/ 1293126 w 1552433"/>
                <a:gd name="connsiteY20" fmla="*/ 922361 h 1086134"/>
                <a:gd name="connsiteX21" fmla="*/ 1177120 w 1552433"/>
                <a:gd name="connsiteY21" fmla="*/ 936009 h 1086134"/>
                <a:gd name="connsiteX22" fmla="*/ 965579 w 1552433"/>
                <a:gd name="connsiteY22" fmla="*/ 881418 h 1086134"/>
                <a:gd name="connsiteX23" fmla="*/ 713096 w 1552433"/>
                <a:gd name="connsiteY23" fmla="*/ 826827 h 1086134"/>
                <a:gd name="connsiteX24" fmla="*/ 501555 w 1552433"/>
                <a:gd name="connsiteY24" fmla="*/ 751764 h 1086134"/>
                <a:gd name="connsiteX25" fmla="*/ 351430 w 1552433"/>
                <a:gd name="connsiteY25" fmla="*/ 703997 h 1086134"/>
                <a:gd name="connsiteX26" fmla="*/ 290015 w 1552433"/>
                <a:gd name="connsiteY26" fmla="*/ 676702 h 1086134"/>
                <a:gd name="connsiteX27" fmla="*/ 255896 w 1552433"/>
                <a:gd name="connsiteY27" fmla="*/ 608463 h 1086134"/>
                <a:gd name="connsiteX28" fmla="*/ 290015 w 1552433"/>
                <a:gd name="connsiteY28" fmla="*/ 533400 h 1086134"/>
                <a:gd name="connsiteX29" fmla="*/ 392373 w 1552433"/>
                <a:gd name="connsiteY29" fmla="*/ 431042 h 1086134"/>
                <a:gd name="connsiteX30" fmla="*/ 399197 w 1552433"/>
                <a:gd name="connsiteY30" fmla="*/ 342331 h 1086134"/>
                <a:gd name="connsiteX31" fmla="*/ 412845 w 1552433"/>
                <a:gd name="connsiteY31" fmla="*/ 246797 h 1086134"/>
                <a:gd name="connsiteX32" fmla="*/ 446964 w 1552433"/>
                <a:gd name="connsiteY32" fmla="*/ 212678 h 1086134"/>
                <a:gd name="connsiteX33" fmla="*/ 494731 w 1552433"/>
                <a:gd name="connsiteY33" fmla="*/ 178558 h 1086134"/>
                <a:gd name="connsiteX34" fmla="*/ 515203 w 1552433"/>
                <a:gd name="connsiteY34" fmla="*/ 151263 h 1086134"/>
                <a:gd name="connsiteX35" fmla="*/ 508379 w 1552433"/>
                <a:gd name="connsiteY35" fmla="*/ 144439 h 1086134"/>
                <a:gd name="connsiteX36" fmla="*/ 440140 w 1552433"/>
                <a:gd name="connsiteY36" fmla="*/ 62552 h 1086134"/>
                <a:gd name="connsiteX37" fmla="*/ 358254 w 1552433"/>
                <a:gd name="connsiteY37" fmla="*/ 21609 h 1086134"/>
                <a:gd name="connsiteX38" fmla="*/ 276367 w 1552433"/>
                <a:gd name="connsiteY38" fmla="*/ 1137 h 1086134"/>
                <a:gd name="connsiteX39" fmla="*/ 180833 w 1552433"/>
                <a:gd name="connsiteY39" fmla="*/ 14785 h 1086134"/>
                <a:gd name="connsiteX40" fmla="*/ 112594 w 1552433"/>
                <a:gd name="connsiteY40" fmla="*/ 55728 h 1086134"/>
                <a:gd name="connsiteX41" fmla="*/ 51179 w 1552433"/>
                <a:gd name="connsiteY41" fmla="*/ 185382 h 1086134"/>
                <a:gd name="connsiteX42" fmla="*/ 10236 w 1552433"/>
                <a:gd name="connsiteY42" fmla="*/ 267269 h 10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2433" h="1086134">
                  <a:moveTo>
                    <a:pt x="10236" y="267269"/>
                  </a:moveTo>
                  <a:cubicBezTo>
                    <a:pt x="20472" y="276368"/>
                    <a:pt x="83024" y="237699"/>
                    <a:pt x="112594" y="239973"/>
                  </a:cubicBezTo>
                  <a:cubicBezTo>
                    <a:pt x="142164" y="242247"/>
                    <a:pt x="166048" y="266131"/>
                    <a:pt x="187657" y="280916"/>
                  </a:cubicBezTo>
                  <a:cubicBezTo>
                    <a:pt x="209266" y="295701"/>
                    <a:pt x="230875" y="307075"/>
                    <a:pt x="242248" y="328684"/>
                  </a:cubicBezTo>
                  <a:cubicBezTo>
                    <a:pt x="253621" y="350293"/>
                    <a:pt x="262720" y="384412"/>
                    <a:pt x="255896" y="410570"/>
                  </a:cubicBezTo>
                  <a:cubicBezTo>
                    <a:pt x="249072" y="436728"/>
                    <a:pt x="221777" y="465161"/>
                    <a:pt x="201305" y="485633"/>
                  </a:cubicBezTo>
                  <a:cubicBezTo>
                    <a:pt x="180833" y="506105"/>
                    <a:pt x="146714" y="517478"/>
                    <a:pt x="133066" y="533400"/>
                  </a:cubicBezTo>
                  <a:cubicBezTo>
                    <a:pt x="119418" y="549322"/>
                    <a:pt x="118281" y="562970"/>
                    <a:pt x="119418" y="581167"/>
                  </a:cubicBezTo>
                  <a:cubicBezTo>
                    <a:pt x="120555" y="599364"/>
                    <a:pt x="120556" y="618698"/>
                    <a:pt x="139890" y="642582"/>
                  </a:cubicBezTo>
                  <a:cubicBezTo>
                    <a:pt x="159224" y="666466"/>
                    <a:pt x="169460" y="691487"/>
                    <a:pt x="235424" y="724469"/>
                  </a:cubicBezTo>
                  <a:cubicBezTo>
                    <a:pt x="301388" y="757451"/>
                    <a:pt x="433317" y="804081"/>
                    <a:pt x="535675" y="840475"/>
                  </a:cubicBezTo>
                  <a:cubicBezTo>
                    <a:pt x="638033" y="876869"/>
                    <a:pt x="759725" y="912126"/>
                    <a:pt x="849573" y="942833"/>
                  </a:cubicBezTo>
                  <a:cubicBezTo>
                    <a:pt x="939421" y="973540"/>
                    <a:pt x="1007660" y="1004247"/>
                    <a:pt x="1074761" y="1024719"/>
                  </a:cubicBezTo>
                  <a:cubicBezTo>
                    <a:pt x="1141862" y="1045191"/>
                    <a:pt x="1198728" y="1057702"/>
                    <a:pt x="1252182" y="1065663"/>
                  </a:cubicBezTo>
                  <a:cubicBezTo>
                    <a:pt x="1305636" y="1073624"/>
                    <a:pt x="1355678" y="1070213"/>
                    <a:pt x="1395484" y="1072487"/>
                  </a:cubicBezTo>
                  <a:cubicBezTo>
                    <a:pt x="1435290" y="1074762"/>
                    <a:pt x="1471684" y="1086134"/>
                    <a:pt x="1491018" y="1079310"/>
                  </a:cubicBezTo>
                  <a:cubicBezTo>
                    <a:pt x="1510352" y="1072486"/>
                    <a:pt x="1502392" y="1044053"/>
                    <a:pt x="1511490" y="1031543"/>
                  </a:cubicBezTo>
                  <a:cubicBezTo>
                    <a:pt x="1520588" y="1019033"/>
                    <a:pt x="1542197" y="1014484"/>
                    <a:pt x="1545609" y="1004248"/>
                  </a:cubicBezTo>
                  <a:cubicBezTo>
                    <a:pt x="1549021" y="994012"/>
                    <a:pt x="1552433" y="981501"/>
                    <a:pt x="1531961" y="970128"/>
                  </a:cubicBezTo>
                  <a:cubicBezTo>
                    <a:pt x="1511489" y="958755"/>
                    <a:pt x="1462585" y="943970"/>
                    <a:pt x="1422779" y="936009"/>
                  </a:cubicBezTo>
                  <a:cubicBezTo>
                    <a:pt x="1382973" y="928048"/>
                    <a:pt x="1334069" y="922361"/>
                    <a:pt x="1293126" y="922361"/>
                  </a:cubicBezTo>
                  <a:cubicBezTo>
                    <a:pt x="1252183" y="922361"/>
                    <a:pt x="1231711" y="942833"/>
                    <a:pt x="1177120" y="936009"/>
                  </a:cubicBezTo>
                  <a:cubicBezTo>
                    <a:pt x="1122529" y="929185"/>
                    <a:pt x="1042916" y="899615"/>
                    <a:pt x="965579" y="881418"/>
                  </a:cubicBezTo>
                  <a:cubicBezTo>
                    <a:pt x="888242" y="863221"/>
                    <a:pt x="790433" y="848436"/>
                    <a:pt x="713096" y="826827"/>
                  </a:cubicBezTo>
                  <a:cubicBezTo>
                    <a:pt x="635759" y="805218"/>
                    <a:pt x="561833" y="772236"/>
                    <a:pt x="501555" y="751764"/>
                  </a:cubicBezTo>
                  <a:cubicBezTo>
                    <a:pt x="441277" y="731292"/>
                    <a:pt x="386687" y="716507"/>
                    <a:pt x="351430" y="703997"/>
                  </a:cubicBezTo>
                  <a:cubicBezTo>
                    <a:pt x="316173" y="691487"/>
                    <a:pt x="305937" y="692624"/>
                    <a:pt x="290015" y="676702"/>
                  </a:cubicBezTo>
                  <a:cubicBezTo>
                    <a:pt x="274093" y="660780"/>
                    <a:pt x="255896" y="632347"/>
                    <a:pt x="255896" y="608463"/>
                  </a:cubicBezTo>
                  <a:cubicBezTo>
                    <a:pt x="255896" y="584579"/>
                    <a:pt x="267269" y="562970"/>
                    <a:pt x="290015" y="533400"/>
                  </a:cubicBezTo>
                  <a:cubicBezTo>
                    <a:pt x="312761" y="503830"/>
                    <a:pt x="374176" y="462887"/>
                    <a:pt x="392373" y="431042"/>
                  </a:cubicBezTo>
                  <a:cubicBezTo>
                    <a:pt x="410570" y="399197"/>
                    <a:pt x="395785" y="373038"/>
                    <a:pt x="399197" y="342331"/>
                  </a:cubicBezTo>
                  <a:cubicBezTo>
                    <a:pt x="402609" y="311624"/>
                    <a:pt x="404884" y="268406"/>
                    <a:pt x="412845" y="246797"/>
                  </a:cubicBezTo>
                  <a:cubicBezTo>
                    <a:pt x="420806" y="225188"/>
                    <a:pt x="433316" y="224051"/>
                    <a:pt x="446964" y="212678"/>
                  </a:cubicBezTo>
                  <a:cubicBezTo>
                    <a:pt x="460612" y="201305"/>
                    <a:pt x="483358" y="188794"/>
                    <a:pt x="494731" y="178558"/>
                  </a:cubicBezTo>
                  <a:cubicBezTo>
                    <a:pt x="506104" y="168322"/>
                    <a:pt x="512928" y="156949"/>
                    <a:pt x="515203" y="151263"/>
                  </a:cubicBezTo>
                  <a:cubicBezTo>
                    <a:pt x="517478" y="145577"/>
                    <a:pt x="520890" y="159224"/>
                    <a:pt x="508379" y="144439"/>
                  </a:cubicBezTo>
                  <a:cubicBezTo>
                    <a:pt x="495869" y="129654"/>
                    <a:pt x="465161" y="83024"/>
                    <a:pt x="440140" y="62552"/>
                  </a:cubicBezTo>
                  <a:cubicBezTo>
                    <a:pt x="415119" y="42080"/>
                    <a:pt x="385549" y="31845"/>
                    <a:pt x="358254" y="21609"/>
                  </a:cubicBezTo>
                  <a:cubicBezTo>
                    <a:pt x="330959" y="11373"/>
                    <a:pt x="305937" y="2274"/>
                    <a:pt x="276367" y="1137"/>
                  </a:cubicBezTo>
                  <a:cubicBezTo>
                    <a:pt x="246797" y="0"/>
                    <a:pt x="208128" y="5687"/>
                    <a:pt x="180833" y="14785"/>
                  </a:cubicBezTo>
                  <a:cubicBezTo>
                    <a:pt x="153538" y="23883"/>
                    <a:pt x="134203" y="27295"/>
                    <a:pt x="112594" y="55728"/>
                  </a:cubicBezTo>
                  <a:cubicBezTo>
                    <a:pt x="90985" y="84161"/>
                    <a:pt x="63689" y="156949"/>
                    <a:pt x="51179" y="185382"/>
                  </a:cubicBezTo>
                  <a:cubicBezTo>
                    <a:pt x="38669" y="213815"/>
                    <a:pt x="0" y="258170"/>
                    <a:pt x="10236" y="267269"/>
                  </a:cubicBezTo>
                  <a:close/>
                </a:path>
              </a:pathLst>
            </a:custGeom>
            <a:solidFill>
              <a:sysClr val="window" lastClr="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000" kern="0">
                <a:solidFill>
                  <a:srgbClr val="000000">
                    <a:lumMod val="65000"/>
                    <a:lumOff val="35000"/>
                  </a:srgbClr>
                </a:solidFill>
                <a:latin typeface="Calibri"/>
                <a:ea typeface=""/>
                <a:cs typeface=""/>
              </a:endParaRPr>
            </a:p>
          </p:txBody>
        </p:sp>
        <p:sp>
          <p:nvSpPr>
            <p:cNvPr id="769" name="Text Box 285"/>
            <p:cNvSpPr txBox="1">
              <a:spLocks noChangeAspect="1" noChangeArrowheads="1"/>
            </p:cNvSpPr>
            <p:nvPr/>
          </p:nvSpPr>
          <p:spPr bwMode="auto">
            <a:xfrm>
              <a:off x="4432363" y="4410661"/>
              <a:ext cx="643125" cy="214296"/>
            </a:xfrm>
            <a:prstGeom prst="rect">
              <a:avLst/>
            </a:prstGeom>
            <a:noFill/>
            <a:ln w="9525">
              <a:noFill/>
              <a:miter lim="800000"/>
              <a:headEnd/>
              <a:tailEnd/>
            </a:ln>
          </p:spPr>
          <p:txBody>
            <a:bodyPr wrap="none">
              <a:spAutoFit/>
            </a:bodyPr>
            <a:lstStyle/>
            <a:p>
              <a:r>
                <a:rPr lang="en-US" sz="1000" b="1" dirty="0">
                  <a:solidFill>
                    <a:srgbClr val="000000">
                      <a:lumMod val="65000"/>
                      <a:lumOff val="35000"/>
                    </a:srgbClr>
                  </a:solidFill>
                  <a:latin typeface="Arial Rounded MT Bold" pitchFamily="34" charset="0"/>
                  <a:ea typeface=""/>
                  <a:cs typeface=""/>
                </a:rPr>
                <a:t>Glacier</a:t>
              </a:r>
            </a:p>
          </p:txBody>
        </p:sp>
        <p:sp>
          <p:nvSpPr>
            <p:cNvPr id="770" name="Text Box 285"/>
            <p:cNvSpPr txBox="1">
              <a:spLocks noChangeAspect="1" noChangeArrowheads="1"/>
            </p:cNvSpPr>
            <p:nvPr/>
          </p:nvSpPr>
          <p:spPr bwMode="auto">
            <a:xfrm>
              <a:off x="5847229" y="4785536"/>
              <a:ext cx="429950" cy="227690"/>
            </a:xfrm>
            <a:prstGeom prst="rect">
              <a:avLst/>
            </a:prstGeom>
            <a:noFill/>
            <a:ln w="9525">
              <a:noFill/>
              <a:miter lim="800000"/>
              <a:headEnd/>
              <a:tailEnd/>
            </a:ln>
          </p:spPr>
          <p:txBody>
            <a:bodyPr wrap="none">
              <a:spAutoFit/>
            </a:bodyPr>
            <a:lstStyle/>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Lake</a:t>
              </a:r>
            </a:p>
          </p:txBody>
        </p:sp>
        <p:sp>
          <p:nvSpPr>
            <p:cNvPr id="771" name="Text Box 285"/>
            <p:cNvSpPr txBox="1">
              <a:spLocks noChangeAspect="1" noChangeArrowheads="1"/>
            </p:cNvSpPr>
            <p:nvPr/>
          </p:nvSpPr>
          <p:spPr bwMode="auto">
            <a:xfrm>
              <a:off x="4529141" y="5180054"/>
              <a:ext cx="716863" cy="375019"/>
            </a:xfrm>
            <a:prstGeom prst="rect">
              <a:avLst/>
            </a:prstGeom>
            <a:noFill/>
            <a:ln w="9525">
              <a:noFill/>
              <a:miter lim="800000"/>
              <a:headEnd/>
              <a:tailEnd/>
            </a:ln>
          </p:spPr>
          <p:txBody>
            <a:bodyPr wrap="none">
              <a:spAutoFit/>
            </a:bodyPr>
            <a:lstStyle/>
            <a:p>
              <a:pPr algn="ctr"/>
              <a:r>
                <a:rPr lang="en-US" sz="1100" b="1" dirty="0">
                  <a:solidFill>
                    <a:srgbClr val="EA36DD"/>
                  </a:solidFill>
                  <a:latin typeface="Arial Rounded MT Bold" pitchFamily="34" charset="0"/>
                  <a:ea typeface=""/>
                  <a:cs typeface=""/>
                </a:rPr>
                <a:t>River </a:t>
              </a:r>
            </a:p>
            <a:p>
              <a:pPr algn="ctr"/>
              <a:r>
                <a:rPr lang="en-US" sz="1100" b="1" dirty="0">
                  <a:solidFill>
                    <a:srgbClr val="EA36DD"/>
                  </a:solidFill>
                  <a:latin typeface="Arial Rounded MT Bold" pitchFamily="34" charset="0"/>
                  <a:ea typeface=""/>
                  <a:cs typeface=""/>
                </a:rPr>
                <a:t>Routing</a:t>
              </a:r>
            </a:p>
          </p:txBody>
        </p:sp>
      </p:grpSp>
      <p:sp>
        <p:nvSpPr>
          <p:cNvPr id="773" name="Text Box 285"/>
          <p:cNvSpPr txBox="1">
            <a:spLocks noChangeAspect="1" noChangeArrowheads="1"/>
          </p:cNvSpPr>
          <p:nvPr/>
        </p:nvSpPr>
        <p:spPr bwMode="auto">
          <a:xfrm>
            <a:off x="4906654" y="4914952"/>
            <a:ext cx="668584"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Runoff</a:t>
            </a:r>
          </a:p>
        </p:txBody>
      </p:sp>
      <p:sp>
        <p:nvSpPr>
          <p:cNvPr id="774" name="Line 130"/>
          <p:cNvSpPr>
            <a:spLocks noChangeAspect="1" noChangeShapeType="1"/>
          </p:cNvSpPr>
          <p:nvPr/>
        </p:nvSpPr>
        <p:spPr bwMode="auto">
          <a:xfrm rot="16200000" flipV="1">
            <a:off x="2825538" y="5392720"/>
            <a:ext cx="0" cy="620472"/>
          </a:xfrm>
          <a:prstGeom prst="line">
            <a:avLst/>
          </a:prstGeom>
          <a:noFill/>
          <a:ln w="38100">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777" name="Text Box 285"/>
          <p:cNvSpPr txBox="1">
            <a:spLocks noChangeAspect="1" noChangeArrowheads="1"/>
          </p:cNvSpPr>
          <p:nvPr/>
        </p:nvSpPr>
        <p:spPr bwMode="auto">
          <a:xfrm>
            <a:off x="2573524" y="5708523"/>
            <a:ext cx="1271502" cy="261610"/>
          </a:xfrm>
          <a:prstGeom prst="rect">
            <a:avLst/>
          </a:prstGeom>
          <a:noFill/>
          <a:ln w="9525">
            <a:noFill/>
            <a:miter lim="800000"/>
            <a:headEnd/>
            <a:tailEnd/>
          </a:ln>
        </p:spPr>
        <p:txBody>
          <a:bodyPr wrap="none">
            <a:spAutoFit/>
          </a:bodyPr>
          <a:lstStyle/>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River discharge</a:t>
            </a:r>
          </a:p>
        </p:txBody>
      </p:sp>
      <p:grpSp>
        <p:nvGrpSpPr>
          <p:cNvPr id="27" name="Group 777"/>
          <p:cNvGrpSpPr/>
          <p:nvPr/>
        </p:nvGrpSpPr>
        <p:grpSpPr>
          <a:xfrm>
            <a:off x="683742" y="5581512"/>
            <a:ext cx="1142651" cy="689787"/>
            <a:chOff x="1228771" y="4183080"/>
            <a:chExt cx="1044571" cy="808065"/>
          </a:xfrm>
        </p:grpSpPr>
        <p:grpSp>
          <p:nvGrpSpPr>
            <p:cNvPr id="28" name="Group 3372"/>
            <p:cNvGrpSpPr>
              <a:grpSpLocks/>
            </p:cNvGrpSpPr>
            <p:nvPr/>
          </p:nvGrpSpPr>
          <p:grpSpPr bwMode="auto">
            <a:xfrm>
              <a:off x="1417675" y="4240231"/>
              <a:ext cx="230190" cy="563565"/>
              <a:chOff x="1766" y="2115"/>
              <a:chExt cx="145" cy="355"/>
            </a:xfrm>
          </p:grpSpPr>
          <p:sp>
            <p:nvSpPr>
              <p:cNvPr id="878" name="Rectangle 3373"/>
              <p:cNvSpPr>
                <a:spLocks noChangeArrowheads="1"/>
              </p:cNvSpPr>
              <p:nvPr/>
            </p:nvSpPr>
            <p:spPr bwMode="auto">
              <a:xfrm>
                <a:off x="1771" y="2162"/>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79" name="Rectangle 3374"/>
              <p:cNvSpPr>
                <a:spLocks noChangeArrowheads="1"/>
              </p:cNvSpPr>
              <p:nvPr/>
            </p:nvSpPr>
            <p:spPr bwMode="auto">
              <a:xfrm>
                <a:off x="1806" y="2115"/>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80" name="Line 3375"/>
              <p:cNvSpPr>
                <a:spLocks noChangeShapeType="1"/>
              </p:cNvSpPr>
              <p:nvPr/>
            </p:nvSpPr>
            <p:spPr bwMode="auto">
              <a:xfrm>
                <a:off x="1794" y="2161"/>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1" name="Line 3376"/>
              <p:cNvSpPr>
                <a:spLocks noChangeShapeType="1"/>
              </p:cNvSpPr>
              <p:nvPr/>
            </p:nvSpPr>
            <p:spPr bwMode="auto">
              <a:xfrm>
                <a:off x="1836" y="2161"/>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2" name="Line 3377"/>
              <p:cNvSpPr>
                <a:spLocks noChangeShapeType="1"/>
              </p:cNvSpPr>
              <p:nvPr/>
            </p:nvSpPr>
            <p:spPr bwMode="auto">
              <a:xfrm>
                <a:off x="1875" y="2164"/>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3" name="Line 3378"/>
              <p:cNvSpPr>
                <a:spLocks noChangeShapeType="1"/>
              </p:cNvSpPr>
              <p:nvPr/>
            </p:nvSpPr>
            <p:spPr bwMode="auto">
              <a:xfrm>
                <a:off x="1766" y="21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4" name="Line 3379"/>
              <p:cNvSpPr>
                <a:spLocks noChangeShapeType="1"/>
              </p:cNvSpPr>
              <p:nvPr/>
            </p:nvSpPr>
            <p:spPr bwMode="auto">
              <a:xfrm>
                <a:off x="1769" y="2230"/>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5" name="Line 3380"/>
              <p:cNvSpPr>
                <a:spLocks noChangeShapeType="1"/>
              </p:cNvSpPr>
              <p:nvPr/>
            </p:nvSpPr>
            <p:spPr bwMode="auto">
              <a:xfrm>
                <a:off x="1768" y="243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6" name="Line 3381"/>
              <p:cNvSpPr>
                <a:spLocks noChangeShapeType="1"/>
              </p:cNvSpPr>
              <p:nvPr/>
            </p:nvSpPr>
            <p:spPr bwMode="auto">
              <a:xfrm>
                <a:off x="1770" y="226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7" name="Line 3382"/>
              <p:cNvSpPr>
                <a:spLocks noChangeShapeType="1"/>
              </p:cNvSpPr>
              <p:nvPr/>
            </p:nvSpPr>
            <p:spPr bwMode="auto">
              <a:xfrm>
                <a:off x="1770" y="22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8" name="Line 3383"/>
              <p:cNvSpPr>
                <a:spLocks noChangeShapeType="1"/>
              </p:cNvSpPr>
              <p:nvPr/>
            </p:nvSpPr>
            <p:spPr bwMode="auto">
              <a:xfrm>
                <a:off x="1770" y="233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89" name="Line 3384"/>
              <p:cNvSpPr>
                <a:spLocks noChangeShapeType="1"/>
              </p:cNvSpPr>
              <p:nvPr/>
            </p:nvSpPr>
            <p:spPr bwMode="auto">
              <a:xfrm>
                <a:off x="1770" y="237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90" name="Line 3385"/>
              <p:cNvSpPr>
                <a:spLocks noChangeShapeType="1"/>
              </p:cNvSpPr>
              <p:nvPr/>
            </p:nvSpPr>
            <p:spPr bwMode="auto">
              <a:xfrm>
                <a:off x="1770" y="240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29" name="Group 3386"/>
            <p:cNvGrpSpPr>
              <a:grpSpLocks/>
            </p:cNvGrpSpPr>
            <p:nvPr/>
          </p:nvGrpSpPr>
          <p:grpSpPr bwMode="auto">
            <a:xfrm>
              <a:off x="1730402" y="4183080"/>
              <a:ext cx="230190" cy="563565"/>
              <a:chOff x="1963" y="2079"/>
              <a:chExt cx="145" cy="355"/>
            </a:xfrm>
          </p:grpSpPr>
          <p:sp>
            <p:nvSpPr>
              <p:cNvPr id="865" name="Rectangle 3387"/>
              <p:cNvSpPr>
                <a:spLocks noChangeArrowheads="1"/>
              </p:cNvSpPr>
              <p:nvPr/>
            </p:nvSpPr>
            <p:spPr bwMode="auto">
              <a:xfrm>
                <a:off x="1967" y="2126"/>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66" name="Rectangle 3388"/>
              <p:cNvSpPr>
                <a:spLocks noChangeArrowheads="1"/>
              </p:cNvSpPr>
              <p:nvPr/>
            </p:nvSpPr>
            <p:spPr bwMode="auto">
              <a:xfrm>
                <a:off x="2002" y="2079"/>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67" name="Line 3389"/>
              <p:cNvSpPr>
                <a:spLocks noChangeShapeType="1"/>
              </p:cNvSpPr>
              <p:nvPr/>
            </p:nvSpPr>
            <p:spPr bwMode="auto">
              <a:xfrm>
                <a:off x="1990" y="2125"/>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8" name="Line 3390"/>
              <p:cNvSpPr>
                <a:spLocks noChangeShapeType="1"/>
              </p:cNvSpPr>
              <p:nvPr/>
            </p:nvSpPr>
            <p:spPr bwMode="auto">
              <a:xfrm>
                <a:off x="2032" y="2125"/>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9" name="Line 3391"/>
              <p:cNvSpPr>
                <a:spLocks noChangeShapeType="1"/>
              </p:cNvSpPr>
              <p:nvPr/>
            </p:nvSpPr>
            <p:spPr bwMode="auto">
              <a:xfrm>
                <a:off x="2071" y="2128"/>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0" name="Line 3392"/>
              <p:cNvSpPr>
                <a:spLocks noChangeShapeType="1"/>
              </p:cNvSpPr>
              <p:nvPr/>
            </p:nvSpPr>
            <p:spPr bwMode="auto">
              <a:xfrm>
                <a:off x="1963" y="216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1" name="Line 3393"/>
              <p:cNvSpPr>
                <a:spLocks noChangeShapeType="1"/>
              </p:cNvSpPr>
              <p:nvPr/>
            </p:nvSpPr>
            <p:spPr bwMode="auto">
              <a:xfrm>
                <a:off x="1966" y="2194"/>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2" name="Line 3394"/>
              <p:cNvSpPr>
                <a:spLocks noChangeShapeType="1"/>
              </p:cNvSpPr>
              <p:nvPr/>
            </p:nvSpPr>
            <p:spPr bwMode="auto">
              <a:xfrm>
                <a:off x="1965" y="240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3" name="Line 3395"/>
              <p:cNvSpPr>
                <a:spLocks noChangeShapeType="1"/>
              </p:cNvSpPr>
              <p:nvPr/>
            </p:nvSpPr>
            <p:spPr bwMode="auto">
              <a:xfrm>
                <a:off x="1967" y="222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4" name="Line 3396"/>
              <p:cNvSpPr>
                <a:spLocks noChangeShapeType="1"/>
              </p:cNvSpPr>
              <p:nvPr/>
            </p:nvSpPr>
            <p:spPr bwMode="auto">
              <a:xfrm>
                <a:off x="1967" y="226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5" name="Line 3397"/>
              <p:cNvSpPr>
                <a:spLocks noChangeShapeType="1"/>
              </p:cNvSpPr>
              <p:nvPr/>
            </p:nvSpPr>
            <p:spPr bwMode="auto">
              <a:xfrm>
                <a:off x="1967" y="229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6" name="Line 3398"/>
              <p:cNvSpPr>
                <a:spLocks noChangeShapeType="1"/>
              </p:cNvSpPr>
              <p:nvPr/>
            </p:nvSpPr>
            <p:spPr bwMode="auto">
              <a:xfrm>
                <a:off x="1967" y="233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77" name="Line 3399"/>
              <p:cNvSpPr>
                <a:spLocks noChangeShapeType="1"/>
              </p:cNvSpPr>
              <p:nvPr/>
            </p:nvSpPr>
            <p:spPr bwMode="auto">
              <a:xfrm>
                <a:off x="1967" y="236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30" name="Group 3400"/>
            <p:cNvGrpSpPr>
              <a:grpSpLocks/>
            </p:cNvGrpSpPr>
            <p:nvPr/>
          </p:nvGrpSpPr>
          <p:grpSpPr bwMode="auto">
            <a:xfrm>
              <a:off x="1595461" y="4424383"/>
              <a:ext cx="625480" cy="563565"/>
              <a:chOff x="1878" y="2231"/>
              <a:chExt cx="394" cy="355"/>
            </a:xfrm>
          </p:grpSpPr>
          <p:sp>
            <p:nvSpPr>
              <p:cNvPr id="852" name="Rectangle 3401"/>
              <p:cNvSpPr>
                <a:spLocks noChangeArrowheads="1"/>
              </p:cNvSpPr>
              <p:nvPr/>
            </p:nvSpPr>
            <p:spPr bwMode="auto">
              <a:xfrm>
                <a:off x="1883" y="2278"/>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53" name="Rectangle 3402"/>
              <p:cNvSpPr>
                <a:spLocks noChangeArrowheads="1"/>
              </p:cNvSpPr>
              <p:nvPr/>
            </p:nvSpPr>
            <p:spPr bwMode="auto">
              <a:xfrm>
                <a:off x="1918" y="2231"/>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54" name="Line 3403"/>
              <p:cNvSpPr>
                <a:spLocks noChangeShapeType="1"/>
              </p:cNvSpPr>
              <p:nvPr/>
            </p:nvSpPr>
            <p:spPr bwMode="auto">
              <a:xfrm>
                <a:off x="1906" y="2277"/>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5" name="Line 3404"/>
              <p:cNvSpPr>
                <a:spLocks noChangeShapeType="1"/>
              </p:cNvSpPr>
              <p:nvPr/>
            </p:nvSpPr>
            <p:spPr bwMode="auto">
              <a:xfrm>
                <a:off x="1948" y="2277"/>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6" name="Line 3405"/>
              <p:cNvSpPr>
                <a:spLocks noChangeShapeType="1"/>
              </p:cNvSpPr>
              <p:nvPr/>
            </p:nvSpPr>
            <p:spPr bwMode="auto">
              <a:xfrm>
                <a:off x="1987" y="2280"/>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7" name="Line 3406"/>
              <p:cNvSpPr>
                <a:spLocks noChangeShapeType="1"/>
              </p:cNvSpPr>
              <p:nvPr/>
            </p:nvSpPr>
            <p:spPr bwMode="auto">
              <a:xfrm>
                <a:off x="1878" y="2313"/>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8" name="Line 3407"/>
              <p:cNvSpPr>
                <a:spLocks noChangeShapeType="1"/>
              </p:cNvSpPr>
              <p:nvPr/>
            </p:nvSpPr>
            <p:spPr bwMode="auto">
              <a:xfrm>
                <a:off x="1881" y="2346"/>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9" name="Line 3408"/>
              <p:cNvSpPr>
                <a:spLocks noChangeShapeType="1"/>
              </p:cNvSpPr>
              <p:nvPr/>
            </p:nvSpPr>
            <p:spPr bwMode="auto">
              <a:xfrm>
                <a:off x="1880" y="2555"/>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0" name="Line 3409"/>
              <p:cNvSpPr>
                <a:spLocks noChangeShapeType="1"/>
              </p:cNvSpPr>
              <p:nvPr/>
            </p:nvSpPr>
            <p:spPr bwMode="auto">
              <a:xfrm>
                <a:off x="1882" y="2379"/>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1" name="Line 3410"/>
              <p:cNvSpPr>
                <a:spLocks noChangeShapeType="1"/>
              </p:cNvSpPr>
              <p:nvPr/>
            </p:nvSpPr>
            <p:spPr bwMode="auto">
              <a:xfrm>
                <a:off x="1882" y="2413"/>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2" name="Line 3411"/>
              <p:cNvSpPr>
                <a:spLocks noChangeShapeType="1"/>
              </p:cNvSpPr>
              <p:nvPr/>
            </p:nvSpPr>
            <p:spPr bwMode="auto">
              <a:xfrm>
                <a:off x="2130" y="2444"/>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3" name="Line 3412"/>
              <p:cNvSpPr>
                <a:spLocks noChangeShapeType="1"/>
              </p:cNvSpPr>
              <p:nvPr/>
            </p:nvSpPr>
            <p:spPr bwMode="auto">
              <a:xfrm>
                <a:off x="1882" y="2487"/>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64" name="Line 3413"/>
              <p:cNvSpPr>
                <a:spLocks noChangeShapeType="1"/>
              </p:cNvSpPr>
              <p:nvPr/>
            </p:nvSpPr>
            <p:spPr bwMode="auto">
              <a:xfrm>
                <a:off x="1882" y="2521"/>
                <a:ext cx="142"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31" name="Group 3414"/>
            <p:cNvGrpSpPr>
              <a:grpSpLocks/>
            </p:cNvGrpSpPr>
            <p:nvPr/>
          </p:nvGrpSpPr>
          <p:grpSpPr bwMode="auto">
            <a:xfrm>
              <a:off x="1882804" y="4418033"/>
              <a:ext cx="230190" cy="563565"/>
              <a:chOff x="2059" y="2227"/>
              <a:chExt cx="145" cy="355"/>
            </a:xfrm>
          </p:grpSpPr>
          <p:sp>
            <p:nvSpPr>
              <p:cNvPr id="839" name="Rectangle 3415"/>
              <p:cNvSpPr>
                <a:spLocks noChangeArrowheads="1"/>
              </p:cNvSpPr>
              <p:nvPr/>
            </p:nvSpPr>
            <p:spPr bwMode="auto">
              <a:xfrm>
                <a:off x="2063" y="2274"/>
                <a:ext cx="136" cy="304"/>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40" name="Rectangle 3416"/>
              <p:cNvSpPr>
                <a:spLocks noChangeArrowheads="1"/>
              </p:cNvSpPr>
              <p:nvPr/>
            </p:nvSpPr>
            <p:spPr bwMode="auto">
              <a:xfrm>
                <a:off x="2098" y="2227"/>
                <a:ext cx="64" cy="40"/>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41" name="Line 3417"/>
              <p:cNvSpPr>
                <a:spLocks noChangeShapeType="1"/>
              </p:cNvSpPr>
              <p:nvPr/>
            </p:nvSpPr>
            <p:spPr bwMode="auto">
              <a:xfrm>
                <a:off x="2086" y="2273"/>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2" name="Line 3418"/>
              <p:cNvSpPr>
                <a:spLocks noChangeShapeType="1"/>
              </p:cNvSpPr>
              <p:nvPr/>
            </p:nvSpPr>
            <p:spPr bwMode="auto">
              <a:xfrm>
                <a:off x="2128" y="2273"/>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3" name="Line 3419"/>
              <p:cNvSpPr>
                <a:spLocks noChangeShapeType="1"/>
              </p:cNvSpPr>
              <p:nvPr/>
            </p:nvSpPr>
            <p:spPr bwMode="auto">
              <a:xfrm>
                <a:off x="2167" y="2276"/>
                <a:ext cx="0" cy="306"/>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4" name="Line 3420"/>
              <p:cNvSpPr>
                <a:spLocks noChangeShapeType="1"/>
              </p:cNvSpPr>
              <p:nvPr/>
            </p:nvSpPr>
            <p:spPr bwMode="auto">
              <a:xfrm>
                <a:off x="2059" y="230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5" name="Line 3421"/>
              <p:cNvSpPr>
                <a:spLocks noChangeShapeType="1"/>
              </p:cNvSpPr>
              <p:nvPr/>
            </p:nvSpPr>
            <p:spPr bwMode="auto">
              <a:xfrm>
                <a:off x="2062" y="2342"/>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6" name="Line 3422"/>
              <p:cNvSpPr>
                <a:spLocks noChangeShapeType="1"/>
              </p:cNvSpPr>
              <p:nvPr/>
            </p:nvSpPr>
            <p:spPr bwMode="auto">
              <a:xfrm>
                <a:off x="2061" y="2551"/>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7" name="Line 3423"/>
              <p:cNvSpPr>
                <a:spLocks noChangeShapeType="1"/>
              </p:cNvSpPr>
              <p:nvPr/>
            </p:nvSpPr>
            <p:spPr bwMode="auto">
              <a:xfrm>
                <a:off x="2063" y="237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8" name="Line 3424"/>
              <p:cNvSpPr>
                <a:spLocks noChangeShapeType="1"/>
              </p:cNvSpPr>
              <p:nvPr/>
            </p:nvSpPr>
            <p:spPr bwMode="auto">
              <a:xfrm>
                <a:off x="2063" y="2409"/>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49" name="Line 3425"/>
              <p:cNvSpPr>
                <a:spLocks noChangeShapeType="1"/>
              </p:cNvSpPr>
              <p:nvPr/>
            </p:nvSpPr>
            <p:spPr bwMode="auto">
              <a:xfrm>
                <a:off x="2063" y="2445"/>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0" name="Line 3426"/>
              <p:cNvSpPr>
                <a:spLocks noChangeShapeType="1"/>
              </p:cNvSpPr>
              <p:nvPr/>
            </p:nvSpPr>
            <p:spPr bwMode="auto">
              <a:xfrm>
                <a:off x="2063" y="2483"/>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51" name="Line 3427"/>
              <p:cNvSpPr>
                <a:spLocks noChangeShapeType="1"/>
              </p:cNvSpPr>
              <p:nvPr/>
            </p:nvSpPr>
            <p:spPr bwMode="auto">
              <a:xfrm>
                <a:off x="2063" y="2517"/>
                <a:ext cx="14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53" name="Group 3428"/>
            <p:cNvGrpSpPr>
              <a:grpSpLocks/>
            </p:cNvGrpSpPr>
            <p:nvPr/>
          </p:nvGrpSpPr>
          <p:grpSpPr bwMode="auto">
            <a:xfrm>
              <a:off x="1377981" y="4565650"/>
              <a:ext cx="171452" cy="420688"/>
              <a:chOff x="1741" y="2320"/>
              <a:chExt cx="108" cy="265"/>
            </a:xfrm>
          </p:grpSpPr>
          <p:sp>
            <p:nvSpPr>
              <p:cNvPr id="826" name="Rectangle 3429"/>
              <p:cNvSpPr>
                <a:spLocks noChangeArrowheads="1"/>
              </p:cNvSpPr>
              <p:nvPr/>
            </p:nvSpPr>
            <p:spPr bwMode="auto">
              <a:xfrm>
                <a:off x="1745" y="2355"/>
                <a:ext cx="100" cy="22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27" name="Rectangle 3430"/>
              <p:cNvSpPr>
                <a:spLocks noChangeArrowheads="1"/>
              </p:cNvSpPr>
              <p:nvPr/>
            </p:nvSpPr>
            <p:spPr bwMode="auto">
              <a:xfrm>
                <a:off x="1771" y="2320"/>
                <a:ext cx="46" cy="2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28" name="Line 3431"/>
              <p:cNvSpPr>
                <a:spLocks noChangeShapeType="1"/>
              </p:cNvSpPr>
              <p:nvPr/>
            </p:nvSpPr>
            <p:spPr bwMode="auto">
              <a:xfrm>
                <a:off x="1761" y="235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9" name="Line 3432"/>
              <p:cNvSpPr>
                <a:spLocks noChangeShapeType="1"/>
              </p:cNvSpPr>
              <p:nvPr/>
            </p:nvSpPr>
            <p:spPr bwMode="auto">
              <a:xfrm>
                <a:off x="1793" y="235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0" name="Line 3433"/>
              <p:cNvSpPr>
                <a:spLocks noChangeShapeType="1"/>
              </p:cNvSpPr>
              <p:nvPr/>
            </p:nvSpPr>
            <p:spPr bwMode="auto">
              <a:xfrm>
                <a:off x="1822" y="2356"/>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1" name="Line 3434"/>
              <p:cNvSpPr>
                <a:spLocks noChangeShapeType="1"/>
              </p:cNvSpPr>
              <p:nvPr/>
            </p:nvSpPr>
            <p:spPr bwMode="auto">
              <a:xfrm>
                <a:off x="1741" y="238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2" name="Line 3435"/>
              <p:cNvSpPr>
                <a:spLocks noChangeShapeType="1"/>
              </p:cNvSpPr>
              <p:nvPr/>
            </p:nvSpPr>
            <p:spPr bwMode="auto">
              <a:xfrm>
                <a:off x="1743" y="2405"/>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3" name="Line 3436"/>
              <p:cNvSpPr>
                <a:spLocks noChangeShapeType="1"/>
              </p:cNvSpPr>
              <p:nvPr/>
            </p:nvSpPr>
            <p:spPr bwMode="auto">
              <a:xfrm>
                <a:off x="1742" y="2562"/>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4" name="Line 3437"/>
              <p:cNvSpPr>
                <a:spLocks noChangeShapeType="1"/>
              </p:cNvSpPr>
              <p:nvPr/>
            </p:nvSpPr>
            <p:spPr bwMode="auto">
              <a:xfrm>
                <a:off x="1744" y="2430"/>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5" name="Line 3438"/>
              <p:cNvSpPr>
                <a:spLocks noChangeShapeType="1"/>
              </p:cNvSpPr>
              <p:nvPr/>
            </p:nvSpPr>
            <p:spPr bwMode="auto">
              <a:xfrm>
                <a:off x="1744" y="2456"/>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6" name="Line 3439"/>
              <p:cNvSpPr>
                <a:spLocks noChangeShapeType="1"/>
              </p:cNvSpPr>
              <p:nvPr/>
            </p:nvSpPr>
            <p:spPr bwMode="auto">
              <a:xfrm>
                <a:off x="1744" y="2483"/>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7" name="Line 3440"/>
              <p:cNvSpPr>
                <a:spLocks noChangeShapeType="1"/>
              </p:cNvSpPr>
              <p:nvPr/>
            </p:nvSpPr>
            <p:spPr bwMode="auto">
              <a:xfrm>
                <a:off x="1744" y="251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38" name="Line 3441"/>
              <p:cNvSpPr>
                <a:spLocks noChangeShapeType="1"/>
              </p:cNvSpPr>
              <p:nvPr/>
            </p:nvSpPr>
            <p:spPr bwMode="auto">
              <a:xfrm>
                <a:off x="1744" y="2537"/>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68" name="Group 3442"/>
            <p:cNvGrpSpPr>
              <a:grpSpLocks/>
            </p:cNvGrpSpPr>
            <p:nvPr/>
          </p:nvGrpSpPr>
          <p:grpSpPr bwMode="auto">
            <a:xfrm>
              <a:off x="2101890" y="4311650"/>
              <a:ext cx="171452" cy="420688"/>
              <a:chOff x="2197" y="2160"/>
              <a:chExt cx="108" cy="265"/>
            </a:xfrm>
          </p:grpSpPr>
          <p:sp>
            <p:nvSpPr>
              <p:cNvPr id="813" name="Rectangle 3443"/>
              <p:cNvSpPr>
                <a:spLocks noChangeArrowheads="1"/>
              </p:cNvSpPr>
              <p:nvPr/>
            </p:nvSpPr>
            <p:spPr bwMode="auto">
              <a:xfrm>
                <a:off x="2201" y="2195"/>
                <a:ext cx="100" cy="22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14" name="Rectangle 3444"/>
              <p:cNvSpPr>
                <a:spLocks noChangeArrowheads="1"/>
              </p:cNvSpPr>
              <p:nvPr/>
            </p:nvSpPr>
            <p:spPr bwMode="auto">
              <a:xfrm>
                <a:off x="2227" y="2160"/>
                <a:ext cx="46" cy="2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15" name="Line 3445"/>
              <p:cNvSpPr>
                <a:spLocks noChangeShapeType="1"/>
              </p:cNvSpPr>
              <p:nvPr/>
            </p:nvSpPr>
            <p:spPr bwMode="auto">
              <a:xfrm>
                <a:off x="2217" y="219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6" name="Line 3446"/>
              <p:cNvSpPr>
                <a:spLocks noChangeShapeType="1"/>
              </p:cNvSpPr>
              <p:nvPr/>
            </p:nvSpPr>
            <p:spPr bwMode="auto">
              <a:xfrm>
                <a:off x="2249" y="2194"/>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7" name="Line 3447"/>
              <p:cNvSpPr>
                <a:spLocks noChangeShapeType="1"/>
              </p:cNvSpPr>
              <p:nvPr/>
            </p:nvSpPr>
            <p:spPr bwMode="auto">
              <a:xfrm>
                <a:off x="2278" y="2196"/>
                <a:ext cx="0" cy="229"/>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8" name="Line 3448"/>
              <p:cNvSpPr>
                <a:spLocks noChangeShapeType="1"/>
              </p:cNvSpPr>
              <p:nvPr/>
            </p:nvSpPr>
            <p:spPr bwMode="auto">
              <a:xfrm>
                <a:off x="2197" y="222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9" name="Line 3449"/>
              <p:cNvSpPr>
                <a:spLocks noChangeShapeType="1"/>
              </p:cNvSpPr>
              <p:nvPr/>
            </p:nvSpPr>
            <p:spPr bwMode="auto">
              <a:xfrm>
                <a:off x="2199" y="2245"/>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0" name="Line 3450"/>
              <p:cNvSpPr>
                <a:spLocks noChangeShapeType="1"/>
              </p:cNvSpPr>
              <p:nvPr/>
            </p:nvSpPr>
            <p:spPr bwMode="auto">
              <a:xfrm>
                <a:off x="2198" y="2402"/>
                <a:ext cx="106"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1" name="Line 3451"/>
              <p:cNvSpPr>
                <a:spLocks noChangeShapeType="1"/>
              </p:cNvSpPr>
              <p:nvPr/>
            </p:nvSpPr>
            <p:spPr bwMode="auto">
              <a:xfrm>
                <a:off x="2200" y="2270"/>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2" name="Line 3452"/>
              <p:cNvSpPr>
                <a:spLocks noChangeShapeType="1"/>
              </p:cNvSpPr>
              <p:nvPr/>
            </p:nvSpPr>
            <p:spPr bwMode="auto">
              <a:xfrm>
                <a:off x="2200" y="2296"/>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3" name="Line 3453"/>
              <p:cNvSpPr>
                <a:spLocks noChangeShapeType="1"/>
              </p:cNvSpPr>
              <p:nvPr/>
            </p:nvSpPr>
            <p:spPr bwMode="auto">
              <a:xfrm>
                <a:off x="2200" y="2323"/>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4" name="Line 3454"/>
              <p:cNvSpPr>
                <a:spLocks noChangeShapeType="1"/>
              </p:cNvSpPr>
              <p:nvPr/>
            </p:nvSpPr>
            <p:spPr bwMode="auto">
              <a:xfrm>
                <a:off x="2200" y="2351"/>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25" name="Line 3455"/>
              <p:cNvSpPr>
                <a:spLocks noChangeShapeType="1"/>
              </p:cNvSpPr>
              <p:nvPr/>
            </p:nvSpPr>
            <p:spPr bwMode="auto">
              <a:xfrm>
                <a:off x="2200" y="2377"/>
                <a:ext cx="105"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72" name="Group 3456"/>
            <p:cNvGrpSpPr>
              <a:grpSpLocks/>
            </p:cNvGrpSpPr>
            <p:nvPr/>
          </p:nvGrpSpPr>
          <p:grpSpPr bwMode="auto">
            <a:xfrm>
              <a:off x="2155886" y="4694280"/>
              <a:ext cx="115890" cy="277815"/>
              <a:chOff x="2231" y="2401"/>
              <a:chExt cx="73" cy="175"/>
            </a:xfrm>
          </p:grpSpPr>
          <p:sp>
            <p:nvSpPr>
              <p:cNvPr id="800" name="Rectangle 3457"/>
              <p:cNvSpPr>
                <a:spLocks noChangeArrowheads="1"/>
              </p:cNvSpPr>
              <p:nvPr/>
            </p:nvSpPr>
            <p:spPr bwMode="auto">
              <a:xfrm>
                <a:off x="2235" y="2424"/>
                <a:ext cx="64" cy="14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01" name="Rectangle 3458"/>
              <p:cNvSpPr>
                <a:spLocks noChangeArrowheads="1"/>
              </p:cNvSpPr>
              <p:nvPr/>
            </p:nvSpPr>
            <p:spPr bwMode="auto">
              <a:xfrm>
                <a:off x="2253" y="2401"/>
                <a:ext cx="28" cy="1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802" name="Line 3459"/>
              <p:cNvSpPr>
                <a:spLocks noChangeShapeType="1"/>
              </p:cNvSpPr>
              <p:nvPr/>
            </p:nvSpPr>
            <p:spPr bwMode="auto">
              <a:xfrm>
                <a:off x="2245" y="2422"/>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3" name="Line 3460"/>
              <p:cNvSpPr>
                <a:spLocks noChangeShapeType="1"/>
              </p:cNvSpPr>
              <p:nvPr/>
            </p:nvSpPr>
            <p:spPr bwMode="auto">
              <a:xfrm>
                <a:off x="2266" y="2422"/>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4" name="Line 3461"/>
              <p:cNvSpPr>
                <a:spLocks noChangeShapeType="1"/>
              </p:cNvSpPr>
              <p:nvPr/>
            </p:nvSpPr>
            <p:spPr bwMode="auto">
              <a:xfrm>
                <a:off x="2285" y="2423"/>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5" name="Line 3462"/>
              <p:cNvSpPr>
                <a:spLocks noChangeShapeType="1"/>
              </p:cNvSpPr>
              <p:nvPr/>
            </p:nvSpPr>
            <p:spPr bwMode="auto">
              <a:xfrm>
                <a:off x="2231" y="244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6" name="Line 3463"/>
              <p:cNvSpPr>
                <a:spLocks noChangeShapeType="1"/>
              </p:cNvSpPr>
              <p:nvPr/>
            </p:nvSpPr>
            <p:spPr bwMode="auto">
              <a:xfrm>
                <a:off x="2233" y="2456"/>
                <a:ext cx="70"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7" name="Line 3464"/>
              <p:cNvSpPr>
                <a:spLocks noChangeShapeType="1"/>
              </p:cNvSpPr>
              <p:nvPr/>
            </p:nvSpPr>
            <p:spPr bwMode="auto">
              <a:xfrm>
                <a:off x="2232" y="2561"/>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8" name="Line 3465"/>
              <p:cNvSpPr>
                <a:spLocks noChangeShapeType="1"/>
              </p:cNvSpPr>
              <p:nvPr/>
            </p:nvSpPr>
            <p:spPr bwMode="auto">
              <a:xfrm>
                <a:off x="2233" y="2473"/>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09" name="Line 3466"/>
              <p:cNvSpPr>
                <a:spLocks noChangeShapeType="1"/>
              </p:cNvSpPr>
              <p:nvPr/>
            </p:nvSpPr>
            <p:spPr bwMode="auto">
              <a:xfrm>
                <a:off x="2233" y="249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0" name="Line 3467"/>
              <p:cNvSpPr>
                <a:spLocks noChangeShapeType="1"/>
              </p:cNvSpPr>
              <p:nvPr/>
            </p:nvSpPr>
            <p:spPr bwMode="auto">
              <a:xfrm>
                <a:off x="2233" y="2508"/>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1" name="Line 3468"/>
              <p:cNvSpPr>
                <a:spLocks noChangeShapeType="1"/>
              </p:cNvSpPr>
              <p:nvPr/>
            </p:nvSpPr>
            <p:spPr bwMode="auto">
              <a:xfrm>
                <a:off x="2233" y="2527"/>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812" name="Line 3469"/>
              <p:cNvSpPr>
                <a:spLocks noChangeShapeType="1"/>
              </p:cNvSpPr>
              <p:nvPr/>
            </p:nvSpPr>
            <p:spPr bwMode="auto">
              <a:xfrm>
                <a:off x="2233" y="2544"/>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75" name="Group 3498"/>
            <p:cNvGrpSpPr>
              <a:grpSpLocks/>
            </p:cNvGrpSpPr>
            <p:nvPr/>
          </p:nvGrpSpPr>
          <p:grpSpPr bwMode="auto">
            <a:xfrm>
              <a:off x="1228771" y="4713330"/>
              <a:ext cx="115890" cy="277815"/>
              <a:chOff x="1647" y="2413"/>
              <a:chExt cx="73" cy="175"/>
            </a:xfrm>
          </p:grpSpPr>
          <p:sp>
            <p:nvSpPr>
              <p:cNvPr id="787" name="Rectangle 3499"/>
              <p:cNvSpPr>
                <a:spLocks noChangeArrowheads="1"/>
              </p:cNvSpPr>
              <p:nvPr/>
            </p:nvSpPr>
            <p:spPr bwMode="auto">
              <a:xfrm>
                <a:off x="1651" y="2436"/>
                <a:ext cx="64" cy="148"/>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788" name="Rectangle 3500"/>
              <p:cNvSpPr>
                <a:spLocks noChangeArrowheads="1"/>
              </p:cNvSpPr>
              <p:nvPr/>
            </p:nvSpPr>
            <p:spPr bwMode="auto">
              <a:xfrm>
                <a:off x="1669" y="2413"/>
                <a:ext cx="28" cy="16"/>
              </a:xfrm>
              <a:prstGeom prst="rect">
                <a:avLst/>
              </a:prstGeom>
              <a:solidFill>
                <a:schemeClr val="bg2"/>
              </a:solidFill>
              <a:ln w="12700">
                <a:solidFill>
                  <a:schemeClr val="tx1"/>
                </a:solidFill>
                <a:miter lim="800000"/>
                <a:headEnd/>
                <a:tailEnd/>
              </a:ln>
            </p:spPr>
            <p:txBody>
              <a:bodyPr wrap="none" anchor="ctr"/>
              <a:lstStyle/>
              <a:p>
                <a:endParaRPr lang="en-US" sz="800">
                  <a:solidFill>
                    <a:srgbClr val="000000">
                      <a:lumMod val="65000"/>
                      <a:lumOff val="35000"/>
                    </a:srgbClr>
                  </a:solidFill>
                  <a:latin typeface="Arial"/>
                  <a:ea typeface=""/>
                  <a:cs typeface=""/>
                </a:endParaRPr>
              </a:p>
            </p:txBody>
          </p:sp>
          <p:sp>
            <p:nvSpPr>
              <p:cNvPr id="789" name="Line 3501"/>
              <p:cNvSpPr>
                <a:spLocks noChangeShapeType="1"/>
              </p:cNvSpPr>
              <p:nvPr/>
            </p:nvSpPr>
            <p:spPr bwMode="auto">
              <a:xfrm>
                <a:off x="1661" y="2434"/>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0" name="Line 3502"/>
              <p:cNvSpPr>
                <a:spLocks noChangeShapeType="1"/>
              </p:cNvSpPr>
              <p:nvPr/>
            </p:nvSpPr>
            <p:spPr bwMode="auto">
              <a:xfrm>
                <a:off x="1682" y="2434"/>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1" name="Line 3503"/>
              <p:cNvSpPr>
                <a:spLocks noChangeShapeType="1"/>
              </p:cNvSpPr>
              <p:nvPr/>
            </p:nvSpPr>
            <p:spPr bwMode="auto">
              <a:xfrm>
                <a:off x="1701" y="2435"/>
                <a:ext cx="0" cy="153"/>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2" name="Line 3504"/>
              <p:cNvSpPr>
                <a:spLocks noChangeShapeType="1"/>
              </p:cNvSpPr>
              <p:nvPr/>
            </p:nvSpPr>
            <p:spPr bwMode="auto">
              <a:xfrm>
                <a:off x="1647" y="2452"/>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3" name="Line 3505"/>
              <p:cNvSpPr>
                <a:spLocks noChangeShapeType="1"/>
              </p:cNvSpPr>
              <p:nvPr/>
            </p:nvSpPr>
            <p:spPr bwMode="auto">
              <a:xfrm>
                <a:off x="1649" y="2468"/>
                <a:ext cx="70"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4" name="Line 3506"/>
              <p:cNvSpPr>
                <a:spLocks noChangeShapeType="1"/>
              </p:cNvSpPr>
              <p:nvPr/>
            </p:nvSpPr>
            <p:spPr bwMode="auto">
              <a:xfrm>
                <a:off x="1648" y="2573"/>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5" name="Line 3507"/>
              <p:cNvSpPr>
                <a:spLocks noChangeShapeType="1"/>
              </p:cNvSpPr>
              <p:nvPr/>
            </p:nvSpPr>
            <p:spPr bwMode="auto">
              <a:xfrm>
                <a:off x="1649" y="2485"/>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6" name="Line 3508"/>
              <p:cNvSpPr>
                <a:spLocks noChangeShapeType="1"/>
              </p:cNvSpPr>
              <p:nvPr/>
            </p:nvSpPr>
            <p:spPr bwMode="auto">
              <a:xfrm>
                <a:off x="1649" y="2502"/>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7" name="Line 3509"/>
              <p:cNvSpPr>
                <a:spLocks noChangeShapeType="1"/>
              </p:cNvSpPr>
              <p:nvPr/>
            </p:nvSpPr>
            <p:spPr bwMode="auto">
              <a:xfrm>
                <a:off x="1649" y="2520"/>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8" name="Line 3510"/>
              <p:cNvSpPr>
                <a:spLocks noChangeShapeType="1"/>
              </p:cNvSpPr>
              <p:nvPr/>
            </p:nvSpPr>
            <p:spPr bwMode="auto">
              <a:xfrm>
                <a:off x="1649" y="2539"/>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799" name="Line 3511"/>
              <p:cNvSpPr>
                <a:spLocks noChangeShapeType="1"/>
              </p:cNvSpPr>
              <p:nvPr/>
            </p:nvSpPr>
            <p:spPr bwMode="auto">
              <a:xfrm>
                <a:off x="1649" y="2556"/>
                <a:ext cx="71" cy="0"/>
              </a:xfrm>
              <a:prstGeom prst="line">
                <a:avLst/>
              </a:prstGeom>
              <a:noFill/>
              <a:ln w="12700">
                <a:solidFill>
                  <a:schemeClr val="tx1"/>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sp>
        <p:nvSpPr>
          <p:cNvPr id="891" name="Text Box 285"/>
          <p:cNvSpPr txBox="1">
            <a:spLocks noChangeAspect="1" noChangeArrowheads="1"/>
          </p:cNvSpPr>
          <p:nvPr/>
        </p:nvSpPr>
        <p:spPr bwMode="auto">
          <a:xfrm>
            <a:off x="1829512" y="6009496"/>
            <a:ext cx="611065" cy="261610"/>
          </a:xfrm>
          <a:prstGeom prst="rect">
            <a:avLst/>
          </a:prstGeom>
          <a:noFill/>
          <a:ln w="9525">
            <a:noFill/>
            <a:miter lim="800000"/>
            <a:headEnd/>
            <a:tailEnd/>
          </a:ln>
        </p:spPr>
        <p:txBody>
          <a:bodyPr wrap="none">
            <a:spAutoFit/>
          </a:bodyPr>
          <a:lstStyle/>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Urban</a:t>
            </a:r>
          </a:p>
        </p:txBody>
      </p:sp>
      <p:grpSp>
        <p:nvGrpSpPr>
          <p:cNvPr id="776" name="Group 936"/>
          <p:cNvGrpSpPr/>
          <p:nvPr/>
        </p:nvGrpSpPr>
        <p:grpSpPr>
          <a:xfrm>
            <a:off x="3127909" y="5482143"/>
            <a:ext cx="3403083" cy="1006603"/>
            <a:chOff x="5215933" y="5357786"/>
            <a:chExt cx="3002887" cy="1006603"/>
          </a:xfrm>
        </p:grpSpPr>
        <p:pic>
          <p:nvPicPr>
            <p:cNvPr id="2374"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550760" y="5559553"/>
              <a:ext cx="231204" cy="454000"/>
            </a:xfrm>
            <a:prstGeom prst="rect">
              <a:avLst/>
            </a:prstGeom>
            <a:noFill/>
            <a:ln w="9525" cap="flat" cmpd="sng" algn="ctr">
              <a:noFill/>
              <a:prstDash val="solid"/>
              <a:miter lim="800000"/>
              <a:headEnd/>
              <a:tailEnd/>
            </a:ln>
          </p:spPr>
        </p:pic>
        <p:pic>
          <p:nvPicPr>
            <p:cNvPr id="903"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026005" y="5703333"/>
              <a:ext cx="192815" cy="287054"/>
            </a:xfrm>
            <a:prstGeom prst="rect">
              <a:avLst/>
            </a:prstGeom>
            <a:noFill/>
            <a:ln w="9525" cap="flat" cmpd="sng" algn="ctr">
              <a:noFill/>
              <a:prstDash val="solid"/>
              <a:miter lim="800000"/>
              <a:headEnd/>
              <a:tailEnd/>
            </a:ln>
          </p:spPr>
        </p:pic>
        <p:pic>
          <p:nvPicPr>
            <p:cNvPr id="904" name="Picture 32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790942" y="5543704"/>
              <a:ext cx="231204" cy="454000"/>
            </a:xfrm>
            <a:prstGeom prst="rect">
              <a:avLst/>
            </a:prstGeom>
            <a:noFill/>
            <a:ln w="9525" cap="flat" cmpd="sng" algn="ctr">
              <a:noFill/>
              <a:prstDash val="solid"/>
              <a:miter lim="800000"/>
              <a:headEnd/>
              <a:tailEnd/>
            </a:ln>
          </p:spPr>
        </p:pic>
        <p:grpSp>
          <p:nvGrpSpPr>
            <p:cNvPr id="778" name="Group 10"/>
            <p:cNvGrpSpPr>
              <a:grpSpLocks noChangeAspect="1"/>
            </p:cNvGrpSpPr>
            <p:nvPr/>
          </p:nvGrpSpPr>
          <p:grpSpPr bwMode="auto">
            <a:xfrm>
              <a:off x="6210684" y="5697393"/>
              <a:ext cx="413061" cy="614401"/>
              <a:chOff x="3341" y="2285"/>
              <a:chExt cx="444" cy="584"/>
            </a:xfrm>
          </p:grpSpPr>
          <p:sp>
            <p:nvSpPr>
              <p:cNvPr id="918"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19"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grpSp>
          <p:nvGrpSpPr>
            <p:cNvPr id="779" name="Group 28"/>
            <p:cNvGrpSpPr>
              <a:grpSpLocks noChangeAspect="1"/>
            </p:cNvGrpSpPr>
            <p:nvPr/>
          </p:nvGrpSpPr>
          <p:grpSpPr bwMode="auto">
            <a:xfrm>
              <a:off x="6481088" y="5548334"/>
              <a:ext cx="147637" cy="354012"/>
              <a:chOff x="3341" y="2314"/>
              <a:chExt cx="379" cy="555"/>
            </a:xfrm>
          </p:grpSpPr>
          <p:sp>
            <p:nvSpPr>
              <p:cNvPr id="924"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25"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grpSp>
          <p:nvGrpSpPr>
            <p:cNvPr id="780" name="Group 22"/>
            <p:cNvGrpSpPr>
              <a:grpSpLocks noChangeAspect="1"/>
            </p:cNvGrpSpPr>
            <p:nvPr/>
          </p:nvGrpSpPr>
          <p:grpSpPr bwMode="auto">
            <a:xfrm>
              <a:off x="6597662" y="5514843"/>
              <a:ext cx="207963" cy="481013"/>
              <a:chOff x="3657" y="1317"/>
              <a:chExt cx="226" cy="401"/>
            </a:xfrm>
          </p:grpSpPr>
          <p:sp>
            <p:nvSpPr>
              <p:cNvPr id="927"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28"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sp>
          <p:nvSpPr>
            <p:cNvPr id="929" name="Arc 324"/>
            <p:cNvSpPr>
              <a:spLocks noChangeAspect="1"/>
            </p:cNvSpPr>
            <p:nvPr/>
          </p:nvSpPr>
          <p:spPr bwMode="auto">
            <a:xfrm rot="19051220">
              <a:off x="6966712" y="5357786"/>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30" name="Arc 325"/>
            <p:cNvSpPr>
              <a:spLocks noChangeAspect="1"/>
            </p:cNvSpPr>
            <p:nvPr/>
          </p:nvSpPr>
          <p:spPr bwMode="auto">
            <a:xfrm rot="19051220" flipH="1" flipV="1">
              <a:off x="7109561" y="5884964"/>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31" name="Text Box 285"/>
            <p:cNvSpPr txBox="1">
              <a:spLocks noChangeAspect="1" noChangeArrowheads="1"/>
            </p:cNvSpPr>
            <p:nvPr/>
          </p:nvSpPr>
          <p:spPr bwMode="auto">
            <a:xfrm>
              <a:off x="6867582" y="5635374"/>
              <a:ext cx="788765" cy="369332"/>
            </a:xfrm>
            <a:prstGeom prst="rect">
              <a:avLst/>
            </a:prstGeom>
            <a:noFill/>
            <a:ln w="9525">
              <a:noFill/>
              <a:miter lim="800000"/>
              <a:headEnd/>
              <a:tailEnd/>
            </a:ln>
          </p:spPr>
          <p:txBody>
            <a:bodyPr wrap="none">
              <a:spAutoFit/>
            </a:bodyPr>
            <a:lstStyle/>
            <a:p>
              <a:pPr algn="ctr"/>
              <a:r>
                <a:rPr lang="en-US" sz="900" b="1" dirty="0">
                  <a:solidFill>
                    <a:srgbClr val="000000">
                      <a:lumMod val="65000"/>
                      <a:lumOff val="35000"/>
                    </a:srgbClr>
                  </a:solidFill>
                  <a:latin typeface="Arial Rounded MT Bold" pitchFamily="34" charset="0"/>
                  <a:ea typeface=""/>
                  <a:cs typeface=""/>
                </a:rPr>
                <a:t>Land Use </a:t>
              </a:r>
            </a:p>
            <a:p>
              <a:pPr algn="ctr"/>
              <a:r>
                <a:rPr lang="en-US" sz="900" b="1" dirty="0">
                  <a:solidFill>
                    <a:srgbClr val="000000">
                      <a:lumMod val="65000"/>
                      <a:lumOff val="35000"/>
                    </a:srgbClr>
                  </a:solidFill>
                  <a:latin typeface="Arial Rounded MT Bold" pitchFamily="34" charset="0"/>
                  <a:ea typeface=""/>
                  <a:cs typeface=""/>
                </a:rPr>
                <a:t>Change</a:t>
              </a:r>
            </a:p>
          </p:txBody>
        </p:sp>
        <p:grpSp>
          <p:nvGrpSpPr>
            <p:cNvPr id="781" name="Group 10"/>
            <p:cNvGrpSpPr>
              <a:grpSpLocks noChangeAspect="1"/>
            </p:cNvGrpSpPr>
            <p:nvPr/>
          </p:nvGrpSpPr>
          <p:grpSpPr bwMode="auto">
            <a:xfrm>
              <a:off x="6625892" y="5665958"/>
              <a:ext cx="401043" cy="596525"/>
              <a:chOff x="3362" y="2296"/>
              <a:chExt cx="444" cy="584"/>
            </a:xfrm>
          </p:grpSpPr>
          <p:sp>
            <p:nvSpPr>
              <p:cNvPr id="915"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16"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grpSp>
          <p:nvGrpSpPr>
            <p:cNvPr id="782" name="Group 10"/>
            <p:cNvGrpSpPr>
              <a:grpSpLocks noChangeAspect="1"/>
            </p:cNvGrpSpPr>
            <p:nvPr/>
          </p:nvGrpSpPr>
          <p:grpSpPr bwMode="auto">
            <a:xfrm rot="16581905">
              <a:off x="5734815" y="5968649"/>
              <a:ext cx="194403" cy="543353"/>
              <a:chOff x="3341" y="2285"/>
              <a:chExt cx="444" cy="584"/>
            </a:xfrm>
          </p:grpSpPr>
          <p:sp>
            <p:nvSpPr>
              <p:cNvPr id="933"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34"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Rounded MT Bold" pitchFamily="34" charset="0"/>
                  <a:ea typeface=""/>
                  <a:cs typeface=""/>
                </a:endParaRPr>
              </a:p>
            </p:txBody>
          </p:sp>
        </p:grpSp>
        <p:sp>
          <p:nvSpPr>
            <p:cNvPr id="935" name="Line 11"/>
            <p:cNvSpPr>
              <a:spLocks noChangeAspect="1" noChangeShapeType="1"/>
            </p:cNvSpPr>
            <p:nvPr/>
          </p:nvSpPr>
          <p:spPr bwMode="auto">
            <a:xfrm>
              <a:off x="6160511" y="6210605"/>
              <a:ext cx="0" cy="99969"/>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Rounded MT Bold" pitchFamily="34" charset="0"/>
                <a:ea typeface=""/>
                <a:cs typeface=""/>
              </a:endParaRPr>
            </a:p>
          </p:txBody>
        </p:sp>
        <p:sp>
          <p:nvSpPr>
            <p:cNvPr id="936" name="Text Box 285"/>
            <p:cNvSpPr txBox="1">
              <a:spLocks noChangeAspect="1" noChangeArrowheads="1"/>
            </p:cNvSpPr>
            <p:nvPr/>
          </p:nvSpPr>
          <p:spPr bwMode="auto">
            <a:xfrm>
              <a:off x="5215933" y="5913350"/>
              <a:ext cx="1019856"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Wood harvest</a:t>
              </a:r>
            </a:p>
          </p:txBody>
        </p:sp>
      </p:grpSp>
      <p:grpSp>
        <p:nvGrpSpPr>
          <p:cNvPr id="783" name="Group 3236"/>
          <p:cNvGrpSpPr>
            <a:grpSpLocks noChangeAspect="1"/>
          </p:cNvGrpSpPr>
          <p:nvPr/>
        </p:nvGrpSpPr>
        <p:grpSpPr bwMode="auto">
          <a:xfrm>
            <a:off x="8399438" y="5566863"/>
            <a:ext cx="184538" cy="259728"/>
            <a:chOff x="2617" y="3196"/>
            <a:chExt cx="384" cy="288"/>
          </a:xfrm>
        </p:grpSpPr>
        <p:sp>
          <p:nvSpPr>
            <p:cNvPr id="93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4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84" name="Group 952"/>
          <p:cNvGrpSpPr/>
          <p:nvPr/>
        </p:nvGrpSpPr>
        <p:grpSpPr>
          <a:xfrm>
            <a:off x="7160392" y="4513478"/>
            <a:ext cx="780635" cy="765655"/>
            <a:chOff x="6875149" y="4884164"/>
            <a:chExt cx="797283" cy="899717"/>
          </a:xfrm>
        </p:grpSpPr>
        <p:sp>
          <p:nvSpPr>
            <p:cNvPr id="947" name="Freeform 12"/>
            <p:cNvSpPr>
              <a:spLocks noChangeAspect="1"/>
            </p:cNvSpPr>
            <p:nvPr/>
          </p:nvSpPr>
          <p:spPr bwMode="auto">
            <a:xfrm>
              <a:off x="6875149" y="5162165"/>
              <a:ext cx="413061" cy="463957"/>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948" name="Freeform 30"/>
            <p:cNvSpPr>
              <a:spLocks noChangeAspect="1"/>
            </p:cNvSpPr>
            <p:nvPr/>
          </p:nvSpPr>
          <p:spPr bwMode="auto">
            <a:xfrm>
              <a:off x="7131728" y="4884164"/>
              <a:ext cx="215311" cy="41023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949" name="Freeform 12"/>
            <p:cNvSpPr>
              <a:spLocks noChangeAspect="1"/>
            </p:cNvSpPr>
            <p:nvPr/>
          </p:nvSpPr>
          <p:spPr bwMode="auto">
            <a:xfrm>
              <a:off x="7271389" y="5119493"/>
              <a:ext cx="401043" cy="45045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sp>
          <p:nvSpPr>
            <p:cNvPr id="950" name="Line 11"/>
            <p:cNvSpPr>
              <a:spLocks noChangeAspect="1" noChangeShapeType="1"/>
            </p:cNvSpPr>
            <p:nvPr/>
          </p:nvSpPr>
          <p:spPr bwMode="auto">
            <a:xfrm>
              <a:off x="7067597" y="5618708"/>
              <a:ext cx="0" cy="165173"/>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51" name="Line 29"/>
            <p:cNvSpPr>
              <a:spLocks noChangeAspect="1" noChangeShapeType="1"/>
            </p:cNvSpPr>
            <p:nvPr/>
          </p:nvSpPr>
          <p:spPr bwMode="auto">
            <a:xfrm>
              <a:off x="7230387" y="5282581"/>
              <a:ext cx="0" cy="91852"/>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52" name="Line 11"/>
            <p:cNvSpPr>
              <a:spLocks noChangeAspect="1" noChangeShapeType="1"/>
            </p:cNvSpPr>
            <p:nvPr/>
          </p:nvSpPr>
          <p:spPr bwMode="auto">
            <a:xfrm>
              <a:off x="7458451" y="5562966"/>
              <a:ext cx="0" cy="160367"/>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85" name="Group 3236"/>
          <p:cNvGrpSpPr>
            <a:grpSpLocks noChangeAspect="1"/>
          </p:cNvGrpSpPr>
          <p:nvPr/>
        </p:nvGrpSpPr>
        <p:grpSpPr bwMode="auto">
          <a:xfrm>
            <a:off x="8441911" y="5726575"/>
            <a:ext cx="184538" cy="259728"/>
            <a:chOff x="2617" y="3196"/>
            <a:chExt cx="384" cy="288"/>
          </a:xfrm>
        </p:grpSpPr>
        <p:sp>
          <p:nvSpPr>
            <p:cNvPr id="973"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4"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5"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6"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7"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8"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79"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0"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786" name="Group 3236"/>
          <p:cNvGrpSpPr>
            <a:grpSpLocks noChangeAspect="1"/>
          </p:cNvGrpSpPr>
          <p:nvPr/>
        </p:nvGrpSpPr>
        <p:grpSpPr bwMode="auto">
          <a:xfrm>
            <a:off x="8264695" y="5666834"/>
            <a:ext cx="184538" cy="259728"/>
            <a:chOff x="2617" y="3196"/>
            <a:chExt cx="384" cy="288"/>
          </a:xfrm>
        </p:grpSpPr>
        <p:sp>
          <p:nvSpPr>
            <p:cNvPr id="982"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3"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4"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5"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6"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7"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8"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89"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04" name="Group 1008"/>
          <p:cNvGrpSpPr/>
          <p:nvPr/>
        </p:nvGrpSpPr>
        <p:grpSpPr>
          <a:xfrm>
            <a:off x="7054943" y="5669277"/>
            <a:ext cx="593159" cy="629147"/>
            <a:chOff x="7329831" y="5632704"/>
            <a:chExt cx="493775" cy="629147"/>
          </a:xfrm>
        </p:grpSpPr>
        <p:grpSp>
          <p:nvGrpSpPr>
            <p:cNvPr id="2305" name="Group 13"/>
            <p:cNvGrpSpPr>
              <a:grpSpLocks noChangeAspect="1"/>
            </p:cNvGrpSpPr>
            <p:nvPr/>
          </p:nvGrpSpPr>
          <p:grpSpPr bwMode="auto">
            <a:xfrm>
              <a:off x="7579111" y="5918392"/>
              <a:ext cx="146050" cy="260350"/>
              <a:chOff x="3657" y="1317"/>
              <a:chExt cx="226" cy="401"/>
            </a:xfrm>
          </p:grpSpPr>
          <p:sp>
            <p:nvSpPr>
              <p:cNvPr id="991" name="Line 14"/>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2"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2306" name="Group 3236"/>
            <p:cNvGrpSpPr>
              <a:grpSpLocks noChangeAspect="1"/>
            </p:cNvGrpSpPr>
            <p:nvPr/>
          </p:nvGrpSpPr>
          <p:grpSpPr bwMode="auto">
            <a:xfrm>
              <a:off x="7669987" y="6002123"/>
              <a:ext cx="153619" cy="259728"/>
              <a:chOff x="2617" y="3196"/>
              <a:chExt cx="384" cy="288"/>
            </a:xfrm>
          </p:grpSpPr>
          <p:sp>
            <p:nvSpPr>
              <p:cNvPr id="994"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5"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6"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7"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8"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999"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1000"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1001"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07" name="Group 81"/>
            <p:cNvGrpSpPr>
              <a:grpSpLocks noChangeAspect="1"/>
            </p:cNvGrpSpPr>
            <p:nvPr/>
          </p:nvGrpSpPr>
          <p:grpSpPr bwMode="auto">
            <a:xfrm>
              <a:off x="7416161" y="5632704"/>
              <a:ext cx="133126" cy="509461"/>
              <a:chOff x="3657" y="1317"/>
              <a:chExt cx="226" cy="401"/>
            </a:xfrm>
          </p:grpSpPr>
          <p:sp>
            <p:nvSpPr>
              <p:cNvPr id="1003" name="Line 82"/>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1004"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nvGrpSpPr>
            <p:cNvPr id="2308" name="Group 28"/>
            <p:cNvGrpSpPr>
              <a:grpSpLocks noChangeAspect="1"/>
            </p:cNvGrpSpPr>
            <p:nvPr/>
          </p:nvGrpSpPr>
          <p:grpSpPr bwMode="auto">
            <a:xfrm>
              <a:off x="7329831" y="5969203"/>
              <a:ext cx="132822" cy="211124"/>
              <a:chOff x="3341" y="2314"/>
              <a:chExt cx="379" cy="555"/>
            </a:xfrm>
          </p:grpSpPr>
          <p:sp>
            <p:nvSpPr>
              <p:cNvPr id="1006"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endParaRPr lang="en-US" sz="800">
                  <a:solidFill>
                    <a:srgbClr val="000000">
                      <a:lumMod val="65000"/>
                      <a:lumOff val="35000"/>
                    </a:srgbClr>
                  </a:solidFill>
                  <a:latin typeface="Arial"/>
                  <a:ea typeface=""/>
                  <a:cs typeface=""/>
                </a:endParaRPr>
              </a:p>
            </p:txBody>
          </p:sp>
          <p:sp>
            <p:nvSpPr>
              <p:cNvPr id="100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endParaRPr lang="en-US" sz="800">
                  <a:solidFill>
                    <a:srgbClr val="000000">
                      <a:lumMod val="65000"/>
                      <a:lumOff val="35000"/>
                    </a:srgbClr>
                  </a:solidFill>
                  <a:latin typeface="Arial"/>
                  <a:ea typeface=""/>
                  <a:cs typeface=""/>
                </a:endParaRPr>
              </a:p>
            </p:txBody>
          </p:sp>
        </p:grpSp>
      </p:grpSp>
      <p:sp>
        <p:nvSpPr>
          <p:cNvPr id="1008" name="Arc 324"/>
          <p:cNvSpPr>
            <a:spLocks noChangeAspect="1"/>
          </p:cNvSpPr>
          <p:nvPr/>
        </p:nvSpPr>
        <p:spPr bwMode="auto">
          <a:xfrm rot="204172">
            <a:off x="8056785" y="5211961"/>
            <a:ext cx="343508" cy="285009"/>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a:ea typeface=""/>
              <a:cs typeface=""/>
            </a:endParaRPr>
          </a:p>
        </p:txBody>
      </p:sp>
      <p:sp>
        <p:nvSpPr>
          <p:cNvPr id="1010" name="Text Box 285"/>
          <p:cNvSpPr txBox="1">
            <a:spLocks noChangeAspect="1" noChangeArrowheads="1"/>
          </p:cNvSpPr>
          <p:nvPr/>
        </p:nvSpPr>
        <p:spPr bwMode="auto">
          <a:xfrm>
            <a:off x="7848989" y="4985375"/>
            <a:ext cx="1053712"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Disturbance</a:t>
            </a:r>
          </a:p>
        </p:txBody>
      </p:sp>
      <p:sp>
        <p:nvSpPr>
          <p:cNvPr id="1011" name="Text Box 285"/>
          <p:cNvSpPr txBox="1">
            <a:spLocks noChangeAspect="1" noChangeArrowheads="1"/>
          </p:cNvSpPr>
          <p:nvPr/>
        </p:nvSpPr>
        <p:spPr bwMode="auto">
          <a:xfrm>
            <a:off x="7086600" y="5410200"/>
            <a:ext cx="1307860" cy="369332"/>
          </a:xfrm>
          <a:prstGeom prst="rect">
            <a:avLst/>
          </a:prstGeom>
          <a:noFill/>
          <a:ln w="9525">
            <a:noFill/>
            <a:miter lim="800000"/>
            <a:headEnd/>
            <a:tailEnd/>
          </a:ln>
        </p:spPr>
        <p:txBody>
          <a:bodyPr wrap="square">
            <a:spAutoFit/>
          </a:bodyPr>
          <a:lstStyle/>
          <a:p>
            <a:pPr algn="ctr"/>
            <a:r>
              <a:rPr lang="en-US" sz="900" b="1" dirty="0">
                <a:solidFill>
                  <a:srgbClr val="000000">
                    <a:lumMod val="65000"/>
                    <a:lumOff val="35000"/>
                  </a:srgbClr>
                </a:solidFill>
                <a:latin typeface="Arial Rounded MT Bold" pitchFamily="34" charset="0"/>
                <a:ea typeface=""/>
                <a:cs typeface=""/>
              </a:rPr>
              <a:t>Vegetation Dynamics</a:t>
            </a:r>
          </a:p>
        </p:txBody>
      </p:sp>
      <p:sp>
        <p:nvSpPr>
          <p:cNvPr id="1012" name="Text Box 285"/>
          <p:cNvSpPr txBox="1">
            <a:spLocks noChangeAspect="1" noChangeArrowheads="1"/>
          </p:cNvSpPr>
          <p:nvPr/>
        </p:nvSpPr>
        <p:spPr bwMode="auto">
          <a:xfrm>
            <a:off x="7742075" y="6125327"/>
            <a:ext cx="726353"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Growth</a:t>
            </a:r>
          </a:p>
        </p:txBody>
      </p:sp>
      <p:sp>
        <p:nvSpPr>
          <p:cNvPr id="1013" name="Text Box 285"/>
          <p:cNvSpPr txBox="1">
            <a:spLocks noChangeAspect="1" noChangeArrowheads="1"/>
          </p:cNvSpPr>
          <p:nvPr/>
        </p:nvSpPr>
        <p:spPr bwMode="auto">
          <a:xfrm>
            <a:off x="6292129" y="5115830"/>
            <a:ext cx="1047937" cy="230832"/>
          </a:xfrm>
          <a:prstGeom prst="rect">
            <a:avLst/>
          </a:prstGeom>
          <a:noFill/>
          <a:ln w="9525">
            <a:noFill/>
            <a:miter lim="800000"/>
            <a:headEnd/>
            <a:tailEnd/>
          </a:ln>
        </p:spPr>
        <p:txBody>
          <a:bodyPr wrap="none">
            <a:spAutoFit/>
          </a:bodyPr>
          <a:lstStyle/>
          <a:p>
            <a:r>
              <a:rPr lang="en-US" sz="900" b="1" dirty="0">
                <a:solidFill>
                  <a:srgbClr val="000000">
                    <a:lumMod val="65000"/>
                    <a:lumOff val="35000"/>
                  </a:srgbClr>
                </a:solidFill>
                <a:latin typeface="Arial Rounded MT Bold" pitchFamily="34" charset="0"/>
                <a:ea typeface=""/>
                <a:cs typeface=""/>
              </a:rPr>
              <a:t>Competition</a:t>
            </a:r>
          </a:p>
        </p:txBody>
      </p:sp>
      <p:sp>
        <p:nvSpPr>
          <p:cNvPr id="1014" name="Arc 324"/>
          <p:cNvSpPr>
            <a:spLocks noChangeAspect="1"/>
          </p:cNvSpPr>
          <p:nvPr/>
        </p:nvSpPr>
        <p:spPr bwMode="auto">
          <a:xfrm rot="14218060">
            <a:off x="6972056" y="5361537"/>
            <a:ext cx="290236" cy="349808"/>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a:ea typeface=""/>
              <a:cs typeface=""/>
            </a:endParaRPr>
          </a:p>
        </p:txBody>
      </p:sp>
      <p:sp>
        <p:nvSpPr>
          <p:cNvPr id="1015" name="Arc 324"/>
          <p:cNvSpPr>
            <a:spLocks noChangeAspect="1"/>
          </p:cNvSpPr>
          <p:nvPr/>
        </p:nvSpPr>
        <p:spPr bwMode="auto">
          <a:xfrm rot="7508533">
            <a:off x="7823950" y="5799860"/>
            <a:ext cx="290236" cy="34750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sz="800">
              <a:solidFill>
                <a:srgbClr val="000000">
                  <a:lumMod val="65000"/>
                  <a:lumOff val="35000"/>
                </a:srgbClr>
              </a:solidFill>
              <a:latin typeface="Arial"/>
              <a:ea typeface=""/>
              <a:cs typeface=""/>
            </a:endParaRPr>
          </a:p>
        </p:txBody>
      </p:sp>
      <p:grpSp>
        <p:nvGrpSpPr>
          <p:cNvPr id="2309" name="Group 1026"/>
          <p:cNvGrpSpPr/>
          <p:nvPr/>
        </p:nvGrpSpPr>
        <p:grpSpPr>
          <a:xfrm>
            <a:off x="4761373" y="3949147"/>
            <a:ext cx="353417" cy="312791"/>
            <a:chOff x="4959691" y="3949147"/>
            <a:chExt cx="294202" cy="312791"/>
          </a:xfrm>
        </p:grpSpPr>
        <p:sp>
          <p:nvSpPr>
            <p:cNvPr id="1023"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24"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25"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26"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10" name="Group 1027"/>
          <p:cNvGrpSpPr/>
          <p:nvPr/>
        </p:nvGrpSpPr>
        <p:grpSpPr>
          <a:xfrm>
            <a:off x="6367647" y="4634267"/>
            <a:ext cx="353417" cy="312791"/>
            <a:chOff x="4959691" y="3949147"/>
            <a:chExt cx="294202" cy="312791"/>
          </a:xfrm>
        </p:grpSpPr>
        <p:sp>
          <p:nvSpPr>
            <p:cNvPr id="102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11" name="Group 1032"/>
          <p:cNvGrpSpPr/>
          <p:nvPr/>
        </p:nvGrpSpPr>
        <p:grpSpPr>
          <a:xfrm>
            <a:off x="1336954" y="5237768"/>
            <a:ext cx="353417" cy="312791"/>
            <a:chOff x="4959691" y="3949147"/>
            <a:chExt cx="294202" cy="312791"/>
          </a:xfrm>
        </p:grpSpPr>
        <p:sp>
          <p:nvSpPr>
            <p:cNvPr id="1034"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5"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6"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37"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12" name="Group 1037"/>
          <p:cNvGrpSpPr/>
          <p:nvPr/>
        </p:nvGrpSpPr>
        <p:grpSpPr>
          <a:xfrm>
            <a:off x="7668268" y="4381150"/>
            <a:ext cx="353417" cy="312791"/>
            <a:chOff x="4959691" y="3949147"/>
            <a:chExt cx="294202" cy="312791"/>
          </a:xfrm>
        </p:grpSpPr>
        <p:sp>
          <p:nvSpPr>
            <p:cNvPr id="103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4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4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4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2313" name="Group 550"/>
          <p:cNvGrpSpPr/>
          <p:nvPr/>
        </p:nvGrpSpPr>
        <p:grpSpPr>
          <a:xfrm>
            <a:off x="3242514" y="5286793"/>
            <a:ext cx="464370" cy="166587"/>
            <a:chOff x="3695317" y="5405933"/>
            <a:chExt cx="386565" cy="166587"/>
          </a:xfrm>
        </p:grpSpPr>
        <p:sp>
          <p:nvSpPr>
            <p:cNvPr id="1058" name="Freeform 1057"/>
            <p:cNvSpPr/>
            <p:nvPr/>
          </p:nvSpPr>
          <p:spPr bwMode="auto">
            <a:xfrm>
              <a:off x="3695317" y="5475427"/>
              <a:ext cx="386565" cy="97093"/>
            </a:xfrm>
            <a:custGeom>
              <a:avLst/>
              <a:gdLst>
                <a:gd name="connsiteX0" fmla="*/ 328043 w 386565"/>
                <a:gd name="connsiteY0" fmla="*/ 62179 h 97093"/>
                <a:gd name="connsiteX1" fmla="*/ 218315 w 386565"/>
                <a:gd name="connsiteY1" fmla="*/ 65837 h 97093"/>
                <a:gd name="connsiteX2" fmla="*/ 174424 w 386565"/>
                <a:gd name="connsiteY2" fmla="*/ 76810 h 97093"/>
                <a:gd name="connsiteX3" fmla="*/ 163451 w 386565"/>
                <a:gd name="connsiteY3" fmla="*/ 80467 h 97093"/>
                <a:gd name="connsiteX4" fmla="*/ 156136 w 386565"/>
                <a:gd name="connsiteY4" fmla="*/ 87783 h 97093"/>
                <a:gd name="connsiteX5" fmla="*/ 112245 w 386565"/>
                <a:gd name="connsiteY5" fmla="*/ 95098 h 97093"/>
                <a:gd name="connsiteX6" fmla="*/ 24462 w 386565"/>
                <a:gd name="connsiteY6" fmla="*/ 84125 h 97093"/>
                <a:gd name="connsiteX7" fmla="*/ 13489 w 386565"/>
                <a:gd name="connsiteY7" fmla="*/ 76810 h 97093"/>
                <a:gd name="connsiteX8" fmla="*/ 2517 w 386565"/>
                <a:gd name="connsiteY8" fmla="*/ 54864 h 97093"/>
                <a:gd name="connsiteX9" fmla="*/ 6174 w 386565"/>
                <a:gd name="connsiteY9" fmla="*/ 18288 h 97093"/>
                <a:gd name="connsiteX10" fmla="*/ 28120 w 386565"/>
                <a:gd name="connsiteY10" fmla="*/ 10973 h 97093"/>
                <a:gd name="connsiteX11" fmla="*/ 145163 w 386565"/>
                <a:gd name="connsiteY11" fmla="*/ 7315 h 97093"/>
                <a:gd name="connsiteX12" fmla="*/ 163451 w 386565"/>
                <a:gd name="connsiteY12" fmla="*/ 3658 h 97093"/>
                <a:gd name="connsiteX13" fmla="*/ 174424 w 386565"/>
                <a:gd name="connsiteY13" fmla="*/ 0 h 97093"/>
                <a:gd name="connsiteX14" fmla="*/ 207342 w 386565"/>
                <a:gd name="connsiteY14" fmla="*/ 3658 h 97093"/>
                <a:gd name="connsiteX15" fmla="*/ 229288 w 386565"/>
                <a:gd name="connsiteY15" fmla="*/ 10973 h 97093"/>
                <a:gd name="connsiteX16" fmla="*/ 262206 w 386565"/>
                <a:gd name="connsiteY16" fmla="*/ 25603 h 97093"/>
                <a:gd name="connsiteX17" fmla="*/ 273179 w 386565"/>
                <a:gd name="connsiteY17" fmla="*/ 29261 h 97093"/>
                <a:gd name="connsiteX18" fmla="*/ 284152 w 386565"/>
                <a:gd name="connsiteY18" fmla="*/ 32919 h 97093"/>
                <a:gd name="connsiteX19" fmla="*/ 349989 w 386565"/>
                <a:gd name="connsiteY19" fmla="*/ 36576 h 97093"/>
                <a:gd name="connsiteX20" fmla="*/ 368277 w 386565"/>
                <a:gd name="connsiteY20" fmla="*/ 54864 h 97093"/>
                <a:gd name="connsiteX21" fmla="*/ 386565 w 386565"/>
                <a:gd name="connsiteY21" fmla="*/ 69495 h 97093"/>
                <a:gd name="connsiteX22" fmla="*/ 328043 w 386565"/>
                <a:gd name="connsiteY22" fmla="*/ 73152 h 97093"/>
                <a:gd name="connsiteX23" fmla="*/ 317070 w 386565"/>
                <a:gd name="connsiteY23" fmla="*/ 69495 h 97093"/>
                <a:gd name="connsiteX24" fmla="*/ 309755 w 386565"/>
                <a:gd name="connsiteY24" fmla="*/ 62179 h 97093"/>
                <a:gd name="connsiteX25" fmla="*/ 328043 w 386565"/>
                <a:gd name="connsiteY25" fmla="*/ 62179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565" h="97093">
                  <a:moveTo>
                    <a:pt x="328043" y="62179"/>
                  </a:moveTo>
                  <a:cubicBezTo>
                    <a:pt x="291467" y="63398"/>
                    <a:pt x="254855" y="63807"/>
                    <a:pt x="218315" y="65837"/>
                  </a:cubicBezTo>
                  <a:cubicBezTo>
                    <a:pt x="200584" y="66822"/>
                    <a:pt x="191115" y="71247"/>
                    <a:pt x="174424" y="76810"/>
                  </a:cubicBezTo>
                  <a:lnTo>
                    <a:pt x="163451" y="80467"/>
                  </a:lnTo>
                  <a:cubicBezTo>
                    <a:pt x="161013" y="82906"/>
                    <a:pt x="159220" y="86241"/>
                    <a:pt x="156136" y="87783"/>
                  </a:cubicBezTo>
                  <a:cubicBezTo>
                    <a:pt x="148084" y="91809"/>
                    <a:pt x="114983" y="94756"/>
                    <a:pt x="112245" y="95098"/>
                  </a:cubicBezTo>
                  <a:cubicBezTo>
                    <a:pt x="105250" y="94709"/>
                    <a:pt x="43915" y="97093"/>
                    <a:pt x="24462" y="84125"/>
                  </a:cubicBezTo>
                  <a:lnTo>
                    <a:pt x="13489" y="76810"/>
                  </a:lnTo>
                  <a:cubicBezTo>
                    <a:pt x="9790" y="71261"/>
                    <a:pt x="2517" y="62437"/>
                    <a:pt x="2517" y="54864"/>
                  </a:cubicBezTo>
                  <a:cubicBezTo>
                    <a:pt x="2517" y="42611"/>
                    <a:pt x="0" y="28872"/>
                    <a:pt x="6174" y="18288"/>
                  </a:cubicBezTo>
                  <a:cubicBezTo>
                    <a:pt x="10059" y="11627"/>
                    <a:pt x="20413" y="11214"/>
                    <a:pt x="28120" y="10973"/>
                  </a:cubicBezTo>
                  <a:lnTo>
                    <a:pt x="145163" y="7315"/>
                  </a:lnTo>
                  <a:cubicBezTo>
                    <a:pt x="151259" y="6096"/>
                    <a:pt x="157420" y="5166"/>
                    <a:pt x="163451" y="3658"/>
                  </a:cubicBezTo>
                  <a:cubicBezTo>
                    <a:pt x="167191" y="2723"/>
                    <a:pt x="170568" y="0"/>
                    <a:pt x="174424" y="0"/>
                  </a:cubicBezTo>
                  <a:cubicBezTo>
                    <a:pt x="185464" y="0"/>
                    <a:pt x="196369" y="2439"/>
                    <a:pt x="207342" y="3658"/>
                  </a:cubicBezTo>
                  <a:cubicBezTo>
                    <a:pt x="214657" y="6096"/>
                    <a:pt x="222872" y="6696"/>
                    <a:pt x="229288" y="10973"/>
                  </a:cubicBezTo>
                  <a:cubicBezTo>
                    <a:pt x="246677" y="22565"/>
                    <a:pt x="236090" y="16897"/>
                    <a:pt x="262206" y="25603"/>
                  </a:cubicBezTo>
                  <a:lnTo>
                    <a:pt x="273179" y="29261"/>
                  </a:lnTo>
                  <a:cubicBezTo>
                    <a:pt x="276837" y="30480"/>
                    <a:pt x="280302" y="32705"/>
                    <a:pt x="284152" y="32919"/>
                  </a:cubicBezTo>
                  <a:lnTo>
                    <a:pt x="349989" y="36576"/>
                  </a:lnTo>
                  <a:cubicBezTo>
                    <a:pt x="356085" y="42672"/>
                    <a:pt x="361104" y="50082"/>
                    <a:pt x="368277" y="54864"/>
                  </a:cubicBezTo>
                  <a:cubicBezTo>
                    <a:pt x="382119" y="64092"/>
                    <a:pt x="376141" y="59071"/>
                    <a:pt x="386565" y="69495"/>
                  </a:cubicBezTo>
                  <a:cubicBezTo>
                    <a:pt x="352995" y="80685"/>
                    <a:pt x="372292" y="77577"/>
                    <a:pt x="328043" y="73152"/>
                  </a:cubicBezTo>
                  <a:cubicBezTo>
                    <a:pt x="324385" y="71933"/>
                    <a:pt x="320376" y="71479"/>
                    <a:pt x="317070" y="69495"/>
                  </a:cubicBezTo>
                  <a:cubicBezTo>
                    <a:pt x="314113" y="67721"/>
                    <a:pt x="312194" y="64618"/>
                    <a:pt x="309755" y="62179"/>
                  </a:cubicBezTo>
                  <a:lnTo>
                    <a:pt x="328043" y="62179"/>
                  </a:lnTo>
                  <a:close/>
                </a:path>
              </a:pathLst>
            </a:custGeom>
            <a:solidFill>
              <a:srgbClr val="37609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grpSp>
          <p:nvGrpSpPr>
            <p:cNvPr id="2314" name="Group 3236"/>
            <p:cNvGrpSpPr>
              <a:grpSpLocks noChangeAspect="1"/>
            </p:cNvGrpSpPr>
            <p:nvPr/>
          </p:nvGrpSpPr>
          <p:grpSpPr bwMode="auto">
            <a:xfrm>
              <a:off x="3744163" y="5438851"/>
              <a:ext cx="64197" cy="108540"/>
              <a:chOff x="2617" y="3196"/>
              <a:chExt cx="384" cy="288"/>
            </a:xfrm>
          </p:grpSpPr>
          <p:sp>
            <p:nvSpPr>
              <p:cNvPr id="105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5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grpSp>
        <p:grpSp>
          <p:nvGrpSpPr>
            <p:cNvPr id="2315" name="Group 3236"/>
            <p:cNvGrpSpPr>
              <a:grpSpLocks noChangeAspect="1"/>
            </p:cNvGrpSpPr>
            <p:nvPr/>
          </p:nvGrpSpPr>
          <p:grpSpPr bwMode="auto">
            <a:xfrm>
              <a:off x="3834385" y="5405933"/>
              <a:ext cx="72130" cy="121951"/>
              <a:chOff x="2617" y="3196"/>
              <a:chExt cx="384" cy="288"/>
            </a:xfrm>
          </p:grpSpPr>
          <p:sp>
            <p:nvSpPr>
              <p:cNvPr id="106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6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grpSp>
        <p:grpSp>
          <p:nvGrpSpPr>
            <p:cNvPr id="892" name="Group 3236"/>
            <p:cNvGrpSpPr>
              <a:grpSpLocks noChangeAspect="1"/>
            </p:cNvGrpSpPr>
            <p:nvPr/>
          </p:nvGrpSpPr>
          <p:grpSpPr bwMode="auto">
            <a:xfrm flipH="1">
              <a:off x="3976076" y="5438850"/>
              <a:ext cx="53381" cy="90253"/>
              <a:chOff x="2617" y="3196"/>
              <a:chExt cx="384" cy="288"/>
            </a:xfrm>
          </p:grpSpPr>
          <p:sp>
            <p:nvSpPr>
              <p:cNvPr id="106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sp>
            <p:nvSpPr>
              <p:cNvPr id="107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endParaRPr lang="en-US" sz="800">
                  <a:solidFill>
                    <a:srgbClr val="000000"/>
                  </a:solidFill>
                  <a:latin typeface="Arial"/>
                  <a:ea typeface=""/>
                  <a:cs typeface=""/>
                </a:endParaRPr>
              </a:p>
            </p:txBody>
          </p:sp>
        </p:grpSp>
      </p:grpSp>
      <p:sp>
        <p:nvSpPr>
          <p:cNvPr id="1077" name="Text Box 285"/>
          <p:cNvSpPr txBox="1">
            <a:spLocks noChangeAspect="1" noChangeArrowheads="1"/>
          </p:cNvSpPr>
          <p:nvPr/>
        </p:nvSpPr>
        <p:spPr bwMode="auto">
          <a:xfrm>
            <a:off x="2423952" y="5146700"/>
            <a:ext cx="895810" cy="261610"/>
          </a:xfrm>
          <a:prstGeom prst="rect">
            <a:avLst/>
          </a:prstGeom>
          <a:noFill/>
          <a:ln w="9525">
            <a:noFill/>
            <a:miter lim="800000"/>
            <a:headEnd/>
            <a:tailEnd/>
          </a:ln>
        </p:spPr>
        <p:txBody>
          <a:bodyPr wrap="none">
            <a:spAutoFit/>
          </a:bodyPr>
          <a:lstStyle/>
          <a:p>
            <a:r>
              <a:rPr lang="en-US" sz="1100" b="1" dirty="0">
                <a:solidFill>
                  <a:srgbClr val="EA36DD"/>
                </a:solidFill>
                <a:latin typeface="Arial Rounded MT Bold" pitchFamily="34" charset="0"/>
                <a:ea typeface=""/>
                <a:cs typeface=""/>
              </a:rPr>
              <a:t>Wetland</a:t>
            </a:r>
          </a:p>
        </p:txBody>
      </p:sp>
      <p:grpSp>
        <p:nvGrpSpPr>
          <p:cNvPr id="893" name="Group 1077"/>
          <p:cNvGrpSpPr/>
          <p:nvPr/>
        </p:nvGrpSpPr>
        <p:grpSpPr>
          <a:xfrm>
            <a:off x="3347658" y="4956477"/>
            <a:ext cx="353417" cy="312791"/>
            <a:chOff x="4959691" y="3949147"/>
            <a:chExt cx="294202" cy="312791"/>
          </a:xfrm>
        </p:grpSpPr>
        <p:sp>
          <p:nvSpPr>
            <p:cNvPr id="1079" name="Line 120"/>
            <p:cNvSpPr>
              <a:spLocks noChangeAspect="1" noChangeShapeType="1"/>
            </p:cNvSpPr>
            <p:nvPr/>
          </p:nvSpPr>
          <p:spPr bwMode="auto">
            <a:xfrm flipV="1">
              <a:off x="5253893" y="3949148"/>
              <a:ext cx="0" cy="312790"/>
            </a:xfrm>
            <a:prstGeom prst="line">
              <a:avLst/>
            </a:prstGeom>
            <a:noFill/>
            <a:ln w="28575">
              <a:solidFill>
                <a:srgbClr val="FF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80" name="Line 120"/>
            <p:cNvSpPr>
              <a:spLocks noChangeAspect="1" noChangeShapeType="1"/>
            </p:cNvSpPr>
            <p:nvPr/>
          </p:nvSpPr>
          <p:spPr bwMode="auto">
            <a:xfrm flipV="1">
              <a:off x="5158475" y="3949148"/>
              <a:ext cx="0" cy="312790"/>
            </a:xfrm>
            <a:prstGeom prst="line">
              <a:avLst/>
            </a:prstGeom>
            <a:noFill/>
            <a:ln w="28575">
              <a:solidFill>
                <a:srgbClr val="0070C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81" name="Line 120"/>
            <p:cNvSpPr>
              <a:spLocks noChangeAspect="1" noChangeShapeType="1"/>
            </p:cNvSpPr>
            <p:nvPr/>
          </p:nvSpPr>
          <p:spPr bwMode="auto">
            <a:xfrm flipV="1">
              <a:off x="5055108" y="3949147"/>
              <a:ext cx="0" cy="312790"/>
            </a:xfrm>
            <a:prstGeom prst="line">
              <a:avLst/>
            </a:prstGeom>
            <a:noFill/>
            <a:ln w="28575">
              <a:solidFill>
                <a:srgbClr val="C000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1082" name="Line 120"/>
            <p:cNvSpPr>
              <a:spLocks noChangeAspect="1" noChangeShapeType="1"/>
            </p:cNvSpPr>
            <p:nvPr/>
          </p:nvSpPr>
          <p:spPr bwMode="auto">
            <a:xfrm flipV="1">
              <a:off x="4959691" y="3949147"/>
              <a:ext cx="0" cy="312790"/>
            </a:xfrm>
            <a:prstGeom prst="line">
              <a:avLst/>
            </a:prstGeom>
            <a:noFill/>
            <a:ln w="28575">
              <a:solidFill>
                <a:srgbClr val="CC660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grpSp>
      <p:grpSp>
        <p:nvGrpSpPr>
          <p:cNvPr id="894" name="Group 4599"/>
          <p:cNvGrpSpPr>
            <a:grpSpLocks noChangeAspect="1"/>
          </p:cNvGrpSpPr>
          <p:nvPr/>
        </p:nvGrpSpPr>
        <p:grpSpPr bwMode="auto">
          <a:xfrm>
            <a:off x="6091093" y="6111850"/>
            <a:ext cx="426143" cy="252908"/>
            <a:chOff x="2964" y="2308"/>
            <a:chExt cx="623" cy="443"/>
          </a:xfrm>
        </p:grpSpPr>
        <p:sp>
          <p:nvSpPr>
            <p:cNvPr id="1084" name="Rectangle 4600"/>
            <p:cNvSpPr>
              <a:spLocks noChangeAspect="1" noChangeArrowheads="1"/>
            </p:cNvSpPr>
            <p:nvPr/>
          </p:nvSpPr>
          <p:spPr bwMode="auto">
            <a:xfrm>
              <a:off x="3196" y="2460"/>
              <a:ext cx="300" cy="200"/>
            </a:xfrm>
            <a:prstGeom prst="rect">
              <a:avLst/>
            </a:prstGeom>
            <a:solidFill>
              <a:schemeClr val="bg2"/>
            </a:solidFill>
            <a:ln w="19050" algn="ctr">
              <a:solidFill>
                <a:schemeClr val="tx1"/>
              </a:solidFill>
              <a:miter lim="800000"/>
              <a:headEnd/>
              <a:tailEnd/>
            </a:ln>
          </p:spPr>
          <p:txBody>
            <a:bodyPr wrap="none" anchor="ctr">
              <a:spAutoFit/>
            </a:bodyPr>
            <a:lstStyle/>
            <a:p>
              <a:endParaRPr lang="en-US" sz="800">
                <a:solidFill>
                  <a:srgbClr val="000000"/>
                </a:solidFill>
                <a:latin typeface="Arial"/>
                <a:ea typeface=""/>
                <a:cs typeface=""/>
              </a:endParaRPr>
            </a:p>
          </p:txBody>
        </p:sp>
        <p:sp>
          <p:nvSpPr>
            <p:cNvPr id="1085" name="Line 4601"/>
            <p:cNvSpPr>
              <a:spLocks noChangeAspect="1" noChangeShapeType="1"/>
            </p:cNvSpPr>
            <p:nvPr/>
          </p:nvSpPr>
          <p:spPr bwMode="auto">
            <a:xfrm flipV="1">
              <a:off x="3364" y="2308"/>
              <a:ext cx="0" cy="148"/>
            </a:xfrm>
            <a:prstGeom prst="line">
              <a:avLst/>
            </a:prstGeom>
            <a:noFill/>
            <a:ln w="76200">
              <a:solidFill>
                <a:schemeClr val="tx1"/>
              </a:solidFill>
              <a:round/>
              <a:headEnd/>
              <a:tailEnd/>
            </a:ln>
          </p:spPr>
          <p:txBody>
            <a:bodyPr>
              <a:spAutoFit/>
            </a:bodyPr>
            <a:lstStyle/>
            <a:p>
              <a:endParaRPr lang="en-US" sz="800">
                <a:solidFill>
                  <a:srgbClr val="000000"/>
                </a:solidFill>
                <a:latin typeface="Arial"/>
                <a:ea typeface=""/>
                <a:cs typeface=""/>
              </a:endParaRPr>
            </a:p>
          </p:txBody>
        </p:sp>
        <p:sp>
          <p:nvSpPr>
            <p:cNvPr id="1086" name="Line 4602"/>
            <p:cNvSpPr>
              <a:spLocks noChangeAspect="1" noChangeShapeType="1"/>
            </p:cNvSpPr>
            <p:nvPr/>
          </p:nvSpPr>
          <p:spPr bwMode="auto">
            <a:xfrm flipH="1" flipV="1">
              <a:off x="3156" y="2436"/>
              <a:ext cx="36" cy="40"/>
            </a:xfrm>
            <a:prstGeom prst="line">
              <a:avLst/>
            </a:prstGeom>
            <a:noFill/>
            <a:ln w="19050">
              <a:solidFill>
                <a:schemeClr val="tx1"/>
              </a:solidFill>
              <a:round/>
              <a:headEnd/>
              <a:tailEnd/>
            </a:ln>
          </p:spPr>
          <p:txBody>
            <a:bodyPr>
              <a:spAutoFit/>
            </a:bodyPr>
            <a:lstStyle/>
            <a:p>
              <a:endParaRPr lang="en-US" sz="800">
                <a:solidFill>
                  <a:srgbClr val="000000"/>
                </a:solidFill>
                <a:latin typeface="Arial"/>
                <a:ea typeface=""/>
                <a:cs typeface=""/>
              </a:endParaRPr>
            </a:p>
          </p:txBody>
        </p:sp>
        <p:sp>
          <p:nvSpPr>
            <p:cNvPr id="1087" name="Line 4603"/>
            <p:cNvSpPr>
              <a:spLocks noChangeAspect="1" noChangeShapeType="1"/>
            </p:cNvSpPr>
            <p:nvPr/>
          </p:nvSpPr>
          <p:spPr bwMode="auto">
            <a:xfrm flipV="1">
              <a:off x="3124" y="2404"/>
              <a:ext cx="56" cy="68"/>
            </a:xfrm>
            <a:prstGeom prst="line">
              <a:avLst/>
            </a:prstGeom>
            <a:noFill/>
            <a:ln w="19050">
              <a:solidFill>
                <a:schemeClr val="tx1"/>
              </a:solidFill>
              <a:round/>
              <a:headEnd/>
              <a:tailEnd/>
            </a:ln>
          </p:spPr>
          <p:txBody>
            <a:bodyPr>
              <a:spAutoFit/>
            </a:bodyPr>
            <a:lstStyle/>
            <a:p>
              <a:endParaRPr lang="en-US" sz="800">
                <a:solidFill>
                  <a:srgbClr val="000000"/>
                </a:solidFill>
                <a:latin typeface="Arial"/>
                <a:ea typeface=""/>
                <a:cs typeface=""/>
              </a:endParaRPr>
            </a:p>
          </p:txBody>
        </p:sp>
        <p:sp>
          <p:nvSpPr>
            <p:cNvPr id="1088" name="Oval 4604"/>
            <p:cNvSpPr>
              <a:spLocks noChangeAspect="1" noChangeArrowheads="1"/>
            </p:cNvSpPr>
            <p:nvPr/>
          </p:nvSpPr>
          <p:spPr bwMode="auto">
            <a:xfrm>
              <a:off x="2964" y="2492"/>
              <a:ext cx="259" cy="259"/>
            </a:xfrm>
            <a:prstGeom prst="ellipse">
              <a:avLst/>
            </a:prstGeom>
            <a:solidFill>
              <a:schemeClr val="bg2"/>
            </a:solidFill>
            <a:ln w="19050" algn="ctr">
              <a:solidFill>
                <a:schemeClr val="tx1"/>
              </a:solidFill>
              <a:round/>
              <a:headEnd/>
              <a:tailEnd/>
            </a:ln>
          </p:spPr>
          <p:txBody>
            <a:bodyPr wrap="none" anchor="ctr">
              <a:spAutoFit/>
            </a:bodyPr>
            <a:lstStyle/>
            <a:p>
              <a:endParaRPr lang="en-US" sz="800">
                <a:solidFill>
                  <a:srgbClr val="000000"/>
                </a:solidFill>
                <a:latin typeface="Arial"/>
                <a:ea typeface=""/>
                <a:cs typeface=""/>
              </a:endParaRPr>
            </a:p>
          </p:txBody>
        </p:sp>
        <p:sp>
          <p:nvSpPr>
            <p:cNvPr id="1089" name="Oval 4605"/>
            <p:cNvSpPr>
              <a:spLocks noChangeAspect="1" noChangeArrowheads="1"/>
            </p:cNvSpPr>
            <p:nvPr/>
          </p:nvSpPr>
          <p:spPr bwMode="auto">
            <a:xfrm>
              <a:off x="3032" y="2556"/>
              <a:ext cx="132" cy="132"/>
            </a:xfrm>
            <a:prstGeom prst="ellipse">
              <a:avLst/>
            </a:prstGeom>
            <a:noFill/>
            <a:ln w="19050" algn="ctr">
              <a:solidFill>
                <a:schemeClr val="tx1"/>
              </a:solidFill>
              <a:round/>
              <a:headEnd/>
              <a:tailEnd/>
            </a:ln>
          </p:spPr>
          <p:txBody>
            <a:bodyPr wrap="none" anchor="ctr">
              <a:spAutoFit/>
            </a:bodyPr>
            <a:lstStyle/>
            <a:p>
              <a:endParaRPr lang="en-US" sz="800">
                <a:solidFill>
                  <a:srgbClr val="000000"/>
                </a:solidFill>
                <a:latin typeface="Arial"/>
                <a:ea typeface=""/>
                <a:cs typeface=""/>
              </a:endParaRPr>
            </a:p>
          </p:txBody>
        </p:sp>
        <p:sp>
          <p:nvSpPr>
            <p:cNvPr id="1090" name="Oval 4606"/>
            <p:cNvSpPr>
              <a:spLocks noChangeAspect="1" noChangeArrowheads="1"/>
            </p:cNvSpPr>
            <p:nvPr/>
          </p:nvSpPr>
          <p:spPr bwMode="auto">
            <a:xfrm>
              <a:off x="3420" y="2576"/>
              <a:ext cx="167" cy="167"/>
            </a:xfrm>
            <a:prstGeom prst="ellipse">
              <a:avLst/>
            </a:prstGeom>
            <a:solidFill>
              <a:schemeClr val="bg2"/>
            </a:solidFill>
            <a:ln w="19050" algn="ctr">
              <a:solidFill>
                <a:schemeClr val="tx1"/>
              </a:solidFill>
              <a:round/>
              <a:headEnd/>
              <a:tailEnd/>
            </a:ln>
          </p:spPr>
          <p:txBody>
            <a:bodyPr wrap="none" anchor="ctr">
              <a:spAutoFit/>
            </a:bodyPr>
            <a:lstStyle/>
            <a:p>
              <a:endParaRPr lang="en-US" sz="800">
                <a:solidFill>
                  <a:srgbClr val="000000"/>
                </a:solidFill>
                <a:latin typeface="Arial"/>
                <a:ea typeface=""/>
                <a:cs typeface=""/>
              </a:endParaRPr>
            </a:p>
          </p:txBody>
        </p:sp>
        <p:sp>
          <p:nvSpPr>
            <p:cNvPr id="1091" name="Oval 4607"/>
            <p:cNvSpPr>
              <a:spLocks noChangeAspect="1" noChangeArrowheads="1"/>
            </p:cNvSpPr>
            <p:nvPr/>
          </p:nvSpPr>
          <p:spPr bwMode="auto">
            <a:xfrm>
              <a:off x="3460" y="2616"/>
              <a:ext cx="86" cy="86"/>
            </a:xfrm>
            <a:prstGeom prst="ellipse">
              <a:avLst/>
            </a:prstGeom>
            <a:noFill/>
            <a:ln w="19050" algn="ctr">
              <a:solidFill>
                <a:schemeClr val="tx1"/>
              </a:solidFill>
              <a:round/>
              <a:headEnd/>
              <a:tailEnd/>
            </a:ln>
          </p:spPr>
          <p:txBody>
            <a:bodyPr wrap="none" anchor="ctr">
              <a:spAutoFit/>
            </a:bodyPr>
            <a:lstStyle/>
            <a:p>
              <a:endParaRPr lang="en-US" sz="800">
                <a:solidFill>
                  <a:srgbClr val="000000"/>
                </a:solidFill>
                <a:latin typeface="Arial"/>
                <a:ea typeface=""/>
                <a:cs typeface=""/>
              </a:endParaRPr>
            </a:p>
          </p:txBody>
        </p:sp>
      </p:grpSp>
      <p:sp>
        <p:nvSpPr>
          <p:cNvPr id="1092" name="Freeform 1091"/>
          <p:cNvSpPr/>
          <p:nvPr/>
        </p:nvSpPr>
        <p:spPr bwMode="auto">
          <a:xfrm>
            <a:off x="8007659" y="4844874"/>
            <a:ext cx="809187" cy="215444"/>
          </a:xfrm>
          <a:custGeom>
            <a:avLst/>
            <a:gdLst>
              <a:gd name="connsiteX0" fmla="*/ 29870 w 673608"/>
              <a:gd name="connsiteY0" fmla="*/ 21946 h 118660"/>
              <a:gd name="connsiteX1" fmla="*/ 201777 w 673608"/>
              <a:gd name="connsiteY1" fmla="*/ 18288 h 118660"/>
              <a:gd name="connsiteX2" fmla="*/ 293217 w 673608"/>
              <a:gd name="connsiteY2" fmla="*/ 10973 h 118660"/>
              <a:gd name="connsiteX3" fmla="*/ 402945 w 673608"/>
              <a:gd name="connsiteY3" fmla="*/ 3658 h 118660"/>
              <a:gd name="connsiteX4" fmla="*/ 435864 w 673608"/>
              <a:gd name="connsiteY4" fmla="*/ 0 h 118660"/>
              <a:gd name="connsiteX5" fmla="*/ 582168 w 673608"/>
              <a:gd name="connsiteY5" fmla="*/ 7315 h 118660"/>
              <a:gd name="connsiteX6" fmla="*/ 600456 w 673608"/>
              <a:gd name="connsiteY6" fmla="*/ 10973 h 118660"/>
              <a:gd name="connsiteX7" fmla="*/ 666292 w 673608"/>
              <a:gd name="connsiteY7" fmla="*/ 14630 h 118660"/>
              <a:gd name="connsiteX8" fmla="*/ 673608 w 673608"/>
              <a:gd name="connsiteY8" fmla="*/ 21946 h 118660"/>
              <a:gd name="connsiteX9" fmla="*/ 655320 w 673608"/>
              <a:gd name="connsiteY9" fmla="*/ 51206 h 118660"/>
              <a:gd name="connsiteX10" fmla="*/ 651662 w 673608"/>
              <a:gd name="connsiteY10" fmla="*/ 62179 h 118660"/>
              <a:gd name="connsiteX11" fmla="*/ 640689 w 673608"/>
              <a:gd name="connsiteY11" fmla="*/ 73152 h 118660"/>
              <a:gd name="connsiteX12" fmla="*/ 534619 w 673608"/>
              <a:gd name="connsiteY12" fmla="*/ 91440 h 118660"/>
              <a:gd name="connsiteX13" fmla="*/ 472440 w 673608"/>
              <a:gd name="connsiteY13" fmla="*/ 95098 h 118660"/>
              <a:gd name="connsiteX14" fmla="*/ 457809 w 673608"/>
              <a:gd name="connsiteY14" fmla="*/ 98755 h 118660"/>
              <a:gd name="connsiteX15" fmla="*/ 252984 w 673608"/>
              <a:gd name="connsiteY15" fmla="*/ 106070 h 118660"/>
              <a:gd name="connsiteX16" fmla="*/ 238353 w 673608"/>
              <a:gd name="connsiteY16" fmla="*/ 109728 h 118660"/>
              <a:gd name="connsiteX17" fmla="*/ 161544 w 673608"/>
              <a:gd name="connsiteY17" fmla="*/ 117043 h 118660"/>
              <a:gd name="connsiteX18" fmla="*/ 55473 w 673608"/>
              <a:gd name="connsiteY18" fmla="*/ 109728 h 118660"/>
              <a:gd name="connsiteX19" fmla="*/ 44500 w 673608"/>
              <a:gd name="connsiteY19" fmla="*/ 106070 h 118660"/>
              <a:gd name="connsiteX20" fmla="*/ 33528 w 673608"/>
              <a:gd name="connsiteY20" fmla="*/ 98755 h 118660"/>
              <a:gd name="connsiteX21" fmla="*/ 22555 w 673608"/>
              <a:gd name="connsiteY21" fmla="*/ 51206 h 118660"/>
              <a:gd name="connsiteX22" fmla="*/ 29870 w 673608"/>
              <a:gd name="connsiteY22" fmla="*/ 21946 h 11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3608" h="118660">
                <a:moveTo>
                  <a:pt x="29870" y="21946"/>
                </a:moveTo>
                <a:cubicBezTo>
                  <a:pt x="59740" y="16460"/>
                  <a:pt x="144492" y="20166"/>
                  <a:pt x="201777" y="18288"/>
                </a:cubicBezTo>
                <a:cubicBezTo>
                  <a:pt x="223425" y="17578"/>
                  <a:pt x="269772" y="13104"/>
                  <a:pt x="293217" y="10973"/>
                </a:cubicBezTo>
                <a:cubicBezTo>
                  <a:pt x="344071" y="801"/>
                  <a:pt x="292272" y="10168"/>
                  <a:pt x="402945" y="3658"/>
                </a:cubicBezTo>
                <a:cubicBezTo>
                  <a:pt x="413966" y="3010"/>
                  <a:pt x="424891" y="1219"/>
                  <a:pt x="435864" y="0"/>
                </a:cubicBezTo>
                <a:lnTo>
                  <a:pt x="582168" y="7315"/>
                </a:lnTo>
                <a:cubicBezTo>
                  <a:pt x="588361" y="7854"/>
                  <a:pt x="594263" y="10434"/>
                  <a:pt x="600456" y="10973"/>
                </a:cubicBezTo>
                <a:cubicBezTo>
                  <a:pt x="622353" y="12877"/>
                  <a:pt x="644347" y="13411"/>
                  <a:pt x="666292" y="14630"/>
                </a:cubicBezTo>
                <a:cubicBezTo>
                  <a:pt x="668731" y="17069"/>
                  <a:pt x="673608" y="18497"/>
                  <a:pt x="673608" y="21946"/>
                </a:cubicBezTo>
                <a:cubicBezTo>
                  <a:pt x="673608" y="42257"/>
                  <a:pt x="667745" y="42923"/>
                  <a:pt x="655320" y="51206"/>
                </a:cubicBezTo>
                <a:cubicBezTo>
                  <a:pt x="654101" y="54864"/>
                  <a:pt x="653801" y="58971"/>
                  <a:pt x="651662" y="62179"/>
                </a:cubicBezTo>
                <a:cubicBezTo>
                  <a:pt x="648793" y="66483"/>
                  <a:pt x="644663" y="69841"/>
                  <a:pt x="640689" y="73152"/>
                </a:cubicBezTo>
                <a:cubicBezTo>
                  <a:pt x="612699" y="96477"/>
                  <a:pt x="565283" y="89782"/>
                  <a:pt x="534619" y="91440"/>
                </a:cubicBezTo>
                <a:lnTo>
                  <a:pt x="472440" y="95098"/>
                </a:lnTo>
                <a:cubicBezTo>
                  <a:pt x="467563" y="96317"/>
                  <a:pt x="462768" y="97929"/>
                  <a:pt x="457809" y="98755"/>
                </a:cubicBezTo>
                <a:cubicBezTo>
                  <a:pt x="395410" y="109154"/>
                  <a:pt x="289839" y="105302"/>
                  <a:pt x="252984" y="106070"/>
                </a:cubicBezTo>
                <a:cubicBezTo>
                  <a:pt x="248107" y="107289"/>
                  <a:pt x="243322" y="108964"/>
                  <a:pt x="238353" y="109728"/>
                </a:cubicBezTo>
                <a:cubicBezTo>
                  <a:pt x="219627" y="112609"/>
                  <a:pt x="178162" y="115658"/>
                  <a:pt x="161544" y="117043"/>
                </a:cubicBezTo>
                <a:cubicBezTo>
                  <a:pt x="120690" y="115341"/>
                  <a:pt x="91198" y="118660"/>
                  <a:pt x="55473" y="109728"/>
                </a:cubicBezTo>
                <a:cubicBezTo>
                  <a:pt x="51733" y="108793"/>
                  <a:pt x="47948" y="107794"/>
                  <a:pt x="44500" y="106070"/>
                </a:cubicBezTo>
                <a:cubicBezTo>
                  <a:pt x="40568" y="104104"/>
                  <a:pt x="37185" y="101193"/>
                  <a:pt x="33528" y="98755"/>
                </a:cubicBezTo>
                <a:cubicBezTo>
                  <a:pt x="23485" y="68631"/>
                  <a:pt x="27302" y="84443"/>
                  <a:pt x="22555" y="51206"/>
                </a:cubicBezTo>
                <a:cubicBezTo>
                  <a:pt x="26557" y="23189"/>
                  <a:pt x="0" y="27432"/>
                  <a:pt x="29870" y="21946"/>
                </a:cubicBezTo>
                <a:close/>
              </a:path>
            </a:pathLst>
          </a:custGeom>
          <a:solidFill>
            <a:srgbClr val="948A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lumMod val="65000"/>
                  <a:lumOff val="35000"/>
                </a:srgbClr>
              </a:solidFill>
              <a:latin typeface="Arial"/>
              <a:ea typeface=""/>
              <a:cs typeface=""/>
            </a:endParaRPr>
          </a:p>
        </p:txBody>
      </p:sp>
      <p:sp>
        <p:nvSpPr>
          <p:cNvPr id="560" name="Line 120"/>
          <p:cNvSpPr>
            <a:spLocks noChangeAspect="1" noChangeShapeType="1"/>
          </p:cNvSpPr>
          <p:nvPr/>
        </p:nvSpPr>
        <p:spPr bwMode="auto">
          <a:xfrm flipV="1">
            <a:off x="8149441" y="4385536"/>
            <a:ext cx="0" cy="312790"/>
          </a:xfrm>
          <a:prstGeom prst="line">
            <a:avLst/>
          </a:prstGeom>
          <a:noFill/>
          <a:ln w="28575">
            <a:solidFill>
              <a:schemeClr val="tx1"/>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61" name="Line 120"/>
          <p:cNvSpPr>
            <a:spLocks noChangeAspect="1" noChangeShapeType="1"/>
          </p:cNvSpPr>
          <p:nvPr/>
        </p:nvSpPr>
        <p:spPr bwMode="auto">
          <a:xfrm flipV="1">
            <a:off x="8390465" y="4392115"/>
            <a:ext cx="0" cy="312790"/>
          </a:xfrm>
          <a:prstGeom prst="line">
            <a:avLst/>
          </a:prstGeom>
          <a:noFill/>
          <a:ln w="28575">
            <a:solidFill>
              <a:srgbClr val="EA36DD"/>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62" name="Line 120"/>
          <p:cNvSpPr>
            <a:spLocks noChangeAspect="1" noChangeShapeType="1"/>
          </p:cNvSpPr>
          <p:nvPr/>
        </p:nvSpPr>
        <p:spPr bwMode="auto">
          <a:xfrm flipV="1">
            <a:off x="8271928" y="4388826"/>
            <a:ext cx="0" cy="312790"/>
          </a:xfrm>
          <a:prstGeom prst="line">
            <a:avLst/>
          </a:prstGeom>
          <a:noFill/>
          <a:ln w="28575">
            <a:solidFill>
              <a:srgbClr val="7030A0"/>
            </a:solidFill>
            <a:round/>
            <a:headEnd/>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63" name="Text Box 285"/>
          <p:cNvSpPr txBox="1">
            <a:spLocks noChangeAspect="1" noChangeArrowheads="1"/>
          </p:cNvSpPr>
          <p:nvPr/>
        </p:nvSpPr>
        <p:spPr bwMode="auto">
          <a:xfrm>
            <a:off x="6037494" y="5234361"/>
            <a:ext cx="822661" cy="430887"/>
          </a:xfrm>
          <a:prstGeom prst="rect">
            <a:avLst/>
          </a:prstGeom>
          <a:noFill/>
          <a:ln w="9525">
            <a:noFill/>
            <a:miter lim="800000"/>
            <a:headEnd/>
            <a:tailEnd/>
          </a:ln>
        </p:spPr>
        <p:txBody>
          <a:bodyPr wrap="none">
            <a:spAutoFit/>
          </a:bodyPr>
          <a:lstStyle/>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Crops</a:t>
            </a:r>
          </a:p>
          <a:p>
            <a:r>
              <a:rPr lang="en-US" sz="1100" b="1" dirty="0">
                <a:solidFill>
                  <a:srgbClr val="EA36DD"/>
                </a:solidFill>
                <a:effectLst>
                  <a:outerShdw blurRad="38100" dist="38100" dir="2700000" algn="tl">
                    <a:srgbClr val="000000">
                      <a:alpha val="43137"/>
                    </a:srgbClr>
                  </a:outerShdw>
                </a:effectLst>
                <a:latin typeface="Arial Rounded MT Bold" pitchFamily="34" charset="0"/>
                <a:ea typeface=""/>
                <a:cs typeface=""/>
              </a:rPr>
              <a:t>Irrigation</a:t>
            </a:r>
          </a:p>
        </p:txBody>
      </p:sp>
      <p:sp>
        <p:nvSpPr>
          <p:cNvPr id="569" name="Line 9"/>
          <p:cNvSpPr>
            <a:spLocks noChangeAspect="1" noChangeShapeType="1"/>
          </p:cNvSpPr>
          <p:nvPr/>
        </p:nvSpPr>
        <p:spPr bwMode="auto">
          <a:xfrm>
            <a:off x="5899424" y="3130963"/>
            <a:ext cx="1926454" cy="0"/>
          </a:xfrm>
          <a:prstGeom prst="line">
            <a:avLst/>
          </a:prstGeom>
          <a:noFill/>
          <a:ln w="9525">
            <a:solidFill>
              <a:srgbClr val="EA36DD"/>
            </a:solidFill>
            <a:prstDash val="dash"/>
            <a:round/>
            <a:headEnd/>
            <a:tailEnd/>
          </a:ln>
        </p:spPr>
        <p:txBody>
          <a:bodyPr wrap="none" anchor="ctr"/>
          <a:lstStyle/>
          <a:p>
            <a:endParaRPr lang="en-US" sz="800">
              <a:solidFill>
                <a:srgbClr val="000000">
                  <a:lumMod val="65000"/>
                  <a:lumOff val="35000"/>
                </a:srgbClr>
              </a:solidFill>
              <a:latin typeface="Arial"/>
              <a:ea typeface=""/>
              <a:cs typeface=""/>
            </a:endParaRPr>
          </a:p>
        </p:txBody>
      </p:sp>
      <p:pic>
        <p:nvPicPr>
          <p:cNvPr id="2053"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9072115">
            <a:off x="6469107" y="5599473"/>
            <a:ext cx="289919" cy="224389"/>
          </a:xfrm>
          <a:prstGeom prst="rect">
            <a:avLst/>
          </a:prstGeom>
          <a:noFill/>
          <a:ln w="9525">
            <a:noFill/>
            <a:miter lim="800000"/>
            <a:headEnd/>
            <a:tailEnd/>
          </a:ln>
        </p:spPr>
      </p:pic>
      <p:sp>
        <p:nvSpPr>
          <p:cNvPr id="580" name="Freeform 579"/>
          <p:cNvSpPr/>
          <p:nvPr/>
        </p:nvSpPr>
        <p:spPr bwMode="auto">
          <a:xfrm>
            <a:off x="6323555" y="5731099"/>
            <a:ext cx="118479" cy="109470"/>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sp>
        <p:nvSpPr>
          <p:cNvPr id="581" name="Freeform 580"/>
          <p:cNvSpPr/>
          <p:nvPr/>
        </p:nvSpPr>
        <p:spPr bwMode="auto">
          <a:xfrm rot="20320240">
            <a:off x="6375126" y="5751488"/>
            <a:ext cx="118479" cy="109470"/>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sp>
        <p:nvSpPr>
          <p:cNvPr id="582" name="Freeform 581"/>
          <p:cNvSpPr/>
          <p:nvPr/>
        </p:nvSpPr>
        <p:spPr bwMode="auto">
          <a:xfrm rot="980860">
            <a:off x="6293903" y="5706412"/>
            <a:ext cx="118479" cy="109470"/>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z="800">
              <a:solidFill>
                <a:srgbClr val="000000"/>
              </a:solidFill>
              <a:latin typeface="Arial"/>
              <a:ea typeface=""/>
              <a:cs typeface=""/>
            </a:endParaRPr>
          </a:p>
        </p:txBody>
      </p:sp>
      <p:sp>
        <p:nvSpPr>
          <p:cNvPr id="583" name="Line 36"/>
          <p:cNvSpPr>
            <a:spLocks noChangeAspect="1" noChangeShapeType="1"/>
          </p:cNvSpPr>
          <p:nvPr/>
        </p:nvSpPr>
        <p:spPr bwMode="auto">
          <a:xfrm flipH="1" flipV="1">
            <a:off x="3447954" y="5439981"/>
            <a:ext cx="147301" cy="134412"/>
          </a:xfrm>
          <a:prstGeom prst="line">
            <a:avLst/>
          </a:prstGeom>
          <a:noFill/>
          <a:ln w="38100">
            <a:solidFill>
              <a:srgbClr val="0070C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sp>
        <p:nvSpPr>
          <p:cNvPr id="584" name="Text Box 285"/>
          <p:cNvSpPr txBox="1">
            <a:spLocks noChangeAspect="1" noChangeArrowheads="1"/>
          </p:cNvSpPr>
          <p:nvPr/>
        </p:nvSpPr>
        <p:spPr bwMode="auto">
          <a:xfrm>
            <a:off x="3507004" y="5363495"/>
            <a:ext cx="934323" cy="261610"/>
          </a:xfrm>
          <a:prstGeom prst="rect">
            <a:avLst/>
          </a:prstGeom>
          <a:noFill/>
          <a:ln w="9525">
            <a:noFill/>
            <a:miter lim="800000"/>
            <a:headEnd/>
            <a:tailEnd/>
          </a:ln>
        </p:spPr>
        <p:txBody>
          <a:bodyPr wrap="none">
            <a:spAutoFit/>
          </a:bodyPr>
          <a:lstStyle/>
          <a:p>
            <a:r>
              <a:rPr lang="en-US" sz="1100" b="1" dirty="0">
                <a:solidFill>
                  <a:srgbClr val="EA36DD"/>
                </a:solidFill>
                <a:latin typeface="Arial Rounded MT Bold" pitchFamily="34" charset="0"/>
                <a:ea typeface=""/>
                <a:cs typeface=""/>
              </a:rPr>
              <a:t>Flooding</a:t>
            </a:r>
          </a:p>
        </p:txBody>
      </p:sp>
      <p:sp>
        <p:nvSpPr>
          <p:cNvPr id="593" name="Line 36"/>
          <p:cNvSpPr>
            <a:spLocks noChangeAspect="1" noChangeShapeType="1"/>
          </p:cNvSpPr>
          <p:nvPr/>
        </p:nvSpPr>
        <p:spPr bwMode="auto">
          <a:xfrm>
            <a:off x="5336638" y="5117436"/>
            <a:ext cx="278358" cy="254000"/>
          </a:xfrm>
          <a:prstGeom prst="line">
            <a:avLst/>
          </a:prstGeom>
          <a:noFill/>
          <a:ln w="38100">
            <a:solidFill>
              <a:srgbClr val="0070C0"/>
            </a:solidFill>
            <a:round/>
            <a:headEnd type="none" w="sm" len="sm"/>
            <a:tailEnd type="triangle" w="med" len="med"/>
          </a:ln>
        </p:spPr>
        <p:txBody>
          <a:bodyPr wrap="none" anchor="ctr"/>
          <a:lstStyle/>
          <a:p>
            <a:endParaRPr lang="en-US" sz="800">
              <a:solidFill>
                <a:srgbClr val="000000">
                  <a:lumMod val="65000"/>
                  <a:lumOff val="35000"/>
                </a:srgbClr>
              </a:solidFill>
              <a:latin typeface="Arial"/>
              <a:ea typeface=""/>
              <a:cs typeface=""/>
            </a:endParaRPr>
          </a:p>
        </p:txBody>
      </p:sp>
      <p:cxnSp>
        <p:nvCxnSpPr>
          <p:cNvPr id="595" name="Straight Connector 594"/>
          <p:cNvCxnSpPr/>
          <p:nvPr/>
        </p:nvCxnSpPr>
        <p:spPr bwMode="auto">
          <a:xfrm>
            <a:off x="1143050" y="2223493"/>
            <a:ext cx="217732" cy="0"/>
          </a:xfrm>
          <a:prstGeom prst="line">
            <a:avLst/>
          </a:prstGeom>
          <a:noFill/>
          <a:ln w="28575" cap="flat" cmpd="sng" algn="ctr">
            <a:solidFill>
              <a:srgbClr val="000099"/>
            </a:solidFill>
            <a:prstDash val="solid"/>
            <a:round/>
            <a:headEnd type="none" w="med" len="med"/>
            <a:tailEnd type="none" w="med" len="med"/>
          </a:ln>
          <a:effectLst/>
        </p:spPr>
      </p:cxnSp>
      <p:cxnSp>
        <p:nvCxnSpPr>
          <p:cNvPr id="596" name="Straight Connector 595"/>
          <p:cNvCxnSpPr/>
          <p:nvPr/>
        </p:nvCxnSpPr>
        <p:spPr bwMode="auto">
          <a:xfrm>
            <a:off x="3576217" y="2209601"/>
            <a:ext cx="217732" cy="0"/>
          </a:xfrm>
          <a:prstGeom prst="line">
            <a:avLst/>
          </a:prstGeom>
          <a:noFill/>
          <a:ln w="28575" cap="flat" cmpd="sng" algn="ctr">
            <a:solidFill>
              <a:srgbClr val="000099"/>
            </a:solidFill>
            <a:prstDash val="solid"/>
            <a:round/>
            <a:headEnd type="none" w="med" len="med"/>
            <a:tailEnd type="none" w="med" len="med"/>
          </a:ln>
          <a:effectLst/>
        </p:spPr>
      </p:cxnSp>
      <p:sp>
        <p:nvSpPr>
          <p:cNvPr id="597" name="TextBox 596"/>
          <p:cNvSpPr txBox="1"/>
          <p:nvPr/>
        </p:nvSpPr>
        <p:spPr>
          <a:xfrm>
            <a:off x="8016768" y="0"/>
            <a:ext cx="1127232" cy="400110"/>
          </a:xfrm>
          <a:prstGeom prst="rect">
            <a:avLst/>
          </a:prstGeom>
          <a:solidFill>
            <a:srgbClr val="FFC000"/>
          </a:solidFill>
          <a:ln>
            <a:solidFill>
              <a:schemeClr val="tx1"/>
            </a:solidFill>
          </a:ln>
        </p:spPr>
        <p:txBody>
          <a:bodyPr wrap="none" rtlCol="0">
            <a:spAutoFit/>
          </a:bodyPr>
          <a:lstStyle/>
          <a:p>
            <a:pPr defTabSz="914021" eaLnBrk="1" fontAlgn="auto" hangingPunct="1">
              <a:spcBef>
                <a:spcPts val="0"/>
              </a:spcBef>
              <a:spcAft>
                <a:spcPts val="0"/>
              </a:spcAft>
            </a:pPr>
            <a:r>
              <a:rPr lang="en-US" sz="2000" dirty="0">
                <a:solidFill>
                  <a:srgbClr val="000000"/>
                </a:solidFill>
                <a:latin typeface="Arial Rounded MT Bold" pitchFamily="34" charset="0"/>
                <a:ea typeface=""/>
                <a:cs typeface=""/>
              </a:rPr>
              <a:t>CLM4.5</a:t>
            </a:r>
          </a:p>
        </p:txBody>
      </p:sp>
      <p:sp>
        <p:nvSpPr>
          <p:cNvPr id="587" name="TextBox 586"/>
          <p:cNvSpPr txBox="1"/>
          <p:nvPr/>
        </p:nvSpPr>
        <p:spPr>
          <a:xfrm>
            <a:off x="517142" y="6556970"/>
            <a:ext cx="8171666"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smtClean="0">
                <a:solidFill>
                  <a:srgbClr val="000000"/>
                </a:solidFill>
                <a:latin typeface="Arial"/>
                <a:ea typeface=""/>
                <a:cs typeface=""/>
              </a:rPr>
              <a:t>I got these from Dave Lawrence. I don’t know if he made them or not – but Thanks to whomever did!</a:t>
            </a:r>
            <a:endParaRPr lang="en-US" sz="1400" dirty="0">
              <a:solidFill>
                <a:srgbClr val="000000"/>
              </a:solidFill>
              <a:latin typeface="Arial"/>
              <a:ea typeface=""/>
              <a:cs typeface=""/>
            </a:endParaRPr>
          </a:p>
        </p:txBody>
      </p:sp>
      <p:sp>
        <p:nvSpPr>
          <p:cNvPr id="32" name="Footer Placeholder 31"/>
          <p:cNvSpPr>
            <a:spLocks noGrp="1"/>
          </p:cNvSpPr>
          <p:nvPr>
            <p:ph type="ftr" sz="quarter" idx="11"/>
          </p:nvPr>
        </p:nvSpPr>
        <p:spPr/>
        <p:txBody>
          <a:bodyPr/>
          <a:lstStyle/>
          <a:p>
            <a:pPr>
              <a:defRPr/>
            </a:pPr>
            <a:r>
              <a:rPr lang="en-US" smtClean="0">
                <a:solidFill>
                  <a:srgbClr val="000000"/>
                </a:solidFill>
              </a:rPr>
              <a:t>AMS, 8 January 2018</a:t>
            </a:r>
            <a:endParaRPr lang="en-US">
              <a:solidFill>
                <a:srgbClr val="000000"/>
              </a:solidFill>
            </a:endParaRPr>
          </a:p>
        </p:txBody>
      </p:sp>
    </p:spTree>
    <p:extLst>
      <p:ext uri="{BB962C8B-B14F-4D97-AF65-F5344CB8AC3E}">
        <p14:creationId xmlns:p14="http://schemas.microsoft.com/office/powerpoint/2010/main" val="1645882675"/>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smtClean="0">
                <a:ln w="18415" cmpd="sng">
                  <a:solidFill>
                    <a:srgbClr val="FFFFFF"/>
                  </a:solidFill>
                  <a:prstDash val="solid"/>
                </a:ln>
                <a:solidFill>
                  <a:srgbClr val="FFFFFF"/>
                </a:solidFill>
              </a:rPr>
              <a:t>Challenges for Earth System Models (CLM examples)</a:t>
            </a:r>
            <a:endParaRPr lang="en-US" sz="2800" dirty="0">
              <a:ln w="18415" cmpd="sng">
                <a:solidFill>
                  <a:srgbClr val="FFFFFF"/>
                </a:solidFill>
                <a:prstDash val="solid"/>
              </a:ln>
              <a:solidFill>
                <a:srgbClr val="FFFFFF"/>
              </a:solidFill>
            </a:endParaRPr>
          </a:p>
        </p:txBody>
      </p:sp>
      <p:sp>
        <p:nvSpPr>
          <p:cNvPr id="4" name="Footer Placeholder 3"/>
          <p:cNvSpPr>
            <a:spLocks noGrp="1"/>
          </p:cNvSpPr>
          <p:nvPr>
            <p:ph type="ftr" sz="quarter" idx="3"/>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
        <p:nvSpPr>
          <p:cNvPr id="2" name="TextBox 1"/>
          <p:cNvSpPr txBox="1"/>
          <p:nvPr/>
        </p:nvSpPr>
        <p:spPr>
          <a:xfrm>
            <a:off x="152400" y="914400"/>
            <a:ext cx="8991600" cy="1938992"/>
          </a:xfrm>
          <a:prstGeom prst="rect">
            <a:avLst/>
          </a:prstGeom>
          <a:noFill/>
        </p:spPr>
        <p:txBody>
          <a:bodyPr wrap="square" rtlCol="0">
            <a:spAutoFit/>
          </a:bodyPr>
          <a:lstStyle/>
          <a:p>
            <a:pPr marL="342900" indent="-342900">
              <a:buFont typeface="Arial" charset="0"/>
              <a:buChar char="•"/>
            </a:pPr>
            <a:r>
              <a:rPr lang="en-US" dirty="0" smtClean="0"/>
              <a:t>Relation between state variables and observations unclear.</a:t>
            </a:r>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112166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M_Tech_No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12" y="876300"/>
            <a:ext cx="5219700" cy="5092700"/>
          </a:xfrm>
          <a:prstGeom prst="rect">
            <a:avLst/>
          </a:prstGeom>
        </p:spPr>
      </p:pic>
      <p:sp>
        <p:nvSpPr>
          <p:cNvPr id="9" name="TextBox 8"/>
          <p:cNvSpPr txBox="1"/>
          <p:nvPr/>
        </p:nvSpPr>
        <p:spPr>
          <a:xfrm>
            <a:off x="5637403" y="876300"/>
            <a:ext cx="3345270" cy="2862322"/>
          </a:xfrm>
          <a:prstGeom prst="rect">
            <a:avLst/>
          </a:prstGeom>
          <a:noFill/>
        </p:spPr>
        <p:txBody>
          <a:bodyPr wrap="square" rtlCol="0">
            <a:spAutoFit/>
          </a:bodyPr>
          <a:lstStyle/>
          <a:p>
            <a:pPr defTabSz="457200" eaLnBrk="1" fontAlgn="auto" hangingPunct="1">
              <a:spcBef>
                <a:spcPts val="0"/>
              </a:spcBef>
              <a:spcAft>
                <a:spcPts val="0"/>
              </a:spcAft>
            </a:pPr>
            <a:r>
              <a:rPr lang="en-US" sz="2000" dirty="0" smtClean="0">
                <a:solidFill>
                  <a:prstClr val="black"/>
                </a:solidFill>
                <a:latin typeface="Calibri"/>
                <a:ea typeface=""/>
                <a:cs typeface=""/>
              </a:rPr>
              <a:t>CLM abstracts the </a:t>
            </a:r>
            <a:r>
              <a:rPr lang="en-US" sz="2000" dirty="0" err="1" smtClean="0">
                <a:solidFill>
                  <a:prstClr val="black"/>
                </a:solidFill>
                <a:latin typeface="Calibri"/>
                <a:ea typeface=""/>
                <a:cs typeface=""/>
              </a:rPr>
              <a:t>gridcell</a:t>
            </a:r>
            <a:r>
              <a:rPr lang="en-US" sz="2000" dirty="0">
                <a:solidFill>
                  <a:prstClr val="black"/>
                </a:solidFill>
                <a:latin typeface="Calibri"/>
                <a:ea typeface=""/>
                <a:cs typeface=""/>
              </a:rPr>
              <a:t> </a:t>
            </a:r>
            <a:r>
              <a:rPr lang="en-US" sz="2000" dirty="0" smtClean="0">
                <a:solidFill>
                  <a:prstClr val="black"/>
                </a:solidFill>
                <a:latin typeface="Calibri"/>
                <a:ea typeface=""/>
                <a:cs typeface=""/>
              </a:rPr>
              <a:t>into a “nested </a:t>
            </a:r>
            <a:r>
              <a:rPr lang="en-US" sz="2000" dirty="0" err="1" smtClean="0">
                <a:solidFill>
                  <a:prstClr val="black"/>
                </a:solidFill>
                <a:latin typeface="Calibri"/>
                <a:ea typeface=""/>
                <a:cs typeface=""/>
              </a:rPr>
              <a:t>gridcell</a:t>
            </a:r>
            <a:r>
              <a:rPr lang="en-US" sz="2000" dirty="0" smtClean="0">
                <a:solidFill>
                  <a:prstClr val="black"/>
                </a:solidFill>
                <a:latin typeface="Calibri"/>
                <a:ea typeface=""/>
                <a:cs typeface=""/>
              </a:rPr>
              <a:t> </a:t>
            </a:r>
            <a:r>
              <a:rPr lang="en-US" sz="2000" dirty="0" err="1" smtClean="0">
                <a:solidFill>
                  <a:prstClr val="black"/>
                </a:solidFill>
                <a:latin typeface="Calibri"/>
                <a:ea typeface=""/>
                <a:cs typeface=""/>
              </a:rPr>
              <a:t>hiearchy</a:t>
            </a:r>
            <a:r>
              <a:rPr lang="en-US" sz="2000" dirty="0" smtClean="0">
                <a:solidFill>
                  <a:prstClr val="black"/>
                </a:solidFill>
                <a:latin typeface="Calibri"/>
                <a:ea typeface=""/>
                <a:cs typeface=""/>
              </a:rPr>
              <a:t> of </a:t>
            </a:r>
            <a:r>
              <a:rPr lang="en-US" sz="2000" dirty="0">
                <a:solidFill>
                  <a:prstClr val="black"/>
                </a:solidFill>
                <a:latin typeface="Calibri"/>
                <a:ea typeface=""/>
                <a:cs typeface=""/>
              </a:rPr>
              <a:t>of multiple </a:t>
            </a:r>
            <a:r>
              <a:rPr lang="en-US" sz="2000" dirty="0" err="1">
                <a:solidFill>
                  <a:prstClr val="black"/>
                </a:solidFill>
                <a:latin typeface="Calibri"/>
                <a:ea typeface=""/>
                <a:cs typeface=""/>
              </a:rPr>
              <a:t>landunits</a:t>
            </a:r>
            <a:r>
              <a:rPr lang="en-US" sz="2000" dirty="0">
                <a:solidFill>
                  <a:prstClr val="black"/>
                </a:solidFill>
                <a:latin typeface="Calibri"/>
                <a:ea typeface=""/>
                <a:cs typeface=""/>
              </a:rPr>
              <a:t>, snow/soil columns, and </a:t>
            </a:r>
            <a:r>
              <a:rPr lang="en-US" sz="2000" dirty="0" smtClean="0">
                <a:solidFill>
                  <a:prstClr val="black"/>
                </a:solidFill>
                <a:latin typeface="Calibri"/>
                <a:ea typeface=""/>
                <a:cs typeface=""/>
              </a:rPr>
              <a:t>Plant Function Types”. This is particularly troublesome when trying to convert the model state to the expected observation value </a:t>
            </a:r>
            <a:r>
              <a:rPr lang="en-US" sz="2000" b="1" i="1" dirty="0" smtClean="0">
                <a:solidFill>
                  <a:prstClr val="black"/>
                </a:solidFill>
                <a:latin typeface="Calibri"/>
                <a:ea typeface=""/>
                <a:cs typeface=""/>
              </a:rPr>
              <a:t>because</a:t>
            </a:r>
            <a:r>
              <a:rPr lang="en-US" sz="2000" dirty="0" smtClean="0">
                <a:solidFill>
                  <a:prstClr val="black"/>
                </a:solidFill>
                <a:latin typeface="Calibri"/>
                <a:ea typeface=""/>
                <a:cs typeface=""/>
              </a:rPr>
              <a:t>:</a:t>
            </a:r>
          </a:p>
        </p:txBody>
      </p:sp>
    </p:spTree>
    <p:extLst>
      <p:ext uri="{BB962C8B-B14F-4D97-AF65-F5344CB8AC3E}">
        <p14:creationId xmlns:p14="http://schemas.microsoft.com/office/powerpoint/2010/main" val="896995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191000" y="381000"/>
            <a:ext cx="4114800" cy="838200"/>
          </a:xfrm>
        </p:spPr>
        <p:txBody>
          <a:bodyPr/>
          <a:lstStyle/>
          <a:p>
            <a:pPr algn="l"/>
            <a:r>
              <a:rPr lang="en-US" u="sng" dirty="0"/>
              <a:t>DART </a:t>
            </a:r>
            <a:r>
              <a:rPr lang="en-US" u="sng" dirty="0" smtClean="0"/>
              <a:t>is used at: </a:t>
            </a:r>
            <a:endParaRPr lang="en-US" u="sng" dirty="0"/>
          </a:p>
        </p:txBody>
      </p:sp>
      <p:pic>
        <p:nvPicPr>
          <p:cNvPr id="21509" name="Picture 5" descr="caltechlogo"/>
          <p:cNvPicPr>
            <a:picLocks noGrp="1" noChangeAspect="1" noChangeArrowheads="1"/>
          </p:cNvPicPr>
          <p:nvPr>
            <p:ph sz="half" idx="2"/>
          </p:nvPr>
        </p:nvPicPr>
        <p:blipFill>
          <a:blip r:embed="rId3"/>
          <a:srcRect/>
          <a:stretch>
            <a:fillRect/>
          </a:stretch>
        </p:blipFill>
        <p:spPr>
          <a:xfrm>
            <a:off x="8101013" y="4876800"/>
            <a:ext cx="685800" cy="685800"/>
          </a:xfrm>
          <a:noFill/>
        </p:spPr>
      </p:pic>
      <p:pic>
        <p:nvPicPr>
          <p:cNvPr id="21510" name="Picture 7" descr="wisonsin"/>
          <p:cNvPicPr>
            <a:picLocks noChangeAspect="1" noChangeArrowheads="1"/>
          </p:cNvPicPr>
          <p:nvPr/>
        </p:nvPicPr>
        <p:blipFill>
          <a:blip r:embed="rId4"/>
          <a:srcRect/>
          <a:stretch>
            <a:fillRect/>
          </a:stretch>
        </p:blipFill>
        <p:spPr bwMode="auto">
          <a:xfrm>
            <a:off x="1905000" y="4648200"/>
            <a:ext cx="990600" cy="990600"/>
          </a:xfrm>
          <a:prstGeom prst="rect">
            <a:avLst/>
          </a:prstGeom>
          <a:noFill/>
          <a:ln w="9525">
            <a:noFill/>
            <a:miter lim="800000"/>
            <a:headEnd/>
            <a:tailEnd/>
          </a:ln>
        </p:spPr>
      </p:pic>
      <p:pic>
        <p:nvPicPr>
          <p:cNvPr id="21511" name="Picture 8" descr="cires080"/>
          <p:cNvPicPr>
            <a:picLocks noChangeAspect="1" noChangeArrowheads="1"/>
          </p:cNvPicPr>
          <p:nvPr/>
        </p:nvPicPr>
        <p:blipFill>
          <a:blip r:embed="rId5"/>
          <a:srcRect/>
          <a:stretch>
            <a:fillRect/>
          </a:stretch>
        </p:blipFill>
        <p:spPr bwMode="auto">
          <a:xfrm>
            <a:off x="5181600" y="3657600"/>
            <a:ext cx="771525" cy="361950"/>
          </a:xfrm>
          <a:prstGeom prst="rect">
            <a:avLst/>
          </a:prstGeom>
          <a:noFill/>
          <a:ln w="9525">
            <a:noFill/>
            <a:miter lim="800000"/>
            <a:headEnd/>
            <a:tailEnd/>
          </a:ln>
        </p:spPr>
      </p:pic>
      <p:pic>
        <p:nvPicPr>
          <p:cNvPr id="21512" name="Picture 9" descr="cwb_logo"/>
          <p:cNvPicPr>
            <a:picLocks noChangeAspect="1" noChangeArrowheads="1"/>
          </p:cNvPicPr>
          <p:nvPr/>
        </p:nvPicPr>
        <p:blipFill>
          <a:blip r:embed="rId6"/>
          <a:srcRect/>
          <a:stretch>
            <a:fillRect/>
          </a:stretch>
        </p:blipFill>
        <p:spPr bwMode="auto">
          <a:xfrm>
            <a:off x="6781800" y="2971800"/>
            <a:ext cx="1981200" cy="481013"/>
          </a:xfrm>
          <a:prstGeom prst="rect">
            <a:avLst/>
          </a:prstGeom>
          <a:noFill/>
          <a:ln w="9525">
            <a:noFill/>
            <a:miter lim="800000"/>
            <a:headEnd/>
            <a:tailEnd/>
          </a:ln>
        </p:spPr>
      </p:pic>
      <p:pic>
        <p:nvPicPr>
          <p:cNvPr id="21513" name="Picture 10" descr="erl"/>
          <p:cNvPicPr>
            <a:picLocks noChangeAspect="1" noChangeArrowheads="1"/>
          </p:cNvPicPr>
          <p:nvPr/>
        </p:nvPicPr>
        <p:blipFill>
          <a:blip r:embed="rId7"/>
          <a:srcRect/>
          <a:stretch>
            <a:fillRect/>
          </a:stretch>
        </p:blipFill>
        <p:spPr bwMode="auto">
          <a:xfrm>
            <a:off x="3124200" y="3048000"/>
            <a:ext cx="838200" cy="838200"/>
          </a:xfrm>
          <a:prstGeom prst="rect">
            <a:avLst/>
          </a:prstGeom>
          <a:noFill/>
          <a:ln w="9525">
            <a:noFill/>
            <a:miter lim="800000"/>
            <a:headEnd/>
            <a:tailEnd/>
          </a:ln>
        </p:spPr>
      </p:pic>
      <p:pic>
        <p:nvPicPr>
          <p:cNvPr id="21514" name="Picture 11" descr="GFDL"/>
          <p:cNvPicPr>
            <a:picLocks noChangeAspect="1" noChangeArrowheads="1"/>
          </p:cNvPicPr>
          <p:nvPr/>
        </p:nvPicPr>
        <p:blipFill>
          <a:blip r:embed="rId8"/>
          <a:srcRect/>
          <a:stretch>
            <a:fillRect/>
          </a:stretch>
        </p:blipFill>
        <p:spPr bwMode="auto">
          <a:xfrm>
            <a:off x="7162800" y="4114800"/>
            <a:ext cx="1295400" cy="576263"/>
          </a:xfrm>
          <a:prstGeom prst="rect">
            <a:avLst/>
          </a:prstGeom>
          <a:noFill/>
          <a:ln w="9525">
            <a:noFill/>
            <a:miter lim="800000"/>
            <a:headEnd/>
            <a:tailEnd/>
          </a:ln>
        </p:spPr>
      </p:pic>
      <p:pic>
        <p:nvPicPr>
          <p:cNvPr id="21515" name="Picture 12" descr="JPL_logo"/>
          <p:cNvPicPr>
            <a:picLocks noChangeAspect="1" noChangeArrowheads="1"/>
          </p:cNvPicPr>
          <p:nvPr/>
        </p:nvPicPr>
        <p:blipFill>
          <a:blip r:embed="rId9"/>
          <a:srcRect/>
          <a:stretch>
            <a:fillRect/>
          </a:stretch>
        </p:blipFill>
        <p:spPr bwMode="auto">
          <a:xfrm>
            <a:off x="4267200" y="5715000"/>
            <a:ext cx="1590675" cy="652463"/>
          </a:xfrm>
          <a:prstGeom prst="rect">
            <a:avLst/>
          </a:prstGeom>
          <a:noFill/>
          <a:ln w="9525">
            <a:noFill/>
            <a:miter lim="800000"/>
            <a:headEnd/>
            <a:tailEnd/>
          </a:ln>
        </p:spPr>
      </p:pic>
      <p:pic>
        <p:nvPicPr>
          <p:cNvPr id="21516" name="Picture 13" descr="noaa"/>
          <p:cNvPicPr>
            <a:picLocks noChangeAspect="1" noChangeArrowheads="1"/>
          </p:cNvPicPr>
          <p:nvPr/>
        </p:nvPicPr>
        <p:blipFill>
          <a:blip r:embed="rId10"/>
          <a:srcRect/>
          <a:stretch>
            <a:fillRect/>
          </a:stretch>
        </p:blipFill>
        <p:spPr bwMode="auto">
          <a:xfrm>
            <a:off x="5715000" y="4648200"/>
            <a:ext cx="914400" cy="914400"/>
          </a:xfrm>
          <a:prstGeom prst="rect">
            <a:avLst/>
          </a:prstGeom>
          <a:noFill/>
          <a:ln w="9525">
            <a:noFill/>
            <a:miter lim="800000"/>
            <a:headEnd/>
            <a:tailEnd/>
          </a:ln>
        </p:spPr>
      </p:pic>
      <p:pic>
        <p:nvPicPr>
          <p:cNvPr id="21517" name="Picture 14" descr="NSSL"/>
          <p:cNvPicPr>
            <a:picLocks noChangeAspect="1" noChangeArrowheads="1"/>
          </p:cNvPicPr>
          <p:nvPr/>
        </p:nvPicPr>
        <p:blipFill>
          <a:blip r:embed="rId11"/>
          <a:srcRect/>
          <a:stretch>
            <a:fillRect/>
          </a:stretch>
        </p:blipFill>
        <p:spPr bwMode="auto">
          <a:xfrm>
            <a:off x="533400" y="2743200"/>
            <a:ext cx="1371600" cy="392113"/>
          </a:xfrm>
          <a:prstGeom prst="rect">
            <a:avLst/>
          </a:prstGeom>
          <a:noFill/>
          <a:ln w="9525">
            <a:noFill/>
            <a:miter lim="800000"/>
            <a:headEnd/>
            <a:tailEnd/>
          </a:ln>
        </p:spPr>
      </p:pic>
      <p:pic>
        <p:nvPicPr>
          <p:cNvPr id="21518" name="Picture 15" descr="PennState"/>
          <p:cNvPicPr>
            <a:picLocks noChangeAspect="1" noChangeArrowheads="1"/>
          </p:cNvPicPr>
          <p:nvPr/>
        </p:nvPicPr>
        <p:blipFill>
          <a:blip r:embed="rId12"/>
          <a:srcRect/>
          <a:stretch>
            <a:fillRect/>
          </a:stretch>
        </p:blipFill>
        <p:spPr bwMode="auto">
          <a:xfrm>
            <a:off x="6705600" y="5181600"/>
            <a:ext cx="1352550" cy="742950"/>
          </a:xfrm>
          <a:prstGeom prst="rect">
            <a:avLst/>
          </a:prstGeom>
          <a:noFill/>
          <a:ln w="9525">
            <a:noFill/>
            <a:miter lim="800000"/>
            <a:headEnd/>
            <a:tailEnd/>
          </a:ln>
        </p:spPr>
      </p:pic>
      <p:pic>
        <p:nvPicPr>
          <p:cNvPr id="21519" name="Picture 16" descr="UWlogo150p"/>
          <p:cNvPicPr>
            <a:picLocks noChangeAspect="1" noChangeArrowheads="1"/>
          </p:cNvPicPr>
          <p:nvPr/>
        </p:nvPicPr>
        <p:blipFill>
          <a:blip r:embed="rId13"/>
          <a:srcRect/>
          <a:stretch>
            <a:fillRect/>
          </a:stretch>
        </p:blipFill>
        <p:spPr bwMode="auto">
          <a:xfrm>
            <a:off x="990600" y="3810000"/>
            <a:ext cx="1428750" cy="266700"/>
          </a:xfrm>
          <a:prstGeom prst="rect">
            <a:avLst/>
          </a:prstGeom>
          <a:noFill/>
          <a:ln w="9525">
            <a:noFill/>
            <a:miter lim="800000"/>
            <a:headEnd/>
            <a:tailEnd/>
          </a:ln>
        </p:spPr>
      </p:pic>
      <p:pic>
        <p:nvPicPr>
          <p:cNvPr id="21520" name="Picture 17" descr="VT"/>
          <p:cNvPicPr>
            <a:picLocks noChangeAspect="1" noChangeArrowheads="1"/>
          </p:cNvPicPr>
          <p:nvPr/>
        </p:nvPicPr>
        <p:blipFill>
          <a:blip r:embed="rId14"/>
          <a:srcRect/>
          <a:stretch>
            <a:fillRect/>
          </a:stretch>
        </p:blipFill>
        <p:spPr bwMode="auto">
          <a:xfrm>
            <a:off x="3657600" y="4648200"/>
            <a:ext cx="1076325" cy="561975"/>
          </a:xfrm>
          <a:prstGeom prst="rect">
            <a:avLst/>
          </a:prstGeom>
          <a:noFill/>
          <a:ln w="9525">
            <a:noFill/>
            <a:miter lim="800000"/>
            <a:headEnd/>
            <a:tailEnd/>
          </a:ln>
        </p:spPr>
      </p:pic>
      <p:pic>
        <p:nvPicPr>
          <p:cNvPr id="21521" name="Picture 18" descr="utah"/>
          <p:cNvPicPr>
            <a:picLocks noChangeAspect="1" noChangeArrowheads="1"/>
          </p:cNvPicPr>
          <p:nvPr/>
        </p:nvPicPr>
        <p:blipFill>
          <a:blip r:embed="rId15"/>
          <a:srcRect/>
          <a:stretch>
            <a:fillRect/>
          </a:stretch>
        </p:blipFill>
        <p:spPr bwMode="auto">
          <a:xfrm>
            <a:off x="381000" y="4953000"/>
            <a:ext cx="1038225" cy="714375"/>
          </a:xfrm>
          <a:prstGeom prst="rect">
            <a:avLst/>
          </a:prstGeom>
          <a:noFill/>
          <a:ln w="9525">
            <a:noFill/>
            <a:miter lim="800000"/>
            <a:headEnd/>
            <a:tailEnd/>
          </a:ln>
        </p:spPr>
      </p:pic>
      <p:sp>
        <p:nvSpPr>
          <p:cNvPr id="21522" name="Text Box 19"/>
          <p:cNvSpPr txBox="1">
            <a:spLocks noChangeArrowheads="1"/>
          </p:cNvSpPr>
          <p:nvPr/>
        </p:nvSpPr>
        <p:spPr bwMode="auto">
          <a:xfrm>
            <a:off x="838200" y="1752600"/>
            <a:ext cx="7467600" cy="1200328"/>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2400" dirty="0" smtClean="0">
                <a:solidFill>
                  <a:srgbClr val="000000"/>
                </a:solidFill>
                <a:latin typeface="Comic Sans MS" charset="0"/>
                <a:ea typeface="굴림" charset="-127"/>
                <a:cs typeface="굴림" charset="-127"/>
              </a:rPr>
              <a:t>48 UCAR member universities,</a:t>
            </a:r>
          </a:p>
          <a:p>
            <a:pPr algn="ctr" defTabSz="914400" eaLnBrk="0" fontAlgn="base" hangingPunct="0">
              <a:spcBef>
                <a:spcPct val="0"/>
              </a:spcBef>
              <a:spcAft>
                <a:spcPct val="0"/>
              </a:spcAft>
            </a:pPr>
            <a:r>
              <a:rPr lang="en-US" sz="2400" dirty="0" smtClean="0">
                <a:solidFill>
                  <a:srgbClr val="000000"/>
                </a:solidFill>
                <a:latin typeface="Comic Sans MS" charset="0"/>
                <a:ea typeface="굴림" charset="-127"/>
                <a:cs typeface="굴림" charset="-127"/>
              </a:rPr>
              <a:t>More than 100 other sites,</a:t>
            </a:r>
          </a:p>
          <a:p>
            <a:pPr algn="ctr" defTabSz="914400" eaLnBrk="0" fontAlgn="base" hangingPunct="0">
              <a:spcBef>
                <a:spcPct val="0"/>
              </a:spcBef>
              <a:spcAft>
                <a:spcPct val="0"/>
              </a:spcAft>
            </a:pPr>
            <a:r>
              <a:rPr lang="en-US" sz="2400" dirty="0" smtClean="0">
                <a:solidFill>
                  <a:srgbClr val="000000"/>
                </a:solidFill>
                <a:latin typeface="Comic Sans MS" charset="0"/>
                <a:ea typeface="굴림" charset="-127"/>
                <a:cs typeface="굴림" charset="-127"/>
              </a:rPr>
              <a:t>(More than 1500 registered users).</a:t>
            </a:r>
            <a:endParaRPr lang="en-US" sz="2400" dirty="0">
              <a:solidFill>
                <a:srgbClr val="000000"/>
              </a:solidFill>
              <a:latin typeface="Comic Sans MS" charset="0"/>
              <a:ea typeface="ＭＳ Ｐゴシック" pitchFamily="-110" charset="-128"/>
              <a:cs typeface="ＭＳ Ｐゴシック" pitchFamily="-110" charset="-128"/>
            </a:endParaRPr>
          </a:p>
        </p:txBody>
      </p:sp>
      <p:sp>
        <p:nvSpPr>
          <p:cNvPr id="2" name="Footer Placeholder 1"/>
          <p:cNvSpPr>
            <a:spLocks noGrp="1"/>
          </p:cNvSpPr>
          <p:nvPr>
            <p:ph type="ftr" sz="quarter" idx="3"/>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pic>
        <p:nvPicPr>
          <p:cNvPr id="19" name="Picture 4" descr="Dartboard9"/>
          <p:cNvPicPr>
            <a:picLocks noChangeAspect="1" noChangeArrowheads="1"/>
          </p:cNvPicPr>
          <p:nvPr/>
        </p:nvPicPr>
        <p:blipFill>
          <a:blip r:embed="rId16"/>
          <a:srcRect/>
          <a:stretch>
            <a:fillRect/>
          </a:stretch>
        </p:blipFill>
        <p:spPr bwMode="auto">
          <a:xfrm>
            <a:off x="381000" y="334962"/>
            <a:ext cx="3505200" cy="1036638"/>
          </a:xfrm>
          <a:prstGeom prst="rect">
            <a:avLst/>
          </a:prstGeom>
          <a:noFill/>
          <a:ln w="9525">
            <a:noFill/>
            <a:miter lim="800000"/>
            <a:headEnd/>
            <a:tailEnd/>
          </a:ln>
        </p:spPr>
      </p:pic>
    </p:spTree>
    <p:extLst>
      <p:ext uri="{BB962C8B-B14F-4D97-AF65-F5344CB8AC3E}">
        <p14:creationId xmlns:p14="http://schemas.microsoft.com/office/powerpoint/2010/main" val="52117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62512" y="876300"/>
            <a:ext cx="5219700" cy="5092700"/>
            <a:chOff x="448362" y="876300"/>
            <a:chExt cx="5219700" cy="5092700"/>
          </a:xfrm>
        </p:grpSpPr>
        <p:pic>
          <p:nvPicPr>
            <p:cNvPr id="3" name="Picture 2" descr="CLM_Tech_No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62" y="876300"/>
              <a:ext cx="5219700" cy="5092700"/>
            </a:xfrm>
            <a:prstGeom prst="rect">
              <a:avLst/>
            </a:prstGeom>
          </p:spPr>
        </p:pic>
        <p:grpSp>
          <p:nvGrpSpPr>
            <p:cNvPr id="12" name="Group 11"/>
            <p:cNvGrpSpPr/>
            <p:nvPr/>
          </p:nvGrpSpPr>
          <p:grpSpPr>
            <a:xfrm>
              <a:off x="553138" y="988592"/>
              <a:ext cx="1879133" cy="1200329"/>
              <a:chOff x="702095" y="988592"/>
              <a:chExt cx="1879133" cy="1200329"/>
            </a:xfrm>
          </p:grpSpPr>
          <p:sp>
            <p:nvSpPr>
              <p:cNvPr id="4" name="TextBox 3"/>
              <p:cNvSpPr txBox="1"/>
              <p:nvPr/>
            </p:nvSpPr>
            <p:spPr>
              <a:xfrm>
                <a:off x="702095" y="988592"/>
                <a:ext cx="1879133" cy="1200329"/>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
                    <a:cs typeface=""/>
                  </a:rPr>
                  <a:t>Location information is contained at this level ONLY!</a:t>
                </a:r>
                <a:endParaRPr lang="en-US" sz="1800" dirty="0">
                  <a:solidFill>
                    <a:prstClr val="white"/>
                  </a:solidFill>
                  <a:latin typeface="Calibri"/>
                  <a:ea typeface=""/>
                  <a:cs typeface=""/>
                </a:endParaRPr>
              </a:p>
            </p:txBody>
          </p:sp>
          <p:sp>
            <p:nvSpPr>
              <p:cNvPr id="5" name="Notched Right Arrow 4"/>
              <p:cNvSpPr/>
              <p:nvPr/>
            </p:nvSpPr>
            <p:spPr>
              <a:xfrm>
                <a:off x="1663827" y="1097383"/>
                <a:ext cx="822960" cy="297911"/>
              </a:xfrm>
              <a:prstGeom prst="notchedRightArrow">
                <a:avLst/>
              </a:prstGeom>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457200" eaLnBrk="1" fontAlgn="auto" hangingPunct="1">
                  <a:spcBef>
                    <a:spcPts val="0"/>
                  </a:spcBef>
                  <a:spcAft>
                    <a:spcPts val="0"/>
                  </a:spcAft>
                </a:pPr>
                <a:endParaRPr lang="en-US" sz="1800">
                  <a:solidFill>
                    <a:prstClr val="white"/>
                  </a:solidFill>
                </a:endParaRPr>
              </a:p>
            </p:txBody>
          </p:sp>
        </p:grpSp>
        <p:grpSp>
          <p:nvGrpSpPr>
            <p:cNvPr id="13" name="Group 12"/>
            <p:cNvGrpSpPr/>
            <p:nvPr/>
          </p:nvGrpSpPr>
          <p:grpSpPr>
            <a:xfrm>
              <a:off x="541287" y="4110941"/>
              <a:ext cx="1879129" cy="842963"/>
              <a:chOff x="702095" y="4110942"/>
              <a:chExt cx="1879129" cy="842963"/>
            </a:xfrm>
          </p:grpSpPr>
          <p:sp>
            <p:nvSpPr>
              <p:cNvPr id="7" name="TextBox 6"/>
              <p:cNvSpPr txBox="1"/>
              <p:nvPr/>
            </p:nvSpPr>
            <p:spPr>
              <a:xfrm>
                <a:off x="702095" y="4110942"/>
                <a:ext cx="1784692" cy="707886"/>
              </a:xfrm>
              <a:prstGeom prst="rect">
                <a:avLst/>
              </a:prstGeom>
              <a:noFill/>
            </p:spPr>
            <p:txBody>
              <a:bodyPr wrap="square" rtlCol="0">
                <a:spAutoFit/>
              </a:bodyPr>
              <a:lstStyle/>
              <a:p>
                <a:pPr defTabSz="457200" eaLnBrk="1" fontAlgn="auto" hangingPunct="1">
                  <a:spcBef>
                    <a:spcPts val="0"/>
                  </a:spcBef>
                  <a:spcAft>
                    <a:spcPts val="0"/>
                  </a:spcAft>
                </a:pPr>
                <a:r>
                  <a:rPr lang="en-US" sz="2000" dirty="0" smtClean="0">
                    <a:solidFill>
                      <a:srgbClr val="FFFFFF"/>
                    </a:solidFill>
                    <a:latin typeface="Calibri"/>
                    <a:ea typeface=""/>
                    <a:cs typeface=""/>
                  </a:rPr>
                  <a:t>Observations occur here!</a:t>
                </a:r>
              </a:p>
            </p:txBody>
          </p:sp>
          <p:sp>
            <p:nvSpPr>
              <p:cNvPr id="8" name="Notched Right Arrow 7"/>
              <p:cNvSpPr/>
              <p:nvPr/>
            </p:nvSpPr>
            <p:spPr>
              <a:xfrm rot="5400000">
                <a:off x="2020789" y="4393469"/>
                <a:ext cx="822960" cy="297911"/>
              </a:xfrm>
              <a:prstGeom prst="notchedRightArrow">
                <a:avLst/>
              </a:prstGeom>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457200" eaLnBrk="1" fontAlgn="auto" hangingPunct="1">
                  <a:spcBef>
                    <a:spcPts val="0"/>
                  </a:spcBef>
                  <a:spcAft>
                    <a:spcPts val="0"/>
                  </a:spcAft>
                </a:pPr>
                <a:endParaRPr lang="en-US" sz="1800">
                  <a:solidFill>
                    <a:prstClr val="white"/>
                  </a:solidFill>
                </a:endParaRPr>
              </a:p>
            </p:txBody>
          </p:sp>
        </p:grpSp>
      </p:grpSp>
      <p:sp>
        <p:nvSpPr>
          <p:cNvPr id="9" name="TextBox 8"/>
          <p:cNvSpPr txBox="1"/>
          <p:nvPr/>
        </p:nvSpPr>
        <p:spPr>
          <a:xfrm>
            <a:off x="5637403" y="876300"/>
            <a:ext cx="3345270" cy="5355312"/>
          </a:xfrm>
          <a:prstGeom prst="rect">
            <a:avLst/>
          </a:prstGeom>
          <a:noFill/>
        </p:spPr>
        <p:txBody>
          <a:bodyPr wrap="square" rtlCol="0">
            <a:spAutoFit/>
          </a:bodyPr>
          <a:lstStyle/>
          <a:p>
            <a:pPr defTabSz="457200" eaLnBrk="1" fontAlgn="auto" hangingPunct="1">
              <a:spcBef>
                <a:spcPts val="0"/>
              </a:spcBef>
              <a:spcAft>
                <a:spcPts val="0"/>
              </a:spcAft>
            </a:pPr>
            <a:r>
              <a:rPr lang="en-US" sz="2000" dirty="0" smtClean="0">
                <a:solidFill>
                  <a:prstClr val="black"/>
                </a:solidFill>
                <a:latin typeface="Calibri"/>
                <a:ea typeface=""/>
                <a:cs typeface=""/>
              </a:rPr>
              <a:t>CLM </a:t>
            </a:r>
            <a:r>
              <a:rPr lang="en-US" sz="2000" dirty="0">
                <a:solidFill>
                  <a:prstClr val="black"/>
                </a:solidFill>
                <a:latin typeface="Calibri"/>
                <a:ea typeface=""/>
                <a:cs typeface=""/>
              </a:rPr>
              <a:t>abstracts the </a:t>
            </a:r>
            <a:r>
              <a:rPr lang="en-US" sz="2000" dirty="0" err="1">
                <a:solidFill>
                  <a:prstClr val="black"/>
                </a:solidFill>
                <a:latin typeface="Calibri"/>
                <a:ea typeface=""/>
                <a:cs typeface=""/>
              </a:rPr>
              <a:t>gridcell</a:t>
            </a:r>
            <a:r>
              <a:rPr lang="en-US" sz="2000" dirty="0">
                <a:solidFill>
                  <a:prstClr val="black"/>
                </a:solidFill>
                <a:latin typeface="Calibri"/>
                <a:ea typeface=""/>
                <a:cs typeface=""/>
              </a:rPr>
              <a:t> into a “nested </a:t>
            </a:r>
            <a:r>
              <a:rPr lang="en-US" sz="2000" dirty="0" err="1">
                <a:solidFill>
                  <a:prstClr val="black"/>
                </a:solidFill>
                <a:latin typeface="Calibri"/>
                <a:ea typeface=""/>
                <a:cs typeface=""/>
              </a:rPr>
              <a:t>gridcell</a:t>
            </a:r>
            <a:r>
              <a:rPr lang="en-US" sz="2000" dirty="0">
                <a:solidFill>
                  <a:prstClr val="black"/>
                </a:solidFill>
                <a:latin typeface="Calibri"/>
                <a:ea typeface=""/>
                <a:cs typeface=""/>
              </a:rPr>
              <a:t> </a:t>
            </a:r>
            <a:r>
              <a:rPr lang="en-US" sz="2000" dirty="0" err="1">
                <a:solidFill>
                  <a:prstClr val="black"/>
                </a:solidFill>
                <a:latin typeface="Calibri"/>
                <a:ea typeface=""/>
                <a:cs typeface=""/>
              </a:rPr>
              <a:t>hiearchy</a:t>
            </a:r>
            <a:r>
              <a:rPr lang="en-US" sz="2000" dirty="0">
                <a:solidFill>
                  <a:prstClr val="black"/>
                </a:solidFill>
                <a:latin typeface="Calibri"/>
                <a:ea typeface=""/>
                <a:cs typeface=""/>
              </a:rPr>
              <a:t> of of multiple </a:t>
            </a:r>
            <a:r>
              <a:rPr lang="en-US" sz="2000" dirty="0" err="1">
                <a:solidFill>
                  <a:prstClr val="black"/>
                </a:solidFill>
                <a:latin typeface="Calibri"/>
                <a:ea typeface=""/>
                <a:cs typeface=""/>
              </a:rPr>
              <a:t>landunits</a:t>
            </a:r>
            <a:r>
              <a:rPr lang="en-US" sz="2000" dirty="0">
                <a:solidFill>
                  <a:prstClr val="black"/>
                </a:solidFill>
                <a:latin typeface="Calibri"/>
                <a:ea typeface=""/>
                <a:cs typeface=""/>
              </a:rPr>
              <a:t>, snow/soil columns, and Plant Function Types”. This is particularly troublesome when trying to convert the model state to the expected observation value </a:t>
            </a:r>
            <a:r>
              <a:rPr lang="en-US" sz="2000" b="1" i="1" dirty="0">
                <a:solidFill>
                  <a:prstClr val="black"/>
                </a:solidFill>
                <a:latin typeface="Calibri"/>
                <a:ea typeface=""/>
                <a:cs typeface=""/>
              </a:rPr>
              <a:t>because</a:t>
            </a:r>
            <a:r>
              <a:rPr lang="en-US" sz="2000" dirty="0">
                <a:solidFill>
                  <a:prstClr val="black"/>
                </a:solidFill>
                <a:latin typeface="Calibri"/>
                <a:ea typeface=""/>
                <a:cs typeface=""/>
              </a:rPr>
              <a:t>:</a:t>
            </a:r>
          </a:p>
          <a:p>
            <a:pPr defTabSz="457200" eaLnBrk="1" fontAlgn="auto" hangingPunct="1">
              <a:spcBef>
                <a:spcPts val="0"/>
              </a:spcBef>
              <a:spcAft>
                <a:spcPts val="0"/>
              </a:spcAft>
            </a:pPr>
            <a:r>
              <a:rPr lang="en-US" dirty="0" smtClean="0">
                <a:solidFill>
                  <a:prstClr val="black"/>
                </a:solidFill>
                <a:latin typeface="Calibri"/>
                <a:ea typeface=""/>
                <a:cs typeface=""/>
              </a:rPr>
              <a:t>Given a soil temperature observation at a specific </a:t>
            </a:r>
            <a:r>
              <a:rPr lang="en-US" dirty="0" err="1" smtClean="0">
                <a:solidFill>
                  <a:prstClr val="black"/>
                </a:solidFill>
                <a:latin typeface="Calibri"/>
                <a:ea typeface=""/>
                <a:cs typeface=""/>
              </a:rPr>
              <a:t>lat</a:t>
            </a:r>
            <a:r>
              <a:rPr lang="en-US" dirty="0" smtClean="0">
                <a:solidFill>
                  <a:prstClr val="black"/>
                </a:solidFill>
                <a:latin typeface="Calibri"/>
                <a:ea typeface=""/>
                <a:cs typeface=""/>
              </a:rPr>
              <a:t>/</a:t>
            </a:r>
            <a:r>
              <a:rPr lang="en-US" dirty="0" err="1" smtClean="0">
                <a:solidFill>
                  <a:prstClr val="black"/>
                </a:solidFill>
                <a:latin typeface="Calibri"/>
                <a:ea typeface=""/>
                <a:cs typeface=""/>
              </a:rPr>
              <a:t>lon</a:t>
            </a:r>
            <a:r>
              <a:rPr lang="en-US" dirty="0" smtClean="0">
                <a:solidFill>
                  <a:prstClr val="black"/>
                </a:solidFill>
                <a:latin typeface="Calibri"/>
                <a:ea typeface=""/>
                <a:cs typeface=""/>
              </a:rPr>
              <a:t>, which PFT did it come from? </a:t>
            </a:r>
            <a:r>
              <a:rPr lang="en-US" b="1" dirty="0" smtClean="0">
                <a:solidFill>
                  <a:prstClr val="black"/>
                </a:solidFill>
                <a:latin typeface="Calibri"/>
                <a:ea typeface=""/>
                <a:cs typeface=""/>
              </a:rPr>
              <a:t>No way to know! </a:t>
            </a:r>
            <a:r>
              <a:rPr lang="en-US" i="1" dirty="0" smtClean="0">
                <a:solidFill>
                  <a:prstClr val="black"/>
                </a:solidFill>
                <a:latin typeface="Calibri"/>
                <a:ea typeface=""/>
                <a:cs typeface=""/>
              </a:rPr>
              <a:t>Unless </a:t>
            </a:r>
            <a:r>
              <a:rPr lang="en-US" i="1" dirty="0" err="1" smtClean="0">
                <a:solidFill>
                  <a:prstClr val="black"/>
                </a:solidFill>
                <a:latin typeface="Calibri"/>
                <a:ea typeface=""/>
                <a:cs typeface=""/>
              </a:rPr>
              <a:t>obs</a:t>
            </a:r>
            <a:r>
              <a:rPr lang="en-US" i="1" dirty="0" smtClean="0">
                <a:solidFill>
                  <a:prstClr val="black"/>
                </a:solidFill>
                <a:latin typeface="Calibri"/>
                <a:ea typeface=""/>
                <a:cs typeface=""/>
              </a:rPr>
              <a:t> have more metadata! </a:t>
            </a:r>
            <a:endParaRPr lang="en-US" i="1" dirty="0">
              <a:solidFill>
                <a:prstClr val="black"/>
              </a:solidFill>
              <a:latin typeface="Calibri"/>
              <a:ea typeface=""/>
              <a:cs typeface=""/>
            </a:endParaRPr>
          </a:p>
          <a:p>
            <a:pPr defTabSz="457200" eaLnBrk="1" fontAlgn="auto" hangingPunct="1">
              <a:spcBef>
                <a:spcPts val="0"/>
              </a:spcBef>
              <a:spcAft>
                <a:spcPts val="0"/>
              </a:spcAft>
            </a:pPr>
            <a:endParaRPr lang="en-US" sz="1800" dirty="0">
              <a:solidFill>
                <a:prstClr val="black"/>
              </a:solidFill>
              <a:latin typeface="Calibri"/>
              <a:ea typeface=""/>
              <a:cs typeface=""/>
            </a:endParaRPr>
          </a:p>
        </p:txBody>
      </p:sp>
    </p:spTree>
    <p:extLst>
      <p:ext uri="{BB962C8B-B14F-4D97-AF65-F5344CB8AC3E}">
        <p14:creationId xmlns:p14="http://schemas.microsoft.com/office/powerpoint/2010/main" val="3174578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smtClean="0">
                <a:ln w="18415" cmpd="sng">
                  <a:solidFill>
                    <a:srgbClr val="FFFFFF"/>
                  </a:solidFill>
                  <a:prstDash val="solid"/>
                </a:ln>
                <a:solidFill>
                  <a:srgbClr val="FFFFFF"/>
                </a:solidFill>
              </a:rPr>
              <a:t>Challenges for Earth System Models (CLM examples)</a:t>
            </a:r>
            <a:endParaRPr lang="en-US" sz="2800" dirty="0">
              <a:ln w="18415" cmpd="sng">
                <a:solidFill>
                  <a:srgbClr val="FFFFFF"/>
                </a:solidFill>
                <a:prstDash val="solid"/>
              </a:ln>
              <a:solidFill>
                <a:srgbClr val="FFFFFF"/>
              </a:solidFill>
            </a:endParaRPr>
          </a:p>
        </p:txBody>
      </p:sp>
      <p:sp>
        <p:nvSpPr>
          <p:cNvPr id="4" name="Footer Placeholder 3"/>
          <p:cNvSpPr>
            <a:spLocks noGrp="1"/>
          </p:cNvSpPr>
          <p:nvPr>
            <p:ph type="ftr" sz="quarter" idx="3"/>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
        <p:nvSpPr>
          <p:cNvPr id="2" name="TextBox 1"/>
          <p:cNvSpPr txBox="1"/>
          <p:nvPr/>
        </p:nvSpPr>
        <p:spPr>
          <a:xfrm>
            <a:off x="152400" y="914400"/>
            <a:ext cx="8991600" cy="2308324"/>
          </a:xfrm>
          <a:prstGeom prst="rect">
            <a:avLst/>
          </a:prstGeom>
          <a:noFill/>
        </p:spPr>
        <p:txBody>
          <a:bodyPr wrap="square" rtlCol="0">
            <a:spAutoFit/>
          </a:bodyPr>
          <a:lstStyle/>
          <a:p>
            <a:pPr marL="342900" indent="-342900">
              <a:buFont typeface="Arial" charset="0"/>
              <a:buChar char="•"/>
            </a:pPr>
            <a:r>
              <a:rPr lang="en-US" dirty="0" smtClean="0"/>
              <a:t>State </a:t>
            </a:r>
            <a:r>
              <a:rPr lang="en-US" dirty="0"/>
              <a:t>variables that are nearly </a:t>
            </a:r>
            <a:r>
              <a:rPr lang="en-US" dirty="0" smtClean="0"/>
              <a:t>unobserved. </a:t>
            </a:r>
            <a:endParaRPr lang="en-US" dirty="0"/>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286024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41414" y="1622967"/>
            <a:ext cx="3629818" cy="2889871"/>
          </a:xfrm>
          <a:prstGeom prst="rect">
            <a:avLst/>
          </a:prstGeom>
        </p:spPr>
      </p:pic>
      <p:sp>
        <p:nvSpPr>
          <p:cNvPr id="2" name="TextBox 1"/>
          <p:cNvSpPr txBox="1"/>
          <p:nvPr/>
        </p:nvSpPr>
        <p:spPr>
          <a:xfrm>
            <a:off x="201840" y="2793703"/>
            <a:ext cx="8048614" cy="3754874"/>
          </a:xfrm>
          <a:prstGeom prst="rect">
            <a:avLst/>
          </a:prstGeom>
          <a:noFill/>
        </p:spPr>
        <p:txBody>
          <a:bodyPr wrap="square" rtlCol="0">
            <a:spAutoFit/>
          </a:bodyPr>
          <a:lstStyle/>
          <a:p>
            <a:pPr marL="285750" indent="-285750" defTabSz="457200" eaLnBrk="1" fontAlgn="auto" hangingPunct="1">
              <a:spcBef>
                <a:spcPts val="0"/>
              </a:spcBef>
              <a:spcAft>
                <a:spcPts val="0"/>
              </a:spcAft>
              <a:buFont typeface="Arial"/>
              <a:buChar char="•"/>
            </a:pPr>
            <a:r>
              <a:rPr lang="fr-FR" sz="2000" dirty="0" smtClean="0">
                <a:solidFill>
                  <a:prstClr val="black"/>
                </a:solidFill>
                <a:latin typeface="Calibri"/>
                <a:ea typeface=""/>
                <a:cs typeface=""/>
              </a:rPr>
              <a:t>9.7 </a:t>
            </a:r>
            <a:r>
              <a:rPr lang="fr-FR" sz="2000" dirty="0">
                <a:solidFill>
                  <a:prstClr val="black"/>
                </a:solidFill>
                <a:latin typeface="Calibri"/>
                <a:ea typeface=""/>
                <a:cs typeface=""/>
              </a:rPr>
              <a:t>km </a:t>
            </a:r>
            <a:r>
              <a:rPr lang="fr-FR" sz="2000" dirty="0" err="1">
                <a:solidFill>
                  <a:prstClr val="black"/>
                </a:solidFill>
                <a:latin typeface="Calibri"/>
                <a:ea typeface=""/>
                <a:cs typeface=""/>
              </a:rPr>
              <a:t>east</a:t>
            </a:r>
            <a:r>
              <a:rPr lang="fr-FR" sz="2000" dirty="0">
                <a:solidFill>
                  <a:prstClr val="black"/>
                </a:solidFill>
                <a:latin typeface="Calibri"/>
                <a:ea typeface=""/>
                <a:cs typeface=""/>
              </a:rPr>
              <a:t> of the Continental </a:t>
            </a:r>
            <a:r>
              <a:rPr lang="fr-FR" sz="2000" dirty="0" err="1" smtClean="0">
                <a:solidFill>
                  <a:prstClr val="black"/>
                </a:solidFill>
                <a:latin typeface="Calibri"/>
                <a:ea typeface=""/>
                <a:cs typeface=""/>
              </a:rPr>
              <a:t>Divide</a:t>
            </a:r>
            <a:endParaRPr lang="fr-FR" sz="2000" dirty="0" smtClean="0">
              <a:solidFill>
                <a:prstClr val="black"/>
              </a:solidFill>
              <a:latin typeface="Calibri"/>
              <a:ea typeface=""/>
              <a:cs typeface=""/>
            </a:endParaRPr>
          </a:p>
          <a:p>
            <a:pPr marL="285750" indent="-285750" defTabSz="457200" eaLnBrk="1" fontAlgn="auto" hangingPunct="1">
              <a:spcBef>
                <a:spcPts val="0"/>
              </a:spcBef>
              <a:spcAft>
                <a:spcPts val="0"/>
              </a:spcAft>
              <a:buFont typeface="Arial"/>
              <a:buChar char="•"/>
            </a:pPr>
            <a:r>
              <a:rPr lang="fr-FR" sz="2000" dirty="0">
                <a:solidFill>
                  <a:prstClr val="black"/>
                </a:solidFill>
                <a:latin typeface="Calibri"/>
                <a:ea typeface=""/>
                <a:cs typeface=""/>
              </a:rPr>
              <a:t>C-1 </a:t>
            </a:r>
            <a:r>
              <a:rPr lang="fr-FR" sz="2000" dirty="0" err="1">
                <a:solidFill>
                  <a:prstClr val="black"/>
                </a:solidFill>
                <a:latin typeface="Calibri"/>
                <a:ea typeface=""/>
                <a:cs typeface=""/>
              </a:rPr>
              <a:t>is</a:t>
            </a:r>
            <a:r>
              <a:rPr lang="fr-FR" sz="2000" dirty="0">
                <a:solidFill>
                  <a:prstClr val="black"/>
                </a:solidFill>
                <a:latin typeface="Calibri"/>
                <a:ea typeface=""/>
                <a:cs typeface=""/>
              </a:rPr>
              <a:t> </a:t>
            </a:r>
            <a:r>
              <a:rPr lang="fr-FR" sz="2000" dirty="0" err="1">
                <a:solidFill>
                  <a:prstClr val="black"/>
                </a:solidFill>
                <a:latin typeface="Calibri"/>
                <a:ea typeface=""/>
                <a:cs typeface=""/>
              </a:rPr>
              <a:t>located</a:t>
            </a:r>
            <a:r>
              <a:rPr lang="fr-FR" sz="2000" dirty="0">
                <a:solidFill>
                  <a:prstClr val="black"/>
                </a:solidFill>
                <a:latin typeface="Calibri"/>
                <a:ea typeface=""/>
                <a:cs typeface=""/>
              </a:rPr>
              <a:t> in a Subalpine </a:t>
            </a:r>
            <a:r>
              <a:rPr lang="fr-FR" sz="2000" dirty="0" smtClean="0">
                <a:solidFill>
                  <a:prstClr val="black"/>
                </a:solidFill>
                <a:latin typeface="Calibri"/>
                <a:ea typeface=""/>
                <a:cs typeface=""/>
              </a:rPr>
              <a:t>Forest</a:t>
            </a:r>
          </a:p>
          <a:p>
            <a:pPr marL="285750" indent="-285750" defTabSz="457200" eaLnBrk="1" fontAlgn="auto" hangingPunct="1">
              <a:spcBef>
                <a:spcPts val="0"/>
              </a:spcBef>
              <a:spcAft>
                <a:spcPts val="0"/>
              </a:spcAft>
              <a:buFont typeface="Arial"/>
              <a:buChar char="•"/>
            </a:pPr>
            <a:r>
              <a:rPr lang="fr-FR" sz="2000" dirty="0">
                <a:solidFill>
                  <a:prstClr val="black"/>
                </a:solidFill>
                <a:latin typeface="Calibri"/>
                <a:ea typeface=""/>
                <a:cs typeface=""/>
              </a:rPr>
              <a:t>(40º 02' 09'' N; 105º 32' 09'' W; 3021 m</a:t>
            </a:r>
            <a:r>
              <a:rPr lang="fr-FR" sz="2000" dirty="0" smtClean="0">
                <a:solidFill>
                  <a:prstClr val="black"/>
                </a:solidFill>
                <a:latin typeface="Calibri"/>
                <a:ea typeface=""/>
                <a:cs typeface=""/>
              </a:rPr>
              <a:t>)</a:t>
            </a:r>
            <a:endParaRPr lang="en-US" sz="2000" dirty="0" smtClean="0">
              <a:solidFill>
                <a:prstClr val="black"/>
              </a:solidFill>
              <a:latin typeface="Calibri"/>
              <a:ea typeface=""/>
              <a:cs typeface=""/>
            </a:endParaRPr>
          </a:p>
          <a:p>
            <a:pPr marL="285750" indent="-285750" defTabSz="457200" eaLnBrk="1" fontAlgn="auto" hangingPunct="1">
              <a:spcBef>
                <a:spcPts val="0"/>
              </a:spcBef>
              <a:spcAft>
                <a:spcPts val="0"/>
              </a:spcAft>
              <a:buFont typeface="Arial"/>
              <a:buChar char="•"/>
            </a:pPr>
            <a:r>
              <a:rPr lang="en-US" sz="2000" dirty="0" smtClean="0">
                <a:solidFill>
                  <a:prstClr val="black"/>
                </a:solidFill>
                <a:latin typeface="Calibri"/>
                <a:ea typeface=""/>
                <a:cs typeface=""/>
              </a:rPr>
              <a:t>One column of Community Land Model (CLM)</a:t>
            </a:r>
          </a:p>
          <a:p>
            <a:pPr marL="742950" lvl="1" indent="-285750" defTabSz="457200" eaLnBrk="1" fontAlgn="auto" hangingPunct="1">
              <a:spcBef>
                <a:spcPts val="0"/>
              </a:spcBef>
              <a:spcAft>
                <a:spcPts val="0"/>
              </a:spcAft>
              <a:buFont typeface="Arial"/>
              <a:buChar char="•"/>
            </a:pPr>
            <a:r>
              <a:rPr lang="en-US" sz="2000" dirty="0" smtClean="0">
                <a:solidFill>
                  <a:prstClr val="black"/>
                </a:solidFill>
                <a:latin typeface="Calibri"/>
                <a:ea typeface=""/>
                <a:cs typeface=""/>
              </a:rPr>
              <a:t>Spun up for 1500 years with site-specific information.</a:t>
            </a:r>
          </a:p>
          <a:p>
            <a:pPr marL="285750" indent="-285750" defTabSz="457200" eaLnBrk="1" fontAlgn="auto" hangingPunct="1">
              <a:spcBef>
                <a:spcPts val="0"/>
              </a:spcBef>
              <a:spcAft>
                <a:spcPts val="0"/>
              </a:spcAft>
              <a:buFont typeface="Arial"/>
              <a:buChar char="•"/>
            </a:pPr>
            <a:r>
              <a:rPr lang="en-US" sz="2000" dirty="0">
                <a:solidFill>
                  <a:prstClr val="black"/>
                </a:solidFill>
                <a:latin typeface="Calibri"/>
                <a:ea typeface=""/>
                <a:cs typeface=""/>
              </a:rPr>
              <a:t>64 </a:t>
            </a:r>
            <a:r>
              <a:rPr lang="en-US" sz="2000" dirty="0" smtClean="0">
                <a:solidFill>
                  <a:prstClr val="black"/>
                </a:solidFill>
                <a:latin typeface="Calibri"/>
                <a:ea typeface=""/>
                <a:cs typeface=""/>
              </a:rPr>
              <a:t>ensemble members</a:t>
            </a:r>
          </a:p>
          <a:p>
            <a:pPr marL="285750" indent="-285750" defTabSz="457200" eaLnBrk="1" fontAlgn="auto" hangingPunct="1">
              <a:spcBef>
                <a:spcPts val="0"/>
              </a:spcBef>
              <a:spcAft>
                <a:spcPts val="0"/>
              </a:spcAft>
              <a:buFont typeface="Arial"/>
              <a:buChar char="•"/>
            </a:pPr>
            <a:r>
              <a:rPr lang="en-US" sz="2000" dirty="0" smtClean="0">
                <a:solidFill>
                  <a:prstClr val="black"/>
                </a:solidFill>
                <a:latin typeface="Calibri"/>
                <a:ea typeface=""/>
                <a:cs typeface=""/>
              </a:rPr>
              <a:t>Forcing from the DART/CAM reanalysis,</a:t>
            </a:r>
          </a:p>
          <a:p>
            <a:pPr marL="285750" indent="-285750" defTabSz="457200" eaLnBrk="1" fontAlgn="auto" hangingPunct="1">
              <a:spcBef>
                <a:spcPts val="0"/>
              </a:spcBef>
              <a:spcAft>
                <a:spcPts val="0"/>
              </a:spcAft>
              <a:buFont typeface="Arial"/>
              <a:buChar char="•"/>
            </a:pPr>
            <a:r>
              <a:rPr lang="en-US" sz="2000" dirty="0" smtClean="0">
                <a:solidFill>
                  <a:prstClr val="black"/>
                </a:solidFill>
                <a:latin typeface="Calibri"/>
                <a:ea typeface=""/>
                <a:cs typeface=""/>
              </a:rPr>
              <a:t>Assimilating tower fluxes of latent heat (LE), sensible heat (H), and net ecosystem production (NEP).</a:t>
            </a:r>
            <a:endParaRPr lang="en-US" sz="2000" dirty="0">
              <a:solidFill>
                <a:prstClr val="black"/>
              </a:solidFill>
              <a:latin typeface="Calibri"/>
              <a:ea typeface=""/>
              <a:cs typeface=""/>
            </a:endParaRPr>
          </a:p>
          <a:p>
            <a:pPr marL="285750" indent="-285750" defTabSz="457200" eaLnBrk="1" fontAlgn="auto" hangingPunct="1">
              <a:spcBef>
                <a:spcPts val="0"/>
              </a:spcBef>
              <a:spcAft>
                <a:spcPts val="0"/>
              </a:spcAft>
              <a:buFont typeface="Arial"/>
              <a:buChar char="•"/>
            </a:pPr>
            <a:r>
              <a:rPr lang="en-US" sz="2000" dirty="0" smtClean="0">
                <a:solidFill>
                  <a:prstClr val="black"/>
                </a:solidFill>
                <a:latin typeface="Calibri"/>
                <a:ea typeface=""/>
                <a:cs typeface=""/>
              </a:rPr>
              <a:t>Impacts CLM variables: LEAFC, LIVEROOTC, LIVESTEMC, DEADSTEMC, LITR1C, LITR2C, SOIL1C, SOIL2C, SOILLIQ … all of these are </a:t>
            </a:r>
            <a:r>
              <a:rPr lang="en-US" sz="2000" i="1" dirty="0" smtClean="0">
                <a:solidFill>
                  <a:prstClr val="black"/>
                </a:solidFill>
                <a:latin typeface="Calibri"/>
                <a:ea typeface=""/>
                <a:cs typeface=""/>
              </a:rPr>
              <a:t>unobserved</a:t>
            </a:r>
            <a:r>
              <a:rPr lang="en-US" sz="2000" dirty="0" smtClean="0">
                <a:solidFill>
                  <a:prstClr val="black"/>
                </a:solidFill>
                <a:latin typeface="Calibri"/>
                <a:ea typeface=""/>
                <a:cs typeface=""/>
              </a:rPr>
              <a:t>.</a:t>
            </a:r>
          </a:p>
          <a:p>
            <a:pPr defTabSz="457200" eaLnBrk="1" fontAlgn="auto" hangingPunct="1">
              <a:spcBef>
                <a:spcPts val="0"/>
              </a:spcBef>
              <a:spcAft>
                <a:spcPts val="0"/>
              </a:spcAft>
            </a:pPr>
            <a:r>
              <a:rPr lang="fr-FR" sz="1800" dirty="0">
                <a:solidFill>
                  <a:prstClr val="black"/>
                </a:solidFill>
                <a:latin typeface="Calibri"/>
                <a:ea typeface=""/>
                <a:cs typeface=""/>
              </a:rPr>
              <a:t>	</a:t>
            </a:r>
          </a:p>
        </p:txBody>
      </p:sp>
      <p:pic>
        <p:nvPicPr>
          <p:cNvPr id="7" name="Picture 6"/>
          <p:cNvPicPr>
            <a:picLocks noChangeAspect="1"/>
          </p:cNvPicPr>
          <p:nvPr/>
        </p:nvPicPr>
        <p:blipFill rotWithShape="1">
          <a:blip r:embed="rId3"/>
          <a:srcRect t="-31470" b="31335"/>
          <a:stretch/>
        </p:blipFill>
        <p:spPr>
          <a:xfrm>
            <a:off x="364416" y="895989"/>
            <a:ext cx="1251169" cy="1673352"/>
          </a:xfrm>
          <a:prstGeom prst="rect">
            <a:avLst/>
          </a:prstGeom>
        </p:spPr>
      </p:pic>
      <p:sp>
        <p:nvSpPr>
          <p:cNvPr id="5" name="Title 4"/>
          <p:cNvSpPr>
            <a:spLocks noGrp="1"/>
          </p:cNvSpPr>
          <p:nvPr>
            <p:ph type="title"/>
          </p:nvPr>
        </p:nvSpPr>
        <p:spPr>
          <a:xfrm>
            <a:off x="112054" y="733434"/>
            <a:ext cx="8431445" cy="1020304"/>
          </a:xfrm>
        </p:spPr>
        <p:txBody>
          <a:bodyPr>
            <a:noAutofit/>
          </a:bodyPr>
          <a:lstStyle/>
          <a:p>
            <a:pPr algn="ctr"/>
            <a:r>
              <a:rPr lang="en-US" sz="3200" cap="none" dirty="0" smtClean="0">
                <a:solidFill>
                  <a:srgbClr val="1F497D"/>
                </a:solidFill>
                <a:latin typeface="+mj-lt"/>
              </a:rPr>
              <a:t>In collaboration with Andy Fox (U. Arizona)</a:t>
            </a:r>
            <a:r>
              <a:rPr lang="en-US" sz="3200" cap="none" dirty="0">
                <a:solidFill>
                  <a:srgbClr val="1F497D"/>
                </a:solidFill>
                <a:latin typeface="+mj-lt"/>
              </a:rPr>
              <a:t/>
            </a:r>
            <a:br>
              <a:rPr lang="en-US" sz="3200" cap="none" dirty="0">
                <a:solidFill>
                  <a:srgbClr val="1F497D"/>
                </a:solidFill>
                <a:latin typeface="+mj-lt"/>
              </a:rPr>
            </a:br>
            <a:r>
              <a:rPr lang="en-US" sz="3200" cap="none" dirty="0" smtClean="0">
                <a:solidFill>
                  <a:srgbClr val="1F497D"/>
                </a:solidFill>
                <a:latin typeface="+mj-lt"/>
              </a:rPr>
              <a:t> An experiment at </a:t>
            </a:r>
            <a:r>
              <a:rPr lang="en-US" sz="3200" cap="none" dirty="0">
                <a:solidFill>
                  <a:srgbClr val="1F497D"/>
                </a:solidFill>
                <a:latin typeface="+mj-lt"/>
              </a:rPr>
              <a:t>N</a:t>
            </a:r>
            <a:r>
              <a:rPr lang="en-US" sz="3200" cap="none" dirty="0" smtClean="0">
                <a:solidFill>
                  <a:srgbClr val="1F497D"/>
                </a:solidFill>
                <a:latin typeface="+mj-lt"/>
              </a:rPr>
              <a:t>iwot Ridge</a:t>
            </a:r>
            <a:endParaRPr lang="en-US" sz="3200" cap="none" dirty="0">
              <a:solidFill>
                <a:srgbClr val="1F497D"/>
              </a:solidFill>
              <a:latin typeface="+mj-lt"/>
            </a:endParaRPr>
          </a:p>
        </p:txBody>
      </p:sp>
    </p:spTree>
    <p:extLst>
      <p:ext uri="{BB962C8B-B14F-4D97-AF65-F5344CB8AC3E}">
        <p14:creationId xmlns:p14="http://schemas.microsoft.com/office/powerpoint/2010/main" val="647125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rgbClr val="FFFFFF"/>
                </a:solidFill>
              </a:rPr>
              <a:t>These are all unobserved variables</a:t>
            </a:r>
            <a:r>
              <a:rPr lang="en-US" dirty="0" smtClean="0">
                <a:solidFill>
                  <a:srgbClr val="FFFFFF"/>
                </a:solidFill>
              </a:rPr>
              <a:t>.</a:t>
            </a:r>
            <a:endParaRPr lang="en-US" dirty="0">
              <a:solidFill>
                <a:srgbClr val="FFFFFF"/>
              </a:solidFill>
            </a:endParaRPr>
          </a:p>
        </p:txBody>
      </p:sp>
      <p:pic>
        <p:nvPicPr>
          <p:cNvPr id="3" name="Content Placeholder 6" descr="Untitled.png"/>
          <p:cNvPicPr>
            <a:picLocks noChangeAspect="1"/>
          </p:cNvPicPr>
          <p:nvPr/>
        </p:nvPicPr>
        <p:blipFill>
          <a:blip r:embed="rId2"/>
          <a:srcRect l="-18" r="-18"/>
          <a:stretch>
            <a:fillRect/>
          </a:stretch>
        </p:blipFill>
        <p:spPr>
          <a:xfrm>
            <a:off x="275431" y="465940"/>
            <a:ext cx="8868214" cy="6400800"/>
          </a:xfrm>
          <a:prstGeom prst="rect">
            <a:avLst/>
          </a:prstGeom>
        </p:spPr>
      </p:pic>
      <p:sp>
        <p:nvSpPr>
          <p:cNvPr id="5" name="TextBox 4"/>
          <p:cNvSpPr txBox="1"/>
          <p:nvPr/>
        </p:nvSpPr>
        <p:spPr>
          <a:xfrm>
            <a:off x="4245136" y="6219586"/>
            <a:ext cx="1454244" cy="461665"/>
          </a:xfrm>
          <a:prstGeom prst="rect">
            <a:avLst/>
          </a:prstGeom>
          <a:solidFill>
            <a:schemeClr val="bg1"/>
          </a:solid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ea typeface=""/>
                <a:cs typeface=""/>
              </a:rPr>
              <a:t>June 2004</a:t>
            </a:r>
            <a:endParaRPr lang="en-US" dirty="0">
              <a:solidFill>
                <a:prstClr val="black"/>
              </a:solidFill>
              <a:latin typeface="Calibri"/>
              <a:ea typeface=""/>
              <a:cs typeface=""/>
            </a:endParaRPr>
          </a:p>
        </p:txBody>
      </p:sp>
      <p:grpSp>
        <p:nvGrpSpPr>
          <p:cNvPr id="6" name="Group 5"/>
          <p:cNvGrpSpPr/>
          <p:nvPr/>
        </p:nvGrpSpPr>
        <p:grpSpPr>
          <a:xfrm>
            <a:off x="168952" y="3272964"/>
            <a:ext cx="1622630" cy="646331"/>
            <a:chOff x="213742" y="1286935"/>
            <a:chExt cx="1622630" cy="646331"/>
          </a:xfrm>
        </p:grpSpPr>
        <p:sp>
          <p:nvSpPr>
            <p:cNvPr id="7" name="TextBox 6"/>
            <p:cNvSpPr txBox="1"/>
            <p:nvPr/>
          </p:nvSpPr>
          <p:spPr>
            <a:xfrm>
              <a:off x="213742" y="1286935"/>
              <a:ext cx="1020983" cy="646331"/>
            </a:xfrm>
            <a:prstGeom prst="rect">
              <a:avLst/>
            </a:prstGeom>
            <a:noFill/>
          </p:spPr>
          <p:txBody>
            <a:bodyPr wrap="none" rtlCol="0">
              <a:spAutoFit/>
            </a:bodyPr>
            <a:lstStyle/>
            <a:p>
              <a:pPr algn="r" defTabSz="457200" eaLnBrk="1" fontAlgn="auto" hangingPunct="1">
                <a:spcBef>
                  <a:spcPts val="0"/>
                </a:spcBef>
                <a:spcAft>
                  <a:spcPts val="0"/>
                </a:spcAft>
              </a:pPr>
              <a:r>
                <a:rPr lang="en-US" sz="1800" dirty="0" smtClean="0">
                  <a:solidFill>
                    <a:prstClr val="black"/>
                  </a:solidFill>
                  <a:latin typeface="Calibri"/>
                  <a:ea typeface=""/>
                  <a:cs typeface=""/>
                </a:rPr>
                <a:t>Free Run</a:t>
              </a:r>
            </a:p>
            <a:p>
              <a:pPr algn="r" defTabSz="457200" eaLnBrk="1" fontAlgn="auto" hangingPunct="1">
                <a:spcBef>
                  <a:spcPts val="0"/>
                </a:spcBef>
                <a:spcAft>
                  <a:spcPts val="0"/>
                </a:spcAft>
              </a:pPr>
              <a:r>
                <a:rPr lang="en-US" sz="1800" dirty="0" err="1" smtClean="0">
                  <a:solidFill>
                    <a:prstClr val="black"/>
                  </a:solidFill>
                  <a:latin typeface="Calibri"/>
                  <a:ea typeface=""/>
                  <a:cs typeface=""/>
                </a:rPr>
                <a:t>Assim</a:t>
              </a:r>
              <a:endParaRPr lang="en-US" sz="1800" dirty="0">
                <a:solidFill>
                  <a:prstClr val="black"/>
                </a:solidFill>
                <a:latin typeface="Calibri"/>
                <a:ea typeface=""/>
                <a:cs typeface=""/>
              </a:endParaRPr>
            </a:p>
          </p:txBody>
        </p:sp>
        <p:cxnSp>
          <p:nvCxnSpPr>
            <p:cNvPr id="8" name="Straight Connector 7"/>
            <p:cNvCxnSpPr/>
            <p:nvPr/>
          </p:nvCxnSpPr>
          <p:spPr>
            <a:xfrm>
              <a:off x="1164876" y="1522592"/>
              <a:ext cx="67149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164876" y="1798593"/>
              <a:ext cx="67149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57028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smtClean="0">
                <a:ln w="18415" cmpd="sng">
                  <a:solidFill>
                    <a:srgbClr val="FFFFFF"/>
                  </a:solidFill>
                  <a:prstDash val="solid"/>
                </a:ln>
                <a:solidFill>
                  <a:srgbClr val="FFFFFF"/>
                </a:solidFill>
              </a:rPr>
              <a:t>Challenges for Earth System Models (CLM examples)</a:t>
            </a:r>
            <a:endParaRPr lang="en-US" sz="2800" dirty="0">
              <a:ln w="18415" cmpd="sng">
                <a:solidFill>
                  <a:srgbClr val="FFFFFF"/>
                </a:solidFill>
                <a:prstDash val="solid"/>
              </a:ln>
              <a:solidFill>
                <a:srgbClr val="FFFFFF"/>
              </a:solidFill>
            </a:endParaRPr>
          </a:p>
        </p:txBody>
      </p:sp>
      <p:sp>
        <p:nvSpPr>
          <p:cNvPr id="4" name="Footer Placeholder 3"/>
          <p:cNvSpPr>
            <a:spLocks noGrp="1"/>
          </p:cNvSpPr>
          <p:nvPr>
            <p:ph type="ftr" sz="quarter" idx="3"/>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
        <p:nvSpPr>
          <p:cNvPr id="2" name="TextBox 1"/>
          <p:cNvSpPr txBox="1"/>
          <p:nvPr/>
        </p:nvSpPr>
        <p:spPr>
          <a:xfrm>
            <a:off x="152400" y="914400"/>
            <a:ext cx="8991600" cy="5262979"/>
          </a:xfrm>
          <a:prstGeom prst="rect">
            <a:avLst/>
          </a:prstGeom>
          <a:noFill/>
        </p:spPr>
        <p:txBody>
          <a:bodyPr wrap="square" rtlCol="0">
            <a:spAutoFit/>
          </a:bodyPr>
          <a:lstStyle/>
          <a:p>
            <a:r>
              <a:rPr lang="en-US" dirty="0" smtClean="0"/>
              <a:t>Additional challenges:</a:t>
            </a:r>
          </a:p>
          <a:p>
            <a:pPr marL="342900" indent="-342900">
              <a:buFont typeface="Arial" charset="0"/>
              <a:buChar char="•"/>
            </a:pPr>
            <a:r>
              <a:rPr lang="en-US" dirty="0" smtClean="0"/>
              <a:t>Model </a:t>
            </a:r>
            <a:r>
              <a:rPr lang="en-US" dirty="0"/>
              <a:t>variable definitions with </a:t>
            </a:r>
            <a:r>
              <a:rPr lang="en-US" dirty="0" smtClean="0"/>
              <a:t>non-Gaussian </a:t>
            </a:r>
            <a:r>
              <a:rPr lang="en-US" dirty="0"/>
              <a:t>distributions,</a:t>
            </a:r>
          </a:p>
          <a:p>
            <a:pPr marL="342900" indent="-342900">
              <a:buFont typeface="Arial" charset="0"/>
              <a:buChar char="•"/>
            </a:pPr>
            <a:r>
              <a:rPr lang="en-US" dirty="0" smtClean="0"/>
              <a:t>Creating </a:t>
            </a:r>
            <a:r>
              <a:rPr lang="en-US" dirty="0"/>
              <a:t>unobserved </a:t>
            </a:r>
            <a:r>
              <a:rPr lang="en-US" dirty="0" smtClean="0"/>
              <a:t>things.</a:t>
            </a:r>
          </a:p>
          <a:p>
            <a:pPr marL="342900" indent="-342900">
              <a:buFont typeface="Arial" charset="0"/>
              <a:buChar char="•"/>
            </a:pPr>
            <a:endParaRPr lang="en-US" dirty="0"/>
          </a:p>
          <a:p>
            <a:pPr marL="342900" indent="-342900">
              <a:buFont typeface="Arial" charset="0"/>
              <a:buChar char="•"/>
            </a:pPr>
            <a:endParaRPr lang="en-US" dirty="0"/>
          </a:p>
          <a:p>
            <a:r>
              <a:rPr lang="en-US" dirty="0" smtClean="0"/>
              <a:t>Snow example, If prior has no snow, but observations do:</a:t>
            </a:r>
          </a:p>
          <a:p>
            <a:pPr marL="342900" indent="-342900">
              <a:buFont typeface="Arial" charset="0"/>
              <a:buChar char="•"/>
            </a:pPr>
            <a:r>
              <a:rPr lang="en-US" dirty="0" smtClean="0"/>
              <a:t>Must partition snow amongst five layers, normally depends on history of snowfall. Highly non-Gaussian,</a:t>
            </a:r>
          </a:p>
          <a:p>
            <a:pPr marL="342900" indent="-342900">
              <a:buFont typeface="Arial" charset="0"/>
              <a:buChar char="•"/>
            </a:pPr>
            <a:r>
              <a:rPr lang="en-US" dirty="0" smtClean="0"/>
              <a:t>Must assign age, dust content, ice content, </a:t>
            </a:r>
            <a:r>
              <a:rPr lang="mr-IN" dirty="0" smtClean="0"/>
              <a:t>…</a:t>
            </a:r>
            <a:r>
              <a:rPr lang="en-US" dirty="0" smtClean="0"/>
              <a:t> to each layer.</a:t>
            </a:r>
            <a:endParaRPr lang="en-US" dirty="0"/>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585417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smtClean="0">
                <a:ln w="18415" cmpd="sng">
                  <a:solidFill>
                    <a:srgbClr val="FFFFFF"/>
                  </a:solidFill>
                  <a:prstDash val="solid"/>
                </a:ln>
                <a:solidFill>
                  <a:srgbClr val="FFFFFF"/>
                </a:solidFill>
              </a:rPr>
              <a:t>Challenges for Earth System Models (CLM examples)</a:t>
            </a:r>
            <a:endParaRPr lang="en-US" sz="2800" dirty="0">
              <a:ln w="18415" cmpd="sng">
                <a:solidFill>
                  <a:srgbClr val="FFFFFF"/>
                </a:solidFill>
                <a:prstDash val="solid"/>
              </a:ln>
              <a:solidFill>
                <a:srgbClr val="FFFFFF"/>
              </a:solidFill>
            </a:endParaRPr>
          </a:p>
        </p:txBody>
      </p:sp>
      <p:sp>
        <p:nvSpPr>
          <p:cNvPr id="4" name="Footer Placeholder 3"/>
          <p:cNvSpPr>
            <a:spLocks noGrp="1"/>
          </p:cNvSpPr>
          <p:nvPr>
            <p:ph type="ftr" sz="quarter" idx="3"/>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
        <p:nvSpPr>
          <p:cNvPr id="2" name="TextBox 1"/>
          <p:cNvSpPr txBox="1"/>
          <p:nvPr/>
        </p:nvSpPr>
        <p:spPr>
          <a:xfrm>
            <a:off x="152400" y="914400"/>
            <a:ext cx="8991600" cy="3046988"/>
          </a:xfrm>
          <a:prstGeom prst="rect">
            <a:avLst/>
          </a:prstGeom>
          <a:noFill/>
        </p:spPr>
        <p:txBody>
          <a:bodyPr wrap="square" rtlCol="0">
            <a:spAutoFit/>
          </a:bodyPr>
          <a:lstStyle/>
          <a:p>
            <a:r>
              <a:rPr lang="en-US" dirty="0" smtClean="0"/>
              <a:t>Additional challenges:</a:t>
            </a:r>
          </a:p>
          <a:p>
            <a:pPr marL="342900" indent="-342900">
              <a:buFont typeface="Arial" charset="0"/>
              <a:buChar char="•"/>
            </a:pPr>
            <a:r>
              <a:rPr lang="en-US" dirty="0" smtClean="0"/>
              <a:t>Observations </a:t>
            </a:r>
            <a:r>
              <a:rPr lang="en-US" dirty="0"/>
              <a:t>with poor error characterization,</a:t>
            </a:r>
          </a:p>
          <a:p>
            <a:pPr marL="342900" indent="-342900">
              <a:buFont typeface="Arial" charset="0"/>
              <a:buChar char="•"/>
            </a:pPr>
            <a:r>
              <a:rPr lang="en-US" dirty="0" smtClean="0"/>
              <a:t>Short </a:t>
            </a:r>
            <a:r>
              <a:rPr lang="en-US" dirty="0"/>
              <a:t>periods of observations compared to system timescales.</a:t>
            </a:r>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403095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Promising Research Directions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Footer Placeholder 7"/>
          <p:cNvSpPr>
            <a:spLocks noGrp="1"/>
          </p:cNvSpPr>
          <p:nvPr>
            <p:ph type="ftr" sz="quarter" idx="3"/>
          </p:nvPr>
        </p:nvSpPr>
        <p:spPr>
          <a:xfrm>
            <a:off x="3124200" y="6356350"/>
            <a:ext cx="2895600" cy="365125"/>
          </a:xfrm>
          <a:prstGeom prst="rect">
            <a:avLst/>
          </a:prstGeom>
        </p:spPr>
        <p:txBody>
          <a:bodyPr/>
          <a:lstStyle/>
          <a:p>
            <a:r>
              <a:rPr lang="en-US" smtClean="0"/>
              <a:t>AMS, 8 January 2018</a:t>
            </a:r>
            <a:endParaRPr lang="en-US" dirty="0"/>
          </a:p>
        </p:txBody>
      </p:sp>
      <p:sp>
        <p:nvSpPr>
          <p:cNvPr id="3" name="TextBox 2"/>
          <p:cNvSpPr txBox="1"/>
          <p:nvPr/>
        </p:nvSpPr>
        <p:spPr>
          <a:xfrm>
            <a:off x="152400" y="762000"/>
            <a:ext cx="8915400" cy="4154984"/>
          </a:xfrm>
          <a:prstGeom prst="rect">
            <a:avLst/>
          </a:prstGeom>
          <a:noFill/>
        </p:spPr>
        <p:txBody>
          <a:bodyPr wrap="square" rtlCol="0">
            <a:spAutoFit/>
          </a:bodyPr>
          <a:lstStyle/>
          <a:p>
            <a:pPr marL="342900" indent="-342900">
              <a:buFont typeface="Arial" charset="0"/>
              <a:buChar char="•"/>
            </a:pPr>
            <a:r>
              <a:rPr lang="en-US" dirty="0" smtClean="0"/>
              <a:t>Just do it. Can get useful results by ignoring the problems.</a:t>
            </a:r>
          </a:p>
          <a:p>
            <a:pPr lvl="1"/>
            <a:r>
              <a:rPr lang="en-US" dirty="0" smtClean="0">
                <a:solidFill>
                  <a:srgbClr val="FF0000"/>
                </a:solidFill>
              </a:rPr>
              <a:t>Try new models and observations. </a:t>
            </a:r>
          </a:p>
          <a:p>
            <a:pPr marL="342900" indent="-342900">
              <a:buFont typeface="Arial" charset="0"/>
              <a:buChar char="•"/>
            </a:pPr>
            <a:endParaRPr lang="en-US" dirty="0"/>
          </a:p>
          <a:p>
            <a:pPr marL="342900" indent="-342900">
              <a:buFont typeface="Arial" charset="0"/>
              <a:buChar char="•"/>
            </a:pPr>
            <a:r>
              <a:rPr lang="en-US" dirty="0" smtClean="0"/>
              <a:t>Develop more appropriate models for prediction applications. </a:t>
            </a:r>
          </a:p>
          <a:p>
            <a:pPr lvl="1"/>
            <a:r>
              <a:rPr lang="en-US" dirty="0"/>
              <a:t>(</a:t>
            </a:r>
            <a:r>
              <a:rPr lang="en-US" dirty="0" smtClean="0"/>
              <a:t>with modelers)</a:t>
            </a:r>
            <a:endParaRPr lang="en-US" dirty="0"/>
          </a:p>
          <a:p>
            <a:pPr marL="342900" indent="-342900">
              <a:buFont typeface="Arial" charset="0"/>
              <a:buChar char="•"/>
            </a:pPr>
            <a:r>
              <a:rPr lang="en-US" dirty="0" smtClean="0"/>
              <a:t>Explore value of existing or proposed observations.</a:t>
            </a:r>
          </a:p>
          <a:p>
            <a:pPr lvl="1"/>
            <a:r>
              <a:rPr lang="en-US" dirty="0"/>
              <a:t>(</a:t>
            </a:r>
            <a:r>
              <a:rPr lang="en-US" dirty="0" smtClean="0"/>
              <a:t>with observation folks)</a:t>
            </a:r>
          </a:p>
          <a:p>
            <a:pPr marL="342900" indent="-342900">
              <a:buFont typeface="Arial" charset="0"/>
              <a:buChar char="•"/>
            </a:pPr>
            <a:r>
              <a:rPr lang="en-US" dirty="0" smtClean="0"/>
              <a:t>Apply novel techniques for parameter estimation.</a:t>
            </a:r>
          </a:p>
          <a:p>
            <a:pPr lvl="1"/>
            <a:r>
              <a:rPr lang="en-US" dirty="0"/>
              <a:t>(</a:t>
            </a:r>
            <a:r>
              <a:rPr lang="en-US" dirty="0" smtClean="0"/>
              <a:t>with statisticians)</a:t>
            </a:r>
            <a:endParaRPr lang="en-US" dirty="0"/>
          </a:p>
          <a:p>
            <a:pPr marL="342900" indent="-342900">
              <a:buFont typeface="Arial" charset="0"/>
              <a:buChar char="•"/>
            </a:pPr>
            <a:r>
              <a:rPr lang="en-US" dirty="0" smtClean="0"/>
              <a:t>Identify new important quantities that might be predicted.</a:t>
            </a:r>
          </a:p>
          <a:p>
            <a:pPr lvl="1"/>
            <a:r>
              <a:rPr lang="en-US" dirty="0" smtClean="0"/>
              <a:t>(with impacts folks)</a:t>
            </a:r>
            <a:endParaRPr lang="en-US" dirty="0"/>
          </a:p>
        </p:txBody>
      </p:sp>
    </p:spTree>
    <p:extLst>
      <p:ext uri="{BB962C8B-B14F-4D97-AF65-F5344CB8AC3E}">
        <p14:creationId xmlns:p14="http://schemas.microsoft.com/office/powerpoint/2010/main" val="40461784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txBox="1">
            <a:spLocks noChangeArrowheads="1"/>
          </p:cNvSpPr>
          <p:nvPr/>
        </p:nvSpPr>
        <p:spPr bwMode="auto">
          <a:xfrm>
            <a:off x="266700" y="3048000"/>
            <a:ext cx="8610600" cy="685800"/>
          </a:xfrm>
          <a:prstGeom prst="rect">
            <a:avLst/>
          </a:prstGeom>
          <a:noFill/>
          <a:ln w="9525">
            <a:noFill/>
            <a:miter lim="800000"/>
            <a:headEnd/>
            <a:tailEnd/>
          </a:ln>
        </p:spPr>
        <p:txBody>
          <a:bodyPr>
            <a:prstTxWarp prst="textNoShape">
              <a:avLst/>
            </a:prstTxWarp>
          </a:bodyPr>
          <a:lstStyle/>
          <a:p>
            <a:pPr eaLnBrk="1" hangingPunct="1">
              <a:spcBef>
                <a:spcPct val="20000"/>
              </a:spcBef>
            </a:pPr>
            <a:r>
              <a:rPr lang="en-US" sz="3200" dirty="0" smtClean="0">
                <a:hlinkClick r:id="rId2"/>
              </a:rPr>
              <a:t>www.image.ucar.edu</a:t>
            </a:r>
            <a:r>
              <a:rPr lang="en-US" sz="3200" dirty="0">
                <a:hlinkClick r:id="rId2"/>
              </a:rPr>
              <a:t>/DAReS/</a:t>
            </a:r>
            <a:r>
              <a:rPr lang="en-US" sz="3200" dirty="0" smtClean="0">
                <a:hlinkClick r:id="rId2"/>
              </a:rPr>
              <a:t>DART</a:t>
            </a:r>
            <a:endParaRPr lang="en-US" sz="3200" dirty="0" smtClean="0"/>
          </a:p>
          <a:p>
            <a:pPr eaLnBrk="1" hangingPunct="1">
              <a:spcBef>
                <a:spcPct val="20000"/>
              </a:spcBef>
            </a:pPr>
            <a:r>
              <a:rPr lang="en-US" sz="3200" dirty="0" err="1" smtClean="0"/>
              <a:t>dart@ucar.edu</a:t>
            </a:r>
            <a:endParaRPr lang="en-US" sz="3200" dirty="0"/>
          </a:p>
        </p:txBody>
      </p:sp>
      <p:pic>
        <p:nvPicPr>
          <p:cNvPr id="48132" name="Picture 4" descr="Dartboard7"/>
          <p:cNvPicPr>
            <a:picLocks noChangeAspect="1" noChangeArrowheads="1"/>
          </p:cNvPicPr>
          <p:nvPr/>
        </p:nvPicPr>
        <p:blipFill>
          <a:blip r:embed="rId3"/>
          <a:srcRect/>
          <a:stretch>
            <a:fillRect/>
          </a:stretch>
        </p:blipFill>
        <p:spPr bwMode="auto">
          <a:xfrm>
            <a:off x="304800" y="1066800"/>
            <a:ext cx="6019800" cy="1780209"/>
          </a:xfrm>
          <a:prstGeom prst="rect">
            <a:avLst/>
          </a:prstGeom>
          <a:noFill/>
          <a:ln w="9525">
            <a:noFill/>
            <a:miter lim="800000"/>
            <a:headEnd/>
            <a:tailEnd/>
          </a:ln>
        </p:spPr>
      </p:pic>
      <p:sp>
        <p:nvSpPr>
          <p:cNvPr id="9" name="TextBox 8"/>
          <p:cNvSpPr txBox="1"/>
          <p:nvPr/>
        </p:nvSpPr>
        <p:spPr>
          <a:xfrm>
            <a:off x="0" y="4555629"/>
            <a:ext cx="6553200" cy="1692771"/>
          </a:xfrm>
          <a:prstGeom prst="rect">
            <a:avLst/>
          </a:prstGeom>
          <a:noFill/>
        </p:spPr>
        <p:txBody>
          <a:bodyPr wrap="square" rtlCol="0">
            <a:spAutoFit/>
          </a:bodyPr>
          <a:lstStyle/>
          <a:p>
            <a:r>
              <a:rPr lang="en-US" sz="2000" dirty="0" smtClean="0"/>
              <a:t>Anderson, J., Hoar, T., Raeder, K., Liu, H., Collins, N., Torn, R., Arellano, A., 2009: </a:t>
            </a:r>
            <a:r>
              <a:rPr lang="en-US" sz="2000" i="1" dirty="0" smtClean="0"/>
              <a:t>The Data Assimilation Research </a:t>
            </a:r>
            <a:r>
              <a:rPr lang="en-US" sz="2000" i="1" dirty="0" err="1" smtClean="0"/>
              <a:t>Testbed</a:t>
            </a:r>
            <a:r>
              <a:rPr lang="en-US" sz="2000" i="1" dirty="0" smtClean="0"/>
              <a:t>: A community facility.</a:t>
            </a:r>
          </a:p>
          <a:p>
            <a:r>
              <a:rPr lang="en-US" sz="2000" dirty="0" smtClean="0"/>
              <a:t>BAMS, </a:t>
            </a:r>
            <a:r>
              <a:rPr lang="en-US" sz="2000" b="1" dirty="0" smtClean="0"/>
              <a:t>90</a:t>
            </a:r>
            <a:r>
              <a:rPr lang="en-US" sz="2000" dirty="0" smtClean="0"/>
              <a:t>, 1283—1296, </a:t>
            </a:r>
            <a:r>
              <a:rPr lang="en-US" sz="2000" dirty="0" err="1" smtClean="0"/>
              <a:t>doi</a:t>
            </a:r>
            <a:r>
              <a:rPr lang="en-US" sz="2000" dirty="0" smtClean="0"/>
              <a:t>: 10.1175/2009BAMS2618.1 </a:t>
            </a:r>
          </a:p>
          <a:p>
            <a:endParaRPr lang="en-US" dirty="0"/>
          </a:p>
        </p:txBody>
      </p:sp>
      <p:pic>
        <p:nvPicPr>
          <p:cNvPr id="2" name="Picture 1" descr="DART_barco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685800"/>
            <a:ext cx="2540706" cy="2540706"/>
          </a:xfrm>
          <a:prstGeom prst="rect">
            <a:avLst/>
          </a:prstGeom>
        </p:spPr>
      </p:pic>
      <p:pic>
        <p:nvPicPr>
          <p:cNvPr id="4" name="Picture 3" descr="DART_BAMS_barcod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707694"/>
            <a:ext cx="2540706" cy="2540706"/>
          </a:xfrm>
          <a:prstGeom prst="rect">
            <a:avLst/>
          </a:prstGeom>
        </p:spPr>
      </p:pic>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Learn more about DART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POSTER 171 TODAY</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Footer Placeholder 7"/>
          <p:cNvSpPr>
            <a:spLocks noGrp="1"/>
          </p:cNvSpPr>
          <p:nvPr>
            <p:ph type="ftr" sz="quarter" idx="3"/>
          </p:nvPr>
        </p:nvSpPr>
        <p:spPr>
          <a:xfrm>
            <a:off x="3124200" y="6356350"/>
            <a:ext cx="2895600" cy="365125"/>
          </a:xfrm>
          <a:prstGeom prst="rect">
            <a:avLst/>
          </a:prstGeom>
        </p:spPr>
        <p:txBody>
          <a:bodyPr/>
          <a:lstStyle/>
          <a:p>
            <a:r>
              <a:rPr lang="en-US" smtClean="0"/>
              <a:t>AMS, 8 January 2018</a:t>
            </a:r>
            <a:endParaRPr lang="en-US" dirty="0"/>
          </a:p>
        </p:txBody>
      </p:sp>
    </p:spTree>
    <p:extLst>
      <p:ext uri="{BB962C8B-B14F-4D97-AF65-F5344CB8AC3E}">
        <p14:creationId xmlns:p14="http://schemas.microsoft.com/office/powerpoint/2010/main" val="2901556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Identifying Model Systematic Errors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5" name="Group 14"/>
          <p:cNvGrpSpPr/>
          <p:nvPr/>
        </p:nvGrpSpPr>
        <p:grpSpPr>
          <a:xfrm>
            <a:off x="762000" y="1143000"/>
            <a:ext cx="7543800" cy="3886200"/>
            <a:chOff x="762000" y="1143000"/>
            <a:chExt cx="7543800" cy="3886200"/>
          </a:xfrm>
        </p:grpSpPr>
        <p:sp>
          <p:nvSpPr>
            <p:cNvPr id="16" name="Rounded Rectangle 15"/>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US" dirty="0" smtClean="0">
                  <a:solidFill>
                    <a:prstClr val="black"/>
                  </a:solidFill>
                  <a:latin typeface="Arial" pitchFamily="-112" charset="0"/>
                  <a:ea typeface="ＭＳ Ｐゴシック" pitchFamily="-112" charset="-128"/>
                  <a:cs typeface="ＭＳ Ｐゴシック" pitchFamily="-112" charset="-128"/>
                </a:rPr>
                <a:t>Prediction Model</a:t>
              </a:r>
              <a:endParaRPr lang="en-US" dirty="0">
                <a:solidFill>
                  <a:prstClr val="black"/>
                </a:solidFill>
                <a:latin typeface="Arial" pitchFamily="-112" charset="0"/>
                <a:ea typeface="ＭＳ Ｐゴシック" pitchFamily="-112" charset="-128"/>
                <a:cs typeface="ＭＳ Ｐゴシック" pitchFamily="-112" charset="-128"/>
              </a:endParaRPr>
            </a:p>
          </p:txBody>
        </p:sp>
        <p:sp>
          <p:nvSpPr>
            <p:cNvPr id="17" name="Rounded Rectangle 16"/>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US" dirty="0" smtClean="0">
                  <a:solidFill>
                    <a:prstClr val="black"/>
                  </a:solidFill>
                  <a:latin typeface="Arial" pitchFamily="-112" charset="0"/>
                  <a:ea typeface="ＭＳ Ｐゴシック" pitchFamily="-112" charset="-128"/>
                  <a:cs typeface="ＭＳ Ｐゴシック" pitchFamily="-112" charset="-128"/>
                </a:rPr>
                <a:t>Observing System</a:t>
              </a:r>
              <a:endParaRPr lang="en-US" dirty="0">
                <a:solidFill>
                  <a:prstClr val="black"/>
                </a:solidFill>
                <a:latin typeface="Arial" pitchFamily="-112" charset="0"/>
                <a:ea typeface="ＭＳ Ｐゴシック" pitchFamily="-112" charset="-128"/>
                <a:cs typeface="ＭＳ Ｐゴシック" pitchFamily="-112" charset="-128"/>
              </a:endParaRPr>
            </a:p>
          </p:txBody>
        </p:sp>
        <p:sp>
          <p:nvSpPr>
            <p:cNvPr id="23" name="Rounded Rectangle 22"/>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US" dirty="0" smtClean="0">
                  <a:solidFill>
                    <a:prstClr val="black"/>
                  </a:solidFill>
                  <a:latin typeface="Arial" pitchFamily="-112" charset="0"/>
                  <a:ea typeface="ＭＳ Ｐゴシック" pitchFamily="-112" charset="-128"/>
                  <a:cs typeface="ＭＳ Ｐゴシック" pitchFamily="-112" charset="-128"/>
                </a:rPr>
                <a:t>Data Assimilation</a:t>
              </a:r>
              <a:endParaRPr lang="en-US" dirty="0">
                <a:solidFill>
                  <a:prstClr val="black"/>
                </a:solidFill>
                <a:latin typeface="Arial" pitchFamily="-112" charset="0"/>
                <a:ea typeface="ＭＳ Ｐゴシック" pitchFamily="-112" charset="-128"/>
                <a:cs typeface="ＭＳ Ｐゴシック" pitchFamily="-112" charset="-128"/>
              </a:endParaRPr>
            </a:p>
          </p:txBody>
        </p:sp>
        <p:cxnSp>
          <p:nvCxnSpPr>
            <p:cNvPr id="24" name="Straight Arrow Connector 23"/>
            <p:cNvCxnSpPr>
              <a:stCxn id="16"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a:stCxn id="17"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Oval 25"/>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US" dirty="0" smtClean="0">
                  <a:solidFill>
                    <a:prstClr val="black"/>
                  </a:solidFill>
                  <a:latin typeface="Arial" pitchFamily="-112" charset="0"/>
                  <a:ea typeface="ＭＳ Ｐゴシック" pitchFamily="-112" charset="-128"/>
                  <a:cs typeface="ＭＳ Ｐゴシック" pitchFamily="-112" charset="-128"/>
                </a:rPr>
                <a:t>Analysis</a:t>
              </a:r>
              <a:endParaRPr lang="en-US" dirty="0">
                <a:solidFill>
                  <a:prstClr val="black"/>
                </a:solidFill>
                <a:latin typeface="Arial" pitchFamily="-112" charset="0"/>
                <a:ea typeface="ＭＳ Ｐゴシック" pitchFamily="-112" charset="-128"/>
                <a:cs typeface="ＭＳ Ｐゴシック" pitchFamily="-112" charset="-128"/>
              </a:endParaRPr>
            </a:p>
          </p:txBody>
        </p:sp>
        <p:sp>
          <p:nvSpPr>
            <p:cNvPr id="27" name="Oval 26"/>
            <p:cNvSpPr/>
            <p:nvPr/>
          </p:nvSpPr>
          <p:spPr bwMode="auto">
            <a:xfrm>
              <a:off x="5105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US" dirty="0" smtClean="0">
                  <a:solidFill>
                    <a:prstClr val="black"/>
                  </a:solidFill>
                  <a:latin typeface="Arial" pitchFamily="-112" charset="0"/>
                  <a:ea typeface="ＭＳ Ｐゴシック" pitchFamily="-112" charset="-128"/>
                  <a:cs typeface="ＭＳ Ｐゴシック" pitchFamily="-112" charset="-128"/>
                </a:rPr>
                <a:t>Diagnostics</a:t>
              </a:r>
              <a:endParaRPr lang="en-US" dirty="0">
                <a:solidFill>
                  <a:prstClr val="black"/>
                </a:solidFill>
                <a:latin typeface="Arial" pitchFamily="-112" charset="0"/>
                <a:ea typeface="ＭＳ Ｐゴシック" pitchFamily="-112" charset="-128"/>
                <a:cs typeface="ＭＳ Ｐゴシック" pitchFamily="-112" charset="-128"/>
              </a:endParaRPr>
            </a:p>
          </p:txBody>
        </p:sp>
        <p:cxnSp>
          <p:nvCxnSpPr>
            <p:cNvPr id="28" name="Straight Arrow Connector 27"/>
            <p:cNvCxnSpPr>
              <a:endCxn id="26"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endCxn id="27" idx="0"/>
            </p:cNvCxnSpPr>
            <p:nvPr/>
          </p:nvCxnSpPr>
          <p:spPr bwMode="auto">
            <a:xfrm rot="16200000" flipH="1">
              <a:off x="57340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rot="16200000" flipV="1">
              <a:off x="1028702" y="2476501"/>
              <a:ext cx="2514598" cy="1066799"/>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31" name="TextBox 30"/>
            <p:cNvSpPr txBox="1"/>
            <p:nvPr/>
          </p:nvSpPr>
          <p:spPr>
            <a:xfrm>
              <a:off x="762000" y="2743200"/>
              <a:ext cx="1706567" cy="1200328"/>
            </a:xfrm>
            <a:prstGeom prst="rect">
              <a:avLst/>
            </a:prstGeom>
            <a:noFill/>
          </p:spPr>
          <p:txBody>
            <a:bodyPr wrap="none" rtlCol="0">
              <a:spAutoFit/>
            </a:bodyPr>
            <a:lstStyle/>
            <a:p>
              <a:r>
                <a:rPr lang="en-US" dirty="0" smtClean="0">
                  <a:solidFill>
                    <a:prstClr val="black"/>
                  </a:solidFill>
                </a:rPr>
                <a:t>    Identify</a:t>
              </a:r>
            </a:p>
            <a:p>
              <a:r>
                <a:rPr lang="en-US" dirty="0" smtClean="0">
                  <a:solidFill>
                    <a:prstClr val="black"/>
                  </a:solidFill>
                </a:rPr>
                <a:t>Systematic</a:t>
              </a:r>
            </a:p>
            <a:p>
              <a:r>
                <a:rPr lang="en-US" dirty="0" smtClean="0">
                  <a:solidFill>
                    <a:prstClr val="black"/>
                  </a:solidFill>
                </a:rPr>
                <a:t>        Errors</a:t>
              </a:r>
              <a:endParaRPr lang="en-US" dirty="0">
                <a:solidFill>
                  <a:prstClr val="black"/>
                </a:solidFill>
              </a:endParaRPr>
            </a:p>
          </p:txBody>
        </p:sp>
      </p:grpSp>
      <p:sp>
        <p:nvSpPr>
          <p:cNvPr id="4" name="Footer Placeholder 3"/>
          <p:cNvSpPr>
            <a:spLocks noGrp="1"/>
          </p:cNvSpPr>
          <p:nvPr>
            <p:ph type="ftr" sz="quarter" idx="10"/>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5594546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0" y="685800"/>
            <a:ext cx="7620000" cy="1200328"/>
          </a:xfrm>
          <a:prstGeom prst="rect">
            <a:avLst/>
          </a:prstGeom>
          <a:noFill/>
        </p:spPr>
        <p:txBody>
          <a:bodyPr wrap="square" rtlCol="0">
            <a:spAutoFit/>
          </a:bodyPr>
          <a:lstStyle/>
          <a:p>
            <a:r>
              <a:rPr lang="en-US" dirty="0" smtClean="0">
                <a:solidFill>
                  <a:prstClr val="black"/>
                </a:solidFill>
              </a:rPr>
              <a:t>Science: Diagnosing and correcting errors in the CAM 	    FV core.</a:t>
            </a:r>
          </a:p>
          <a:p>
            <a:r>
              <a:rPr lang="en-US" dirty="0" smtClean="0">
                <a:solidFill>
                  <a:prstClr val="black"/>
                </a:solidFill>
              </a:rPr>
              <a:t>Collaborator: Peter </a:t>
            </a:r>
            <a:r>
              <a:rPr lang="en-US" dirty="0" err="1" smtClean="0">
                <a:solidFill>
                  <a:prstClr val="black"/>
                </a:solidFill>
              </a:rPr>
              <a:t>Lauritzen</a:t>
            </a:r>
            <a:r>
              <a:rPr lang="en-US" dirty="0" smtClean="0">
                <a:solidFill>
                  <a:prstClr val="black"/>
                </a:solidFill>
              </a:rPr>
              <a:t>, CGD.</a:t>
            </a:r>
            <a:endParaRPr lang="en-US" dirty="0">
              <a:solidFill>
                <a:prstClr val="black"/>
              </a:solidFill>
            </a:endParaRP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10"/>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20708907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381000" y="990600"/>
            <a:ext cx="8458200" cy="4114800"/>
          </a:xfrm>
        </p:spPr>
        <p:txBody>
          <a:bodyPr>
            <a:normAutofit fontScale="92500" lnSpcReduction="20000"/>
          </a:bodyPr>
          <a:lstStyle/>
          <a:p>
            <a:pPr marL="457200" indent="-457200" eaLnBrk="1" hangingPunct="1">
              <a:lnSpc>
                <a:spcPct val="115000"/>
              </a:lnSpc>
              <a:buFont typeface="Wingdings" charset="2"/>
              <a:buChar char="Ø"/>
            </a:pPr>
            <a:r>
              <a:rPr lang="en-US" sz="2800" dirty="0" smtClean="0"/>
              <a:t>Works with nearly all NCAR community models (dozens of other models, too).</a:t>
            </a:r>
          </a:p>
          <a:p>
            <a:pPr marL="457200" indent="-457200" eaLnBrk="1" hangingPunct="1">
              <a:lnSpc>
                <a:spcPct val="115000"/>
              </a:lnSpc>
              <a:buFont typeface="Wingdings" charset="2"/>
              <a:buChar char="Ø"/>
            </a:pPr>
            <a:r>
              <a:rPr lang="en-US" sz="2800" dirty="0" smtClean="0"/>
              <a:t>New models can be added in weeks.</a:t>
            </a:r>
          </a:p>
          <a:p>
            <a:pPr marL="457200" indent="-457200" eaLnBrk="1" hangingPunct="1">
              <a:lnSpc>
                <a:spcPct val="115000"/>
              </a:lnSpc>
              <a:buFont typeface="Wingdings" charset="2"/>
              <a:buChar char="Ø"/>
            </a:pPr>
            <a:r>
              <a:rPr lang="en-US" sz="2800" dirty="0" smtClean="0"/>
              <a:t>Adding new observations is even easier.</a:t>
            </a:r>
          </a:p>
          <a:p>
            <a:pPr marL="457200" indent="-457200" eaLnBrk="1" hangingPunct="1">
              <a:lnSpc>
                <a:spcPct val="115000"/>
              </a:lnSpc>
              <a:buFont typeface="Wingdings" charset="2"/>
              <a:buChar char="Ø"/>
            </a:pPr>
            <a:r>
              <a:rPr lang="en-US" sz="2800" dirty="0" smtClean="0"/>
              <a:t>Modular: models, observations and assimilation tools easily combined.</a:t>
            </a:r>
            <a:endParaRPr lang="en-US" sz="2800" dirty="0"/>
          </a:p>
          <a:p>
            <a:pPr marL="457200" indent="-457200" eaLnBrk="1" hangingPunct="1">
              <a:lnSpc>
                <a:spcPct val="115000"/>
              </a:lnSpc>
              <a:buFont typeface="Wingdings" charset="2"/>
              <a:buChar char="Ø"/>
            </a:pPr>
            <a:r>
              <a:rPr lang="en-US" sz="2800" dirty="0" smtClean="0"/>
              <a:t>Enables DA use by prediction scientists.</a:t>
            </a:r>
          </a:p>
          <a:p>
            <a:pPr marL="400050" lvl="1" indent="0">
              <a:lnSpc>
                <a:spcPct val="115000"/>
              </a:lnSpc>
              <a:buNone/>
            </a:pPr>
            <a:r>
              <a:rPr lang="en-US" sz="2600" dirty="0" smtClean="0"/>
              <a:t>     Doesn’t require assimilation expertise.</a:t>
            </a:r>
          </a:p>
          <a:p>
            <a:pPr marL="457200" indent="-457200" eaLnBrk="1" hangingPunct="1">
              <a:lnSpc>
                <a:spcPct val="115000"/>
              </a:lnSpc>
              <a:buFont typeface="Wingdings" charset="2"/>
              <a:buChar char="Ø"/>
            </a:pPr>
            <a:r>
              <a:rPr lang="en-US" sz="2800" dirty="0" smtClean="0"/>
              <a:t>Fast &amp; efficient software: laptops to supers.</a:t>
            </a:r>
          </a:p>
        </p:txBody>
      </p:sp>
      <p:sp>
        <p:nvSpPr>
          <p:cNvPr id="2" name="Footer Placeholder 1"/>
          <p:cNvSpPr>
            <a:spLocks noGrp="1"/>
          </p:cNvSpPr>
          <p:nvPr>
            <p:ph type="ftr" sz="quarter" idx="10"/>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DART Accelerates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Forecast System Development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026"/>
          <p:cNvSpPr txBox="1">
            <a:spLocks noChangeArrowheads="1"/>
          </p:cNvSpPr>
          <p:nvPr/>
        </p:nvSpPr>
        <p:spPr bwMode="auto">
          <a:xfrm>
            <a:off x="609600" y="533400"/>
            <a:ext cx="8077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dirty="0" err="1" smtClean="0">
                <a:solidFill>
                  <a:srgbClr val="1F497D"/>
                </a:solidFill>
                <a:ea typeface="ＭＳ Ｐゴシック" charset="0"/>
                <a:cs typeface="ＭＳ Ｐゴシック" charset="0"/>
              </a:rPr>
              <a:t>Gridpoint</a:t>
            </a:r>
            <a:r>
              <a:rPr lang="en-US" dirty="0" smtClean="0">
                <a:solidFill>
                  <a:srgbClr val="1F497D"/>
                </a:solidFill>
                <a:ea typeface="ＭＳ Ｐゴシック" charset="0"/>
                <a:cs typeface="ＭＳ Ｐゴシック" charset="0"/>
              </a:rPr>
              <a:t> noise detected in CAM/DART analysis</a:t>
            </a:r>
            <a:endParaRPr lang="en-US" dirty="0">
              <a:solidFill>
                <a:srgbClr val="1F497D"/>
              </a:solidFill>
              <a:ea typeface="ＭＳ Ｐゴシック" charset="0"/>
              <a:cs typeface="ＭＳ Ｐゴシック" charset="0"/>
            </a:endParaRPr>
          </a:p>
        </p:txBody>
      </p:sp>
      <p:sp>
        <p:nvSpPr>
          <p:cNvPr id="15" name="Text Box 1027"/>
          <p:cNvSpPr txBox="1">
            <a:spLocks noChangeArrowheads="1"/>
          </p:cNvSpPr>
          <p:nvPr/>
        </p:nvSpPr>
        <p:spPr bwMode="auto">
          <a:xfrm>
            <a:off x="609600" y="5665788"/>
            <a:ext cx="77724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solidFill>
                  <a:prstClr val="black"/>
                </a:solidFill>
                <a:ea typeface="ヒラギノ角ゴ Pro W3" charset="0"/>
                <a:cs typeface="ヒラギノ角ゴ Pro W3" charset="0"/>
              </a:rPr>
              <a:t>CAM FV core - 80 member mean - 00Z 25 September 2006</a:t>
            </a:r>
          </a:p>
        </p:txBody>
      </p:sp>
      <p:pic>
        <p:nvPicPr>
          <p:cNvPr id="16" name="Picture 1028" descr="MPF_V_266hPa_box"/>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8"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ooter Placeholder 4"/>
          <p:cNvSpPr>
            <a:spLocks noGrp="1"/>
          </p:cNvSpPr>
          <p:nvPr>
            <p:ph type="ftr" sz="quarter" idx="10"/>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237054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858838" y="501650"/>
            <a:ext cx="7348537" cy="717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3000" dirty="0" smtClean="0">
                <a:solidFill>
                  <a:srgbClr val="1F497D"/>
                </a:solidFill>
                <a:ea typeface="ＭＳ Ｐゴシック" charset="0"/>
                <a:cs typeface="ＭＳ Ｐゴシック" charset="0"/>
              </a:rPr>
              <a:t>Suspicions turned to the polar filter (DPF)</a:t>
            </a:r>
            <a:endParaRPr lang="en-US" dirty="0">
              <a:solidFill>
                <a:srgbClr val="1F497D"/>
              </a:solidFill>
              <a:ea typeface="ＭＳ Ｐゴシック" charset="0"/>
              <a:cs typeface="ＭＳ Ｐゴシック" charset="0"/>
            </a:endParaRPr>
          </a:p>
        </p:txBody>
      </p:sp>
      <p:pic>
        <p:nvPicPr>
          <p:cNvPr id="12" name="Picture 4" descr="MPF_V_266hPa_box_algebraic_fourier"/>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8"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1027"/>
          <p:cNvSpPr txBox="1">
            <a:spLocks noChangeArrowheads="1"/>
          </p:cNvSpPr>
          <p:nvPr/>
        </p:nvSpPr>
        <p:spPr bwMode="auto">
          <a:xfrm>
            <a:off x="609600" y="5665788"/>
            <a:ext cx="77724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solidFill>
                  <a:prstClr val="black"/>
                </a:solidFill>
                <a:ea typeface="ヒラギノ角ゴ Pro W3" charset="0"/>
                <a:cs typeface="ヒラギノ角ゴ Pro W3" charset="0"/>
              </a:rPr>
              <a:t>CAM FV core - 80 member mean - 00Z 25 September 2006</a:t>
            </a:r>
          </a:p>
        </p:txBody>
      </p:sp>
      <p:sp>
        <p:nvSpPr>
          <p:cNvPr id="4" name="Footer Placeholder 3"/>
          <p:cNvSpPr>
            <a:spLocks noGrp="1"/>
          </p:cNvSpPr>
          <p:nvPr>
            <p:ph type="ftr" sz="quarter" idx="10"/>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11028363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685800" y="495300"/>
            <a:ext cx="7924800"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2900" dirty="0" smtClean="0">
                <a:solidFill>
                  <a:srgbClr val="1F497D"/>
                </a:solidFill>
                <a:ea typeface="ＭＳ Ｐゴシック" charset="0"/>
                <a:cs typeface="ＭＳ Ｐゴシック" charset="0"/>
              </a:rPr>
              <a:t>Continuous polar filter (alt-</a:t>
            </a:r>
            <a:r>
              <a:rPr lang="en-US" sz="2900" dirty="0" err="1" smtClean="0">
                <a:solidFill>
                  <a:srgbClr val="1F497D"/>
                </a:solidFill>
                <a:ea typeface="ＭＳ Ｐゴシック" charset="0"/>
                <a:cs typeface="ＭＳ Ｐゴシック" charset="0"/>
              </a:rPr>
              <a:t>pft</a:t>
            </a:r>
            <a:r>
              <a:rPr lang="en-US" sz="2900" dirty="0" smtClean="0">
                <a:solidFill>
                  <a:srgbClr val="1F497D"/>
                </a:solidFill>
                <a:ea typeface="ＭＳ Ｐゴシック" charset="0"/>
                <a:cs typeface="ＭＳ Ｐゴシック" charset="0"/>
              </a:rPr>
              <a:t>) eliminated noise. </a:t>
            </a:r>
            <a:endParaRPr lang="en-US" sz="2900" dirty="0">
              <a:solidFill>
                <a:srgbClr val="1F497D"/>
              </a:solidFill>
              <a:ea typeface="ＭＳ Ｐゴシック" charset="0"/>
              <a:cs typeface="ＭＳ Ｐゴシック" charset="0"/>
            </a:endParaRPr>
          </a:p>
        </p:txBody>
      </p:sp>
      <p:pic>
        <p:nvPicPr>
          <p:cNvPr id="12" name="Picture 3" descr="ALT_V_266hPa_box_fourier"/>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9"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p:cNvSpPr>
            <a:spLocks noGrp="1"/>
          </p:cNvSpPr>
          <p:nvPr>
            <p:ph type="ftr" sz="quarter" idx="10"/>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4621063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PFmALT_V_266hPa"/>
          <p:cNvPicPr>
            <a:picLocks noChangeAspect="1" noChangeArrowheads="1"/>
          </p:cNvPicPr>
          <p:nvPr/>
        </p:nvPicPr>
        <p:blipFill>
          <a:blip r:embed="rId3">
            <a:extLst>
              <a:ext uri="{28A0092B-C50C-407E-A947-70E740481C1C}">
                <a14:useLocalDpi xmlns:a14="http://schemas.microsoft.com/office/drawing/2010/main" val="0"/>
              </a:ext>
            </a:extLst>
          </a:blip>
          <a:srcRect l="17650" t="4546" r="20590" b="4546"/>
          <a:stretch>
            <a:fillRect/>
          </a:stretch>
        </p:blipFill>
        <p:spPr bwMode="auto">
          <a:xfrm rot="5400000">
            <a:off x="2412206" y="-888206"/>
            <a:ext cx="4319588"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457200" y="457200"/>
            <a:ext cx="8153400" cy="876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2600" dirty="0" smtClean="0">
                <a:solidFill>
                  <a:srgbClr val="1F497D"/>
                </a:solidFill>
                <a:ea typeface="ＭＳ Ｐゴシック" charset="0"/>
                <a:cs typeface="ＭＳ Ｐゴシック" charset="0"/>
              </a:rPr>
              <a:t>Differences mostly in transition region of default filter.</a:t>
            </a:r>
            <a:endParaRPr lang="en-US" sz="2600" dirty="0">
              <a:solidFill>
                <a:srgbClr val="1F497D"/>
              </a:solidFill>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1861360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3"/>
          <p:cNvSpPr>
            <a:spLocks noGrp="1" noChangeArrowheads="1"/>
          </p:cNvSpPr>
          <p:nvPr>
            <p:ph type="body" idx="1"/>
          </p:nvPr>
        </p:nvSpPr>
        <p:spPr>
          <a:xfrm>
            <a:off x="695325" y="1371600"/>
            <a:ext cx="7772400" cy="4592638"/>
          </a:xfrm>
        </p:spPr>
        <p:txBody>
          <a:bodyPr>
            <a:normAutofit fontScale="85000" lnSpcReduction="10000"/>
          </a:bodyPr>
          <a:lstStyle/>
          <a:p>
            <a:pPr eaLnBrk="1" hangingPunct="1">
              <a:lnSpc>
                <a:spcPct val="110000"/>
              </a:lnSpc>
              <a:spcBef>
                <a:spcPct val="50000"/>
              </a:spcBef>
            </a:pPr>
            <a:r>
              <a:rPr lang="en-US" dirty="0">
                <a:solidFill>
                  <a:srgbClr val="FF0000"/>
                </a:solidFill>
                <a:latin typeface="Arial" charset="0"/>
                <a:ea typeface="ＭＳ Ｐゴシック" charset="0"/>
                <a:cs typeface="ＭＳ Ｐゴシック" charset="0"/>
              </a:rPr>
              <a:t>The use of DART diagnosed a problem that had been unrecognized (or at least undocumented).</a:t>
            </a:r>
          </a:p>
          <a:p>
            <a:pPr eaLnBrk="1" hangingPunct="1">
              <a:lnSpc>
                <a:spcPct val="110000"/>
              </a:lnSpc>
              <a:spcBef>
                <a:spcPct val="50000"/>
              </a:spcBef>
            </a:pPr>
            <a:r>
              <a:rPr lang="en-US" dirty="0">
                <a:latin typeface="Arial" charset="0"/>
                <a:ea typeface="ＭＳ Ｐゴシック" charset="0"/>
                <a:cs typeface="ＭＳ Ｐゴシック" charset="0"/>
              </a:rPr>
              <a:t>Could have an important effect on any physics in which </a:t>
            </a:r>
            <a:r>
              <a:rPr lang="en-US" dirty="0" err="1">
                <a:latin typeface="Arial" charset="0"/>
                <a:ea typeface="ＭＳ Ｐゴシック" charset="0"/>
                <a:cs typeface="ＭＳ Ｐゴシック" charset="0"/>
              </a:rPr>
              <a:t>meridional</a:t>
            </a:r>
            <a:r>
              <a:rPr lang="en-US" dirty="0">
                <a:latin typeface="Arial" charset="0"/>
                <a:ea typeface="ＭＳ Ｐゴシック" charset="0"/>
                <a:cs typeface="ＭＳ Ｐゴシック" charset="0"/>
              </a:rPr>
              <a:t> mixing is important.</a:t>
            </a:r>
          </a:p>
          <a:p>
            <a:pPr eaLnBrk="1" hangingPunct="1">
              <a:lnSpc>
                <a:spcPct val="110000"/>
              </a:lnSpc>
              <a:spcBef>
                <a:spcPct val="50000"/>
              </a:spcBef>
            </a:pPr>
            <a:r>
              <a:rPr lang="en-US" dirty="0">
                <a:solidFill>
                  <a:schemeClr val="tx2"/>
                </a:solidFill>
                <a:latin typeface="Arial" charset="0"/>
                <a:ea typeface="ＭＳ Ｐゴシック" charset="0"/>
                <a:cs typeface="ＭＳ Ｐゴシック" charset="0"/>
              </a:rPr>
              <a:t>The problem can be seen in </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free runs</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 - it is not a data assimilation artifact.</a:t>
            </a:r>
          </a:p>
          <a:p>
            <a:pPr eaLnBrk="1" hangingPunct="1">
              <a:lnSpc>
                <a:spcPct val="110000"/>
              </a:lnSpc>
              <a:spcBef>
                <a:spcPct val="50000"/>
              </a:spcBef>
            </a:pPr>
            <a:r>
              <a:rPr lang="en-US" dirty="0">
                <a:solidFill>
                  <a:srgbClr val="FF0000"/>
                </a:solidFill>
                <a:latin typeface="Arial" charset="0"/>
                <a:ea typeface="ＭＳ Ｐゴシック" charset="0"/>
                <a:cs typeface="ＭＳ Ｐゴシック" charset="0"/>
              </a:rPr>
              <a:t>Without assimilation, </a:t>
            </a:r>
            <a:r>
              <a:rPr lang="en-US" dirty="0" smtClean="0">
                <a:solidFill>
                  <a:srgbClr val="FF0000"/>
                </a:solidFill>
                <a:latin typeface="Arial" charset="0"/>
                <a:ea typeface="ＭＳ Ｐゴシック" charset="0"/>
                <a:cs typeface="ＭＳ Ｐゴシック" charset="0"/>
              </a:rPr>
              <a:t>can’t </a:t>
            </a:r>
            <a:r>
              <a:rPr lang="en-US" dirty="0">
                <a:solidFill>
                  <a:srgbClr val="FF0000"/>
                </a:solidFill>
                <a:latin typeface="Arial" charset="0"/>
                <a:ea typeface="ＭＳ Ｐゴシック" charset="0"/>
                <a:cs typeface="ＭＳ Ｐゴシック" charset="0"/>
              </a:rPr>
              <a:t>get reproducing occurrences to diagnose.</a:t>
            </a:r>
          </a:p>
          <a:p>
            <a:pPr eaLnBrk="1" hangingPunct="1">
              <a:lnSpc>
                <a:spcPct val="90000"/>
              </a:lnSpc>
            </a:pPr>
            <a:endParaRPr lang="en-US" dirty="0">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solidFill>
                  <a:prstClr val="black">
                    <a:tint val="75000"/>
                  </a:prstClr>
                </a:solidFill>
              </a:rPr>
              <a:t>AMS, 8 January 2018</a:t>
            </a:r>
            <a:endParaRPr lang="en-US" dirty="0">
              <a:solidFill>
                <a:prstClr val="black">
                  <a:tint val="75000"/>
                </a:prstClr>
              </a:solidFill>
            </a:endParaRPr>
          </a:p>
        </p:txBody>
      </p:sp>
    </p:spTree>
    <p:extLst>
      <p:ext uri="{BB962C8B-B14F-4D97-AF65-F5344CB8AC3E}">
        <p14:creationId xmlns:p14="http://schemas.microsoft.com/office/powerpoint/2010/main" val="1290024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Verdana"/>
              </a:rPr>
              <a:t>Example: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Verdana"/>
              </a:rPr>
              <a:t>NCAR Real</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Verdana"/>
              </a:rPr>
              <a:t>-time ensemble prediction system</a:t>
            </a:r>
          </a:p>
        </p:txBody>
      </p:sp>
      <p:pic>
        <p:nvPicPr>
          <p:cNvPr id="6" name="Picture 5" descr="real-tim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5811279"/>
          </a:xfrm>
          <a:prstGeom prst="rect">
            <a:avLst/>
          </a:prstGeom>
        </p:spPr>
      </p:pic>
    </p:spTree>
    <p:extLst>
      <p:ext uri="{BB962C8B-B14F-4D97-AF65-F5344CB8AC3E}">
        <p14:creationId xmlns:p14="http://schemas.microsoft.com/office/powerpoint/2010/main" val="769076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_report_ncar_ensem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459547"/>
            <a:ext cx="7372126" cy="3033895"/>
          </a:xfrm>
          <a:prstGeom prst="rect">
            <a:avLst/>
          </a:prstGeom>
        </p:spPr>
      </p:pic>
      <p:sp>
        <p:nvSpPr>
          <p:cNvPr id="3" name="TextBox 2"/>
          <p:cNvSpPr txBox="1"/>
          <p:nvPr/>
        </p:nvSpPr>
        <p:spPr>
          <a:xfrm>
            <a:off x="172458" y="997882"/>
            <a:ext cx="7682838" cy="400110"/>
          </a:xfrm>
          <a:prstGeom prst="rect">
            <a:avLst/>
          </a:prstGeom>
          <a:noFill/>
        </p:spPr>
        <p:txBody>
          <a:bodyPr wrap="none" rtlCol="0">
            <a:spAutoFit/>
          </a:bodyPr>
          <a:lstStyle/>
          <a:p>
            <a:r>
              <a:rPr lang="en-US" sz="2000" dirty="0" smtClean="0"/>
              <a:t>Severe weather forecast for </a:t>
            </a:r>
            <a:r>
              <a:rPr lang="en-US" sz="2000" i="1" dirty="0" smtClean="0"/>
              <a:t>two</a:t>
            </a:r>
            <a:r>
              <a:rPr lang="en-US" sz="2000" dirty="0" smtClean="0"/>
              <a:t> days compared to NWS warnings</a:t>
            </a:r>
            <a:endParaRPr lang="en-US" sz="2000" dirty="0"/>
          </a:p>
        </p:txBody>
      </p:sp>
      <p:sp>
        <p:nvSpPr>
          <p:cNvPr id="4" name="TextBox 3"/>
          <p:cNvSpPr txBox="1"/>
          <p:nvPr/>
        </p:nvSpPr>
        <p:spPr>
          <a:xfrm>
            <a:off x="301077" y="4512221"/>
            <a:ext cx="8420145" cy="1569660"/>
          </a:xfrm>
          <a:prstGeom prst="rect">
            <a:avLst/>
          </a:prstGeom>
          <a:noFill/>
        </p:spPr>
        <p:txBody>
          <a:bodyPr wrap="square" rtlCol="0">
            <a:spAutoFit/>
          </a:bodyPr>
          <a:lstStyle/>
          <a:p>
            <a:pPr marL="285750" indent="-285750">
              <a:buFont typeface="Arial"/>
              <a:buChar char="•"/>
            </a:pPr>
            <a:r>
              <a:rPr lang="en-US" sz="2400" dirty="0" smtClean="0"/>
              <a:t>WRF, 10 member ensemble, GFS for boundary conditions</a:t>
            </a:r>
          </a:p>
          <a:p>
            <a:pPr marL="285750" indent="-285750">
              <a:buFont typeface="Arial"/>
              <a:buChar char="•"/>
            </a:pPr>
            <a:r>
              <a:rPr lang="en-US" sz="2400" dirty="0" smtClean="0"/>
              <a:t>Continuous operation since April, 2015 </a:t>
            </a:r>
          </a:p>
          <a:p>
            <a:pPr marL="285750" indent="-285750">
              <a:buFont typeface="Arial"/>
              <a:buChar char="•"/>
            </a:pPr>
            <a:r>
              <a:rPr lang="en-US" sz="2400" dirty="0" smtClean="0"/>
              <a:t>48 hour forecasts at 3km resolution</a:t>
            </a:r>
          </a:p>
          <a:p>
            <a:pPr marL="285750" indent="-285750">
              <a:buFont typeface="Arial"/>
              <a:buChar char="•"/>
            </a:pPr>
            <a:r>
              <a:rPr lang="en-US" sz="2400" dirty="0" smtClean="0"/>
              <a:t>First continuously cycling ensemble system for CONUS</a:t>
            </a:r>
            <a:endParaRPr lang="en-US" sz="2400" dirty="0"/>
          </a:p>
        </p:txBody>
      </p:sp>
      <p:sp>
        <p:nvSpPr>
          <p:cNvPr id="2" name="Footer Placeholder 1"/>
          <p:cNvSpPr>
            <a:spLocks noGrp="1"/>
          </p:cNvSpPr>
          <p:nvPr>
            <p:ph type="ftr" sz="quarter" idx="10"/>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Verdana"/>
              </a:rPr>
              <a:t>Example: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Verdana"/>
              </a:rPr>
              <a:t>NCAR Real</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Verdana"/>
              </a:rPr>
              <a:t>-time ensemble prediction system</a:t>
            </a:r>
          </a:p>
        </p:txBody>
      </p:sp>
    </p:spTree>
    <p:extLst>
      <p:ext uri="{BB962C8B-B14F-4D97-AF65-F5344CB8AC3E}">
        <p14:creationId xmlns:p14="http://schemas.microsoft.com/office/powerpoint/2010/main" val="698246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381000" y="838200"/>
            <a:ext cx="8458200" cy="5257800"/>
          </a:xfrm>
        </p:spPr>
        <p:txBody>
          <a:bodyPr>
            <a:normAutofit/>
          </a:bodyPr>
          <a:lstStyle/>
          <a:p>
            <a:pPr marL="457200" marR="0" lvl="0" indent="-457200" defTabSz="914400" eaLnBrk="1" fontAlgn="auto" latinLnBrk="0" hangingPunct="1">
              <a:lnSpc>
                <a:spcPct val="115000"/>
              </a:lnSpc>
              <a:spcBef>
                <a:spcPts val="0"/>
              </a:spcBef>
              <a:spcAft>
                <a:spcPts val="0"/>
              </a:spcAft>
              <a:buClrTx/>
              <a:buSzTx/>
              <a:buFont typeface="Wingdings" charset="2"/>
              <a:buNone/>
              <a:tabLst/>
              <a:defRPr/>
            </a:pPr>
            <a:r>
              <a:rPr lang="en-US" sz="2400" dirty="0" smtClean="0"/>
              <a:t>DART interfaces exist for many components of NCAR’s Community Earth System Model:</a:t>
            </a:r>
          </a:p>
          <a:p>
            <a:pPr marR="0" lvl="0" defTabSz="914400" eaLnBrk="1" fontAlgn="auto" latinLnBrk="0" hangingPunct="1">
              <a:lnSpc>
                <a:spcPct val="115000"/>
              </a:lnSpc>
              <a:spcBef>
                <a:spcPts val="0"/>
              </a:spcBef>
              <a:spcAft>
                <a:spcPts val="0"/>
              </a:spcAft>
              <a:buClrTx/>
              <a:buSzTx/>
              <a:buFont typeface="Arial" charset="0"/>
              <a:buChar char="•"/>
              <a:tabLst/>
              <a:defRPr/>
            </a:pPr>
            <a:r>
              <a:rPr lang="en-US" sz="2400" dirty="0" smtClean="0"/>
              <a:t>Lower atmosphere: CAM-FV, CAM-SE, MPAS</a:t>
            </a:r>
          </a:p>
          <a:p>
            <a:pPr marR="0" lvl="0" defTabSz="914400" eaLnBrk="1" fontAlgn="auto" latinLnBrk="0" hangingPunct="1">
              <a:lnSpc>
                <a:spcPct val="115000"/>
              </a:lnSpc>
              <a:spcBef>
                <a:spcPts val="0"/>
              </a:spcBef>
              <a:spcAft>
                <a:spcPts val="0"/>
              </a:spcAft>
              <a:buClrTx/>
              <a:buSzTx/>
              <a:buFont typeface="Arial" charset="0"/>
              <a:buChar char="•"/>
              <a:tabLst/>
              <a:defRPr/>
            </a:pPr>
            <a:r>
              <a:rPr lang="en-US" sz="2400" dirty="0" smtClean="0"/>
              <a:t>Upper atmosphere, ionosphere: WACCM, WACCMX</a:t>
            </a:r>
          </a:p>
          <a:p>
            <a:pPr marR="0" lvl="0" defTabSz="914400" eaLnBrk="1" fontAlgn="auto" latinLnBrk="0" hangingPunct="1">
              <a:lnSpc>
                <a:spcPct val="115000"/>
              </a:lnSpc>
              <a:spcBef>
                <a:spcPts val="0"/>
              </a:spcBef>
              <a:spcAft>
                <a:spcPts val="0"/>
              </a:spcAft>
              <a:buClrTx/>
              <a:buSzTx/>
              <a:buFont typeface="Arial" charset="0"/>
              <a:buChar char="•"/>
              <a:tabLst/>
              <a:defRPr/>
            </a:pPr>
            <a:r>
              <a:rPr lang="en-US" sz="2400" dirty="0" smtClean="0"/>
              <a:t>Atmospheric Chemistry: CAM/</a:t>
            </a:r>
            <a:r>
              <a:rPr lang="en-US" sz="2400" dirty="0" err="1" smtClean="0"/>
              <a:t>Chem</a:t>
            </a:r>
            <a:endParaRPr lang="en-US" sz="2400" dirty="0" smtClean="0"/>
          </a:p>
          <a:p>
            <a:pPr marR="0" lvl="0" defTabSz="914400" eaLnBrk="1" fontAlgn="auto" latinLnBrk="0" hangingPunct="1">
              <a:lnSpc>
                <a:spcPct val="115000"/>
              </a:lnSpc>
              <a:spcBef>
                <a:spcPts val="0"/>
              </a:spcBef>
              <a:spcAft>
                <a:spcPts val="0"/>
              </a:spcAft>
              <a:buClrTx/>
              <a:buSzTx/>
              <a:buFont typeface="Arial" charset="0"/>
              <a:buChar char="•"/>
              <a:tabLst/>
              <a:defRPr/>
            </a:pPr>
            <a:r>
              <a:rPr lang="en-US" sz="2400" dirty="0" smtClean="0"/>
              <a:t>Ocean: POP</a:t>
            </a:r>
          </a:p>
          <a:p>
            <a:pPr marR="0" lvl="0" defTabSz="914400" eaLnBrk="1" fontAlgn="auto" latinLnBrk="0" hangingPunct="1">
              <a:lnSpc>
                <a:spcPct val="115000"/>
              </a:lnSpc>
              <a:spcBef>
                <a:spcPts val="0"/>
              </a:spcBef>
              <a:spcAft>
                <a:spcPts val="0"/>
              </a:spcAft>
              <a:buClrTx/>
              <a:buSzTx/>
              <a:buFont typeface="Arial" charset="0"/>
              <a:buChar char="•"/>
              <a:tabLst/>
              <a:defRPr/>
            </a:pPr>
            <a:r>
              <a:rPr lang="en-US" sz="2400" dirty="0" smtClean="0"/>
              <a:t>Land surface / biosphere: CLM</a:t>
            </a:r>
          </a:p>
          <a:p>
            <a:pPr marR="0" lvl="0" defTabSz="914400" eaLnBrk="1" fontAlgn="auto" latinLnBrk="0" hangingPunct="1">
              <a:lnSpc>
                <a:spcPct val="115000"/>
              </a:lnSpc>
              <a:spcBef>
                <a:spcPts val="0"/>
              </a:spcBef>
              <a:spcAft>
                <a:spcPts val="0"/>
              </a:spcAft>
              <a:buClrTx/>
              <a:buSzTx/>
              <a:buFont typeface="Arial" charset="0"/>
              <a:buChar char="•"/>
              <a:tabLst/>
              <a:defRPr/>
            </a:pPr>
            <a:r>
              <a:rPr lang="en-US" sz="2400" dirty="0" smtClean="0"/>
              <a:t>Sea Ice: CICE</a:t>
            </a:r>
          </a:p>
          <a:p>
            <a:pPr marR="0" lvl="0" defTabSz="914400" eaLnBrk="1" fontAlgn="auto" latinLnBrk="0" hangingPunct="1">
              <a:lnSpc>
                <a:spcPct val="115000"/>
              </a:lnSpc>
              <a:spcBef>
                <a:spcPts val="0"/>
              </a:spcBef>
              <a:spcAft>
                <a:spcPts val="0"/>
              </a:spcAft>
              <a:buClrTx/>
              <a:buSzTx/>
              <a:buFont typeface="Arial" charset="0"/>
              <a:buChar char="•"/>
              <a:tabLst/>
              <a:defRPr/>
            </a:pPr>
            <a:r>
              <a:rPr lang="en-US" sz="2400" dirty="0" smtClean="0"/>
              <a:t>Weakly coupled DA combinations of the above</a:t>
            </a:r>
          </a:p>
          <a:p>
            <a:pPr marL="457200" marR="0" lvl="0" indent="-457200" defTabSz="914400" eaLnBrk="1" fontAlgn="auto" latinLnBrk="0" hangingPunct="1">
              <a:lnSpc>
                <a:spcPct val="115000"/>
              </a:lnSpc>
              <a:spcBef>
                <a:spcPts val="0"/>
              </a:spcBef>
              <a:spcAft>
                <a:spcPts val="0"/>
              </a:spcAft>
              <a:buClrTx/>
              <a:buSzTx/>
              <a:buFont typeface="Wingdings" charset="2"/>
              <a:buNone/>
              <a:tabLst/>
              <a:defRPr/>
            </a:pPr>
            <a:endParaRPr lang="en-US" sz="2800" dirty="0" smtClean="0"/>
          </a:p>
          <a:p>
            <a:pPr marL="457200" marR="0" lvl="0" indent="-457200" defTabSz="914400" eaLnBrk="1" fontAlgn="auto" latinLnBrk="0" hangingPunct="1">
              <a:lnSpc>
                <a:spcPct val="115000"/>
              </a:lnSpc>
              <a:spcBef>
                <a:spcPts val="0"/>
              </a:spcBef>
              <a:spcAft>
                <a:spcPts val="0"/>
              </a:spcAft>
              <a:buClrTx/>
              <a:buSzTx/>
              <a:buFont typeface="Wingdings" charset="2"/>
              <a:buNone/>
              <a:tabLst/>
              <a:defRPr/>
            </a:pPr>
            <a:r>
              <a:rPr lang="en-US" sz="2800" dirty="0" smtClean="0"/>
              <a:t> </a:t>
            </a:r>
          </a:p>
        </p:txBody>
      </p:sp>
      <p:sp>
        <p:nvSpPr>
          <p:cNvPr id="2" name="Footer Placeholder 1"/>
          <p:cNvSpPr>
            <a:spLocks noGrp="1"/>
          </p:cNvSpPr>
          <p:nvPr>
            <p:ph type="ftr" sz="quarter" idx="10"/>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AMS, 8 January 2018</a:t>
            </a:r>
            <a:endParaRPr lang="en-US" dirty="0">
              <a:solidFill>
                <a:srgbClr val="000000"/>
              </a:solidFill>
              <a:latin typeface="Calibri"/>
              <a:ea typeface="ＭＳ Ｐゴシック"/>
              <a:cs typeface="ＭＳ Ｐゴシック"/>
            </a:endParaRP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defTabSz="914400" eaLnBrk="0" fontAlgn="base" hangingPunct="0">
              <a:spcBef>
                <a:spcPct val="0"/>
              </a:spcBef>
              <a:spcAft>
                <a:spcPct val="0"/>
              </a:spcAft>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rPr>
              <a:t>DART Applications with CESM Earth System Models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496200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AMS, 8 January 2018</a:t>
            </a:r>
            <a:endParaRPr lang="en-US" sz="1400" dirty="0">
              <a:solidFill>
                <a:schemeClr val="tx1"/>
              </a:solidFill>
              <a:latin typeface="+mj-lt"/>
            </a:endParaRPr>
          </a:p>
        </p:txBody>
      </p:sp>
      <p:grpSp>
        <p:nvGrpSpPr>
          <p:cNvPr id="54" name="Group 53"/>
          <p:cNvGrpSpPr>
            <a:grpSpLocks noChangeAspect="1"/>
          </p:cNvGrpSpPr>
          <p:nvPr/>
        </p:nvGrpSpPr>
        <p:grpSpPr>
          <a:xfrm>
            <a:off x="1644341" y="762000"/>
            <a:ext cx="5776425" cy="5110857"/>
            <a:chOff x="941503" y="392758"/>
            <a:chExt cx="6490366" cy="5742538"/>
          </a:xfrm>
        </p:grpSpPr>
        <p:sp>
          <p:nvSpPr>
            <p:cNvPr id="55" name="Block Arc 54"/>
            <p:cNvSpPr/>
            <p:nvPr/>
          </p:nvSpPr>
          <p:spPr>
            <a:xfrm>
              <a:off x="1735971" y="392758"/>
              <a:ext cx="5695898" cy="4896231"/>
            </a:xfrm>
            <a:prstGeom prst="blockArc">
              <a:avLst>
                <a:gd name="adj1" fmla="val 10800000"/>
                <a:gd name="adj2" fmla="val 21516218"/>
                <a:gd name="adj3" fmla="val 10578"/>
              </a:avLst>
            </a:prstGeom>
            <a:ln/>
          </p:spPr>
          <p:style>
            <a:lnRef idx="1">
              <a:schemeClr val="accent5"/>
            </a:lnRef>
            <a:fillRef idx="2">
              <a:schemeClr val="accent5"/>
            </a:fillRef>
            <a:effectRef idx="1">
              <a:schemeClr val="accent5"/>
            </a:effectRef>
            <a:fontRef idx="minor">
              <a:schemeClr val="dk1"/>
            </a:fontRef>
          </p:style>
          <p:txBody>
            <a:bodyPr/>
            <a:lstStyle/>
            <a:p>
              <a:endParaRPr lang="en-US"/>
            </a:p>
          </p:txBody>
        </p:sp>
        <p:cxnSp>
          <p:nvCxnSpPr>
            <p:cNvPr id="56" name="Straight Connector 55"/>
            <p:cNvCxnSpPr/>
            <p:nvPr/>
          </p:nvCxnSpPr>
          <p:spPr>
            <a:xfrm rot="10800000">
              <a:off x="1533410" y="1284310"/>
              <a:ext cx="470368" cy="408812"/>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sp>
          <p:nvSpPr>
            <p:cNvPr id="57" name="Cloud 56"/>
            <p:cNvSpPr/>
            <p:nvPr/>
          </p:nvSpPr>
          <p:spPr>
            <a:xfrm>
              <a:off x="951823" y="392758"/>
              <a:ext cx="1221288" cy="1169007"/>
            </a:xfrm>
            <a:prstGeom prst="cloud">
              <a:avLst/>
            </a:prstGeom>
            <a:ln/>
          </p:spPr>
          <p:style>
            <a:lnRef idx="1">
              <a:schemeClr val="accent5"/>
            </a:lnRef>
            <a:fillRef idx="3">
              <a:schemeClr val="accent5"/>
            </a:fillRef>
            <a:effectRef idx="2">
              <a:schemeClr val="accent5"/>
            </a:effectRef>
            <a:fontRef idx="minor">
              <a:schemeClr val="lt1"/>
            </a:fontRef>
          </p:style>
          <p:txBody>
            <a:bodyPr/>
            <a:lstStyle/>
            <a:p>
              <a:endParaRPr lang="en-US"/>
            </a:p>
          </p:txBody>
        </p:sp>
        <p:sp>
          <p:nvSpPr>
            <p:cNvPr id="58" name="TextBox 57"/>
            <p:cNvSpPr txBox="1"/>
            <p:nvPr/>
          </p:nvSpPr>
          <p:spPr>
            <a:xfrm>
              <a:off x="3359375" y="496856"/>
              <a:ext cx="864339"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DART</a:t>
              </a:r>
              <a:endParaRPr lang="en-US" sz="2400" dirty="0"/>
            </a:p>
          </p:txBody>
        </p:sp>
        <p:grpSp>
          <p:nvGrpSpPr>
            <p:cNvPr id="59" name="Group 58"/>
            <p:cNvGrpSpPr/>
            <p:nvPr/>
          </p:nvGrpSpPr>
          <p:grpSpPr>
            <a:xfrm>
              <a:off x="3643520" y="936102"/>
              <a:ext cx="2701852" cy="5199194"/>
              <a:chOff x="3643520" y="936102"/>
              <a:chExt cx="2701852" cy="5199194"/>
            </a:xfrm>
          </p:grpSpPr>
          <p:sp>
            <p:nvSpPr>
              <p:cNvPr id="62" name="Rectangle 61"/>
              <p:cNvSpPr/>
              <p:nvPr/>
            </p:nvSpPr>
            <p:spPr>
              <a:xfrm>
                <a:off x="4011314" y="2795503"/>
                <a:ext cx="1480988" cy="1300499"/>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400" dirty="0">
                  <a:solidFill>
                    <a:schemeClr val="tx1"/>
                  </a:solidFill>
                </a:endParaRPr>
              </a:p>
            </p:txBody>
          </p:sp>
          <p:sp>
            <p:nvSpPr>
              <p:cNvPr id="63" name="Rectangle 62"/>
              <p:cNvSpPr/>
              <p:nvPr/>
            </p:nvSpPr>
            <p:spPr>
              <a:xfrm>
                <a:off x="3858914" y="2878278"/>
                <a:ext cx="1480988" cy="1300499"/>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400" dirty="0">
                  <a:solidFill>
                    <a:schemeClr val="tx1"/>
                  </a:solidFill>
                </a:endParaRPr>
              </a:p>
            </p:txBody>
          </p:sp>
          <p:sp>
            <p:nvSpPr>
              <p:cNvPr id="64" name="Oval 63"/>
              <p:cNvSpPr/>
              <p:nvPr/>
            </p:nvSpPr>
            <p:spPr>
              <a:xfrm>
                <a:off x="3829725" y="4662561"/>
                <a:ext cx="1472735" cy="1472735"/>
              </a:xfrm>
              <a:prstGeom prst="ellipse">
                <a:avLst/>
              </a:prstGeom>
              <a:ln/>
            </p:spPr>
            <p:style>
              <a:lnRef idx="1">
                <a:schemeClr val="accent6"/>
              </a:lnRef>
              <a:fillRef idx="2">
                <a:schemeClr val="accent6"/>
              </a:fillRef>
              <a:effectRef idx="1">
                <a:schemeClr val="accent6"/>
              </a:effectRef>
              <a:fontRef idx="minor">
                <a:schemeClr val="dk1"/>
              </a:fontRef>
            </p:style>
            <p:txBody>
              <a:bodyPr vert="horz" wrap="none" anchor="t" anchorCtr="0">
                <a:norm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endParaRPr lang="en-US" sz="2400" dirty="0" smtClean="0"/>
              </a:p>
            </p:txBody>
          </p:sp>
          <p:sp>
            <p:nvSpPr>
              <p:cNvPr id="65" name="Multidocument 64"/>
              <p:cNvSpPr/>
              <p:nvPr/>
            </p:nvSpPr>
            <p:spPr>
              <a:xfrm>
                <a:off x="4113608" y="1387566"/>
                <a:ext cx="1020085" cy="1072398"/>
              </a:xfrm>
              <a:prstGeom prst="flowChartMultidocument">
                <a:avLst/>
              </a:prstGeom>
              <a:ln/>
            </p:spPr>
            <p:style>
              <a:lnRef idx="2">
                <a:schemeClr val="accent4"/>
              </a:lnRef>
              <a:fillRef idx="1">
                <a:schemeClr val="lt1"/>
              </a:fillRef>
              <a:effectRef idx="0">
                <a:schemeClr val="accent4"/>
              </a:effectRef>
              <a:fontRef idx="minor">
                <a:schemeClr val="dk1"/>
              </a:fontRef>
            </p:style>
            <p:txBody>
              <a:bodyPr/>
              <a:lstStyle/>
              <a:p>
                <a:endParaRPr lang="en-US"/>
              </a:p>
            </p:txBody>
          </p:sp>
          <p:sp>
            <p:nvSpPr>
              <p:cNvPr id="66" name="Rectangle 65"/>
              <p:cNvSpPr/>
              <p:nvPr/>
            </p:nvSpPr>
            <p:spPr>
              <a:xfrm>
                <a:off x="3706514" y="2961053"/>
                <a:ext cx="1480988" cy="1300499"/>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400" dirty="0">
                  <a:solidFill>
                    <a:schemeClr val="tx1"/>
                  </a:solidFill>
                </a:endParaRPr>
              </a:p>
            </p:txBody>
          </p:sp>
          <p:sp>
            <p:nvSpPr>
              <p:cNvPr id="67" name="TextBox 66"/>
              <p:cNvSpPr txBox="1"/>
              <p:nvPr/>
            </p:nvSpPr>
            <p:spPr>
              <a:xfrm>
                <a:off x="3643520" y="3259044"/>
                <a:ext cx="1770653" cy="51872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mtClean="0"/>
                  <a:t>WACCMX</a:t>
                </a:r>
                <a:endParaRPr lang="en-US" sz="2400" dirty="0"/>
              </a:p>
            </p:txBody>
          </p:sp>
          <p:sp>
            <p:nvSpPr>
              <p:cNvPr id="68" name="TextBox 67"/>
              <p:cNvSpPr txBox="1"/>
              <p:nvPr/>
            </p:nvSpPr>
            <p:spPr>
              <a:xfrm>
                <a:off x="3986395" y="5147885"/>
                <a:ext cx="116555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Coupler</a:t>
                </a:r>
                <a:endParaRPr lang="en-US" sz="2400" dirty="0"/>
              </a:p>
            </p:txBody>
          </p:sp>
          <p:sp>
            <p:nvSpPr>
              <p:cNvPr id="69" name="TextBox 68"/>
              <p:cNvSpPr txBox="1"/>
              <p:nvPr/>
            </p:nvSpPr>
            <p:spPr>
              <a:xfrm>
                <a:off x="5084025" y="4313217"/>
                <a:ext cx="1247031"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t>2D forcing</a:t>
                </a:r>
                <a:endParaRPr lang="en-US" sz="2000" dirty="0"/>
              </a:p>
            </p:txBody>
          </p:sp>
          <p:sp>
            <p:nvSpPr>
              <p:cNvPr id="70" name="TextBox 69"/>
              <p:cNvSpPr txBox="1"/>
              <p:nvPr/>
            </p:nvSpPr>
            <p:spPr>
              <a:xfrm>
                <a:off x="5122887" y="2306467"/>
                <a:ext cx="1222485"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t>3D restart</a:t>
                </a:r>
                <a:endParaRPr lang="en-US" sz="2000" dirty="0"/>
              </a:p>
            </p:txBody>
          </p:sp>
          <p:sp>
            <p:nvSpPr>
              <p:cNvPr id="71" name="TextBox 70"/>
              <p:cNvSpPr txBox="1"/>
              <p:nvPr/>
            </p:nvSpPr>
            <p:spPr>
              <a:xfrm>
                <a:off x="5173330" y="936102"/>
                <a:ext cx="1041897"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t>3D state</a:t>
                </a:r>
                <a:endParaRPr lang="en-US" sz="2000" dirty="0"/>
              </a:p>
            </p:txBody>
          </p:sp>
          <p:cxnSp>
            <p:nvCxnSpPr>
              <p:cNvPr id="72" name="Straight Arrow Connector 71"/>
              <p:cNvCxnSpPr/>
              <p:nvPr/>
            </p:nvCxnSpPr>
            <p:spPr>
              <a:xfrm rot="5400000">
                <a:off x="4031649" y="4479339"/>
                <a:ext cx="384131"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3" name="Straight Arrow Connector 72"/>
              <p:cNvCxnSpPr/>
              <p:nvPr/>
            </p:nvCxnSpPr>
            <p:spPr>
              <a:xfrm rot="5400000" flipH="1" flipV="1">
                <a:off x="4625352" y="4459766"/>
                <a:ext cx="363802" cy="15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4" name="Straight Arrow Connector 73"/>
              <p:cNvCxnSpPr/>
              <p:nvPr/>
            </p:nvCxnSpPr>
            <p:spPr>
              <a:xfrm rot="5400000">
                <a:off x="4071165" y="2552792"/>
                <a:ext cx="384131"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5" name="Straight Arrow Connector 74"/>
              <p:cNvCxnSpPr/>
              <p:nvPr/>
            </p:nvCxnSpPr>
            <p:spPr>
              <a:xfrm rot="5400000" flipH="1" flipV="1">
                <a:off x="4664868" y="2533219"/>
                <a:ext cx="363802" cy="15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6" name="Straight Arrow Connector 75"/>
              <p:cNvCxnSpPr/>
              <p:nvPr/>
            </p:nvCxnSpPr>
            <p:spPr>
              <a:xfrm rot="5400000">
                <a:off x="4082460" y="1153037"/>
                <a:ext cx="384131"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7" name="Straight Arrow Connector 76"/>
              <p:cNvCxnSpPr/>
              <p:nvPr/>
            </p:nvCxnSpPr>
            <p:spPr>
              <a:xfrm rot="5400000" flipH="1" flipV="1">
                <a:off x="4676163" y="1133464"/>
                <a:ext cx="363802" cy="15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61" name="TextBox 60"/>
            <p:cNvSpPr txBox="1"/>
            <p:nvPr/>
          </p:nvSpPr>
          <p:spPr>
            <a:xfrm>
              <a:off x="941503" y="689210"/>
              <a:ext cx="143962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err="1" smtClean="0"/>
                <a:t>Atm</a:t>
              </a:r>
              <a:r>
                <a:rPr lang="en-US" sz="2400" dirty="0" smtClean="0"/>
                <a:t> </a:t>
              </a:r>
              <a:r>
                <a:rPr lang="en-US" sz="2400" dirty="0" err="1" smtClean="0"/>
                <a:t>Obs</a:t>
              </a:r>
              <a:endParaRPr lang="en-US" sz="2400" dirty="0"/>
            </a:p>
          </p:txBody>
        </p:sp>
      </p:grpSp>
      <p:sp>
        <p:nvSpPr>
          <p:cNvPr id="79" name="TextBox 78"/>
          <p:cNvSpPr txBox="1"/>
          <p:nvPr/>
        </p:nvSpPr>
        <p:spPr>
          <a:xfrm>
            <a:off x="0" y="166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Deep Atmospheric Component Coupled DA </a:t>
            </a:r>
            <a:endParaRPr lang="en-US" sz="2800" dirty="0">
              <a:solidFill>
                <a:schemeClr val="bg1"/>
              </a:solidFill>
            </a:endParaRPr>
          </a:p>
        </p:txBody>
      </p:sp>
      <p:sp>
        <p:nvSpPr>
          <p:cNvPr id="2" name="TextBox 1"/>
          <p:cNvSpPr txBox="1"/>
          <p:nvPr/>
        </p:nvSpPr>
        <p:spPr>
          <a:xfrm>
            <a:off x="457200" y="4205226"/>
            <a:ext cx="2667000" cy="1200329"/>
          </a:xfrm>
          <a:prstGeom prst="rect">
            <a:avLst/>
          </a:prstGeom>
          <a:noFill/>
        </p:spPr>
        <p:txBody>
          <a:bodyPr wrap="square" rtlCol="0">
            <a:spAutoFit/>
          </a:bodyPr>
          <a:lstStyle/>
          <a:p>
            <a:r>
              <a:rPr lang="en-US" dirty="0" smtClean="0"/>
              <a:t>Results from N. </a:t>
            </a:r>
            <a:r>
              <a:rPr lang="en-US" dirty="0" err="1" smtClean="0"/>
              <a:t>Pedatella</a:t>
            </a:r>
            <a:r>
              <a:rPr lang="en-US" dirty="0" smtClean="0"/>
              <a:t>, H. Liu, J. Liu</a:t>
            </a:r>
            <a:endParaRPr lang="en-US" dirty="0"/>
          </a:p>
        </p:txBody>
      </p:sp>
      <p:sp>
        <p:nvSpPr>
          <p:cNvPr id="3" name="Rectangle 2"/>
          <p:cNvSpPr/>
          <p:nvPr/>
        </p:nvSpPr>
        <p:spPr>
          <a:xfrm>
            <a:off x="457199" y="4205225"/>
            <a:ext cx="2468403" cy="1151537"/>
          </a:xfrm>
          <a:prstGeom prst="rect">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521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jla_ams_mars.thmx</Template>
  <TotalTime>16929</TotalTime>
  <Words>3785</Words>
  <Application>Microsoft Macintosh PowerPoint</Application>
  <PresentationFormat>On-screen Show (4:3)</PresentationFormat>
  <Paragraphs>659</Paragraphs>
  <Slides>54</Slides>
  <Notes>22</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54</vt:i4>
      </vt:variant>
    </vt:vector>
  </HeadingPairs>
  <TitlesOfParts>
    <vt:vector size="81" baseType="lpstr">
      <vt:lpstr>Arial</vt:lpstr>
      <vt:lpstr>Arial Rounded MT Bold</vt:lpstr>
      <vt:lpstr>Calibri</vt:lpstr>
      <vt:lpstr>Calibri Light</vt:lpstr>
      <vt:lpstr>Cambria Math</vt:lpstr>
      <vt:lpstr>Century Gothic</vt:lpstr>
      <vt:lpstr>Comic Sans MS</vt:lpstr>
      <vt:lpstr>ＭＳ Ｐゴシック</vt:lpstr>
      <vt:lpstr>Times New Roman</vt:lpstr>
      <vt:lpstr>Verdana</vt:lpstr>
      <vt:lpstr>Wingdings</vt:lpstr>
      <vt:lpstr>굴림</vt:lpstr>
      <vt:lpstr>ヒラギノ角ゴ Pro W3</vt:lpstr>
      <vt:lpstr>宋体</vt:lpstr>
      <vt:lpstr>jla_ams</vt:lpstr>
      <vt:lpstr>Custom Design</vt:lpstr>
      <vt:lpstr>Office Theme</vt:lpstr>
      <vt:lpstr>DART_Tutorial</vt:lpstr>
      <vt:lpstr>1_Office Theme</vt:lpstr>
      <vt:lpstr>2_Office Theme</vt:lpstr>
      <vt:lpstr>3_Office Theme</vt:lpstr>
      <vt:lpstr>1_Default Design</vt:lpstr>
      <vt:lpstr>4_Office Theme</vt:lpstr>
      <vt:lpstr>5_Office Theme</vt:lpstr>
      <vt:lpstr>6_Office Theme</vt:lpstr>
      <vt:lpstr>1_Custom Design</vt:lpstr>
      <vt:lpstr>7_Office Theme</vt:lpstr>
      <vt:lpstr>Using the Data Assimilation Research Testbed  for Climate System Applications Jeff Anderson (and many collaborators), NCAR/CISL</vt:lpstr>
      <vt:lpstr>PowerPoint Presentation</vt:lpstr>
      <vt:lpstr>PowerPoint Presentation</vt:lpstr>
      <vt:lpstr>DART is used 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of the researchers using CLM/DART</vt:lpstr>
      <vt:lpstr>Improving Estimates of Snowpack Water Storage in the Northern Hemisphere Through a Newly Developed Land Data Assimilation System</vt:lpstr>
      <vt:lpstr>Assimilation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 approximates solutions to this problem</vt:lpstr>
      <vt:lpstr>DA Challenges for Earth System Component Models</vt:lpstr>
      <vt:lpstr>Challenges for Earth System Models (CLM examples)</vt:lpstr>
      <vt:lpstr>PowerPoint Presentation</vt:lpstr>
      <vt:lpstr>PowerPoint Presentation</vt:lpstr>
      <vt:lpstr>Challenges for Earth System Models (CLM examples)</vt:lpstr>
      <vt:lpstr>PowerPoint Presentation</vt:lpstr>
      <vt:lpstr>PowerPoint Presentation</vt:lpstr>
      <vt:lpstr>Challenges for Earth System Models (CLM examples)</vt:lpstr>
      <vt:lpstr>In collaboration with Andy Fox (U. Arizona)  An experiment at Niwot Ridge</vt:lpstr>
      <vt:lpstr>These are all unobserved variables.</vt:lpstr>
      <vt:lpstr>Challenges for Earth System Models (CLM examples)</vt:lpstr>
      <vt:lpstr>Challenges for Earth System Models (CLM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ncar</Company>
  <LinksUpToDate>false</LinksUpToDate>
  <SharedDoc>false</SharedDoc>
  <HyperlinkBase/>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Research Testbed Tutorial</dc:title>
  <dc:subject/>
  <dc:creator>ncar</dc:creator>
  <cp:keywords/>
  <dc:description/>
  <cp:lastModifiedBy>Microsoft Office User</cp:lastModifiedBy>
  <cp:revision>431</cp:revision>
  <cp:lastPrinted>2011-01-20T20:34:55Z</cp:lastPrinted>
  <dcterms:created xsi:type="dcterms:W3CDTF">2011-05-23T16:45:05Z</dcterms:created>
  <dcterms:modified xsi:type="dcterms:W3CDTF">2018-01-07T17:40:59Z</dcterms:modified>
  <cp:category/>
</cp:coreProperties>
</file>