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435" r:id="rId1"/>
  </p:sldMasterIdLst>
  <p:notesMasterIdLst>
    <p:notesMasterId r:id="rId71"/>
  </p:notesMasterIdLst>
  <p:handoutMasterIdLst>
    <p:handoutMasterId r:id="rId72"/>
  </p:handoutMasterIdLst>
  <p:sldIdLst>
    <p:sldId id="302" r:id="rId2"/>
    <p:sldId id="376" r:id="rId3"/>
    <p:sldId id="456" r:id="rId4"/>
    <p:sldId id="457" r:id="rId5"/>
    <p:sldId id="458" r:id="rId6"/>
    <p:sldId id="459" r:id="rId7"/>
    <p:sldId id="294" r:id="rId8"/>
    <p:sldId id="295" r:id="rId9"/>
    <p:sldId id="296" r:id="rId10"/>
    <p:sldId id="297" r:id="rId11"/>
    <p:sldId id="298" r:id="rId12"/>
    <p:sldId id="299" r:id="rId13"/>
    <p:sldId id="300" r:id="rId14"/>
    <p:sldId id="485" r:id="rId15"/>
    <p:sldId id="486" r:id="rId16"/>
    <p:sldId id="487" r:id="rId17"/>
    <p:sldId id="488" r:id="rId18"/>
    <p:sldId id="489" r:id="rId19"/>
    <p:sldId id="490" r:id="rId20"/>
    <p:sldId id="491" r:id="rId21"/>
    <p:sldId id="774" r:id="rId22"/>
    <p:sldId id="775" r:id="rId23"/>
    <p:sldId id="776" r:id="rId24"/>
    <p:sldId id="835" r:id="rId25"/>
    <p:sldId id="777" r:id="rId26"/>
    <p:sldId id="778" r:id="rId27"/>
    <p:sldId id="845" r:id="rId28"/>
    <p:sldId id="846" r:id="rId29"/>
    <p:sldId id="858" r:id="rId30"/>
    <p:sldId id="798" r:id="rId31"/>
    <p:sldId id="801" r:id="rId32"/>
    <p:sldId id="799" r:id="rId33"/>
    <p:sldId id="854" r:id="rId34"/>
    <p:sldId id="855" r:id="rId35"/>
    <p:sldId id="859" r:id="rId36"/>
    <p:sldId id="511" r:id="rId37"/>
    <p:sldId id="510" r:id="rId38"/>
    <p:sldId id="513" r:id="rId39"/>
    <p:sldId id="514" r:id="rId40"/>
    <p:sldId id="527" r:id="rId41"/>
    <p:sldId id="521" r:id="rId42"/>
    <p:sldId id="851" r:id="rId43"/>
    <p:sldId id="860" r:id="rId44"/>
    <p:sldId id="811" r:id="rId45"/>
    <p:sldId id="815" r:id="rId46"/>
    <p:sldId id="816" r:id="rId47"/>
    <p:sldId id="724" r:id="rId48"/>
    <p:sldId id="861" r:id="rId49"/>
    <p:sldId id="784" r:id="rId50"/>
    <p:sldId id="785" r:id="rId51"/>
    <p:sldId id="862" r:id="rId52"/>
    <p:sldId id="733" r:id="rId53"/>
    <p:sldId id="769" r:id="rId54"/>
    <p:sldId id="770" r:id="rId55"/>
    <p:sldId id="863" r:id="rId56"/>
    <p:sldId id="847" r:id="rId57"/>
    <p:sldId id="848" r:id="rId58"/>
    <p:sldId id="864" r:id="rId59"/>
    <p:sldId id="782" r:id="rId60"/>
    <p:sldId id="786" r:id="rId61"/>
    <p:sldId id="787" r:id="rId62"/>
    <p:sldId id="789" r:id="rId63"/>
    <p:sldId id="843" r:id="rId64"/>
    <p:sldId id="856" r:id="rId65"/>
    <p:sldId id="857" r:id="rId66"/>
    <p:sldId id="532" r:id="rId67"/>
    <p:sldId id="852" r:id="rId68"/>
    <p:sldId id="850" r:id="rId69"/>
    <p:sldId id="853" r:id="rId7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5DC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398" autoAdjust="0"/>
    <p:restoredTop sz="94643" autoAdjust="0"/>
  </p:normalViewPr>
  <p:slideViewPr>
    <p:cSldViewPr snapToGrid="0" snapToObjects="1">
      <p:cViewPr varScale="1">
        <p:scale>
          <a:sx n="211" d="100"/>
          <a:sy n="211" d="100"/>
        </p:scale>
        <p:origin x="224" y="2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330A781-CA93-3F4C-9651-5C39854AC7B7}" type="datetime1">
              <a:rPr lang="en-US" smtClean="0"/>
              <a:t>11/5/19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56DCFA4-8FE7-BD45-B214-46F403168EED}" type="slidenum">
              <a:rPr lang="en-US" smtClean="0"/>
              <a:t>‹#›</a:t>
            </a:fld>
            <a:endParaRPr lang="en-US"/>
          </a:p>
        </p:txBody>
      </p:sp>
    </p:spTree>
    <p:extLst>
      <p:ext uri="{BB962C8B-B14F-4D97-AF65-F5344CB8AC3E}">
        <p14:creationId xmlns:p14="http://schemas.microsoft.com/office/powerpoint/2010/main" val="1869266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8AA3E3-D31E-CC47-9029-5FFCC3834042}" type="datetime1">
              <a:rPr lang="en-US" smtClean="0"/>
              <a:t>11/5/19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3DAA16-6D1C-3F42-9585-06915C45B65E}" type="slidenum">
              <a:rPr lang="en-US" smtClean="0"/>
              <a:t>‹#›</a:t>
            </a:fld>
            <a:endParaRPr lang="en-US"/>
          </a:p>
        </p:txBody>
      </p:sp>
    </p:spTree>
    <p:extLst>
      <p:ext uri="{BB962C8B-B14F-4D97-AF65-F5344CB8AC3E}">
        <p14:creationId xmlns:p14="http://schemas.microsoft.com/office/powerpoint/2010/main" val="90283673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baseline="0" dirty="0"/>
              <a:t> is s17f02.eps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t>7</a:t>
            </a:fld>
            <a:endParaRPr lang="en-US" dirty="0"/>
          </a:p>
        </p:txBody>
      </p:sp>
    </p:spTree>
    <p:extLst>
      <p:ext uri="{BB962C8B-B14F-4D97-AF65-F5344CB8AC3E}">
        <p14:creationId xmlns:p14="http://schemas.microsoft.com/office/powerpoint/2010/main" val="3327373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0F980F93-242E-FA4E-B2BC-41CBE70873CE}" type="slidenum">
              <a:rPr lang="en-US">
                <a:solidFill>
                  <a:srgbClr val="000000"/>
                </a:solidFill>
              </a:rPr>
              <a:pPr/>
              <a:t>21</a:t>
            </a:fld>
            <a:endParaRPr lang="en-US">
              <a:solidFill>
                <a:srgbClr val="000000"/>
              </a:solidFill>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w="9525"/>
        </p:spPr>
        <p:txBody>
          <a:bodyPr/>
          <a:lstStyle/>
          <a:p>
            <a:r>
              <a:rPr lang="en-US">
                <a:latin typeface="Arial" charset="0"/>
                <a:ea typeface="ＭＳ Ｐゴシック" charset="-128"/>
                <a:cs typeface="ＭＳ Ｐゴシック" charset="-128"/>
              </a:rPr>
              <a:t>Code: well-tested, portable, extensible</a:t>
            </a:r>
          </a:p>
          <a:p>
            <a:r>
              <a:rPr lang="en-US">
                <a:latin typeface="Arial" charset="0"/>
                <a:ea typeface="ＭＳ Ｐゴシック" charset="-128"/>
                <a:cs typeface="ＭＳ Ｐゴシック" charset="-128"/>
              </a:rPr>
              <a:t>Models: toy- to HUGE</a:t>
            </a:r>
          </a:p>
          <a:p>
            <a:r>
              <a:rPr lang="en-US">
                <a:latin typeface="Arial" charset="0"/>
                <a:ea typeface="ＭＳ Ｐゴシック" charset="-128"/>
                <a:cs typeface="ＭＳ Ｐゴシック" charset="-128"/>
              </a:rPr>
              <a:t>Observations: real, synthetic, novel</a:t>
            </a:r>
          </a:p>
          <a:p>
            <a:r>
              <a:rPr lang="en-US">
                <a:latin typeface="Arial" charset="0"/>
                <a:ea typeface="ＭＳ Ｐゴシック" charset="-128"/>
                <a:cs typeface="ＭＳ Ｐゴシック" charset="-128"/>
              </a:rPr>
              <a:t>An extensive Tutorial: examples, exercises, explanations</a:t>
            </a:r>
          </a:p>
          <a:p>
            <a:r>
              <a:rPr lang="en-US">
                <a:latin typeface="Arial" charset="0"/>
                <a:ea typeface="ＭＳ Ｐゴシック" charset="-128"/>
                <a:cs typeface="ＭＳ Ｐゴシック" charset="-128"/>
              </a:rPr>
              <a:t>People:   images of all of us</a:t>
            </a:r>
          </a:p>
        </p:txBody>
      </p:sp>
    </p:spTree>
    <p:extLst>
      <p:ext uri="{BB962C8B-B14F-4D97-AF65-F5344CB8AC3E}">
        <p14:creationId xmlns:p14="http://schemas.microsoft.com/office/powerpoint/2010/main" val="2398723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0F980F93-242E-FA4E-B2BC-41CBE70873CE}" type="slidenum">
              <a:rPr lang="en-US">
                <a:solidFill>
                  <a:srgbClr val="000000"/>
                </a:solidFill>
              </a:rPr>
              <a:pPr/>
              <a:t>22</a:t>
            </a:fld>
            <a:endParaRPr lang="en-US">
              <a:solidFill>
                <a:srgbClr val="000000"/>
              </a:solidFill>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w="9525"/>
        </p:spPr>
        <p:txBody>
          <a:bodyPr/>
          <a:lstStyle/>
          <a:p>
            <a:r>
              <a:rPr lang="en-US">
                <a:latin typeface="Arial" charset="0"/>
                <a:ea typeface="ＭＳ Ｐゴシック" charset="-128"/>
                <a:cs typeface="ＭＳ Ｐゴシック" charset="-128"/>
              </a:rPr>
              <a:t>Code: well-tested, portable, extensible</a:t>
            </a:r>
          </a:p>
          <a:p>
            <a:r>
              <a:rPr lang="en-US">
                <a:latin typeface="Arial" charset="0"/>
                <a:ea typeface="ＭＳ Ｐゴシック" charset="-128"/>
                <a:cs typeface="ＭＳ Ｐゴシック" charset="-128"/>
              </a:rPr>
              <a:t>Models: toy- to HUGE</a:t>
            </a:r>
          </a:p>
          <a:p>
            <a:r>
              <a:rPr lang="en-US">
                <a:latin typeface="Arial" charset="0"/>
                <a:ea typeface="ＭＳ Ｐゴシック" charset="-128"/>
                <a:cs typeface="ＭＳ Ｐゴシック" charset="-128"/>
              </a:rPr>
              <a:t>Observations: real, synthetic, novel</a:t>
            </a:r>
          </a:p>
          <a:p>
            <a:r>
              <a:rPr lang="en-US">
                <a:latin typeface="Arial" charset="0"/>
                <a:ea typeface="ＭＳ Ｐゴシック" charset="-128"/>
                <a:cs typeface="ＭＳ Ｐゴシック" charset="-128"/>
              </a:rPr>
              <a:t>An extensive Tutorial: examples, exercises, explanations</a:t>
            </a:r>
          </a:p>
          <a:p>
            <a:r>
              <a:rPr lang="en-US">
                <a:latin typeface="Arial" charset="0"/>
                <a:ea typeface="ＭＳ Ｐゴシック" charset="-128"/>
                <a:cs typeface="ＭＳ Ｐゴシック" charset="-128"/>
              </a:rPr>
              <a:t>People:   images of all of us</a:t>
            </a:r>
          </a:p>
        </p:txBody>
      </p:sp>
    </p:spTree>
    <p:extLst>
      <p:ext uri="{BB962C8B-B14F-4D97-AF65-F5344CB8AC3E}">
        <p14:creationId xmlns:p14="http://schemas.microsoft.com/office/powerpoint/2010/main" val="3843574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solidFill>
                  <a:srgbClr val="000000"/>
                </a:solidFill>
              </a:rPr>
              <a:pPr/>
              <a:t>23</a:t>
            </a:fld>
            <a:endParaRPr lang="en-US">
              <a:solidFill>
                <a:srgbClr val="000000"/>
              </a:solidFill>
            </a:endParaRPr>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30525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B4B0FE2-7B5A-884A-8D74-6477543280BC}" type="slidenum">
              <a:rPr lang="en-US" smtClean="0"/>
              <a:pPr>
                <a:defRPr/>
              </a:pPr>
              <a:t>24</a:t>
            </a:fld>
            <a:endParaRPr lang="en-US"/>
          </a:p>
        </p:txBody>
      </p:sp>
    </p:spTree>
    <p:extLst>
      <p:ext uri="{BB962C8B-B14F-4D97-AF65-F5344CB8AC3E}">
        <p14:creationId xmlns:p14="http://schemas.microsoft.com/office/powerpoint/2010/main" val="1016776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solidFill>
                  <a:srgbClr val="000000"/>
                </a:solidFill>
              </a:rPr>
              <a:pPr/>
              <a:t>25</a:t>
            </a:fld>
            <a:endParaRPr lang="en-US">
              <a:solidFill>
                <a:srgbClr val="000000"/>
              </a:solidFill>
            </a:endParaRPr>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637730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solidFill>
                  <a:srgbClr val="000000"/>
                </a:solidFill>
              </a:rPr>
              <a:pPr/>
              <a:t>26</a:t>
            </a:fld>
            <a:endParaRPr lang="en-US">
              <a:solidFill>
                <a:srgbClr val="000000"/>
              </a:solidFill>
            </a:endParaRPr>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553470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Examples of forecast probabilities of daily hazardous local storms during June 2015 from NCAR’s real-time ensemble prediction system. These results are based on NCAR’s Data Assimilation Research </a:t>
            </a:r>
            <a:r>
              <a:rPr lang="en-US" dirty="0" err="1"/>
              <a:t>Testbed</a:t>
            </a:r>
            <a:r>
              <a:rPr lang="en-US" dirty="0"/>
              <a:t> (DART) and a high resolution version of the Weather Research and Forecast model (WRF) to produce forecasts of severe storm events. In this study a 10-member ensemble is used to identify representations of individual storm hazards. These are then combined to generate probabilistic severe storm guidance for a 24-hour forecast period. Higher probabilities (warmer fill colors) indicate a higher forecast probability of hazardous storms occurring within a particular region. The two plots in this figure illustrate different distributions of severe storm events for the U.S., highlighting the range of skill that these ensemble forecasts have in predicting high-impact weather events. Overlain in black polygons are areas where local National Weather Service (NWS) forecast offices issued either tornado or severe thunderstorm warnings. Probabilistic forecasts of weather hazards based on ensembles is an active area of research, and this study evaluates how some new measures of severe weather vary over the full area of the the conterminous United States. In particular, this work is novel in using a regional-scale ensemble method as the initial conditions to make the forecasts, and also in using new diagnostics to assess the forecast skill. Future activities planned for the ensemble system include plans to compare this work to the operational GSI system and to consider forecasting winter weather hazards.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 Meeting Notes (5/4/16 11:08)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high res.  last bullet key.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coloring is probability of severe weather.  black is predictions from NWS.  Future work to understand predictability.  "Forecast skill" - early days.</a:t>
            </a:r>
          </a:p>
        </p:txBody>
      </p:sp>
      <p:sp>
        <p:nvSpPr>
          <p:cNvPr id="4" name="Slide Number Placeholder 3"/>
          <p:cNvSpPr>
            <a:spLocks noGrp="1"/>
          </p:cNvSpPr>
          <p:nvPr>
            <p:ph type="sldNum" sz="quarter" idx="10"/>
          </p:nvPr>
        </p:nvSpPr>
        <p:spPr/>
        <p:txBody>
          <a:bodyPr/>
          <a:lstStyle/>
          <a:p>
            <a:fld id="{96C4FD94-5797-8143-8418-4D3E3890326D}" type="slidenum">
              <a:rPr lang="en-US" smtClean="0"/>
              <a:t>27</a:t>
            </a:fld>
            <a:endParaRPr lang="en-US"/>
          </a:p>
        </p:txBody>
      </p:sp>
    </p:spTree>
    <p:extLst>
      <p:ext uri="{BB962C8B-B14F-4D97-AF65-F5344CB8AC3E}">
        <p14:creationId xmlns:p14="http://schemas.microsoft.com/office/powerpoint/2010/main" val="250774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Examples of forecast probabilities of daily hazardous local storms during June 2015 from NCAR’s real-time ensemble prediction system. These results are based on NCAR’s Data Assimilation Research </a:t>
            </a:r>
            <a:r>
              <a:rPr lang="en-US" dirty="0" err="1"/>
              <a:t>Testbed</a:t>
            </a:r>
            <a:r>
              <a:rPr lang="en-US" dirty="0"/>
              <a:t> (DART) and a high resolution version of the Weather Research and Forecast model (WRF) to produce forecasts of severe storm events. In this study a 10-member ensemble is used to identify representations of individual storm hazards. These are then combined to generate probabilistic severe storm guidance for a 24-hour forecast period. Higher probabilities (warmer fill colors) indicate a higher forecast probability of hazardous storms occurring within a particular region. The two plots in this figure illustrate different distributions of severe storm events for the U.S., highlighting the range of skill that these ensemble forecasts have in predicting high-impact weather events. Overlain in black polygons are areas where local National Weather Service (NWS) forecast offices issued either tornado or severe thunderstorm warnings. Probabilistic forecasts of weather hazards based on ensembles is an active area of research, and this study evaluates how some new measures of severe weather vary over the full area of the the conterminous United States. In particular, this work is novel in using a regional-scale ensemble method as the initial conditions to make the forecasts, and also in using new diagnostics to assess the forecast skill. Future activities planned for the ensemble system include plans to compare this work to the operational GSI system and to consider forecasting winter weather hazards.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 Meeting Notes (5/4/16 11:08)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high res.  last bullet key.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coloring is probability of severe weather.  black is predictions from NWS.  Future work to understand predictability.  "Forecast skill" - early days.</a:t>
            </a:r>
          </a:p>
        </p:txBody>
      </p:sp>
      <p:sp>
        <p:nvSpPr>
          <p:cNvPr id="4" name="Slide Number Placeholder 3"/>
          <p:cNvSpPr>
            <a:spLocks noGrp="1"/>
          </p:cNvSpPr>
          <p:nvPr>
            <p:ph type="sldNum" sz="quarter" idx="10"/>
          </p:nvPr>
        </p:nvSpPr>
        <p:spPr/>
        <p:txBody>
          <a:bodyPr/>
          <a:lstStyle/>
          <a:p>
            <a:fld id="{96C4FD94-5797-8143-8418-4D3E3890326D}" type="slidenum">
              <a:rPr lang="en-US" smtClean="0"/>
              <a:t>28</a:t>
            </a:fld>
            <a:endParaRPr lang="en-US"/>
          </a:p>
        </p:txBody>
      </p:sp>
    </p:spTree>
    <p:extLst>
      <p:ext uri="{BB962C8B-B14F-4D97-AF65-F5344CB8AC3E}">
        <p14:creationId xmlns:p14="http://schemas.microsoft.com/office/powerpoint/2010/main" val="775046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solidFill>
                  <a:srgbClr val="000000"/>
                </a:solidFill>
              </a:rPr>
              <a:pPr/>
              <a:t>29</a:t>
            </a:fld>
            <a:endParaRPr lang="en-US">
              <a:solidFill>
                <a:srgbClr val="000000"/>
              </a:solidFill>
            </a:endParaRPr>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4226032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solidFill>
                  <a:srgbClr val="000000"/>
                </a:solidFill>
              </a:rPr>
              <a:pPr/>
              <a:t>35</a:t>
            </a:fld>
            <a:endParaRPr lang="en-US">
              <a:solidFill>
                <a:srgbClr val="000000"/>
              </a:solidFill>
            </a:endParaRPr>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563668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baseline="0" dirty="0"/>
              <a:t> is s17f03.eps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t>8</a:t>
            </a:fld>
            <a:endParaRPr lang="en-US" dirty="0"/>
          </a:p>
        </p:txBody>
      </p:sp>
    </p:spTree>
    <p:extLst>
      <p:ext uri="{BB962C8B-B14F-4D97-AF65-F5344CB8AC3E}">
        <p14:creationId xmlns:p14="http://schemas.microsoft.com/office/powerpoint/2010/main" val="908520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core of the National Water Model system is the NCAR-supported community</a:t>
            </a:r>
            <a:r>
              <a:rPr lang="en-US" sz="1200" b="0" i="0" u="none" strike="noStrike" kern="1200" dirty="0">
                <a:solidFill>
                  <a:schemeClr val="tx1"/>
                </a:solidFill>
                <a:effectLst/>
                <a:latin typeface="+mn-lt"/>
                <a:ea typeface="+mn-ea"/>
                <a:cs typeface="+mn-cs"/>
              </a:rPr>
              <a:t> </a:t>
            </a:r>
            <a:r>
              <a:rPr lang="en-US" dirty="0"/>
              <a:t>Weather Research and Forecasting Hydrologic model (WRF-Hydro).</a:t>
            </a:r>
          </a:p>
          <a:p>
            <a:endParaRPr lang="en-US" dirty="0"/>
          </a:p>
          <a:p>
            <a:r>
              <a:rPr lang="en-US" dirty="0"/>
              <a:t>Weather Forcing Engine is on a 1km grid.</a:t>
            </a:r>
          </a:p>
          <a:p>
            <a:r>
              <a:rPr lang="en-US" dirty="0"/>
              <a:t>Land Surface Model is on a 1km grid.</a:t>
            </a:r>
          </a:p>
          <a:p>
            <a:r>
              <a:rPr lang="en-US" dirty="0"/>
              <a:t>Terrain Routing is on a 250m grid.</a:t>
            </a:r>
          </a:p>
          <a:p>
            <a:r>
              <a:rPr lang="en-US" dirty="0"/>
              <a:t>National Hydrologic Dataset Plus (</a:t>
            </a:r>
            <a:r>
              <a:rPr lang="en-US" dirty="0" err="1"/>
              <a:t>NHDPlus</a:t>
            </a:r>
            <a:r>
              <a:rPr lang="en-US" dirty="0"/>
              <a:t>) Aggregation results in more than 2.7 million unique catchments and river reaches for the continental United States.</a:t>
            </a:r>
          </a:p>
          <a:p>
            <a:endParaRPr lang="en-US" dirty="0"/>
          </a:p>
          <a:p>
            <a:r>
              <a:rPr lang="en-US" dirty="0"/>
              <a:t>There is no capacity for uncertainty quantification in this configuration – each model has a single deterministic state that ultimately responds to whatever forcing is provided by the single estimate of weather provided by the Weather Forcing Engine.</a:t>
            </a:r>
          </a:p>
          <a:p>
            <a:endParaRPr lang="en-US"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36</a:t>
            </a:fld>
            <a:endParaRPr lang="en-US"/>
          </a:p>
        </p:txBody>
      </p:sp>
    </p:spTree>
    <p:extLst>
      <p:ext uri="{BB962C8B-B14F-4D97-AF65-F5344CB8AC3E}">
        <p14:creationId xmlns:p14="http://schemas.microsoft.com/office/powerpoint/2010/main" val="5678857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Ideally, we would like to have ensembles of all the components, with an ensemble of weather realizations (precipitation, temperature, wind) to faithfully represent the uncertainty of the entire system.</a:t>
            </a:r>
          </a:p>
          <a:p>
            <a:endParaRPr lang="en-US" dirty="0"/>
          </a:p>
          <a:p>
            <a:r>
              <a:rPr lang="en-US" dirty="0"/>
              <a:t>Here, we just focus on the Channel-Only configuration that also has a groundwater bucket contribution.  To overcome the limitations of having a single deterministic state, we generate an ensemble of streamflow states for the Channel Module by perturbing a single state with various noise distributions. Then, in the course of an assimilation experiment, it is necessary to sustain some sort of ensemble spread - so we have parametric noise models for both the overland flux and groundwater flux contributions to the Channel Model. The overland flux is intermittent and generally quite small or zero, so the noise is only added for periods when the overland flux is greater than zero. However, since the groundwater flux is uncertain, the noise model is invoked at every step.</a:t>
            </a:r>
          </a:p>
          <a:p>
            <a:r>
              <a:rPr lang="en-US" dirty="0"/>
              <a:t>The whole thing can be run in docker and comes with a python workflow manager.</a:t>
            </a:r>
          </a:p>
          <a:p>
            <a:endParaRPr lang="en-US" dirty="0"/>
          </a:p>
          <a:p>
            <a:r>
              <a:rPr lang="en-US" dirty="0"/>
              <a:t>The WRF-Hydro team at RAL has configured a test case that encompasses the landfall region of Hurricane Florence </a:t>
            </a:r>
          </a:p>
        </p:txBody>
      </p:sp>
      <p:sp>
        <p:nvSpPr>
          <p:cNvPr id="4" name="Slide Number Placeholder 3"/>
          <p:cNvSpPr>
            <a:spLocks noGrp="1"/>
          </p:cNvSpPr>
          <p:nvPr>
            <p:ph type="sldNum" sz="quarter" idx="5"/>
          </p:nvPr>
        </p:nvSpPr>
        <p:spPr/>
        <p:txBody>
          <a:bodyPr/>
          <a:lstStyle/>
          <a:p>
            <a:fld id="{D2074D54-BCCE-6445-A115-0B20BFE62C19}" type="slidenum">
              <a:rPr lang="en-US" smtClean="0"/>
              <a:pPr/>
              <a:t>37</a:t>
            </a:fld>
            <a:endParaRPr lang="en-US"/>
          </a:p>
        </p:txBody>
      </p:sp>
    </p:spTree>
    <p:extLst>
      <p:ext uri="{BB962C8B-B14F-4D97-AF65-F5344CB8AC3E}">
        <p14:creationId xmlns:p14="http://schemas.microsoft.com/office/powerpoint/2010/main" val="4518047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That little arc of coastline is your reference point for some of the remaining figures. For scale, the straight-line distance from point-to-point is a bit more than 40 miles.</a:t>
            </a:r>
            <a:endParaRPr lang="en-US" sz="1200" b="1"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Hurricane Florence</a:t>
            </a:r>
            <a:r>
              <a:rPr lang="en-US" sz="1200" b="0" i="0" kern="1200" dirty="0">
                <a:solidFill>
                  <a:schemeClr val="tx1"/>
                </a:solidFill>
                <a:effectLst/>
                <a:latin typeface="+mn-lt"/>
                <a:ea typeface="+mn-ea"/>
                <a:cs typeface="+mn-cs"/>
              </a:rPr>
              <a:t> was a long-lived Cape Verde hurricane and the wettest tropical cyclone on record in the Carolinas. The sixth named storm, third hurricane, and the first major hurricane of the 2018 Atlantic hurricane season, Florence originated from a strong tropical wave that emerged off the west coast of Africa on August 30, 2018. Florence became a tropical depression near Cape Verde on August 31 and progressed west-northwest, becoming a Tropical Storm on September 1. Florence strengthened rapidly on September 4–5, becoming a Category 4 storm on the Saffir-Simpson wind scale with maximum sustained winds of 130 mph. Florence weakened to a tropical storm by September 7, but the system regained hurricane strength on September 9 and major hurricane status with winds of 140 mph on September 10. However, increasing wind shear caused the storm's winds to gradually weaken over the next few days. However, the storm's wind field continued to grow. By the evening of September 13, Florence had been downgraded to a Category 1 hurricane. Hurricane Florence made landfall near Wrightsville Beach early on Friday September 14, and weakened further as it slowly moved inland.</a:t>
            </a:r>
            <a:endParaRPr lang="en-US"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38</a:t>
            </a:fld>
            <a:endParaRPr lang="en-US"/>
          </a:p>
        </p:txBody>
      </p:sp>
    </p:spTree>
    <p:extLst>
      <p:ext uri="{BB962C8B-B14F-4D97-AF65-F5344CB8AC3E}">
        <p14:creationId xmlns:p14="http://schemas.microsoft.com/office/powerpoint/2010/main" val="27685341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39</a:t>
            </a:fld>
            <a:endParaRPr lang="en-US"/>
          </a:p>
        </p:txBody>
      </p:sp>
    </p:spTree>
    <p:extLst>
      <p:ext uri="{BB962C8B-B14F-4D97-AF65-F5344CB8AC3E}">
        <p14:creationId xmlns:p14="http://schemas.microsoft.com/office/powerpoint/2010/main" val="2097529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an 80 member ensemble. Unstructured grid with more than 50,000 links.</a:t>
            </a:r>
          </a:p>
          <a:p>
            <a:r>
              <a:rPr lang="en-US" dirty="0"/>
              <a:t>Streamflow data available at more than 100 gauges every 15 mins. Gauge locations is given in black circles.</a:t>
            </a:r>
          </a:p>
          <a:p>
            <a:endParaRPr lang="en-US" dirty="0"/>
          </a:p>
          <a:p>
            <a:r>
              <a:rPr lang="en-US" dirty="0"/>
              <a:t>We run an open loop; i.e., 80 member ensemble forward in time with no assimilation of data. The goal is to assess the performance of the model, detect biases, … This is later compared to a DA run, that uses adaptive inflation (both in space and time), a new pattern-based localization and Gaussian </a:t>
            </a:r>
            <a:r>
              <a:rPr lang="en-US" dirty="0" err="1"/>
              <a:t>Anamorphosis</a:t>
            </a:r>
            <a:r>
              <a:rPr lang="en-US" dirty="0"/>
              <a:t> (variable transform). </a:t>
            </a:r>
          </a:p>
          <a:p>
            <a:endParaRPr lang="en-US" dirty="0"/>
          </a:p>
          <a:p>
            <a:r>
              <a:rPr lang="en-US" dirty="0"/>
              <a:t>Prior to this, we spin up the entire 80 members (with perturbed </a:t>
            </a:r>
            <a:r>
              <a:rPr lang="en-US" dirty="0" err="1"/>
              <a:t>forcings</a:t>
            </a:r>
            <a:r>
              <a:rPr lang="en-US" dirty="0"/>
              <a:t>) for around a month. </a:t>
            </a:r>
          </a:p>
          <a:p>
            <a:endParaRPr lang="en-US" dirty="0"/>
          </a:p>
          <a:p>
            <a:r>
              <a:rPr lang="en-US" dirty="0"/>
              <a:t>What you see in figure is the time-averaged ensemble mean over the simulation period (9/7 – 10/7), obtained using the control configuration. Line thickness and color represent flow.  </a:t>
            </a:r>
          </a:p>
          <a:p>
            <a:endParaRPr lang="en-US"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40</a:t>
            </a:fld>
            <a:endParaRPr lang="en-US"/>
          </a:p>
        </p:txBody>
      </p:sp>
    </p:spTree>
    <p:extLst>
      <p:ext uri="{BB962C8B-B14F-4D97-AF65-F5344CB8AC3E}">
        <p14:creationId xmlns:p14="http://schemas.microsoft.com/office/powerpoint/2010/main" val="42316363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Difference between posterior mean (DA) and Control. On average, DA seems to add water to the channels suggesting that the model underestimates the streamflow compared to the observations. </a:t>
            </a:r>
          </a:p>
          <a:p>
            <a:r>
              <a:rPr lang="en-US" dirty="0"/>
              <a:t>Major update happens along the main stream channels. </a:t>
            </a:r>
          </a:p>
          <a:p>
            <a:endParaRPr lang="en-US" dirty="0"/>
          </a:p>
          <a:p>
            <a:r>
              <a:rPr lang="en-US" dirty="0"/>
              <a:t>I’m going to focus on the two gauges highlighted here. </a:t>
            </a:r>
          </a:p>
        </p:txBody>
      </p:sp>
      <p:sp>
        <p:nvSpPr>
          <p:cNvPr id="4" name="Slide Number Placeholder 3"/>
          <p:cNvSpPr>
            <a:spLocks noGrp="1"/>
          </p:cNvSpPr>
          <p:nvPr>
            <p:ph type="sldNum" sz="quarter" idx="5"/>
          </p:nvPr>
        </p:nvSpPr>
        <p:spPr/>
        <p:txBody>
          <a:bodyPr/>
          <a:lstStyle/>
          <a:p>
            <a:fld id="{D2074D54-BCCE-6445-A115-0B20BFE62C19}" type="slidenum">
              <a:rPr lang="en-US" smtClean="0"/>
              <a:pPr/>
              <a:t>41</a:t>
            </a:fld>
            <a:endParaRPr lang="en-US"/>
          </a:p>
        </p:txBody>
      </p:sp>
    </p:spTree>
    <p:extLst>
      <p:ext uri="{BB962C8B-B14F-4D97-AF65-F5344CB8AC3E}">
        <p14:creationId xmlns:p14="http://schemas.microsoft.com/office/powerpoint/2010/main" val="34109573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Ideally, we would like to have ensembles of all the components, with an ensemble of weather realizations (precipitation, temperature, wind) to faithfully represent the uncertainty of the entire system.</a:t>
            </a:r>
          </a:p>
          <a:p>
            <a:endParaRPr lang="en-US" dirty="0"/>
          </a:p>
          <a:p>
            <a:r>
              <a:rPr lang="en-US" dirty="0"/>
              <a:t>Here, we just focus on the Channel-Only configuration that also has a groundwater bucket contribution.  To overcome the limitations of having a single deterministic state, we generate an ensemble of streamflow states for the Channel Module by perturbing a single state with various noise distributions. Then, in the course of an assimilation experiment, it is necessary to sustain some sort of ensemble spread - so we have parametric noise models for both the overland flux and groundwater flux contributions to the Channel Model. The overland flux is intermittent and generally quite small or zero, so the noise is only added for periods when the overland flux is greater than zero. However, since the groundwater flux is uncertain, the noise model is invoked at every step.</a:t>
            </a:r>
          </a:p>
          <a:p>
            <a:r>
              <a:rPr lang="en-US" dirty="0"/>
              <a:t>The whole thing can be run in docker and comes with a python workflow manager.</a:t>
            </a:r>
          </a:p>
          <a:p>
            <a:endParaRPr lang="en-US" dirty="0"/>
          </a:p>
          <a:p>
            <a:r>
              <a:rPr lang="en-US" dirty="0"/>
              <a:t>The WRF-Hydro team at RAL has configured a test case that encompasses the landfall region of Hurricane Florence </a:t>
            </a:r>
          </a:p>
        </p:txBody>
      </p:sp>
      <p:sp>
        <p:nvSpPr>
          <p:cNvPr id="4" name="Slide Number Placeholder 3"/>
          <p:cNvSpPr>
            <a:spLocks noGrp="1"/>
          </p:cNvSpPr>
          <p:nvPr>
            <p:ph type="sldNum" sz="quarter" idx="5"/>
          </p:nvPr>
        </p:nvSpPr>
        <p:spPr/>
        <p:txBody>
          <a:bodyPr/>
          <a:lstStyle/>
          <a:p>
            <a:fld id="{D2074D54-BCCE-6445-A115-0B20BFE62C19}" type="slidenum">
              <a:rPr lang="en-US" smtClean="0"/>
              <a:pPr/>
              <a:t>42</a:t>
            </a:fld>
            <a:endParaRPr lang="en-US"/>
          </a:p>
        </p:txBody>
      </p:sp>
    </p:spTree>
    <p:extLst>
      <p:ext uri="{BB962C8B-B14F-4D97-AF65-F5344CB8AC3E}">
        <p14:creationId xmlns:p14="http://schemas.microsoft.com/office/powerpoint/2010/main" val="8085678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solidFill>
                  <a:srgbClr val="000000"/>
                </a:solidFill>
              </a:rPr>
              <a:pPr/>
              <a:t>43</a:t>
            </a:fld>
            <a:endParaRPr lang="en-US">
              <a:solidFill>
                <a:srgbClr val="000000"/>
              </a:solidFill>
            </a:endParaRPr>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6545351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p:spPr>
      </p:sp>
      <p:sp>
        <p:nvSpPr>
          <p:cNvPr id="9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9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3B7787-EFD7-4C91-B239-3FB1C75D8C5C}" type="slidenum">
              <a:rPr lang="en-US">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19550815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09EDD4-76B0-2144-883C-A0FB16EB0411}" type="slidenum">
              <a:rPr lang="en-US" smtClean="0"/>
              <a:pPr/>
              <a:t>47</a:t>
            </a:fld>
            <a:endParaRPr lang="en-US"/>
          </a:p>
        </p:txBody>
      </p:sp>
    </p:spTree>
    <p:extLst>
      <p:ext uri="{BB962C8B-B14F-4D97-AF65-F5344CB8AC3E}">
        <p14:creationId xmlns:p14="http://schemas.microsoft.com/office/powerpoint/2010/main" val="3083692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baseline="0" dirty="0"/>
              <a:t> is s17f04.eps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t>9</a:t>
            </a:fld>
            <a:endParaRPr lang="en-US" dirty="0"/>
          </a:p>
        </p:txBody>
      </p:sp>
    </p:spTree>
    <p:extLst>
      <p:ext uri="{BB962C8B-B14F-4D97-AF65-F5344CB8AC3E}">
        <p14:creationId xmlns:p14="http://schemas.microsoft.com/office/powerpoint/2010/main" val="5577315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solidFill>
                  <a:srgbClr val="000000"/>
                </a:solidFill>
              </a:rPr>
              <a:pPr/>
              <a:t>48</a:t>
            </a:fld>
            <a:endParaRPr lang="en-US">
              <a:solidFill>
                <a:srgbClr val="000000"/>
              </a:solidFill>
            </a:endParaRPr>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5354451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3DAA16-6D1C-3F42-9585-06915C45B65E}" type="slidenum">
              <a:rPr lang="en-US" smtClean="0"/>
              <a:t>49</a:t>
            </a:fld>
            <a:endParaRPr lang="en-US"/>
          </a:p>
        </p:txBody>
      </p:sp>
    </p:spTree>
    <p:extLst>
      <p:ext uri="{BB962C8B-B14F-4D97-AF65-F5344CB8AC3E}">
        <p14:creationId xmlns:p14="http://schemas.microsoft.com/office/powerpoint/2010/main" val="16987750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solidFill>
                  <a:srgbClr val="000000"/>
                </a:solidFill>
              </a:rPr>
              <a:pPr/>
              <a:t>51</a:t>
            </a:fld>
            <a:endParaRPr lang="en-US">
              <a:solidFill>
                <a:srgbClr val="000000"/>
              </a:solidFill>
            </a:endParaRPr>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5689908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B4B0FE2-7B5A-884A-8D74-6477543280BC}" type="slidenum">
              <a:rPr lang="en-US" smtClean="0"/>
              <a:pPr>
                <a:defRPr/>
              </a:pPr>
              <a:t>52</a:t>
            </a:fld>
            <a:endParaRPr lang="en-US"/>
          </a:p>
        </p:txBody>
      </p:sp>
    </p:spTree>
    <p:extLst>
      <p:ext uri="{BB962C8B-B14F-4D97-AF65-F5344CB8AC3E}">
        <p14:creationId xmlns:p14="http://schemas.microsoft.com/office/powerpoint/2010/main" val="23848892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B4B0FE2-7B5A-884A-8D74-6477543280BC}" type="slidenum">
              <a:rPr lang="en-US" smtClean="0"/>
              <a:pPr>
                <a:defRPr/>
              </a:pPr>
              <a:t>53</a:t>
            </a:fld>
            <a:endParaRPr lang="en-US"/>
          </a:p>
        </p:txBody>
      </p:sp>
    </p:spTree>
    <p:extLst>
      <p:ext uri="{BB962C8B-B14F-4D97-AF65-F5344CB8AC3E}">
        <p14:creationId xmlns:p14="http://schemas.microsoft.com/office/powerpoint/2010/main" val="27649720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B4B0FE2-7B5A-884A-8D74-6477543280BC}" type="slidenum">
              <a:rPr lang="en-US" smtClean="0"/>
              <a:pPr>
                <a:defRPr/>
              </a:pPr>
              <a:t>54</a:t>
            </a:fld>
            <a:endParaRPr lang="en-US"/>
          </a:p>
        </p:txBody>
      </p:sp>
    </p:spTree>
    <p:extLst>
      <p:ext uri="{BB962C8B-B14F-4D97-AF65-F5344CB8AC3E}">
        <p14:creationId xmlns:p14="http://schemas.microsoft.com/office/powerpoint/2010/main" val="24429204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solidFill>
                  <a:srgbClr val="000000"/>
                </a:solidFill>
              </a:rPr>
              <a:pPr/>
              <a:t>55</a:t>
            </a:fld>
            <a:endParaRPr lang="en-US">
              <a:solidFill>
                <a:srgbClr val="000000"/>
              </a:solidFill>
            </a:endParaRPr>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9245295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solidFill>
                  <a:srgbClr val="000000"/>
                </a:solidFill>
              </a:rPr>
              <a:pPr/>
              <a:t>56</a:t>
            </a:fld>
            <a:endParaRPr lang="en-US">
              <a:solidFill>
                <a:srgbClr val="000000"/>
              </a:solidFill>
            </a:endParaRPr>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9738532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solidFill>
                  <a:srgbClr val="000000"/>
                </a:solidFill>
              </a:rPr>
              <a:pPr/>
              <a:t>57</a:t>
            </a:fld>
            <a:endParaRPr lang="en-US">
              <a:solidFill>
                <a:srgbClr val="000000"/>
              </a:solidFill>
            </a:endParaRPr>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4839910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solidFill>
                  <a:srgbClr val="000000"/>
                </a:solidFill>
              </a:rPr>
              <a:pPr/>
              <a:t>58</a:t>
            </a:fld>
            <a:endParaRPr lang="en-US">
              <a:solidFill>
                <a:srgbClr val="000000"/>
              </a:solidFill>
            </a:endParaRPr>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907194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baseline="0" dirty="0"/>
              <a:t> is s17f05.eps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t>10</a:t>
            </a:fld>
            <a:endParaRPr lang="en-US" dirty="0"/>
          </a:p>
        </p:txBody>
      </p:sp>
    </p:spTree>
    <p:extLst>
      <p:ext uri="{BB962C8B-B14F-4D97-AF65-F5344CB8AC3E}">
        <p14:creationId xmlns:p14="http://schemas.microsoft.com/office/powerpoint/2010/main" val="31016655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solidFill>
                  <a:srgbClr val="000000"/>
                </a:solidFill>
              </a:rPr>
              <a:pPr/>
              <a:t>63</a:t>
            </a:fld>
            <a:endParaRPr lang="en-US">
              <a:solidFill>
                <a:srgbClr val="000000"/>
              </a:solidFill>
            </a:endParaRPr>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769506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solidFill>
                  <a:srgbClr val="000000"/>
                </a:solidFill>
              </a:rPr>
              <a:pPr/>
              <a:t>64</a:t>
            </a:fld>
            <a:endParaRPr lang="en-US">
              <a:solidFill>
                <a:srgbClr val="000000"/>
              </a:solidFill>
            </a:endParaRPr>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3158964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solidFill>
                  <a:srgbClr val="000000"/>
                </a:solidFill>
              </a:rPr>
              <a:pPr/>
              <a:t>65</a:t>
            </a:fld>
            <a:endParaRPr lang="en-US">
              <a:solidFill>
                <a:srgbClr val="000000"/>
              </a:solidFill>
            </a:endParaRPr>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6040200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Streamflow is a positive quantity. Negative flow is not physical. The Kalman update does not respect this positiveness constraint. Hence, the distributions are not Gaussian.</a:t>
            </a:r>
          </a:p>
          <a:p>
            <a:endParaRPr lang="en-US" dirty="0"/>
          </a:p>
          <a:p>
            <a:r>
              <a:rPr lang="en-US" dirty="0"/>
              <a:t>GA aims at transforming the variables into Gaussian space before performing the update. The update happens in a Gaussian space (which fits the context of the KF), and then an inverse transform to the physical space is performed. </a:t>
            </a:r>
          </a:p>
          <a:p>
            <a:endParaRPr lang="en-US" dirty="0"/>
          </a:p>
          <a:p>
            <a:r>
              <a:rPr lang="en-US" dirty="0"/>
              <a:t>The transformation can be analytical (e.g., logarithm) or fully empirical by projecting the ensemble into standard normal distributions. This is done by constructing the inverse </a:t>
            </a:r>
            <a:r>
              <a:rPr lang="en-US" dirty="0" err="1"/>
              <a:t>cdf</a:t>
            </a:r>
            <a:r>
              <a:rPr lang="en-US" dirty="0"/>
              <a:t> of the ensemble and then finding its quantiles. A piece-wise linear function is then constructed using these quantiles and interpolation is used to find a smooth function. </a:t>
            </a:r>
          </a:p>
          <a:p>
            <a:endParaRPr lang="en-US"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66</a:t>
            </a:fld>
            <a:endParaRPr lang="en-US"/>
          </a:p>
        </p:txBody>
      </p:sp>
    </p:spTree>
    <p:extLst>
      <p:ext uri="{BB962C8B-B14F-4D97-AF65-F5344CB8AC3E}">
        <p14:creationId xmlns:p14="http://schemas.microsoft.com/office/powerpoint/2010/main" val="28331345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solidFill>
                  <a:srgbClr val="000000"/>
                </a:solidFill>
              </a:rPr>
              <a:pPr/>
              <a:t>68</a:t>
            </a:fld>
            <a:endParaRPr lang="en-US">
              <a:solidFill>
                <a:srgbClr val="000000"/>
              </a:solidFill>
            </a:endParaRPr>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251539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solidFill>
                  <a:srgbClr val="000000"/>
                </a:solidFill>
              </a:rPr>
              <a:pPr/>
              <a:t>69</a:t>
            </a:fld>
            <a:endParaRPr lang="en-US">
              <a:solidFill>
                <a:srgbClr val="000000"/>
              </a:solidFill>
            </a:endParaRPr>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381150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baseline="0" dirty="0"/>
              <a:t> is s17f06.eps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t>11</a:t>
            </a:fld>
            <a:endParaRPr lang="en-US" dirty="0"/>
          </a:p>
        </p:txBody>
      </p:sp>
    </p:spTree>
    <p:extLst>
      <p:ext uri="{BB962C8B-B14F-4D97-AF65-F5344CB8AC3E}">
        <p14:creationId xmlns:p14="http://schemas.microsoft.com/office/powerpoint/2010/main" val="3457982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baseline="0" dirty="0"/>
              <a:t> is s17f07.eps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t>12</a:t>
            </a:fld>
            <a:endParaRPr lang="en-US" dirty="0"/>
          </a:p>
        </p:txBody>
      </p:sp>
    </p:spTree>
    <p:extLst>
      <p:ext uri="{BB962C8B-B14F-4D97-AF65-F5344CB8AC3E}">
        <p14:creationId xmlns:p14="http://schemas.microsoft.com/office/powerpoint/2010/main" val="3837383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baseline="0" dirty="0"/>
              <a:t> is s17f08.eps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t>13</a:t>
            </a:fld>
            <a:endParaRPr lang="en-US" dirty="0"/>
          </a:p>
        </p:txBody>
      </p:sp>
    </p:spTree>
    <p:extLst>
      <p:ext uri="{BB962C8B-B14F-4D97-AF65-F5344CB8AC3E}">
        <p14:creationId xmlns:p14="http://schemas.microsoft.com/office/powerpoint/2010/main" val="2781654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Houtekamer</a:t>
            </a:r>
            <a:r>
              <a:rPr lang="en-US" baseline="0" dirty="0"/>
              <a:t> and Mitchell 2001 MWR </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t>15</a:t>
            </a:fld>
            <a:endParaRPr lang="en-US"/>
          </a:p>
        </p:txBody>
      </p:sp>
    </p:spTree>
    <p:extLst>
      <p:ext uri="{BB962C8B-B14F-4D97-AF65-F5344CB8AC3E}">
        <p14:creationId xmlns:p14="http://schemas.microsoft.com/office/powerpoint/2010/main" val="4056103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Anderson, J.L., 2003:</a:t>
            </a:r>
            <a:r>
              <a:rPr lang="en-US" sz="1200" baseline="0" dirty="0"/>
              <a:t> </a:t>
            </a:r>
            <a:r>
              <a:rPr lang="en-US" sz="1200" dirty="0"/>
              <a:t>A local least squares framework for ensemble filtering. </a:t>
            </a:r>
            <a:r>
              <a:rPr lang="en-US" sz="1200" i="1" dirty="0"/>
              <a:t>Mon. </a:t>
            </a:r>
            <a:r>
              <a:rPr lang="en-US" sz="1200" i="1" dirty="0" err="1"/>
              <a:t>Wea</a:t>
            </a:r>
            <a:r>
              <a:rPr lang="en-US" sz="1200" i="1" dirty="0"/>
              <a:t>. Rev.</a:t>
            </a:r>
            <a:r>
              <a:rPr lang="en-US" sz="1200" dirty="0"/>
              <a:t>, </a:t>
            </a:r>
            <a:r>
              <a:rPr lang="en-US" sz="1200" b="1" dirty="0"/>
              <a:t>131</a:t>
            </a:r>
            <a:r>
              <a:rPr lang="en-US" sz="1200" dirty="0"/>
              <a:t>, 634-642</a:t>
            </a:r>
          </a:p>
          <a:p>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t>18</a:t>
            </a:fld>
            <a:endParaRPr lang="en-US"/>
          </a:p>
        </p:txBody>
      </p:sp>
    </p:spTree>
    <p:extLst>
      <p:ext uri="{BB962C8B-B14F-4D97-AF65-F5344CB8AC3E}">
        <p14:creationId xmlns:p14="http://schemas.microsoft.com/office/powerpoint/2010/main" val="34057346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4" name="Picture 8" descr="DARTspaghettiSquare"/>
          <p:cNvPicPr>
            <a:picLocks noChangeAspect="1" noChangeArrowheads="1"/>
          </p:cNvPicPr>
          <p:nvPr userDrawn="1"/>
        </p:nvPicPr>
        <p:blipFill>
          <a:blip r:embed="rId2"/>
          <a:srcRect/>
          <a:stretch>
            <a:fillRect/>
          </a:stretch>
        </p:blipFill>
        <p:spPr bwMode="auto">
          <a:xfrm>
            <a:off x="5015517" y="3988206"/>
            <a:ext cx="2989263" cy="1830388"/>
          </a:xfrm>
          <a:prstGeom prst="rect">
            <a:avLst/>
          </a:prstGeom>
          <a:noFill/>
          <a:ln w="9525">
            <a:noFill/>
            <a:miter lim="800000"/>
            <a:headEnd/>
            <a:tailEnd/>
          </a:ln>
        </p:spPr>
      </p:pic>
      <p:pic>
        <p:nvPicPr>
          <p:cNvPr id="15" name="Picture 9" descr="visitus914"/>
          <p:cNvPicPr>
            <a:picLocks noChangeAspect="1" noChangeArrowheads="1"/>
          </p:cNvPicPr>
          <p:nvPr userDrawn="1"/>
        </p:nvPicPr>
        <p:blipFill>
          <a:blip r:embed="rId3"/>
          <a:srcRect/>
          <a:stretch>
            <a:fillRect/>
          </a:stretch>
        </p:blipFill>
        <p:spPr bwMode="auto">
          <a:xfrm>
            <a:off x="1117146" y="3994557"/>
            <a:ext cx="2770188" cy="1824037"/>
          </a:xfrm>
          <a:prstGeom prst="rect">
            <a:avLst/>
          </a:prstGeom>
          <a:noFill/>
          <a:ln w="9525">
            <a:noFill/>
            <a:miter lim="800000"/>
            <a:headEnd/>
            <a:tailEnd/>
          </a:ln>
        </p:spPr>
      </p:pic>
      <p:sp>
        <p:nvSpPr>
          <p:cNvPr id="16" name="Title 5"/>
          <p:cNvSpPr>
            <a:spLocks noGrp="1"/>
          </p:cNvSpPr>
          <p:nvPr>
            <p:ph type="title"/>
          </p:nvPr>
        </p:nvSpPr>
        <p:spPr>
          <a:xfrm>
            <a:off x="0" y="2528662"/>
            <a:ext cx="9144000" cy="1143000"/>
          </a:xfrm>
        </p:spPr>
        <p:txBody>
          <a:bodyPr>
            <a:normAutofit fontScale="90000"/>
          </a:bodyPr>
          <a:lstStyle>
            <a:lvl1pPr>
              <a:defRPr sz="3200"/>
            </a:lvl1pPr>
          </a:lstStyle>
          <a:p>
            <a:r>
              <a:rPr lang="en-US"/>
              <a:t>Click to edit Master title style</a:t>
            </a:r>
            <a:endParaRPr lang="en-US" dirty="0"/>
          </a:p>
        </p:txBody>
      </p:sp>
      <p:sp>
        <p:nvSpPr>
          <p:cNvPr id="17" name="TextBox 16"/>
          <p:cNvSpPr txBox="1"/>
          <p:nvPr userDrawn="1"/>
        </p:nvSpPr>
        <p:spPr>
          <a:xfrm>
            <a:off x="622752" y="6224699"/>
            <a:ext cx="5288874" cy="553998"/>
          </a:xfrm>
          <a:prstGeom prst="rect">
            <a:avLst/>
          </a:prstGeom>
          <a:noFill/>
        </p:spPr>
        <p:txBody>
          <a:bodyPr wrap="square" rtlCol="0">
            <a:spAutoFit/>
          </a:bodyPr>
          <a:lstStyle/>
          <a:p>
            <a:r>
              <a:rPr lang="en-US" sz="1000" dirty="0"/>
              <a:t>The National Center for Atmospheric Research is sponsored by the National Science Foundation. Any opinions, findings and conclusions or recommendations expressed in this publication are those of the author(s) and do not necessarily reflect the views of the National Science Foundation.</a:t>
            </a:r>
          </a:p>
        </p:txBody>
      </p:sp>
      <p:sp>
        <p:nvSpPr>
          <p:cNvPr id="18" name="TextBox 17"/>
          <p:cNvSpPr txBox="1"/>
          <p:nvPr userDrawn="1"/>
        </p:nvSpPr>
        <p:spPr>
          <a:xfrm>
            <a:off x="8114374" y="6010420"/>
            <a:ext cx="906017" cy="246221"/>
          </a:xfrm>
          <a:prstGeom prst="rect">
            <a:avLst/>
          </a:prstGeom>
          <a:noFill/>
        </p:spPr>
        <p:txBody>
          <a:bodyPr wrap="none" rtlCol="0">
            <a:spAutoFit/>
          </a:bodyPr>
          <a:lstStyle/>
          <a:p>
            <a:r>
              <a:rPr lang="en-US" sz="1000" dirty="0"/>
              <a:t> ©UCAR 2019</a:t>
            </a:r>
          </a:p>
        </p:txBody>
      </p:sp>
      <p:pic>
        <p:nvPicPr>
          <p:cNvPr id="19" name="Picture 18" descr="DARTYellowWhite.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99734" y="332083"/>
            <a:ext cx="6344532" cy="1874520"/>
          </a:xfrm>
          <a:prstGeom prst="rect">
            <a:avLst/>
          </a:prstGeom>
        </p:spPr>
      </p:pic>
      <p:pic>
        <p:nvPicPr>
          <p:cNvPr id="20" name="Picture 7" descr="nsf1"/>
          <p:cNvPicPr>
            <a:picLocks noChangeAspect="1" noChangeArrowheads="1"/>
          </p:cNvPicPr>
          <p:nvPr userDrawn="1"/>
        </p:nvPicPr>
        <p:blipFill>
          <a:blip r:embed="rId5"/>
          <a:srcRect/>
          <a:stretch>
            <a:fillRect/>
          </a:stretch>
        </p:blipFill>
        <p:spPr bwMode="auto">
          <a:xfrm>
            <a:off x="101576" y="6222806"/>
            <a:ext cx="554444" cy="557784"/>
          </a:xfrm>
          <a:prstGeom prst="rect">
            <a:avLst/>
          </a:prstGeom>
          <a:noFill/>
          <a:ln w="9525">
            <a:noFill/>
            <a:miter lim="800000"/>
            <a:headEnd/>
            <a:tailEnd/>
          </a:ln>
        </p:spPr>
      </p:pic>
      <p:pic>
        <p:nvPicPr>
          <p:cNvPr id="21" name="Picture 20" descr="ncar_ucar_logo_text.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767682" y="6244656"/>
            <a:ext cx="2250831" cy="512064"/>
          </a:xfrm>
          <a:prstGeom prst="rect">
            <a:avLst/>
          </a:prstGeom>
        </p:spPr>
      </p:pic>
    </p:spTree>
    <p:extLst>
      <p:ext uri="{BB962C8B-B14F-4D97-AF65-F5344CB8AC3E}">
        <p14:creationId xmlns:p14="http://schemas.microsoft.com/office/powerpoint/2010/main" val="2257703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a:xfrm>
            <a:off x="6941744" y="6492875"/>
            <a:ext cx="2202255" cy="365125"/>
          </a:xfrm>
          <a:prstGeom prst="rect">
            <a:avLst/>
          </a:prstGeom>
        </p:spPr>
        <p:txBody>
          <a:bodyPr/>
          <a:lstStyle>
            <a:lvl1pPr>
              <a:defRPr>
                <a:solidFill>
                  <a:schemeClr val="bg1">
                    <a:lumMod val="50000"/>
                  </a:schemeClr>
                </a:solidFill>
              </a:defRPr>
            </a:lvl1pPr>
          </a:lstStyle>
          <a:p>
            <a:pPr algn="r"/>
            <a:r>
              <a:rPr lang="en-US" sz="1200" dirty="0"/>
              <a:t>DART_LAB</a:t>
            </a:r>
            <a:r>
              <a:rPr lang="en-US" dirty="0"/>
              <a:t> </a:t>
            </a:r>
            <a:r>
              <a:rPr lang="en-US" sz="1200" dirty="0"/>
              <a:t>Section 1: </a:t>
            </a:r>
            <a:fld id="{283B4FF1-25A9-3741-B230-AA79218BFD91}" type="slidenum">
              <a:rPr lang="en-US" sz="1200" smtClean="0"/>
              <a:pPr algn="r"/>
              <a:t>‹#›</a:t>
            </a:fld>
            <a:r>
              <a:rPr lang="en-US" sz="1200" dirty="0"/>
              <a:t> of 69</a:t>
            </a:r>
          </a:p>
        </p:txBody>
      </p:sp>
      <p:sp>
        <p:nvSpPr>
          <p:cNvPr id="7" name="Title 1"/>
          <p:cNvSpPr>
            <a:spLocks noGrp="1"/>
          </p:cNvSpPr>
          <p:nvPr>
            <p:ph type="title"/>
          </p:nvPr>
        </p:nvSpPr>
        <p:spPr>
          <a:xfrm>
            <a:off x="0" y="0"/>
            <a:ext cx="9144000" cy="638425"/>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392665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p:cNvSpPr>
            <a:spLocks noGrp="1"/>
          </p:cNvSpPr>
          <p:nvPr>
            <p:ph type="ftr" sz="quarter" idx="3"/>
          </p:nvPr>
        </p:nvSpPr>
        <p:spPr>
          <a:xfrm>
            <a:off x="2895600" y="6356350"/>
            <a:ext cx="3276600" cy="365125"/>
          </a:xfrm>
          <a:prstGeom prst="rect">
            <a:avLst/>
          </a:prstGeom>
        </p:spPr>
        <p:txBody>
          <a:bodyPr vert="horz" lIns="91440" tIns="45720" rIns="91440" bIns="45720" rtlCol="0" anchor="ctr"/>
          <a:lstStyle>
            <a:lvl1pPr algn="ctr">
              <a:defRPr sz="1400">
                <a:solidFill>
                  <a:schemeClr val="tx1"/>
                </a:solidFill>
              </a:defRPr>
            </a:lvl1pPr>
          </a:lstStyle>
          <a:p>
            <a:pPr defTabSz="457200" eaLnBrk="1" fontAlgn="auto" hangingPunct="1">
              <a:spcBef>
                <a:spcPts val="0"/>
              </a:spcBef>
              <a:spcAft>
                <a:spcPts val="0"/>
              </a:spcAft>
            </a:pPr>
            <a:r>
              <a:rPr lang="en-US">
                <a:solidFill>
                  <a:srgbClr val="000000"/>
                </a:solidFill>
                <a:latin typeface="Calibri"/>
                <a:ea typeface="ＭＳ Ｐゴシック"/>
                <a:cs typeface="ＭＳ Ｐゴシック"/>
              </a:rPr>
              <a:t>CISL Seminar: 6 Nov 2019</a:t>
            </a:r>
            <a:endParaRPr lang="en-US" dirty="0">
              <a:solidFill>
                <a:srgbClr val="000000"/>
              </a:solidFill>
              <a:latin typeface="Calibri"/>
              <a:ea typeface="ＭＳ Ｐゴシック"/>
              <a:cs typeface="ＭＳ Ｐゴシック"/>
            </a:endParaRPr>
          </a:p>
        </p:txBody>
      </p:sp>
    </p:spTree>
    <p:extLst>
      <p:ext uri="{BB962C8B-B14F-4D97-AF65-F5344CB8AC3E}">
        <p14:creationId xmlns:p14="http://schemas.microsoft.com/office/powerpoint/2010/main" val="1336395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a:xfrm>
            <a:off x="2895600" y="6356350"/>
            <a:ext cx="3276600" cy="365125"/>
          </a:xfrm>
          <a:prstGeom prst="rect">
            <a:avLst/>
          </a:prstGeom>
        </p:spPr>
        <p:txBody>
          <a:bodyPr vert="horz" lIns="91440" tIns="45720" rIns="91440" bIns="45720" rtlCol="0" anchor="ctr"/>
          <a:lstStyle>
            <a:lvl1pPr algn="ctr">
              <a:defRPr sz="1400">
                <a:solidFill>
                  <a:schemeClr val="tx1"/>
                </a:solidFill>
              </a:defRPr>
            </a:lvl1pPr>
          </a:lstStyle>
          <a:p>
            <a:pPr defTabSz="457200" eaLnBrk="1" fontAlgn="auto" hangingPunct="1">
              <a:spcBef>
                <a:spcPts val="0"/>
              </a:spcBef>
              <a:spcAft>
                <a:spcPts val="0"/>
              </a:spcAft>
            </a:pPr>
            <a:r>
              <a:rPr lang="en-US">
                <a:solidFill>
                  <a:srgbClr val="000000"/>
                </a:solidFill>
                <a:latin typeface="Calibri"/>
                <a:ea typeface="ＭＳ Ｐゴシック"/>
                <a:cs typeface="ＭＳ Ｐゴシック"/>
              </a:rPr>
              <a:t>CISL Seminar: 6 Nov 2019</a:t>
            </a:r>
            <a:endParaRPr lang="en-US" dirty="0">
              <a:solidFill>
                <a:srgbClr val="000000"/>
              </a:solidFill>
              <a:latin typeface="Calibri"/>
              <a:ea typeface="ＭＳ Ｐゴシック"/>
              <a:cs typeface="ＭＳ Ｐゴシック"/>
            </a:endParaRPr>
          </a:p>
        </p:txBody>
      </p:sp>
    </p:spTree>
    <p:extLst>
      <p:ext uri="{BB962C8B-B14F-4D97-AF65-F5344CB8AC3E}">
        <p14:creationId xmlns:p14="http://schemas.microsoft.com/office/powerpoint/2010/main" val="1489707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a:t>pg</a:t>
            </a:r>
            <a:r>
              <a:rPr lang="en-US" dirty="0"/>
              <a:t> </a:t>
            </a:r>
            <a:fld id="{1DCE4C99-821D-0A43-B0D2-0BA6C4E4E578}" type="slidenum">
              <a:rPr lang="en-US" smtClean="0"/>
              <a:pPr/>
              <a:t>‹#›</a:t>
            </a:fld>
            <a:endParaRPr lang="en-US" dirty="0"/>
          </a:p>
        </p:txBody>
      </p:sp>
      <p:sp>
        <p:nvSpPr>
          <p:cNvPr id="11"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CISL Seminar: 6 Nov 2019</a:t>
            </a:r>
            <a:endParaRPr lang="en-US" dirty="0"/>
          </a:p>
        </p:txBody>
      </p:sp>
    </p:spTree>
    <p:extLst>
      <p:ext uri="{BB962C8B-B14F-4D97-AF65-F5344CB8AC3E}">
        <p14:creationId xmlns:p14="http://schemas.microsoft.com/office/powerpoint/2010/main" val="2242878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85800"/>
          </a:xfrm>
        </p:spPr>
        <p:txBody>
          <a:bodyPr/>
          <a:lstStyle>
            <a:lvl1pPr>
              <a:defRPr sz="28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p:cNvSpPr>
            <a:spLocks noGrp="1"/>
          </p:cNvSpPr>
          <p:nvPr>
            <p:ph type="ftr" sz="quarter" idx="10"/>
          </p:nvPr>
        </p:nvSpPr>
        <p:spPr>
          <a:xfrm>
            <a:off x="2895600" y="6356350"/>
            <a:ext cx="3276600" cy="365125"/>
          </a:xfrm>
          <a:prstGeom prst="rect">
            <a:avLst/>
          </a:prstGeom>
        </p:spPr>
        <p:txBody>
          <a:bodyPr vert="horz" lIns="91440" tIns="45720" rIns="91440" bIns="45720" rtlCol="0" anchor="ctr"/>
          <a:lstStyle>
            <a:lvl1pPr algn="ctr">
              <a:defRPr sz="1400">
                <a:solidFill>
                  <a:schemeClr val="tx1"/>
                </a:solidFill>
              </a:defRPr>
            </a:lvl1pPr>
          </a:lstStyle>
          <a:p>
            <a:pPr defTabSz="457200" eaLnBrk="1" fontAlgn="auto" hangingPunct="1">
              <a:spcBef>
                <a:spcPts val="0"/>
              </a:spcBef>
              <a:spcAft>
                <a:spcPts val="0"/>
              </a:spcAft>
            </a:pPr>
            <a:r>
              <a:rPr lang="en-US">
                <a:solidFill>
                  <a:srgbClr val="000000"/>
                </a:solidFill>
                <a:latin typeface="Calibri"/>
                <a:ea typeface="ＭＳ Ｐゴシック"/>
                <a:cs typeface="ＭＳ Ｐゴシック"/>
              </a:rPr>
              <a:t>CISL Seminar: 6 Nov 2019</a:t>
            </a:r>
            <a:endParaRPr lang="en-US" dirty="0">
              <a:solidFill>
                <a:srgbClr val="000000"/>
              </a:solidFill>
              <a:latin typeface="Calibri"/>
              <a:ea typeface="ＭＳ Ｐゴシック"/>
              <a:cs typeface="ＭＳ Ｐゴシック"/>
            </a:endParaRPr>
          </a:p>
        </p:txBody>
      </p:sp>
    </p:spTree>
    <p:extLst>
      <p:ext uri="{BB962C8B-B14F-4D97-AF65-F5344CB8AC3E}">
        <p14:creationId xmlns:p14="http://schemas.microsoft.com/office/powerpoint/2010/main" val="239052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CISL Seminar: 6 Nov 2019</a:t>
            </a:r>
          </a:p>
        </p:txBody>
      </p:sp>
      <p:sp>
        <p:nvSpPr>
          <p:cNvPr id="4" name="Rectangle 6"/>
          <p:cNvSpPr>
            <a:spLocks noGrp="1" noChangeArrowheads="1"/>
          </p:cNvSpPr>
          <p:nvPr>
            <p:ph type="sldNum" sz="quarter" idx="12"/>
          </p:nvPr>
        </p:nvSpPr>
        <p:spPr>
          <a:ln/>
        </p:spPr>
        <p:txBody>
          <a:bodyPr/>
          <a:lstStyle>
            <a:lvl1pPr>
              <a:defRPr/>
            </a:lvl1pPr>
          </a:lstStyle>
          <a:p>
            <a:pPr>
              <a:defRPr/>
            </a:pPr>
            <a:fld id="{52FB0CF8-7AA6-475A-B4AE-421DEDBF7E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0810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722313" y="1544638"/>
            <a:ext cx="7772400" cy="1362075"/>
          </a:xfrm>
          <a:prstGeom prst="rect">
            <a:avLst/>
          </a:prstGeom>
        </p:spPr>
        <p:txBody>
          <a:bodyPr anchor="b" anchorCtr="0">
            <a:normAutofit/>
          </a:bodyPr>
          <a:lstStyle>
            <a:lvl1pPr algn="l">
              <a:defRPr sz="3600" b="1" i="0" cap="all">
                <a:solidFill>
                  <a:srgbClr val="003AB9"/>
                </a:solidFill>
                <a:latin typeface="Century Gothic"/>
                <a:cs typeface="Century Gothic"/>
              </a:defRPr>
            </a:lvl1pPr>
          </a:lstStyle>
          <a:p>
            <a:r>
              <a:rPr lang="en-US" dirty="0"/>
              <a:t>Click to edit Master title style</a:t>
            </a:r>
          </a:p>
        </p:txBody>
      </p:sp>
    </p:spTree>
    <p:extLst>
      <p:ext uri="{BB962C8B-B14F-4D97-AF65-F5344CB8AC3E}">
        <p14:creationId xmlns:p14="http://schemas.microsoft.com/office/powerpoint/2010/main" val="2400500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3" name="Content Placeholder 2"/>
          <p:cNvSpPr>
            <a:spLocks noGrp="1"/>
          </p:cNvSpPr>
          <p:nvPr>
            <p:ph idx="1"/>
          </p:nvPr>
        </p:nvSpPr>
        <p:spPr>
          <a:xfrm>
            <a:off x="1445852" y="1006233"/>
            <a:ext cx="6270655" cy="4525963"/>
          </a:xfrm>
          <a:prstGeom prst="rect">
            <a:avLst/>
          </a:prstGeom>
        </p:spPr>
        <p:txBody>
          <a:bodyPr>
            <a:normAutofit/>
          </a:bodyPr>
          <a:lstStyle>
            <a:lvl1pPr>
              <a:defRPr sz="20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p:cNvSpPr>
            <a:spLocks noGrp="1"/>
          </p:cNvSpPr>
          <p:nvPr>
            <p:ph type="title"/>
          </p:nvPr>
        </p:nvSpPr>
        <p:spPr>
          <a:xfrm>
            <a:off x="457200" y="69913"/>
            <a:ext cx="8229600" cy="781539"/>
          </a:xfrm>
          <a:prstGeom prst="rect">
            <a:avLst/>
          </a:prstGeom>
        </p:spPr>
        <p:txBody>
          <a:bodyPr anchor="b" anchorCtr="0">
            <a:normAutofit/>
          </a:bodyPr>
          <a:lstStyle>
            <a:lvl1pPr algn="ctr">
              <a:defRPr sz="3000">
                <a:ln>
                  <a:solidFill>
                    <a:schemeClr val="accent4"/>
                  </a:solidFill>
                </a:ln>
                <a:solidFill>
                  <a:schemeClr val="accent4"/>
                </a:solidFill>
              </a:defRPr>
            </a:lvl1pPr>
          </a:lstStyle>
          <a:p>
            <a:r>
              <a:rPr lang="en-US" dirty="0"/>
              <a:t>Click to edit Master title style</a:t>
            </a:r>
          </a:p>
        </p:txBody>
      </p:sp>
      <p:cxnSp>
        <p:nvCxnSpPr>
          <p:cNvPr id="15" name="Straight Connector 14"/>
          <p:cNvCxnSpPr/>
          <p:nvPr userDrawn="1"/>
        </p:nvCxnSpPr>
        <p:spPr>
          <a:xfrm>
            <a:off x="0" y="915843"/>
            <a:ext cx="9144000" cy="1588"/>
          </a:xfrm>
          <a:prstGeom prst="line">
            <a:avLst/>
          </a:prstGeom>
          <a:ln w="19050">
            <a:solidFill>
              <a:schemeClr val="accent4"/>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8" name="Date Placeholder 6"/>
          <p:cNvSpPr>
            <a:spLocks noGrp="1"/>
          </p:cNvSpPr>
          <p:nvPr>
            <p:ph type="dt" sz="half" idx="10"/>
          </p:nvPr>
        </p:nvSpPr>
        <p:spPr>
          <a:xfrm>
            <a:off x="1486271" y="6437884"/>
            <a:ext cx="749614" cy="365125"/>
          </a:xfrm>
          <a:prstGeom prst="rect">
            <a:avLst/>
          </a:prstGeom>
        </p:spPr>
        <p:txBody>
          <a:bodyPr/>
          <a:lstStyle>
            <a:lvl1pPr>
              <a:defRPr sz="1000">
                <a:solidFill>
                  <a:schemeClr val="bg1"/>
                </a:solidFill>
              </a:defRPr>
            </a:lvl1pPr>
          </a:lstStyle>
          <a:p>
            <a:endParaRPr lang="en-US"/>
          </a:p>
        </p:txBody>
      </p:sp>
      <p:sp>
        <p:nvSpPr>
          <p:cNvPr id="12" name="Footer Placeholder 7"/>
          <p:cNvSpPr>
            <a:spLocks noGrp="1"/>
          </p:cNvSpPr>
          <p:nvPr>
            <p:ph type="ftr" sz="quarter" idx="11"/>
          </p:nvPr>
        </p:nvSpPr>
        <p:spPr>
          <a:xfrm>
            <a:off x="4687272" y="6532924"/>
            <a:ext cx="2895600" cy="365125"/>
          </a:xfrm>
          <a:prstGeom prst="rect">
            <a:avLst/>
          </a:prstGeom>
        </p:spPr>
        <p:txBody>
          <a:bodyPr/>
          <a:lstStyle>
            <a:lvl1pPr>
              <a:defRPr sz="1000">
                <a:solidFill>
                  <a:schemeClr val="bg1"/>
                </a:solidFill>
              </a:defRPr>
            </a:lvl1pPr>
          </a:lstStyle>
          <a:p>
            <a:r>
              <a:rPr lang="en-US"/>
              <a:t>CISL Seminar: 6 Nov 2019</a:t>
            </a:r>
            <a:endParaRPr lang="en-US" dirty="0"/>
          </a:p>
        </p:txBody>
      </p:sp>
    </p:spTree>
    <p:extLst>
      <p:ext uri="{BB962C8B-B14F-4D97-AF65-F5344CB8AC3E}">
        <p14:creationId xmlns:p14="http://schemas.microsoft.com/office/powerpoint/2010/main" val="3960933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1623"/>
            <a:ext cx="9144000" cy="1143000"/>
          </a:xfrm>
          <a:prstGeom prst="rect">
            <a:avLst/>
          </a:prstGeom>
          <a:solidFill>
            <a:srgbClr val="3366FF"/>
          </a:solidFill>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1956348"/>
      </p:ext>
    </p:extLst>
  </p:cSld>
  <p:clrMap bg1="lt1" tx1="dk1" bg2="lt2" tx2="dk2" accent1="accent1" accent2="accent2" accent3="accent3" accent4="accent4" accent5="accent5" accent6="accent6" hlink="hlink" folHlink="folHlink"/>
  <p:sldLayoutIdLst>
    <p:sldLayoutId id="2147484441" r:id="rId1"/>
    <p:sldLayoutId id="2147484442" r:id="rId2"/>
    <p:sldLayoutId id="2147484443" r:id="rId3"/>
    <p:sldLayoutId id="2147484444" r:id="rId4"/>
    <p:sldLayoutId id="2147484445" r:id="rId5"/>
    <p:sldLayoutId id="2147484446" r:id="rId6"/>
    <p:sldLayoutId id="2147484447" r:id="rId7"/>
    <p:sldLayoutId id="2147484448" r:id="rId8"/>
    <p:sldLayoutId id="2147484449" r:id="rId9"/>
  </p:sldLayoutIdLst>
  <p:hf hdr="0" dt="0"/>
  <p:txStyles>
    <p:titleStyle>
      <a:lvl1pPr algn="ctr" defTabSz="457200" rtl="0" eaLnBrk="1" latinLnBrk="0" hangingPunct="1">
        <a:spcBef>
          <a:spcPct val="0"/>
        </a:spcBef>
        <a:buNone/>
        <a:defRPr sz="4400" kern="1200">
          <a:solidFill>
            <a:schemeClr val="bg1"/>
          </a:solidFill>
          <a:effectLst>
            <a:outerShdw blurRad="63500" dir="3600000" algn="tl" rotWithShape="0">
              <a:srgbClr val="000000">
                <a:alpha val="70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1.xml"/><Relationship Id="rId16"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32.jpeg"/><Relationship Id="rId5" Type="http://schemas.openxmlformats.org/officeDocument/2006/relationships/image" Target="../media/image26.png"/><Relationship Id="rId15" Type="http://schemas.openxmlformats.org/officeDocument/2006/relationships/image" Target="../media/image3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png"/><Relationship Id="rId14" Type="http://schemas.openxmlformats.org/officeDocument/2006/relationships/image" Target="../media/image35.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6.jpg"/></Relationships>
</file>

<file path=ppt/slides/_rels/slide36.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jpeg"/><Relationship Id="rId3" Type="http://schemas.openxmlformats.org/officeDocument/2006/relationships/hyperlink" Target="https://www.ral.ucar.edu/projects/wrf_hydro" TargetMode="External"/><Relationship Id="rId7" Type="http://schemas.openxmlformats.org/officeDocument/2006/relationships/image" Target="../media/image50.png"/><Relationship Id="rId12"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gif"/></Relationships>
</file>

<file path=ppt/slides/_rels/slide37.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9.tiff"/></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6.emf"/></Relationships>
</file>

<file path=ppt/slides/_rels/slide41.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69.jpg"/></Relationships>
</file>

<file path=ppt/slides/_rels/slide4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3.gif"/><Relationship Id="rId5" Type="http://schemas.openxmlformats.org/officeDocument/2006/relationships/image" Target="../media/image72.png"/><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8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86.jpg"/></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94.emf"/></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effectLst/>
              </a:rPr>
              <a:t>CISL's Data Assimilation Research Section: </a:t>
            </a:r>
            <a:br>
              <a:rPr lang="en-US" dirty="0">
                <a:effectLst/>
              </a:rPr>
            </a:br>
            <a:r>
              <a:rPr lang="en-US" sz="2800" dirty="0">
                <a:effectLst/>
              </a:rPr>
              <a:t>Accelerating NCAR Science with Ensemble Data Assimilation</a:t>
            </a:r>
          </a:p>
        </p:txBody>
      </p:sp>
    </p:spTree>
    <p:extLst>
      <p:ext uri="{BB962C8B-B14F-4D97-AF65-F5344CB8AC3E}">
        <p14:creationId xmlns:p14="http://schemas.microsoft.com/office/powerpoint/2010/main" val="1813469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21"/>
            <a:ext cx="9144000" cy="1143000"/>
          </a:xfrm>
        </p:spPr>
        <p:txBody>
          <a:bodyPr>
            <a:normAutofit fontScale="90000"/>
          </a:bodyPr>
          <a:lstStyle/>
          <a:p>
            <a:r>
              <a:rPr lang="en-US" dirty="0"/>
              <a:t>Simple Example: Lorenz 63</a:t>
            </a:r>
            <a:br>
              <a:rPr lang="en-US" dirty="0"/>
            </a:br>
            <a:r>
              <a:rPr lang="en-US" dirty="0"/>
              <a:t>3-variable chaotic model</a:t>
            </a:r>
          </a:p>
        </p:txBody>
      </p:sp>
      <p:pic>
        <p:nvPicPr>
          <p:cNvPr id="6" name="Picture 5" descr="s17f05.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09700"/>
            <a:ext cx="4432300" cy="4038600"/>
          </a:xfrm>
          <a:prstGeom prst="rect">
            <a:avLst/>
          </a:prstGeom>
        </p:spPr>
      </p:pic>
      <p:sp>
        <p:nvSpPr>
          <p:cNvPr id="7" name="TextBox 6"/>
          <p:cNvSpPr txBox="1"/>
          <p:nvPr/>
        </p:nvSpPr>
        <p:spPr>
          <a:xfrm>
            <a:off x="5090643" y="1926974"/>
            <a:ext cx="2738951" cy="1015663"/>
          </a:xfrm>
          <a:prstGeom prst="rect">
            <a:avLst/>
          </a:prstGeom>
          <a:noFill/>
        </p:spPr>
        <p:txBody>
          <a:bodyPr wrap="none" rtlCol="0">
            <a:spAutoFit/>
          </a:bodyPr>
          <a:lstStyle/>
          <a:p>
            <a:r>
              <a:rPr lang="en-US" sz="2000" dirty="0">
                <a:solidFill>
                  <a:schemeClr val="bg1">
                    <a:lumMod val="50000"/>
                  </a:schemeClr>
                </a:solidFill>
              </a:rPr>
              <a:t>Observation in red.</a:t>
            </a:r>
          </a:p>
          <a:p>
            <a:endParaRPr lang="en-US" sz="2000" dirty="0">
              <a:solidFill>
                <a:schemeClr val="bg1">
                  <a:lumMod val="50000"/>
                </a:schemeClr>
              </a:solidFill>
            </a:endParaRPr>
          </a:p>
          <a:p>
            <a:r>
              <a:rPr lang="en-US" sz="2000" dirty="0">
                <a:solidFill>
                  <a:schemeClr val="bg1">
                    <a:lumMod val="50000"/>
                  </a:schemeClr>
                </a:solidFill>
              </a:rPr>
              <a:t>Prior ensemble in green.</a:t>
            </a:r>
          </a:p>
        </p:txBody>
      </p:sp>
      <p:sp>
        <p:nvSpPr>
          <p:cNvPr id="9" name="Slide Number Placeholder 3">
            <a:extLst>
              <a:ext uri="{FF2B5EF4-FFF2-40B4-BE49-F238E27FC236}">
                <a16:creationId xmlns:a16="http://schemas.microsoft.com/office/drawing/2014/main" id="{CEEB12A7-9117-1443-B83A-3E9D023ED2F5}"/>
              </a:ext>
            </a:extLst>
          </p:cNvPr>
          <p:cNvSpPr>
            <a:spLocks noGrp="1"/>
          </p:cNvSpPr>
          <p:nvPr>
            <p:ph type="sldNum" sz="quarter" idx="12"/>
          </p:nvPr>
        </p:nvSpPr>
        <p:spPr>
          <a:xfrm>
            <a:off x="0" y="6581001"/>
            <a:ext cx="2228110" cy="276999"/>
          </a:xfrm>
          <a:prstGeom prst="rect">
            <a:avLst/>
          </a:prstGeom>
        </p:spPr>
        <p:txBody>
          <a:bodyPr wrap="none">
            <a:spAutoFit/>
          </a:bodyPr>
          <a:lstStyle>
            <a:lvl1pPr>
              <a:defRPr>
                <a:solidFill>
                  <a:schemeClr val="bg1">
                    <a:lumMod val="50000"/>
                  </a:schemeClr>
                </a:solidFill>
              </a:defRPr>
            </a:lvl1pPr>
          </a:lstStyle>
          <a:p>
            <a:r>
              <a:rPr lang="en-US" sz="1200" dirty="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10</a:t>
            </a:fld>
            <a:endParaRPr lang="en-US" sz="1200" dirty="0">
              <a:solidFill>
                <a:schemeClr val="tx1"/>
              </a:solidFill>
            </a:endParaRPr>
          </a:p>
        </p:txBody>
      </p:sp>
    </p:spTree>
    <p:extLst>
      <p:ext uri="{BB962C8B-B14F-4D97-AF65-F5344CB8AC3E}">
        <p14:creationId xmlns:p14="http://schemas.microsoft.com/office/powerpoint/2010/main" val="617296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21"/>
            <a:ext cx="9144000" cy="1143000"/>
          </a:xfrm>
        </p:spPr>
        <p:txBody>
          <a:bodyPr>
            <a:normAutofit fontScale="90000"/>
          </a:bodyPr>
          <a:lstStyle/>
          <a:p>
            <a:r>
              <a:rPr lang="en-US" dirty="0"/>
              <a:t>Simple Example: Lorenz 63</a:t>
            </a:r>
            <a:br>
              <a:rPr lang="en-US" dirty="0"/>
            </a:br>
            <a:r>
              <a:rPr lang="en-US" dirty="0"/>
              <a:t>3-variable chaotic model</a:t>
            </a:r>
          </a:p>
        </p:txBody>
      </p:sp>
      <p:pic>
        <p:nvPicPr>
          <p:cNvPr id="6" name="Picture 5" descr="s17f06.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09700"/>
            <a:ext cx="4432300" cy="4038600"/>
          </a:xfrm>
          <a:prstGeom prst="rect">
            <a:avLst/>
          </a:prstGeom>
        </p:spPr>
      </p:pic>
      <p:sp>
        <p:nvSpPr>
          <p:cNvPr id="7" name="TextBox 6"/>
          <p:cNvSpPr txBox="1"/>
          <p:nvPr/>
        </p:nvSpPr>
        <p:spPr>
          <a:xfrm>
            <a:off x="5090643" y="1926974"/>
            <a:ext cx="3455543" cy="1938992"/>
          </a:xfrm>
          <a:prstGeom prst="rect">
            <a:avLst/>
          </a:prstGeom>
          <a:noFill/>
        </p:spPr>
        <p:txBody>
          <a:bodyPr wrap="none" rtlCol="0">
            <a:spAutoFit/>
          </a:bodyPr>
          <a:lstStyle/>
          <a:p>
            <a:r>
              <a:rPr lang="en-US" sz="2000" dirty="0">
                <a:solidFill>
                  <a:schemeClr val="bg1">
                    <a:lumMod val="50000"/>
                  </a:schemeClr>
                </a:solidFill>
              </a:rPr>
              <a:t>Observation in red.</a:t>
            </a:r>
          </a:p>
          <a:p>
            <a:endParaRPr lang="en-US" sz="2000" dirty="0">
              <a:solidFill>
                <a:schemeClr val="bg1">
                  <a:lumMod val="50000"/>
                </a:schemeClr>
              </a:solidFill>
            </a:endParaRPr>
          </a:p>
          <a:p>
            <a:r>
              <a:rPr lang="en-US" sz="2000" dirty="0">
                <a:solidFill>
                  <a:schemeClr val="bg1">
                    <a:lumMod val="50000"/>
                  </a:schemeClr>
                </a:solidFill>
              </a:rPr>
              <a:t>Prior ensemble in green.</a:t>
            </a:r>
          </a:p>
          <a:p>
            <a:endParaRPr lang="en-US" sz="2000" dirty="0"/>
          </a:p>
          <a:p>
            <a:r>
              <a:rPr lang="en-US" sz="2000" dirty="0"/>
              <a:t>Ensemble is passing through an</a:t>
            </a:r>
          </a:p>
          <a:p>
            <a:r>
              <a:rPr lang="en-US" sz="2000" dirty="0"/>
              <a:t>unpredictable region.</a:t>
            </a:r>
          </a:p>
        </p:txBody>
      </p:sp>
      <p:sp>
        <p:nvSpPr>
          <p:cNvPr id="9" name="Slide Number Placeholder 3">
            <a:extLst>
              <a:ext uri="{FF2B5EF4-FFF2-40B4-BE49-F238E27FC236}">
                <a16:creationId xmlns:a16="http://schemas.microsoft.com/office/drawing/2014/main" id="{5FD0C5AC-97C6-E747-A78E-B0EC6FB91800}"/>
              </a:ext>
            </a:extLst>
          </p:cNvPr>
          <p:cNvSpPr>
            <a:spLocks noGrp="1"/>
          </p:cNvSpPr>
          <p:nvPr>
            <p:ph type="sldNum" sz="quarter" idx="12"/>
          </p:nvPr>
        </p:nvSpPr>
        <p:spPr>
          <a:xfrm>
            <a:off x="0" y="6581001"/>
            <a:ext cx="2228110" cy="276999"/>
          </a:xfrm>
          <a:prstGeom prst="rect">
            <a:avLst/>
          </a:prstGeom>
        </p:spPr>
        <p:txBody>
          <a:bodyPr wrap="none">
            <a:spAutoFit/>
          </a:bodyPr>
          <a:lstStyle>
            <a:lvl1pPr>
              <a:defRPr>
                <a:solidFill>
                  <a:schemeClr val="bg1">
                    <a:lumMod val="50000"/>
                  </a:schemeClr>
                </a:solidFill>
              </a:defRPr>
            </a:lvl1pPr>
          </a:lstStyle>
          <a:p>
            <a:r>
              <a:rPr lang="en-US" sz="1200" dirty="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11</a:t>
            </a:fld>
            <a:endParaRPr lang="en-US" sz="1200" dirty="0">
              <a:solidFill>
                <a:schemeClr val="tx1"/>
              </a:solidFill>
            </a:endParaRPr>
          </a:p>
        </p:txBody>
      </p:sp>
    </p:spTree>
    <p:extLst>
      <p:ext uri="{BB962C8B-B14F-4D97-AF65-F5344CB8AC3E}">
        <p14:creationId xmlns:p14="http://schemas.microsoft.com/office/powerpoint/2010/main" val="2303229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21"/>
            <a:ext cx="9144000" cy="1143000"/>
          </a:xfrm>
        </p:spPr>
        <p:txBody>
          <a:bodyPr>
            <a:normAutofit fontScale="90000"/>
          </a:bodyPr>
          <a:lstStyle/>
          <a:p>
            <a:r>
              <a:rPr lang="en-US" dirty="0"/>
              <a:t>Simple Example: Lorenz 63</a:t>
            </a:r>
            <a:br>
              <a:rPr lang="en-US" dirty="0"/>
            </a:br>
            <a:r>
              <a:rPr lang="en-US" dirty="0"/>
              <a:t>3-variable chaotic model</a:t>
            </a:r>
          </a:p>
        </p:txBody>
      </p:sp>
      <p:pic>
        <p:nvPicPr>
          <p:cNvPr id="6" name="Picture 5" descr="s17f07.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09700"/>
            <a:ext cx="4432300" cy="4038600"/>
          </a:xfrm>
          <a:prstGeom prst="rect">
            <a:avLst/>
          </a:prstGeom>
        </p:spPr>
      </p:pic>
      <p:sp>
        <p:nvSpPr>
          <p:cNvPr id="7" name="TextBox 6"/>
          <p:cNvSpPr txBox="1"/>
          <p:nvPr/>
        </p:nvSpPr>
        <p:spPr>
          <a:xfrm>
            <a:off x="5090643" y="1926974"/>
            <a:ext cx="3862305" cy="1938992"/>
          </a:xfrm>
          <a:prstGeom prst="rect">
            <a:avLst/>
          </a:prstGeom>
          <a:noFill/>
        </p:spPr>
        <p:txBody>
          <a:bodyPr wrap="none" rtlCol="0">
            <a:spAutoFit/>
          </a:bodyPr>
          <a:lstStyle/>
          <a:p>
            <a:r>
              <a:rPr lang="en-US" sz="2000" dirty="0">
                <a:solidFill>
                  <a:schemeClr val="bg1">
                    <a:lumMod val="50000"/>
                  </a:schemeClr>
                </a:solidFill>
              </a:rPr>
              <a:t>Observation in red.</a:t>
            </a:r>
          </a:p>
          <a:p>
            <a:endParaRPr lang="en-US" sz="2000" dirty="0">
              <a:solidFill>
                <a:schemeClr val="bg1">
                  <a:lumMod val="50000"/>
                </a:schemeClr>
              </a:solidFill>
            </a:endParaRPr>
          </a:p>
          <a:p>
            <a:r>
              <a:rPr lang="en-US" sz="2000" dirty="0">
                <a:solidFill>
                  <a:schemeClr val="bg1">
                    <a:lumMod val="50000"/>
                  </a:schemeClr>
                </a:solidFill>
              </a:rPr>
              <a:t>Prior ensemble in green.</a:t>
            </a:r>
          </a:p>
          <a:p>
            <a:endParaRPr lang="en-US" sz="2000" dirty="0"/>
          </a:p>
          <a:p>
            <a:r>
              <a:rPr lang="en-US" sz="2000" dirty="0"/>
              <a:t>Part of the ensemble heads for one</a:t>
            </a:r>
          </a:p>
          <a:p>
            <a:r>
              <a:rPr lang="en-US" sz="2000" dirty="0"/>
              <a:t>lobe, the rest for the other..</a:t>
            </a:r>
          </a:p>
        </p:txBody>
      </p:sp>
      <p:sp>
        <p:nvSpPr>
          <p:cNvPr id="9" name="Slide Number Placeholder 3">
            <a:extLst>
              <a:ext uri="{FF2B5EF4-FFF2-40B4-BE49-F238E27FC236}">
                <a16:creationId xmlns:a16="http://schemas.microsoft.com/office/drawing/2014/main" id="{29BDA775-6B00-AE42-B8FC-1520F6747D2F}"/>
              </a:ext>
            </a:extLst>
          </p:cNvPr>
          <p:cNvSpPr>
            <a:spLocks noGrp="1"/>
          </p:cNvSpPr>
          <p:nvPr>
            <p:ph type="sldNum" sz="quarter" idx="12"/>
          </p:nvPr>
        </p:nvSpPr>
        <p:spPr>
          <a:xfrm>
            <a:off x="0" y="6581001"/>
            <a:ext cx="2228110" cy="276999"/>
          </a:xfrm>
          <a:prstGeom prst="rect">
            <a:avLst/>
          </a:prstGeom>
        </p:spPr>
        <p:txBody>
          <a:bodyPr wrap="none">
            <a:spAutoFit/>
          </a:bodyPr>
          <a:lstStyle>
            <a:lvl1pPr>
              <a:defRPr>
                <a:solidFill>
                  <a:schemeClr val="bg1">
                    <a:lumMod val="50000"/>
                  </a:schemeClr>
                </a:solidFill>
              </a:defRPr>
            </a:lvl1pPr>
          </a:lstStyle>
          <a:p>
            <a:r>
              <a:rPr lang="en-US" sz="1200" dirty="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12</a:t>
            </a:fld>
            <a:endParaRPr lang="en-US" sz="1200" dirty="0">
              <a:solidFill>
                <a:schemeClr val="tx1"/>
              </a:solidFill>
            </a:endParaRPr>
          </a:p>
        </p:txBody>
      </p:sp>
    </p:spTree>
    <p:extLst>
      <p:ext uri="{BB962C8B-B14F-4D97-AF65-F5344CB8AC3E}">
        <p14:creationId xmlns:p14="http://schemas.microsoft.com/office/powerpoint/2010/main" val="2772542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21"/>
            <a:ext cx="9144000" cy="1143000"/>
          </a:xfrm>
        </p:spPr>
        <p:txBody>
          <a:bodyPr>
            <a:normAutofit fontScale="90000"/>
          </a:bodyPr>
          <a:lstStyle/>
          <a:p>
            <a:r>
              <a:rPr lang="en-US" dirty="0"/>
              <a:t>Simple Example: Lorenz 63</a:t>
            </a:r>
            <a:br>
              <a:rPr lang="en-US" dirty="0"/>
            </a:br>
            <a:r>
              <a:rPr lang="en-US" dirty="0"/>
              <a:t>3-variable model</a:t>
            </a:r>
          </a:p>
        </p:txBody>
      </p:sp>
      <p:pic>
        <p:nvPicPr>
          <p:cNvPr id="6" name="Picture 5" descr="s17f08.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09700"/>
            <a:ext cx="4432300" cy="4038600"/>
          </a:xfrm>
          <a:prstGeom prst="rect">
            <a:avLst/>
          </a:prstGeom>
        </p:spPr>
      </p:pic>
      <p:sp>
        <p:nvSpPr>
          <p:cNvPr id="7" name="TextBox 6"/>
          <p:cNvSpPr txBox="1"/>
          <p:nvPr/>
        </p:nvSpPr>
        <p:spPr>
          <a:xfrm>
            <a:off x="5090643" y="1926974"/>
            <a:ext cx="2738951" cy="1015663"/>
          </a:xfrm>
          <a:prstGeom prst="rect">
            <a:avLst/>
          </a:prstGeom>
          <a:noFill/>
        </p:spPr>
        <p:txBody>
          <a:bodyPr wrap="none" rtlCol="0">
            <a:spAutoFit/>
          </a:bodyPr>
          <a:lstStyle/>
          <a:p>
            <a:r>
              <a:rPr lang="en-US" sz="2000" dirty="0">
                <a:solidFill>
                  <a:schemeClr val="bg1">
                    <a:lumMod val="50000"/>
                  </a:schemeClr>
                </a:solidFill>
              </a:rPr>
              <a:t>Observation in red.</a:t>
            </a:r>
          </a:p>
          <a:p>
            <a:endParaRPr lang="en-US" sz="2000" dirty="0">
              <a:solidFill>
                <a:schemeClr val="bg1">
                  <a:lumMod val="50000"/>
                </a:schemeClr>
              </a:solidFill>
            </a:endParaRPr>
          </a:p>
          <a:p>
            <a:r>
              <a:rPr lang="en-US" sz="2000" dirty="0">
                <a:solidFill>
                  <a:schemeClr val="bg1">
                    <a:lumMod val="50000"/>
                  </a:schemeClr>
                </a:solidFill>
              </a:rPr>
              <a:t>Prior ensemble in green.</a:t>
            </a:r>
          </a:p>
        </p:txBody>
      </p:sp>
      <p:sp>
        <p:nvSpPr>
          <p:cNvPr id="9" name="Slide Number Placeholder 3">
            <a:extLst>
              <a:ext uri="{FF2B5EF4-FFF2-40B4-BE49-F238E27FC236}">
                <a16:creationId xmlns:a16="http://schemas.microsoft.com/office/drawing/2014/main" id="{24C54F15-60BC-3547-AD9D-68CB2022663F}"/>
              </a:ext>
            </a:extLst>
          </p:cNvPr>
          <p:cNvSpPr>
            <a:spLocks noGrp="1"/>
          </p:cNvSpPr>
          <p:nvPr>
            <p:ph type="sldNum" sz="quarter" idx="12"/>
          </p:nvPr>
        </p:nvSpPr>
        <p:spPr>
          <a:xfrm>
            <a:off x="0" y="6581001"/>
            <a:ext cx="2228110" cy="276999"/>
          </a:xfrm>
          <a:prstGeom prst="rect">
            <a:avLst/>
          </a:prstGeom>
        </p:spPr>
        <p:txBody>
          <a:bodyPr wrap="none">
            <a:spAutoFit/>
          </a:bodyPr>
          <a:lstStyle>
            <a:lvl1pPr>
              <a:defRPr>
                <a:solidFill>
                  <a:schemeClr val="bg1">
                    <a:lumMod val="50000"/>
                  </a:schemeClr>
                </a:solidFill>
              </a:defRPr>
            </a:lvl1pPr>
          </a:lstStyle>
          <a:p>
            <a:r>
              <a:rPr lang="en-US" sz="1200" dirty="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13</a:t>
            </a:fld>
            <a:endParaRPr lang="en-US" sz="1200" dirty="0">
              <a:solidFill>
                <a:schemeClr val="tx1"/>
              </a:solidFill>
            </a:endParaRPr>
          </a:p>
        </p:txBody>
      </p:sp>
    </p:spTree>
    <p:extLst>
      <p:ext uri="{BB962C8B-B14F-4D97-AF65-F5344CB8AC3E}">
        <p14:creationId xmlns:p14="http://schemas.microsoft.com/office/powerpoint/2010/main" val="3434331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effectLst/>
              </a:rPr>
              <a:t>Ensemble Kalman Filter: The Details</a:t>
            </a:r>
            <a:endParaRPr lang="en-US" sz="2400" dirty="0"/>
          </a:p>
        </p:txBody>
      </p:sp>
      <p:pic>
        <p:nvPicPr>
          <p:cNvPr id="4" name="Picture 10" descr="DataAssimilationDiagram_fram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 y="2055813"/>
            <a:ext cx="8280400" cy="46228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 Box 12"/>
          <p:cNvSpPr txBox="1">
            <a:spLocks noChangeArrowheads="1"/>
          </p:cNvSpPr>
          <p:nvPr/>
        </p:nvSpPr>
        <p:spPr bwMode="auto">
          <a:xfrm>
            <a:off x="112713" y="3429000"/>
            <a:ext cx="3136900" cy="1552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49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nchor="ctr">
            <a:spAutoFit/>
          </a:bodyPr>
          <a:lstStyle/>
          <a:p>
            <a:r>
              <a:rPr lang="en-US" sz="2400" dirty="0">
                <a:solidFill>
                  <a:schemeClr val="tx1"/>
                </a:solidFill>
              </a:rPr>
              <a:t>Ensemble state estimate after using previous observation (</a:t>
            </a:r>
            <a:r>
              <a:rPr lang="en-US" sz="2400" dirty="0">
                <a:solidFill>
                  <a:srgbClr val="0000FF"/>
                </a:solidFill>
              </a:rPr>
              <a:t>analysis</a:t>
            </a:r>
            <a:r>
              <a:rPr lang="en-US" sz="2400" dirty="0">
                <a:solidFill>
                  <a:schemeClr val="tx1"/>
                </a:solidFill>
              </a:rPr>
              <a:t>)</a:t>
            </a:r>
            <a:endParaRPr lang="en-US" sz="2400" dirty="0">
              <a:solidFill>
                <a:schemeClr val="tx1"/>
              </a:solidFill>
              <a:latin typeface="Times New Roman" charset="0"/>
            </a:endParaRPr>
          </a:p>
        </p:txBody>
      </p:sp>
      <p:sp>
        <p:nvSpPr>
          <p:cNvPr id="6" name="Text Box 13"/>
          <p:cNvSpPr txBox="1">
            <a:spLocks noChangeArrowheads="1"/>
          </p:cNvSpPr>
          <p:nvPr/>
        </p:nvSpPr>
        <p:spPr bwMode="auto">
          <a:xfrm>
            <a:off x="4179888" y="3429000"/>
            <a:ext cx="2359025" cy="1552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49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nchor="ctr">
            <a:spAutoFit/>
          </a:bodyPr>
          <a:lstStyle/>
          <a:p>
            <a:r>
              <a:rPr lang="en-US" sz="2400" dirty="0">
                <a:solidFill>
                  <a:schemeClr val="tx1"/>
                </a:solidFill>
              </a:rPr>
              <a:t>Ensemble state at time of next observation (</a:t>
            </a:r>
            <a:r>
              <a:rPr lang="en-US" sz="2400" dirty="0">
                <a:solidFill>
                  <a:srgbClr val="008000"/>
                </a:solidFill>
              </a:rPr>
              <a:t>prior</a:t>
            </a:r>
            <a:r>
              <a:rPr lang="en-US" sz="2400" dirty="0">
                <a:solidFill>
                  <a:schemeClr val="tx1"/>
                </a:solidFill>
              </a:rPr>
              <a:t>)</a:t>
            </a:r>
            <a:endParaRPr lang="en-US" sz="2400" dirty="0">
              <a:solidFill>
                <a:schemeClr val="tx1"/>
              </a:solidFill>
              <a:latin typeface="Times New Roman" charset="0"/>
            </a:endParaRPr>
          </a:p>
        </p:txBody>
      </p:sp>
      <p:sp>
        <p:nvSpPr>
          <p:cNvPr id="7" name="Rectangle 14"/>
          <p:cNvSpPr>
            <a:spLocks noChangeArrowheads="1"/>
          </p:cNvSpPr>
          <p:nvPr/>
        </p:nvSpPr>
        <p:spPr bwMode="auto">
          <a:xfrm>
            <a:off x="457200" y="1143000"/>
            <a:ext cx="8223615"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49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square" anchor="ctr">
            <a:spAutoFit/>
          </a:bodyPr>
          <a:lstStyle/>
          <a:p>
            <a:pPr marL="457200" indent="-457200">
              <a:buFont typeface="+mj-lt"/>
              <a:buAutoNum type="arabicPeriod"/>
            </a:pPr>
            <a:r>
              <a:rPr lang="en-US" sz="2400" dirty="0">
                <a:solidFill>
                  <a:schemeClr val="tx1"/>
                </a:solidFill>
              </a:rPr>
              <a:t>Use model to advance </a:t>
            </a:r>
            <a:r>
              <a:rPr lang="en-US" sz="2400" dirty="0">
                <a:solidFill>
                  <a:srgbClr val="008000"/>
                </a:solidFill>
              </a:rPr>
              <a:t>ensemble</a:t>
            </a:r>
            <a:r>
              <a:rPr lang="en-US" sz="2400" dirty="0">
                <a:solidFill>
                  <a:schemeClr val="tx1"/>
                </a:solidFill>
              </a:rPr>
              <a:t> (3 members here) to time at which next observation becomes available.</a:t>
            </a:r>
          </a:p>
        </p:txBody>
      </p:sp>
      <p:sp>
        <p:nvSpPr>
          <p:cNvPr id="9" name="Slide Number Placeholder 3">
            <a:extLst>
              <a:ext uri="{FF2B5EF4-FFF2-40B4-BE49-F238E27FC236}">
                <a16:creationId xmlns:a16="http://schemas.microsoft.com/office/drawing/2014/main" id="{9181D5BC-3111-2540-83B1-28AFED43AD82}"/>
              </a:ext>
            </a:extLst>
          </p:cNvPr>
          <p:cNvSpPr>
            <a:spLocks noGrp="1"/>
          </p:cNvSpPr>
          <p:nvPr>
            <p:ph type="sldNum" sz="quarter" idx="12"/>
          </p:nvPr>
        </p:nvSpPr>
        <p:spPr>
          <a:xfrm>
            <a:off x="0" y="6581001"/>
            <a:ext cx="2228110" cy="276999"/>
          </a:xfrm>
          <a:prstGeom prst="rect">
            <a:avLst/>
          </a:prstGeom>
        </p:spPr>
        <p:txBody>
          <a:bodyPr wrap="none">
            <a:spAutoFit/>
          </a:bodyPr>
          <a:lstStyle>
            <a:lvl1pPr>
              <a:defRPr>
                <a:solidFill>
                  <a:schemeClr val="bg1">
                    <a:lumMod val="50000"/>
                  </a:schemeClr>
                </a:solidFill>
              </a:defRPr>
            </a:lvl1pPr>
          </a:lstStyle>
          <a:p>
            <a:r>
              <a:rPr lang="en-US" sz="1200" dirty="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14</a:t>
            </a:fld>
            <a:endParaRPr lang="en-US" sz="1200" dirty="0">
              <a:solidFill>
                <a:schemeClr val="tx1"/>
              </a:solidFill>
            </a:endParaRPr>
          </a:p>
        </p:txBody>
      </p:sp>
    </p:spTree>
    <p:extLst>
      <p:ext uri="{BB962C8B-B14F-4D97-AF65-F5344CB8AC3E}">
        <p14:creationId xmlns:p14="http://schemas.microsoft.com/office/powerpoint/2010/main" val="3419809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effectLst/>
              </a:rPr>
              <a:t>Ensemble Kalman Filter: The Details</a:t>
            </a:r>
            <a:endParaRPr lang="en-US" sz="2400" dirty="0"/>
          </a:p>
        </p:txBody>
      </p:sp>
      <p:pic>
        <p:nvPicPr>
          <p:cNvPr id="4" name="Picture 4" descr="DataAssimilationDiagram_fram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 y="2055813"/>
            <a:ext cx="8280400" cy="46228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 Box 6"/>
          <p:cNvSpPr txBox="1">
            <a:spLocks noChangeArrowheads="1"/>
          </p:cNvSpPr>
          <p:nvPr/>
        </p:nvSpPr>
        <p:spPr bwMode="auto">
          <a:xfrm>
            <a:off x="457200" y="1143000"/>
            <a:ext cx="792480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49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nchor="ctr">
            <a:spAutoFit/>
          </a:bodyPr>
          <a:lstStyle/>
          <a:p>
            <a:pPr marL="457200" indent="-457200">
              <a:buFont typeface="+mj-lt"/>
              <a:buAutoNum type="arabicPeriod" startAt="2"/>
            </a:pPr>
            <a:r>
              <a:rPr lang="en-US" sz="2400" dirty="0">
                <a:solidFill>
                  <a:schemeClr val="tx1"/>
                </a:solidFill>
              </a:rPr>
              <a:t>Get prior ensemble sample of observation, </a:t>
            </a:r>
            <a:r>
              <a:rPr lang="en-US" sz="2400" i="1" dirty="0">
                <a:solidFill>
                  <a:schemeClr val="tx1"/>
                </a:solidFill>
                <a:latin typeface="Times"/>
                <a:cs typeface="Times"/>
              </a:rPr>
              <a:t>y = h(x)</a:t>
            </a:r>
            <a:r>
              <a:rPr lang="en-US" sz="2400" dirty="0">
                <a:solidFill>
                  <a:schemeClr val="tx1"/>
                </a:solidFill>
              </a:rPr>
              <a:t>, by applying forward operator </a:t>
            </a:r>
            <a:r>
              <a:rPr lang="en-US" sz="2400" b="1" dirty="0">
                <a:solidFill>
                  <a:schemeClr val="tx1"/>
                </a:solidFill>
              </a:rPr>
              <a:t>h</a:t>
            </a:r>
            <a:r>
              <a:rPr lang="en-US" sz="2400" dirty="0">
                <a:solidFill>
                  <a:schemeClr val="tx1"/>
                </a:solidFill>
              </a:rPr>
              <a:t> to each ensemble member.</a:t>
            </a:r>
            <a:endParaRPr lang="en-US" sz="2400" dirty="0">
              <a:solidFill>
                <a:schemeClr val="tx1"/>
              </a:solidFill>
              <a:latin typeface="Times New Roman" charset="0"/>
            </a:endParaRPr>
          </a:p>
        </p:txBody>
      </p:sp>
      <p:sp>
        <p:nvSpPr>
          <p:cNvPr id="6" name="Text Box 7"/>
          <p:cNvSpPr txBox="1">
            <a:spLocks noChangeArrowheads="1"/>
          </p:cNvSpPr>
          <p:nvPr/>
        </p:nvSpPr>
        <p:spPr bwMode="auto">
          <a:xfrm>
            <a:off x="5138738" y="3420458"/>
            <a:ext cx="3417887" cy="1569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49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nchor="ctr">
            <a:spAutoFit/>
          </a:bodyPr>
          <a:lstStyle/>
          <a:p>
            <a:r>
              <a:rPr lang="en-US" sz="2400" dirty="0">
                <a:solidFill>
                  <a:schemeClr val="tx1"/>
                </a:solidFill>
              </a:rPr>
              <a:t>Theory: observations from instruments with uncorrelated errors can be done sequentially.</a:t>
            </a:r>
          </a:p>
        </p:txBody>
      </p:sp>
      <p:sp>
        <p:nvSpPr>
          <p:cNvPr id="8" name="Slide Number Placeholder 3">
            <a:extLst>
              <a:ext uri="{FF2B5EF4-FFF2-40B4-BE49-F238E27FC236}">
                <a16:creationId xmlns:a16="http://schemas.microsoft.com/office/drawing/2014/main" id="{1ED03ACE-06B1-BB46-A811-F751B3A30DE9}"/>
              </a:ext>
            </a:extLst>
          </p:cNvPr>
          <p:cNvSpPr>
            <a:spLocks noGrp="1"/>
          </p:cNvSpPr>
          <p:nvPr>
            <p:ph type="sldNum" sz="quarter" idx="12"/>
          </p:nvPr>
        </p:nvSpPr>
        <p:spPr>
          <a:xfrm>
            <a:off x="0" y="6581001"/>
            <a:ext cx="2228110" cy="276999"/>
          </a:xfrm>
          <a:prstGeom prst="rect">
            <a:avLst/>
          </a:prstGeom>
        </p:spPr>
        <p:txBody>
          <a:bodyPr wrap="none">
            <a:spAutoFit/>
          </a:bodyPr>
          <a:lstStyle>
            <a:lvl1pPr>
              <a:defRPr>
                <a:solidFill>
                  <a:schemeClr val="bg1">
                    <a:lumMod val="50000"/>
                  </a:schemeClr>
                </a:solidFill>
              </a:defRPr>
            </a:lvl1pPr>
          </a:lstStyle>
          <a:p>
            <a:r>
              <a:rPr lang="en-US" sz="1200" dirty="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15</a:t>
            </a:fld>
            <a:endParaRPr lang="en-US" sz="1200" dirty="0">
              <a:solidFill>
                <a:schemeClr val="tx1"/>
              </a:solidFill>
            </a:endParaRPr>
          </a:p>
        </p:txBody>
      </p:sp>
    </p:spTree>
    <p:extLst>
      <p:ext uri="{BB962C8B-B14F-4D97-AF65-F5344CB8AC3E}">
        <p14:creationId xmlns:p14="http://schemas.microsoft.com/office/powerpoint/2010/main" val="2900237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effectLst/>
              </a:rPr>
              <a:t>Ensemble Kalman Filter: The Details</a:t>
            </a:r>
            <a:endParaRPr lang="en-US" sz="2400" dirty="0"/>
          </a:p>
        </p:txBody>
      </p:sp>
      <p:pic>
        <p:nvPicPr>
          <p:cNvPr id="4" name="Picture 3" descr="DataAssimilationDiagram_fram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 y="2055813"/>
            <a:ext cx="8280400" cy="46228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 Box 5"/>
          <p:cNvSpPr txBox="1">
            <a:spLocks noChangeArrowheads="1"/>
          </p:cNvSpPr>
          <p:nvPr/>
        </p:nvSpPr>
        <p:spPr bwMode="auto">
          <a:xfrm>
            <a:off x="457200" y="1143000"/>
            <a:ext cx="7876572"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49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square" anchor="ctr">
            <a:spAutoFit/>
          </a:bodyPr>
          <a:lstStyle/>
          <a:p>
            <a:pPr marL="457200" indent="-457200">
              <a:buFont typeface="+mj-lt"/>
              <a:buAutoNum type="arabicPeriod" startAt="3"/>
            </a:pPr>
            <a:r>
              <a:rPr lang="en-US" sz="2400" dirty="0">
                <a:solidFill>
                  <a:schemeClr val="tx1"/>
                </a:solidFill>
              </a:rPr>
              <a:t>Get </a:t>
            </a:r>
            <a:r>
              <a:rPr lang="en-US" sz="2400" dirty="0">
                <a:solidFill>
                  <a:srgbClr val="FF0000"/>
                </a:solidFill>
              </a:rPr>
              <a:t>observed value</a:t>
            </a:r>
            <a:r>
              <a:rPr lang="en-US" sz="2400" dirty="0">
                <a:solidFill>
                  <a:schemeClr val="tx1"/>
                </a:solidFill>
              </a:rPr>
              <a:t> and </a:t>
            </a:r>
            <a:r>
              <a:rPr lang="en-US" sz="2400" dirty="0">
                <a:solidFill>
                  <a:srgbClr val="FF0000"/>
                </a:solidFill>
              </a:rPr>
              <a:t>observational error distribution</a:t>
            </a:r>
            <a:r>
              <a:rPr lang="en-US" sz="2400" dirty="0">
                <a:solidFill>
                  <a:schemeClr val="tx1"/>
                </a:solidFill>
              </a:rPr>
              <a:t> from observing system.</a:t>
            </a:r>
          </a:p>
        </p:txBody>
      </p:sp>
      <p:sp>
        <p:nvSpPr>
          <p:cNvPr id="7" name="Slide Number Placeholder 3">
            <a:extLst>
              <a:ext uri="{FF2B5EF4-FFF2-40B4-BE49-F238E27FC236}">
                <a16:creationId xmlns:a16="http://schemas.microsoft.com/office/drawing/2014/main" id="{B374150F-ED85-454A-9677-003EB71C0DA5}"/>
              </a:ext>
            </a:extLst>
          </p:cNvPr>
          <p:cNvSpPr>
            <a:spLocks noGrp="1"/>
          </p:cNvSpPr>
          <p:nvPr>
            <p:ph type="sldNum" sz="quarter" idx="12"/>
          </p:nvPr>
        </p:nvSpPr>
        <p:spPr>
          <a:xfrm>
            <a:off x="0" y="6581001"/>
            <a:ext cx="2228110" cy="276999"/>
          </a:xfrm>
          <a:prstGeom prst="rect">
            <a:avLst/>
          </a:prstGeom>
        </p:spPr>
        <p:txBody>
          <a:bodyPr wrap="none">
            <a:spAutoFit/>
          </a:bodyPr>
          <a:lstStyle>
            <a:lvl1pPr>
              <a:defRPr>
                <a:solidFill>
                  <a:schemeClr val="bg1">
                    <a:lumMod val="50000"/>
                  </a:schemeClr>
                </a:solidFill>
              </a:defRPr>
            </a:lvl1pPr>
          </a:lstStyle>
          <a:p>
            <a:r>
              <a:rPr lang="en-US" sz="1200" dirty="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16</a:t>
            </a:fld>
            <a:endParaRPr lang="en-US" sz="1200" dirty="0">
              <a:solidFill>
                <a:schemeClr val="tx1"/>
              </a:solidFill>
            </a:endParaRPr>
          </a:p>
        </p:txBody>
      </p:sp>
    </p:spTree>
    <p:extLst>
      <p:ext uri="{BB962C8B-B14F-4D97-AF65-F5344CB8AC3E}">
        <p14:creationId xmlns:p14="http://schemas.microsoft.com/office/powerpoint/2010/main" val="3393981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effectLst/>
              </a:rPr>
              <a:t>Ensemble Kalman Filter: The Details</a:t>
            </a:r>
            <a:endParaRPr lang="en-US" sz="2400" dirty="0"/>
          </a:p>
        </p:txBody>
      </p:sp>
      <p:pic>
        <p:nvPicPr>
          <p:cNvPr id="4" name="Picture 4" descr="DataAssimilationDiagram_fram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 y="2055813"/>
            <a:ext cx="8280400" cy="46228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 Box 6"/>
          <p:cNvSpPr txBox="1">
            <a:spLocks noChangeArrowheads="1"/>
          </p:cNvSpPr>
          <p:nvPr/>
        </p:nvSpPr>
        <p:spPr bwMode="auto">
          <a:xfrm>
            <a:off x="457200" y="1143000"/>
            <a:ext cx="8341175"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49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square" anchor="ctr">
            <a:spAutoFit/>
          </a:bodyPr>
          <a:lstStyle/>
          <a:p>
            <a:pPr marL="457200" indent="-457200">
              <a:buFont typeface="+mj-lt"/>
              <a:buAutoNum type="arabicPeriod" startAt="4"/>
            </a:pPr>
            <a:r>
              <a:rPr lang="en-US" sz="2400" dirty="0">
                <a:solidFill>
                  <a:schemeClr val="tx1"/>
                </a:solidFill>
              </a:rPr>
              <a:t>Find the </a:t>
            </a:r>
            <a:r>
              <a:rPr lang="en-US" sz="2400" dirty="0">
                <a:solidFill>
                  <a:srgbClr val="0000FF"/>
                </a:solidFill>
              </a:rPr>
              <a:t>increments</a:t>
            </a:r>
            <a:r>
              <a:rPr lang="en-US" sz="2400" dirty="0">
                <a:solidFill>
                  <a:schemeClr val="tx1"/>
                </a:solidFill>
              </a:rPr>
              <a:t> for the prior observation ensemble                  (this is a scalar problem for uncorrelated observation errors).</a:t>
            </a:r>
            <a:endParaRPr lang="en-US" sz="2400" dirty="0">
              <a:solidFill>
                <a:schemeClr val="tx1"/>
              </a:solidFill>
              <a:latin typeface="Times New Roman" charset="0"/>
            </a:endParaRPr>
          </a:p>
        </p:txBody>
      </p:sp>
      <p:sp>
        <p:nvSpPr>
          <p:cNvPr id="6" name="Slide Number Placeholder 3">
            <a:extLst>
              <a:ext uri="{FF2B5EF4-FFF2-40B4-BE49-F238E27FC236}">
                <a16:creationId xmlns:a16="http://schemas.microsoft.com/office/drawing/2014/main" id="{B36C5835-8127-724F-A940-197231FC3DD0}"/>
              </a:ext>
            </a:extLst>
          </p:cNvPr>
          <p:cNvSpPr>
            <a:spLocks noGrp="1"/>
          </p:cNvSpPr>
          <p:nvPr>
            <p:ph type="sldNum" sz="quarter" idx="12"/>
          </p:nvPr>
        </p:nvSpPr>
        <p:spPr>
          <a:xfrm>
            <a:off x="0" y="6581001"/>
            <a:ext cx="2228110" cy="276999"/>
          </a:xfrm>
          <a:prstGeom prst="rect">
            <a:avLst/>
          </a:prstGeom>
        </p:spPr>
        <p:txBody>
          <a:bodyPr wrap="none">
            <a:spAutoFit/>
          </a:bodyPr>
          <a:lstStyle>
            <a:lvl1pPr>
              <a:defRPr>
                <a:solidFill>
                  <a:schemeClr val="bg1">
                    <a:lumMod val="50000"/>
                  </a:schemeClr>
                </a:solidFill>
              </a:defRPr>
            </a:lvl1pPr>
          </a:lstStyle>
          <a:p>
            <a:r>
              <a:rPr lang="en-US" sz="1200" dirty="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17</a:t>
            </a:fld>
            <a:endParaRPr lang="en-US" sz="1200" dirty="0">
              <a:solidFill>
                <a:schemeClr val="tx1"/>
              </a:solidFill>
            </a:endParaRPr>
          </a:p>
        </p:txBody>
      </p:sp>
    </p:spTree>
    <p:extLst>
      <p:ext uri="{BB962C8B-B14F-4D97-AF65-F5344CB8AC3E}">
        <p14:creationId xmlns:p14="http://schemas.microsoft.com/office/powerpoint/2010/main" val="1985537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effectLst/>
              </a:rPr>
              <a:t>Ensemble Kalman Filter: The Details</a:t>
            </a:r>
            <a:endParaRPr lang="en-US" sz="2400" dirty="0"/>
          </a:p>
        </p:txBody>
      </p:sp>
      <p:pic>
        <p:nvPicPr>
          <p:cNvPr id="4" name="Picture 3" descr="DataAssimilationDiagram_fram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 y="2055813"/>
            <a:ext cx="8280400" cy="46228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 Box 5"/>
          <p:cNvSpPr txBox="1">
            <a:spLocks noChangeArrowheads="1"/>
          </p:cNvSpPr>
          <p:nvPr/>
        </p:nvSpPr>
        <p:spPr bwMode="auto">
          <a:xfrm>
            <a:off x="457200" y="1143000"/>
            <a:ext cx="8650287"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49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square" anchor="ctr">
            <a:spAutoFit/>
          </a:bodyPr>
          <a:lstStyle/>
          <a:p>
            <a:pPr marL="457200" indent="-457200">
              <a:buFont typeface="+mj-lt"/>
              <a:buAutoNum type="arabicPeriod" startAt="5"/>
            </a:pPr>
            <a:r>
              <a:rPr lang="en-US" sz="2400" dirty="0">
                <a:solidFill>
                  <a:schemeClr val="tx1"/>
                </a:solidFill>
              </a:rPr>
              <a:t>Use ensemble samples of </a:t>
            </a:r>
            <a:r>
              <a:rPr lang="en-US" sz="2400" i="1" dirty="0">
                <a:solidFill>
                  <a:schemeClr val="tx1"/>
                </a:solidFill>
                <a:latin typeface="Times"/>
                <a:cs typeface="Times"/>
              </a:rPr>
              <a:t>y</a:t>
            </a:r>
            <a:r>
              <a:rPr lang="en-US" sz="2400" dirty="0">
                <a:solidFill>
                  <a:schemeClr val="tx1"/>
                </a:solidFill>
              </a:rPr>
              <a:t> and each state variable to linearly regress observation increments onto state variable increments.</a:t>
            </a:r>
            <a:endParaRPr lang="en-US" sz="2400" dirty="0">
              <a:solidFill>
                <a:schemeClr val="tx1"/>
              </a:solidFill>
              <a:latin typeface="Times New Roman" charset="0"/>
            </a:endParaRPr>
          </a:p>
        </p:txBody>
      </p:sp>
      <p:sp>
        <p:nvSpPr>
          <p:cNvPr id="6" name="Text Box 6"/>
          <p:cNvSpPr txBox="1">
            <a:spLocks noChangeArrowheads="1"/>
          </p:cNvSpPr>
          <p:nvPr/>
        </p:nvSpPr>
        <p:spPr bwMode="auto">
          <a:xfrm>
            <a:off x="5375251" y="5114925"/>
            <a:ext cx="3768725" cy="1431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49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nchor="ctr">
            <a:spAutoFit/>
          </a:bodyPr>
          <a:lstStyle/>
          <a:p>
            <a:r>
              <a:rPr lang="en-US" sz="2200" dirty="0">
                <a:solidFill>
                  <a:schemeClr val="tx1"/>
                </a:solidFill>
              </a:rPr>
              <a:t>Theory: impact of observation increments on each state variable can be handled independently!</a:t>
            </a:r>
            <a:endParaRPr lang="en-US" sz="2400" dirty="0">
              <a:solidFill>
                <a:schemeClr val="tx1"/>
              </a:solidFill>
              <a:latin typeface="Times New Roman" charset="0"/>
            </a:endParaRPr>
          </a:p>
        </p:txBody>
      </p:sp>
      <p:sp>
        <p:nvSpPr>
          <p:cNvPr id="8" name="Slide Number Placeholder 3">
            <a:extLst>
              <a:ext uri="{FF2B5EF4-FFF2-40B4-BE49-F238E27FC236}">
                <a16:creationId xmlns:a16="http://schemas.microsoft.com/office/drawing/2014/main" id="{B33D6615-0626-B448-A0AB-F275B94AC3A8}"/>
              </a:ext>
            </a:extLst>
          </p:cNvPr>
          <p:cNvSpPr>
            <a:spLocks noGrp="1"/>
          </p:cNvSpPr>
          <p:nvPr>
            <p:ph type="sldNum" sz="quarter" idx="12"/>
          </p:nvPr>
        </p:nvSpPr>
        <p:spPr>
          <a:xfrm>
            <a:off x="0" y="6581001"/>
            <a:ext cx="2228110" cy="276999"/>
          </a:xfrm>
          <a:prstGeom prst="rect">
            <a:avLst/>
          </a:prstGeom>
        </p:spPr>
        <p:txBody>
          <a:bodyPr wrap="none">
            <a:spAutoFit/>
          </a:bodyPr>
          <a:lstStyle>
            <a:lvl1pPr>
              <a:defRPr>
                <a:solidFill>
                  <a:schemeClr val="bg1">
                    <a:lumMod val="50000"/>
                  </a:schemeClr>
                </a:solidFill>
              </a:defRPr>
            </a:lvl1pPr>
          </a:lstStyle>
          <a:p>
            <a:r>
              <a:rPr lang="en-US" sz="1200" dirty="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18</a:t>
            </a:fld>
            <a:endParaRPr lang="en-US" sz="1200" dirty="0">
              <a:solidFill>
                <a:schemeClr val="tx1"/>
              </a:solidFill>
            </a:endParaRPr>
          </a:p>
        </p:txBody>
      </p:sp>
    </p:spTree>
    <p:extLst>
      <p:ext uri="{BB962C8B-B14F-4D97-AF65-F5344CB8AC3E}">
        <p14:creationId xmlns:p14="http://schemas.microsoft.com/office/powerpoint/2010/main" val="3098877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effectLst/>
              </a:rPr>
              <a:t>Ensemble Kalman Filter: The Details</a:t>
            </a:r>
            <a:endParaRPr lang="en-US" sz="2400" dirty="0"/>
          </a:p>
        </p:txBody>
      </p:sp>
      <p:pic>
        <p:nvPicPr>
          <p:cNvPr id="4" name="Picture 5" descr="DataAssimilationDiagram_frame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 y="2055813"/>
            <a:ext cx="8280400" cy="46228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 Box 7"/>
          <p:cNvSpPr txBox="1">
            <a:spLocks noChangeArrowheads="1"/>
          </p:cNvSpPr>
          <p:nvPr/>
        </p:nvSpPr>
        <p:spPr bwMode="auto">
          <a:xfrm>
            <a:off x="457200" y="1143000"/>
            <a:ext cx="8686800" cy="1200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49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square" anchor="ctr">
            <a:spAutoFit/>
          </a:bodyPr>
          <a:lstStyle/>
          <a:p>
            <a:pPr marL="457200" indent="-457200">
              <a:buFont typeface="+mj-lt"/>
              <a:buAutoNum type="arabicPeriod" startAt="6"/>
            </a:pPr>
            <a:r>
              <a:rPr lang="en-US" sz="2400" dirty="0">
                <a:solidFill>
                  <a:schemeClr val="tx1"/>
                </a:solidFill>
              </a:rPr>
              <a:t>When all ensemble members for each state variable are updated, there is a new analysis. Integrate to time of next observation …</a:t>
            </a:r>
            <a:endParaRPr lang="en-US" sz="2400" dirty="0">
              <a:solidFill>
                <a:schemeClr val="tx1"/>
              </a:solidFill>
              <a:latin typeface="Times New Roman" charset="0"/>
            </a:endParaRPr>
          </a:p>
        </p:txBody>
      </p:sp>
      <p:sp>
        <p:nvSpPr>
          <p:cNvPr id="7" name="Slide Number Placeholder 3">
            <a:extLst>
              <a:ext uri="{FF2B5EF4-FFF2-40B4-BE49-F238E27FC236}">
                <a16:creationId xmlns:a16="http://schemas.microsoft.com/office/drawing/2014/main" id="{A5372B77-D93D-7346-9137-9BC1ED991689}"/>
              </a:ext>
            </a:extLst>
          </p:cNvPr>
          <p:cNvSpPr>
            <a:spLocks noGrp="1"/>
          </p:cNvSpPr>
          <p:nvPr>
            <p:ph type="sldNum" sz="quarter" idx="12"/>
          </p:nvPr>
        </p:nvSpPr>
        <p:spPr>
          <a:xfrm>
            <a:off x="0" y="6581001"/>
            <a:ext cx="2228110" cy="276999"/>
          </a:xfrm>
          <a:prstGeom prst="rect">
            <a:avLst/>
          </a:prstGeom>
        </p:spPr>
        <p:txBody>
          <a:bodyPr wrap="none">
            <a:spAutoFit/>
          </a:bodyPr>
          <a:lstStyle>
            <a:lvl1pPr>
              <a:defRPr>
                <a:solidFill>
                  <a:schemeClr val="bg1">
                    <a:lumMod val="50000"/>
                  </a:schemeClr>
                </a:solidFill>
              </a:defRPr>
            </a:lvl1pPr>
          </a:lstStyle>
          <a:p>
            <a:r>
              <a:rPr lang="en-US" sz="1200" dirty="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19</a:t>
            </a:fld>
            <a:endParaRPr lang="en-US" sz="1200" dirty="0">
              <a:solidFill>
                <a:schemeClr val="tx1"/>
              </a:solidFill>
            </a:endParaRPr>
          </a:p>
        </p:txBody>
      </p:sp>
    </p:spTree>
    <p:extLst>
      <p:ext uri="{BB962C8B-B14F-4D97-AF65-F5344CB8AC3E}">
        <p14:creationId xmlns:p14="http://schemas.microsoft.com/office/powerpoint/2010/main" val="306344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914400"/>
          </a:xfrm>
        </p:spPr>
        <p:txBody>
          <a:bodyPr/>
          <a:lstStyle/>
          <a:p>
            <a:r>
              <a:rPr lang="en-US" dirty="0"/>
              <a:t>Outline</a:t>
            </a:r>
          </a:p>
        </p:txBody>
      </p:sp>
      <p:sp>
        <p:nvSpPr>
          <p:cNvPr id="11" name="Slide Number Placeholder 3"/>
          <p:cNvSpPr>
            <a:spLocks noGrp="1"/>
          </p:cNvSpPr>
          <p:nvPr>
            <p:ph type="sldNum" sz="quarter" idx="12"/>
          </p:nvPr>
        </p:nvSpPr>
        <p:spPr>
          <a:xfrm>
            <a:off x="0" y="6581001"/>
            <a:ext cx="2228110" cy="276999"/>
          </a:xfrm>
          <a:prstGeom prst="rect">
            <a:avLst/>
          </a:prstGeom>
        </p:spPr>
        <p:txBody>
          <a:bodyPr wrap="none">
            <a:spAutoFit/>
          </a:bodyPr>
          <a:lstStyle>
            <a:lvl1pPr>
              <a:defRPr>
                <a:solidFill>
                  <a:schemeClr val="bg1">
                    <a:lumMod val="50000"/>
                  </a:schemeClr>
                </a:solidFill>
              </a:defRPr>
            </a:lvl1pPr>
          </a:lstStyle>
          <a:p>
            <a:r>
              <a:rPr lang="en-US" sz="1200" dirty="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2</a:t>
            </a:fld>
            <a:endParaRPr lang="en-US" sz="1200" dirty="0">
              <a:solidFill>
                <a:schemeClr val="tx1"/>
              </a:solidFill>
            </a:endParaRPr>
          </a:p>
        </p:txBody>
      </p:sp>
      <p:sp>
        <p:nvSpPr>
          <p:cNvPr id="2" name="TextBox 1">
            <a:extLst>
              <a:ext uri="{FF2B5EF4-FFF2-40B4-BE49-F238E27FC236}">
                <a16:creationId xmlns:a16="http://schemas.microsoft.com/office/drawing/2014/main" id="{5C004010-3145-8E49-B7ED-2AC38378F2E8}"/>
              </a:ext>
            </a:extLst>
          </p:cNvPr>
          <p:cNvSpPr txBox="1"/>
          <p:nvPr/>
        </p:nvSpPr>
        <p:spPr>
          <a:xfrm>
            <a:off x="267128" y="1160980"/>
            <a:ext cx="8599470" cy="1908215"/>
          </a:xfrm>
          <a:prstGeom prst="rect">
            <a:avLst/>
          </a:prstGeom>
          <a:noFill/>
        </p:spPr>
        <p:txBody>
          <a:bodyPr wrap="square" rtlCol="0">
            <a:spAutoFit/>
          </a:bodyPr>
          <a:lstStyle/>
          <a:p>
            <a:pPr marL="342900" indent="-342900">
              <a:buAutoNum type="arabicPeriod"/>
            </a:pPr>
            <a:r>
              <a:rPr lang="en-US" sz="2000" dirty="0"/>
              <a:t>Intro to Ensemble Data Assimilation</a:t>
            </a:r>
          </a:p>
          <a:p>
            <a:pPr marL="342900" indent="-342900">
              <a:buAutoNum type="arabicPeriod"/>
            </a:pPr>
            <a:r>
              <a:rPr lang="en-US" sz="2000" dirty="0"/>
              <a:t>Intro to DART</a:t>
            </a:r>
          </a:p>
          <a:p>
            <a:pPr marL="342900" indent="-342900">
              <a:buAutoNum type="arabicPeriod"/>
            </a:pPr>
            <a:r>
              <a:rPr lang="en-US" sz="2000" dirty="0"/>
              <a:t>Example Collaborative Projects (with team introductions)</a:t>
            </a:r>
          </a:p>
          <a:p>
            <a:pPr marL="342900" indent="-342900">
              <a:buAutoNum type="arabicPeriod"/>
            </a:pPr>
            <a:r>
              <a:rPr lang="en-US" sz="2000" dirty="0"/>
              <a:t>Data Assimilation Science in </a:t>
            </a:r>
            <a:r>
              <a:rPr lang="en-US" sz="2000" dirty="0" err="1"/>
              <a:t>DAReS</a:t>
            </a:r>
            <a:endParaRPr lang="en-US" sz="2000" dirty="0"/>
          </a:p>
          <a:p>
            <a:pPr marL="342900" indent="-342900">
              <a:buAutoNum type="arabicPeriod"/>
            </a:pPr>
            <a:r>
              <a:rPr lang="en-US" sz="2000" dirty="0"/>
              <a:t>Exciting new projects</a:t>
            </a:r>
          </a:p>
          <a:p>
            <a:pPr marL="342900" indent="-342900">
              <a:buAutoNum type="arabicPeriod"/>
            </a:pPr>
            <a:endParaRPr lang="en-US" dirty="0"/>
          </a:p>
        </p:txBody>
      </p:sp>
    </p:spTree>
    <p:extLst>
      <p:ext uri="{BB962C8B-B14F-4D97-AF65-F5344CB8AC3E}">
        <p14:creationId xmlns:p14="http://schemas.microsoft.com/office/powerpoint/2010/main" val="2440519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effectLst/>
              </a:rPr>
              <a:t>The Data Assimilation Research Section (</a:t>
            </a:r>
            <a:r>
              <a:rPr lang="en-US" sz="2400" dirty="0" err="1">
                <a:effectLst/>
              </a:rPr>
              <a:t>DAReS</a:t>
            </a:r>
            <a:r>
              <a:rPr lang="en-US" sz="2400" dirty="0">
                <a:effectLst/>
              </a:rPr>
              <a:t>)</a:t>
            </a:r>
            <a:endParaRPr lang="en-US" sz="2400" dirty="0"/>
          </a:p>
        </p:txBody>
      </p:sp>
      <p:sp>
        <p:nvSpPr>
          <p:cNvPr id="2" name="TextBox 1">
            <a:extLst>
              <a:ext uri="{FF2B5EF4-FFF2-40B4-BE49-F238E27FC236}">
                <a16:creationId xmlns:a16="http://schemas.microsoft.com/office/drawing/2014/main" id="{BEFB9592-9F82-5E43-8B74-3D3A235C00E4}"/>
              </a:ext>
            </a:extLst>
          </p:cNvPr>
          <p:cNvSpPr txBox="1"/>
          <p:nvPr/>
        </p:nvSpPr>
        <p:spPr>
          <a:xfrm>
            <a:off x="226031" y="955497"/>
            <a:ext cx="8599470" cy="1477328"/>
          </a:xfrm>
          <a:prstGeom prst="rect">
            <a:avLst/>
          </a:prstGeom>
          <a:noFill/>
        </p:spPr>
        <p:txBody>
          <a:bodyPr wrap="square" rtlCol="0">
            <a:spAutoFit/>
          </a:bodyPr>
          <a:lstStyle/>
          <a:p>
            <a:r>
              <a:rPr lang="en-US" dirty="0"/>
              <a:t>Mission: To accelerate progress in Earth System Science at NCAR, UCAR Universities, and in the broader science community by providing state-of-the-art ensemble DA capabilities.</a:t>
            </a:r>
          </a:p>
          <a:p>
            <a:endParaRPr lang="en-US" dirty="0"/>
          </a:p>
          <a:p>
            <a:r>
              <a:rPr lang="en-US" dirty="0"/>
              <a:t>Method: </a:t>
            </a:r>
            <a:r>
              <a:rPr lang="en-US" dirty="0" err="1"/>
              <a:t>DAReS</a:t>
            </a:r>
            <a:r>
              <a:rPr lang="en-US" dirty="0"/>
              <a:t> develops and maintains the Data Assimilation Research Testbed, a community facility for ensemble data assimilation.</a:t>
            </a:r>
          </a:p>
        </p:txBody>
      </p:sp>
      <p:sp>
        <p:nvSpPr>
          <p:cNvPr id="5" name="Slide Number Placeholder 3">
            <a:extLst>
              <a:ext uri="{FF2B5EF4-FFF2-40B4-BE49-F238E27FC236}">
                <a16:creationId xmlns:a16="http://schemas.microsoft.com/office/drawing/2014/main" id="{1047DB56-8DF6-8F48-B2CD-DC404BE47634}"/>
              </a:ext>
            </a:extLst>
          </p:cNvPr>
          <p:cNvSpPr>
            <a:spLocks noGrp="1"/>
          </p:cNvSpPr>
          <p:nvPr>
            <p:ph type="sldNum" sz="quarter" idx="12"/>
          </p:nvPr>
        </p:nvSpPr>
        <p:spPr>
          <a:xfrm>
            <a:off x="0" y="6581001"/>
            <a:ext cx="2228110" cy="276999"/>
          </a:xfrm>
          <a:prstGeom prst="rect">
            <a:avLst/>
          </a:prstGeom>
        </p:spPr>
        <p:txBody>
          <a:bodyPr wrap="none">
            <a:spAutoFit/>
          </a:bodyPr>
          <a:lstStyle>
            <a:lvl1pPr>
              <a:defRPr>
                <a:solidFill>
                  <a:schemeClr val="bg1">
                    <a:lumMod val="50000"/>
                  </a:schemeClr>
                </a:solidFill>
              </a:defRPr>
            </a:lvl1pPr>
          </a:lstStyle>
          <a:p>
            <a:r>
              <a:rPr lang="en-US" sz="1200" dirty="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20</a:t>
            </a:fld>
            <a:endParaRPr lang="en-US" sz="1200" dirty="0">
              <a:solidFill>
                <a:schemeClr val="tx1"/>
              </a:solidFill>
            </a:endParaRPr>
          </a:p>
        </p:txBody>
      </p:sp>
    </p:spTree>
    <p:extLst>
      <p:ext uri="{BB962C8B-B14F-4D97-AF65-F5344CB8AC3E}">
        <p14:creationId xmlns:p14="http://schemas.microsoft.com/office/powerpoint/2010/main" val="1321716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
          </p:nvPr>
        </p:nvSpPr>
        <p:spPr>
          <a:xfrm>
            <a:off x="609600" y="690880"/>
            <a:ext cx="7848600" cy="5252720"/>
          </a:xfrm>
        </p:spPr>
        <p:txBody>
          <a:bodyPr>
            <a:normAutofit/>
          </a:bodyPr>
          <a:lstStyle/>
          <a:p>
            <a:pPr marL="0" indent="0">
              <a:lnSpc>
                <a:spcPct val="115000"/>
              </a:lnSpc>
              <a:buNone/>
            </a:pPr>
            <a:endParaRPr lang="en-US" sz="2000" dirty="0"/>
          </a:p>
          <a:p>
            <a:pPr>
              <a:lnSpc>
                <a:spcPct val="115000"/>
              </a:lnSpc>
              <a:buFont typeface="Wingdings" charset="2"/>
              <a:buChar char="Ø"/>
            </a:pPr>
            <a:r>
              <a:rPr lang="en-US" sz="2000" dirty="0"/>
              <a:t>A state-of-the-art Data Assimilation System for Geoscience</a:t>
            </a:r>
          </a:p>
          <a:p>
            <a:pPr lvl="1">
              <a:lnSpc>
                <a:spcPct val="115000"/>
              </a:lnSpc>
              <a:buFont typeface="Wingdings" charset="2"/>
              <a:buChar char="Ø"/>
            </a:pPr>
            <a:r>
              <a:rPr lang="en-US" sz="1800" dirty="0"/>
              <a:t>Flexible, portable, well-tested, extensible, free!</a:t>
            </a:r>
          </a:p>
          <a:p>
            <a:pPr lvl="1">
              <a:lnSpc>
                <a:spcPct val="115000"/>
              </a:lnSpc>
              <a:buFont typeface="Wingdings" charset="2"/>
              <a:buChar char="Ø"/>
            </a:pPr>
            <a:r>
              <a:rPr lang="en-US" sz="1800" dirty="0"/>
              <a:t>Works with many models.</a:t>
            </a:r>
          </a:p>
          <a:p>
            <a:pPr lvl="1">
              <a:lnSpc>
                <a:spcPct val="115000"/>
              </a:lnSpc>
              <a:buFont typeface="Wingdings" charset="2"/>
              <a:buChar char="Ø"/>
            </a:pPr>
            <a:r>
              <a:rPr lang="en-US" sz="1800" dirty="0"/>
              <a:t>Works with any observations: </a:t>
            </a:r>
            <a:r>
              <a:rPr lang="en-US" sz="1600" dirty="0"/>
              <a:t>Real, synthetic, novel.</a:t>
            </a:r>
            <a:endParaRPr lang="en-US" sz="2000" dirty="0"/>
          </a:p>
          <a:p>
            <a:pPr>
              <a:lnSpc>
                <a:spcPct val="115000"/>
              </a:lnSpc>
              <a:buFont typeface="Wingdings" charset="2"/>
              <a:buChar char="Ø"/>
            </a:pPr>
            <a:r>
              <a:rPr lang="en-US" sz="2000" dirty="0"/>
              <a:t>A Data Assimilation Research System</a:t>
            </a:r>
          </a:p>
          <a:p>
            <a:pPr lvl="1">
              <a:lnSpc>
                <a:spcPct val="115000"/>
              </a:lnSpc>
              <a:buFont typeface="Wingdings" charset="2"/>
              <a:buChar char="Ø"/>
            </a:pPr>
            <a:r>
              <a:rPr lang="en-US" sz="1800" dirty="0"/>
              <a:t>Theory based, widely applicable general techniques.</a:t>
            </a:r>
          </a:p>
          <a:p>
            <a:pPr lvl="1">
              <a:lnSpc>
                <a:spcPct val="115000"/>
              </a:lnSpc>
              <a:buFont typeface="Wingdings" charset="2"/>
              <a:buChar char="Ø"/>
            </a:pPr>
            <a:r>
              <a:rPr lang="en-US" sz="1800" dirty="0"/>
              <a:t>Localization, Sampling Error Correction, Adaptive Inflation, …</a:t>
            </a:r>
          </a:p>
          <a:p>
            <a:pPr>
              <a:lnSpc>
                <a:spcPct val="115000"/>
              </a:lnSpc>
              <a:buFont typeface="Wingdings" charset="2"/>
              <a:buChar char="Ø"/>
            </a:pPr>
            <a:r>
              <a:rPr lang="en-US" sz="2000" dirty="0"/>
              <a:t>Professional software engineering </a:t>
            </a:r>
          </a:p>
          <a:p>
            <a:pPr lvl="1">
              <a:lnSpc>
                <a:spcPct val="115000"/>
              </a:lnSpc>
              <a:buFont typeface="Wingdings" charset="2"/>
              <a:buChar char="Ø"/>
            </a:pPr>
            <a:r>
              <a:rPr lang="en-US" sz="1800" dirty="0"/>
              <a:t>Carefully constructed and verified.</a:t>
            </a:r>
          </a:p>
          <a:p>
            <a:pPr lvl="1">
              <a:lnSpc>
                <a:spcPct val="115000"/>
              </a:lnSpc>
              <a:buFont typeface="Wingdings" charset="2"/>
              <a:buChar char="Ø"/>
            </a:pPr>
            <a:r>
              <a:rPr lang="en-US" sz="1800" dirty="0"/>
              <a:t>Excellent performance.</a:t>
            </a:r>
          </a:p>
          <a:p>
            <a:pPr lvl="1">
              <a:lnSpc>
                <a:spcPct val="115000"/>
              </a:lnSpc>
              <a:buFont typeface="Wingdings" charset="2"/>
              <a:buChar char="Ø"/>
            </a:pPr>
            <a:r>
              <a:rPr lang="en-US" sz="1800" dirty="0"/>
              <a:t>Comprehensive documentation, examples, tutorials.</a:t>
            </a:r>
          </a:p>
          <a:p>
            <a:pPr>
              <a:lnSpc>
                <a:spcPct val="115000"/>
              </a:lnSpc>
              <a:buFont typeface="Wingdings" charset="2"/>
              <a:buChar char="Ø"/>
            </a:pPr>
            <a:r>
              <a:rPr lang="en-US" sz="2000" dirty="0"/>
              <a:t>People: The </a:t>
            </a:r>
            <a:r>
              <a:rPr lang="en-US" sz="2000" dirty="0" err="1"/>
              <a:t>DAReS</a:t>
            </a:r>
            <a:r>
              <a:rPr lang="en-US" sz="2000" dirty="0"/>
              <a:t> Team</a:t>
            </a:r>
          </a:p>
        </p:txBody>
      </p:sp>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defTabSz="914400" eaLnBrk="0" fontAlgn="base" hangingPunct="0">
              <a:spcBef>
                <a:spcPct val="0"/>
              </a:spcBef>
              <a:spcAft>
                <a:spcPct val="0"/>
              </a:spcAft>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110" charset="0"/>
                <a:ea typeface="ＭＳ Ｐゴシック" pitchFamily="-110" charset="-128"/>
                <a:cs typeface="ＭＳ Ｐゴシック" pitchFamily="-110" charset="-128"/>
              </a:rPr>
              <a:t>Data Assimilation Research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110" charset="0"/>
                <a:ea typeface="ＭＳ Ｐゴシック" pitchFamily="-110" charset="-128"/>
                <a:cs typeface="ＭＳ Ｐゴシック" pitchFamily="-110" charset="-128"/>
              </a:rPr>
              <a:t>Testbed</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110" charset="0"/>
                <a:ea typeface="ＭＳ Ｐゴシック" pitchFamily="-110" charset="-128"/>
                <a:cs typeface="ＭＳ Ｐゴシック" pitchFamily="-110" charset="-128"/>
              </a:rPr>
              <a:t> (DART)</a:t>
            </a:r>
          </a:p>
        </p:txBody>
      </p:sp>
      <p:sp>
        <p:nvSpPr>
          <p:cNvPr id="5" name="Slide Number Placeholder 3">
            <a:extLst>
              <a:ext uri="{FF2B5EF4-FFF2-40B4-BE49-F238E27FC236}">
                <a16:creationId xmlns:a16="http://schemas.microsoft.com/office/drawing/2014/main" id="{A5575DD9-8926-E148-9C51-0120E5BD0422}"/>
              </a:ext>
            </a:extLst>
          </p:cNvPr>
          <p:cNvSpPr txBox="1">
            <a:spLocks/>
          </p:cNvSpPr>
          <p:nvPr/>
        </p:nvSpPr>
        <p:spPr>
          <a:xfrm>
            <a:off x="0" y="6581001"/>
            <a:ext cx="2228110" cy="276999"/>
          </a:xfrm>
          <a:prstGeom prst="rect">
            <a:avLst/>
          </a:prstGeom>
        </p:spPr>
        <p:txBody>
          <a:bodyPr wrap="none">
            <a:spAutoFit/>
          </a:bodyPr>
          <a:lstStyle>
            <a:defPPr>
              <a:defRPr lang="en-US"/>
            </a:defPPr>
            <a:lvl1pPr marL="0" algn="l" defTabSz="457200" rtl="0" eaLnBrk="1" latinLnBrk="0" hangingPunct="1">
              <a:defRPr sz="18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21</a:t>
            </a:fld>
            <a:endParaRPr lang="en-US" sz="1200" dirty="0">
              <a:solidFill>
                <a:schemeClr val="tx1"/>
              </a:solidFill>
            </a:endParaRPr>
          </a:p>
        </p:txBody>
      </p:sp>
    </p:spTree>
    <p:extLst>
      <p:ext uri="{BB962C8B-B14F-4D97-AF65-F5344CB8AC3E}">
        <p14:creationId xmlns:p14="http://schemas.microsoft.com/office/powerpoint/2010/main" val="1425168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191000" y="381000"/>
            <a:ext cx="4114800" cy="838200"/>
          </a:xfrm>
        </p:spPr>
        <p:txBody>
          <a:bodyPr/>
          <a:lstStyle/>
          <a:p>
            <a:pPr algn="l"/>
            <a:r>
              <a:rPr lang="en-US" u="sng" dirty="0"/>
              <a:t>DART is used at: </a:t>
            </a:r>
          </a:p>
        </p:txBody>
      </p:sp>
      <p:pic>
        <p:nvPicPr>
          <p:cNvPr id="21509" name="Picture 5" descr="caltechlogo"/>
          <p:cNvPicPr>
            <a:picLocks noGrp="1" noChangeAspect="1" noChangeArrowheads="1"/>
          </p:cNvPicPr>
          <p:nvPr>
            <p:ph sz="half" idx="2"/>
          </p:nvPr>
        </p:nvPicPr>
        <p:blipFill>
          <a:blip r:embed="rId3"/>
          <a:srcRect/>
          <a:stretch>
            <a:fillRect/>
          </a:stretch>
        </p:blipFill>
        <p:spPr>
          <a:xfrm>
            <a:off x="8101013" y="4876800"/>
            <a:ext cx="685800" cy="685800"/>
          </a:xfrm>
          <a:noFill/>
        </p:spPr>
      </p:pic>
      <p:pic>
        <p:nvPicPr>
          <p:cNvPr id="21510" name="Picture 7" descr="wisonsin"/>
          <p:cNvPicPr>
            <a:picLocks noChangeAspect="1" noChangeArrowheads="1"/>
          </p:cNvPicPr>
          <p:nvPr/>
        </p:nvPicPr>
        <p:blipFill>
          <a:blip r:embed="rId4"/>
          <a:srcRect/>
          <a:stretch>
            <a:fillRect/>
          </a:stretch>
        </p:blipFill>
        <p:spPr bwMode="auto">
          <a:xfrm>
            <a:off x="1905000" y="4648200"/>
            <a:ext cx="990600" cy="990600"/>
          </a:xfrm>
          <a:prstGeom prst="rect">
            <a:avLst/>
          </a:prstGeom>
          <a:noFill/>
          <a:ln w="9525">
            <a:noFill/>
            <a:miter lim="800000"/>
            <a:headEnd/>
            <a:tailEnd/>
          </a:ln>
        </p:spPr>
      </p:pic>
      <p:pic>
        <p:nvPicPr>
          <p:cNvPr id="21511" name="Picture 8" descr="cires080"/>
          <p:cNvPicPr>
            <a:picLocks noChangeAspect="1" noChangeArrowheads="1"/>
          </p:cNvPicPr>
          <p:nvPr/>
        </p:nvPicPr>
        <p:blipFill>
          <a:blip r:embed="rId5"/>
          <a:srcRect/>
          <a:stretch>
            <a:fillRect/>
          </a:stretch>
        </p:blipFill>
        <p:spPr bwMode="auto">
          <a:xfrm>
            <a:off x="5181600" y="3657600"/>
            <a:ext cx="771525" cy="361950"/>
          </a:xfrm>
          <a:prstGeom prst="rect">
            <a:avLst/>
          </a:prstGeom>
          <a:noFill/>
          <a:ln w="9525">
            <a:noFill/>
            <a:miter lim="800000"/>
            <a:headEnd/>
            <a:tailEnd/>
          </a:ln>
        </p:spPr>
      </p:pic>
      <p:pic>
        <p:nvPicPr>
          <p:cNvPr id="21512" name="Picture 9" descr="cwb_logo"/>
          <p:cNvPicPr>
            <a:picLocks noChangeAspect="1" noChangeArrowheads="1"/>
          </p:cNvPicPr>
          <p:nvPr/>
        </p:nvPicPr>
        <p:blipFill>
          <a:blip r:embed="rId6"/>
          <a:srcRect/>
          <a:stretch>
            <a:fillRect/>
          </a:stretch>
        </p:blipFill>
        <p:spPr bwMode="auto">
          <a:xfrm>
            <a:off x="6781800" y="2971800"/>
            <a:ext cx="1981200" cy="481013"/>
          </a:xfrm>
          <a:prstGeom prst="rect">
            <a:avLst/>
          </a:prstGeom>
          <a:noFill/>
          <a:ln w="9525">
            <a:noFill/>
            <a:miter lim="800000"/>
            <a:headEnd/>
            <a:tailEnd/>
          </a:ln>
        </p:spPr>
      </p:pic>
      <p:pic>
        <p:nvPicPr>
          <p:cNvPr id="21513" name="Picture 10" descr="erl"/>
          <p:cNvPicPr>
            <a:picLocks noChangeAspect="1" noChangeArrowheads="1"/>
          </p:cNvPicPr>
          <p:nvPr/>
        </p:nvPicPr>
        <p:blipFill>
          <a:blip r:embed="rId7"/>
          <a:srcRect/>
          <a:stretch>
            <a:fillRect/>
          </a:stretch>
        </p:blipFill>
        <p:spPr bwMode="auto">
          <a:xfrm>
            <a:off x="3124200" y="3048000"/>
            <a:ext cx="838200" cy="838200"/>
          </a:xfrm>
          <a:prstGeom prst="rect">
            <a:avLst/>
          </a:prstGeom>
          <a:noFill/>
          <a:ln w="9525">
            <a:noFill/>
            <a:miter lim="800000"/>
            <a:headEnd/>
            <a:tailEnd/>
          </a:ln>
        </p:spPr>
      </p:pic>
      <p:pic>
        <p:nvPicPr>
          <p:cNvPr id="21514" name="Picture 11" descr="GFDL"/>
          <p:cNvPicPr>
            <a:picLocks noChangeAspect="1" noChangeArrowheads="1"/>
          </p:cNvPicPr>
          <p:nvPr/>
        </p:nvPicPr>
        <p:blipFill>
          <a:blip r:embed="rId8"/>
          <a:srcRect/>
          <a:stretch>
            <a:fillRect/>
          </a:stretch>
        </p:blipFill>
        <p:spPr bwMode="auto">
          <a:xfrm>
            <a:off x="7162800" y="4114800"/>
            <a:ext cx="1295400" cy="576263"/>
          </a:xfrm>
          <a:prstGeom prst="rect">
            <a:avLst/>
          </a:prstGeom>
          <a:noFill/>
          <a:ln w="9525">
            <a:noFill/>
            <a:miter lim="800000"/>
            <a:headEnd/>
            <a:tailEnd/>
          </a:ln>
        </p:spPr>
      </p:pic>
      <p:pic>
        <p:nvPicPr>
          <p:cNvPr id="21515" name="Picture 12" descr="JPL_logo"/>
          <p:cNvPicPr>
            <a:picLocks noChangeAspect="1" noChangeArrowheads="1"/>
          </p:cNvPicPr>
          <p:nvPr/>
        </p:nvPicPr>
        <p:blipFill>
          <a:blip r:embed="rId9"/>
          <a:srcRect/>
          <a:stretch>
            <a:fillRect/>
          </a:stretch>
        </p:blipFill>
        <p:spPr bwMode="auto">
          <a:xfrm>
            <a:off x="4267200" y="5715000"/>
            <a:ext cx="1590675" cy="652463"/>
          </a:xfrm>
          <a:prstGeom prst="rect">
            <a:avLst/>
          </a:prstGeom>
          <a:noFill/>
          <a:ln w="9525">
            <a:noFill/>
            <a:miter lim="800000"/>
            <a:headEnd/>
            <a:tailEnd/>
          </a:ln>
        </p:spPr>
      </p:pic>
      <p:pic>
        <p:nvPicPr>
          <p:cNvPr id="21516" name="Picture 13" descr="noaa"/>
          <p:cNvPicPr>
            <a:picLocks noChangeAspect="1" noChangeArrowheads="1"/>
          </p:cNvPicPr>
          <p:nvPr/>
        </p:nvPicPr>
        <p:blipFill>
          <a:blip r:embed="rId10"/>
          <a:srcRect/>
          <a:stretch>
            <a:fillRect/>
          </a:stretch>
        </p:blipFill>
        <p:spPr bwMode="auto">
          <a:xfrm>
            <a:off x="5715000" y="4648200"/>
            <a:ext cx="914400" cy="914400"/>
          </a:xfrm>
          <a:prstGeom prst="rect">
            <a:avLst/>
          </a:prstGeom>
          <a:noFill/>
          <a:ln w="9525">
            <a:noFill/>
            <a:miter lim="800000"/>
            <a:headEnd/>
            <a:tailEnd/>
          </a:ln>
        </p:spPr>
      </p:pic>
      <p:pic>
        <p:nvPicPr>
          <p:cNvPr id="21517" name="Picture 14" descr="NSSL"/>
          <p:cNvPicPr>
            <a:picLocks noChangeAspect="1" noChangeArrowheads="1"/>
          </p:cNvPicPr>
          <p:nvPr/>
        </p:nvPicPr>
        <p:blipFill>
          <a:blip r:embed="rId11"/>
          <a:srcRect/>
          <a:stretch>
            <a:fillRect/>
          </a:stretch>
        </p:blipFill>
        <p:spPr bwMode="auto">
          <a:xfrm>
            <a:off x="533400" y="2743200"/>
            <a:ext cx="1371600" cy="392113"/>
          </a:xfrm>
          <a:prstGeom prst="rect">
            <a:avLst/>
          </a:prstGeom>
          <a:noFill/>
          <a:ln w="9525">
            <a:noFill/>
            <a:miter lim="800000"/>
            <a:headEnd/>
            <a:tailEnd/>
          </a:ln>
        </p:spPr>
      </p:pic>
      <p:pic>
        <p:nvPicPr>
          <p:cNvPr id="21518" name="Picture 15" descr="PennState"/>
          <p:cNvPicPr>
            <a:picLocks noChangeAspect="1" noChangeArrowheads="1"/>
          </p:cNvPicPr>
          <p:nvPr/>
        </p:nvPicPr>
        <p:blipFill>
          <a:blip r:embed="rId12"/>
          <a:srcRect/>
          <a:stretch>
            <a:fillRect/>
          </a:stretch>
        </p:blipFill>
        <p:spPr bwMode="auto">
          <a:xfrm>
            <a:off x="6705600" y="5181600"/>
            <a:ext cx="1352550" cy="742950"/>
          </a:xfrm>
          <a:prstGeom prst="rect">
            <a:avLst/>
          </a:prstGeom>
          <a:noFill/>
          <a:ln w="9525">
            <a:noFill/>
            <a:miter lim="800000"/>
            <a:headEnd/>
            <a:tailEnd/>
          </a:ln>
        </p:spPr>
      </p:pic>
      <p:pic>
        <p:nvPicPr>
          <p:cNvPr id="21519" name="Picture 16" descr="UWlogo150p"/>
          <p:cNvPicPr>
            <a:picLocks noChangeAspect="1" noChangeArrowheads="1"/>
          </p:cNvPicPr>
          <p:nvPr/>
        </p:nvPicPr>
        <p:blipFill>
          <a:blip r:embed="rId13"/>
          <a:srcRect/>
          <a:stretch>
            <a:fillRect/>
          </a:stretch>
        </p:blipFill>
        <p:spPr bwMode="auto">
          <a:xfrm>
            <a:off x="990600" y="3810000"/>
            <a:ext cx="1428750" cy="266700"/>
          </a:xfrm>
          <a:prstGeom prst="rect">
            <a:avLst/>
          </a:prstGeom>
          <a:noFill/>
          <a:ln w="9525">
            <a:noFill/>
            <a:miter lim="800000"/>
            <a:headEnd/>
            <a:tailEnd/>
          </a:ln>
        </p:spPr>
      </p:pic>
      <p:pic>
        <p:nvPicPr>
          <p:cNvPr id="21520" name="Picture 17" descr="VT"/>
          <p:cNvPicPr>
            <a:picLocks noChangeAspect="1" noChangeArrowheads="1"/>
          </p:cNvPicPr>
          <p:nvPr/>
        </p:nvPicPr>
        <p:blipFill>
          <a:blip r:embed="rId14"/>
          <a:srcRect/>
          <a:stretch>
            <a:fillRect/>
          </a:stretch>
        </p:blipFill>
        <p:spPr bwMode="auto">
          <a:xfrm>
            <a:off x="3657600" y="4648200"/>
            <a:ext cx="1076325" cy="561975"/>
          </a:xfrm>
          <a:prstGeom prst="rect">
            <a:avLst/>
          </a:prstGeom>
          <a:noFill/>
          <a:ln w="9525">
            <a:noFill/>
            <a:miter lim="800000"/>
            <a:headEnd/>
            <a:tailEnd/>
          </a:ln>
        </p:spPr>
      </p:pic>
      <p:pic>
        <p:nvPicPr>
          <p:cNvPr id="21521" name="Picture 18" descr="utah"/>
          <p:cNvPicPr>
            <a:picLocks noChangeAspect="1" noChangeArrowheads="1"/>
          </p:cNvPicPr>
          <p:nvPr/>
        </p:nvPicPr>
        <p:blipFill>
          <a:blip r:embed="rId15"/>
          <a:srcRect/>
          <a:stretch>
            <a:fillRect/>
          </a:stretch>
        </p:blipFill>
        <p:spPr bwMode="auto">
          <a:xfrm>
            <a:off x="381000" y="4953000"/>
            <a:ext cx="1038225" cy="714375"/>
          </a:xfrm>
          <a:prstGeom prst="rect">
            <a:avLst/>
          </a:prstGeom>
          <a:noFill/>
          <a:ln w="9525">
            <a:noFill/>
            <a:miter lim="800000"/>
            <a:headEnd/>
            <a:tailEnd/>
          </a:ln>
        </p:spPr>
      </p:pic>
      <p:sp>
        <p:nvSpPr>
          <p:cNvPr id="21522" name="Text Box 19"/>
          <p:cNvSpPr txBox="1">
            <a:spLocks noChangeArrowheads="1"/>
          </p:cNvSpPr>
          <p:nvPr/>
        </p:nvSpPr>
        <p:spPr bwMode="auto">
          <a:xfrm>
            <a:off x="838200" y="1752600"/>
            <a:ext cx="7467600" cy="1200328"/>
          </a:xfrm>
          <a:prstGeom prst="rect">
            <a:avLst/>
          </a:prstGeom>
          <a:noFill/>
          <a:ln w="9525">
            <a:noFill/>
            <a:miter lim="800000"/>
            <a:headEnd/>
            <a:tailEnd/>
          </a:ln>
        </p:spPr>
        <p:txBody>
          <a:bodyPr wrap="square">
            <a:prstTxWarp prst="textNoShape">
              <a:avLst/>
            </a:prstTxWarp>
            <a:spAutoFit/>
          </a:bodyPr>
          <a:lstStyle/>
          <a:p>
            <a:pPr algn="ctr" defTabSz="914400" eaLnBrk="0" fontAlgn="base" hangingPunct="0">
              <a:spcBef>
                <a:spcPct val="0"/>
              </a:spcBef>
              <a:spcAft>
                <a:spcPct val="0"/>
              </a:spcAft>
            </a:pPr>
            <a:r>
              <a:rPr lang="en-US" sz="2400" dirty="0">
                <a:solidFill>
                  <a:srgbClr val="000000"/>
                </a:solidFill>
                <a:latin typeface="Comic Sans MS" charset="0"/>
                <a:ea typeface="굴림" charset="-127"/>
                <a:cs typeface="굴림" charset="-127"/>
              </a:rPr>
              <a:t>More than 48 UCAR member universities,</a:t>
            </a:r>
          </a:p>
          <a:p>
            <a:pPr algn="ctr" defTabSz="914400" eaLnBrk="0" fontAlgn="base" hangingPunct="0">
              <a:spcBef>
                <a:spcPct val="0"/>
              </a:spcBef>
              <a:spcAft>
                <a:spcPct val="0"/>
              </a:spcAft>
            </a:pPr>
            <a:r>
              <a:rPr lang="en-US" sz="2400" dirty="0">
                <a:solidFill>
                  <a:srgbClr val="000000"/>
                </a:solidFill>
                <a:latin typeface="Comic Sans MS" charset="0"/>
                <a:ea typeface="굴림" charset="-127"/>
                <a:cs typeface="굴림" charset="-127"/>
              </a:rPr>
              <a:t>More than 100 other sites,</a:t>
            </a:r>
          </a:p>
          <a:p>
            <a:pPr algn="ctr" defTabSz="914400" eaLnBrk="0" fontAlgn="base" hangingPunct="0">
              <a:spcBef>
                <a:spcPct val="0"/>
              </a:spcBef>
              <a:spcAft>
                <a:spcPct val="0"/>
              </a:spcAft>
            </a:pPr>
            <a:r>
              <a:rPr lang="en-US" sz="2400" dirty="0">
                <a:solidFill>
                  <a:srgbClr val="000000"/>
                </a:solidFill>
                <a:latin typeface="Comic Sans MS" charset="0"/>
                <a:ea typeface="굴림" charset="-127"/>
                <a:cs typeface="굴림" charset="-127"/>
              </a:rPr>
              <a:t>(More than 1500 registered users).</a:t>
            </a:r>
            <a:endParaRPr lang="en-US" sz="2400" dirty="0">
              <a:solidFill>
                <a:srgbClr val="000000"/>
              </a:solidFill>
              <a:latin typeface="Comic Sans MS" charset="0"/>
              <a:ea typeface="ＭＳ Ｐゴシック" pitchFamily="-110" charset="-128"/>
              <a:cs typeface="ＭＳ Ｐゴシック" pitchFamily="-110" charset="-128"/>
            </a:endParaRPr>
          </a:p>
        </p:txBody>
      </p:sp>
      <p:pic>
        <p:nvPicPr>
          <p:cNvPr id="19" name="Picture 4" descr="Dartboard9"/>
          <p:cNvPicPr>
            <a:picLocks noChangeAspect="1" noChangeArrowheads="1"/>
          </p:cNvPicPr>
          <p:nvPr/>
        </p:nvPicPr>
        <p:blipFill>
          <a:blip r:embed="rId16"/>
          <a:srcRect/>
          <a:stretch>
            <a:fillRect/>
          </a:stretch>
        </p:blipFill>
        <p:spPr bwMode="auto">
          <a:xfrm>
            <a:off x="381000" y="334962"/>
            <a:ext cx="3505200" cy="1036638"/>
          </a:xfrm>
          <a:prstGeom prst="rect">
            <a:avLst/>
          </a:prstGeom>
          <a:noFill/>
          <a:ln w="9525">
            <a:noFill/>
            <a:miter lim="800000"/>
            <a:headEnd/>
            <a:tailEnd/>
          </a:ln>
        </p:spPr>
      </p:pic>
      <p:sp>
        <p:nvSpPr>
          <p:cNvPr id="20" name="Slide Number Placeholder 3">
            <a:extLst>
              <a:ext uri="{FF2B5EF4-FFF2-40B4-BE49-F238E27FC236}">
                <a16:creationId xmlns:a16="http://schemas.microsoft.com/office/drawing/2014/main" id="{77E498FE-68D5-E641-96AF-2ECC5D4DB127}"/>
              </a:ext>
            </a:extLst>
          </p:cNvPr>
          <p:cNvSpPr txBox="1">
            <a:spLocks/>
          </p:cNvSpPr>
          <p:nvPr/>
        </p:nvSpPr>
        <p:spPr>
          <a:xfrm>
            <a:off x="0" y="6581001"/>
            <a:ext cx="2228110" cy="276999"/>
          </a:xfrm>
          <a:prstGeom prst="rect">
            <a:avLst/>
          </a:prstGeom>
        </p:spPr>
        <p:txBody>
          <a:bodyPr wrap="none">
            <a:spAutoFit/>
          </a:bodyPr>
          <a:lstStyle>
            <a:defPPr>
              <a:defRPr lang="en-US"/>
            </a:defPPr>
            <a:lvl1pPr marL="0" algn="l" defTabSz="457200" rtl="0" eaLnBrk="1" latinLnBrk="0" hangingPunct="1">
              <a:defRPr sz="18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22</a:t>
            </a:fld>
            <a:endParaRPr lang="en-US" sz="1200" dirty="0">
              <a:solidFill>
                <a:schemeClr val="tx1"/>
              </a:solidFill>
            </a:endParaRPr>
          </a:p>
        </p:txBody>
      </p:sp>
    </p:spTree>
    <p:extLst>
      <p:ext uri="{BB962C8B-B14F-4D97-AF65-F5344CB8AC3E}">
        <p14:creationId xmlns:p14="http://schemas.microsoft.com/office/powerpoint/2010/main" val="565994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sz="half" idx="1"/>
          </p:nvPr>
        </p:nvSpPr>
        <p:spPr>
          <a:xfrm>
            <a:off x="381000" y="990600"/>
            <a:ext cx="8458200" cy="4114800"/>
          </a:xfrm>
        </p:spPr>
        <p:txBody>
          <a:bodyPr>
            <a:normAutofit fontScale="92500" lnSpcReduction="20000"/>
          </a:bodyPr>
          <a:lstStyle/>
          <a:p>
            <a:pPr marL="457200" indent="-457200" eaLnBrk="1" hangingPunct="1">
              <a:lnSpc>
                <a:spcPct val="115000"/>
              </a:lnSpc>
              <a:buFont typeface="Wingdings" charset="2"/>
              <a:buChar char="Ø"/>
            </a:pPr>
            <a:r>
              <a:rPr lang="en-US" sz="2800" dirty="0"/>
              <a:t>Works with nearly all NCAR community models (dozens of other models, too).</a:t>
            </a:r>
          </a:p>
          <a:p>
            <a:pPr marL="457200" indent="-457200" eaLnBrk="1" hangingPunct="1">
              <a:lnSpc>
                <a:spcPct val="115000"/>
              </a:lnSpc>
              <a:buFont typeface="Wingdings" charset="2"/>
              <a:buChar char="Ø"/>
            </a:pPr>
            <a:r>
              <a:rPr lang="en-US" sz="2800" dirty="0"/>
              <a:t>New models can be added in weeks.</a:t>
            </a:r>
          </a:p>
          <a:p>
            <a:pPr marL="457200" indent="-457200" eaLnBrk="1" hangingPunct="1">
              <a:lnSpc>
                <a:spcPct val="115000"/>
              </a:lnSpc>
              <a:buFont typeface="Wingdings" charset="2"/>
              <a:buChar char="Ø"/>
            </a:pPr>
            <a:r>
              <a:rPr lang="en-US" sz="2800" dirty="0"/>
              <a:t>Adding new observations is even easier.</a:t>
            </a:r>
          </a:p>
          <a:p>
            <a:pPr marL="457200" indent="-457200" eaLnBrk="1" hangingPunct="1">
              <a:lnSpc>
                <a:spcPct val="115000"/>
              </a:lnSpc>
              <a:buFont typeface="Wingdings" charset="2"/>
              <a:buChar char="Ø"/>
            </a:pPr>
            <a:r>
              <a:rPr lang="en-US" sz="2800" dirty="0"/>
              <a:t>Modular: models, observations and assimilation tools easily combined.</a:t>
            </a:r>
          </a:p>
          <a:p>
            <a:pPr marL="457200" indent="-457200" eaLnBrk="1" hangingPunct="1">
              <a:lnSpc>
                <a:spcPct val="115000"/>
              </a:lnSpc>
              <a:buFont typeface="Wingdings" charset="2"/>
              <a:buChar char="Ø"/>
            </a:pPr>
            <a:r>
              <a:rPr lang="en-US" sz="2800" dirty="0"/>
              <a:t>Enables DA use by prediction scientists.</a:t>
            </a:r>
          </a:p>
          <a:p>
            <a:pPr marL="400050" lvl="1" indent="0">
              <a:lnSpc>
                <a:spcPct val="115000"/>
              </a:lnSpc>
              <a:buNone/>
            </a:pPr>
            <a:r>
              <a:rPr lang="en-US" sz="2600" dirty="0"/>
              <a:t>     Doesn’t require assimilation expertise.</a:t>
            </a:r>
          </a:p>
          <a:p>
            <a:pPr marL="457200" indent="-457200" eaLnBrk="1" hangingPunct="1">
              <a:lnSpc>
                <a:spcPct val="115000"/>
              </a:lnSpc>
              <a:buFont typeface="Wingdings" charset="2"/>
              <a:buChar char="Ø"/>
            </a:pPr>
            <a:r>
              <a:rPr lang="en-US" sz="2800" dirty="0"/>
              <a:t>Fast &amp; efficient software: laptops to supers.</a:t>
            </a:r>
          </a:p>
        </p:txBody>
      </p:sp>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defTabSz="914400" eaLnBrk="0" fontAlgn="base" hangingPunct="0">
              <a:spcBef>
                <a:spcPct val="0"/>
              </a:spcBef>
              <a:spcAft>
                <a:spcPct val="0"/>
              </a:spcAft>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110" charset="0"/>
                <a:ea typeface="ＭＳ Ｐゴシック" pitchFamily="-110" charset="-128"/>
                <a:cs typeface="ＭＳ Ｐゴシック" pitchFamily="-110" charset="-128"/>
              </a:rPr>
              <a:t>DART Accelerates </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Forecast System Development</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110" charset="0"/>
              <a:ea typeface="ＭＳ Ｐゴシック" pitchFamily="-110" charset="-128"/>
              <a:cs typeface="ＭＳ Ｐゴシック" pitchFamily="-110" charset="-128"/>
            </a:endParaRPr>
          </a:p>
        </p:txBody>
      </p:sp>
      <p:sp>
        <p:nvSpPr>
          <p:cNvPr id="5" name="Slide Number Placeholder 3">
            <a:extLst>
              <a:ext uri="{FF2B5EF4-FFF2-40B4-BE49-F238E27FC236}">
                <a16:creationId xmlns:a16="http://schemas.microsoft.com/office/drawing/2014/main" id="{AFBC9E89-0412-A74E-BDF6-BCC007B8C7B1}"/>
              </a:ext>
            </a:extLst>
          </p:cNvPr>
          <p:cNvSpPr txBox="1">
            <a:spLocks/>
          </p:cNvSpPr>
          <p:nvPr/>
        </p:nvSpPr>
        <p:spPr>
          <a:xfrm>
            <a:off x="0" y="6581001"/>
            <a:ext cx="2228110" cy="276999"/>
          </a:xfrm>
          <a:prstGeom prst="rect">
            <a:avLst/>
          </a:prstGeom>
        </p:spPr>
        <p:txBody>
          <a:bodyPr wrap="none">
            <a:spAutoFit/>
          </a:bodyPr>
          <a:lstStyle>
            <a:defPPr>
              <a:defRPr lang="en-US"/>
            </a:defPPr>
            <a:lvl1pPr marL="0" algn="l" defTabSz="457200" rtl="0" eaLnBrk="1" latinLnBrk="0" hangingPunct="1">
              <a:defRPr sz="18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23</a:t>
            </a:fld>
            <a:endParaRPr lang="en-US" sz="1200" dirty="0">
              <a:solidFill>
                <a:schemeClr val="tx1"/>
              </a:solidFill>
            </a:endParaRPr>
          </a:p>
        </p:txBody>
      </p:sp>
    </p:spTree>
    <p:extLst>
      <p:ext uri="{BB962C8B-B14F-4D97-AF65-F5344CB8AC3E}">
        <p14:creationId xmlns:p14="http://schemas.microsoft.com/office/powerpoint/2010/main" val="481179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200" y="914400"/>
            <a:ext cx="7924800" cy="3499420"/>
          </a:xfrm>
          <a:prstGeom prst="rect">
            <a:avLst/>
          </a:prstGeom>
          <a:noFill/>
        </p:spPr>
        <p:txBody>
          <a:bodyPr wrap="square" rtlCol="0">
            <a:spAutoFit/>
          </a:bodyPr>
          <a:lstStyle/>
          <a:p>
            <a:pPr marL="457200" marR="0" lvl="0" indent="-457200" defTabSz="914400" eaLnBrk="1" fontAlgn="auto" latinLnBrk="0" hangingPunct="1">
              <a:lnSpc>
                <a:spcPct val="140000"/>
              </a:lnSpc>
              <a:spcBef>
                <a:spcPts val="0"/>
              </a:spcBef>
              <a:spcAft>
                <a:spcPts val="0"/>
              </a:spcAft>
              <a:buClrTx/>
              <a:buSzTx/>
              <a:buFont typeface="Arial" charset="0"/>
              <a:buChar char="•"/>
              <a:tabLst/>
              <a:defRPr/>
            </a:pPr>
            <a:r>
              <a:rPr lang="en-US" sz="2000" dirty="0">
                <a:latin typeface="Calibri" charset="0"/>
              </a:rPr>
              <a:t>Ensemble forecasts,</a:t>
            </a:r>
          </a:p>
          <a:p>
            <a:pPr marL="457200" marR="0" lvl="0" indent="-457200" defTabSz="914400" eaLnBrk="1" fontAlgn="auto" latinLnBrk="0" hangingPunct="1">
              <a:lnSpc>
                <a:spcPct val="140000"/>
              </a:lnSpc>
              <a:spcBef>
                <a:spcPts val="0"/>
              </a:spcBef>
              <a:spcAft>
                <a:spcPts val="0"/>
              </a:spcAft>
              <a:buClrTx/>
              <a:buSzTx/>
              <a:buFont typeface="Arial" charset="0"/>
              <a:buChar char="•"/>
              <a:tabLst/>
              <a:defRPr/>
            </a:pPr>
            <a:r>
              <a:rPr lang="en-US" sz="2000" dirty="0">
                <a:latin typeface="Calibri" charset="0"/>
              </a:rPr>
              <a:t>Ensemble reanalysis,</a:t>
            </a:r>
          </a:p>
          <a:p>
            <a:pPr marL="457200" marR="0" lvl="0" indent="-457200" defTabSz="914400" eaLnBrk="1" fontAlgn="auto" latinLnBrk="0" hangingPunct="1">
              <a:lnSpc>
                <a:spcPct val="140000"/>
              </a:lnSpc>
              <a:spcBef>
                <a:spcPts val="0"/>
              </a:spcBef>
              <a:spcAft>
                <a:spcPts val="0"/>
              </a:spcAft>
              <a:buClrTx/>
              <a:buSzTx/>
              <a:buFont typeface="Arial" charset="0"/>
              <a:buChar char="•"/>
              <a:tabLst/>
              <a:defRPr/>
            </a:pPr>
            <a:r>
              <a:rPr lang="en-US" sz="2000" dirty="0">
                <a:latin typeface="Calibri" charset="0"/>
              </a:rPr>
              <a:t>Explore predictability,</a:t>
            </a:r>
          </a:p>
          <a:p>
            <a:pPr marL="457200" marR="0" lvl="0" indent="-457200" defTabSz="914400" eaLnBrk="1" fontAlgn="auto" latinLnBrk="0" hangingPunct="1">
              <a:lnSpc>
                <a:spcPct val="140000"/>
              </a:lnSpc>
              <a:spcBef>
                <a:spcPts val="0"/>
              </a:spcBef>
              <a:spcAft>
                <a:spcPts val="0"/>
              </a:spcAft>
              <a:buClrTx/>
              <a:buSzTx/>
              <a:buFont typeface="Arial" charset="0"/>
              <a:buChar char="•"/>
              <a:tabLst/>
              <a:defRPr/>
            </a:pPr>
            <a:r>
              <a:rPr lang="en-US" sz="2000" dirty="0">
                <a:latin typeface="Calibri" charset="0"/>
              </a:rPr>
              <a:t>Sensitivity analysis,</a:t>
            </a:r>
          </a:p>
          <a:p>
            <a:pPr marL="457200" marR="0" lvl="0" indent="-457200" defTabSz="914400" eaLnBrk="1" fontAlgn="auto" latinLnBrk="0" hangingPunct="1">
              <a:lnSpc>
                <a:spcPct val="140000"/>
              </a:lnSpc>
              <a:spcBef>
                <a:spcPts val="0"/>
              </a:spcBef>
              <a:spcAft>
                <a:spcPts val="0"/>
              </a:spcAft>
              <a:buClrTx/>
              <a:buSzTx/>
              <a:buFont typeface="Arial" charset="0"/>
              <a:buChar char="•"/>
              <a:tabLst/>
              <a:defRPr/>
            </a:pPr>
            <a:r>
              <a:rPr lang="en-US" sz="2000" dirty="0">
                <a:latin typeface="Calibri" charset="0"/>
              </a:rPr>
              <a:t>Model improvement,</a:t>
            </a:r>
          </a:p>
          <a:p>
            <a:pPr marL="457200" marR="0" lvl="0" indent="-457200" defTabSz="914400" eaLnBrk="1" fontAlgn="auto" latinLnBrk="0" hangingPunct="1">
              <a:lnSpc>
                <a:spcPct val="140000"/>
              </a:lnSpc>
              <a:spcBef>
                <a:spcPts val="0"/>
              </a:spcBef>
              <a:spcAft>
                <a:spcPts val="0"/>
              </a:spcAft>
              <a:buClrTx/>
              <a:buSzTx/>
              <a:buFont typeface="Arial" charset="0"/>
              <a:buChar char="•"/>
              <a:tabLst/>
              <a:defRPr/>
            </a:pPr>
            <a:r>
              <a:rPr lang="en-US" sz="2000" dirty="0">
                <a:latin typeface="Calibri" charset="0"/>
              </a:rPr>
              <a:t>Observing system evaluation,</a:t>
            </a:r>
          </a:p>
          <a:p>
            <a:pPr marL="457200" marR="0" lvl="0" indent="-457200" defTabSz="914400" eaLnBrk="1" fontAlgn="auto" latinLnBrk="0" hangingPunct="1">
              <a:lnSpc>
                <a:spcPct val="140000"/>
              </a:lnSpc>
              <a:spcBef>
                <a:spcPts val="0"/>
              </a:spcBef>
              <a:spcAft>
                <a:spcPts val="0"/>
              </a:spcAft>
              <a:buClrTx/>
              <a:buSzTx/>
              <a:buFont typeface="Arial" charset="0"/>
              <a:buChar char="•"/>
              <a:tabLst/>
              <a:defRPr/>
            </a:pPr>
            <a:r>
              <a:rPr lang="en-US" sz="2000" dirty="0">
                <a:latin typeface="Calibri" charset="0"/>
              </a:rPr>
              <a:t>Observing system design,</a:t>
            </a:r>
          </a:p>
          <a:p>
            <a:pPr marL="457200" marR="0" lvl="0" indent="-457200" defTabSz="914400" eaLnBrk="1" fontAlgn="auto" latinLnBrk="0" hangingPunct="1">
              <a:lnSpc>
                <a:spcPct val="140000"/>
              </a:lnSpc>
              <a:spcBef>
                <a:spcPts val="0"/>
              </a:spcBef>
              <a:spcAft>
                <a:spcPts val="0"/>
              </a:spcAft>
              <a:buClrTx/>
              <a:buSzTx/>
              <a:buFont typeface="Arial" charset="0"/>
              <a:buChar char="•"/>
              <a:tabLst/>
              <a:defRPr/>
            </a:pPr>
            <a:r>
              <a:rPr lang="en-US" sz="2000" dirty="0">
                <a:latin typeface="Calibri" charset="0"/>
              </a:rPr>
              <a:t>DA algorithm improvement.</a:t>
            </a:r>
          </a:p>
        </p:txBody>
      </p:sp>
      <p:sp>
        <p:nvSpPr>
          <p:cNvPr id="8" name="TextBox 7"/>
          <p:cNvSpPr txBox="1"/>
          <p:nvPr/>
        </p:nvSpPr>
        <p:spPr>
          <a:xfrm>
            <a:off x="0" y="-1"/>
            <a:ext cx="9144000" cy="523220"/>
          </a:xfrm>
          <a:prstGeom prst="rect">
            <a:avLst/>
          </a:prstGeom>
          <a:solidFill>
            <a:srgbClr val="0070C0"/>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cs typeface="Calibri"/>
              </a:rPr>
              <a:t>Some DART Capabilities</a:t>
            </a:r>
          </a:p>
        </p:txBody>
      </p:sp>
      <p:sp>
        <p:nvSpPr>
          <p:cNvPr id="9" name="Slide Number Placeholder 3">
            <a:extLst>
              <a:ext uri="{FF2B5EF4-FFF2-40B4-BE49-F238E27FC236}">
                <a16:creationId xmlns:a16="http://schemas.microsoft.com/office/drawing/2014/main" id="{09F2A1D6-1312-104D-8DE2-E377FFEEFA48}"/>
              </a:ext>
            </a:extLst>
          </p:cNvPr>
          <p:cNvSpPr txBox="1">
            <a:spLocks/>
          </p:cNvSpPr>
          <p:nvPr/>
        </p:nvSpPr>
        <p:spPr>
          <a:xfrm>
            <a:off x="0" y="6581001"/>
            <a:ext cx="2228110" cy="276999"/>
          </a:xfrm>
          <a:prstGeom prst="rect">
            <a:avLst/>
          </a:prstGeom>
        </p:spPr>
        <p:txBody>
          <a:bodyPr wrap="none">
            <a:spAutoFit/>
          </a:bodyPr>
          <a:lstStyle>
            <a:defPPr>
              <a:defRPr lang="en-US"/>
            </a:defPPr>
            <a:lvl1pPr marL="0" algn="l" defTabSz="457200" rtl="0" eaLnBrk="1" latinLnBrk="0" hangingPunct="1">
              <a:defRPr sz="18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24</a:t>
            </a:fld>
            <a:endParaRPr lang="en-US" sz="1200" dirty="0">
              <a:solidFill>
                <a:schemeClr val="tx1"/>
              </a:solidFill>
            </a:endParaRPr>
          </a:p>
        </p:txBody>
      </p:sp>
    </p:spTree>
    <p:extLst>
      <p:ext uri="{BB962C8B-B14F-4D97-AF65-F5344CB8AC3E}">
        <p14:creationId xmlns:p14="http://schemas.microsoft.com/office/powerpoint/2010/main" val="1156312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sz="half" idx="1"/>
          </p:nvPr>
        </p:nvSpPr>
        <p:spPr>
          <a:xfrm>
            <a:off x="381000" y="990600"/>
            <a:ext cx="8458200" cy="4114800"/>
          </a:xfrm>
        </p:spPr>
        <p:txBody>
          <a:bodyPr>
            <a:normAutofit fontScale="92500" lnSpcReduction="10000"/>
          </a:bodyPr>
          <a:lstStyle/>
          <a:p>
            <a:pPr marL="0" indent="0" eaLnBrk="1" hangingPunct="1">
              <a:lnSpc>
                <a:spcPct val="115000"/>
              </a:lnSpc>
              <a:buNone/>
            </a:pPr>
            <a:r>
              <a:rPr lang="en-US" sz="2800" dirty="0"/>
              <a:t>Two Critical Science/Engineering Design Choices</a:t>
            </a:r>
          </a:p>
          <a:p>
            <a:pPr marL="0" indent="0" eaLnBrk="1" hangingPunct="1">
              <a:lnSpc>
                <a:spcPct val="115000"/>
              </a:lnSpc>
              <a:buNone/>
            </a:pPr>
            <a:endParaRPr lang="en-US" sz="2800" dirty="0"/>
          </a:p>
          <a:p>
            <a:pPr marL="0" indent="0" eaLnBrk="1" hangingPunct="1">
              <a:lnSpc>
                <a:spcPct val="115000"/>
              </a:lnSpc>
              <a:buNone/>
            </a:pPr>
            <a:r>
              <a:rPr lang="en-US" sz="2800" dirty="0"/>
              <a:t>1. We keep our fingers out of your model.</a:t>
            </a:r>
          </a:p>
          <a:p>
            <a:pPr marL="0" indent="0" eaLnBrk="1" hangingPunct="1">
              <a:lnSpc>
                <a:spcPct val="115000"/>
              </a:lnSpc>
              <a:buNone/>
            </a:pPr>
            <a:r>
              <a:rPr lang="en-US" sz="2800" dirty="0"/>
              <a:t>	No changes required to forecast model. </a:t>
            </a:r>
          </a:p>
          <a:p>
            <a:pPr marL="0" indent="0" eaLnBrk="1" hangingPunct="1">
              <a:lnSpc>
                <a:spcPct val="115000"/>
              </a:lnSpc>
              <a:buNone/>
            </a:pPr>
            <a:endParaRPr lang="en-US" sz="2800" dirty="0"/>
          </a:p>
          <a:p>
            <a:pPr marL="0" indent="0" eaLnBrk="1" hangingPunct="1">
              <a:lnSpc>
                <a:spcPct val="115000"/>
              </a:lnSpc>
              <a:buNone/>
            </a:pPr>
            <a:r>
              <a:rPr lang="en-US" sz="2800" dirty="0"/>
              <a:t> 2. Single observation changing single model variable.</a:t>
            </a:r>
          </a:p>
          <a:p>
            <a:pPr marL="0" indent="0" eaLnBrk="1" hangingPunct="1">
              <a:lnSpc>
                <a:spcPct val="115000"/>
              </a:lnSpc>
              <a:buNone/>
            </a:pPr>
            <a:r>
              <a:rPr lang="en-US" sz="2800" dirty="0"/>
              <a:t>	Without loss of generality,</a:t>
            </a:r>
          </a:p>
          <a:p>
            <a:pPr marL="0" indent="0" eaLnBrk="1" hangingPunct="1">
              <a:lnSpc>
                <a:spcPct val="115000"/>
              </a:lnSpc>
              <a:buNone/>
            </a:pPr>
            <a:r>
              <a:rPr lang="en-US" sz="2800" dirty="0"/>
              <a:t>	Simplifies algorithms, parallelism.</a:t>
            </a:r>
          </a:p>
        </p:txBody>
      </p:sp>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defTabSz="914400" eaLnBrk="0" fontAlgn="base" hangingPunct="0">
              <a:spcBef>
                <a:spcPct val="0"/>
              </a:spcBef>
              <a:spcAft>
                <a:spcPct val="0"/>
              </a:spcAft>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110" charset="0"/>
                <a:ea typeface="ＭＳ Ｐゴシック" pitchFamily="-110" charset="-128"/>
                <a:cs typeface="ＭＳ Ｐゴシック" pitchFamily="-110" charset="-128"/>
              </a:rPr>
              <a:t>DART is still Unique after nearly 2 Decades</a:t>
            </a:r>
          </a:p>
        </p:txBody>
      </p:sp>
      <p:sp>
        <p:nvSpPr>
          <p:cNvPr id="5" name="Slide Number Placeholder 3">
            <a:extLst>
              <a:ext uri="{FF2B5EF4-FFF2-40B4-BE49-F238E27FC236}">
                <a16:creationId xmlns:a16="http://schemas.microsoft.com/office/drawing/2014/main" id="{D835A492-2CDE-AF4B-9629-81FD8840D41F}"/>
              </a:ext>
            </a:extLst>
          </p:cNvPr>
          <p:cNvSpPr txBox="1">
            <a:spLocks/>
          </p:cNvSpPr>
          <p:nvPr/>
        </p:nvSpPr>
        <p:spPr>
          <a:xfrm>
            <a:off x="0" y="6581001"/>
            <a:ext cx="2228110" cy="276999"/>
          </a:xfrm>
          <a:prstGeom prst="rect">
            <a:avLst/>
          </a:prstGeom>
        </p:spPr>
        <p:txBody>
          <a:bodyPr wrap="none">
            <a:spAutoFit/>
          </a:bodyPr>
          <a:lstStyle>
            <a:defPPr>
              <a:defRPr lang="en-US"/>
            </a:defPPr>
            <a:lvl1pPr marL="0" algn="l" defTabSz="457200" rtl="0" eaLnBrk="1" latinLnBrk="0" hangingPunct="1">
              <a:defRPr sz="18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25</a:t>
            </a:fld>
            <a:endParaRPr lang="en-US" sz="1200" dirty="0">
              <a:solidFill>
                <a:schemeClr val="tx1"/>
              </a:solidFill>
            </a:endParaRPr>
          </a:p>
        </p:txBody>
      </p:sp>
    </p:spTree>
    <p:extLst>
      <p:ext uri="{BB962C8B-B14F-4D97-AF65-F5344CB8AC3E}">
        <p14:creationId xmlns:p14="http://schemas.microsoft.com/office/powerpoint/2010/main" val="103079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defTabSz="914400" eaLnBrk="0" fontAlgn="base" hangingPunct="0">
              <a:spcBef>
                <a:spcPct val="0"/>
              </a:spcBef>
              <a:spcAft>
                <a:spcPct val="0"/>
              </a:spcAft>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110" charset="0"/>
                <a:ea typeface="ＭＳ Ｐゴシック" pitchFamily="-110" charset="-128"/>
                <a:cs typeface="ＭＳ Ｐゴシック" pitchFamily="-110" charset="-128"/>
              </a:rPr>
              <a:t>Cool Science Example 1</a:t>
            </a:r>
          </a:p>
        </p:txBody>
      </p:sp>
      <p:sp>
        <p:nvSpPr>
          <p:cNvPr id="5" name="TextBox 4">
            <a:extLst>
              <a:ext uri="{FF2B5EF4-FFF2-40B4-BE49-F238E27FC236}">
                <a16:creationId xmlns:a16="http://schemas.microsoft.com/office/drawing/2014/main" id="{A8D8E703-E302-5E46-8DAE-362BF0F67FA7}"/>
              </a:ext>
            </a:extLst>
          </p:cNvPr>
          <p:cNvSpPr txBox="1"/>
          <p:nvPr/>
        </p:nvSpPr>
        <p:spPr>
          <a:xfrm>
            <a:off x="648627" y="1041113"/>
            <a:ext cx="2938409" cy="5078313"/>
          </a:xfrm>
          <a:prstGeom prst="rect">
            <a:avLst/>
          </a:prstGeom>
          <a:noFill/>
        </p:spPr>
        <p:txBody>
          <a:bodyPr wrap="square" rtlCol="0">
            <a:spAutoFit/>
          </a:bodyPr>
          <a:lstStyle/>
          <a:p>
            <a:r>
              <a:rPr lang="en-US" u="sng" dirty="0" err="1"/>
              <a:t>DAReS</a:t>
            </a:r>
            <a:r>
              <a:rPr lang="en-US" u="sng" dirty="0"/>
              <a:t> Lead</a:t>
            </a:r>
          </a:p>
          <a:p>
            <a:r>
              <a:rPr lang="en-US" dirty="0"/>
              <a:t>Glen Romine (50% MMM)</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Glen is at the Mesa Lab on Tuesday each week. </a:t>
            </a:r>
          </a:p>
          <a:p>
            <a:endParaRPr lang="en-US" dirty="0"/>
          </a:p>
          <a:p>
            <a:r>
              <a:rPr lang="en-US" dirty="0"/>
              <a:t>With </a:t>
            </a:r>
            <a:r>
              <a:rPr lang="en-US" dirty="0" err="1"/>
              <a:t>DAReS</a:t>
            </a:r>
            <a:r>
              <a:rPr lang="en-US" dirty="0"/>
              <a:t> since 2009.</a:t>
            </a:r>
          </a:p>
          <a:p>
            <a:endParaRPr lang="en-US" dirty="0"/>
          </a:p>
          <a:p>
            <a:endParaRPr lang="en-US" dirty="0"/>
          </a:p>
          <a:p>
            <a:endParaRPr lang="en-US" dirty="0"/>
          </a:p>
        </p:txBody>
      </p:sp>
      <p:sp>
        <p:nvSpPr>
          <p:cNvPr id="7" name="TextBox 6">
            <a:extLst>
              <a:ext uri="{FF2B5EF4-FFF2-40B4-BE49-F238E27FC236}">
                <a16:creationId xmlns:a16="http://schemas.microsoft.com/office/drawing/2014/main" id="{3C80FCBA-84AD-164E-AA9F-D1F0C609FEFC}"/>
              </a:ext>
            </a:extLst>
          </p:cNvPr>
          <p:cNvSpPr txBox="1"/>
          <p:nvPr/>
        </p:nvSpPr>
        <p:spPr>
          <a:xfrm>
            <a:off x="4743735" y="1091320"/>
            <a:ext cx="3215812" cy="923330"/>
          </a:xfrm>
          <a:prstGeom prst="rect">
            <a:avLst/>
          </a:prstGeom>
          <a:noFill/>
        </p:spPr>
        <p:txBody>
          <a:bodyPr wrap="square" rtlCol="0">
            <a:spAutoFit/>
          </a:bodyPr>
          <a:lstStyle/>
          <a:p>
            <a:r>
              <a:rPr lang="en-US" u="sng" dirty="0"/>
              <a:t>Forecast Model</a:t>
            </a:r>
          </a:p>
          <a:p>
            <a:r>
              <a:rPr lang="en-US" dirty="0"/>
              <a:t>WRF, Weather Research and Forecasting Model</a:t>
            </a:r>
          </a:p>
        </p:txBody>
      </p:sp>
      <p:sp>
        <p:nvSpPr>
          <p:cNvPr id="8" name="TextBox 7">
            <a:extLst>
              <a:ext uri="{FF2B5EF4-FFF2-40B4-BE49-F238E27FC236}">
                <a16:creationId xmlns:a16="http://schemas.microsoft.com/office/drawing/2014/main" id="{41D0B1BC-D7DF-B845-A391-92A144366A28}"/>
              </a:ext>
            </a:extLst>
          </p:cNvPr>
          <p:cNvSpPr txBox="1"/>
          <p:nvPr/>
        </p:nvSpPr>
        <p:spPr>
          <a:xfrm>
            <a:off x="4743735" y="2877741"/>
            <a:ext cx="2650733" cy="646331"/>
          </a:xfrm>
          <a:prstGeom prst="rect">
            <a:avLst/>
          </a:prstGeom>
          <a:noFill/>
        </p:spPr>
        <p:txBody>
          <a:bodyPr wrap="square" rtlCol="0">
            <a:spAutoFit/>
          </a:bodyPr>
          <a:lstStyle/>
          <a:p>
            <a:r>
              <a:rPr lang="en-US" u="sng" dirty="0"/>
              <a:t>Science Collaborator</a:t>
            </a:r>
          </a:p>
          <a:p>
            <a:r>
              <a:rPr lang="en-US" dirty="0"/>
              <a:t>MMM, Oklahoma</a:t>
            </a:r>
          </a:p>
        </p:txBody>
      </p:sp>
      <p:sp>
        <p:nvSpPr>
          <p:cNvPr id="9" name="TextBox 8">
            <a:extLst>
              <a:ext uri="{FF2B5EF4-FFF2-40B4-BE49-F238E27FC236}">
                <a16:creationId xmlns:a16="http://schemas.microsoft.com/office/drawing/2014/main" id="{7AE3BCC8-62D6-4D44-91C3-D46B1D854120}"/>
              </a:ext>
            </a:extLst>
          </p:cNvPr>
          <p:cNvSpPr txBox="1"/>
          <p:nvPr/>
        </p:nvSpPr>
        <p:spPr>
          <a:xfrm>
            <a:off x="4743735" y="4560801"/>
            <a:ext cx="2537717" cy="646331"/>
          </a:xfrm>
          <a:prstGeom prst="rect">
            <a:avLst/>
          </a:prstGeom>
          <a:noFill/>
        </p:spPr>
        <p:txBody>
          <a:bodyPr wrap="square" rtlCol="0">
            <a:spAutoFit/>
          </a:bodyPr>
          <a:lstStyle/>
          <a:p>
            <a:r>
              <a:rPr lang="en-US" u="sng" dirty="0"/>
              <a:t>DA Capability</a:t>
            </a:r>
          </a:p>
          <a:p>
            <a:r>
              <a:rPr lang="en-US" dirty="0"/>
              <a:t>Ensemble Prediction</a:t>
            </a:r>
          </a:p>
        </p:txBody>
      </p:sp>
      <p:sp>
        <p:nvSpPr>
          <p:cNvPr id="10" name="Rectangle 9">
            <a:extLst>
              <a:ext uri="{FF2B5EF4-FFF2-40B4-BE49-F238E27FC236}">
                <a16:creationId xmlns:a16="http://schemas.microsoft.com/office/drawing/2014/main" id="{8BA68DF2-5080-034E-BD61-7955B2DADC08}"/>
              </a:ext>
            </a:extLst>
          </p:cNvPr>
          <p:cNvSpPr/>
          <p:nvPr/>
        </p:nvSpPr>
        <p:spPr>
          <a:xfrm>
            <a:off x="520700" y="934948"/>
            <a:ext cx="8159750" cy="5205502"/>
          </a:xfrm>
          <a:prstGeom prst="rect">
            <a:avLst/>
          </a:prstGeom>
          <a:noFill/>
          <a:ln w="69850" cmpd="dbl">
            <a:solidFill>
              <a:srgbClr val="2B5DC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3738BF2-3B92-CB41-A00C-65E37DF9588E}"/>
              </a:ext>
            </a:extLst>
          </p:cNvPr>
          <p:cNvCxnSpPr>
            <a:stCxn id="10" idx="0"/>
            <a:endCxn id="10" idx="2"/>
          </p:cNvCxnSpPr>
          <p:nvPr/>
        </p:nvCxnSpPr>
        <p:spPr>
          <a:xfrm>
            <a:off x="4600575" y="934948"/>
            <a:ext cx="0" cy="5205502"/>
          </a:xfrm>
          <a:prstGeom prst="line">
            <a:avLst/>
          </a:prstGeom>
          <a:ln>
            <a:solidFill>
              <a:srgbClr val="2B5DCE"/>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6EA0338-9841-104F-8333-0D19E0ACE47F}"/>
              </a:ext>
            </a:extLst>
          </p:cNvPr>
          <p:cNvCxnSpPr/>
          <p:nvPr/>
        </p:nvCxnSpPr>
        <p:spPr>
          <a:xfrm>
            <a:off x="4600575" y="2670967"/>
            <a:ext cx="407987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32909720-353F-7648-AE10-60B9C5005082}"/>
              </a:ext>
            </a:extLst>
          </p:cNvPr>
          <p:cNvCxnSpPr/>
          <p:nvPr/>
        </p:nvCxnSpPr>
        <p:spPr>
          <a:xfrm>
            <a:off x="4600574" y="4354028"/>
            <a:ext cx="407987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50CB0935-F166-5C49-A6B4-6EE1B625FF67}"/>
              </a:ext>
            </a:extLst>
          </p:cNvPr>
          <p:cNvPicPr>
            <a:picLocks noChangeAspect="1"/>
          </p:cNvPicPr>
          <p:nvPr/>
        </p:nvPicPr>
        <p:blipFill>
          <a:blip r:embed="rId3"/>
          <a:stretch>
            <a:fillRect/>
          </a:stretch>
        </p:blipFill>
        <p:spPr>
          <a:xfrm>
            <a:off x="722020" y="1973628"/>
            <a:ext cx="1633093" cy="1808226"/>
          </a:xfrm>
          <a:prstGeom prst="rect">
            <a:avLst/>
          </a:prstGeom>
        </p:spPr>
      </p:pic>
      <p:sp>
        <p:nvSpPr>
          <p:cNvPr id="13" name="Slide Number Placeholder 3">
            <a:extLst>
              <a:ext uri="{FF2B5EF4-FFF2-40B4-BE49-F238E27FC236}">
                <a16:creationId xmlns:a16="http://schemas.microsoft.com/office/drawing/2014/main" id="{2C0CCE75-F75C-7041-A1F1-12C7BD88E8A8}"/>
              </a:ext>
            </a:extLst>
          </p:cNvPr>
          <p:cNvSpPr txBox="1">
            <a:spLocks/>
          </p:cNvSpPr>
          <p:nvPr/>
        </p:nvSpPr>
        <p:spPr>
          <a:xfrm>
            <a:off x="0" y="6581001"/>
            <a:ext cx="2228110" cy="276999"/>
          </a:xfrm>
          <a:prstGeom prst="rect">
            <a:avLst/>
          </a:prstGeom>
        </p:spPr>
        <p:txBody>
          <a:bodyPr wrap="none">
            <a:spAutoFit/>
          </a:bodyPr>
          <a:lstStyle>
            <a:defPPr>
              <a:defRPr lang="en-US"/>
            </a:defPPr>
            <a:lvl1pPr marL="0" algn="l" defTabSz="457200" rtl="0" eaLnBrk="1" latinLnBrk="0" hangingPunct="1">
              <a:defRPr sz="18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26</a:t>
            </a:fld>
            <a:endParaRPr lang="en-US" sz="1200" dirty="0">
              <a:solidFill>
                <a:schemeClr val="tx1"/>
              </a:solidFill>
            </a:endParaRPr>
          </a:p>
        </p:txBody>
      </p:sp>
    </p:spTree>
    <p:extLst>
      <p:ext uri="{BB962C8B-B14F-4D97-AF65-F5344CB8AC3E}">
        <p14:creationId xmlns:p14="http://schemas.microsoft.com/office/powerpoint/2010/main" val="280131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cs typeface="Verdana"/>
              </a:rPr>
              <a:t>NCAR Real-time ensemble prediction system</a:t>
            </a:r>
          </a:p>
        </p:txBody>
      </p:sp>
      <p:pic>
        <p:nvPicPr>
          <p:cNvPr id="6" name="Picture 5" descr="real-tim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3400"/>
            <a:ext cx="9144000" cy="5811279"/>
          </a:xfrm>
          <a:prstGeom prst="rect">
            <a:avLst/>
          </a:prstGeom>
        </p:spPr>
      </p:pic>
      <p:sp>
        <p:nvSpPr>
          <p:cNvPr id="5" name="Slide Number Placeholder 3">
            <a:extLst>
              <a:ext uri="{FF2B5EF4-FFF2-40B4-BE49-F238E27FC236}">
                <a16:creationId xmlns:a16="http://schemas.microsoft.com/office/drawing/2014/main" id="{C9E3D96A-8F6D-BF4A-AA48-A68A6B2B3F8E}"/>
              </a:ext>
            </a:extLst>
          </p:cNvPr>
          <p:cNvSpPr txBox="1">
            <a:spLocks/>
          </p:cNvSpPr>
          <p:nvPr/>
        </p:nvSpPr>
        <p:spPr>
          <a:xfrm>
            <a:off x="0" y="6581001"/>
            <a:ext cx="2228110" cy="276999"/>
          </a:xfrm>
          <a:prstGeom prst="rect">
            <a:avLst/>
          </a:prstGeom>
        </p:spPr>
        <p:txBody>
          <a:bodyPr wrap="none">
            <a:spAutoFit/>
          </a:bodyPr>
          <a:lstStyle>
            <a:defPPr>
              <a:defRPr lang="en-US"/>
            </a:defPPr>
            <a:lvl1pPr marL="0" algn="l" defTabSz="457200" rtl="0" eaLnBrk="1" latinLnBrk="0" hangingPunct="1">
              <a:defRPr sz="18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27</a:t>
            </a:fld>
            <a:endParaRPr lang="en-US" sz="1200" dirty="0">
              <a:solidFill>
                <a:schemeClr val="tx1"/>
              </a:solidFill>
            </a:endParaRPr>
          </a:p>
        </p:txBody>
      </p:sp>
    </p:spTree>
    <p:extLst>
      <p:ext uri="{BB962C8B-B14F-4D97-AF65-F5344CB8AC3E}">
        <p14:creationId xmlns:p14="http://schemas.microsoft.com/office/powerpoint/2010/main" val="3318695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_report_ncar_ensemb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 y="1459547"/>
            <a:ext cx="7372126" cy="3033895"/>
          </a:xfrm>
          <a:prstGeom prst="rect">
            <a:avLst/>
          </a:prstGeom>
        </p:spPr>
      </p:pic>
      <p:sp>
        <p:nvSpPr>
          <p:cNvPr id="3" name="TextBox 2"/>
          <p:cNvSpPr txBox="1"/>
          <p:nvPr/>
        </p:nvSpPr>
        <p:spPr>
          <a:xfrm>
            <a:off x="172458" y="997882"/>
            <a:ext cx="7682838" cy="400110"/>
          </a:xfrm>
          <a:prstGeom prst="rect">
            <a:avLst/>
          </a:prstGeom>
          <a:noFill/>
        </p:spPr>
        <p:txBody>
          <a:bodyPr wrap="none" rtlCol="0">
            <a:spAutoFit/>
          </a:bodyPr>
          <a:lstStyle/>
          <a:p>
            <a:r>
              <a:rPr lang="en-US" sz="2000" dirty="0"/>
              <a:t>Severe weather forecast for </a:t>
            </a:r>
            <a:r>
              <a:rPr lang="en-US" sz="2000" i="1" dirty="0"/>
              <a:t>two</a:t>
            </a:r>
            <a:r>
              <a:rPr lang="en-US" sz="2000" dirty="0"/>
              <a:t> days compared to NWS warnings</a:t>
            </a:r>
          </a:p>
        </p:txBody>
      </p:sp>
      <p:sp>
        <p:nvSpPr>
          <p:cNvPr id="4" name="TextBox 3"/>
          <p:cNvSpPr txBox="1"/>
          <p:nvPr/>
        </p:nvSpPr>
        <p:spPr>
          <a:xfrm>
            <a:off x="301077" y="4512221"/>
            <a:ext cx="8420145" cy="1938992"/>
          </a:xfrm>
          <a:prstGeom prst="rect">
            <a:avLst/>
          </a:prstGeom>
          <a:noFill/>
        </p:spPr>
        <p:txBody>
          <a:bodyPr wrap="square" rtlCol="0">
            <a:spAutoFit/>
          </a:bodyPr>
          <a:lstStyle/>
          <a:p>
            <a:pPr marL="285750" indent="-285750">
              <a:buFont typeface="Arial"/>
              <a:buChar char="•"/>
            </a:pPr>
            <a:r>
              <a:rPr lang="en-US" sz="2400" dirty="0"/>
              <a:t>WRF, 10 member ensemble, GFS for boundary conditions</a:t>
            </a:r>
          </a:p>
          <a:p>
            <a:pPr marL="285750" indent="-285750">
              <a:buFont typeface="Arial"/>
              <a:buChar char="•"/>
            </a:pPr>
            <a:r>
              <a:rPr lang="en-US" sz="2400" dirty="0"/>
              <a:t>Continuous operation from April 2015 to December 2017 </a:t>
            </a:r>
          </a:p>
          <a:p>
            <a:pPr marL="285750" indent="-285750">
              <a:buFont typeface="Arial"/>
              <a:buChar char="•"/>
            </a:pPr>
            <a:r>
              <a:rPr lang="en-US" sz="2400" dirty="0"/>
              <a:t>48 hour forecasts at 3km resolution</a:t>
            </a:r>
          </a:p>
          <a:p>
            <a:pPr marL="285750" indent="-285750">
              <a:buFont typeface="Arial"/>
              <a:buChar char="•"/>
            </a:pPr>
            <a:r>
              <a:rPr lang="en-US" sz="2400" dirty="0"/>
              <a:t>First continuously cycling ensemble system for CONUS</a:t>
            </a:r>
          </a:p>
          <a:p>
            <a:pPr marL="285750" indent="-285750">
              <a:buFont typeface="Arial"/>
              <a:buChar char="•"/>
            </a:pPr>
            <a:r>
              <a:rPr lang="en-US" sz="2400" dirty="0"/>
              <a:t>CISL Dedicated Queues and Computing Support were Vital</a:t>
            </a:r>
          </a:p>
        </p:txBody>
      </p:sp>
      <p:sp>
        <p:nvSpPr>
          <p:cNvPr id="8" name="TextBox 7"/>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cs typeface="Verdana"/>
              </a:rPr>
              <a:t>NCAR Real-time ensemble prediction system</a:t>
            </a:r>
          </a:p>
        </p:txBody>
      </p:sp>
      <p:sp>
        <p:nvSpPr>
          <p:cNvPr id="7" name="Slide Number Placeholder 3">
            <a:extLst>
              <a:ext uri="{FF2B5EF4-FFF2-40B4-BE49-F238E27FC236}">
                <a16:creationId xmlns:a16="http://schemas.microsoft.com/office/drawing/2014/main" id="{A0754438-A1FE-A84C-9A29-A9CAF63BBB25}"/>
              </a:ext>
            </a:extLst>
          </p:cNvPr>
          <p:cNvSpPr txBox="1">
            <a:spLocks/>
          </p:cNvSpPr>
          <p:nvPr/>
        </p:nvSpPr>
        <p:spPr>
          <a:xfrm>
            <a:off x="0" y="6581001"/>
            <a:ext cx="2228110" cy="276999"/>
          </a:xfrm>
          <a:prstGeom prst="rect">
            <a:avLst/>
          </a:prstGeom>
        </p:spPr>
        <p:txBody>
          <a:bodyPr wrap="none">
            <a:spAutoFit/>
          </a:bodyPr>
          <a:lstStyle>
            <a:defPPr>
              <a:defRPr lang="en-US"/>
            </a:defPPr>
            <a:lvl1pPr marL="0" algn="l" defTabSz="457200" rtl="0" eaLnBrk="1" latinLnBrk="0" hangingPunct="1">
              <a:defRPr sz="18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28</a:t>
            </a:fld>
            <a:endParaRPr lang="en-US" sz="1200" dirty="0">
              <a:solidFill>
                <a:schemeClr val="tx1"/>
              </a:solidFill>
            </a:endParaRPr>
          </a:p>
        </p:txBody>
      </p:sp>
    </p:spTree>
    <p:extLst>
      <p:ext uri="{BB962C8B-B14F-4D97-AF65-F5344CB8AC3E}">
        <p14:creationId xmlns:p14="http://schemas.microsoft.com/office/powerpoint/2010/main" val="1532992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defTabSz="914400" eaLnBrk="0" fontAlgn="base" hangingPunct="0">
              <a:spcBef>
                <a:spcPct val="0"/>
              </a:spcBef>
              <a:spcAft>
                <a:spcPct val="0"/>
              </a:spcAft>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110" charset="0"/>
                <a:ea typeface="ＭＳ Ｐゴシック" pitchFamily="-110" charset="-128"/>
                <a:cs typeface="ＭＳ Ｐゴシック" pitchFamily="-110" charset="-128"/>
              </a:rPr>
              <a:t>Cool Science Example 2</a:t>
            </a:r>
          </a:p>
        </p:txBody>
      </p:sp>
      <p:sp>
        <p:nvSpPr>
          <p:cNvPr id="5" name="TextBox 4">
            <a:extLst>
              <a:ext uri="{FF2B5EF4-FFF2-40B4-BE49-F238E27FC236}">
                <a16:creationId xmlns:a16="http://schemas.microsoft.com/office/drawing/2014/main" id="{A8D8E703-E302-5E46-8DAE-362BF0F67FA7}"/>
              </a:ext>
            </a:extLst>
          </p:cNvPr>
          <p:cNvSpPr txBox="1"/>
          <p:nvPr/>
        </p:nvSpPr>
        <p:spPr>
          <a:xfrm>
            <a:off x="648627" y="1041113"/>
            <a:ext cx="2938409" cy="5078313"/>
          </a:xfrm>
          <a:prstGeom prst="rect">
            <a:avLst/>
          </a:prstGeom>
          <a:noFill/>
        </p:spPr>
        <p:txBody>
          <a:bodyPr wrap="square" rtlCol="0">
            <a:spAutoFit/>
          </a:bodyPr>
          <a:lstStyle/>
          <a:p>
            <a:r>
              <a:rPr lang="en-US" u="sng" dirty="0" err="1"/>
              <a:t>DAReS</a:t>
            </a:r>
            <a:r>
              <a:rPr lang="en-US" u="sng" dirty="0"/>
              <a:t> Lead</a:t>
            </a:r>
          </a:p>
          <a:p>
            <a:r>
              <a:rPr lang="en-US" dirty="0"/>
              <a:t>Kevin Raeder</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With </a:t>
            </a:r>
            <a:r>
              <a:rPr lang="en-US" dirty="0" err="1"/>
              <a:t>DAReS</a:t>
            </a:r>
            <a:r>
              <a:rPr lang="en-US" dirty="0"/>
              <a:t> since 2003.</a:t>
            </a:r>
          </a:p>
          <a:p>
            <a:endParaRPr lang="en-US" dirty="0"/>
          </a:p>
          <a:p>
            <a:r>
              <a:rPr lang="en-US" dirty="0"/>
              <a:t>Previously with CGD.</a:t>
            </a:r>
          </a:p>
          <a:p>
            <a:endParaRPr lang="en-US" dirty="0"/>
          </a:p>
          <a:p>
            <a:endParaRPr lang="en-US" dirty="0"/>
          </a:p>
          <a:p>
            <a:endParaRPr lang="en-US" dirty="0"/>
          </a:p>
        </p:txBody>
      </p:sp>
      <p:sp>
        <p:nvSpPr>
          <p:cNvPr id="7" name="TextBox 6">
            <a:extLst>
              <a:ext uri="{FF2B5EF4-FFF2-40B4-BE49-F238E27FC236}">
                <a16:creationId xmlns:a16="http://schemas.microsoft.com/office/drawing/2014/main" id="{3C80FCBA-84AD-164E-AA9F-D1F0C609FEFC}"/>
              </a:ext>
            </a:extLst>
          </p:cNvPr>
          <p:cNvSpPr txBox="1"/>
          <p:nvPr/>
        </p:nvSpPr>
        <p:spPr>
          <a:xfrm>
            <a:off x="4743734" y="1091320"/>
            <a:ext cx="3751627" cy="830997"/>
          </a:xfrm>
          <a:prstGeom prst="rect">
            <a:avLst/>
          </a:prstGeom>
          <a:noFill/>
        </p:spPr>
        <p:txBody>
          <a:bodyPr wrap="square" rtlCol="0">
            <a:spAutoFit/>
          </a:bodyPr>
          <a:lstStyle/>
          <a:p>
            <a:r>
              <a:rPr lang="en-US" sz="1600" u="sng" dirty="0"/>
              <a:t>Forecast Model</a:t>
            </a:r>
          </a:p>
          <a:p>
            <a:r>
              <a:rPr lang="en-US" sz="1600" dirty="0"/>
              <a:t>CAM6 (Community Atmosphere Model)</a:t>
            </a:r>
          </a:p>
          <a:p>
            <a:r>
              <a:rPr lang="en-US" sz="1600" dirty="0"/>
              <a:t>CESM (Community Earth System Model)</a:t>
            </a:r>
          </a:p>
        </p:txBody>
      </p:sp>
      <p:sp>
        <p:nvSpPr>
          <p:cNvPr id="8" name="TextBox 7">
            <a:extLst>
              <a:ext uri="{FF2B5EF4-FFF2-40B4-BE49-F238E27FC236}">
                <a16:creationId xmlns:a16="http://schemas.microsoft.com/office/drawing/2014/main" id="{41D0B1BC-D7DF-B845-A391-92A144366A28}"/>
              </a:ext>
            </a:extLst>
          </p:cNvPr>
          <p:cNvSpPr txBox="1"/>
          <p:nvPr/>
        </p:nvSpPr>
        <p:spPr>
          <a:xfrm>
            <a:off x="4743735" y="2877741"/>
            <a:ext cx="2650733" cy="923330"/>
          </a:xfrm>
          <a:prstGeom prst="rect">
            <a:avLst/>
          </a:prstGeom>
          <a:noFill/>
        </p:spPr>
        <p:txBody>
          <a:bodyPr wrap="square" rtlCol="0">
            <a:spAutoFit/>
          </a:bodyPr>
          <a:lstStyle/>
          <a:p>
            <a:r>
              <a:rPr lang="en-US" u="sng" dirty="0"/>
              <a:t>Science Collaborator</a:t>
            </a:r>
          </a:p>
          <a:p>
            <a:r>
              <a:rPr lang="en-US" dirty="0"/>
              <a:t>CGD, Washington, Arizona, Utah</a:t>
            </a:r>
          </a:p>
        </p:txBody>
      </p:sp>
      <p:sp>
        <p:nvSpPr>
          <p:cNvPr id="9" name="TextBox 8">
            <a:extLst>
              <a:ext uri="{FF2B5EF4-FFF2-40B4-BE49-F238E27FC236}">
                <a16:creationId xmlns:a16="http://schemas.microsoft.com/office/drawing/2014/main" id="{7AE3BCC8-62D6-4D44-91C3-D46B1D854120}"/>
              </a:ext>
            </a:extLst>
          </p:cNvPr>
          <p:cNvSpPr txBox="1"/>
          <p:nvPr/>
        </p:nvSpPr>
        <p:spPr>
          <a:xfrm>
            <a:off x="4743735" y="4560801"/>
            <a:ext cx="2537717" cy="646331"/>
          </a:xfrm>
          <a:prstGeom prst="rect">
            <a:avLst/>
          </a:prstGeom>
          <a:noFill/>
        </p:spPr>
        <p:txBody>
          <a:bodyPr wrap="square" rtlCol="0">
            <a:spAutoFit/>
          </a:bodyPr>
          <a:lstStyle/>
          <a:p>
            <a:r>
              <a:rPr lang="en-US" u="sng" dirty="0"/>
              <a:t>DA Capability</a:t>
            </a:r>
          </a:p>
          <a:p>
            <a:r>
              <a:rPr lang="en-US" dirty="0"/>
              <a:t>Ensemble Reanalysis</a:t>
            </a:r>
          </a:p>
        </p:txBody>
      </p:sp>
      <p:sp>
        <p:nvSpPr>
          <p:cNvPr id="10" name="Rectangle 9">
            <a:extLst>
              <a:ext uri="{FF2B5EF4-FFF2-40B4-BE49-F238E27FC236}">
                <a16:creationId xmlns:a16="http://schemas.microsoft.com/office/drawing/2014/main" id="{8BA68DF2-5080-034E-BD61-7955B2DADC08}"/>
              </a:ext>
            </a:extLst>
          </p:cNvPr>
          <p:cNvSpPr/>
          <p:nvPr/>
        </p:nvSpPr>
        <p:spPr>
          <a:xfrm>
            <a:off x="520700" y="934948"/>
            <a:ext cx="8159750" cy="5205502"/>
          </a:xfrm>
          <a:prstGeom prst="rect">
            <a:avLst/>
          </a:prstGeom>
          <a:noFill/>
          <a:ln w="69850" cmpd="dbl">
            <a:solidFill>
              <a:srgbClr val="2B5DC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3738BF2-3B92-CB41-A00C-65E37DF9588E}"/>
              </a:ext>
            </a:extLst>
          </p:cNvPr>
          <p:cNvCxnSpPr>
            <a:stCxn id="10" idx="0"/>
            <a:endCxn id="10" idx="2"/>
          </p:cNvCxnSpPr>
          <p:nvPr/>
        </p:nvCxnSpPr>
        <p:spPr>
          <a:xfrm>
            <a:off x="4600575" y="934948"/>
            <a:ext cx="0" cy="5205502"/>
          </a:xfrm>
          <a:prstGeom prst="line">
            <a:avLst/>
          </a:prstGeom>
          <a:ln>
            <a:solidFill>
              <a:srgbClr val="2B5DCE"/>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6EA0338-9841-104F-8333-0D19E0ACE47F}"/>
              </a:ext>
            </a:extLst>
          </p:cNvPr>
          <p:cNvCxnSpPr/>
          <p:nvPr/>
        </p:nvCxnSpPr>
        <p:spPr>
          <a:xfrm>
            <a:off x="4600575" y="2670967"/>
            <a:ext cx="4079875" cy="0"/>
          </a:xfrm>
          <a:prstGeom prst="line">
            <a:avLst/>
          </a:prstGeom>
          <a:ln>
            <a:solidFill>
              <a:srgbClr val="2B5DCE"/>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32909720-353F-7648-AE10-60B9C5005082}"/>
              </a:ext>
            </a:extLst>
          </p:cNvPr>
          <p:cNvCxnSpPr/>
          <p:nvPr/>
        </p:nvCxnSpPr>
        <p:spPr>
          <a:xfrm>
            <a:off x="4600574" y="4354028"/>
            <a:ext cx="4079875" cy="0"/>
          </a:xfrm>
          <a:prstGeom prst="line">
            <a:avLst/>
          </a:prstGeom>
          <a:ln>
            <a:solidFill>
              <a:srgbClr val="2B5DCE"/>
            </a:solidFill>
          </a:ln>
          <a:effectLst/>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50CB0935-F166-5C49-A6B4-6EE1B625FF67}"/>
              </a:ext>
            </a:extLst>
          </p:cNvPr>
          <p:cNvPicPr>
            <a:picLocks noChangeAspect="1"/>
          </p:cNvPicPr>
          <p:nvPr/>
        </p:nvPicPr>
        <p:blipFill>
          <a:blip r:embed="rId3"/>
          <a:srcRect/>
          <a:stretch/>
        </p:blipFill>
        <p:spPr>
          <a:xfrm>
            <a:off x="860582" y="1973628"/>
            <a:ext cx="1355969" cy="1808226"/>
          </a:xfrm>
          <a:prstGeom prst="rect">
            <a:avLst/>
          </a:prstGeom>
        </p:spPr>
      </p:pic>
      <p:sp>
        <p:nvSpPr>
          <p:cNvPr id="13" name="Slide Number Placeholder 3">
            <a:extLst>
              <a:ext uri="{FF2B5EF4-FFF2-40B4-BE49-F238E27FC236}">
                <a16:creationId xmlns:a16="http://schemas.microsoft.com/office/drawing/2014/main" id="{C7D94268-DBFF-C14D-99CE-CA9F01D568C3}"/>
              </a:ext>
            </a:extLst>
          </p:cNvPr>
          <p:cNvSpPr txBox="1">
            <a:spLocks/>
          </p:cNvSpPr>
          <p:nvPr/>
        </p:nvSpPr>
        <p:spPr>
          <a:xfrm>
            <a:off x="0" y="6581001"/>
            <a:ext cx="2228110" cy="276999"/>
          </a:xfrm>
          <a:prstGeom prst="rect">
            <a:avLst/>
          </a:prstGeom>
        </p:spPr>
        <p:txBody>
          <a:bodyPr wrap="none">
            <a:spAutoFit/>
          </a:bodyPr>
          <a:lstStyle>
            <a:defPPr>
              <a:defRPr lang="en-US"/>
            </a:defPPr>
            <a:lvl1pPr marL="0" algn="l" defTabSz="457200" rtl="0" eaLnBrk="1" latinLnBrk="0" hangingPunct="1">
              <a:defRPr sz="18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29</a:t>
            </a:fld>
            <a:endParaRPr lang="en-US" sz="1200" dirty="0">
              <a:solidFill>
                <a:schemeClr val="tx1"/>
              </a:solidFill>
            </a:endParaRPr>
          </a:p>
        </p:txBody>
      </p:sp>
    </p:spTree>
    <p:extLst>
      <p:ext uri="{BB962C8B-B14F-4D97-AF65-F5344CB8AC3E}">
        <p14:creationId xmlns:p14="http://schemas.microsoft.com/office/powerpoint/2010/main" val="3181057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914400"/>
          </a:xfrm>
        </p:spPr>
        <p:txBody>
          <a:bodyPr/>
          <a:lstStyle/>
          <a:p>
            <a:r>
              <a:rPr lang="en-US" dirty="0"/>
              <a:t>What is Data Assimilation?</a:t>
            </a:r>
          </a:p>
        </p:txBody>
      </p:sp>
      <p:sp>
        <p:nvSpPr>
          <p:cNvPr id="4" name="Rectangle 2"/>
          <p:cNvSpPr txBox="1">
            <a:spLocks noChangeArrowheads="1"/>
          </p:cNvSpPr>
          <p:nvPr/>
        </p:nvSpPr>
        <p:spPr>
          <a:xfrm>
            <a:off x="1219200" y="4724400"/>
            <a:ext cx="3460835" cy="830997"/>
          </a:xfrm>
          <a:prstGeom prst="rect">
            <a:avLst/>
          </a:prstGeom>
        </p:spPr>
        <p:txBody>
          <a:bodyPr wrap="square">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dirty="0">
                <a:ea typeface="ＭＳ Ｐゴシック" charset="0"/>
                <a:cs typeface="ＭＳ Ｐゴシック" charset="0"/>
              </a:rPr>
              <a:t>…to produce an analysis</a:t>
            </a:r>
            <a:br>
              <a:rPr lang="en-US" sz="2400" dirty="0">
                <a:ea typeface="ＭＳ Ｐゴシック" charset="0"/>
                <a:cs typeface="ＭＳ Ｐゴシック" charset="0"/>
              </a:rPr>
            </a:br>
            <a:r>
              <a:rPr lang="en-US" sz="2400" dirty="0">
                <a:ea typeface="ＭＳ Ｐゴシック" charset="0"/>
                <a:cs typeface="ＭＳ Ｐゴシック" charset="0"/>
              </a:rPr>
              <a:t>(best possible estimate).</a:t>
            </a:r>
          </a:p>
        </p:txBody>
      </p:sp>
      <p:pic>
        <p:nvPicPr>
          <p:cNvPr id="5" name="Picture 4" descr="compu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981200"/>
            <a:ext cx="2940050" cy="223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thermo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286000"/>
            <a:ext cx="550863" cy="157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9"/>
          <p:cNvSpPr txBox="1">
            <a:spLocks noChangeArrowheads="1"/>
          </p:cNvSpPr>
          <p:nvPr/>
        </p:nvSpPr>
        <p:spPr bwMode="auto">
          <a:xfrm>
            <a:off x="1600200" y="2667000"/>
            <a:ext cx="4508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a:t>+</a:t>
            </a:r>
            <a:endParaRPr lang="en-US"/>
          </a:p>
        </p:txBody>
      </p:sp>
      <p:sp>
        <p:nvSpPr>
          <p:cNvPr id="8" name="Line 11"/>
          <p:cNvSpPr>
            <a:spLocks noChangeShapeType="1"/>
          </p:cNvSpPr>
          <p:nvPr/>
        </p:nvSpPr>
        <p:spPr bwMode="auto">
          <a:xfrm>
            <a:off x="5029200" y="3048000"/>
            <a:ext cx="91440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pic>
        <p:nvPicPr>
          <p:cNvPr id="9" name="Picture 12" descr="DARTspaghettiSqua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3886200"/>
            <a:ext cx="3276600" cy="2005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6"/>
          <p:cNvSpPr>
            <a:spLocks noChangeArrowheads="1"/>
          </p:cNvSpPr>
          <p:nvPr/>
        </p:nvSpPr>
        <p:spPr bwMode="auto">
          <a:xfrm>
            <a:off x="457200" y="1524000"/>
            <a:ext cx="629239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42900" indent="-342900" eaLnBrk="1" hangingPunct="1">
              <a:spcBef>
                <a:spcPct val="20000"/>
              </a:spcBef>
            </a:pPr>
            <a:r>
              <a:rPr lang="en-US" sz="2400" dirty="0"/>
              <a:t>Observations combined with a Model forecast …</a:t>
            </a:r>
          </a:p>
        </p:txBody>
      </p:sp>
      <p:sp>
        <p:nvSpPr>
          <p:cNvPr id="12" name="Slide Number Placeholder 3">
            <a:extLst>
              <a:ext uri="{FF2B5EF4-FFF2-40B4-BE49-F238E27FC236}">
                <a16:creationId xmlns:a16="http://schemas.microsoft.com/office/drawing/2014/main" id="{BE2367B4-D35B-1248-88D0-FCE0FA1CD530}"/>
              </a:ext>
            </a:extLst>
          </p:cNvPr>
          <p:cNvSpPr>
            <a:spLocks noGrp="1"/>
          </p:cNvSpPr>
          <p:nvPr>
            <p:ph type="sldNum" sz="quarter" idx="12"/>
          </p:nvPr>
        </p:nvSpPr>
        <p:spPr>
          <a:xfrm>
            <a:off x="0" y="6581001"/>
            <a:ext cx="2228110" cy="276999"/>
          </a:xfrm>
          <a:prstGeom prst="rect">
            <a:avLst/>
          </a:prstGeom>
        </p:spPr>
        <p:txBody>
          <a:bodyPr wrap="none">
            <a:spAutoFit/>
          </a:bodyPr>
          <a:lstStyle>
            <a:lvl1pPr>
              <a:defRPr>
                <a:solidFill>
                  <a:schemeClr val="bg1">
                    <a:lumMod val="50000"/>
                  </a:schemeClr>
                </a:solidFill>
              </a:defRPr>
            </a:lvl1pPr>
          </a:lstStyle>
          <a:p>
            <a:r>
              <a:rPr lang="en-US" sz="1200" dirty="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3</a:t>
            </a:fld>
            <a:endParaRPr lang="en-US" sz="1200" dirty="0">
              <a:solidFill>
                <a:schemeClr val="tx1"/>
              </a:solidFill>
            </a:endParaRPr>
          </a:p>
        </p:txBody>
      </p:sp>
    </p:spTree>
    <p:extLst>
      <p:ext uri="{BB962C8B-B14F-4D97-AF65-F5344CB8AC3E}">
        <p14:creationId xmlns:p14="http://schemas.microsoft.com/office/powerpoint/2010/main" val="96381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effectLst/>
              </a:rPr>
              <a:t>An Ensemble Reanalysis with CAM in CESM: Motivation</a:t>
            </a:r>
            <a:endParaRPr lang="en-US" sz="2400" dirty="0"/>
          </a:p>
        </p:txBody>
      </p:sp>
      <p:sp>
        <p:nvSpPr>
          <p:cNvPr id="7" name="TextBox 6">
            <a:extLst>
              <a:ext uri="{FF2B5EF4-FFF2-40B4-BE49-F238E27FC236}">
                <a16:creationId xmlns:a16="http://schemas.microsoft.com/office/drawing/2014/main" id="{4A0B3383-5F0E-9341-B9FA-C403B566B91F}"/>
              </a:ext>
            </a:extLst>
          </p:cNvPr>
          <p:cNvSpPr txBox="1"/>
          <p:nvPr/>
        </p:nvSpPr>
        <p:spPr>
          <a:xfrm>
            <a:off x="228600" y="838200"/>
            <a:ext cx="8610600" cy="3693319"/>
          </a:xfrm>
          <a:prstGeom prst="rect">
            <a:avLst/>
          </a:prstGeom>
          <a:noFill/>
        </p:spPr>
        <p:txBody>
          <a:bodyPr wrap="square" rtlCol="0">
            <a:spAutoFit/>
          </a:bodyPr>
          <a:lstStyle/>
          <a:p>
            <a:r>
              <a:rPr lang="en-US" dirty="0"/>
              <a:t>1. Evaluate weather prediction capabilities of CAM</a:t>
            </a:r>
          </a:p>
          <a:p>
            <a:r>
              <a:rPr lang="en-US" dirty="0"/>
              <a:t>	Confront climate model with observations</a:t>
            </a:r>
          </a:p>
          <a:p>
            <a:r>
              <a:rPr lang="en-US" dirty="0"/>
              <a:t>	Identify systematic short-term forecast errors	</a:t>
            </a:r>
          </a:p>
          <a:p>
            <a:r>
              <a:rPr lang="en-US" dirty="0"/>
              <a:t>	Compare to earlier CAM reanalysis</a:t>
            </a:r>
          </a:p>
          <a:p>
            <a:endParaRPr lang="en-US" dirty="0"/>
          </a:p>
          <a:p>
            <a:r>
              <a:rPr lang="en-US" dirty="0"/>
              <a:t>2. Provide forcing for CESM component model simulations</a:t>
            </a:r>
          </a:p>
          <a:p>
            <a:r>
              <a:rPr lang="en-US" dirty="0"/>
              <a:t>	POP ocean model</a:t>
            </a:r>
          </a:p>
          <a:p>
            <a:r>
              <a:rPr lang="en-US" dirty="0"/>
              <a:t>	CLM land surface</a:t>
            </a:r>
          </a:p>
          <a:p>
            <a:r>
              <a:rPr lang="en-US" dirty="0"/>
              <a:t>	CICE sea ice model</a:t>
            </a:r>
          </a:p>
          <a:p>
            <a:r>
              <a:rPr lang="en-US" dirty="0"/>
              <a:t>	Offline chemistry transport models</a:t>
            </a:r>
          </a:p>
          <a:p>
            <a:endParaRPr lang="en-US" dirty="0"/>
          </a:p>
          <a:p>
            <a:r>
              <a:rPr lang="en-US" dirty="0"/>
              <a:t>	</a:t>
            </a:r>
          </a:p>
          <a:p>
            <a:pPr marL="457200" indent="-457200">
              <a:buAutoNum type="arabicPeriod"/>
            </a:pPr>
            <a:endParaRPr lang="en-US" dirty="0"/>
          </a:p>
        </p:txBody>
      </p:sp>
      <p:sp>
        <p:nvSpPr>
          <p:cNvPr id="5" name="Slide Number Placeholder 3">
            <a:extLst>
              <a:ext uri="{FF2B5EF4-FFF2-40B4-BE49-F238E27FC236}">
                <a16:creationId xmlns:a16="http://schemas.microsoft.com/office/drawing/2014/main" id="{BA49D148-CE90-2744-9EBF-CB2154386AE5}"/>
              </a:ext>
            </a:extLst>
          </p:cNvPr>
          <p:cNvSpPr>
            <a:spLocks noGrp="1"/>
          </p:cNvSpPr>
          <p:nvPr>
            <p:ph type="sldNum" sz="quarter" idx="12"/>
          </p:nvPr>
        </p:nvSpPr>
        <p:spPr>
          <a:xfrm>
            <a:off x="0" y="6581001"/>
            <a:ext cx="2228110" cy="276999"/>
          </a:xfrm>
          <a:prstGeom prst="rect">
            <a:avLst/>
          </a:prstGeom>
        </p:spPr>
        <p:txBody>
          <a:bodyPr wrap="none">
            <a:spAutoFit/>
          </a:bodyPr>
          <a:lstStyle>
            <a:lvl1pPr>
              <a:defRPr>
                <a:solidFill>
                  <a:schemeClr val="bg1">
                    <a:lumMod val="50000"/>
                  </a:schemeClr>
                </a:solidFill>
              </a:defRPr>
            </a:lvl1pPr>
          </a:lstStyle>
          <a:p>
            <a:r>
              <a:rPr lang="en-US" sz="1200" dirty="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30</a:t>
            </a:fld>
            <a:endParaRPr lang="en-US" sz="1200" dirty="0">
              <a:solidFill>
                <a:schemeClr val="tx1"/>
              </a:solidFill>
            </a:endParaRPr>
          </a:p>
        </p:txBody>
      </p:sp>
    </p:spTree>
    <p:extLst>
      <p:ext uri="{BB962C8B-B14F-4D97-AF65-F5344CB8AC3E}">
        <p14:creationId xmlns:p14="http://schemas.microsoft.com/office/powerpoint/2010/main" val="28923474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effectLst/>
              </a:rPr>
              <a:t>An Ensemble Reanalysis with CAM in CESM: Logistics</a:t>
            </a:r>
            <a:endParaRPr lang="en-US" sz="2400" dirty="0"/>
          </a:p>
        </p:txBody>
      </p:sp>
      <p:sp>
        <p:nvSpPr>
          <p:cNvPr id="5" name="TextBox 4">
            <a:extLst>
              <a:ext uri="{FF2B5EF4-FFF2-40B4-BE49-F238E27FC236}">
                <a16:creationId xmlns:a16="http://schemas.microsoft.com/office/drawing/2014/main" id="{BBF63425-4506-5B43-B62A-50EB43D56544}"/>
              </a:ext>
            </a:extLst>
          </p:cNvPr>
          <p:cNvSpPr txBox="1"/>
          <p:nvPr/>
        </p:nvSpPr>
        <p:spPr>
          <a:xfrm>
            <a:off x="228600" y="762000"/>
            <a:ext cx="8686800" cy="2862322"/>
          </a:xfrm>
          <a:prstGeom prst="rect">
            <a:avLst/>
          </a:prstGeom>
          <a:noFill/>
        </p:spPr>
        <p:txBody>
          <a:bodyPr wrap="square" rtlCol="0">
            <a:spAutoFit/>
          </a:bodyPr>
          <a:lstStyle/>
          <a:p>
            <a:r>
              <a:rPr lang="en-US" dirty="0"/>
              <a:t>Target period from 1999-present.</a:t>
            </a:r>
          </a:p>
          <a:p>
            <a:endParaRPr lang="en-US" dirty="0"/>
          </a:p>
          <a:p>
            <a:r>
              <a:rPr lang="en-US" dirty="0"/>
              <a:t>Two overlapping streams starting in 1999, 2010.</a:t>
            </a:r>
          </a:p>
          <a:p>
            <a:endParaRPr lang="en-US" dirty="0"/>
          </a:p>
          <a:p>
            <a:r>
              <a:rPr lang="en-US" dirty="0"/>
              <a:t>Lots of computing (50 million Cheyenne core hours).</a:t>
            </a:r>
          </a:p>
          <a:p>
            <a:endParaRPr lang="en-US" dirty="0"/>
          </a:p>
          <a:p>
            <a:r>
              <a:rPr lang="en-US" dirty="0"/>
              <a:t>Thanks to NSC allocation and help from many CISL staff.</a:t>
            </a:r>
          </a:p>
          <a:p>
            <a:endParaRPr lang="en-US" dirty="0"/>
          </a:p>
          <a:p>
            <a:endParaRPr lang="en-US" dirty="0"/>
          </a:p>
          <a:p>
            <a:endParaRPr lang="en-US" dirty="0"/>
          </a:p>
        </p:txBody>
      </p:sp>
      <p:sp>
        <p:nvSpPr>
          <p:cNvPr id="6" name="Slide Number Placeholder 3">
            <a:extLst>
              <a:ext uri="{FF2B5EF4-FFF2-40B4-BE49-F238E27FC236}">
                <a16:creationId xmlns:a16="http://schemas.microsoft.com/office/drawing/2014/main" id="{1927F414-F972-414B-861B-D1BEC056CC83}"/>
              </a:ext>
            </a:extLst>
          </p:cNvPr>
          <p:cNvSpPr>
            <a:spLocks noGrp="1"/>
          </p:cNvSpPr>
          <p:nvPr>
            <p:ph type="sldNum" sz="quarter" idx="12"/>
          </p:nvPr>
        </p:nvSpPr>
        <p:spPr>
          <a:xfrm>
            <a:off x="0" y="6581001"/>
            <a:ext cx="2228110" cy="276999"/>
          </a:xfrm>
          <a:prstGeom prst="rect">
            <a:avLst/>
          </a:prstGeom>
        </p:spPr>
        <p:txBody>
          <a:bodyPr wrap="none">
            <a:spAutoFit/>
          </a:bodyPr>
          <a:lstStyle>
            <a:lvl1pPr>
              <a:defRPr>
                <a:solidFill>
                  <a:schemeClr val="bg1">
                    <a:lumMod val="50000"/>
                  </a:schemeClr>
                </a:solidFill>
              </a:defRPr>
            </a:lvl1pPr>
          </a:lstStyle>
          <a:p>
            <a:r>
              <a:rPr lang="en-US" sz="1200" dirty="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31</a:t>
            </a:fld>
            <a:endParaRPr lang="en-US" sz="1200" dirty="0">
              <a:solidFill>
                <a:schemeClr val="tx1"/>
              </a:solidFill>
            </a:endParaRPr>
          </a:p>
        </p:txBody>
      </p:sp>
    </p:spTree>
    <p:extLst>
      <p:ext uri="{BB962C8B-B14F-4D97-AF65-F5344CB8AC3E}">
        <p14:creationId xmlns:p14="http://schemas.microsoft.com/office/powerpoint/2010/main" val="27928690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effectLst/>
              </a:rPr>
              <a:t>An Ensemble Reanalysis with CAM in CESM: Observations</a:t>
            </a:r>
            <a:endParaRPr lang="en-US" sz="2400" dirty="0"/>
          </a:p>
        </p:txBody>
      </p:sp>
      <p:pic>
        <p:nvPicPr>
          <p:cNvPr id="4" name="Picture 3">
            <a:extLst>
              <a:ext uri="{FF2B5EF4-FFF2-40B4-BE49-F238E27FC236}">
                <a16:creationId xmlns:a16="http://schemas.microsoft.com/office/drawing/2014/main" id="{3A36338F-DE20-5C44-AFB2-9B970F30836C}"/>
              </a:ext>
            </a:extLst>
          </p:cNvPr>
          <p:cNvPicPr>
            <a:picLocks noChangeAspect="1"/>
          </p:cNvPicPr>
          <p:nvPr/>
        </p:nvPicPr>
        <p:blipFill>
          <a:blip r:embed="rId2"/>
          <a:stretch>
            <a:fillRect/>
          </a:stretch>
        </p:blipFill>
        <p:spPr>
          <a:xfrm>
            <a:off x="533400" y="1524000"/>
            <a:ext cx="7760970" cy="4926330"/>
          </a:xfrm>
          <a:prstGeom prst="rect">
            <a:avLst/>
          </a:prstGeom>
        </p:spPr>
      </p:pic>
      <p:sp>
        <p:nvSpPr>
          <p:cNvPr id="5" name="TextBox 4">
            <a:extLst>
              <a:ext uri="{FF2B5EF4-FFF2-40B4-BE49-F238E27FC236}">
                <a16:creationId xmlns:a16="http://schemas.microsoft.com/office/drawing/2014/main" id="{BBF63425-4506-5B43-B62A-50EB43D56544}"/>
              </a:ext>
            </a:extLst>
          </p:cNvPr>
          <p:cNvSpPr txBox="1"/>
          <p:nvPr/>
        </p:nvSpPr>
        <p:spPr>
          <a:xfrm>
            <a:off x="228600" y="762000"/>
            <a:ext cx="8686800" cy="369332"/>
          </a:xfrm>
          <a:prstGeom prst="rect">
            <a:avLst/>
          </a:prstGeom>
          <a:noFill/>
        </p:spPr>
        <p:txBody>
          <a:bodyPr wrap="square" rtlCol="0">
            <a:spAutoFit/>
          </a:bodyPr>
          <a:lstStyle/>
          <a:p>
            <a:r>
              <a:rPr lang="en-US" dirty="0"/>
              <a:t>Examples for single assimilation window, also assimilating AIRS satellite temperatures.</a:t>
            </a:r>
          </a:p>
        </p:txBody>
      </p:sp>
      <p:sp>
        <p:nvSpPr>
          <p:cNvPr id="6" name="Slide Number Placeholder 3">
            <a:extLst>
              <a:ext uri="{FF2B5EF4-FFF2-40B4-BE49-F238E27FC236}">
                <a16:creationId xmlns:a16="http://schemas.microsoft.com/office/drawing/2014/main" id="{A9A17588-6CBA-AE41-BF65-F0C1901293D3}"/>
              </a:ext>
            </a:extLst>
          </p:cNvPr>
          <p:cNvSpPr>
            <a:spLocks noGrp="1"/>
          </p:cNvSpPr>
          <p:nvPr>
            <p:ph type="sldNum" sz="quarter" idx="12"/>
          </p:nvPr>
        </p:nvSpPr>
        <p:spPr>
          <a:xfrm>
            <a:off x="0" y="6581001"/>
            <a:ext cx="2228110" cy="276999"/>
          </a:xfrm>
          <a:prstGeom prst="rect">
            <a:avLst/>
          </a:prstGeom>
        </p:spPr>
        <p:txBody>
          <a:bodyPr wrap="none">
            <a:spAutoFit/>
          </a:bodyPr>
          <a:lstStyle>
            <a:lvl1pPr>
              <a:defRPr>
                <a:solidFill>
                  <a:schemeClr val="bg1">
                    <a:lumMod val="50000"/>
                  </a:schemeClr>
                </a:solidFill>
              </a:defRPr>
            </a:lvl1pPr>
          </a:lstStyle>
          <a:p>
            <a:r>
              <a:rPr lang="en-US" sz="1200" dirty="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32</a:t>
            </a:fld>
            <a:endParaRPr lang="en-US" sz="1200" dirty="0">
              <a:solidFill>
                <a:schemeClr val="tx1"/>
              </a:solidFill>
            </a:endParaRPr>
          </a:p>
        </p:txBody>
      </p:sp>
    </p:spTree>
    <p:extLst>
      <p:ext uri="{BB962C8B-B14F-4D97-AF65-F5344CB8AC3E}">
        <p14:creationId xmlns:p14="http://schemas.microsoft.com/office/powerpoint/2010/main" val="35718698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081678-D47A-784A-B11C-FD4A3CA7E440}"/>
              </a:ext>
            </a:extLst>
          </p:cNvPr>
          <p:cNvPicPr>
            <a:picLocks noChangeAspect="1"/>
          </p:cNvPicPr>
          <p:nvPr/>
        </p:nvPicPr>
        <p:blipFill>
          <a:blip r:embed="rId2"/>
          <a:stretch>
            <a:fillRect/>
          </a:stretch>
        </p:blipFill>
        <p:spPr>
          <a:xfrm>
            <a:off x="134469" y="0"/>
            <a:ext cx="9052560" cy="6995160"/>
          </a:xfrm>
          <a:prstGeom prst="rect">
            <a:avLst/>
          </a:prstGeom>
        </p:spPr>
      </p:pic>
      <p:sp>
        <p:nvSpPr>
          <p:cNvPr id="2" name="Title 1"/>
          <p:cNvSpPr>
            <a:spLocks noGrp="1"/>
          </p:cNvSpPr>
          <p:nvPr>
            <p:ph type="title"/>
          </p:nvPr>
        </p:nvSpPr>
        <p:spPr/>
        <p:txBody>
          <a:bodyPr/>
          <a:lstStyle/>
          <a:p>
            <a:r>
              <a:rPr lang="en-US" sz="2400" dirty="0">
                <a:effectLst/>
              </a:rPr>
              <a:t>An Ensemble Reanalysis with CAM in CESM: Results</a:t>
            </a:r>
            <a:endParaRPr lang="en-US" sz="2400" dirty="0"/>
          </a:p>
        </p:txBody>
      </p:sp>
      <p:sp>
        <p:nvSpPr>
          <p:cNvPr id="8" name="TextBox 7">
            <a:extLst>
              <a:ext uri="{FF2B5EF4-FFF2-40B4-BE49-F238E27FC236}">
                <a16:creationId xmlns:a16="http://schemas.microsoft.com/office/drawing/2014/main" id="{6A491BFB-88CE-7C48-9A45-B7F889985C3F}"/>
              </a:ext>
            </a:extLst>
          </p:cNvPr>
          <p:cNvSpPr txBox="1"/>
          <p:nvPr/>
        </p:nvSpPr>
        <p:spPr>
          <a:xfrm>
            <a:off x="603250" y="5467350"/>
            <a:ext cx="7810500" cy="923330"/>
          </a:xfrm>
          <a:prstGeom prst="rect">
            <a:avLst/>
          </a:prstGeom>
          <a:noFill/>
        </p:spPr>
        <p:txBody>
          <a:bodyPr wrap="square" rtlCol="0">
            <a:spAutoFit/>
          </a:bodyPr>
          <a:lstStyle/>
          <a:p>
            <a:r>
              <a:rPr lang="en-US" dirty="0"/>
              <a:t>Color contours from DART (20 of 80 ensemble members). Show Uncertainty.</a:t>
            </a:r>
          </a:p>
          <a:p>
            <a:endParaRPr lang="en-US" dirty="0"/>
          </a:p>
          <a:p>
            <a:r>
              <a:rPr lang="en-US" dirty="0"/>
              <a:t>Black from operational NCEP analysis.</a:t>
            </a:r>
          </a:p>
        </p:txBody>
      </p:sp>
      <p:sp>
        <p:nvSpPr>
          <p:cNvPr id="6" name="Slide Number Placeholder 3">
            <a:extLst>
              <a:ext uri="{FF2B5EF4-FFF2-40B4-BE49-F238E27FC236}">
                <a16:creationId xmlns:a16="http://schemas.microsoft.com/office/drawing/2014/main" id="{4DBCA8D5-2977-424C-8664-DFBF3C51553C}"/>
              </a:ext>
            </a:extLst>
          </p:cNvPr>
          <p:cNvSpPr>
            <a:spLocks noGrp="1"/>
          </p:cNvSpPr>
          <p:nvPr>
            <p:ph type="sldNum" sz="quarter" idx="12"/>
          </p:nvPr>
        </p:nvSpPr>
        <p:spPr>
          <a:xfrm>
            <a:off x="0" y="6581001"/>
            <a:ext cx="2228110" cy="276999"/>
          </a:xfrm>
          <a:prstGeom prst="rect">
            <a:avLst/>
          </a:prstGeom>
        </p:spPr>
        <p:txBody>
          <a:bodyPr wrap="none">
            <a:spAutoFit/>
          </a:bodyPr>
          <a:lstStyle>
            <a:lvl1pPr>
              <a:defRPr>
                <a:solidFill>
                  <a:schemeClr val="bg1">
                    <a:lumMod val="50000"/>
                  </a:schemeClr>
                </a:solidFill>
              </a:defRPr>
            </a:lvl1pPr>
          </a:lstStyle>
          <a:p>
            <a:r>
              <a:rPr lang="en-US" sz="1200" dirty="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33</a:t>
            </a:fld>
            <a:endParaRPr lang="en-US" sz="1200" dirty="0">
              <a:solidFill>
                <a:schemeClr val="tx1"/>
              </a:solidFill>
            </a:endParaRPr>
          </a:p>
        </p:txBody>
      </p:sp>
    </p:spTree>
    <p:extLst>
      <p:ext uri="{BB962C8B-B14F-4D97-AF65-F5344CB8AC3E}">
        <p14:creationId xmlns:p14="http://schemas.microsoft.com/office/powerpoint/2010/main" val="39296686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081678-D47A-784A-B11C-FD4A3CA7E440}"/>
              </a:ext>
            </a:extLst>
          </p:cNvPr>
          <p:cNvPicPr>
            <a:picLocks noChangeAspect="1"/>
          </p:cNvPicPr>
          <p:nvPr/>
        </p:nvPicPr>
        <p:blipFill>
          <a:blip r:embed="rId2"/>
          <a:srcRect/>
          <a:stretch/>
        </p:blipFill>
        <p:spPr>
          <a:xfrm>
            <a:off x="134469" y="0"/>
            <a:ext cx="9052560" cy="6995160"/>
          </a:xfrm>
          <a:prstGeom prst="rect">
            <a:avLst/>
          </a:prstGeom>
        </p:spPr>
      </p:pic>
      <p:sp>
        <p:nvSpPr>
          <p:cNvPr id="2" name="Title 1"/>
          <p:cNvSpPr>
            <a:spLocks noGrp="1"/>
          </p:cNvSpPr>
          <p:nvPr>
            <p:ph type="title"/>
          </p:nvPr>
        </p:nvSpPr>
        <p:spPr/>
        <p:txBody>
          <a:bodyPr/>
          <a:lstStyle/>
          <a:p>
            <a:r>
              <a:rPr lang="en-US" sz="2400" dirty="0">
                <a:effectLst/>
              </a:rPr>
              <a:t>An Ensemble Reanalysis with CAM in CESM: Results</a:t>
            </a:r>
            <a:endParaRPr lang="en-US" sz="2400" dirty="0"/>
          </a:p>
        </p:txBody>
      </p:sp>
      <p:sp>
        <p:nvSpPr>
          <p:cNvPr id="8" name="TextBox 7">
            <a:extLst>
              <a:ext uri="{FF2B5EF4-FFF2-40B4-BE49-F238E27FC236}">
                <a16:creationId xmlns:a16="http://schemas.microsoft.com/office/drawing/2014/main" id="{6A491BFB-88CE-7C48-9A45-B7F889985C3F}"/>
              </a:ext>
            </a:extLst>
          </p:cNvPr>
          <p:cNvSpPr txBox="1"/>
          <p:nvPr/>
        </p:nvSpPr>
        <p:spPr>
          <a:xfrm>
            <a:off x="603250" y="5467350"/>
            <a:ext cx="7810500" cy="923330"/>
          </a:xfrm>
          <a:prstGeom prst="rect">
            <a:avLst/>
          </a:prstGeom>
          <a:noFill/>
        </p:spPr>
        <p:txBody>
          <a:bodyPr wrap="square" rtlCol="0">
            <a:spAutoFit/>
          </a:bodyPr>
          <a:lstStyle/>
          <a:p>
            <a:r>
              <a:rPr lang="en-US" dirty="0"/>
              <a:t>Color contours from DART (20 of 80 ensemble members). Show Uncertainty.</a:t>
            </a:r>
          </a:p>
          <a:p>
            <a:endParaRPr lang="en-US" dirty="0"/>
          </a:p>
          <a:p>
            <a:r>
              <a:rPr lang="en-US" dirty="0"/>
              <a:t>Black from operational NCEP analysis.</a:t>
            </a:r>
          </a:p>
        </p:txBody>
      </p:sp>
      <p:sp>
        <p:nvSpPr>
          <p:cNvPr id="6" name="Slide Number Placeholder 3">
            <a:extLst>
              <a:ext uri="{FF2B5EF4-FFF2-40B4-BE49-F238E27FC236}">
                <a16:creationId xmlns:a16="http://schemas.microsoft.com/office/drawing/2014/main" id="{2F0DACE9-98B9-0C48-A274-F1DD1E1B0E09}"/>
              </a:ext>
            </a:extLst>
          </p:cNvPr>
          <p:cNvSpPr>
            <a:spLocks noGrp="1"/>
          </p:cNvSpPr>
          <p:nvPr>
            <p:ph type="sldNum" sz="quarter" idx="12"/>
          </p:nvPr>
        </p:nvSpPr>
        <p:spPr>
          <a:xfrm>
            <a:off x="0" y="6581001"/>
            <a:ext cx="2228110" cy="276999"/>
          </a:xfrm>
          <a:prstGeom prst="rect">
            <a:avLst/>
          </a:prstGeom>
        </p:spPr>
        <p:txBody>
          <a:bodyPr wrap="none">
            <a:spAutoFit/>
          </a:bodyPr>
          <a:lstStyle>
            <a:lvl1pPr>
              <a:defRPr>
                <a:solidFill>
                  <a:schemeClr val="bg1">
                    <a:lumMod val="50000"/>
                  </a:schemeClr>
                </a:solidFill>
              </a:defRPr>
            </a:lvl1pPr>
          </a:lstStyle>
          <a:p>
            <a:r>
              <a:rPr lang="en-US" sz="1200" dirty="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34</a:t>
            </a:fld>
            <a:endParaRPr lang="en-US" sz="1200" dirty="0">
              <a:solidFill>
                <a:schemeClr val="tx1"/>
              </a:solidFill>
            </a:endParaRPr>
          </a:p>
        </p:txBody>
      </p:sp>
    </p:spTree>
    <p:extLst>
      <p:ext uri="{BB962C8B-B14F-4D97-AF65-F5344CB8AC3E}">
        <p14:creationId xmlns:p14="http://schemas.microsoft.com/office/powerpoint/2010/main" val="8178792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defTabSz="914400" eaLnBrk="0" fontAlgn="base" hangingPunct="0">
              <a:spcBef>
                <a:spcPct val="0"/>
              </a:spcBef>
              <a:spcAft>
                <a:spcPct val="0"/>
              </a:spcAft>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110" charset="0"/>
                <a:ea typeface="ＭＳ Ｐゴシック" pitchFamily="-110" charset="-128"/>
                <a:cs typeface="ＭＳ Ｐゴシック" pitchFamily="-110" charset="-128"/>
              </a:rPr>
              <a:t>Cool Science Example 3</a:t>
            </a:r>
          </a:p>
        </p:txBody>
      </p:sp>
      <p:sp>
        <p:nvSpPr>
          <p:cNvPr id="5" name="TextBox 4">
            <a:extLst>
              <a:ext uri="{FF2B5EF4-FFF2-40B4-BE49-F238E27FC236}">
                <a16:creationId xmlns:a16="http://schemas.microsoft.com/office/drawing/2014/main" id="{A8D8E703-E302-5E46-8DAE-362BF0F67FA7}"/>
              </a:ext>
            </a:extLst>
          </p:cNvPr>
          <p:cNvSpPr txBox="1"/>
          <p:nvPr/>
        </p:nvSpPr>
        <p:spPr>
          <a:xfrm>
            <a:off x="648627" y="1041113"/>
            <a:ext cx="2938409" cy="3970318"/>
          </a:xfrm>
          <a:prstGeom prst="rect">
            <a:avLst/>
          </a:prstGeom>
          <a:noFill/>
        </p:spPr>
        <p:txBody>
          <a:bodyPr wrap="square" rtlCol="0">
            <a:spAutoFit/>
          </a:bodyPr>
          <a:lstStyle/>
          <a:p>
            <a:r>
              <a:rPr lang="en-US" u="sng" dirty="0" err="1"/>
              <a:t>DAReS</a:t>
            </a:r>
            <a:r>
              <a:rPr lang="en-US" u="sng" dirty="0"/>
              <a:t> Leads</a:t>
            </a:r>
          </a:p>
          <a:p>
            <a:r>
              <a:rPr lang="en-US" dirty="0" err="1"/>
              <a:t>Moha</a:t>
            </a:r>
            <a:r>
              <a:rPr lang="en-US" dirty="0"/>
              <a:t> El </a:t>
            </a:r>
            <a:r>
              <a:rPr lang="en-US" dirty="0" err="1"/>
              <a:t>Gharamti</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Ben Johnson</a:t>
            </a:r>
          </a:p>
          <a:p>
            <a:endParaRPr lang="en-US" dirty="0"/>
          </a:p>
          <a:p>
            <a:endParaRPr lang="en-US" dirty="0"/>
          </a:p>
          <a:p>
            <a:endParaRPr lang="en-US" dirty="0"/>
          </a:p>
        </p:txBody>
      </p:sp>
      <p:sp>
        <p:nvSpPr>
          <p:cNvPr id="7" name="TextBox 6">
            <a:extLst>
              <a:ext uri="{FF2B5EF4-FFF2-40B4-BE49-F238E27FC236}">
                <a16:creationId xmlns:a16="http://schemas.microsoft.com/office/drawing/2014/main" id="{3C80FCBA-84AD-164E-AA9F-D1F0C609FEFC}"/>
              </a:ext>
            </a:extLst>
          </p:cNvPr>
          <p:cNvSpPr txBox="1"/>
          <p:nvPr/>
        </p:nvSpPr>
        <p:spPr>
          <a:xfrm>
            <a:off x="4743735" y="1091320"/>
            <a:ext cx="3215812" cy="1200329"/>
          </a:xfrm>
          <a:prstGeom prst="rect">
            <a:avLst/>
          </a:prstGeom>
          <a:noFill/>
        </p:spPr>
        <p:txBody>
          <a:bodyPr wrap="square" rtlCol="0">
            <a:spAutoFit/>
          </a:bodyPr>
          <a:lstStyle/>
          <a:p>
            <a:r>
              <a:rPr lang="en-US" u="sng" dirty="0"/>
              <a:t>Forecast Model</a:t>
            </a:r>
          </a:p>
          <a:p>
            <a:r>
              <a:rPr lang="en-US" dirty="0"/>
              <a:t>WRF-Hydro® </a:t>
            </a:r>
          </a:p>
          <a:p>
            <a:r>
              <a:rPr lang="en-US" dirty="0"/>
              <a:t>Nearly the same as the </a:t>
            </a:r>
          </a:p>
          <a:p>
            <a:r>
              <a:rPr lang="en-US" dirty="0"/>
              <a:t>National Water Model</a:t>
            </a:r>
          </a:p>
        </p:txBody>
      </p:sp>
      <p:sp>
        <p:nvSpPr>
          <p:cNvPr id="8" name="TextBox 7">
            <a:extLst>
              <a:ext uri="{FF2B5EF4-FFF2-40B4-BE49-F238E27FC236}">
                <a16:creationId xmlns:a16="http://schemas.microsoft.com/office/drawing/2014/main" id="{41D0B1BC-D7DF-B845-A391-92A144366A28}"/>
              </a:ext>
            </a:extLst>
          </p:cNvPr>
          <p:cNvSpPr txBox="1"/>
          <p:nvPr/>
        </p:nvSpPr>
        <p:spPr>
          <a:xfrm>
            <a:off x="4743735" y="2877741"/>
            <a:ext cx="2650733" cy="923330"/>
          </a:xfrm>
          <a:prstGeom prst="rect">
            <a:avLst/>
          </a:prstGeom>
          <a:noFill/>
        </p:spPr>
        <p:txBody>
          <a:bodyPr wrap="square" rtlCol="0">
            <a:spAutoFit/>
          </a:bodyPr>
          <a:lstStyle/>
          <a:p>
            <a:r>
              <a:rPr lang="en-US" u="sng" dirty="0"/>
              <a:t>Science Collaborator</a:t>
            </a:r>
          </a:p>
          <a:p>
            <a:r>
              <a:rPr lang="en-US" dirty="0"/>
              <a:t>RAL (James McCreight), </a:t>
            </a:r>
          </a:p>
          <a:p>
            <a:r>
              <a:rPr lang="en-US" dirty="0"/>
              <a:t>Texas Arlington</a:t>
            </a:r>
          </a:p>
        </p:txBody>
      </p:sp>
      <p:sp>
        <p:nvSpPr>
          <p:cNvPr id="9" name="TextBox 8">
            <a:extLst>
              <a:ext uri="{FF2B5EF4-FFF2-40B4-BE49-F238E27FC236}">
                <a16:creationId xmlns:a16="http://schemas.microsoft.com/office/drawing/2014/main" id="{7AE3BCC8-62D6-4D44-91C3-D46B1D854120}"/>
              </a:ext>
            </a:extLst>
          </p:cNvPr>
          <p:cNvSpPr txBox="1"/>
          <p:nvPr/>
        </p:nvSpPr>
        <p:spPr>
          <a:xfrm>
            <a:off x="4743735" y="4560801"/>
            <a:ext cx="2537717" cy="646331"/>
          </a:xfrm>
          <a:prstGeom prst="rect">
            <a:avLst/>
          </a:prstGeom>
          <a:noFill/>
        </p:spPr>
        <p:txBody>
          <a:bodyPr wrap="square" rtlCol="0">
            <a:spAutoFit/>
          </a:bodyPr>
          <a:lstStyle/>
          <a:p>
            <a:r>
              <a:rPr lang="en-US" u="sng" dirty="0"/>
              <a:t>DA Capability</a:t>
            </a:r>
          </a:p>
          <a:p>
            <a:r>
              <a:rPr lang="en-US" dirty="0"/>
              <a:t>Model Improvement</a:t>
            </a:r>
          </a:p>
        </p:txBody>
      </p:sp>
      <p:sp>
        <p:nvSpPr>
          <p:cNvPr id="10" name="Rectangle 9">
            <a:extLst>
              <a:ext uri="{FF2B5EF4-FFF2-40B4-BE49-F238E27FC236}">
                <a16:creationId xmlns:a16="http://schemas.microsoft.com/office/drawing/2014/main" id="{8BA68DF2-5080-034E-BD61-7955B2DADC08}"/>
              </a:ext>
            </a:extLst>
          </p:cNvPr>
          <p:cNvSpPr/>
          <p:nvPr/>
        </p:nvSpPr>
        <p:spPr>
          <a:xfrm>
            <a:off x="520700" y="934948"/>
            <a:ext cx="8159750" cy="5205502"/>
          </a:xfrm>
          <a:prstGeom prst="rect">
            <a:avLst/>
          </a:prstGeom>
          <a:noFill/>
          <a:ln w="69850" cmpd="dbl">
            <a:solidFill>
              <a:srgbClr val="2B5DC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3738BF2-3B92-CB41-A00C-65E37DF9588E}"/>
              </a:ext>
            </a:extLst>
          </p:cNvPr>
          <p:cNvCxnSpPr>
            <a:stCxn id="10" idx="0"/>
            <a:endCxn id="10" idx="2"/>
          </p:cNvCxnSpPr>
          <p:nvPr/>
        </p:nvCxnSpPr>
        <p:spPr>
          <a:xfrm>
            <a:off x="4600575" y="934948"/>
            <a:ext cx="0" cy="5205502"/>
          </a:xfrm>
          <a:prstGeom prst="line">
            <a:avLst/>
          </a:prstGeom>
          <a:ln>
            <a:solidFill>
              <a:srgbClr val="2B5DCE"/>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6EA0338-9841-104F-8333-0D19E0ACE47F}"/>
              </a:ext>
            </a:extLst>
          </p:cNvPr>
          <p:cNvCxnSpPr/>
          <p:nvPr/>
        </p:nvCxnSpPr>
        <p:spPr>
          <a:xfrm>
            <a:off x="4600575" y="2670967"/>
            <a:ext cx="4079875" cy="0"/>
          </a:xfrm>
          <a:prstGeom prst="line">
            <a:avLst/>
          </a:prstGeom>
          <a:ln>
            <a:solidFill>
              <a:srgbClr val="2B5DCE"/>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32909720-353F-7648-AE10-60B9C5005082}"/>
              </a:ext>
            </a:extLst>
          </p:cNvPr>
          <p:cNvCxnSpPr/>
          <p:nvPr/>
        </p:nvCxnSpPr>
        <p:spPr>
          <a:xfrm>
            <a:off x="4600574" y="4354028"/>
            <a:ext cx="4079875" cy="0"/>
          </a:xfrm>
          <a:prstGeom prst="line">
            <a:avLst/>
          </a:prstGeom>
          <a:ln>
            <a:solidFill>
              <a:srgbClr val="2B5DCE"/>
            </a:solidFill>
          </a:ln>
          <a:effectLst/>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50CB0935-F166-5C49-A6B4-6EE1B625FF67}"/>
              </a:ext>
            </a:extLst>
          </p:cNvPr>
          <p:cNvPicPr>
            <a:picLocks noChangeAspect="1"/>
          </p:cNvPicPr>
          <p:nvPr/>
        </p:nvPicPr>
        <p:blipFill>
          <a:blip r:embed="rId3"/>
          <a:srcRect/>
          <a:stretch/>
        </p:blipFill>
        <p:spPr>
          <a:xfrm rot="5400000">
            <a:off x="593083" y="1987851"/>
            <a:ext cx="1536192" cy="1152144"/>
          </a:xfrm>
          <a:prstGeom prst="rect">
            <a:avLst/>
          </a:prstGeom>
        </p:spPr>
      </p:pic>
      <p:pic>
        <p:nvPicPr>
          <p:cNvPr id="13" name="Picture 12">
            <a:extLst>
              <a:ext uri="{FF2B5EF4-FFF2-40B4-BE49-F238E27FC236}">
                <a16:creationId xmlns:a16="http://schemas.microsoft.com/office/drawing/2014/main" id="{D8DFEA72-2826-0149-A113-40FE4216E7D2}"/>
              </a:ext>
            </a:extLst>
          </p:cNvPr>
          <p:cNvPicPr>
            <a:picLocks noChangeAspect="1"/>
          </p:cNvPicPr>
          <p:nvPr/>
        </p:nvPicPr>
        <p:blipFill>
          <a:blip r:embed="rId4"/>
          <a:srcRect/>
          <a:stretch/>
        </p:blipFill>
        <p:spPr>
          <a:xfrm>
            <a:off x="785107" y="4143720"/>
            <a:ext cx="1216660" cy="1622425"/>
          </a:xfrm>
          <a:prstGeom prst="rect">
            <a:avLst/>
          </a:prstGeom>
        </p:spPr>
      </p:pic>
      <p:sp>
        <p:nvSpPr>
          <p:cNvPr id="3" name="TextBox 2">
            <a:extLst>
              <a:ext uri="{FF2B5EF4-FFF2-40B4-BE49-F238E27FC236}">
                <a16:creationId xmlns:a16="http://schemas.microsoft.com/office/drawing/2014/main" id="{72852CD7-10C1-8B49-BCC0-506ABF91EC7A}"/>
              </a:ext>
            </a:extLst>
          </p:cNvPr>
          <p:cNvSpPr txBox="1"/>
          <p:nvPr/>
        </p:nvSpPr>
        <p:spPr>
          <a:xfrm>
            <a:off x="2260600" y="2108200"/>
            <a:ext cx="1974850" cy="646331"/>
          </a:xfrm>
          <a:prstGeom prst="rect">
            <a:avLst/>
          </a:prstGeom>
          <a:noFill/>
        </p:spPr>
        <p:txBody>
          <a:bodyPr wrap="square" rtlCol="0">
            <a:spAutoFit/>
          </a:bodyPr>
          <a:lstStyle/>
          <a:p>
            <a:r>
              <a:rPr lang="en-US" dirty="0"/>
              <a:t>With </a:t>
            </a:r>
            <a:r>
              <a:rPr lang="en-US" dirty="0" err="1"/>
              <a:t>DAReS</a:t>
            </a:r>
            <a:r>
              <a:rPr lang="en-US" dirty="0"/>
              <a:t> since 2016.</a:t>
            </a:r>
          </a:p>
        </p:txBody>
      </p:sp>
      <p:sp>
        <p:nvSpPr>
          <p:cNvPr id="4" name="TextBox 3">
            <a:extLst>
              <a:ext uri="{FF2B5EF4-FFF2-40B4-BE49-F238E27FC236}">
                <a16:creationId xmlns:a16="http://schemas.microsoft.com/office/drawing/2014/main" id="{062C3B39-B747-E342-94B2-20C589922594}"/>
              </a:ext>
            </a:extLst>
          </p:cNvPr>
          <p:cNvSpPr txBox="1"/>
          <p:nvPr/>
        </p:nvSpPr>
        <p:spPr>
          <a:xfrm>
            <a:off x="2260600" y="4614091"/>
            <a:ext cx="1892300" cy="646331"/>
          </a:xfrm>
          <a:prstGeom prst="rect">
            <a:avLst/>
          </a:prstGeom>
          <a:noFill/>
        </p:spPr>
        <p:txBody>
          <a:bodyPr wrap="square" rtlCol="0">
            <a:spAutoFit/>
          </a:bodyPr>
          <a:lstStyle/>
          <a:p>
            <a:r>
              <a:rPr lang="en-US" dirty="0"/>
              <a:t>With </a:t>
            </a:r>
            <a:r>
              <a:rPr lang="en-US" dirty="0" err="1"/>
              <a:t>DAReS</a:t>
            </a:r>
            <a:r>
              <a:rPr lang="en-US" dirty="0"/>
              <a:t> since September.</a:t>
            </a:r>
          </a:p>
        </p:txBody>
      </p:sp>
      <p:sp>
        <p:nvSpPr>
          <p:cNvPr id="17" name="Slide Number Placeholder 3">
            <a:extLst>
              <a:ext uri="{FF2B5EF4-FFF2-40B4-BE49-F238E27FC236}">
                <a16:creationId xmlns:a16="http://schemas.microsoft.com/office/drawing/2014/main" id="{0F4B655F-254C-7A49-B1D8-A178835ABC54}"/>
              </a:ext>
            </a:extLst>
          </p:cNvPr>
          <p:cNvSpPr txBox="1">
            <a:spLocks/>
          </p:cNvSpPr>
          <p:nvPr/>
        </p:nvSpPr>
        <p:spPr>
          <a:xfrm>
            <a:off x="0" y="6581001"/>
            <a:ext cx="2228110" cy="276999"/>
          </a:xfrm>
          <a:prstGeom prst="rect">
            <a:avLst/>
          </a:prstGeom>
        </p:spPr>
        <p:txBody>
          <a:bodyPr wrap="none">
            <a:spAutoFit/>
          </a:bodyPr>
          <a:lstStyle>
            <a:defPPr>
              <a:defRPr lang="en-US"/>
            </a:defPPr>
            <a:lvl1pPr marL="0" algn="l" defTabSz="457200" rtl="0" eaLnBrk="1" latinLnBrk="0" hangingPunct="1">
              <a:defRPr sz="18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35</a:t>
            </a:fld>
            <a:endParaRPr lang="en-US" sz="1200" dirty="0">
              <a:solidFill>
                <a:schemeClr val="tx1"/>
              </a:solidFill>
            </a:endParaRPr>
          </a:p>
        </p:txBody>
      </p:sp>
    </p:spTree>
    <p:extLst>
      <p:ext uri="{BB962C8B-B14F-4D97-AF65-F5344CB8AC3E}">
        <p14:creationId xmlns:p14="http://schemas.microsoft.com/office/powerpoint/2010/main" val="38722477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65BD9-DFBE-674A-9462-6255EA32FD14}"/>
              </a:ext>
            </a:extLst>
          </p:cNvPr>
          <p:cNvSpPr>
            <a:spLocks noGrp="1"/>
          </p:cNvSpPr>
          <p:nvPr>
            <p:ph type="title"/>
          </p:nvPr>
        </p:nvSpPr>
        <p:spPr/>
        <p:txBody>
          <a:bodyPr/>
          <a:lstStyle/>
          <a:p>
            <a:r>
              <a:rPr lang="en-US" sz="3200" dirty="0">
                <a:effectLst/>
              </a:rPr>
              <a:t>WRF-Hydro/DART: The Model</a:t>
            </a:r>
            <a:endParaRPr lang="en-US" sz="3200" dirty="0"/>
          </a:p>
        </p:txBody>
      </p:sp>
      <p:cxnSp>
        <p:nvCxnSpPr>
          <p:cNvPr id="26" name="Straight Arrow Connector 25">
            <a:extLst>
              <a:ext uri="{FF2B5EF4-FFF2-40B4-BE49-F238E27FC236}">
                <a16:creationId xmlns:a16="http://schemas.microsoft.com/office/drawing/2014/main" id="{E922673D-1557-E247-8947-BC973C61C48C}"/>
              </a:ext>
            </a:extLst>
          </p:cNvPr>
          <p:cNvCxnSpPr>
            <a:cxnSpLocks/>
          </p:cNvCxnSpPr>
          <p:nvPr/>
        </p:nvCxnSpPr>
        <p:spPr>
          <a:xfrm>
            <a:off x="3077022" y="5381488"/>
            <a:ext cx="1438336" cy="0"/>
          </a:xfrm>
          <a:prstGeom prst="straightConnector1">
            <a:avLst/>
          </a:prstGeom>
          <a:ln w="101600">
            <a:tailEnd type="triangle" w="med" len="sm"/>
          </a:ln>
        </p:spPr>
        <p:style>
          <a:lnRef idx="2">
            <a:schemeClr val="accent1"/>
          </a:lnRef>
          <a:fillRef idx="0">
            <a:schemeClr val="accent1"/>
          </a:fillRef>
          <a:effectRef idx="1">
            <a:schemeClr val="accent1"/>
          </a:effectRef>
          <a:fontRef idx="minor">
            <a:schemeClr val="tx1"/>
          </a:fontRef>
        </p:style>
      </p:cxnSp>
      <p:grpSp>
        <p:nvGrpSpPr>
          <p:cNvPr id="88" name="Group 87">
            <a:extLst>
              <a:ext uri="{FF2B5EF4-FFF2-40B4-BE49-F238E27FC236}">
                <a16:creationId xmlns:a16="http://schemas.microsoft.com/office/drawing/2014/main" id="{5A225154-7D9D-8643-A974-F34F5313E7B6}"/>
              </a:ext>
            </a:extLst>
          </p:cNvPr>
          <p:cNvGrpSpPr/>
          <p:nvPr/>
        </p:nvGrpSpPr>
        <p:grpSpPr>
          <a:xfrm>
            <a:off x="4606198" y="2709476"/>
            <a:ext cx="1666264" cy="495924"/>
            <a:chOff x="4606198" y="2709476"/>
            <a:chExt cx="1666264" cy="495924"/>
          </a:xfrm>
        </p:grpSpPr>
        <p:cxnSp>
          <p:nvCxnSpPr>
            <p:cNvPr id="25" name="Straight Arrow Connector 24">
              <a:extLst>
                <a:ext uri="{FF2B5EF4-FFF2-40B4-BE49-F238E27FC236}">
                  <a16:creationId xmlns:a16="http://schemas.microsoft.com/office/drawing/2014/main" id="{9EBB1F73-2E74-2943-846A-B9E3CAD9A897}"/>
                </a:ext>
              </a:extLst>
            </p:cNvPr>
            <p:cNvCxnSpPr/>
            <p:nvPr/>
          </p:nvCxnSpPr>
          <p:spPr>
            <a:xfrm flipV="1">
              <a:off x="4668864" y="3199050"/>
              <a:ext cx="1540933" cy="6350"/>
            </a:xfrm>
            <a:prstGeom prst="straightConnector1">
              <a:avLst/>
            </a:prstGeom>
            <a:ln w="101600">
              <a:headEnd type="triangle" w="med" len="sm"/>
              <a:tailEnd type="triangle" w="med" len="sm"/>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A7766CED-9FF0-BD46-A012-3C50C3005135}"/>
                </a:ext>
              </a:extLst>
            </p:cNvPr>
            <p:cNvSpPr txBox="1"/>
            <p:nvPr/>
          </p:nvSpPr>
          <p:spPr>
            <a:xfrm>
              <a:off x="4606198" y="2709476"/>
              <a:ext cx="1666264" cy="307777"/>
            </a:xfrm>
            <a:prstGeom prst="rect">
              <a:avLst/>
            </a:prstGeom>
            <a:noFill/>
          </p:spPr>
          <p:txBody>
            <a:bodyPr wrap="square" rtlCol="0">
              <a:spAutoFit/>
            </a:bodyPr>
            <a:lstStyle/>
            <a:p>
              <a:pPr algn="ctr" defTabSz="457200"/>
              <a:r>
                <a:rPr lang="en-US" sz="1400" b="1" i="1" dirty="0">
                  <a:solidFill>
                    <a:srgbClr val="4A70A8"/>
                  </a:solidFill>
                  <a:latin typeface="Helvetica"/>
                  <a:cs typeface="Helvetica"/>
                </a:rPr>
                <a:t>2-way coupling</a:t>
              </a:r>
            </a:p>
          </p:txBody>
        </p:sp>
      </p:grpSp>
      <p:sp>
        <p:nvSpPr>
          <p:cNvPr id="33" name="TextBox 32">
            <a:extLst>
              <a:ext uri="{FF2B5EF4-FFF2-40B4-BE49-F238E27FC236}">
                <a16:creationId xmlns:a16="http://schemas.microsoft.com/office/drawing/2014/main" id="{5AB06161-F05C-7B43-9704-F04F182489E8}"/>
              </a:ext>
            </a:extLst>
          </p:cNvPr>
          <p:cNvSpPr txBox="1"/>
          <p:nvPr/>
        </p:nvSpPr>
        <p:spPr>
          <a:xfrm>
            <a:off x="2583147" y="1100803"/>
            <a:ext cx="5930213" cy="369332"/>
          </a:xfrm>
          <a:prstGeom prst="rect">
            <a:avLst/>
          </a:prstGeom>
          <a:noFill/>
        </p:spPr>
        <p:txBody>
          <a:bodyPr wrap="none" rtlCol="0">
            <a:spAutoFit/>
          </a:bodyPr>
          <a:lstStyle/>
          <a:p>
            <a:pPr algn="r" defTabSz="457200"/>
            <a:r>
              <a:rPr lang="en-US" i="1" dirty="0">
                <a:solidFill>
                  <a:srgbClr val="FF0000"/>
                </a:solidFill>
                <a:latin typeface="Helvetica"/>
                <a:cs typeface="Helvetica"/>
              </a:rPr>
              <a:t>WRF-Hydro: </a:t>
            </a:r>
            <a:r>
              <a:rPr lang="en-US" i="1" u="sng" dirty="0">
                <a:solidFill>
                  <a:srgbClr val="0000FF"/>
                </a:solidFill>
                <a:latin typeface="Helvetica"/>
                <a:cs typeface="Helvetica"/>
                <a:hlinkClick r:id="rId3"/>
              </a:rPr>
              <a:t>https://www.ral.ucar.edu/projects/wrf_hydro</a:t>
            </a:r>
            <a:endParaRPr lang="en-US" i="1" u="sng" dirty="0">
              <a:solidFill>
                <a:srgbClr val="0000FF"/>
              </a:solidFill>
              <a:latin typeface="Helvetica"/>
              <a:cs typeface="Helvetica"/>
            </a:endParaRPr>
          </a:p>
        </p:txBody>
      </p:sp>
      <p:grpSp>
        <p:nvGrpSpPr>
          <p:cNvPr id="39" name="Group 38">
            <a:extLst>
              <a:ext uri="{FF2B5EF4-FFF2-40B4-BE49-F238E27FC236}">
                <a16:creationId xmlns:a16="http://schemas.microsoft.com/office/drawing/2014/main" id="{732C9D49-80ED-384A-856F-7E8A785A1914}"/>
              </a:ext>
            </a:extLst>
          </p:cNvPr>
          <p:cNvGrpSpPr/>
          <p:nvPr/>
        </p:nvGrpSpPr>
        <p:grpSpPr>
          <a:xfrm>
            <a:off x="161781" y="725030"/>
            <a:ext cx="2421368" cy="1843130"/>
            <a:chOff x="75143" y="638425"/>
            <a:chExt cx="2421368" cy="1843130"/>
          </a:xfrm>
        </p:grpSpPr>
        <p:pic>
          <p:nvPicPr>
            <p:cNvPr id="8" name="Picture 7" descr="noaa_nwp.jpg">
              <a:extLst>
                <a:ext uri="{FF2B5EF4-FFF2-40B4-BE49-F238E27FC236}">
                  <a16:creationId xmlns:a16="http://schemas.microsoft.com/office/drawing/2014/main" id="{0D5ABBDE-3230-154C-9BE8-0BB83383A6DD}"/>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276176" y="971287"/>
              <a:ext cx="2019300" cy="1510268"/>
            </a:xfrm>
            <a:prstGeom prst="rect">
              <a:avLst/>
            </a:prstGeom>
          </p:spPr>
        </p:pic>
        <p:sp>
          <p:nvSpPr>
            <p:cNvPr id="38" name="TextBox 37">
              <a:extLst>
                <a:ext uri="{FF2B5EF4-FFF2-40B4-BE49-F238E27FC236}">
                  <a16:creationId xmlns:a16="http://schemas.microsoft.com/office/drawing/2014/main" id="{2D55CC89-B13A-FC4B-9309-A0526F585FC3}"/>
                </a:ext>
              </a:extLst>
            </p:cNvPr>
            <p:cNvSpPr txBox="1"/>
            <p:nvPr/>
          </p:nvSpPr>
          <p:spPr>
            <a:xfrm>
              <a:off x="75143" y="638425"/>
              <a:ext cx="2421368" cy="369332"/>
            </a:xfrm>
            <a:prstGeom prst="rect">
              <a:avLst/>
            </a:prstGeom>
            <a:noFill/>
          </p:spPr>
          <p:txBody>
            <a:bodyPr wrap="none" rtlCol="0">
              <a:spAutoFit/>
            </a:bodyPr>
            <a:lstStyle/>
            <a:p>
              <a:pPr algn="ctr"/>
              <a:r>
                <a:rPr lang="en-US" dirty="0"/>
                <a:t>Weather Forcing Engine</a:t>
              </a:r>
            </a:p>
          </p:txBody>
        </p:sp>
      </p:grpSp>
      <p:grpSp>
        <p:nvGrpSpPr>
          <p:cNvPr id="78" name="Group 77">
            <a:extLst>
              <a:ext uri="{FF2B5EF4-FFF2-40B4-BE49-F238E27FC236}">
                <a16:creationId xmlns:a16="http://schemas.microsoft.com/office/drawing/2014/main" id="{8E9FA607-B9DC-D942-B4B5-A3ED2F1B674E}"/>
              </a:ext>
            </a:extLst>
          </p:cNvPr>
          <p:cNvGrpSpPr/>
          <p:nvPr/>
        </p:nvGrpSpPr>
        <p:grpSpPr>
          <a:xfrm>
            <a:off x="2233250" y="1852744"/>
            <a:ext cx="2921313" cy="2122106"/>
            <a:chOff x="900135" y="2249449"/>
            <a:chExt cx="2921313" cy="2122106"/>
          </a:xfrm>
        </p:grpSpPr>
        <p:pic>
          <p:nvPicPr>
            <p:cNvPr id="10" name="Picture 9">
              <a:extLst>
                <a:ext uri="{FF2B5EF4-FFF2-40B4-BE49-F238E27FC236}">
                  <a16:creationId xmlns:a16="http://schemas.microsoft.com/office/drawing/2014/main" id="{D64EA8A2-072B-5F49-92F3-3791E006F1AE}"/>
                </a:ext>
              </a:extLst>
            </p:cNvPr>
            <p:cNvPicPr>
              <a:picLocks noChangeAspect="1"/>
            </p:cNvPicPr>
            <p:nvPr/>
          </p:nvPicPr>
          <p:blipFill rotWithShape="1">
            <a:blip r:embed="rId5" cstate="print">
              <a:alphaModFix/>
            </a:blip>
            <a:srcRect b="10253"/>
            <a:stretch/>
          </p:blipFill>
          <p:spPr>
            <a:xfrm>
              <a:off x="1390552" y="2835161"/>
              <a:ext cx="1809848" cy="1536394"/>
            </a:xfrm>
            <a:prstGeom prst="rect">
              <a:avLst/>
            </a:prstGeom>
          </p:spPr>
        </p:pic>
        <p:sp>
          <p:nvSpPr>
            <p:cNvPr id="73" name="TextBox 72">
              <a:extLst>
                <a:ext uri="{FF2B5EF4-FFF2-40B4-BE49-F238E27FC236}">
                  <a16:creationId xmlns:a16="http://schemas.microsoft.com/office/drawing/2014/main" id="{6698EFFF-4A6D-CA4E-A628-B492333597CF}"/>
                </a:ext>
              </a:extLst>
            </p:cNvPr>
            <p:cNvSpPr txBox="1"/>
            <p:nvPr/>
          </p:nvSpPr>
          <p:spPr>
            <a:xfrm>
              <a:off x="900135" y="2249449"/>
              <a:ext cx="2921313" cy="646331"/>
            </a:xfrm>
            <a:prstGeom prst="rect">
              <a:avLst/>
            </a:prstGeom>
            <a:noFill/>
          </p:spPr>
          <p:txBody>
            <a:bodyPr wrap="square" rtlCol="0">
              <a:spAutoFit/>
            </a:bodyPr>
            <a:lstStyle/>
            <a:p>
              <a:pPr algn="ctr"/>
              <a:r>
                <a:rPr lang="en-US" dirty="0" err="1"/>
                <a:t>NoahMP</a:t>
              </a:r>
              <a:endParaRPr lang="en-US" dirty="0"/>
            </a:p>
            <a:p>
              <a:pPr algn="ctr"/>
              <a:r>
                <a:rPr lang="en-US" dirty="0"/>
                <a:t>Land Surface Model</a:t>
              </a:r>
            </a:p>
          </p:txBody>
        </p:sp>
      </p:grpSp>
      <p:grpSp>
        <p:nvGrpSpPr>
          <p:cNvPr id="79" name="Group 78">
            <a:extLst>
              <a:ext uri="{FF2B5EF4-FFF2-40B4-BE49-F238E27FC236}">
                <a16:creationId xmlns:a16="http://schemas.microsoft.com/office/drawing/2014/main" id="{3F3FF2BC-F050-9C4F-92FF-47CE1EC1629C}"/>
              </a:ext>
            </a:extLst>
          </p:cNvPr>
          <p:cNvGrpSpPr/>
          <p:nvPr/>
        </p:nvGrpSpPr>
        <p:grpSpPr>
          <a:xfrm>
            <a:off x="6301235" y="2097146"/>
            <a:ext cx="2394053" cy="1918883"/>
            <a:chOff x="5390032" y="2280592"/>
            <a:chExt cx="2394053" cy="1918883"/>
          </a:xfrm>
        </p:grpSpPr>
        <p:pic>
          <p:nvPicPr>
            <p:cNvPr id="11" name="Picture 2">
              <a:extLst>
                <a:ext uri="{FF2B5EF4-FFF2-40B4-BE49-F238E27FC236}">
                  <a16:creationId xmlns:a16="http://schemas.microsoft.com/office/drawing/2014/main" id="{719F3B55-33BC-334C-81C6-7C5644D615F6}"/>
                </a:ext>
              </a:extLst>
            </p:cNvPr>
            <p:cNvPicPr>
              <a:picLocks noChangeAspect="1" noChangeArrowheads="1"/>
            </p:cNvPicPr>
            <p:nvPr/>
          </p:nvPicPr>
          <p:blipFill rotWithShape="1">
            <a:blip r:embed="rId6" cstate="print">
              <a:alphaModFix/>
              <a:extLst>
                <a:ext uri="{28A0092B-C50C-407E-A947-70E740481C1C}">
                  <a14:useLocalDpi xmlns:a14="http://schemas.microsoft.com/office/drawing/2010/main" val="0"/>
                </a:ext>
              </a:extLst>
            </a:blip>
            <a:srcRect t="19836"/>
            <a:stretch/>
          </p:blipFill>
          <p:spPr bwMode="auto">
            <a:xfrm>
              <a:off x="5622996" y="2599087"/>
              <a:ext cx="1928125" cy="1600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4" name="TextBox 73">
              <a:extLst>
                <a:ext uri="{FF2B5EF4-FFF2-40B4-BE49-F238E27FC236}">
                  <a16:creationId xmlns:a16="http://schemas.microsoft.com/office/drawing/2014/main" id="{9F2EFD97-2DF7-5546-AA21-2C372D4B1793}"/>
                </a:ext>
              </a:extLst>
            </p:cNvPr>
            <p:cNvSpPr txBox="1"/>
            <p:nvPr/>
          </p:nvSpPr>
          <p:spPr>
            <a:xfrm>
              <a:off x="5390032" y="2280592"/>
              <a:ext cx="2394053" cy="369332"/>
            </a:xfrm>
            <a:prstGeom prst="rect">
              <a:avLst/>
            </a:prstGeom>
            <a:noFill/>
          </p:spPr>
          <p:txBody>
            <a:bodyPr wrap="none" rtlCol="0">
              <a:spAutoFit/>
            </a:bodyPr>
            <a:lstStyle/>
            <a:p>
              <a:pPr algn="ctr"/>
              <a:r>
                <a:rPr lang="en-US" dirty="0"/>
                <a:t>Terrain Routing Module</a:t>
              </a:r>
            </a:p>
          </p:txBody>
        </p:sp>
      </p:grpSp>
      <p:grpSp>
        <p:nvGrpSpPr>
          <p:cNvPr id="83" name="Group 82">
            <a:extLst>
              <a:ext uri="{FF2B5EF4-FFF2-40B4-BE49-F238E27FC236}">
                <a16:creationId xmlns:a16="http://schemas.microsoft.com/office/drawing/2014/main" id="{05B08C41-DB30-A442-B30B-76720D79005D}"/>
              </a:ext>
            </a:extLst>
          </p:cNvPr>
          <p:cNvGrpSpPr/>
          <p:nvPr/>
        </p:nvGrpSpPr>
        <p:grpSpPr>
          <a:xfrm>
            <a:off x="4416738" y="4485449"/>
            <a:ext cx="2096215" cy="1792077"/>
            <a:chOff x="3604193" y="4540990"/>
            <a:chExt cx="2096215" cy="1792077"/>
          </a:xfrm>
        </p:grpSpPr>
        <p:pic>
          <p:nvPicPr>
            <p:cNvPr id="12" name="Picture 11">
              <a:extLst>
                <a:ext uri="{FF2B5EF4-FFF2-40B4-BE49-F238E27FC236}">
                  <a16:creationId xmlns:a16="http://schemas.microsoft.com/office/drawing/2014/main" id="{96011DAF-26B3-E643-8512-7BC6630BB7CA}"/>
                </a:ext>
              </a:extLst>
            </p:cNvPr>
            <p:cNvPicPr>
              <a:picLocks noChangeAspect="1"/>
            </p:cNvPicPr>
            <p:nvPr/>
          </p:nvPicPr>
          <p:blipFill rotWithShape="1">
            <a:blip r:embed="rId7" cstate="print">
              <a:alphaModFix/>
            </a:blip>
            <a:srcRect l="78188" t="8845" b="27136"/>
            <a:stretch/>
          </p:blipFill>
          <p:spPr>
            <a:xfrm>
              <a:off x="3898017" y="4983552"/>
              <a:ext cx="1508566" cy="1349515"/>
            </a:xfrm>
            <a:prstGeom prst="rect">
              <a:avLst/>
            </a:prstGeom>
          </p:spPr>
        </p:pic>
        <p:sp>
          <p:nvSpPr>
            <p:cNvPr id="76" name="TextBox 75">
              <a:extLst>
                <a:ext uri="{FF2B5EF4-FFF2-40B4-BE49-F238E27FC236}">
                  <a16:creationId xmlns:a16="http://schemas.microsoft.com/office/drawing/2014/main" id="{589B7CDC-BDB5-7041-8C12-4BA6ADCA2708}"/>
                </a:ext>
              </a:extLst>
            </p:cNvPr>
            <p:cNvSpPr txBox="1"/>
            <p:nvPr/>
          </p:nvSpPr>
          <p:spPr>
            <a:xfrm>
              <a:off x="3604193" y="4540990"/>
              <a:ext cx="2096215" cy="646331"/>
            </a:xfrm>
            <a:prstGeom prst="rect">
              <a:avLst/>
            </a:prstGeom>
            <a:noFill/>
          </p:spPr>
          <p:txBody>
            <a:bodyPr wrap="none" rtlCol="0">
              <a:spAutoFit/>
            </a:bodyPr>
            <a:lstStyle/>
            <a:p>
              <a:pPr algn="ctr"/>
              <a:r>
                <a:rPr lang="en-US" dirty="0"/>
                <a:t>Channel &amp; Reservoir</a:t>
              </a:r>
            </a:p>
            <a:p>
              <a:pPr algn="ctr"/>
              <a:r>
                <a:rPr lang="en-US" dirty="0"/>
                <a:t>Routing Module</a:t>
              </a:r>
            </a:p>
          </p:txBody>
        </p:sp>
      </p:grpSp>
      <p:grpSp>
        <p:nvGrpSpPr>
          <p:cNvPr id="82" name="Group 81">
            <a:extLst>
              <a:ext uri="{FF2B5EF4-FFF2-40B4-BE49-F238E27FC236}">
                <a16:creationId xmlns:a16="http://schemas.microsoft.com/office/drawing/2014/main" id="{D3C16FEE-D4BD-8249-9808-A15B53449997}"/>
              </a:ext>
            </a:extLst>
          </p:cNvPr>
          <p:cNvGrpSpPr/>
          <p:nvPr/>
        </p:nvGrpSpPr>
        <p:grpSpPr>
          <a:xfrm>
            <a:off x="1115621" y="4467246"/>
            <a:ext cx="2078774" cy="1724804"/>
            <a:chOff x="1355799" y="4616111"/>
            <a:chExt cx="2078774" cy="1724804"/>
          </a:xfrm>
        </p:grpSpPr>
        <p:pic>
          <p:nvPicPr>
            <p:cNvPr id="7" name="Picture 6" descr="SNN-featured.jpg">
              <a:extLst>
                <a:ext uri="{FF2B5EF4-FFF2-40B4-BE49-F238E27FC236}">
                  <a16:creationId xmlns:a16="http://schemas.microsoft.com/office/drawing/2014/main" id="{E17505CD-3B4D-3B48-BE0B-5F4309816515}"/>
                </a:ext>
              </a:extLst>
            </p:cNvPr>
            <p:cNvPicPr>
              <a:picLocks noChangeAspect="1"/>
            </p:cNvPicPr>
            <p:nvPr/>
          </p:nvPicPr>
          <p:blipFill>
            <a:blip r:embed="rId8" cstate="print">
              <a:alphaModFix/>
              <a:extLst>
                <a:ext uri="{28A0092B-C50C-407E-A947-70E740481C1C}">
                  <a14:useLocalDpi xmlns:a14="http://schemas.microsoft.com/office/drawing/2010/main" val="0"/>
                </a:ext>
              </a:extLst>
            </a:blip>
            <a:stretch>
              <a:fillRect/>
            </a:stretch>
          </p:blipFill>
          <p:spPr>
            <a:xfrm>
              <a:off x="1798333" y="4978100"/>
              <a:ext cx="1193707" cy="1362815"/>
            </a:xfrm>
            <a:prstGeom prst="rect">
              <a:avLst/>
            </a:prstGeom>
          </p:spPr>
        </p:pic>
        <p:sp>
          <p:nvSpPr>
            <p:cNvPr id="75" name="TextBox 74">
              <a:extLst>
                <a:ext uri="{FF2B5EF4-FFF2-40B4-BE49-F238E27FC236}">
                  <a16:creationId xmlns:a16="http://schemas.microsoft.com/office/drawing/2014/main" id="{BFBCC126-3FA4-224B-BB44-12B980F40393}"/>
                </a:ext>
              </a:extLst>
            </p:cNvPr>
            <p:cNvSpPr txBox="1"/>
            <p:nvPr/>
          </p:nvSpPr>
          <p:spPr>
            <a:xfrm>
              <a:off x="1355799" y="4616111"/>
              <a:ext cx="2078774" cy="646331"/>
            </a:xfrm>
            <a:prstGeom prst="rect">
              <a:avLst/>
            </a:prstGeom>
            <a:noFill/>
          </p:spPr>
          <p:txBody>
            <a:bodyPr wrap="none" rtlCol="0">
              <a:spAutoFit/>
            </a:bodyPr>
            <a:lstStyle/>
            <a:p>
              <a:pPr algn="ctr"/>
              <a:r>
                <a:rPr lang="en-US" dirty="0" err="1"/>
                <a:t>NHDPlus</a:t>
              </a:r>
              <a:r>
                <a:rPr lang="en-US" dirty="0"/>
                <a:t> Catchment</a:t>
              </a:r>
            </a:p>
            <a:p>
              <a:pPr algn="ctr"/>
              <a:r>
                <a:rPr lang="en-US" dirty="0"/>
                <a:t>Aggregation</a:t>
              </a:r>
            </a:p>
          </p:txBody>
        </p:sp>
      </p:grpSp>
      <p:cxnSp>
        <p:nvCxnSpPr>
          <p:cNvPr id="84" name="Straight Arrow Connector 83">
            <a:extLst>
              <a:ext uri="{FF2B5EF4-FFF2-40B4-BE49-F238E27FC236}">
                <a16:creationId xmlns:a16="http://schemas.microsoft.com/office/drawing/2014/main" id="{A7E7D959-A00C-5C42-BC8A-A2A5EDFE7431}"/>
              </a:ext>
            </a:extLst>
          </p:cNvPr>
          <p:cNvCxnSpPr>
            <a:cxnSpLocks/>
            <a:stCxn id="8" idx="2"/>
            <a:endCxn id="10" idx="1"/>
          </p:cNvCxnSpPr>
          <p:nvPr/>
        </p:nvCxnSpPr>
        <p:spPr>
          <a:xfrm rot="16200000" flipH="1">
            <a:off x="1728819" y="2211804"/>
            <a:ext cx="638493" cy="1351203"/>
          </a:xfrm>
          <a:prstGeom prst="curvedConnector2">
            <a:avLst/>
          </a:prstGeom>
          <a:ln w="101600">
            <a:tailEnd type="triangle" w="med" len="sm"/>
          </a:ln>
        </p:spPr>
        <p:style>
          <a:lnRef idx="2">
            <a:schemeClr val="accent1"/>
          </a:lnRef>
          <a:fillRef idx="0">
            <a:schemeClr val="accent1"/>
          </a:fillRef>
          <a:effectRef idx="1">
            <a:schemeClr val="accent1"/>
          </a:effectRef>
          <a:fontRef idx="minor">
            <a:schemeClr val="tx1"/>
          </a:fontRef>
        </p:style>
      </p:cxnSp>
      <p:cxnSp>
        <p:nvCxnSpPr>
          <p:cNvPr id="93" name="Elbow Connector 92">
            <a:extLst>
              <a:ext uri="{FF2B5EF4-FFF2-40B4-BE49-F238E27FC236}">
                <a16:creationId xmlns:a16="http://schemas.microsoft.com/office/drawing/2014/main" id="{783EF433-0999-6B42-B7CD-A8FA4449ABC9}"/>
              </a:ext>
            </a:extLst>
          </p:cNvPr>
          <p:cNvCxnSpPr/>
          <p:nvPr/>
        </p:nvCxnSpPr>
        <p:spPr>
          <a:xfrm rot="5400000">
            <a:off x="4321391" y="1672023"/>
            <a:ext cx="694944" cy="5027709"/>
          </a:xfrm>
          <a:prstGeom prst="bentConnector3">
            <a:avLst/>
          </a:prstGeom>
          <a:ln w="101600" cap="flat">
            <a:round/>
            <a:headEnd type="none" w="sm" len="sm"/>
            <a:tailEnd type="triangle" w="med" len="sm"/>
          </a:ln>
        </p:spPr>
        <p:style>
          <a:lnRef idx="2">
            <a:schemeClr val="accent1"/>
          </a:lnRef>
          <a:fillRef idx="0">
            <a:schemeClr val="accent1"/>
          </a:fillRef>
          <a:effectRef idx="1">
            <a:schemeClr val="accent1"/>
          </a:effectRef>
          <a:fontRef idx="minor">
            <a:schemeClr val="tx1"/>
          </a:fontRef>
        </p:style>
      </p:cxnSp>
      <p:pic>
        <p:nvPicPr>
          <p:cNvPr id="95" name="Picture 94" descr="awrapaper1.gif">
            <a:extLst>
              <a:ext uri="{FF2B5EF4-FFF2-40B4-BE49-F238E27FC236}">
                <a16:creationId xmlns:a16="http://schemas.microsoft.com/office/drawing/2014/main" id="{854982C3-E863-3748-9EEF-D70591FDDDCD}"/>
              </a:ext>
            </a:extLst>
          </p:cNvPr>
          <p:cNvPicPr>
            <a:picLocks noChangeAspect="1"/>
          </p:cNvPicPr>
          <p:nvPr/>
        </p:nvPicPr>
        <p:blipFill>
          <a:blip r:embed="rId9" cstate="print">
            <a:alphaModFix amt="60000"/>
            <a:extLst>
              <a:ext uri="{28A0092B-C50C-407E-A947-70E740481C1C}">
                <a14:useLocalDpi xmlns:a14="http://schemas.microsoft.com/office/drawing/2010/main" val="0"/>
              </a:ext>
            </a:extLst>
          </a:blip>
          <a:stretch>
            <a:fillRect/>
          </a:stretch>
        </p:blipFill>
        <p:spPr>
          <a:xfrm>
            <a:off x="7488422" y="5473304"/>
            <a:ext cx="1169605" cy="772404"/>
          </a:xfrm>
          <a:prstGeom prst="rect">
            <a:avLst/>
          </a:prstGeom>
        </p:spPr>
      </p:pic>
      <p:pic>
        <p:nvPicPr>
          <p:cNvPr id="96" name="Picture 95" descr="floods.jpg">
            <a:extLst>
              <a:ext uri="{FF2B5EF4-FFF2-40B4-BE49-F238E27FC236}">
                <a16:creationId xmlns:a16="http://schemas.microsoft.com/office/drawing/2014/main" id="{25B8E6CE-121E-544E-ABE4-B73ACD4E7E0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60561" y="4745170"/>
            <a:ext cx="1113366" cy="736813"/>
          </a:xfrm>
          <a:prstGeom prst="rect">
            <a:avLst/>
          </a:prstGeom>
          <a:ln>
            <a:solidFill>
              <a:schemeClr val="tx1"/>
            </a:solidFill>
          </a:ln>
        </p:spPr>
      </p:pic>
      <p:cxnSp>
        <p:nvCxnSpPr>
          <p:cNvPr id="97" name="Straight Arrow Connector 96">
            <a:extLst>
              <a:ext uri="{FF2B5EF4-FFF2-40B4-BE49-F238E27FC236}">
                <a16:creationId xmlns:a16="http://schemas.microsoft.com/office/drawing/2014/main" id="{1FD689F1-40CF-6644-B63C-5314EFBA0062}"/>
              </a:ext>
            </a:extLst>
          </p:cNvPr>
          <p:cNvCxnSpPr/>
          <p:nvPr/>
        </p:nvCxnSpPr>
        <p:spPr>
          <a:xfrm>
            <a:off x="6397430" y="5505057"/>
            <a:ext cx="685800" cy="0"/>
          </a:xfrm>
          <a:prstGeom prst="straightConnector1">
            <a:avLst/>
          </a:prstGeom>
          <a:ln w="101600">
            <a:prstDash val="sysDot"/>
            <a:tailEnd type="triangle" w="med" len="sm"/>
          </a:ln>
        </p:spPr>
        <p:style>
          <a:lnRef idx="2">
            <a:schemeClr val="accent1"/>
          </a:lnRef>
          <a:fillRef idx="0">
            <a:schemeClr val="accent1"/>
          </a:fillRef>
          <a:effectRef idx="1">
            <a:schemeClr val="accent1"/>
          </a:effectRef>
          <a:fontRef idx="minor">
            <a:schemeClr val="tx1"/>
          </a:fontRef>
        </p:style>
      </p:cxnSp>
      <p:pic>
        <p:nvPicPr>
          <p:cNvPr id="98" name="Picture 97" descr="Screen Shot 2015-05-27 at 3.42.54 PM.png">
            <a:extLst>
              <a:ext uri="{FF2B5EF4-FFF2-40B4-BE49-F238E27FC236}">
                <a16:creationId xmlns:a16="http://schemas.microsoft.com/office/drawing/2014/main" id="{23604410-92C6-ED4D-B981-060675036AE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76897" y="4601239"/>
            <a:ext cx="713863" cy="948266"/>
          </a:xfrm>
          <a:prstGeom prst="rect">
            <a:avLst/>
          </a:prstGeom>
          <a:ln>
            <a:solidFill>
              <a:schemeClr val="tx1"/>
            </a:solidFill>
          </a:ln>
        </p:spPr>
      </p:pic>
      <p:pic>
        <p:nvPicPr>
          <p:cNvPr id="99" name="Picture 98" descr="flood.jpg">
            <a:extLst>
              <a:ext uri="{FF2B5EF4-FFF2-40B4-BE49-F238E27FC236}">
                <a16:creationId xmlns:a16="http://schemas.microsoft.com/office/drawing/2014/main" id="{65A2FC1C-1F35-A746-A4B1-3B3C92AC6D5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99849" y="5075369"/>
            <a:ext cx="624272" cy="1016002"/>
          </a:xfrm>
          <a:prstGeom prst="rect">
            <a:avLst/>
          </a:prstGeom>
          <a:ln>
            <a:solidFill>
              <a:schemeClr val="tx1"/>
            </a:solidFill>
          </a:ln>
        </p:spPr>
      </p:pic>
      <p:pic>
        <p:nvPicPr>
          <p:cNvPr id="100" name="Picture 99" descr="Flash-flood-warning.jpg">
            <a:extLst>
              <a:ext uri="{FF2B5EF4-FFF2-40B4-BE49-F238E27FC236}">
                <a16:creationId xmlns:a16="http://schemas.microsoft.com/office/drawing/2014/main" id="{6CD17F11-CAD0-9447-9A4A-1E5B303F074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315777" y="5346304"/>
            <a:ext cx="689384" cy="1135544"/>
          </a:xfrm>
          <a:prstGeom prst="rect">
            <a:avLst/>
          </a:prstGeom>
          <a:ln>
            <a:solidFill>
              <a:schemeClr val="tx1"/>
            </a:solidFill>
          </a:ln>
        </p:spPr>
      </p:pic>
      <p:sp>
        <p:nvSpPr>
          <p:cNvPr id="101" name="TextBox 100">
            <a:extLst>
              <a:ext uri="{FF2B5EF4-FFF2-40B4-BE49-F238E27FC236}">
                <a16:creationId xmlns:a16="http://schemas.microsoft.com/office/drawing/2014/main" id="{33752870-F703-9D48-858C-A538930FB3E3}"/>
              </a:ext>
            </a:extLst>
          </p:cNvPr>
          <p:cNvSpPr txBox="1"/>
          <p:nvPr/>
        </p:nvSpPr>
        <p:spPr>
          <a:xfrm>
            <a:off x="7074761" y="5305722"/>
            <a:ext cx="1964266" cy="523220"/>
          </a:xfrm>
          <a:prstGeom prst="rect">
            <a:avLst/>
          </a:prstGeom>
          <a:solidFill>
            <a:schemeClr val="bg1">
              <a:alpha val="80000"/>
            </a:schemeClr>
          </a:solidFill>
        </p:spPr>
        <p:txBody>
          <a:bodyPr wrap="square" rtlCol="0">
            <a:spAutoFit/>
          </a:bodyPr>
          <a:lstStyle/>
          <a:p>
            <a:pPr algn="ctr" defTabSz="457200"/>
            <a:r>
              <a:rPr lang="en-US" sz="1400" b="1" dirty="0">
                <a:solidFill>
                  <a:prstClr val="black"/>
                </a:solidFill>
                <a:latin typeface="Helvetica"/>
                <a:cs typeface="Helvetica"/>
              </a:rPr>
              <a:t>Forecast</a:t>
            </a:r>
          </a:p>
          <a:p>
            <a:pPr algn="ctr" defTabSz="457200"/>
            <a:r>
              <a:rPr lang="en-US" sz="1400" b="1" dirty="0">
                <a:solidFill>
                  <a:prstClr val="black"/>
                </a:solidFill>
                <a:latin typeface="Helvetica"/>
                <a:cs typeface="Helvetica"/>
              </a:rPr>
              <a:t>Products</a:t>
            </a:r>
          </a:p>
        </p:txBody>
      </p:sp>
      <p:sp>
        <p:nvSpPr>
          <p:cNvPr id="34" name="Slide Number Placeholder 3">
            <a:extLst>
              <a:ext uri="{FF2B5EF4-FFF2-40B4-BE49-F238E27FC236}">
                <a16:creationId xmlns:a16="http://schemas.microsoft.com/office/drawing/2014/main" id="{E25F51DF-297D-AF45-8582-66C6C6AE2C7F}"/>
              </a:ext>
            </a:extLst>
          </p:cNvPr>
          <p:cNvSpPr>
            <a:spLocks noGrp="1"/>
          </p:cNvSpPr>
          <p:nvPr>
            <p:ph type="sldNum" sz="quarter" idx="12"/>
          </p:nvPr>
        </p:nvSpPr>
        <p:spPr>
          <a:xfrm>
            <a:off x="0" y="6581001"/>
            <a:ext cx="2228110" cy="276999"/>
          </a:xfrm>
          <a:prstGeom prst="rect">
            <a:avLst/>
          </a:prstGeom>
        </p:spPr>
        <p:txBody>
          <a:bodyPr wrap="none">
            <a:spAutoFit/>
          </a:bodyPr>
          <a:lstStyle>
            <a:lvl1pPr>
              <a:defRPr>
                <a:solidFill>
                  <a:schemeClr val="bg1">
                    <a:lumMod val="50000"/>
                  </a:schemeClr>
                </a:solidFill>
              </a:defRPr>
            </a:lvl1pPr>
          </a:lstStyle>
          <a:p>
            <a:r>
              <a:rPr lang="en-US" sz="1200" dirty="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36</a:t>
            </a:fld>
            <a:endParaRPr lang="en-US" sz="1200" dirty="0">
              <a:solidFill>
                <a:schemeClr val="tx1"/>
              </a:solidFill>
            </a:endParaRPr>
          </a:p>
        </p:txBody>
      </p:sp>
    </p:spTree>
    <p:extLst>
      <p:ext uri="{BB962C8B-B14F-4D97-AF65-F5344CB8AC3E}">
        <p14:creationId xmlns:p14="http://schemas.microsoft.com/office/powerpoint/2010/main" val="27805865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0526-C890-E942-81C2-C7322D9B18B7}"/>
              </a:ext>
            </a:extLst>
          </p:cNvPr>
          <p:cNvSpPr>
            <a:spLocks noGrp="1"/>
          </p:cNvSpPr>
          <p:nvPr>
            <p:ph type="title"/>
          </p:nvPr>
        </p:nvSpPr>
        <p:spPr/>
        <p:txBody>
          <a:bodyPr/>
          <a:lstStyle/>
          <a:p>
            <a:r>
              <a:rPr lang="en-US" dirty="0">
                <a:effectLst/>
              </a:rPr>
              <a:t>WRF-Hydro/DART: DA System</a:t>
            </a:r>
            <a:endParaRPr lang="en-US" dirty="0"/>
          </a:p>
        </p:txBody>
      </p:sp>
      <p:pic>
        <p:nvPicPr>
          <p:cNvPr id="7" name="Picture 6">
            <a:extLst>
              <a:ext uri="{FF2B5EF4-FFF2-40B4-BE49-F238E27FC236}">
                <a16:creationId xmlns:a16="http://schemas.microsoft.com/office/drawing/2014/main" id="{D5F733FA-CC59-4B4A-9074-C18B2AB8B664}"/>
              </a:ext>
            </a:extLst>
          </p:cNvPr>
          <p:cNvPicPr>
            <a:picLocks noChangeAspect="1"/>
          </p:cNvPicPr>
          <p:nvPr/>
        </p:nvPicPr>
        <p:blipFill>
          <a:blip r:embed="rId3"/>
          <a:stretch>
            <a:fillRect/>
          </a:stretch>
        </p:blipFill>
        <p:spPr>
          <a:xfrm>
            <a:off x="0" y="996392"/>
            <a:ext cx="9144000" cy="4865216"/>
          </a:xfrm>
          <a:prstGeom prst="rect">
            <a:avLst/>
          </a:prstGeom>
        </p:spPr>
      </p:pic>
      <p:sp>
        <p:nvSpPr>
          <p:cNvPr id="8" name="TextBox 7">
            <a:extLst>
              <a:ext uri="{FF2B5EF4-FFF2-40B4-BE49-F238E27FC236}">
                <a16:creationId xmlns:a16="http://schemas.microsoft.com/office/drawing/2014/main" id="{E493A8C4-2671-1244-B5D8-7456B2A57E57}"/>
              </a:ext>
            </a:extLst>
          </p:cNvPr>
          <p:cNvSpPr txBox="1"/>
          <p:nvPr/>
        </p:nvSpPr>
        <p:spPr>
          <a:xfrm>
            <a:off x="1174703" y="1143231"/>
            <a:ext cx="1174703" cy="184666"/>
          </a:xfrm>
          <a:prstGeom prst="rect">
            <a:avLst/>
          </a:prstGeom>
          <a:solidFill>
            <a:schemeClr val="bg1"/>
          </a:solidFill>
          <a:effectLst>
            <a:softEdge rad="12700"/>
          </a:effectLst>
        </p:spPr>
        <p:txBody>
          <a:bodyPr wrap="square" lIns="0" tIns="0" rIns="0" bIns="0" rtlCol="0">
            <a:spAutoFit/>
          </a:bodyPr>
          <a:lstStyle/>
          <a:p>
            <a:pPr algn="ctr"/>
            <a:r>
              <a:rPr lang="en-US" sz="1200" dirty="0"/>
              <a:t>Weather Engine</a:t>
            </a:r>
          </a:p>
        </p:txBody>
      </p:sp>
      <p:sp>
        <p:nvSpPr>
          <p:cNvPr id="9" name="TextBox 8">
            <a:extLst>
              <a:ext uri="{FF2B5EF4-FFF2-40B4-BE49-F238E27FC236}">
                <a16:creationId xmlns:a16="http://schemas.microsoft.com/office/drawing/2014/main" id="{62707A2E-CFC2-584A-B3F0-6D6B386E908E}"/>
              </a:ext>
            </a:extLst>
          </p:cNvPr>
          <p:cNvSpPr txBox="1"/>
          <p:nvPr/>
        </p:nvSpPr>
        <p:spPr>
          <a:xfrm>
            <a:off x="2936757" y="1143231"/>
            <a:ext cx="1174703" cy="184666"/>
          </a:xfrm>
          <a:prstGeom prst="rect">
            <a:avLst/>
          </a:prstGeom>
          <a:solidFill>
            <a:schemeClr val="bg1"/>
          </a:solidFill>
          <a:effectLst>
            <a:softEdge rad="12700"/>
          </a:effectLst>
        </p:spPr>
        <p:txBody>
          <a:bodyPr wrap="square" lIns="0" tIns="0" rIns="0" bIns="0" rtlCol="0">
            <a:spAutoFit/>
          </a:bodyPr>
          <a:lstStyle/>
          <a:p>
            <a:pPr algn="ctr"/>
            <a:r>
              <a:rPr lang="en-US" sz="1200" dirty="0" err="1"/>
              <a:t>NoahMP</a:t>
            </a:r>
            <a:r>
              <a:rPr lang="en-US" sz="1200" dirty="0"/>
              <a:t> LSM</a:t>
            </a:r>
          </a:p>
        </p:txBody>
      </p:sp>
      <p:sp>
        <p:nvSpPr>
          <p:cNvPr id="6" name="TextBox 5">
            <a:extLst>
              <a:ext uri="{FF2B5EF4-FFF2-40B4-BE49-F238E27FC236}">
                <a16:creationId xmlns:a16="http://schemas.microsoft.com/office/drawing/2014/main" id="{C3FA4317-2AD3-394C-BA38-EEBD0463DA21}"/>
              </a:ext>
            </a:extLst>
          </p:cNvPr>
          <p:cNvSpPr txBox="1"/>
          <p:nvPr/>
        </p:nvSpPr>
        <p:spPr>
          <a:xfrm>
            <a:off x="3651345" y="6189755"/>
            <a:ext cx="4668329" cy="461665"/>
          </a:xfrm>
          <a:prstGeom prst="rect">
            <a:avLst/>
          </a:prstGeom>
          <a:noFill/>
        </p:spPr>
        <p:txBody>
          <a:bodyPr wrap="none" rtlCol="0">
            <a:spAutoFit/>
          </a:bodyPr>
          <a:lstStyle/>
          <a:p>
            <a:r>
              <a:rPr lang="en-US" sz="2400" dirty="0" err="1"/>
              <a:t>github.com</a:t>
            </a:r>
            <a:r>
              <a:rPr lang="en-US" sz="2400" dirty="0"/>
              <a:t>/NCAR/</a:t>
            </a:r>
            <a:r>
              <a:rPr lang="en-US" sz="2400" dirty="0" err="1"/>
              <a:t>wrf_hydro_py.git</a:t>
            </a:r>
            <a:endParaRPr lang="en-US" sz="2400" dirty="0"/>
          </a:p>
        </p:txBody>
      </p:sp>
      <p:sp>
        <p:nvSpPr>
          <p:cNvPr id="10" name="TextBox 9">
            <a:extLst>
              <a:ext uri="{FF2B5EF4-FFF2-40B4-BE49-F238E27FC236}">
                <a16:creationId xmlns:a16="http://schemas.microsoft.com/office/drawing/2014/main" id="{E852EEA3-4D12-9043-938F-992F1317A355}"/>
              </a:ext>
            </a:extLst>
          </p:cNvPr>
          <p:cNvSpPr txBox="1"/>
          <p:nvPr/>
        </p:nvSpPr>
        <p:spPr>
          <a:xfrm>
            <a:off x="1762054" y="6097423"/>
            <a:ext cx="1889291" cy="646331"/>
          </a:xfrm>
          <a:prstGeom prst="rect">
            <a:avLst/>
          </a:prstGeom>
          <a:noFill/>
        </p:spPr>
        <p:txBody>
          <a:bodyPr wrap="square" rtlCol="0">
            <a:spAutoFit/>
          </a:bodyPr>
          <a:lstStyle/>
          <a:p>
            <a:pPr algn="r"/>
            <a:r>
              <a:rPr lang="en-US" dirty="0"/>
              <a:t>Python environment</a:t>
            </a:r>
            <a:endParaRPr lang="en-US" sz="2400" dirty="0"/>
          </a:p>
        </p:txBody>
      </p:sp>
      <p:sp>
        <p:nvSpPr>
          <p:cNvPr id="11" name="TextBox 10">
            <a:extLst>
              <a:ext uri="{FF2B5EF4-FFF2-40B4-BE49-F238E27FC236}">
                <a16:creationId xmlns:a16="http://schemas.microsoft.com/office/drawing/2014/main" id="{C5F15CF8-79F8-4444-9587-69D32766E6B0}"/>
              </a:ext>
            </a:extLst>
          </p:cNvPr>
          <p:cNvSpPr txBox="1"/>
          <p:nvPr/>
        </p:nvSpPr>
        <p:spPr>
          <a:xfrm>
            <a:off x="6519110" y="3982470"/>
            <a:ext cx="1889291" cy="338554"/>
          </a:xfrm>
          <a:prstGeom prst="rect">
            <a:avLst/>
          </a:prstGeom>
          <a:noFill/>
        </p:spPr>
        <p:txBody>
          <a:bodyPr wrap="square" rtlCol="0">
            <a:spAutoFit/>
          </a:bodyPr>
          <a:lstStyle/>
          <a:p>
            <a:pPr algn="ctr"/>
            <a:r>
              <a:rPr lang="en-US" sz="1600" dirty="0"/>
              <a:t>ensembles</a:t>
            </a:r>
          </a:p>
        </p:txBody>
      </p:sp>
      <p:sp>
        <p:nvSpPr>
          <p:cNvPr id="12" name="TextBox 11">
            <a:extLst>
              <a:ext uri="{FF2B5EF4-FFF2-40B4-BE49-F238E27FC236}">
                <a16:creationId xmlns:a16="http://schemas.microsoft.com/office/drawing/2014/main" id="{7739F3EB-84C2-4648-AA08-94DF193B63F7}"/>
              </a:ext>
            </a:extLst>
          </p:cNvPr>
          <p:cNvSpPr txBox="1"/>
          <p:nvPr/>
        </p:nvSpPr>
        <p:spPr>
          <a:xfrm>
            <a:off x="3691547" y="3930761"/>
            <a:ext cx="1889291" cy="338554"/>
          </a:xfrm>
          <a:prstGeom prst="rect">
            <a:avLst/>
          </a:prstGeom>
          <a:noFill/>
        </p:spPr>
        <p:txBody>
          <a:bodyPr wrap="square" rtlCol="0">
            <a:spAutoFit/>
          </a:bodyPr>
          <a:lstStyle/>
          <a:p>
            <a:pPr algn="ctr"/>
            <a:r>
              <a:rPr lang="en-US" sz="1600" dirty="0"/>
              <a:t>ensembles</a:t>
            </a:r>
          </a:p>
        </p:txBody>
      </p:sp>
      <p:cxnSp>
        <p:nvCxnSpPr>
          <p:cNvPr id="4" name="Straight Arrow Connector 3">
            <a:extLst>
              <a:ext uri="{FF2B5EF4-FFF2-40B4-BE49-F238E27FC236}">
                <a16:creationId xmlns:a16="http://schemas.microsoft.com/office/drawing/2014/main" id="{19B49269-F085-BA43-9C45-717F93F89EA3}"/>
              </a:ext>
            </a:extLst>
          </p:cNvPr>
          <p:cNvCxnSpPr>
            <a:cxnSpLocks/>
            <a:stCxn id="11" idx="0"/>
          </p:cNvCxnSpPr>
          <p:nvPr/>
        </p:nvCxnSpPr>
        <p:spPr>
          <a:xfrm flipH="1" flipV="1">
            <a:off x="7160080" y="3763736"/>
            <a:ext cx="303676" cy="218734"/>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0A5AEE1E-6A31-5146-9EB3-21073F6701A0}"/>
              </a:ext>
            </a:extLst>
          </p:cNvPr>
          <p:cNvCxnSpPr/>
          <p:nvPr/>
        </p:nvCxnSpPr>
        <p:spPr>
          <a:xfrm flipH="1">
            <a:off x="7463755" y="4310617"/>
            <a:ext cx="1" cy="210155"/>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5" name="Slide Number Placeholder 3">
            <a:extLst>
              <a:ext uri="{FF2B5EF4-FFF2-40B4-BE49-F238E27FC236}">
                <a16:creationId xmlns:a16="http://schemas.microsoft.com/office/drawing/2014/main" id="{439B3231-A72D-D449-A370-E31C0A90C34C}"/>
              </a:ext>
            </a:extLst>
          </p:cNvPr>
          <p:cNvSpPr>
            <a:spLocks noGrp="1"/>
          </p:cNvSpPr>
          <p:nvPr>
            <p:ph type="sldNum" sz="quarter" idx="12"/>
          </p:nvPr>
        </p:nvSpPr>
        <p:spPr>
          <a:xfrm>
            <a:off x="0" y="6581001"/>
            <a:ext cx="2228110" cy="276999"/>
          </a:xfrm>
          <a:prstGeom prst="rect">
            <a:avLst/>
          </a:prstGeom>
        </p:spPr>
        <p:txBody>
          <a:bodyPr wrap="none">
            <a:spAutoFit/>
          </a:bodyPr>
          <a:lstStyle>
            <a:lvl1pPr>
              <a:defRPr>
                <a:solidFill>
                  <a:schemeClr val="bg1">
                    <a:lumMod val="50000"/>
                  </a:schemeClr>
                </a:solidFill>
              </a:defRPr>
            </a:lvl1pPr>
          </a:lstStyle>
          <a:p>
            <a:r>
              <a:rPr lang="en-US" sz="1200" dirty="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37</a:t>
            </a:fld>
            <a:endParaRPr lang="en-US" sz="1200" dirty="0">
              <a:solidFill>
                <a:schemeClr val="tx1"/>
              </a:solidFill>
            </a:endParaRPr>
          </a:p>
        </p:txBody>
      </p:sp>
    </p:spTree>
    <p:extLst>
      <p:ext uri="{BB962C8B-B14F-4D97-AF65-F5344CB8AC3E}">
        <p14:creationId xmlns:p14="http://schemas.microsoft.com/office/powerpoint/2010/main" val="21813259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4E826-1203-DC46-8B7B-55AD1F480854}"/>
              </a:ext>
            </a:extLst>
          </p:cNvPr>
          <p:cNvSpPr>
            <a:spLocks noGrp="1"/>
          </p:cNvSpPr>
          <p:nvPr>
            <p:ph type="title"/>
          </p:nvPr>
        </p:nvSpPr>
        <p:spPr/>
        <p:txBody>
          <a:bodyPr/>
          <a:lstStyle/>
          <a:p>
            <a:r>
              <a:rPr lang="en-US" dirty="0">
                <a:effectLst/>
              </a:rPr>
              <a:t>WRF-Hydro/DART: Florence 2018</a:t>
            </a:r>
            <a:endParaRPr lang="en-US" dirty="0"/>
          </a:p>
        </p:txBody>
      </p:sp>
      <p:pic>
        <p:nvPicPr>
          <p:cNvPr id="4" name="Picture 3">
            <a:extLst>
              <a:ext uri="{FF2B5EF4-FFF2-40B4-BE49-F238E27FC236}">
                <a16:creationId xmlns:a16="http://schemas.microsoft.com/office/drawing/2014/main" id="{BAA01EE6-9908-AA44-8074-6E56DF0314CC}"/>
              </a:ext>
            </a:extLst>
          </p:cNvPr>
          <p:cNvPicPr>
            <a:picLocks noChangeAspect="1"/>
          </p:cNvPicPr>
          <p:nvPr/>
        </p:nvPicPr>
        <p:blipFill rotWithShape="1">
          <a:blip r:embed="rId3"/>
          <a:srcRect t="1666" b="34537"/>
          <a:stretch/>
        </p:blipFill>
        <p:spPr>
          <a:xfrm>
            <a:off x="3603898" y="2425700"/>
            <a:ext cx="5014783" cy="4140200"/>
          </a:xfrm>
          <a:prstGeom prst="rect">
            <a:avLst/>
          </a:prstGeom>
        </p:spPr>
      </p:pic>
      <p:sp>
        <p:nvSpPr>
          <p:cNvPr id="5" name="TextBox 4">
            <a:extLst>
              <a:ext uri="{FF2B5EF4-FFF2-40B4-BE49-F238E27FC236}">
                <a16:creationId xmlns:a16="http://schemas.microsoft.com/office/drawing/2014/main" id="{22CE04A7-8A97-9744-8F16-0C32CFB0B02A}"/>
              </a:ext>
            </a:extLst>
          </p:cNvPr>
          <p:cNvSpPr txBox="1"/>
          <p:nvPr/>
        </p:nvSpPr>
        <p:spPr>
          <a:xfrm>
            <a:off x="6451600" y="5658884"/>
            <a:ext cx="1653145" cy="461665"/>
          </a:xfrm>
          <a:prstGeom prst="rect">
            <a:avLst/>
          </a:prstGeom>
          <a:noFill/>
        </p:spPr>
        <p:txBody>
          <a:bodyPr wrap="none" rtlCol="0">
            <a:spAutoFit/>
          </a:bodyPr>
          <a:lstStyle/>
          <a:p>
            <a:r>
              <a:rPr lang="en-US" sz="2400" dirty="0"/>
              <a:t>30+” of rain</a:t>
            </a:r>
          </a:p>
        </p:txBody>
      </p:sp>
      <p:grpSp>
        <p:nvGrpSpPr>
          <p:cNvPr id="21" name="Group 20">
            <a:extLst>
              <a:ext uri="{FF2B5EF4-FFF2-40B4-BE49-F238E27FC236}">
                <a16:creationId xmlns:a16="http://schemas.microsoft.com/office/drawing/2014/main" id="{EF682B6B-88B4-414A-A42E-2AA4C7F29AAC}"/>
              </a:ext>
            </a:extLst>
          </p:cNvPr>
          <p:cNvGrpSpPr/>
          <p:nvPr/>
        </p:nvGrpSpPr>
        <p:grpSpPr>
          <a:xfrm>
            <a:off x="69681" y="765470"/>
            <a:ext cx="4999928" cy="2812460"/>
            <a:chOff x="69681" y="765470"/>
            <a:chExt cx="4999928" cy="2812460"/>
          </a:xfrm>
        </p:grpSpPr>
        <p:pic>
          <p:nvPicPr>
            <p:cNvPr id="7" name="Picture 6">
              <a:extLst>
                <a:ext uri="{FF2B5EF4-FFF2-40B4-BE49-F238E27FC236}">
                  <a16:creationId xmlns:a16="http://schemas.microsoft.com/office/drawing/2014/main" id="{A5F7120C-4DBE-D24F-B786-1055803B2FD4}"/>
                </a:ext>
              </a:extLst>
            </p:cNvPr>
            <p:cNvPicPr>
              <a:picLocks noChangeAspect="1"/>
            </p:cNvPicPr>
            <p:nvPr/>
          </p:nvPicPr>
          <p:blipFill>
            <a:blip r:embed="rId4"/>
            <a:stretch>
              <a:fillRect/>
            </a:stretch>
          </p:blipFill>
          <p:spPr>
            <a:xfrm>
              <a:off x="69681" y="765470"/>
              <a:ext cx="4999928" cy="2812460"/>
            </a:xfrm>
            <a:prstGeom prst="rect">
              <a:avLst/>
            </a:prstGeom>
          </p:spPr>
        </p:pic>
        <p:sp>
          <p:nvSpPr>
            <p:cNvPr id="20" name="Arc 19">
              <a:extLst>
                <a:ext uri="{FF2B5EF4-FFF2-40B4-BE49-F238E27FC236}">
                  <a16:creationId xmlns:a16="http://schemas.microsoft.com/office/drawing/2014/main" id="{34B93F44-B1C3-DB47-AF4A-D97DAAE8D971}"/>
                </a:ext>
              </a:extLst>
            </p:cNvPr>
            <p:cNvSpPr/>
            <p:nvPr/>
          </p:nvSpPr>
          <p:spPr>
            <a:xfrm rot="17041766">
              <a:off x="2368106" y="1935110"/>
              <a:ext cx="714888" cy="884600"/>
            </a:xfrm>
            <a:prstGeom prst="arc">
              <a:avLst>
                <a:gd name="adj1" fmla="val 16200000"/>
                <a:gd name="adj2" fmla="val 20788776"/>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251B2173-621B-0441-BE43-5A26262E6B02}"/>
              </a:ext>
            </a:extLst>
          </p:cNvPr>
          <p:cNvSpPr/>
          <p:nvPr/>
        </p:nvSpPr>
        <p:spPr>
          <a:xfrm>
            <a:off x="5075788" y="817407"/>
            <a:ext cx="3725898" cy="1323439"/>
          </a:xfrm>
          <a:prstGeom prst="rect">
            <a:avLst/>
          </a:prstGeom>
        </p:spPr>
        <p:txBody>
          <a:bodyPr wrap="square">
            <a:spAutoFit/>
          </a:bodyPr>
          <a:lstStyle/>
          <a:p>
            <a:r>
              <a:rPr lang="en-US" sz="1600" dirty="0">
                <a:solidFill>
                  <a:srgbClr val="333333"/>
                </a:solidFill>
                <a:latin typeface="Helvetica Neue" panose="02000503000000020004" pitchFamily="2" charset="0"/>
              </a:rPr>
              <a:t>Hurricane Florence made landfall near Wrightsville Beach, North Carolina at </a:t>
            </a:r>
            <a:r>
              <a:rPr lang="en-US" sz="1600" b="1" dirty="0">
                <a:solidFill>
                  <a:srgbClr val="333333"/>
                </a:solidFill>
                <a:latin typeface="Helvetica Neue" panose="02000503000000020004" pitchFamily="2" charset="0"/>
              </a:rPr>
              <a:t>7:15 a.m. ET September 14</a:t>
            </a:r>
            <a:r>
              <a:rPr lang="en-US" sz="1600" dirty="0">
                <a:solidFill>
                  <a:srgbClr val="333333"/>
                </a:solidFill>
                <a:latin typeface="Helvetica Neue" panose="02000503000000020004" pitchFamily="2" charset="0"/>
              </a:rPr>
              <a:t>. The GOES East satellite captured this </a:t>
            </a:r>
            <a:r>
              <a:rPr lang="en-US" sz="1600" dirty="0" err="1">
                <a:solidFill>
                  <a:srgbClr val="333333"/>
                </a:solidFill>
                <a:latin typeface="Helvetica Neue" panose="02000503000000020004" pitchFamily="2" charset="0"/>
              </a:rPr>
              <a:t>geocolor</a:t>
            </a:r>
            <a:r>
              <a:rPr lang="en-US" sz="1600" dirty="0">
                <a:solidFill>
                  <a:srgbClr val="333333"/>
                </a:solidFill>
                <a:latin typeface="Helvetica Neue" panose="02000503000000020004" pitchFamily="2" charset="0"/>
              </a:rPr>
              <a:t> image at 7:45 a.m. ET</a:t>
            </a:r>
            <a:endParaRPr lang="en-US" sz="1600" dirty="0"/>
          </a:p>
        </p:txBody>
      </p:sp>
      <p:sp>
        <p:nvSpPr>
          <p:cNvPr id="24" name="TextBox 23">
            <a:extLst>
              <a:ext uri="{FF2B5EF4-FFF2-40B4-BE49-F238E27FC236}">
                <a16:creationId xmlns:a16="http://schemas.microsoft.com/office/drawing/2014/main" id="{8B04B9D5-9079-B440-BA99-3A73B65BB907}"/>
              </a:ext>
            </a:extLst>
          </p:cNvPr>
          <p:cNvSpPr txBox="1"/>
          <p:nvPr/>
        </p:nvSpPr>
        <p:spPr>
          <a:xfrm>
            <a:off x="285161" y="4333251"/>
            <a:ext cx="3385222" cy="923330"/>
          </a:xfrm>
          <a:prstGeom prst="rect">
            <a:avLst/>
          </a:prstGeom>
          <a:solidFill>
            <a:schemeClr val="bg1"/>
          </a:solidFill>
        </p:spPr>
        <p:txBody>
          <a:bodyPr wrap="none" rtlCol="0">
            <a:spAutoFit/>
          </a:bodyPr>
          <a:lstStyle/>
          <a:p>
            <a:r>
              <a:rPr lang="en-US" dirty="0"/>
              <a:t>Winds up to 150 mph (240 km/</a:t>
            </a:r>
            <a:r>
              <a:rPr lang="en-US" dirty="0" err="1"/>
              <a:t>hr</a:t>
            </a:r>
            <a:r>
              <a:rPr lang="en-US" dirty="0"/>
              <a:t>)</a:t>
            </a:r>
          </a:p>
          <a:p>
            <a:r>
              <a:rPr lang="en-US" dirty="0"/>
              <a:t>Damage: $24.23 billion</a:t>
            </a:r>
          </a:p>
          <a:p>
            <a:r>
              <a:rPr lang="en-US" dirty="0"/>
              <a:t>NOAA/NWS/NCEP/WPC</a:t>
            </a:r>
          </a:p>
        </p:txBody>
      </p:sp>
      <p:cxnSp>
        <p:nvCxnSpPr>
          <p:cNvPr id="26" name="Curved Connector 25">
            <a:extLst>
              <a:ext uri="{FF2B5EF4-FFF2-40B4-BE49-F238E27FC236}">
                <a16:creationId xmlns:a16="http://schemas.microsoft.com/office/drawing/2014/main" id="{E79CCC65-DA48-AB4E-B791-556F3E9770F7}"/>
              </a:ext>
            </a:extLst>
          </p:cNvPr>
          <p:cNvCxnSpPr>
            <a:cxnSpLocks/>
            <a:stCxn id="5" idx="0"/>
          </p:cNvCxnSpPr>
          <p:nvPr/>
        </p:nvCxnSpPr>
        <p:spPr>
          <a:xfrm rot="16200000" flipV="1">
            <a:off x="6445270" y="4825981"/>
            <a:ext cx="750334" cy="915472"/>
          </a:xfrm>
          <a:prstGeom prst="curvedConnector2">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4" name="Arc 33">
            <a:extLst>
              <a:ext uri="{FF2B5EF4-FFF2-40B4-BE49-F238E27FC236}">
                <a16:creationId xmlns:a16="http://schemas.microsoft.com/office/drawing/2014/main" id="{2ABB6668-609E-6646-997E-90192FA5041B}"/>
              </a:ext>
            </a:extLst>
          </p:cNvPr>
          <p:cNvSpPr/>
          <p:nvPr/>
        </p:nvSpPr>
        <p:spPr>
          <a:xfrm>
            <a:off x="-1714500" y="2165940"/>
            <a:ext cx="7984805" cy="5022851"/>
          </a:xfrm>
          <a:prstGeom prst="arc">
            <a:avLst>
              <a:gd name="adj1" fmla="val 16452167"/>
              <a:gd name="adj2" fmla="val 0"/>
            </a:avLst>
          </a:prstGeom>
          <a:ln>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C95E0692-C9F0-7949-B607-CF755EDA0319}"/>
              </a:ext>
            </a:extLst>
          </p:cNvPr>
          <p:cNvSpPr>
            <a:spLocks noGrp="1"/>
          </p:cNvSpPr>
          <p:nvPr>
            <p:ph type="sldNum" sz="quarter" idx="12"/>
          </p:nvPr>
        </p:nvSpPr>
        <p:spPr>
          <a:xfrm>
            <a:off x="0" y="6581001"/>
            <a:ext cx="2228110" cy="276999"/>
          </a:xfrm>
          <a:prstGeom prst="rect">
            <a:avLst/>
          </a:prstGeom>
        </p:spPr>
        <p:txBody>
          <a:bodyPr wrap="none">
            <a:spAutoFit/>
          </a:bodyPr>
          <a:lstStyle>
            <a:lvl1pPr>
              <a:defRPr>
                <a:solidFill>
                  <a:schemeClr val="bg1">
                    <a:lumMod val="50000"/>
                  </a:schemeClr>
                </a:solidFill>
              </a:defRPr>
            </a:lvl1pPr>
          </a:lstStyle>
          <a:p>
            <a:r>
              <a:rPr lang="en-US" sz="1200" dirty="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38</a:t>
            </a:fld>
            <a:endParaRPr lang="en-US" sz="1200" dirty="0">
              <a:solidFill>
                <a:schemeClr val="tx1"/>
              </a:solidFill>
            </a:endParaRPr>
          </a:p>
        </p:txBody>
      </p:sp>
    </p:spTree>
    <p:extLst>
      <p:ext uri="{BB962C8B-B14F-4D97-AF65-F5344CB8AC3E}">
        <p14:creationId xmlns:p14="http://schemas.microsoft.com/office/powerpoint/2010/main" val="18645183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A581C-16C4-5A44-BE15-853940D89E6D}"/>
              </a:ext>
            </a:extLst>
          </p:cNvPr>
          <p:cNvSpPr>
            <a:spLocks noGrp="1"/>
          </p:cNvSpPr>
          <p:nvPr>
            <p:ph type="title"/>
          </p:nvPr>
        </p:nvSpPr>
        <p:spPr/>
        <p:txBody>
          <a:bodyPr/>
          <a:lstStyle/>
          <a:p>
            <a:r>
              <a:rPr lang="en-US" dirty="0">
                <a:effectLst/>
              </a:rPr>
              <a:t>WRF-Hydro/DART: The Florence Region</a:t>
            </a:r>
            <a:endParaRPr lang="en-US" dirty="0"/>
          </a:p>
        </p:txBody>
      </p:sp>
      <p:pic>
        <p:nvPicPr>
          <p:cNvPr id="1027" name="Picture 3" descr="page1image1823776">
            <a:extLst>
              <a:ext uri="{FF2B5EF4-FFF2-40B4-BE49-F238E27FC236}">
                <a16:creationId xmlns:a16="http://schemas.microsoft.com/office/drawing/2014/main" id="{0E50184D-B8A5-6C45-A9D0-3CE5119612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4070" y="1019769"/>
            <a:ext cx="6155859" cy="50597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ge1image1826464">
            <a:extLst>
              <a:ext uri="{FF2B5EF4-FFF2-40B4-BE49-F238E27FC236}">
                <a16:creationId xmlns:a16="http://schemas.microsoft.com/office/drawing/2014/main" id="{E7C09B21-DB28-F14C-A011-BE77080829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75" y="-2917825"/>
            <a:ext cx="584200" cy="2286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page2image1637552">
            <a:extLst>
              <a:ext uri="{FF2B5EF4-FFF2-40B4-BE49-F238E27FC236}">
                <a16:creationId xmlns:a16="http://schemas.microsoft.com/office/drawing/2014/main" id="{354DFC0E-5EDE-5E42-9021-2687675E9B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75" y="3543300"/>
            <a:ext cx="3619500" cy="127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8C30695A-230C-E243-8A46-A6E3728B10E7}"/>
              </a:ext>
            </a:extLst>
          </p:cNvPr>
          <p:cNvCxnSpPr>
            <a:cxnSpLocks/>
          </p:cNvCxnSpPr>
          <p:nvPr/>
        </p:nvCxnSpPr>
        <p:spPr>
          <a:xfrm flipH="1">
            <a:off x="3554437" y="2715065"/>
            <a:ext cx="3713871" cy="2330547"/>
          </a:xfrm>
          <a:prstGeom prst="straightConnector1">
            <a:avLst/>
          </a:prstGeom>
          <a:ln w="38100">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1FBB6CAB-9643-F547-BB66-2C53CBE9F615}"/>
              </a:ext>
            </a:extLst>
          </p:cNvPr>
          <p:cNvSpPr txBox="1"/>
          <p:nvPr/>
        </p:nvSpPr>
        <p:spPr>
          <a:xfrm rot="19681366">
            <a:off x="4692286" y="3470032"/>
            <a:ext cx="1595309" cy="369332"/>
          </a:xfrm>
          <a:prstGeom prst="rect">
            <a:avLst/>
          </a:prstGeom>
          <a:noFill/>
        </p:spPr>
        <p:txBody>
          <a:bodyPr wrap="none" rtlCol="0">
            <a:spAutoFit/>
          </a:bodyPr>
          <a:lstStyle/>
          <a:p>
            <a:r>
              <a:rPr lang="en-US" dirty="0"/>
              <a:t>About 42 miles</a:t>
            </a:r>
          </a:p>
        </p:txBody>
      </p:sp>
      <p:pic>
        <p:nvPicPr>
          <p:cNvPr id="1034" name="Picture 10" descr="page1image1823552">
            <a:extLst>
              <a:ext uri="{FF2B5EF4-FFF2-40B4-BE49-F238E27FC236}">
                <a16:creationId xmlns:a16="http://schemas.microsoft.com/office/drawing/2014/main" id="{4FAFA4D3-C686-C742-AF6A-BF4A805122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0179" y="5795889"/>
            <a:ext cx="1155700" cy="2159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1">
            <a:extLst>
              <a:ext uri="{FF2B5EF4-FFF2-40B4-BE49-F238E27FC236}">
                <a16:creationId xmlns:a16="http://schemas.microsoft.com/office/drawing/2014/main" id="{5B37522D-D405-D34D-9740-5976F3F70947}"/>
              </a:ext>
            </a:extLst>
          </p:cNvPr>
          <p:cNvSpPr>
            <a:spLocks noChangeArrowheads="1"/>
          </p:cNvSpPr>
          <p:nvPr/>
        </p:nvSpPr>
        <p:spPr bwMode="auto">
          <a:xfrm>
            <a:off x="1627163" y="5429498"/>
            <a:ext cx="5889673" cy="307777"/>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Roboto"/>
              </a:rPr>
              <a:t>Bald Head Island, NC to Cape Lookout, NC 28531 Walk 147 miles, 45 h</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pic>
        <p:nvPicPr>
          <p:cNvPr id="7" name="Picture 6">
            <a:extLst>
              <a:ext uri="{FF2B5EF4-FFF2-40B4-BE49-F238E27FC236}">
                <a16:creationId xmlns:a16="http://schemas.microsoft.com/office/drawing/2014/main" id="{E10DA1AB-9F0F-164F-A02B-14EFC655A96C}"/>
              </a:ext>
            </a:extLst>
          </p:cNvPr>
          <p:cNvPicPr>
            <a:picLocks noChangeAspect="1"/>
          </p:cNvPicPr>
          <p:nvPr/>
        </p:nvPicPr>
        <p:blipFill>
          <a:blip r:embed="rId7"/>
          <a:stretch>
            <a:fillRect/>
          </a:stretch>
        </p:blipFill>
        <p:spPr>
          <a:xfrm>
            <a:off x="6085030" y="4187714"/>
            <a:ext cx="916059" cy="854794"/>
          </a:xfrm>
          <a:prstGeom prst="rect">
            <a:avLst/>
          </a:prstGeom>
        </p:spPr>
      </p:pic>
      <p:sp>
        <p:nvSpPr>
          <p:cNvPr id="12" name="Slide Number Placeholder 3">
            <a:extLst>
              <a:ext uri="{FF2B5EF4-FFF2-40B4-BE49-F238E27FC236}">
                <a16:creationId xmlns:a16="http://schemas.microsoft.com/office/drawing/2014/main" id="{40C0BD5E-529C-E342-B1EE-782C3EDCB6DF}"/>
              </a:ext>
            </a:extLst>
          </p:cNvPr>
          <p:cNvSpPr>
            <a:spLocks noGrp="1"/>
          </p:cNvSpPr>
          <p:nvPr>
            <p:ph type="sldNum" sz="quarter" idx="12"/>
          </p:nvPr>
        </p:nvSpPr>
        <p:spPr>
          <a:xfrm>
            <a:off x="0" y="6581001"/>
            <a:ext cx="2228110" cy="276999"/>
          </a:xfrm>
          <a:prstGeom prst="rect">
            <a:avLst/>
          </a:prstGeom>
        </p:spPr>
        <p:txBody>
          <a:bodyPr wrap="none">
            <a:spAutoFit/>
          </a:bodyPr>
          <a:lstStyle>
            <a:lvl1pPr>
              <a:defRPr>
                <a:solidFill>
                  <a:schemeClr val="bg1">
                    <a:lumMod val="50000"/>
                  </a:schemeClr>
                </a:solidFill>
              </a:defRPr>
            </a:lvl1pPr>
          </a:lstStyle>
          <a:p>
            <a:r>
              <a:rPr lang="en-US" sz="1200" dirty="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39</a:t>
            </a:fld>
            <a:endParaRPr lang="en-US" sz="1200" dirty="0">
              <a:solidFill>
                <a:schemeClr val="tx1"/>
              </a:solidFill>
            </a:endParaRPr>
          </a:p>
        </p:txBody>
      </p:sp>
    </p:spTree>
    <p:extLst>
      <p:ext uri="{BB962C8B-B14F-4D97-AF65-F5344CB8AC3E}">
        <p14:creationId xmlns:p14="http://schemas.microsoft.com/office/powerpoint/2010/main" val="3163609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914400"/>
          </a:xfrm>
        </p:spPr>
        <p:txBody>
          <a:bodyPr/>
          <a:lstStyle/>
          <a:p>
            <a:r>
              <a:rPr lang="en-US" dirty="0"/>
              <a:t>Uncertainty and Ensemble Data Assimilation</a:t>
            </a:r>
          </a:p>
        </p:txBody>
      </p:sp>
      <p:sp>
        <p:nvSpPr>
          <p:cNvPr id="2" name="TextBox 1">
            <a:extLst>
              <a:ext uri="{FF2B5EF4-FFF2-40B4-BE49-F238E27FC236}">
                <a16:creationId xmlns:a16="http://schemas.microsoft.com/office/drawing/2014/main" id="{C0FACA7C-067D-E84B-9FCC-2BB0B69781B2}"/>
              </a:ext>
            </a:extLst>
          </p:cNvPr>
          <p:cNvSpPr txBox="1"/>
          <p:nvPr/>
        </p:nvSpPr>
        <p:spPr>
          <a:xfrm>
            <a:off x="339047" y="1232899"/>
            <a:ext cx="8507002" cy="4801314"/>
          </a:xfrm>
          <a:prstGeom prst="rect">
            <a:avLst/>
          </a:prstGeom>
          <a:noFill/>
        </p:spPr>
        <p:txBody>
          <a:bodyPr wrap="square" rtlCol="0">
            <a:spAutoFit/>
          </a:bodyPr>
          <a:lstStyle/>
          <a:p>
            <a:r>
              <a:rPr lang="en-US" dirty="0"/>
              <a:t>Uncertainty is a key aspect of Earth System Data Assimilation (DA).</a:t>
            </a:r>
          </a:p>
          <a:p>
            <a:endParaRPr lang="en-US" dirty="0"/>
          </a:p>
          <a:p>
            <a:r>
              <a:rPr lang="en-US" dirty="0"/>
              <a:t>All observations have random errors (my thermometer is not exact).</a:t>
            </a:r>
          </a:p>
          <a:p>
            <a:endParaRPr lang="en-US" dirty="0"/>
          </a:p>
          <a:p>
            <a:r>
              <a:rPr lang="en-US" dirty="0"/>
              <a:t>Usually not as many observations as one would like (it’s a big world).</a:t>
            </a:r>
          </a:p>
          <a:p>
            <a:endParaRPr lang="en-US" dirty="0"/>
          </a:p>
          <a:p>
            <a:r>
              <a:rPr lang="en-US" dirty="0"/>
              <a:t>Errors grow as forecasts get longer (models are ‘chaotic’).</a:t>
            </a:r>
          </a:p>
          <a:p>
            <a:endParaRPr lang="en-US" dirty="0"/>
          </a:p>
          <a:p>
            <a:endParaRPr lang="en-US" dirty="0"/>
          </a:p>
          <a:p>
            <a:endParaRPr lang="en-US" dirty="0"/>
          </a:p>
          <a:p>
            <a:r>
              <a:rPr lang="en-US" dirty="0"/>
              <a:t>Use an ensemble (a set) of forecasts. </a:t>
            </a:r>
          </a:p>
          <a:p>
            <a:endParaRPr lang="en-US" dirty="0"/>
          </a:p>
          <a:p>
            <a:r>
              <a:rPr lang="en-US" dirty="0"/>
              <a:t>These can give an idea of the uncertainty.</a:t>
            </a:r>
          </a:p>
          <a:p>
            <a:endParaRPr lang="en-US" dirty="0"/>
          </a:p>
          <a:p>
            <a:endParaRPr lang="en-US" dirty="0"/>
          </a:p>
          <a:p>
            <a:endParaRPr lang="en-US" dirty="0"/>
          </a:p>
          <a:p>
            <a:endParaRPr lang="en-US" dirty="0"/>
          </a:p>
        </p:txBody>
      </p:sp>
      <p:sp>
        <p:nvSpPr>
          <p:cNvPr id="5" name="Slide Number Placeholder 3">
            <a:extLst>
              <a:ext uri="{FF2B5EF4-FFF2-40B4-BE49-F238E27FC236}">
                <a16:creationId xmlns:a16="http://schemas.microsoft.com/office/drawing/2014/main" id="{2442BBE1-D43C-FD4D-B0DC-7F6471D23207}"/>
              </a:ext>
            </a:extLst>
          </p:cNvPr>
          <p:cNvSpPr>
            <a:spLocks noGrp="1"/>
          </p:cNvSpPr>
          <p:nvPr>
            <p:ph type="sldNum" sz="quarter" idx="12"/>
          </p:nvPr>
        </p:nvSpPr>
        <p:spPr>
          <a:xfrm>
            <a:off x="0" y="6581001"/>
            <a:ext cx="2228110" cy="276999"/>
          </a:xfrm>
          <a:prstGeom prst="rect">
            <a:avLst/>
          </a:prstGeom>
        </p:spPr>
        <p:txBody>
          <a:bodyPr wrap="none">
            <a:spAutoFit/>
          </a:bodyPr>
          <a:lstStyle>
            <a:lvl1pPr>
              <a:defRPr>
                <a:solidFill>
                  <a:schemeClr val="bg1">
                    <a:lumMod val="50000"/>
                  </a:schemeClr>
                </a:solidFill>
              </a:defRPr>
            </a:lvl1pPr>
          </a:lstStyle>
          <a:p>
            <a:r>
              <a:rPr lang="en-US" sz="1200" dirty="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4</a:t>
            </a:fld>
            <a:endParaRPr lang="en-US" sz="1200" dirty="0">
              <a:solidFill>
                <a:schemeClr val="tx1"/>
              </a:solidFill>
            </a:endParaRPr>
          </a:p>
        </p:txBody>
      </p:sp>
    </p:spTree>
    <p:extLst>
      <p:ext uri="{BB962C8B-B14F-4D97-AF65-F5344CB8AC3E}">
        <p14:creationId xmlns:p14="http://schemas.microsoft.com/office/powerpoint/2010/main" val="16405647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30AAC-CAE7-4648-B388-340BC1747FBF}"/>
              </a:ext>
            </a:extLst>
          </p:cNvPr>
          <p:cNvSpPr>
            <a:spLocks noGrp="1"/>
          </p:cNvSpPr>
          <p:nvPr>
            <p:ph type="title"/>
          </p:nvPr>
        </p:nvSpPr>
        <p:spPr/>
        <p:txBody>
          <a:bodyPr/>
          <a:lstStyle/>
          <a:p>
            <a:r>
              <a:rPr lang="en-US" dirty="0">
                <a:effectLst/>
              </a:rPr>
              <a:t>WRF-Hydro/DART: No DA Control</a:t>
            </a:r>
            <a:endParaRPr lang="en-US" dirty="0"/>
          </a:p>
        </p:txBody>
      </p:sp>
      <p:pic>
        <p:nvPicPr>
          <p:cNvPr id="5" name="Picture 4">
            <a:extLst>
              <a:ext uri="{FF2B5EF4-FFF2-40B4-BE49-F238E27FC236}">
                <a16:creationId xmlns:a16="http://schemas.microsoft.com/office/drawing/2014/main" id="{9258E526-4EC3-4045-A05D-845135C316B3}"/>
              </a:ext>
            </a:extLst>
          </p:cNvPr>
          <p:cNvPicPr>
            <a:picLocks noChangeAspect="1"/>
          </p:cNvPicPr>
          <p:nvPr/>
        </p:nvPicPr>
        <p:blipFill>
          <a:blip r:embed="rId3"/>
          <a:stretch>
            <a:fillRect/>
          </a:stretch>
        </p:blipFill>
        <p:spPr>
          <a:xfrm>
            <a:off x="2685074" y="823277"/>
            <a:ext cx="6309662" cy="5852160"/>
          </a:xfrm>
          <a:prstGeom prst="rect">
            <a:avLst/>
          </a:prstGeom>
        </p:spPr>
      </p:pic>
      <p:sp>
        <p:nvSpPr>
          <p:cNvPr id="7" name="TextBox 6">
            <a:extLst>
              <a:ext uri="{FF2B5EF4-FFF2-40B4-BE49-F238E27FC236}">
                <a16:creationId xmlns:a16="http://schemas.microsoft.com/office/drawing/2014/main" id="{2246AFB0-4662-E249-9D9D-D5DABFEBBEB7}"/>
              </a:ext>
            </a:extLst>
          </p:cNvPr>
          <p:cNvSpPr txBox="1"/>
          <p:nvPr/>
        </p:nvSpPr>
        <p:spPr>
          <a:xfrm>
            <a:off x="6969978" y="5665391"/>
            <a:ext cx="1399593" cy="369332"/>
          </a:xfrm>
          <a:prstGeom prst="rect">
            <a:avLst/>
          </a:prstGeom>
          <a:noFill/>
        </p:spPr>
        <p:txBody>
          <a:bodyPr wrap="square" rtlCol="0">
            <a:spAutoFit/>
          </a:bodyPr>
          <a:lstStyle/>
          <a:p>
            <a:r>
              <a:rPr lang="en-US" dirty="0" err="1"/>
              <a:t>cms</a:t>
            </a:r>
            <a:r>
              <a:rPr lang="en-US" dirty="0"/>
              <a:t> is m</a:t>
            </a:r>
            <a:r>
              <a:rPr lang="en-US" baseline="30000" dirty="0"/>
              <a:t>3</a:t>
            </a:r>
            <a:r>
              <a:rPr lang="en-US" dirty="0"/>
              <a:t>/s</a:t>
            </a:r>
          </a:p>
        </p:txBody>
      </p:sp>
      <p:sp>
        <p:nvSpPr>
          <p:cNvPr id="9" name="TextBox 8">
            <a:extLst>
              <a:ext uri="{FF2B5EF4-FFF2-40B4-BE49-F238E27FC236}">
                <a16:creationId xmlns:a16="http://schemas.microsoft.com/office/drawing/2014/main" id="{972B94AF-4BDF-0849-8C71-A42E004F50B8}"/>
              </a:ext>
            </a:extLst>
          </p:cNvPr>
          <p:cNvSpPr txBox="1"/>
          <p:nvPr/>
        </p:nvSpPr>
        <p:spPr>
          <a:xfrm>
            <a:off x="678993" y="1502229"/>
            <a:ext cx="2006081" cy="1477328"/>
          </a:xfrm>
          <a:prstGeom prst="rect">
            <a:avLst/>
          </a:prstGeom>
          <a:noFill/>
        </p:spPr>
        <p:txBody>
          <a:bodyPr wrap="square" rtlCol="0">
            <a:spAutoFit/>
          </a:bodyPr>
          <a:lstStyle/>
          <a:p>
            <a:r>
              <a:rPr lang="en-US" dirty="0"/>
              <a:t>Monthly mean of the model. The streamflow is driven by the precipitation. </a:t>
            </a:r>
          </a:p>
        </p:txBody>
      </p:sp>
      <p:pic>
        <p:nvPicPr>
          <p:cNvPr id="11" name="Picture 10">
            <a:extLst>
              <a:ext uri="{FF2B5EF4-FFF2-40B4-BE49-F238E27FC236}">
                <a16:creationId xmlns:a16="http://schemas.microsoft.com/office/drawing/2014/main" id="{63CB0AEE-B241-F74F-83AE-161D96325655}"/>
              </a:ext>
            </a:extLst>
          </p:cNvPr>
          <p:cNvPicPr>
            <a:picLocks noChangeAspect="1"/>
          </p:cNvPicPr>
          <p:nvPr/>
        </p:nvPicPr>
        <p:blipFill>
          <a:blip r:embed="rId4"/>
          <a:stretch>
            <a:fillRect/>
          </a:stretch>
        </p:blipFill>
        <p:spPr>
          <a:xfrm>
            <a:off x="2685074" y="823277"/>
            <a:ext cx="6309662" cy="5852160"/>
          </a:xfrm>
          <a:prstGeom prst="rect">
            <a:avLst/>
          </a:prstGeom>
        </p:spPr>
      </p:pic>
      <p:sp>
        <p:nvSpPr>
          <p:cNvPr id="14" name="TextBox 13">
            <a:extLst>
              <a:ext uri="{FF2B5EF4-FFF2-40B4-BE49-F238E27FC236}">
                <a16:creationId xmlns:a16="http://schemas.microsoft.com/office/drawing/2014/main" id="{A51AB57B-1382-AE44-B2B4-C1A832BF73F1}"/>
              </a:ext>
            </a:extLst>
          </p:cNvPr>
          <p:cNvSpPr txBox="1"/>
          <p:nvPr/>
        </p:nvSpPr>
        <p:spPr>
          <a:xfrm>
            <a:off x="6969978" y="5665391"/>
            <a:ext cx="1399593" cy="369332"/>
          </a:xfrm>
          <a:prstGeom prst="rect">
            <a:avLst/>
          </a:prstGeom>
          <a:noFill/>
        </p:spPr>
        <p:txBody>
          <a:bodyPr wrap="square" rtlCol="0">
            <a:spAutoFit/>
          </a:bodyPr>
          <a:lstStyle/>
          <a:p>
            <a:r>
              <a:rPr lang="en-US" dirty="0" err="1"/>
              <a:t>cms</a:t>
            </a:r>
            <a:r>
              <a:rPr lang="en-US" dirty="0"/>
              <a:t> is m</a:t>
            </a:r>
            <a:r>
              <a:rPr lang="en-US" baseline="30000" dirty="0"/>
              <a:t>3</a:t>
            </a:r>
            <a:r>
              <a:rPr lang="en-US" dirty="0"/>
              <a:t>/s</a:t>
            </a:r>
          </a:p>
        </p:txBody>
      </p:sp>
      <p:sp>
        <p:nvSpPr>
          <p:cNvPr id="10" name="TextBox 9">
            <a:extLst>
              <a:ext uri="{FF2B5EF4-FFF2-40B4-BE49-F238E27FC236}">
                <a16:creationId xmlns:a16="http://schemas.microsoft.com/office/drawing/2014/main" id="{F7CBAB14-EFEE-214D-9EA2-6C833C8E08EC}"/>
              </a:ext>
            </a:extLst>
          </p:cNvPr>
          <p:cNvSpPr txBox="1"/>
          <p:nvPr/>
        </p:nvSpPr>
        <p:spPr>
          <a:xfrm>
            <a:off x="678992" y="4280397"/>
            <a:ext cx="2006081" cy="1754326"/>
          </a:xfrm>
          <a:prstGeom prst="rect">
            <a:avLst/>
          </a:prstGeom>
          <a:noFill/>
        </p:spPr>
        <p:txBody>
          <a:bodyPr wrap="square" rtlCol="0">
            <a:spAutoFit/>
          </a:bodyPr>
          <a:lstStyle/>
          <a:p>
            <a:r>
              <a:rPr lang="en-US" dirty="0"/>
              <a:t>Now, what happens when streamflow gauge data is incorporated through DA? </a:t>
            </a:r>
          </a:p>
        </p:txBody>
      </p:sp>
      <p:sp>
        <p:nvSpPr>
          <p:cNvPr id="12" name="TextBox 11">
            <a:extLst>
              <a:ext uri="{FF2B5EF4-FFF2-40B4-BE49-F238E27FC236}">
                <a16:creationId xmlns:a16="http://schemas.microsoft.com/office/drawing/2014/main" id="{84666727-00E2-A64F-8434-3F3176D74A5A}"/>
              </a:ext>
            </a:extLst>
          </p:cNvPr>
          <p:cNvSpPr txBox="1"/>
          <p:nvPr/>
        </p:nvSpPr>
        <p:spPr>
          <a:xfrm>
            <a:off x="678991" y="3220671"/>
            <a:ext cx="2006081" cy="923330"/>
          </a:xfrm>
          <a:prstGeom prst="rect">
            <a:avLst/>
          </a:prstGeom>
          <a:noFill/>
        </p:spPr>
        <p:txBody>
          <a:bodyPr wrap="square" rtlCol="0">
            <a:spAutoFit/>
          </a:bodyPr>
          <a:lstStyle/>
          <a:p>
            <a:r>
              <a:rPr lang="en-US" dirty="0"/>
              <a:t>More than 100 gauges, reporting every 15 mins.</a:t>
            </a:r>
          </a:p>
        </p:txBody>
      </p:sp>
      <p:sp>
        <p:nvSpPr>
          <p:cNvPr id="13" name="Slide Number Placeholder 3">
            <a:extLst>
              <a:ext uri="{FF2B5EF4-FFF2-40B4-BE49-F238E27FC236}">
                <a16:creationId xmlns:a16="http://schemas.microsoft.com/office/drawing/2014/main" id="{50C08A5D-61DE-264D-8F36-42476D7CA9DB}"/>
              </a:ext>
            </a:extLst>
          </p:cNvPr>
          <p:cNvSpPr>
            <a:spLocks noGrp="1"/>
          </p:cNvSpPr>
          <p:nvPr>
            <p:ph type="sldNum" sz="quarter" idx="12"/>
          </p:nvPr>
        </p:nvSpPr>
        <p:spPr>
          <a:xfrm>
            <a:off x="0" y="6581001"/>
            <a:ext cx="2228110" cy="276999"/>
          </a:xfrm>
          <a:prstGeom prst="rect">
            <a:avLst/>
          </a:prstGeom>
        </p:spPr>
        <p:txBody>
          <a:bodyPr wrap="none">
            <a:spAutoFit/>
          </a:bodyPr>
          <a:lstStyle>
            <a:lvl1pPr>
              <a:defRPr>
                <a:solidFill>
                  <a:schemeClr val="bg1">
                    <a:lumMod val="50000"/>
                  </a:schemeClr>
                </a:solidFill>
              </a:defRPr>
            </a:lvl1pPr>
          </a:lstStyle>
          <a:p>
            <a:r>
              <a:rPr lang="en-US" sz="1200" dirty="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40</a:t>
            </a:fld>
            <a:endParaRPr lang="en-US" sz="1200" dirty="0">
              <a:solidFill>
                <a:schemeClr val="tx1"/>
              </a:solidFill>
            </a:endParaRPr>
          </a:p>
        </p:txBody>
      </p:sp>
    </p:spTree>
    <p:extLst>
      <p:ext uri="{BB962C8B-B14F-4D97-AF65-F5344CB8AC3E}">
        <p14:creationId xmlns:p14="http://schemas.microsoft.com/office/powerpoint/2010/main" val="357333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4" grpId="0"/>
      <p:bldP spid="10" grpId="0"/>
      <p:bldP spid="10" grpId="1"/>
      <p:bldP spid="12" grpId="0"/>
      <p:bldP spid="12"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FF860D-DCB2-8E44-B40C-4BC725C6485B}"/>
              </a:ext>
            </a:extLst>
          </p:cNvPr>
          <p:cNvSpPr/>
          <p:nvPr/>
        </p:nvSpPr>
        <p:spPr>
          <a:xfrm>
            <a:off x="2553419" y="379568"/>
            <a:ext cx="5322498" cy="2971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FDAD0D-DDE9-E047-910A-74EA389E0F78}"/>
              </a:ext>
            </a:extLst>
          </p:cNvPr>
          <p:cNvSpPr>
            <a:spLocks noGrp="1"/>
          </p:cNvSpPr>
          <p:nvPr>
            <p:ph type="title"/>
          </p:nvPr>
        </p:nvSpPr>
        <p:spPr/>
        <p:txBody>
          <a:bodyPr/>
          <a:lstStyle/>
          <a:p>
            <a:r>
              <a:rPr lang="en-US" dirty="0">
                <a:effectLst/>
              </a:rPr>
              <a:t>WRF-Hydro/DART: DA Impact</a:t>
            </a:r>
            <a:endParaRPr lang="en-US" dirty="0"/>
          </a:p>
        </p:txBody>
      </p:sp>
      <p:sp>
        <p:nvSpPr>
          <p:cNvPr id="10" name="Triangle 9">
            <a:extLst>
              <a:ext uri="{FF2B5EF4-FFF2-40B4-BE49-F238E27FC236}">
                <a16:creationId xmlns:a16="http://schemas.microsoft.com/office/drawing/2014/main" id="{EA5C641F-037B-6149-BD7A-72D1CB74E68A}"/>
              </a:ext>
            </a:extLst>
          </p:cNvPr>
          <p:cNvSpPr/>
          <p:nvPr/>
        </p:nvSpPr>
        <p:spPr>
          <a:xfrm rot="11338096">
            <a:off x="1606051" y="818230"/>
            <a:ext cx="1281139" cy="3780378"/>
          </a:xfrm>
          <a:prstGeom prst="triangle">
            <a:avLst>
              <a:gd name="adj" fmla="val 1907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A64A8160-91D8-8B40-A989-A6679430828A}"/>
              </a:ext>
            </a:extLst>
          </p:cNvPr>
          <p:cNvSpPr/>
          <p:nvPr/>
        </p:nvSpPr>
        <p:spPr>
          <a:xfrm rot="16774602">
            <a:off x="5313111" y="-1448787"/>
            <a:ext cx="1250767" cy="4847055"/>
          </a:xfrm>
          <a:prstGeom prst="triangle">
            <a:avLst>
              <a:gd name="adj" fmla="val 1907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A237C735-B72D-8741-B4A7-E6EB9A293BFB}"/>
              </a:ext>
            </a:extLst>
          </p:cNvPr>
          <p:cNvSpPr/>
          <p:nvPr/>
        </p:nvSpPr>
        <p:spPr>
          <a:xfrm rot="5835347">
            <a:off x="3347314" y="3554591"/>
            <a:ext cx="1044280" cy="3751226"/>
          </a:xfrm>
          <a:prstGeom prst="triangle">
            <a:avLst>
              <a:gd name="adj" fmla="val 1907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00355851-D90F-D247-995E-20F4FFFCCEFE}"/>
              </a:ext>
            </a:extLst>
          </p:cNvPr>
          <p:cNvSpPr/>
          <p:nvPr/>
        </p:nvSpPr>
        <p:spPr>
          <a:xfrm rot="5835347">
            <a:off x="3920306" y="3534598"/>
            <a:ext cx="858417" cy="4251133"/>
          </a:xfrm>
          <a:prstGeom prst="triangle">
            <a:avLst>
              <a:gd name="adj" fmla="val 1907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E4338BA-5EC9-644D-96F8-9EE892C0973E}"/>
              </a:ext>
            </a:extLst>
          </p:cNvPr>
          <p:cNvSpPr/>
          <p:nvPr/>
        </p:nvSpPr>
        <p:spPr>
          <a:xfrm>
            <a:off x="7911612" y="5723792"/>
            <a:ext cx="433229" cy="1538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CDD9EB2-3383-9547-AF8C-E4E3F30D3737}"/>
              </a:ext>
            </a:extLst>
          </p:cNvPr>
          <p:cNvSpPr/>
          <p:nvPr/>
        </p:nvSpPr>
        <p:spPr>
          <a:xfrm>
            <a:off x="8013466" y="5569926"/>
            <a:ext cx="433229" cy="1538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A9DF37F9-6D26-3E41-A104-5F86487B5216}"/>
              </a:ext>
            </a:extLst>
          </p:cNvPr>
          <p:cNvSpPr txBox="1"/>
          <p:nvPr/>
        </p:nvSpPr>
        <p:spPr>
          <a:xfrm>
            <a:off x="163123" y="2255616"/>
            <a:ext cx="1719289" cy="1754326"/>
          </a:xfrm>
          <a:prstGeom prst="rect">
            <a:avLst/>
          </a:prstGeom>
          <a:noFill/>
        </p:spPr>
        <p:txBody>
          <a:bodyPr wrap="square" rtlCol="0">
            <a:spAutoFit/>
          </a:bodyPr>
          <a:lstStyle/>
          <a:p>
            <a:r>
              <a:rPr lang="en-US" dirty="0"/>
              <a:t>Correction along major reaches. DA is adding water to the stream channels.</a:t>
            </a:r>
          </a:p>
        </p:txBody>
      </p:sp>
      <p:pic>
        <p:nvPicPr>
          <p:cNvPr id="4" name="Picture 3">
            <a:extLst>
              <a:ext uri="{FF2B5EF4-FFF2-40B4-BE49-F238E27FC236}">
                <a16:creationId xmlns:a16="http://schemas.microsoft.com/office/drawing/2014/main" id="{F2A555F0-98AC-F847-B477-D7902F89AC0C}"/>
              </a:ext>
            </a:extLst>
          </p:cNvPr>
          <p:cNvPicPr>
            <a:picLocks noChangeAspect="1"/>
          </p:cNvPicPr>
          <p:nvPr/>
        </p:nvPicPr>
        <p:blipFill>
          <a:blip r:embed="rId3"/>
          <a:stretch>
            <a:fillRect/>
          </a:stretch>
        </p:blipFill>
        <p:spPr>
          <a:xfrm>
            <a:off x="1942914" y="691805"/>
            <a:ext cx="6991858" cy="6126480"/>
          </a:xfrm>
          <a:prstGeom prst="rect">
            <a:avLst/>
          </a:prstGeom>
        </p:spPr>
      </p:pic>
      <p:cxnSp>
        <p:nvCxnSpPr>
          <p:cNvPr id="23" name="Straight Arrow Connector 22">
            <a:extLst>
              <a:ext uri="{FF2B5EF4-FFF2-40B4-BE49-F238E27FC236}">
                <a16:creationId xmlns:a16="http://schemas.microsoft.com/office/drawing/2014/main" id="{5A6CCF4A-32B7-BA4D-B9E5-6B28A4F72273}"/>
              </a:ext>
            </a:extLst>
          </p:cNvPr>
          <p:cNvCxnSpPr/>
          <p:nvPr/>
        </p:nvCxnSpPr>
        <p:spPr>
          <a:xfrm>
            <a:off x="1515229" y="2689331"/>
            <a:ext cx="1719289" cy="1620982"/>
          </a:xfrm>
          <a:prstGeom prst="straightConnector1">
            <a:avLst/>
          </a:prstGeom>
          <a:ln>
            <a:solidFill>
              <a:srgbClr val="AB7942"/>
            </a:solidFill>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a:extLst>
              <a:ext uri="{FF2B5EF4-FFF2-40B4-BE49-F238E27FC236}">
                <a16:creationId xmlns:a16="http://schemas.microsoft.com/office/drawing/2014/main" id="{2BD667E7-1065-6641-AC11-87314BE31AE8}"/>
              </a:ext>
            </a:extLst>
          </p:cNvPr>
          <p:cNvCxnSpPr>
            <a:cxnSpLocks/>
          </p:cNvCxnSpPr>
          <p:nvPr/>
        </p:nvCxnSpPr>
        <p:spPr>
          <a:xfrm>
            <a:off x="1515229" y="2696378"/>
            <a:ext cx="3297382" cy="1520656"/>
          </a:xfrm>
          <a:prstGeom prst="straightConnector1">
            <a:avLst/>
          </a:prstGeom>
          <a:ln>
            <a:solidFill>
              <a:srgbClr val="AB7942"/>
            </a:solidFill>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28">
            <a:extLst>
              <a:ext uri="{FF2B5EF4-FFF2-40B4-BE49-F238E27FC236}">
                <a16:creationId xmlns:a16="http://schemas.microsoft.com/office/drawing/2014/main" id="{B0BB1A78-4CEE-7D49-91D6-7EF1D25FA39B}"/>
              </a:ext>
            </a:extLst>
          </p:cNvPr>
          <p:cNvCxnSpPr>
            <a:cxnSpLocks/>
          </p:cNvCxnSpPr>
          <p:nvPr/>
        </p:nvCxnSpPr>
        <p:spPr>
          <a:xfrm>
            <a:off x="1515229" y="2689332"/>
            <a:ext cx="6012873" cy="1513847"/>
          </a:xfrm>
          <a:prstGeom prst="straightConnector1">
            <a:avLst/>
          </a:prstGeom>
          <a:ln>
            <a:solidFill>
              <a:srgbClr val="AB7942"/>
            </a:solidFill>
            <a:tailEnd type="triangle"/>
          </a:ln>
        </p:spPr>
        <p:style>
          <a:lnRef idx="3">
            <a:schemeClr val="dk1"/>
          </a:lnRef>
          <a:fillRef idx="0">
            <a:schemeClr val="dk1"/>
          </a:fillRef>
          <a:effectRef idx="2">
            <a:schemeClr val="dk1"/>
          </a:effectRef>
          <a:fontRef idx="minor">
            <a:schemeClr val="tx1"/>
          </a:fontRef>
        </p:style>
      </p:cxnSp>
      <p:sp>
        <p:nvSpPr>
          <p:cNvPr id="30" name="Rectangle 29">
            <a:extLst>
              <a:ext uri="{FF2B5EF4-FFF2-40B4-BE49-F238E27FC236}">
                <a16:creationId xmlns:a16="http://schemas.microsoft.com/office/drawing/2014/main" id="{EC7640B7-B0A6-7F4F-A4FE-A22EFE872F0D}"/>
              </a:ext>
            </a:extLst>
          </p:cNvPr>
          <p:cNvSpPr/>
          <p:nvPr/>
        </p:nvSpPr>
        <p:spPr>
          <a:xfrm>
            <a:off x="4758813" y="4273444"/>
            <a:ext cx="228600" cy="228600"/>
          </a:xfrm>
          <a:prstGeom prst="rect">
            <a:avLst/>
          </a:prstGeom>
          <a:noFill/>
          <a:ln w="38100">
            <a:solidFill>
              <a:srgbClr val="AB794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3ED2926-6D78-6544-8892-8CE25CE255CF}"/>
              </a:ext>
            </a:extLst>
          </p:cNvPr>
          <p:cNvSpPr/>
          <p:nvPr/>
        </p:nvSpPr>
        <p:spPr>
          <a:xfrm>
            <a:off x="5408101" y="4981617"/>
            <a:ext cx="228600" cy="228600"/>
          </a:xfrm>
          <a:prstGeom prst="rect">
            <a:avLst/>
          </a:prstGeom>
          <a:noFill/>
          <a:ln w="38100">
            <a:solidFill>
              <a:srgbClr val="AB794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BD5C898-CADB-4945-9AC5-ACD8A0B0B693}"/>
              </a:ext>
            </a:extLst>
          </p:cNvPr>
          <p:cNvSpPr txBox="1"/>
          <p:nvPr/>
        </p:nvSpPr>
        <p:spPr>
          <a:xfrm>
            <a:off x="4959268" y="4105576"/>
            <a:ext cx="1182664" cy="369332"/>
          </a:xfrm>
          <a:prstGeom prst="rect">
            <a:avLst/>
          </a:prstGeom>
          <a:noFill/>
        </p:spPr>
        <p:txBody>
          <a:bodyPr wrap="square" rtlCol="0">
            <a:spAutoFit/>
          </a:bodyPr>
          <a:lstStyle/>
          <a:p>
            <a:r>
              <a:rPr lang="en-US" b="1" dirty="0">
                <a:solidFill>
                  <a:srgbClr val="AB7942"/>
                </a:solidFill>
              </a:rPr>
              <a:t>Upstream</a:t>
            </a:r>
          </a:p>
        </p:txBody>
      </p:sp>
      <p:sp>
        <p:nvSpPr>
          <p:cNvPr id="34" name="TextBox 33">
            <a:extLst>
              <a:ext uri="{FF2B5EF4-FFF2-40B4-BE49-F238E27FC236}">
                <a16:creationId xmlns:a16="http://schemas.microsoft.com/office/drawing/2014/main" id="{4C9F4C87-31FD-E743-A245-E18023309F2D}"/>
              </a:ext>
            </a:extLst>
          </p:cNvPr>
          <p:cNvSpPr txBox="1"/>
          <p:nvPr/>
        </p:nvSpPr>
        <p:spPr>
          <a:xfrm>
            <a:off x="5636700" y="4868332"/>
            <a:ext cx="1444723" cy="369332"/>
          </a:xfrm>
          <a:prstGeom prst="rect">
            <a:avLst/>
          </a:prstGeom>
          <a:noFill/>
        </p:spPr>
        <p:txBody>
          <a:bodyPr wrap="square" rtlCol="0">
            <a:spAutoFit/>
          </a:bodyPr>
          <a:lstStyle/>
          <a:p>
            <a:r>
              <a:rPr lang="en-US" b="1" dirty="0">
                <a:solidFill>
                  <a:srgbClr val="AB7942"/>
                </a:solidFill>
              </a:rPr>
              <a:t>Downstream</a:t>
            </a:r>
          </a:p>
        </p:txBody>
      </p:sp>
      <p:sp>
        <p:nvSpPr>
          <p:cNvPr id="39" name="TextBox 38">
            <a:extLst>
              <a:ext uri="{FF2B5EF4-FFF2-40B4-BE49-F238E27FC236}">
                <a16:creationId xmlns:a16="http://schemas.microsoft.com/office/drawing/2014/main" id="{68C26B8C-BC81-3541-836C-05515595ABA4}"/>
              </a:ext>
            </a:extLst>
          </p:cNvPr>
          <p:cNvSpPr txBox="1"/>
          <p:nvPr/>
        </p:nvSpPr>
        <p:spPr>
          <a:xfrm>
            <a:off x="6561237" y="5230402"/>
            <a:ext cx="1548955" cy="1015663"/>
          </a:xfrm>
          <a:prstGeom prst="rect">
            <a:avLst/>
          </a:prstGeom>
          <a:noFill/>
        </p:spPr>
        <p:txBody>
          <a:bodyPr wrap="square" rtlCol="0">
            <a:spAutoFit/>
          </a:bodyPr>
          <a:lstStyle/>
          <a:p>
            <a:pPr algn="ctr"/>
            <a:r>
              <a:rPr lang="en-US" sz="2000" dirty="0"/>
              <a:t>720 hourly assimilation cycles </a:t>
            </a:r>
          </a:p>
        </p:txBody>
      </p:sp>
      <p:sp>
        <p:nvSpPr>
          <p:cNvPr id="20" name="TextBox 19">
            <a:extLst>
              <a:ext uri="{FF2B5EF4-FFF2-40B4-BE49-F238E27FC236}">
                <a16:creationId xmlns:a16="http://schemas.microsoft.com/office/drawing/2014/main" id="{3CC789BE-F8CC-0643-AF50-FF6DDD2BFC8B}"/>
              </a:ext>
            </a:extLst>
          </p:cNvPr>
          <p:cNvSpPr txBox="1"/>
          <p:nvPr/>
        </p:nvSpPr>
        <p:spPr>
          <a:xfrm>
            <a:off x="209228" y="785347"/>
            <a:ext cx="1719289" cy="923330"/>
          </a:xfrm>
          <a:prstGeom prst="rect">
            <a:avLst/>
          </a:prstGeom>
          <a:noFill/>
        </p:spPr>
        <p:txBody>
          <a:bodyPr wrap="square" rtlCol="0">
            <a:spAutoFit/>
          </a:bodyPr>
          <a:lstStyle/>
          <a:p>
            <a:r>
              <a:rPr lang="en-US" dirty="0"/>
              <a:t>Assimilation happens every hour</a:t>
            </a:r>
          </a:p>
        </p:txBody>
      </p:sp>
      <p:sp>
        <p:nvSpPr>
          <p:cNvPr id="22" name="Slide Number Placeholder 3">
            <a:extLst>
              <a:ext uri="{FF2B5EF4-FFF2-40B4-BE49-F238E27FC236}">
                <a16:creationId xmlns:a16="http://schemas.microsoft.com/office/drawing/2014/main" id="{DD4651C2-D24C-1E47-8F4C-6917EB0ACC73}"/>
              </a:ext>
            </a:extLst>
          </p:cNvPr>
          <p:cNvSpPr>
            <a:spLocks noGrp="1"/>
          </p:cNvSpPr>
          <p:nvPr>
            <p:ph type="sldNum" sz="quarter" idx="12"/>
          </p:nvPr>
        </p:nvSpPr>
        <p:spPr>
          <a:xfrm>
            <a:off x="0" y="6581001"/>
            <a:ext cx="2228110" cy="276999"/>
          </a:xfrm>
          <a:prstGeom prst="rect">
            <a:avLst/>
          </a:prstGeom>
        </p:spPr>
        <p:txBody>
          <a:bodyPr wrap="none">
            <a:spAutoFit/>
          </a:bodyPr>
          <a:lstStyle>
            <a:lvl1pPr>
              <a:defRPr>
                <a:solidFill>
                  <a:schemeClr val="bg1">
                    <a:lumMod val="50000"/>
                  </a:schemeClr>
                </a:solidFill>
              </a:defRPr>
            </a:lvl1pPr>
          </a:lstStyle>
          <a:p>
            <a:r>
              <a:rPr lang="en-US" sz="1200" dirty="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41</a:t>
            </a:fld>
            <a:endParaRPr lang="en-US" sz="1200" dirty="0">
              <a:solidFill>
                <a:schemeClr val="tx1"/>
              </a:solidFill>
            </a:endParaRPr>
          </a:p>
        </p:txBody>
      </p:sp>
    </p:spTree>
    <p:extLst>
      <p:ext uri="{BB962C8B-B14F-4D97-AF65-F5344CB8AC3E}">
        <p14:creationId xmlns:p14="http://schemas.microsoft.com/office/powerpoint/2010/main" val="370179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0" grpId="0" animBg="1"/>
      <p:bldP spid="31" grpId="0" animBg="1"/>
      <p:bldP spid="32" grpId="0"/>
      <p:bldP spid="32" grpId="1"/>
      <p:bldP spid="34" grpId="0"/>
      <p:bldP spid="34" grpId="1"/>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0526-C890-E942-81C2-C7322D9B18B7}"/>
              </a:ext>
            </a:extLst>
          </p:cNvPr>
          <p:cNvSpPr>
            <a:spLocks noGrp="1"/>
          </p:cNvSpPr>
          <p:nvPr>
            <p:ph type="title"/>
          </p:nvPr>
        </p:nvSpPr>
        <p:spPr/>
        <p:txBody>
          <a:bodyPr/>
          <a:lstStyle/>
          <a:p>
            <a:r>
              <a:rPr lang="en-US" dirty="0">
                <a:effectLst/>
              </a:rPr>
              <a:t>WRF-Hydro/DART: Bucket Problems</a:t>
            </a:r>
            <a:endParaRPr lang="en-US" dirty="0"/>
          </a:p>
        </p:txBody>
      </p:sp>
      <p:pic>
        <p:nvPicPr>
          <p:cNvPr id="7" name="Picture 6">
            <a:extLst>
              <a:ext uri="{FF2B5EF4-FFF2-40B4-BE49-F238E27FC236}">
                <a16:creationId xmlns:a16="http://schemas.microsoft.com/office/drawing/2014/main" id="{D5F733FA-CC59-4B4A-9074-C18B2AB8B664}"/>
              </a:ext>
            </a:extLst>
          </p:cNvPr>
          <p:cNvPicPr>
            <a:picLocks noChangeAspect="1"/>
          </p:cNvPicPr>
          <p:nvPr/>
        </p:nvPicPr>
        <p:blipFill>
          <a:blip r:embed="rId3"/>
          <a:stretch>
            <a:fillRect/>
          </a:stretch>
        </p:blipFill>
        <p:spPr>
          <a:xfrm>
            <a:off x="0" y="996392"/>
            <a:ext cx="9144000" cy="4865216"/>
          </a:xfrm>
          <a:prstGeom prst="rect">
            <a:avLst/>
          </a:prstGeom>
        </p:spPr>
      </p:pic>
      <p:sp>
        <p:nvSpPr>
          <p:cNvPr id="8" name="TextBox 7">
            <a:extLst>
              <a:ext uri="{FF2B5EF4-FFF2-40B4-BE49-F238E27FC236}">
                <a16:creationId xmlns:a16="http://schemas.microsoft.com/office/drawing/2014/main" id="{E493A8C4-2671-1244-B5D8-7456B2A57E57}"/>
              </a:ext>
            </a:extLst>
          </p:cNvPr>
          <p:cNvSpPr txBox="1"/>
          <p:nvPr/>
        </p:nvSpPr>
        <p:spPr>
          <a:xfrm>
            <a:off x="1174703" y="1143231"/>
            <a:ext cx="1174703" cy="184666"/>
          </a:xfrm>
          <a:prstGeom prst="rect">
            <a:avLst/>
          </a:prstGeom>
          <a:solidFill>
            <a:schemeClr val="bg1"/>
          </a:solidFill>
          <a:effectLst>
            <a:softEdge rad="12700"/>
          </a:effectLst>
        </p:spPr>
        <p:txBody>
          <a:bodyPr wrap="square" lIns="0" tIns="0" rIns="0" bIns="0" rtlCol="0">
            <a:spAutoFit/>
          </a:bodyPr>
          <a:lstStyle/>
          <a:p>
            <a:pPr algn="ctr"/>
            <a:r>
              <a:rPr lang="en-US" sz="1200" dirty="0"/>
              <a:t>Weather Engine</a:t>
            </a:r>
          </a:p>
        </p:txBody>
      </p:sp>
      <p:sp>
        <p:nvSpPr>
          <p:cNvPr id="9" name="TextBox 8">
            <a:extLst>
              <a:ext uri="{FF2B5EF4-FFF2-40B4-BE49-F238E27FC236}">
                <a16:creationId xmlns:a16="http://schemas.microsoft.com/office/drawing/2014/main" id="{62707A2E-CFC2-584A-B3F0-6D6B386E908E}"/>
              </a:ext>
            </a:extLst>
          </p:cNvPr>
          <p:cNvSpPr txBox="1"/>
          <p:nvPr/>
        </p:nvSpPr>
        <p:spPr>
          <a:xfrm>
            <a:off x="2936757" y="1143231"/>
            <a:ext cx="1174703" cy="184666"/>
          </a:xfrm>
          <a:prstGeom prst="rect">
            <a:avLst/>
          </a:prstGeom>
          <a:solidFill>
            <a:schemeClr val="bg1"/>
          </a:solidFill>
          <a:effectLst>
            <a:softEdge rad="12700"/>
          </a:effectLst>
        </p:spPr>
        <p:txBody>
          <a:bodyPr wrap="square" lIns="0" tIns="0" rIns="0" bIns="0" rtlCol="0">
            <a:spAutoFit/>
          </a:bodyPr>
          <a:lstStyle/>
          <a:p>
            <a:pPr algn="ctr"/>
            <a:r>
              <a:rPr lang="en-US" sz="1200" dirty="0" err="1"/>
              <a:t>NoahMP</a:t>
            </a:r>
            <a:r>
              <a:rPr lang="en-US" sz="1200" dirty="0"/>
              <a:t> LSM</a:t>
            </a:r>
          </a:p>
        </p:txBody>
      </p:sp>
      <p:sp>
        <p:nvSpPr>
          <p:cNvPr id="6" name="TextBox 5">
            <a:extLst>
              <a:ext uri="{FF2B5EF4-FFF2-40B4-BE49-F238E27FC236}">
                <a16:creationId xmlns:a16="http://schemas.microsoft.com/office/drawing/2014/main" id="{C3FA4317-2AD3-394C-BA38-EEBD0463DA21}"/>
              </a:ext>
            </a:extLst>
          </p:cNvPr>
          <p:cNvSpPr txBox="1"/>
          <p:nvPr/>
        </p:nvSpPr>
        <p:spPr>
          <a:xfrm>
            <a:off x="3651345" y="6189755"/>
            <a:ext cx="4668329" cy="461665"/>
          </a:xfrm>
          <a:prstGeom prst="rect">
            <a:avLst/>
          </a:prstGeom>
          <a:noFill/>
        </p:spPr>
        <p:txBody>
          <a:bodyPr wrap="none" rtlCol="0">
            <a:spAutoFit/>
          </a:bodyPr>
          <a:lstStyle/>
          <a:p>
            <a:r>
              <a:rPr lang="en-US" sz="2400" dirty="0" err="1"/>
              <a:t>github.com</a:t>
            </a:r>
            <a:r>
              <a:rPr lang="en-US" sz="2400" dirty="0"/>
              <a:t>/NCAR/</a:t>
            </a:r>
            <a:r>
              <a:rPr lang="en-US" sz="2400" dirty="0" err="1"/>
              <a:t>wrf_hydro_py.git</a:t>
            </a:r>
            <a:endParaRPr lang="en-US" sz="2400" dirty="0"/>
          </a:p>
        </p:txBody>
      </p:sp>
      <p:sp>
        <p:nvSpPr>
          <p:cNvPr id="10" name="TextBox 9">
            <a:extLst>
              <a:ext uri="{FF2B5EF4-FFF2-40B4-BE49-F238E27FC236}">
                <a16:creationId xmlns:a16="http://schemas.microsoft.com/office/drawing/2014/main" id="{E852EEA3-4D12-9043-938F-992F1317A355}"/>
              </a:ext>
            </a:extLst>
          </p:cNvPr>
          <p:cNvSpPr txBox="1"/>
          <p:nvPr/>
        </p:nvSpPr>
        <p:spPr>
          <a:xfrm>
            <a:off x="1762054" y="6097423"/>
            <a:ext cx="1889291" cy="646331"/>
          </a:xfrm>
          <a:prstGeom prst="rect">
            <a:avLst/>
          </a:prstGeom>
          <a:noFill/>
        </p:spPr>
        <p:txBody>
          <a:bodyPr wrap="square" rtlCol="0">
            <a:spAutoFit/>
          </a:bodyPr>
          <a:lstStyle/>
          <a:p>
            <a:pPr algn="r"/>
            <a:r>
              <a:rPr lang="en-US" dirty="0"/>
              <a:t>Python environment</a:t>
            </a:r>
            <a:endParaRPr lang="en-US" sz="2400" dirty="0"/>
          </a:p>
        </p:txBody>
      </p:sp>
      <p:sp>
        <p:nvSpPr>
          <p:cNvPr id="11" name="TextBox 10">
            <a:extLst>
              <a:ext uri="{FF2B5EF4-FFF2-40B4-BE49-F238E27FC236}">
                <a16:creationId xmlns:a16="http://schemas.microsoft.com/office/drawing/2014/main" id="{C5F15CF8-79F8-4444-9587-69D32766E6B0}"/>
              </a:ext>
            </a:extLst>
          </p:cNvPr>
          <p:cNvSpPr txBox="1"/>
          <p:nvPr/>
        </p:nvSpPr>
        <p:spPr>
          <a:xfrm>
            <a:off x="6519110" y="3982470"/>
            <a:ext cx="1889291" cy="338554"/>
          </a:xfrm>
          <a:prstGeom prst="rect">
            <a:avLst/>
          </a:prstGeom>
          <a:noFill/>
        </p:spPr>
        <p:txBody>
          <a:bodyPr wrap="square" rtlCol="0">
            <a:spAutoFit/>
          </a:bodyPr>
          <a:lstStyle/>
          <a:p>
            <a:pPr algn="ctr"/>
            <a:r>
              <a:rPr lang="en-US" sz="1600" dirty="0"/>
              <a:t>ensembles</a:t>
            </a:r>
          </a:p>
        </p:txBody>
      </p:sp>
      <p:sp>
        <p:nvSpPr>
          <p:cNvPr id="12" name="TextBox 11">
            <a:extLst>
              <a:ext uri="{FF2B5EF4-FFF2-40B4-BE49-F238E27FC236}">
                <a16:creationId xmlns:a16="http://schemas.microsoft.com/office/drawing/2014/main" id="{7739F3EB-84C2-4648-AA08-94DF193B63F7}"/>
              </a:ext>
            </a:extLst>
          </p:cNvPr>
          <p:cNvSpPr txBox="1"/>
          <p:nvPr/>
        </p:nvSpPr>
        <p:spPr>
          <a:xfrm>
            <a:off x="3691547" y="3930761"/>
            <a:ext cx="1889291" cy="338554"/>
          </a:xfrm>
          <a:prstGeom prst="rect">
            <a:avLst/>
          </a:prstGeom>
          <a:noFill/>
        </p:spPr>
        <p:txBody>
          <a:bodyPr wrap="square" rtlCol="0">
            <a:spAutoFit/>
          </a:bodyPr>
          <a:lstStyle/>
          <a:p>
            <a:pPr algn="ctr"/>
            <a:r>
              <a:rPr lang="en-US" sz="1600" dirty="0"/>
              <a:t>ensembles</a:t>
            </a:r>
          </a:p>
        </p:txBody>
      </p:sp>
      <p:cxnSp>
        <p:nvCxnSpPr>
          <p:cNvPr id="4" name="Straight Arrow Connector 3">
            <a:extLst>
              <a:ext uri="{FF2B5EF4-FFF2-40B4-BE49-F238E27FC236}">
                <a16:creationId xmlns:a16="http://schemas.microsoft.com/office/drawing/2014/main" id="{19B49269-F085-BA43-9C45-717F93F89EA3}"/>
              </a:ext>
            </a:extLst>
          </p:cNvPr>
          <p:cNvCxnSpPr>
            <a:cxnSpLocks/>
            <a:stCxn id="11" idx="0"/>
          </p:cNvCxnSpPr>
          <p:nvPr/>
        </p:nvCxnSpPr>
        <p:spPr>
          <a:xfrm flipH="1" flipV="1">
            <a:off x="7160080" y="3763736"/>
            <a:ext cx="303676" cy="218734"/>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0A5AEE1E-6A31-5146-9EB3-21073F6701A0}"/>
              </a:ext>
            </a:extLst>
          </p:cNvPr>
          <p:cNvCxnSpPr/>
          <p:nvPr/>
        </p:nvCxnSpPr>
        <p:spPr>
          <a:xfrm flipH="1">
            <a:off x="7463755" y="4310617"/>
            <a:ext cx="1" cy="210155"/>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5" name="Oval 4">
            <a:extLst>
              <a:ext uri="{FF2B5EF4-FFF2-40B4-BE49-F238E27FC236}">
                <a16:creationId xmlns:a16="http://schemas.microsoft.com/office/drawing/2014/main" id="{1493918E-4852-ED48-BDF7-4FCE94E338D8}"/>
              </a:ext>
            </a:extLst>
          </p:cNvPr>
          <p:cNvSpPr>
            <a:spLocks noChangeAspect="1"/>
          </p:cNvSpPr>
          <p:nvPr/>
        </p:nvSpPr>
        <p:spPr>
          <a:xfrm>
            <a:off x="5481822" y="2786153"/>
            <a:ext cx="1678486" cy="1636985"/>
          </a:xfrm>
          <a:prstGeom prst="ellipse">
            <a:avLst/>
          </a:prstGeom>
          <a:noFill/>
          <a:ln w="698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445F7521-9F4E-EE4C-A297-D7365CED5115}"/>
              </a:ext>
            </a:extLst>
          </p:cNvPr>
          <p:cNvCxnSpPr/>
          <p:nvPr/>
        </p:nvCxnSpPr>
        <p:spPr>
          <a:xfrm flipH="1">
            <a:off x="6614556" y="581891"/>
            <a:ext cx="991589" cy="2185060"/>
          </a:xfrm>
          <a:prstGeom prst="straightConnector1">
            <a:avLst/>
          </a:prstGeom>
          <a:ln w="6032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5" name="Slide Number Placeholder 3">
            <a:extLst>
              <a:ext uri="{FF2B5EF4-FFF2-40B4-BE49-F238E27FC236}">
                <a16:creationId xmlns:a16="http://schemas.microsoft.com/office/drawing/2014/main" id="{ECF6BC11-C98E-1F4D-85BB-94B33A079E92}"/>
              </a:ext>
            </a:extLst>
          </p:cNvPr>
          <p:cNvSpPr>
            <a:spLocks noGrp="1"/>
          </p:cNvSpPr>
          <p:nvPr>
            <p:ph type="sldNum" sz="quarter" idx="12"/>
          </p:nvPr>
        </p:nvSpPr>
        <p:spPr>
          <a:xfrm>
            <a:off x="0" y="6581001"/>
            <a:ext cx="2228110" cy="276999"/>
          </a:xfrm>
          <a:prstGeom prst="rect">
            <a:avLst/>
          </a:prstGeom>
        </p:spPr>
        <p:txBody>
          <a:bodyPr wrap="none">
            <a:spAutoFit/>
          </a:bodyPr>
          <a:lstStyle>
            <a:lvl1pPr>
              <a:defRPr>
                <a:solidFill>
                  <a:schemeClr val="bg1">
                    <a:lumMod val="50000"/>
                  </a:schemeClr>
                </a:solidFill>
              </a:defRPr>
            </a:lvl1pPr>
          </a:lstStyle>
          <a:p>
            <a:r>
              <a:rPr lang="en-US" sz="1200" dirty="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42</a:t>
            </a:fld>
            <a:endParaRPr lang="en-US" sz="1200" dirty="0">
              <a:solidFill>
                <a:schemeClr val="tx1"/>
              </a:solidFill>
            </a:endParaRPr>
          </a:p>
        </p:txBody>
      </p:sp>
    </p:spTree>
    <p:extLst>
      <p:ext uri="{BB962C8B-B14F-4D97-AF65-F5344CB8AC3E}">
        <p14:creationId xmlns:p14="http://schemas.microsoft.com/office/powerpoint/2010/main" val="40874920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defTabSz="914400" eaLnBrk="0" fontAlgn="base" hangingPunct="0">
              <a:spcBef>
                <a:spcPct val="0"/>
              </a:spcBef>
              <a:spcAft>
                <a:spcPct val="0"/>
              </a:spcAft>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110" charset="0"/>
                <a:ea typeface="ＭＳ Ｐゴシック" pitchFamily="-110" charset="-128"/>
                <a:cs typeface="ＭＳ Ｐゴシック" pitchFamily="-110" charset="-128"/>
              </a:rPr>
              <a:t>Cool Science Example 4</a:t>
            </a:r>
          </a:p>
        </p:txBody>
      </p:sp>
      <p:sp>
        <p:nvSpPr>
          <p:cNvPr id="5" name="TextBox 4">
            <a:extLst>
              <a:ext uri="{FF2B5EF4-FFF2-40B4-BE49-F238E27FC236}">
                <a16:creationId xmlns:a16="http://schemas.microsoft.com/office/drawing/2014/main" id="{A8D8E703-E302-5E46-8DAE-362BF0F67FA7}"/>
              </a:ext>
            </a:extLst>
          </p:cNvPr>
          <p:cNvSpPr txBox="1"/>
          <p:nvPr/>
        </p:nvSpPr>
        <p:spPr>
          <a:xfrm>
            <a:off x="648627" y="1041113"/>
            <a:ext cx="2938409" cy="3970318"/>
          </a:xfrm>
          <a:prstGeom prst="rect">
            <a:avLst/>
          </a:prstGeom>
          <a:noFill/>
        </p:spPr>
        <p:txBody>
          <a:bodyPr wrap="square" rtlCol="0">
            <a:spAutoFit/>
          </a:bodyPr>
          <a:lstStyle/>
          <a:p>
            <a:r>
              <a:rPr lang="en-US" u="sng" dirty="0" err="1"/>
              <a:t>DAReS</a:t>
            </a:r>
            <a:r>
              <a:rPr lang="en-US" u="sng" dirty="0"/>
              <a:t> Leads</a:t>
            </a:r>
          </a:p>
          <a:p>
            <a:r>
              <a:rPr lang="en-US" dirty="0"/>
              <a:t>Tim Hoar</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err="1"/>
              <a:t>Xueli</a:t>
            </a:r>
            <a:r>
              <a:rPr lang="en-US" dirty="0"/>
              <a:t> </a:t>
            </a:r>
            <a:r>
              <a:rPr lang="en-US" dirty="0" err="1"/>
              <a:t>Huo</a:t>
            </a:r>
            <a:endParaRPr lang="en-US" dirty="0"/>
          </a:p>
          <a:p>
            <a:endParaRPr lang="en-US" dirty="0"/>
          </a:p>
          <a:p>
            <a:endParaRPr lang="en-US" dirty="0"/>
          </a:p>
          <a:p>
            <a:endParaRPr lang="en-US" dirty="0"/>
          </a:p>
        </p:txBody>
      </p:sp>
      <p:sp>
        <p:nvSpPr>
          <p:cNvPr id="7" name="TextBox 6">
            <a:extLst>
              <a:ext uri="{FF2B5EF4-FFF2-40B4-BE49-F238E27FC236}">
                <a16:creationId xmlns:a16="http://schemas.microsoft.com/office/drawing/2014/main" id="{3C80FCBA-84AD-164E-AA9F-D1F0C609FEFC}"/>
              </a:ext>
            </a:extLst>
          </p:cNvPr>
          <p:cNvSpPr txBox="1"/>
          <p:nvPr/>
        </p:nvSpPr>
        <p:spPr>
          <a:xfrm>
            <a:off x="4743735" y="1091320"/>
            <a:ext cx="3215812" cy="646331"/>
          </a:xfrm>
          <a:prstGeom prst="rect">
            <a:avLst/>
          </a:prstGeom>
          <a:noFill/>
        </p:spPr>
        <p:txBody>
          <a:bodyPr wrap="square" rtlCol="0">
            <a:spAutoFit/>
          </a:bodyPr>
          <a:lstStyle/>
          <a:p>
            <a:r>
              <a:rPr lang="en-US" u="sng" dirty="0"/>
              <a:t>Forecast Model</a:t>
            </a:r>
          </a:p>
          <a:p>
            <a:r>
              <a:rPr lang="en-US" dirty="0"/>
              <a:t>CLM (Community Land Model)</a:t>
            </a:r>
          </a:p>
        </p:txBody>
      </p:sp>
      <p:sp>
        <p:nvSpPr>
          <p:cNvPr id="8" name="TextBox 7">
            <a:extLst>
              <a:ext uri="{FF2B5EF4-FFF2-40B4-BE49-F238E27FC236}">
                <a16:creationId xmlns:a16="http://schemas.microsoft.com/office/drawing/2014/main" id="{41D0B1BC-D7DF-B845-A391-92A144366A28}"/>
              </a:ext>
            </a:extLst>
          </p:cNvPr>
          <p:cNvSpPr txBox="1"/>
          <p:nvPr/>
        </p:nvSpPr>
        <p:spPr>
          <a:xfrm>
            <a:off x="4743735" y="2877741"/>
            <a:ext cx="2650733" cy="923330"/>
          </a:xfrm>
          <a:prstGeom prst="rect">
            <a:avLst/>
          </a:prstGeom>
          <a:noFill/>
        </p:spPr>
        <p:txBody>
          <a:bodyPr wrap="square" rtlCol="0">
            <a:spAutoFit/>
          </a:bodyPr>
          <a:lstStyle/>
          <a:p>
            <a:r>
              <a:rPr lang="en-US" u="sng" dirty="0"/>
              <a:t>Science Collaborator</a:t>
            </a:r>
          </a:p>
          <a:p>
            <a:r>
              <a:rPr lang="en-US" dirty="0"/>
              <a:t>UCAR (Andy Fox)</a:t>
            </a:r>
          </a:p>
          <a:p>
            <a:r>
              <a:rPr lang="en-US" dirty="0"/>
              <a:t>CGD, Arizona, Utah</a:t>
            </a:r>
          </a:p>
        </p:txBody>
      </p:sp>
      <p:sp>
        <p:nvSpPr>
          <p:cNvPr id="9" name="TextBox 8">
            <a:extLst>
              <a:ext uri="{FF2B5EF4-FFF2-40B4-BE49-F238E27FC236}">
                <a16:creationId xmlns:a16="http://schemas.microsoft.com/office/drawing/2014/main" id="{7AE3BCC8-62D6-4D44-91C3-D46B1D854120}"/>
              </a:ext>
            </a:extLst>
          </p:cNvPr>
          <p:cNvSpPr txBox="1"/>
          <p:nvPr/>
        </p:nvSpPr>
        <p:spPr>
          <a:xfrm>
            <a:off x="4743735" y="4560801"/>
            <a:ext cx="2537717" cy="646331"/>
          </a:xfrm>
          <a:prstGeom prst="rect">
            <a:avLst/>
          </a:prstGeom>
          <a:noFill/>
        </p:spPr>
        <p:txBody>
          <a:bodyPr wrap="square" rtlCol="0">
            <a:spAutoFit/>
          </a:bodyPr>
          <a:lstStyle/>
          <a:p>
            <a:r>
              <a:rPr lang="en-US" u="sng" dirty="0"/>
              <a:t>DA Capability</a:t>
            </a:r>
          </a:p>
          <a:p>
            <a:r>
              <a:rPr lang="en-US" dirty="0"/>
              <a:t>Predictability</a:t>
            </a:r>
          </a:p>
        </p:txBody>
      </p:sp>
      <p:sp>
        <p:nvSpPr>
          <p:cNvPr id="10" name="Rectangle 9">
            <a:extLst>
              <a:ext uri="{FF2B5EF4-FFF2-40B4-BE49-F238E27FC236}">
                <a16:creationId xmlns:a16="http://schemas.microsoft.com/office/drawing/2014/main" id="{8BA68DF2-5080-034E-BD61-7955B2DADC08}"/>
              </a:ext>
            </a:extLst>
          </p:cNvPr>
          <p:cNvSpPr/>
          <p:nvPr/>
        </p:nvSpPr>
        <p:spPr>
          <a:xfrm>
            <a:off x="520700" y="934948"/>
            <a:ext cx="8159750" cy="5205502"/>
          </a:xfrm>
          <a:prstGeom prst="rect">
            <a:avLst/>
          </a:prstGeom>
          <a:noFill/>
          <a:ln w="69850" cmpd="dbl">
            <a:solidFill>
              <a:srgbClr val="2B5DC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3738BF2-3B92-CB41-A00C-65E37DF9588E}"/>
              </a:ext>
            </a:extLst>
          </p:cNvPr>
          <p:cNvCxnSpPr>
            <a:stCxn id="10" idx="0"/>
            <a:endCxn id="10" idx="2"/>
          </p:cNvCxnSpPr>
          <p:nvPr/>
        </p:nvCxnSpPr>
        <p:spPr>
          <a:xfrm>
            <a:off x="4600575" y="934948"/>
            <a:ext cx="0" cy="5205502"/>
          </a:xfrm>
          <a:prstGeom prst="line">
            <a:avLst/>
          </a:prstGeom>
          <a:ln>
            <a:solidFill>
              <a:srgbClr val="2B5DCE"/>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6EA0338-9841-104F-8333-0D19E0ACE47F}"/>
              </a:ext>
            </a:extLst>
          </p:cNvPr>
          <p:cNvCxnSpPr/>
          <p:nvPr/>
        </p:nvCxnSpPr>
        <p:spPr>
          <a:xfrm>
            <a:off x="4600575" y="2670967"/>
            <a:ext cx="4079875" cy="0"/>
          </a:xfrm>
          <a:prstGeom prst="line">
            <a:avLst/>
          </a:prstGeom>
          <a:ln>
            <a:solidFill>
              <a:srgbClr val="2B5DCE"/>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32909720-353F-7648-AE10-60B9C5005082}"/>
              </a:ext>
            </a:extLst>
          </p:cNvPr>
          <p:cNvCxnSpPr/>
          <p:nvPr/>
        </p:nvCxnSpPr>
        <p:spPr>
          <a:xfrm>
            <a:off x="4600574" y="4354028"/>
            <a:ext cx="4079875" cy="0"/>
          </a:xfrm>
          <a:prstGeom prst="line">
            <a:avLst/>
          </a:prstGeom>
          <a:ln>
            <a:solidFill>
              <a:srgbClr val="2B5DCE"/>
            </a:solidFill>
          </a:ln>
          <a:effectLst/>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50CB0935-F166-5C49-A6B4-6EE1B625FF67}"/>
              </a:ext>
            </a:extLst>
          </p:cNvPr>
          <p:cNvPicPr>
            <a:picLocks noChangeAspect="1"/>
          </p:cNvPicPr>
          <p:nvPr/>
        </p:nvPicPr>
        <p:blipFill>
          <a:blip r:embed="rId3"/>
          <a:srcRect/>
          <a:stretch/>
        </p:blipFill>
        <p:spPr>
          <a:xfrm>
            <a:off x="729787" y="1959828"/>
            <a:ext cx="1466850" cy="1589405"/>
          </a:xfrm>
          <a:prstGeom prst="rect">
            <a:avLst/>
          </a:prstGeom>
        </p:spPr>
      </p:pic>
      <p:pic>
        <p:nvPicPr>
          <p:cNvPr id="13" name="Picture 12">
            <a:extLst>
              <a:ext uri="{FF2B5EF4-FFF2-40B4-BE49-F238E27FC236}">
                <a16:creationId xmlns:a16="http://schemas.microsoft.com/office/drawing/2014/main" id="{D8DFEA72-2826-0149-A113-40FE4216E7D2}"/>
              </a:ext>
            </a:extLst>
          </p:cNvPr>
          <p:cNvPicPr>
            <a:picLocks noChangeAspect="1"/>
          </p:cNvPicPr>
          <p:nvPr/>
        </p:nvPicPr>
        <p:blipFill>
          <a:blip r:embed="rId4"/>
          <a:srcRect/>
          <a:stretch/>
        </p:blipFill>
        <p:spPr>
          <a:xfrm>
            <a:off x="785107" y="4144071"/>
            <a:ext cx="1216660" cy="1621723"/>
          </a:xfrm>
          <a:prstGeom prst="rect">
            <a:avLst/>
          </a:prstGeom>
        </p:spPr>
      </p:pic>
      <p:sp>
        <p:nvSpPr>
          <p:cNvPr id="3" name="TextBox 2">
            <a:extLst>
              <a:ext uri="{FF2B5EF4-FFF2-40B4-BE49-F238E27FC236}">
                <a16:creationId xmlns:a16="http://schemas.microsoft.com/office/drawing/2014/main" id="{72852CD7-10C1-8B49-BCC0-506ABF91EC7A}"/>
              </a:ext>
            </a:extLst>
          </p:cNvPr>
          <p:cNvSpPr txBox="1"/>
          <p:nvPr/>
        </p:nvSpPr>
        <p:spPr>
          <a:xfrm>
            <a:off x="2260600" y="2108200"/>
            <a:ext cx="1974850" cy="646331"/>
          </a:xfrm>
          <a:prstGeom prst="rect">
            <a:avLst/>
          </a:prstGeom>
          <a:noFill/>
        </p:spPr>
        <p:txBody>
          <a:bodyPr wrap="square" rtlCol="0">
            <a:spAutoFit/>
          </a:bodyPr>
          <a:lstStyle/>
          <a:p>
            <a:r>
              <a:rPr lang="en-US" dirty="0"/>
              <a:t>With </a:t>
            </a:r>
            <a:r>
              <a:rPr lang="en-US" dirty="0" err="1"/>
              <a:t>DAReS</a:t>
            </a:r>
            <a:r>
              <a:rPr lang="en-US" dirty="0"/>
              <a:t> since 2003.</a:t>
            </a:r>
          </a:p>
        </p:txBody>
      </p:sp>
      <p:sp>
        <p:nvSpPr>
          <p:cNvPr id="4" name="TextBox 3">
            <a:extLst>
              <a:ext uri="{FF2B5EF4-FFF2-40B4-BE49-F238E27FC236}">
                <a16:creationId xmlns:a16="http://schemas.microsoft.com/office/drawing/2014/main" id="{062C3B39-B747-E342-94B2-20C589922594}"/>
              </a:ext>
            </a:extLst>
          </p:cNvPr>
          <p:cNvSpPr txBox="1"/>
          <p:nvPr/>
        </p:nvSpPr>
        <p:spPr>
          <a:xfrm>
            <a:off x="2260600" y="4614091"/>
            <a:ext cx="1892300" cy="646331"/>
          </a:xfrm>
          <a:prstGeom prst="rect">
            <a:avLst/>
          </a:prstGeom>
          <a:noFill/>
        </p:spPr>
        <p:txBody>
          <a:bodyPr wrap="square" rtlCol="0">
            <a:spAutoFit/>
          </a:bodyPr>
          <a:lstStyle/>
          <a:p>
            <a:r>
              <a:rPr lang="en-US" dirty="0"/>
              <a:t>Long-term visitor from Arizona.</a:t>
            </a:r>
          </a:p>
        </p:txBody>
      </p:sp>
      <p:sp>
        <p:nvSpPr>
          <p:cNvPr id="17" name="Slide Number Placeholder 3">
            <a:extLst>
              <a:ext uri="{FF2B5EF4-FFF2-40B4-BE49-F238E27FC236}">
                <a16:creationId xmlns:a16="http://schemas.microsoft.com/office/drawing/2014/main" id="{D3E69666-960D-1E44-8975-877A80EA22FD}"/>
              </a:ext>
            </a:extLst>
          </p:cNvPr>
          <p:cNvSpPr txBox="1">
            <a:spLocks/>
          </p:cNvSpPr>
          <p:nvPr/>
        </p:nvSpPr>
        <p:spPr>
          <a:xfrm>
            <a:off x="0" y="6581001"/>
            <a:ext cx="2228110" cy="276999"/>
          </a:xfrm>
          <a:prstGeom prst="rect">
            <a:avLst/>
          </a:prstGeom>
        </p:spPr>
        <p:txBody>
          <a:bodyPr wrap="none">
            <a:spAutoFit/>
          </a:bodyPr>
          <a:lstStyle>
            <a:defPPr>
              <a:defRPr lang="en-US"/>
            </a:defPPr>
            <a:lvl1pPr marL="0" algn="l" defTabSz="457200" rtl="0" eaLnBrk="1" latinLnBrk="0" hangingPunct="1">
              <a:defRPr sz="18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43</a:t>
            </a:fld>
            <a:endParaRPr lang="en-US" sz="1200" dirty="0">
              <a:solidFill>
                <a:schemeClr val="tx1"/>
              </a:solidFill>
            </a:endParaRPr>
          </a:p>
        </p:txBody>
      </p:sp>
    </p:spTree>
    <p:extLst>
      <p:ext uri="{BB962C8B-B14F-4D97-AF65-F5344CB8AC3E}">
        <p14:creationId xmlns:p14="http://schemas.microsoft.com/office/powerpoint/2010/main" val="30691525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0"/>
          <p:cNvGrpSpPr>
            <a:grpSpLocks noChangeAspect="1"/>
          </p:cNvGrpSpPr>
          <p:nvPr/>
        </p:nvGrpSpPr>
        <p:grpSpPr bwMode="auto">
          <a:xfrm>
            <a:off x="3636501" y="1076626"/>
            <a:ext cx="781578" cy="1162546"/>
            <a:chOff x="3341" y="2285"/>
            <a:chExt cx="444" cy="584"/>
          </a:xfrm>
        </p:grpSpPr>
        <p:sp>
          <p:nvSpPr>
            <p:cNvPr id="339" name="Line 11"/>
            <p:cNvSpPr>
              <a:spLocks noChangeAspect="1" noChangeShapeType="1"/>
            </p:cNvSpPr>
            <p:nvPr/>
          </p:nvSpPr>
          <p:spPr bwMode="auto">
            <a:xfrm>
              <a:off x="3540" y="2712"/>
              <a:ext cx="0" cy="157"/>
            </a:xfrm>
            <a:prstGeom prst="line">
              <a:avLst/>
            </a:prstGeom>
            <a:noFill/>
            <a:ln w="25400">
              <a:solidFill>
                <a:srgbClr val="663300"/>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340" name="Freeform 12"/>
            <p:cNvSpPr>
              <a:spLocks noChangeAspect="1"/>
            </p:cNvSpPr>
            <p:nvPr/>
          </p:nvSpPr>
          <p:spPr bwMode="auto">
            <a:xfrm>
              <a:off x="3341" y="2285"/>
              <a:ext cx="444"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grpSp>
      <p:pic>
        <p:nvPicPr>
          <p:cNvPr id="324" name="Picture 2" descr="LeaffulCol"/>
          <p:cNvPicPr>
            <a:picLocks noChangeAspect="1" noChangeArrowheads="1"/>
          </p:cNvPicPr>
          <p:nvPr/>
        </p:nvPicPr>
        <p:blipFill>
          <a:blip r:embed="rId3" cstate="print"/>
          <a:srcRect/>
          <a:stretch>
            <a:fillRect/>
          </a:stretch>
        </p:blipFill>
        <p:spPr bwMode="auto">
          <a:xfrm>
            <a:off x="6348723" y="681451"/>
            <a:ext cx="1733211" cy="2403681"/>
          </a:xfrm>
          <a:prstGeom prst="rect">
            <a:avLst/>
          </a:prstGeom>
          <a:noFill/>
          <a:ln w="9525">
            <a:noFill/>
            <a:miter lim="800000"/>
            <a:headEnd/>
            <a:tailEnd/>
          </a:ln>
        </p:spPr>
      </p:pic>
      <p:sp>
        <p:nvSpPr>
          <p:cNvPr id="2050" name="Line 2"/>
          <p:cNvSpPr>
            <a:spLocks noChangeAspect="1" noChangeShapeType="1"/>
          </p:cNvSpPr>
          <p:nvPr/>
        </p:nvSpPr>
        <p:spPr bwMode="auto">
          <a:xfrm>
            <a:off x="1526149" y="2250107"/>
            <a:ext cx="1588" cy="155575"/>
          </a:xfrm>
          <a:prstGeom prst="line">
            <a:avLst/>
          </a:prstGeom>
          <a:noFill/>
          <a:ln w="9525">
            <a:solidFill>
              <a:schemeClr val="tx1"/>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2051" name="Line 3"/>
          <p:cNvSpPr>
            <a:spLocks noChangeAspect="1" noChangeShapeType="1"/>
          </p:cNvSpPr>
          <p:nvPr/>
        </p:nvSpPr>
        <p:spPr bwMode="auto">
          <a:xfrm>
            <a:off x="1669024" y="2334245"/>
            <a:ext cx="1588" cy="365125"/>
          </a:xfrm>
          <a:prstGeom prst="line">
            <a:avLst/>
          </a:prstGeom>
          <a:noFill/>
          <a:ln w="9525">
            <a:solidFill>
              <a:schemeClr val="tx1"/>
            </a:solidFill>
            <a:round/>
            <a:headEnd type="triangle" w="med" len="me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2052" name="Rectangle 4"/>
          <p:cNvSpPr>
            <a:spLocks noChangeAspect="1" noChangeArrowheads="1"/>
          </p:cNvSpPr>
          <p:nvPr/>
        </p:nvSpPr>
        <p:spPr bwMode="auto">
          <a:xfrm>
            <a:off x="318062" y="2245345"/>
            <a:ext cx="2205037" cy="452437"/>
          </a:xfrm>
          <a:prstGeom prst="rect">
            <a:avLst/>
          </a:prstGeom>
          <a:gradFill flip="none" rotWithShape="1">
            <a:gsLst>
              <a:gs pos="0">
                <a:srgbClr val="996633">
                  <a:shade val="30000"/>
                  <a:satMod val="115000"/>
                </a:srgbClr>
              </a:gs>
              <a:gs pos="50000">
                <a:srgbClr val="996633">
                  <a:shade val="67500"/>
                  <a:satMod val="115000"/>
                </a:srgbClr>
              </a:gs>
              <a:gs pos="100000">
                <a:srgbClr val="996633">
                  <a:shade val="100000"/>
                  <a:satMod val="115000"/>
                </a:srgbClr>
              </a:gs>
            </a:gsLst>
            <a:lin ang="18900000" scaled="1"/>
            <a:tileRect/>
          </a:gradFill>
          <a:ln w="12700">
            <a:solidFill>
              <a:schemeClr val="tx2"/>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grpSp>
        <p:nvGrpSpPr>
          <p:cNvPr id="4" name="Group 5690"/>
          <p:cNvGrpSpPr>
            <a:grpSpLocks/>
          </p:cNvGrpSpPr>
          <p:nvPr/>
        </p:nvGrpSpPr>
        <p:grpSpPr bwMode="auto">
          <a:xfrm>
            <a:off x="332350" y="2280270"/>
            <a:ext cx="2190750" cy="280987"/>
            <a:chOff x="1291243" y="2287522"/>
            <a:chExt cx="1782157" cy="281749"/>
          </a:xfrm>
        </p:grpSpPr>
        <p:sp>
          <p:nvSpPr>
            <p:cNvPr id="2368" name="Line 5"/>
            <p:cNvSpPr>
              <a:spLocks noChangeAspect="1" noChangeShapeType="1"/>
            </p:cNvSpPr>
            <p:nvPr/>
          </p:nvSpPr>
          <p:spPr bwMode="auto">
            <a:xfrm>
              <a:off x="1291243" y="2287522"/>
              <a:ext cx="559927" cy="0"/>
            </a:xfrm>
            <a:prstGeom prst="line">
              <a:avLst/>
            </a:prstGeom>
            <a:noFill/>
            <a:ln w="9525">
              <a:solidFill>
                <a:schemeClr val="tx1"/>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2369" name="Line 6"/>
            <p:cNvSpPr>
              <a:spLocks noChangeAspect="1" noChangeShapeType="1"/>
            </p:cNvSpPr>
            <p:nvPr/>
          </p:nvSpPr>
          <p:spPr bwMode="auto">
            <a:xfrm>
              <a:off x="1292224" y="2355785"/>
              <a:ext cx="561564" cy="0"/>
            </a:xfrm>
            <a:prstGeom prst="line">
              <a:avLst/>
            </a:prstGeom>
            <a:noFill/>
            <a:ln w="9525">
              <a:solidFill>
                <a:schemeClr val="tx1"/>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2370" name="Line 8"/>
            <p:cNvSpPr>
              <a:spLocks noChangeAspect="1" noChangeShapeType="1"/>
            </p:cNvSpPr>
            <p:nvPr/>
          </p:nvSpPr>
          <p:spPr bwMode="auto">
            <a:xfrm>
              <a:off x="1292226" y="2456112"/>
              <a:ext cx="553706" cy="0"/>
            </a:xfrm>
            <a:prstGeom prst="line">
              <a:avLst/>
            </a:prstGeom>
            <a:noFill/>
            <a:ln w="9525">
              <a:solidFill>
                <a:schemeClr val="tx1"/>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2371" name="Line 9"/>
            <p:cNvSpPr>
              <a:spLocks noChangeAspect="1" noChangeShapeType="1"/>
            </p:cNvSpPr>
            <p:nvPr/>
          </p:nvSpPr>
          <p:spPr bwMode="auto">
            <a:xfrm>
              <a:off x="1292225" y="2569271"/>
              <a:ext cx="1781175" cy="0"/>
            </a:xfrm>
            <a:prstGeom prst="line">
              <a:avLst/>
            </a:prstGeom>
            <a:noFill/>
            <a:ln w="9525">
              <a:solidFill>
                <a:schemeClr val="tx1"/>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grpSp>
      <p:grpSp>
        <p:nvGrpSpPr>
          <p:cNvPr id="5" name="Group 10"/>
          <p:cNvGrpSpPr>
            <a:grpSpLocks noChangeAspect="1"/>
          </p:cNvGrpSpPr>
          <p:nvPr/>
        </p:nvGrpSpPr>
        <p:grpSpPr bwMode="auto">
          <a:xfrm>
            <a:off x="1527737" y="1916732"/>
            <a:ext cx="198437" cy="328613"/>
            <a:chOff x="3341" y="2314"/>
            <a:chExt cx="379" cy="555"/>
          </a:xfrm>
        </p:grpSpPr>
        <p:sp>
          <p:nvSpPr>
            <p:cNvPr id="2366" name="Line 11"/>
            <p:cNvSpPr>
              <a:spLocks noChangeAspect="1" noChangeShapeType="1"/>
            </p:cNvSpPr>
            <p:nvPr/>
          </p:nvSpPr>
          <p:spPr bwMode="auto">
            <a:xfrm>
              <a:off x="3540" y="2725"/>
              <a:ext cx="0" cy="144"/>
            </a:xfrm>
            <a:prstGeom prst="line">
              <a:avLst/>
            </a:prstGeom>
            <a:noFill/>
            <a:ln w="254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2367" name="Freeform 12"/>
            <p:cNvSpPr>
              <a:spLocks noChangeAspect="1"/>
            </p:cNvSpPr>
            <p:nvPr/>
          </p:nvSpPr>
          <p:spPr bwMode="auto">
            <a:xfrm>
              <a:off x="3341" y="2314"/>
              <a:ext cx="379"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grpSp>
      <p:grpSp>
        <p:nvGrpSpPr>
          <p:cNvPr id="6" name="Group 13"/>
          <p:cNvGrpSpPr>
            <a:grpSpLocks noChangeAspect="1"/>
          </p:cNvGrpSpPr>
          <p:nvPr/>
        </p:nvGrpSpPr>
        <p:grpSpPr bwMode="auto">
          <a:xfrm>
            <a:off x="1170549" y="1991345"/>
            <a:ext cx="146050" cy="260350"/>
            <a:chOff x="3657" y="1317"/>
            <a:chExt cx="226" cy="401"/>
          </a:xfrm>
        </p:grpSpPr>
        <p:sp>
          <p:nvSpPr>
            <p:cNvPr id="2364" name="Line 14"/>
            <p:cNvSpPr>
              <a:spLocks noChangeAspect="1" noChangeShapeType="1"/>
            </p:cNvSpPr>
            <p:nvPr/>
          </p:nvSpPr>
          <p:spPr bwMode="auto">
            <a:xfrm>
              <a:off x="3779" y="1610"/>
              <a:ext cx="0" cy="108"/>
            </a:xfrm>
            <a:prstGeom prst="line">
              <a:avLst/>
            </a:prstGeom>
            <a:noFill/>
            <a:ln w="254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2365" name="Freeform 15"/>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grpSp>
      <p:grpSp>
        <p:nvGrpSpPr>
          <p:cNvPr id="7" name="Group 19"/>
          <p:cNvGrpSpPr>
            <a:grpSpLocks noChangeAspect="1"/>
          </p:cNvGrpSpPr>
          <p:nvPr/>
        </p:nvGrpSpPr>
        <p:grpSpPr bwMode="auto">
          <a:xfrm>
            <a:off x="1851587" y="1980232"/>
            <a:ext cx="182562" cy="268288"/>
            <a:chOff x="3341" y="2314"/>
            <a:chExt cx="379" cy="555"/>
          </a:xfrm>
        </p:grpSpPr>
        <p:sp>
          <p:nvSpPr>
            <p:cNvPr id="2362" name="Line 20"/>
            <p:cNvSpPr>
              <a:spLocks noChangeAspect="1" noChangeShapeType="1"/>
            </p:cNvSpPr>
            <p:nvPr/>
          </p:nvSpPr>
          <p:spPr bwMode="auto">
            <a:xfrm>
              <a:off x="3540" y="2725"/>
              <a:ext cx="0" cy="144"/>
            </a:xfrm>
            <a:prstGeom prst="line">
              <a:avLst/>
            </a:prstGeom>
            <a:noFill/>
            <a:ln w="254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2363" name="Freeform 21"/>
            <p:cNvSpPr>
              <a:spLocks noChangeAspect="1"/>
            </p:cNvSpPr>
            <p:nvPr/>
          </p:nvSpPr>
          <p:spPr bwMode="auto">
            <a:xfrm>
              <a:off x="3341" y="2314"/>
              <a:ext cx="379"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grpSp>
      <p:grpSp>
        <p:nvGrpSpPr>
          <p:cNvPr id="8" name="Group 22"/>
          <p:cNvGrpSpPr>
            <a:grpSpLocks noChangeAspect="1"/>
          </p:cNvGrpSpPr>
          <p:nvPr/>
        </p:nvGrpSpPr>
        <p:grpSpPr bwMode="auto">
          <a:xfrm>
            <a:off x="1322949" y="1770682"/>
            <a:ext cx="207963" cy="481013"/>
            <a:chOff x="3657" y="1317"/>
            <a:chExt cx="226" cy="401"/>
          </a:xfrm>
        </p:grpSpPr>
        <p:sp>
          <p:nvSpPr>
            <p:cNvPr id="2360" name="Line 23"/>
            <p:cNvSpPr>
              <a:spLocks noChangeAspect="1" noChangeShapeType="1"/>
            </p:cNvSpPr>
            <p:nvPr/>
          </p:nvSpPr>
          <p:spPr bwMode="auto">
            <a:xfrm>
              <a:off x="3779" y="1610"/>
              <a:ext cx="0" cy="108"/>
            </a:xfrm>
            <a:prstGeom prst="line">
              <a:avLst/>
            </a:prstGeom>
            <a:noFill/>
            <a:ln w="254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2361" name="Freeform 24"/>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grpSp>
      <p:grpSp>
        <p:nvGrpSpPr>
          <p:cNvPr id="9" name="Group 28"/>
          <p:cNvGrpSpPr>
            <a:grpSpLocks noChangeAspect="1"/>
          </p:cNvGrpSpPr>
          <p:nvPr/>
        </p:nvGrpSpPr>
        <p:grpSpPr bwMode="auto">
          <a:xfrm>
            <a:off x="2150037" y="1899270"/>
            <a:ext cx="147637" cy="354012"/>
            <a:chOff x="3341" y="2314"/>
            <a:chExt cx="379" cy="555"/>
          </a:xfrm>
        </p:grpSpPr>
        <p:sp>
          <p:nvSpPr>
            <p:cNvPr id="2356" name="Line 29"/>
            <p:cNvSpPr>
              <a:spLocks noChangeAspect="1" noChangeShapeType="1"/>
            </p:cNvSpPr>
            <p:nvPr/>
          </p:nvSpPr>
          <p:spPr bwMode="auto">
            <a:xfrm>
              <a:off x="3540" y="2725"/>
              <a:ext cx="0" cy="144"/>
            </a:xfrm>
            <a:prstGeom prst="line">
              <a:avLst/>
            </a:prstGeom>
            <a:noFill/>
            <a:ln w="254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2357" name="Freeform 30"/>
            <p:cNvSpPr>
              <a:spLocks noChangeAspect="1"/>
            </p:cNvSpPr>
            <p:nvPr/>
          </p:nvSpPr>
          <p:spPr bwMode="auto">
            <a:xfrm>
              <a:off x="3341" y="2314"/>
              <a:ext cx="379"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grpSp>
      <p:sp>
        <p:nvSpPr>
          <p:cNvPr id="2060" name="Rectangle 34"/>
          <p:cNvSpPr>
            <a:spLocks noChangeAspect="1" noChangeArrowheads="1"/>
          </p:cNvSpPr>
          <p:nvPr/>
        </p:nvSpPr>
        <p:spPr bwMode="auto">
          <a:xfrm rot="2880000">
            <a:off x="54403" y="629492"/>
            <a:ext cx="806311" cy="350736"/>
          </a:xfrm>
          <a:prstGeom prst="rect">
            <a:avLst/>
          </a:prstGeom>
          <a:noFill/>
          <a:ln w="9525">
            <a:noFill/>
            <a:miter lim="800000"/>
            <a:headEnd/>
            <a:tailEnd/>
          </a:ln>
        </p:spPr>
        <p:txBody>
          <a:bodyPr wrap="none" lIns="73025" tIns="36512" rIns="73025" bIns="36512">
            <a:spAutoFit/>
          </a:bodyPr>
          <a:lstStyle/>
          <a:p>
            <a:pPr algn="ctr" defTabSz="585788"/>
            <a:r>
              <a:rPr lang="en-US" sz="900" dirty="0">
                <a:solidFill>
                  <a:srgbClr val="000000">
                    <a:lumMod val="65000"/>
                    <a:lumOff val="35000"/>
                  </a:srgbClr>
                </a:solidFill>
                <a:latin typeface="Arial Rounded MT Bold" pitchFamily="34" charset="0"/>
                <a:ea typeface=""/>
                <a:cs typeface=""/>
              </a:rPr>
              <a:t>Direct solar</a:t>
            </a:r>
          </a:p>
          <a:p>
            <a:pPr algn="ctr" defTabSz="585788"/>
            <a:r>
              <a:rPr lang="en-US" sz="900" dirty="0">
                <a:solidFill>
                  <a:srgbClr val="000000">
                    <a:lumMod val="65000"/>
                    <a:lumOff val="35000"/>
                  </a:srgbClr>
                </a:solidFill>
                <a:latin typeface="Arial Rounded MT Bold" pitchFamily="34" charset="0"/>
                <a:ea typeface=""/>
                <a:cs typeface=""/>
              </a:rPr>
              <a:t> </a:t>
            </a:r>
          </a:p>
        </p:txBody>
      </p:sp>
      <p:sp>
        <p:nvSpPr>
          <p:cNvPr id="2061" name="Rectangle 35"/>
          <p:cNvSpPr>
            <a:spLocks noChangeAspect="1" noChangeArrowheads="1"/>
          </p:cNvSpPr>
          <p:nvPr/>
        </p:nvSpPr>
        <p:spPr bwMode="auto">
          <a:xfrm>
            <a:off x="27235" y="1442070"/>
            <a:ext cx="1049967" cy="231475"/>
          </a:xfrm>
          <a:prstGeom prst="rect">
            <a:avLst/>
          </a:prstGeom>
          <a:noFill/>
          <a:ln w="9525">
            <a:noFill/>
            <a:miter lim="800000"/>
            <a:headEnd/>
            <a:tailEnd/>
          </a:ln>
        </p:spPr>
        <p:txBody>
          <a:bodyPr wrap="none" lIns="92075" tIns="46038" rIns="92075" bIns="46038">
            <a:spAutoFit/>
          </a:bodyPr>
          <a:lstStyle/>
          <a:p>
            <a:pPr algn="ctr"/>
            <a:r>
              <a:rPr lang="en-US" sz="900" dirty="0">
                <a:solidFill>
                  <a:srgbClr val="000000">
                    <a:lumMod val="65000"/>
                    <a:lumOff val="35000"/>
                  </a:srgbClr>
                </a:solidFill>
                <a:latin typeface="Arial Rounded MT Bold" pitchFamily="34" charset="0"/>
                <a:ea typeface=""/>
                <a:cs typeface=""/>
              </a:rPr>
              <a:t>Absorbed solar</a:t>
            </a:r>
          </a:p>
        </p:txBody>
      </p:sp>
      <p:sp>
        <p:nvSpPr>
          <p:cNvPr id="2062" name="Line 36"/>
          <p:cNvSpPr>
            <a:spLocks noChangeAspect="1" noChangeShapeType="1"/>
          </p:cNvSpPr>
          <p:nvPr/>
        </p:nvSpPr>
        <p:spPr bwMode="auto">
          <a:xfrm>
            <a:off x="711418" y="842058"/>
            <a:ext cx="231719" cy="254000"/>
          </a:xfrm>
          <a:prstGeom prst="line">
            <a:avLst/>
          </a:prstGeom>
          <a:noFill/>
          <a:ln w="28575">
            <a:solidFill>
              <a:srgbClr val="CC6600"/>
            </a:solidFill>
            <a:round/>
            <a:headEnd type="none" w="sm" len="sm"/>
            <a:tailEnd type="triangle" w="med" len="med"/>
          </a:ln>
        </p:spPr>
        <p:txBody>
          <a:bodyPr wrap="none" anchor="ctr"/>
          <a:lstStyle/>
          <a:p>
            <a:endParaRPr lang="en-US" sz="800">
              <a:solidFill>
                <a:srgbClr val="000000">
                  <a:lumMod val="65000"/>
                  <a:lumOff val="35000"/>
                </a:srgbClr>
              </a:solidFill>
              <a:latin typeface="Arial"/>
              <a:ea typeface=""/>
              <a:cs typeface=""/>
            </a:endParaRPr>
          </a:p>
        </p:txBody>
      </p:sp>
      <p:grpSp>
        <p:nvGrpSpPr>
          <p:cNvPr id="10" name="Group 40"/>
          <p:cNvGrpSpPr>
            <a:grpSpLocks/>
          </p:cNvGrpSpPr>
          <p:nvPr/>
        </p:nvGrpSpPr>
        <p:grpSpPr bwMode="auto">
          <a:xfrm>
            <a:off x="1329299" y="759445"/>
            <a:ext cx="1588" cy="862012"/>
            <a:chOff x="2868" y="507"/>
            <a:chExt cx="1" cy="543"/>
          </a:xfrm>
        </p:grpSpPr>
        <p:sp>
          <p:nvSpPr>
            <p:cNvPr id="2354" name="Line 41"/>
            <p:cNvSpPr>
              <a:spLocks noChangeAspect="1" noChangeShapeType="1"/>
            </p:cNvSpPr>
            <p:nvPr/>
          </p:nvSpPr>
          <p:spPr bwMode="auto">
            <a:xfrm>
              <a:off x="2868" y="507"/>
              <a:ext cx="0" cy="195"/>
            </a:xfrm>
            <a:prstGeom prst="line">
              <a:avLst/>
            </a:prstGeom>
            <a:noFill/>
            <a:ln w="28575">
              <a:solidFill>
                <a:srgbClr val="C00000"/>
              </a:solidFill>
              <a:round/>
              <a:headEnd type="none" w="sm" len="sm"/>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2355" name="Line 42"/>
            <p:cNvSpPr>
              <a:spLocks noChangeAspect="1" noChangeShapeType="1"/>
            </p:cNvSpPr>
            <p:nvPr/>
          </p:nvSpPr>
          <p:spPr bwMode="auto">
            <a:xfrm flipV="1">
              <a:off x="2869" y="890"/>
              <a:ext cx="0" cy="160"/>
            </a:xfrm>
            <a:prstGeom prst="line">
              <a:avLst/>
            </a:prstGeom>
            <a:noFill/>
            <a:ln w="28575">
              <a:solidFill>
                <a:srgbClr val="C00000"/>
              </a:solidFill>
              <a:round/>
              <a:headEnd type="none" w="sm" len="sm"/>
              <a:tailEnd type="triangle" w="med" len="med"/>
            </a:ln>
          </p:spPr>
          <p:txBody>
            <a:bodyPr wrap="none" anchor="ctr"/>
            <a:lstStyle/>
            <a:p>
              <a:endParaRPr lang="en-US" sz="800">
                <a:solidFill>
                  <a:srgbClr val="000000">
                    <a:lumMod val="65000"/>
                    <a:lumOff val="35000"/>
                  </a:srgbClr>
                </a:solidFill>
                <a:latin typeface="Arial"/>
                <a:ea typeface=""/>
                <a:cs typeface=""/>
              </a:endParaRPr>
            </a:p>
          </p:txBody>
        </p:sp>
      </p:grpSp>
      <p:sp>
        <p:nvSpPr>
          <p:cNvPr id="2066" name="Rectangle 44"/>
          <p:cNvSpPr>
            <a:spLocks noChangeAspect="1" noChangeArrowheads="1"/>
          </p:cNvSpPr>
          <p:nvPr/>
        </p:nvSpPr>
        <p:spPr bwMode="auto">
          <a:xfrm rot="16200000">
            <a:off x="527302" y="490671"/>
            <a:ext cx="861052" cy="212237"/>
          </a:xfrm>
          <a:prstGeom prst="rect">
            <a:avLst/>
          </a:prstGeom>
          <a:noFill/>
          <a:ln w="9525">
            <a:noFill/>
            <a:miter lim="800000"/>
            <a:headEnd/>
            <a:tailEnd/>
          </a:ln>
        </p:spPr>
        <p:txBody>
          <a:bodyPr wrap="square" lIns="73025" tIns="36512" rIns="73025" bIns="36512">
            <a:spAutoFit/>
          </a:bodyPr>
          <a:lstStyle/>
          <a:p>
            <a:pPr algn="ctr" defTabSz="585788"/>
            <a:r>
              <a:rPr lang="en-US" sz="900" dirty="0">
                <a:solidFill>
                  <a:srgbClr val="000000">
                    <a:lumMod val="65000"/>
                    <a:lumOff val="35000"/>
                  </a:srgbClr>
                </a:solidFill>
                <a:latin typeface="Arial Rounded MT Bold" pitchFamily="34" charset="0"/>
                <a:ea typeface=""/>
                <a:cs typeface=""/>
              </a:rPr>
              <a:t>Diffuse solar</a:t>
            </a:r>
          </a:p>
        </p:txBody>
      </p:sp>
      <p:sp>
        <p:nvSpPr>
          <p:cNvPr id="2067" name="Rectangle 45"/>
          <p:cNvSpPr>
            <a:spLocks noChangeAspect="1" noChangeArrowheads="1"/>
          </p:cNvSpPr>
          <p:nvPr/>
        </p:nvSpPr>
        <p:spPr bwMode="auto">
          <a:xfrm rot="16200000">
            <a:off x="1137793" y="615827"/>
            <a:ext cx="865622" cy="350736"/>
          </a:xfrm>
          <a:prstGeom prst="rect">
            <a:avLst/>
          </a:prstGeom>
          <a:noFill/>
          <a:ln w="9525">
            <a:noFill/>
            <a:miter lim="800000"/>
            <a:headEnd/>
            <a:tailEnd/>
          </a:ln>
        </p:spPr>
        <p:txBody>
          <a:bodyPr wrap="none" lIns="73025" tIns="36512" rIns="73025" bIns="36512">
            <a:spAutoFit/>
          </a:bodyPr>
          <a:lstStyle/>
          <a:p>
            <a:pPr algn="ctr" defTabSz="585788"/>
            <a:r>
              <a:rPr lang="en-US" sz="900" dirty="0" err="1">
                <a:solidFill>
                  <a:srgbClr val="000000">
                    <a:lumMod val="65000"/>
                    <a:lumOff val="35000"/>
                  </a:srgbClr>
                </a:solidFill>
                <a:latin typeface="Arial Rounded MT Bold" pitchFamily="34" charset="0"/>
                <a:ea typeface=""/>
                <a:cs typeface=""/>
              </a:rPr>
              <a:t>Downwelling</a:t>
            </a:r>
            <a:endParaRPr lang="en-US" sz="900" dirty="0">
              <a:solidFill>
                <a:srgbClr val="000000">
                  <a:lumMod val="65000"/>
                  <a:lumOff val="35000"/>
                </a:srgbClr>
              </a:solidFill>
              <a:latin typeface="Arial Rounded MT Bold" pitchFamily="34" charset="0"/>
              <a:ea typeface=""/>
              <a:cs typeface=""/>
            </a:endParaRPr>
          </a:p>
          <a:p>
            <a:pPr algn="ctr" defTabSz="585788"/>
            <a:r>
              <a:rPr lang="en-US" sz="900" dirty="0">
                <a:solidFill>
                  <a:srgbClr val="000000">
                    <a:lumMod val="65000"/>
                    <a:lumOff val="35000"/>
                  </a:srgbClr>
                </a:solidFill>
                <a:latin typeface="Arial Rounded MT Bold" pitchFamily="34" charset="0"/>
                <a:ea typeface=""/>
                <a:cs typeface=""/>
              </a:rPr>
              <a:t>longwave </a:t>
            </a:r>
          </a:p>
        </p:txBody>
      </p:sp>
      <p:sp>
        <p:nvSpPr>
          <p:cNvPr id="2068" name="Rectangle 46"/>
          <p:cNvSpPr>
            <a:spLocks noChangeAspect="1" noChangeArrowheads="1"/>
          </p:cNvSpPr>
          <p:nvPr/>
        </p:nvSpPr>
        <p:spPr bwMode="auto">
          <a:xfrm>
            <a:off x="214653" y="1149970"/>
            <a:ext cx="1030731" cy="212237"/>
          </a:xfrm>
          <a:prstGeom prst="rect">
            <a:avLst/>
          </a:prstGeom>
          <a:noFill/>
          <a:ln w="9525">
            <a:noFill/>
            <a:miter lim="800000"/>
            <a:headEnd/>
            <a:tailEnd/>
          </a:ln>
        </p:spPr>
        <p:txBody>
          <a:bodyPr wrap="none" lIns="73025" tIns="36512" rIns="73025" bIns="36512">
            <a:spAutoFit/>
          </a:bodyPr>
          <a:lstStyle/>
          <a:p>
            <a:pPr algn="ctr" defTabSz="585788"/>
            <a:r>
              <a:rPr lang="en-US" sz="900" dirty="0">
                <a:solidFill>
                  <a:srgbClr val="000000">
                    <a:lumMod val="65000"/>
                    <a:lumOff val="35000"/>
                  </a:srgbClr>
                </a:solidFill>
                <a:latin typeface="Arial Rounded MT Bold" pitchFamily="34" charset="0"/>
                <a:ea typeface=""/>
                <a:cs typeface=""/>
              </a:rPr>
              <a:t>Reflected solar </a:t>
            </a:r>
          </a:p>
        </p:txBody>
      </p:sp>
      <p:sp>
        <p:nvSpPr>
          <p:cNvPr id="2069" name="Rectangle 47"/>
          <p:cNvSpPr>
            <a:spLocks noChangeAspect="1" noChangeArrowheads="1"/>
          </p:cNvSpPr>
          <p:nvPr/>
        </p:nvSpPr>
        <p:spPr bwMode="auto">
          <a:xfrm rot="16200000">
            <a:off x="1193434" y="1314327"/>
            <a:ext cx="684483" cy="350736"/>
          </a:xfrm>
          <a:prstGeom prst="rect">
            <a:avLst/>
          </a:prstGeom>
          <a:noFill/>
          <a:ln w="9525">
            <a:noFill/>
            <a:miter lim="800000"/>
            <a:headEnd/>
            <a:tailEnd/>
          </a:ln>
        </p:spPr>
        <p:txBody>
          <a:bodyPr wrap="none" lIns="73025" tIns="36512" rIns="73025" bIns="36512">
            <a:spAutoFit/>
          </a:bodyPr>
          <a:lstStyle/>
          <a:p>
            <a:pPr algn="ctr" defTabSz="585788"/>
            <a:r>
              <a:rPr lang="en-US" sz="900" dirty="0">
                <a:solidFill>
                  <a:srgbClr val="000000">
                    <a:lumMod val="65000"/>
                    <a:lumOff val="35000"/>
                  </a:srgbClr>
                </a:solidFill>
                <a:latin typeface="Arial Rounded MT Bold" pitchFamily="34" charset="0"/>
                <a:ea typeface=""/>
                <a:cs typeface=""/>
              </a:rPr>
              <a:t>Emitted </a:t>
            </a:r>
          </a:p>
          <a:p>
            <a:pPr algn="ctr" defTabSz="585788"/>
            <a:r>
              <a:rPr lang="en-US" sz="900" dirty="0">
                <a:solidFill>
                  <a:srgbClr val="000000">
                    <a:lumMod val="65000"/>
                    <a:lumOff val="35000"/>
                  </a:srgbClr>
                </a:solidFill>
                <a:latin typeface="Arial Rounded MT Bold" pitchFamily="34" charset="0"/>
                <a:ea typeface=""/>
                <a:cs typeface=""/>
              </a:rPr>
              <a:t>longwave</a:t>
            </a:r>
          </a:p>
        </p:txBody>
      </p:sp>
      <p:sp>
        <p:nvSpPr>
          <p:cNvPr id="2070" name="AutoShape 48"/>
          <p:cNvSpPr>
            <a:spLocks noChangeAspect="1" noChangeArrowheads="1"/>
          </p:cNvSpPr>
          <p:nvPr/>
        </p:nvSpPr>
        <p:spPr bwMode="auto">
          <a:xfrm>
            <a:off x="820776" y="1696162"/>
            <a:ext cx="112712" cy="166687"/>
          </a:xfrm>
          <a:prstGeom prst="curvedRightArrow">
            <a:avLst>
              <a:gd name="adj1" fmla="val 29578"/>
              <a:gd name="adj2" fmla="val 59155"/>
              <a:gd name="adj3" fmla="val 33333"/>
            </a:avLst>
          </a:prstGeom>
          <a:solidFill>
            <a:srgbClr val="CC6600"/>
          </a:solidFill>
          <a:ln w="9525">
            <a:solidFill>
              <a:srgbClr val="CC6600"/>
            </a:solidFill>
            <a:miter lim="800000"/>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grpSp>
        <p:nvGrpSpPr>
          <p:cNvPr id="11" name="Group 49"/>
          <p:cNvGrpSpPr>
            <a:grpSpLocks noChangeAspect="1"/>
          </p:cNvGrpSpPr>
          <p:nvPr/>
        </p:nvGrpSpPr>
        <p:grpSpPr bwMode="auto">
          <a:xfrm>
            <a:off x="1038787" y="427657"/>
            <a:ext cx="409575" cy="206375"/>
            <a:chOff x="2527" y="550"/>
            <a:chExt cx="642" cy="324"/>
          </a:xfrm>
        </p:grpSpPr>
        <p:sp>
          <p:nvSpPr>
            <p:cNvPr id="2340" name="Freeform 50"/>
            <p:cNvSpPr>
              <a:spLocks noChangeAspect="1"/>
            </p:cNvSpPr>
            <p:nvPr/>
          </p:nvSpPr>
          <p:spPr bwMode="auto">
            <a:xfrm>
              <a:off x="2527" y="550"/>
              <a:ext cx="642" cy="324"/>
            </a:xfrm>
            <a:custGeom>
              <a:avLst/>
              <a:gdLst>
                <a:gd name="T0" fmla="*/ 35 w 642"/>
                <a:gd name="T1" fmla="*/ 113 h 324"/>
                <a:gd name="T2" fmla="*/ 10 w 642"/>
                <a:gd name="T3" fmla="*/ 129 h 324"/>
                <a:gd name="T4" fmla="*/ 0 w 642"/>
                <a:gd name="T5" fmla="*/ 152 h 324"/>
                <a:gd name="T6" fmla="*/ 5 w 642"/>
                <a:gd name="T7" fmla="*/ 169 h 324"/>
                <a:gd name="T8" fmla="*/ 32 w 642"/>
                <a:gd name="T9" fmla="*/ 191 h 324"/>
                <a:gd name="T10" fmla="*/ 19 w 642"/>
                <a:gd name="T11" fmla="*/ 204 h 324"/>
                <a:gd name="T12" fmla="*/ 15 w 642"/>
                <a:gd name="T13" fmla="*/ 229 h 324"/>
                <a:gd name="T14" fmla="*/ 33 w 642"/>
                <a:gd name="T15" fmla="*/ 252 h 324"/>
                <a:gd name="T16" fmla="*/ 66 w 642"/>
                <a:gd name="T17" fmla="*/ 264 h 324"/>
                <a:gd name="T18" fmla="*/ 86 w 642"/>
                <a:gd name="T19" fmla="*/ 264 h 324"/>
                <a:gd name="T20" fmla="*/ 105 w 642"/>
                <a:gd name="T21" fmla="*/ 281 h 324"/>
                <a:gd name="T22" fmla="*/ 142 w 642"/>
                <a:gd name="T23" fmla="*/ 298 h 324"/>
                <a:gd name="T24" fmla="*/ 186 w 642"/>
                <a:gd name="T25" fmla="*/ 304 h 324"/>
                <a:gd name="T26" fmla="*/ 231 w 642"/>
                <a:gd name="T27" fmla="*/ 298 h 324"/>
                <a:gd name="T28" fmla="*/ 252 w 642"/>
                <a:gd name="T29" fmla="*/ 300 h 324"/>
                <a:gd name="T30" fmla="*/ 292 w 642"/>
                <a:gd name="T31" fmla="*/ 319 h 324"/>
                <a:gd name="T32" fmla="*/ 328 w 642"/>
                <a:gd name="T33" fmla="*/ 324 h 324"/>
                <a:gd name="T34" fmla="*/ 374 w 642"/>
                <a:gd name="T35" fmla="*/ 316 h 324"/>
                <a:gd name="T36" fmla="*/ 410 w 642"/>
                <a:gd name="T37" fmla="*/ 295 h 324"/>
                <a:gd name="T38" fmla="*/ 424 w 642"/>
                <a:gd name="T39" fmla="*/ 275 h 324"/>
                <a:gd name="T40" fmla="*/ 458 w 642"/>
                <a:gd name="T41" fmla="*/ 283 h 324"/>
                <a:gd name="T42" fmla="*/ 503 w 642"/>
                <a:gd name="T43" fmla="*/ 279 h 324"/>
                <a:gd name="T44" fmla="*/ 541 w 642"/>
                <a:gd name="T45" fmla="*/ 258 h 324"/>
                <a:gd name="T46" fmla="*/ 556 w 642"/>
                <a:gd name="T47" fmla="*/ 226 h 324"/>
                <a:gd name="T48" fmla="*/ 590 w 642"/>
                <a:gd name="T49" fmla="*/ 218 h 324"/>
                <a:gd name="T50" fmla="*/ 628 w 642"/>
                <a:gd name="T51" fmla="*/ 192 h 324"/>
                <a:gd name="T52" fmla="*/ 642 w 642"/>
                <a:gd name="T53" fmla="*/ 157 h 324"/>
                <a:gd name="T54" fmla="*/ 630 w 642"/>
                <a:gd name="T55" fmla="*/ 125 h 324"/>
                <a:gd name="T56" fmla="*/ 626 w 642"/>
                <a:gd name="T57" fmla="*/ 104 h 324"/>
                <a:gd name="T58" fmla="*/ 623 w 642"/>
                <a:gd name="T59" fmla="*/ 76 h 324"/>
                <a:gd name="T60" fmla="*/ 602 w 642"/>
                <a:gd name="T61" fmla="*/ 54 h 324"/>
                <a:gd name="T62" fmla="*/ 569 w 642"/>
                <a:gd name="T63" fmla="*/ 41 h 324"/>
                <a:gd name="T64" fmla="*/ 560 w 642"/>
                <a:gd name="T65" fmla="*/ 25 h 324"/>
                <a:gd name="T66" fmla="*/ 534 w 642"/>
                <a:gd name="T67" fmla="*/ 7 h 324"/>
                <a:gd name="T68" fmla="*/ 498 w 642"/>
                <a:gd name="T69" fmla="*/ 0 h 324"/>
                <a:gd name="T70" fmla="*/ 455 w 642"/>
                <a:gd name="T71" fmla="*/ 10 h 324"/>
                <a:gd name="T72" fmla="*/ 433 w 642"/>
                <a:gd name="T73" fmla="*/ 10 h 324"/>
                <a:gd name="T74" fmla="*/ 392 w 642"/>
                <a:gd name="T75" fmla="*/ 0 h 324"/>
                <a:gd name="T76" fmla="*/ 344 w 642"/>
                <a:gd name="T77" fmla="*/ 15 h 324"/>
                <a:gd name="T78" fmla="*/ 334 w 642"/>
                <a:gd name="T79" fmla="*/ 25 h 324"/>
                <a:gd name="T80" fmla="*/ 294 w 642"/>
                <a:gd name="T81" fmla="*/ 11 h 324"/>
                <a:gd name="T82" fmla="*/ 257 w 642"/>
                <a:gd name="T83" fmla="*/ 12 h 324"/>
                <a:gd name="T84" fmla="*/ 214 w 642"/>
                <a:gd name="T85" fmla="*/ 33 h 324"/>
                <a:gd name="T86" fmla="*/ 196 w 642"/>
                <a:gd name="T87" fmla="*/ 35 h 324"/>
                <a:gd name="T88" fmla="*/ 157 w 642"/>
                <a:gd name="T89" fmla="*/ 30 h 324"/>
                <a:gd name="T90" fmla="*/ 101 w 642"/>
                <a:gd name="T91" fmla="*/ 42 h 324"/>
                <a:gd name="T92" fmla="*/ 65 w 642"/>
                <a:gd name="T93" fmla="*/ 72 h 324"/>
                <a:gd name="T94" fmla="*/ 57 w 642"/>
                <a:gd name="T95" fmla="*/ 99 h 32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42"/>
                <a:gd name="T145" fmla="*/ 0 h 324"/>
                <a:gd name="T146" fmla="*/ 642 w 642"/>
                <a:gd name="T147" fmla="*/ 324 h 32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42" h="324">
                  <a:moveTo>
                    <a:pt x="58" y="108"/>
                  </a:moveTo>
                  <a:lnTo>
                    <a:pt x="46" y="110"/>
                  </a:lnTo>
                  <a:lnTo>
                    <a:pt x="35" y="113"/>
                  </a:lnTo>
                  <a:lnTo>
                    <a:pt x="25" y="117"/>
                  </a:lnTo>
                  <a:lnTo>
                    <a:pt x="17" y="122"/>
                  </a:lnTo>
                  <a:lnTo>
                    <a:pt x="10" y="129"/>
                  </a:lnTo>
                  <a:lnTo>
                    <a:pt x="4" y="136"/>
                  </a:lnTo>
                  <a:lnTo>
                    <a:pt x="1" y="144"/>
                  </a:lnTo>
                  <a:lnTo>
                    <a:pt x="0" y="152"/>
                  </a:lnTo>
                  <a:lnTo>
                    <a:pt x="1" y="158"/>
                  </a:lnTo>
                  <a:lnTo>
                    <a:pt x="2" y="164"/>
                  </a:lnTo>
                  <a:lnTo>
                    <a:pt x="5" y="169"/>
                  </a:lnTo>
                  <a:lnTo>
                    <a:pt x="9" y="175"/>
                  </a:lnTo>
                  <a:lnTo>
                    <a:pt x="19" y="184"/>
                  </a:lnTo>
                  <a:lnTo>
                    <a:pt x="32" y="191"/>
                  </a:lnTo>
                  <a:lnTo>
                    <a:pt x="32" y="190"/>
                  </a:lnTo>
                  <a:lnTo>
                    <a:pt x="24" y="197"/>
                  </a:lnTo>
                  <a:lnTo>
                    <a:pt x="19" y="204"/>
                  </a:lnTo>
                  <a:lnTo>
                    <a:pt x="15" y="212"/>
                  </a:lnTo>
                  <a:lnTo>
                    <a:pt x="14" y="220"/>
                  </a:lnTo>
                  <a:lnTo>
                    <a:pt x="15" y="229"/>
                  </a:lnTo>
                  <a:lnTo>
                    <a:pt x="19" y="238"/>
                  </a:lnTo>
                  <a:lnTo>
                    <a:pt x="25" y="245"/>
                  </a:lnTo>
                  <a:lnTo>
                    <a:pt x="33" y="252"/>
                  </a:lnTo>
                  <a:lnTo>
                    <a:pt x="43" y="257"/>
                  </a:lnTo>
                  <a:lnTo>
                    <a:pt x="54" y="262"/>
                  </a:lnTo>
                  <a:lnTo>
                    <a:pt x="66" y="264"/>
                  </a:lnTo>
                  <a:lnTo>
                    <a:pt x="79" y="265"/>
                  </a:lnTo>
                  <a:lnTo>
                    <a:pt x="83" y="265"/>
                  </a:lnTo>
                  <a:lnTo>
                    <a:pt x="86" y="264"/>
                  </a:lnTo>
                  <a:lnTo>
                    <a:pt x="86" y="265"/>
                  </a:lnTo>
                  <a:lnTo>
                    <a:pt x="95" y="274"/>
                  </a:lnTo>
                  <a:lnTo>
                    <a:pt x="105" y="281"/>
                  </a:lnTo>
                  <a:lnTo>
                    <a:pt x="116" y="288"/>
                  </a:lnTo>
                  <a:lnTo>
                    <a:pt x="129" y="294"/>
                  </a:lnTo>
                  <a:lnTo>
                    <a:pt x="142" y="298"/>
                  </a:lnTo>
                  <a:lnTo>
                    <a:pt x="156" y="301"/>
                  </a:lnTo>
                  <a:lnTo>
                    <a:pt x="171" y="303"/>
                  </a:lnTo>
                  <a:lnTo>
                    <a:pt x="186" y="304"/>
                  </a:lnTo>
                  <a:lnTo>
                    <a:pt x="201" y="303"/>
                  </a:lnTo>
                  <a:lnTo>
                    <a:pt x="216" y="302"/>
                  </a:lnTo>
                  <a:lnTo>
                    <a:pt x="231" y="298"/>
                  </a:lnTo>
                  <a:lnTo>
                    <a:pt x="245" y="293"/>
                  </a:lnTo>
                  <a:lnTo>
                    <a:pt x="252" y="300"/>
                  </a:lnTo>
                  <a:lnTo>
                    <a:pt x="261" y="306"/>
                  </a:lnTo>
                  <a:lnTo>
                    <a:pt x="281" y="316"/>
                  </a:lnTo>
                  <a:lnTo>
                    <a:pt x="292" y="319"/>
                  </a:lnTo>
                  <a:lnTo>
                    <a:pt x="303" y="322"/>
                  </a:lnTo>
                  <a:lnTo>
                    <a:pt x="315" y="323"/>
                  </a:lnTo>
                  <a:lnTo>
                    <a:pt x="328" y="324"/>
                  </a:lnTo>
                  <a:lnTo>
                    <a:pt x="344" y="323"/>
                  </a:lnTo>
                  <a:lnTo>
                    <a:pt x="360" y="320"/>
                  </a:lnTo>
                  <a:lnTo>
                    <a:pt x="374" y="316"/>
                  </a:lnTo>
                  <a:lnTo>
                    <a:pt x="388" y="310"/>
                  </a:lnTo>
                  <a:lnTo>
                    <a:pt x="400" y="303"/>
                  </a:lnTo>
                  <a:lnTo>
                    <a:pt x="410" y="295"/>
                  </a:lnTo>
                  <a:lnTo>
                    <a:pt x="418" y="285"/>
                  </a:lnTo>
                  <a:lnTo>
                    <a:pt x="424" y="275"/>
                  </a:lnTo>
                  <a:lnTo>
                    <a:pt x="435" y="279"/>
                  </a:lnTo>
                  <a:lnTo>
                    <a:pt x="446" y="282"/>
                  </a:lnTo>
                  <a:lnTo>
                    <a:pt x="458" y="283"/>
                  </a:lnTo>
                  <a:lnTo>
                    <a:pt x="470" y="284"/>
                  </a:lnTo>
                  <a:lnTo>
                    <a:pt x="487" y="283"/>
                  </a:lnTo>
                  <a:lnTo>
                    <a:pt x="503" y="279"/>
                  </a:lnTo>
                  <a:lnTo>
                    <a:pt x="518" y="274"/>
                  </a:lnTo>
                  <a:lnTo>
                    <a:pt x="530" y="267"/>
                  </a:lnTo>
                  <a:lnTo>
                    <a:pt x="541" y="258"/>
                  </a:lnTo>
                  <a:lnTo>
                    <a:pt x="549" y="249"/>
                  </a:lnTo>
                  <a:lnTo>
                    <a:pt x="554" y="238"/>
                  </a:lnTo>
                  <a:lnTo>
                    <a:pt x="556" y="226"/>
                  </a:lnTo>
                  <a:lnTo>
                    <a:pt x="555" y="226"/>
                  </a:lnTo>
                  <a:lnTo>
                    <a:pt x="573" y="223"/>
                  </a:lnTo>
                  <a:lnTo>
                    <a:pt x="590" y="218"/>
                  </a:lnTo>
                  <a:lnTo>
                    <a:pt x="605" y="211"/>
                  </a:lnTo>
                  <a:lnTo>
                    <a:pt x="617" y="202"/>
                  </a:lnTo>
                  <a:lnTo>
                    <a:pt x="628" y="192"/>
                  </a:lnTo>
                  <a:lnTo>
                    <a:pt x="635" y="181"/>
                  </a:lnTo>
                  <a:lnTo>
                    <a:pt x="640" y="170"/>
                  </a:lnTo>
                  <a:lnTo>
                    <a:pt x="642" y="157"/>
                  </a:lnTo>
                  <a:lnTo>
                    <a:pt x="641" y="146"/>
                  </a:lnTo>
                  <a:lnTo>
                    <a:pt x="637" y="135"/>
                  </a:lnTo>
                  <a:lnTo>
                    <a:pt x="630" y="125"/>
                  </a:lnTo>
                  <a:lnTo>
                    <a:pt x="621" y="115"/>
                  </a:lnTo>
                  <a:lnTo>
                    <a:pt x="626" y="104"/>
                  </a:lnTo>
                  <a:lnTo>
                    <a:pt x="627" y="93"/>
                  </a:lnTo>
                  <a:lnTo>
                    <a:pt x="626" y="84"/>
                  </a:lnTo>
                  <a:lnTo>
                    <a:pt x="623" y="76"/>
                  </a:lnTo>
                  <a:lnTo>
                    <a:pt x="618" y="68"/>
                  </a:lnTo>
                  <a:lnTo>
                    <a:pt x="611" y="60"/>
                  </a:lnTo>
                  <a:lnTo>
                    <a:pt x="602" y="54"/>
                  </a:lnTo>
                  <a:lnTo>
                    <a:pt x="592" y="48"/>
                  </a:lnTo>
                  <a:lnTo>
                    <a:pt x="581" y="44"/>
                  </a:lnTo>
                  <a:lnTo>
                    <a:pt x="569" y="41"/>
                  </a:lnTo>
                  <a:lnTo>
                    <a:pt x="566" y="32"/>
                  </a:lnTo>
                  <a:lnTo>
                    <a:pt x="560" y="25"/>
                  </a:lnTo>
                  <a:lnTo>
                    <a:pt x="553" y="18"/>
                  </a:lnTo>
                  <a:lnTo>
                    <a:pt x="544" y="12"/>
                  </a:lnTo>
                  <a:lnTo>
                    <a:pt x="534" y="7"/>
                  </a:lnTo>
                  <a:lnTo>
                    <a:pt x="523" y="3"/>
                  </a:lnTo>
                  <a:lnTo>
                    <a:pt x="511" y="1"/>
                  </a:lnTo>
                  <a:lnTo>
                    <a:pt x="498" y="0"/>
                  </a:lnTo>
                  <a:lnTo>
                    <a:pt x="483" y="1"/>
                  </a:lnTo>
                  <a:lnTo>
                    <a:pt x="468" y="4"/>
                  </a:lnTo>
                  <a:lnTo>
                    <a:pt x="455" y="10"/>
                  </a:lnTo>
                  <a:lnTo>
                    <a:pt x="443" y="17"/>
                  </a:lnTo>
                  <a:lnTo>
                    <a:pt x="443" y="18"/>
                  </a:lnTo>
                  <a:lnTo>
                    <a:pt x="433" y="10"/>
                  </a:lnTo>
                  <a:lnTo>
                    <a:pt x="421" y="5"/>
                  </a:lnTo>
                  <a:lnTo>
                    <a:pt x="407" y="1"/>
                  </a:lnTo>
                  <a:lnTo>
                    <a:pt x="392" y="0"/>
                  </a:lnTo>
                  <a:lnTo>
                    <a:pt x="374" y="2"/>
                  </a:lnTo>
                  <a:lnTo>
                    <a:pt x="357" y="7"/>
                  </a:lnTo>
                  <a:lnTo>
                    <a:pt x="344" y="15"/>
                  </a:lnTo>
                  <a:lnTo>
                    <a:pt x="338" y="20"/>
                  </a:lnTo>
                  <a:lnTo>
                    <a:pt x="334" y="25"/>
                  </a:lnTo>
                  <a:lnTo>
                    <a:pt x="322" y="18"/>
                  </a:lnTo>
                  <a:lnTo>
                    <a:pt x="308" y="14"/>
                  </a:lnTo>
                  <a:lnTo>
                    <a:pt x="294" y="11"/>
                  </a:lnTo>
                  <a:lnTo>
                    <a:pt x="278" y="10"/>
                  </a:lnTo>
                  <a:lnTo>
                    <a:pt x="267" y="11"/>
                  </a:lnTo>
                  <a:lnTo>
                    <a:pt x="257" y="12"/>
                  </a:lnTo>
                  <a:lnTo>
                    <a:pt x="237" y="18"/>
                  </a:lnTo>
                  <a:lnTo>
                    <a:pt x="221" y="27"/>
                  </a:lnTo>
                  <a:lnTo>
                    <a:pt x="214" y="33"/>
                  </a:lnTo>
                  <a:lnTo>
                    <a:pt x="208" y="39"/>
                  </a:lnTo>
                  <a:lnTo>
                    <a:pt x="196" y="35"/>
                  </a:lnTo>
                  <a:lnTo>
                    <a:pt x="184" y="32"/>
                  </a:lnTo>
                  <a:lnTo>
                    <a:pt x="170" y="31"/>
                  </a:lnTo>
                  <a:lnTo>
                    <a:pt x="157" y="30"/>
                  </a:lnTo>
                  <a:lnTo>
                    <a:pt x="137" y="31"/>
                  </a:lnTo>
                  <a:lnTo>
                    <a:pt x="118" y="35"/>
                  </a:lnTo>
                  <a:lnTo>
                    <a:pt x="101" y="42"/>
                  </a:lnTo>
                  <a:lnTo>
                    <a:pt x="86" y="50"/>
                  </a:lnTo>
                  <a:lnTo>
                    <a:pt x="74" y="60"/>
                  </a:lnTo>
                  <a:lnTo>
                    <a:pt x="65" y="72"/>
                  </a:lnTo>
                  <a:lnTo>
                    <a:pt x="59" y="85"/>
                  </a:lnTo>
                  <a:lnTo>
                    <a:pt x="58" y="92"/>
                  </a:lnTo>
                  <a:lnTo>
                    <a:pt x="57" y="99"/>
                  </a:lnTo>
                  <a:lnTo>
                    <a:pt x="57" y="104"/>
                  </a:lnTo>
                  <a:lnTo>
                    <a:pt x="58" y="108"/>
                  </a:lnTo>
                  <a:close/>
                </a:path>
              </a:pathLst>
            </a:custGeom>
            <a:solidFill>
              <a:schemeClr val="bg1"/>
            </a:solidFill>
            <a:ln w="9525">
              <a:noFill/>
              <a:round/>
              <a:headEnd/>
              <a:tailEnd/>
            </a:ln>
          </p:spPr>
          <p:txBody>
            <a:bodyPr/>
            <a:lstStyle/>
            <a:p>
              <a:endParaRPr lang="en-US" sz="800">
                <a:solidFill>
                  <a:srgbClr val="000000">
                    <a:lumMod val="65000"/>
                    <a:lumOff val="35000"/>
                  </a:srgbClr>
                </a:solidFill>
                <a:latin typeface="Arial"/>
                <a:ea typeface=""/>
                <a:cs typeface=""/>
              </a:endParaRPr>
            </a:p>
          </p:txBody>
        </p:sp>
        <p:sp>
          <p:nvSpPr>
            <p:cNvPr id="2341" name="Freeform 51"/>
            <p:cNvSpPr>
              <a:spLocks noChangeAspect="1"/>
            </p:cNvSpPr>
            <p:nvPr/>
          </p:nvSpPr>
          <p:spPr bwMode="auto">
            <a:xfrm>
              <a:off x="2527" y="550"/>
              <a:ext cx="642" cy="324"/>
            </a:xfrm>
            <a:custGeom>
              <a:avLst/>
              <a:gdLst>
                <a:gd name="T0" fmla="*/ 35 w 642"/>
                <a:gd name="T1" fmla="*/ 113 h 324"/>
                <a:gd name="T2" fmla="*/ 10 w 642"/>
                <a:gd name="T3" fmla="*/ 129 h 324"/>
                <a:gd name="T4" fmla="*/ 0 w 642"/>
                <a:gd name="T5" fmla="*/ 152 h 324"/>
                <a:gd name="T6" fmla="*/ 5 w 642"/>
                <a:gd name="T7" fmla="*/ 169 h 324"/>
                <a:gd name="T8" fmla="*/ 32 w 642"/>
                <a:gd name="T9" fmla="*/ 191 h 324"/>
                <a:gd name="T10" fmla="*/ 19 w 642"/>
                <a:gd name="T11" fmla="*/ 204 h 324"/>
                <a:gd name="T12" fmla="*/ 15 w 642"/>
                <a:gd name="T13" fmla="*/ 229 h 324"/>
                <a:gd name="T14" fmla="*/ 33 w 642"/>
                <a:gd name="T15" fmla="*/ 252 h 324"/>
                <a:gd name="T16" fmla="*/ 66 w 642"/>
                <a:gd name="T17" fmla="*/ 264 h 324"/>
                <a:gd name="T18" fmla="*/ 86 w 642"/>
                <a:gd name="T19" fmla="*/ 264 h 324"/>
                <a:gd name="T20" fmla="*/ 105 w 642"/>
                <a:gd name="T21" fmla="*/ 281 h 324"/>
                <a:gd name="T22" fmla="*/ 142 w 642"/>
                <a:gd name="T23" fmla="*/ 298 h 324"/>
                <a:gd name="T24" fmla="*/ 186 w 642"/>
                <a:gd name="T25" fmla="*/ 304 h 324"/>
                <a:gd name="T26" fmla="*/ 231 w 642"/>
                <a:gd name="T27" fmla="*/ 298 h 324"/>
                <a:gd name="T28" fmla="*/ 252 w 642"/>
                <a:gd name="T29" fmla="*/ 300 h 324"/>
                <a:gd name="T30" fmla="*/ 292 w 642"/>
                <a:gd name="T31" fmla="*/ 319 h 324"/>
                <a:gd name="T32" fmla="*/ 328 w 642"/>
                <a:gd name="T33" fmla="*/ 324 h 324"/>
                <a:gd name="T34" fmla="*/ 374 w 642"/>
                <a:gd name="T35" fmla="*/ 316 h 324"/>
                <a:gd name="T36" fmla="*/ 410 w 642"/>
                <a:gd name="T37" fmla="*/ 295 h 324"/>
                <a:gd name="T38" fmla="*/ 424 w 642"/>
                <a:gd name="T39" fmla="*/ 275 h 324"/>
                <a:gd name="T40" fmla="*/ 458 w 642"/>
                <a:gd name="T41" fmla="*/ 283 h 324"/>
                <a:gd name="T42" fmla="*/ 503 w 642"/>
                <a:gd name="T43" fmla="*/ 279 h 324"/>
                <a:gd name="T44" fmla="*/ 541 w 642"/>
                <a:gd name="T45" fmla="*/ 258 h 324"/>
                <a:gd name="T46" fmla="*/ 556 w 642"/>
                <a:gd name="T47" fmla="*/ 226 h 324"/>
                <a:gd name="T48" fmla="*/ 590 w 642"/>
                <a:gd name="T49" fmla="*/ 218 h 324"/>
                <a:gd name="T50" fmla="*/ 628 w 642"/>
                <a:gd name="T51" fmla="*/ 192 h 324"/>
                <a:gd name="T52" fmla="*/ 642 w 642"/>
                <a:gd name="T53" fmla="*/ 157 h 324"/>
                <a:gd name="T54" fmla="*/ 630 w 642"/>
                <a:gd name="T55" fmla="*/ 125 h 324"/>
                <a:gd name="T56" fmla="*/ 626 w 642"/>
                <a:gd name="T57" fmla="*/ 104 h 324"/>
                <a:gd name="T58" fmla="*/ 623 w 642"/>
                <a:gd name="T59" fmla="*/ 76 h 324"/>
                <a:gd name="T60" fmla="*/ 602 w 642"/>
                <a:gd name="T61" fmla="*/ 54 h 324"/>
                <a:gd name="T62" fmla="*/ 569 w 642"/>
                <a:gd name="T63" fmla="*/ 41 h 324"/>
                <a:gd name="T64" fmla="*/ 560 w 642"/>
                <a:gd name="T65" fmla="*/ 25 h 324"/>
                <a:gd name="T66" fmla="*/ 534 w 642"/>
                <a:gd name="T67" fmla="*/ 7 h 324"/>
                <a:gd name="T68" fmla="*/ 498 w 642"/>
                <a:gd name="T69" fmla="*/ 0 h 324"/>
                <a:gd name="T70" fmla="*/ 455 w 642"/>
                <a:gd name="T71" fmla="*/ 10 h 324"/>
                <a:gd name="T72" fmla="*/ 433 w 642"/>
                <a:gd name="T73" fmla="*/ 10 h 324"/>
                <a:gd name="T74" fmla="*/ 392 w 642"/>
                <a:gd name="T75" fmla="*/ 0 h 324"/>
                <a:gd name="T76" fmla="*/ 344 w 642"/>
                <a:gd name="T77" fmla="*/ 15 h 324"/>
                <a:gd name="T78" fmla="*/ 334 w 642"/>
                <a:gd name="T79" fmla="*/ 25 h 324"/>
                <a:gd name="T80" fmla="*/ 294 w 642"/>
                <a:gd name="T81" fmla="*/ 11 h 324"/>
                <a:gd name="T82" fmla="*/ 257 w 642"/>
                <a:gd name="T83" fmla="*/ 12 h 324"/>
                <a:gd name="T84" fmla="*/ 214 w 642"/>
                <a:gd name="T85" fmla="*/ 33 h 324"/>
                <a:gd name="T86" fmla="*/ 196 w 642"/>
                <a:gd name="T87" fmla="*/ 35 h 324"/>
                <a:gd name="T88" fmla="*/ 157 w 642"/>
                <a:gd name="T89" fmla="*/ 30 h 324"/>
                <a:gd name="T90" fmla="*/ 101 w 642"/>
                <a:gd name="T91" fmla="*/ 42 h 324"/>
                <a:gd name="T92" fmla="*/ 65 w 642"/>
                <a:gd name="T93" fmla="*/ 72 h 324"/>
                <a:gd name="T94" fmla="*/ 57 w 642"/>
                <a:gd name="T95" fmla="*/ 99 h 32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42"/>
                <a:gd name="T145" fmla="*/ 0 h 324"/>
                <a:gd name="T146" fmla="*/ 642 w 642"/>
                <a:gd name="T147" fmla="*/ 324 h 32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42" h="324">
                  <a:moveTo>
                    <a:pt x="58" y="108"/>
                  </a:moveTo>
                  <a:lnTo>
                    <a:pt x="46" y="110"/>
                  </a:lnTo>
                  <a:lnTo>
                    <a:pt x="35" y="113"/>
                  </a:lnTo>
                  <a:lnTo>
                    <a:pt x="25" y="117"/>
                  </a:lnTo>
                  <a:lnTo>
                    <a:pt x="17" y="122"/>
                  </a:lnTo>
                  <a:lnTo>
                    <a:pt x="10" y="129"/>
                  </a:lnTo>
                  <a:lnTo>
                    <a:pt x="4" y="136"/>
                  </a:lnTo>
                  <a:lnTo>
                    <a:pt x="1" y="144"/>
                  </a:lnTo>
                  <a:lnTo>
                    <a:pt x="0" y="152"/>
                  </a:lnTo>
                  <a:lnTo>
                    <a:pt x="1" y="158"/>
                  </a:lnTo>
                  <a:lnTo>
                    <a:pt x="2" y="164"/>
                  </a:lnTo>
                  <a:lnTo>
                    <a:pt x="5" y="169"/>
                  </a:lnTo>
                  <a:lnTo>
                    <a:pt x="9" y="175"/>
                  </a:lnTo>
                  <a:lnTo>
                    <a:pt x="19" y="184"/>
                  </a:lnTo>
                  <a:lnTo>
                    <a:pt x="32" y="191"/>
                  </a:lnTo>
                  <a:lnTo>
                    <a:pt x="32" y="190"/>
                  </a:lnTo>
                  <a:lnTo>
                    <a:pt x="24" y="197"/>
                  </a:lnTo>
                  <a:lnTo>
                    <a:pt x="19" y="204"/>
                  </a:lnTo>
                  <a:lnTo>
                    <a:pt x="15" y="212"/>
                  </a:lnTo>
                  <a:lnTo>
                    <a:pt x="14" y="220"/>
                  </a:lnTo>
                  <a:lnTo>
                    <a:pt x="15" y="229"/>
                  </a:lnTo>
                  <a:lnTo>
                    <a:pt x="19" y="238"/>
                  </a:lnTo>
                  <a:lnTo>
                    <a:pt x="25" y="245"/>
                  </a:lnTo>
                  <a:lnTo>
                    <a:pt x="33" y="252"/>
                  </a:lnTo>
                  <a:lnTo>
                    <a:pt x="43" y="257"/>
                  </a:lnTo>
                  <a:lnTo>
                    <a:pt x="54" y="262"/>
                  </a:lnTo>
                  <a:lnTo>
                    <a:pt x="66" y="264"/>
                  </a:lnTo>
                  <a:lnTo>
                    <a:pt x="79" y="265"/>
                  </a:lnTo>
                  <a:lnTo>
                    <a:pt x="83" y="265"/>
                  </a:lnTo>
                  <a:lnTo>
                    <a:pt x="86" y="264"/>
                  </a:lnTo>
                  <a:lnTo>
                    <a:pt x="86" y="265"/>
                  </a:lnTo>
                  <a:lnTo>
                    <a:pt x="95" y="274"/>
                  </a:lnTo>
                  <a:lnTo>
                    <a:pt x="105" y="281"/>
                  </a:lnTo>
                  <a:lnTo>
                    <a:pt x="116" y="288"/>
                  </a:lnTo>
                  <a:lnTo>
                    <a:pt x="129" y="294"/>
                  </a:lnTo>
                  <a:lnTo>
                    <a:pt x="142" y="298"/>
                  </a:lnTo>
                  <a:lnTo>
                    <a:pt x="156" y="301"/>
                  </a:lnTo>
                  <a:lnTo>
                    <a:pt x="171" y="303"/>
                  </a:lnTo>
                  <a:lnTo>
                    <a:pt x="186" y="304"/>
                  </a:lnTo>
                  <a:lnTo>
                    <a:pt x="201" y="303"/>
                  </a:lnTo>
                  <a:lnTo>
                    <a:pt x="216" y="302"/>
                  </a:lnTo>
                  <a:lnTo>
                    <a:pt x="231" y="298"/>
                  </a:lnTo>
                  <a:lnTo>
                    <a:pt x="245" y="293"/>
                  </a:lnTo>
                  <a:lnTo>
                    <a:pt x="252" y="300"/>
                  </a:lnTo>
                  <a:lnTo>
                    <a:pt x="261" y="306"/>
                  </a:lnTo>
                  <a:lnTo>
                    <a:pt x="281" y="316"/>
                  </a:lnTo>
                  <a:lnTo>
                    <a:pt x="292" y="319"/>
                  </a:lnTo>
                  <a:lnTo>
                    <a:pt x="303" y="322"/>
                  </a:lnTo>
                  <a:lnTo>
                    <a:pt x="315" y="323"/>
                  </a:lnTo>
                  <a:lnTo>
                    <a:pt x="328" y="324"/>
                  </a:lnTo>
                  <a:lnTo>
                    <a:pt x="344" y="323"/>
                  </a:lnTo>
                  <a:lnTo>
                    <a:pt x="360" y="320"/>
                  </a:lnTo>
                  <a:lnTo>
                    <a:pt x="374" y="316"/>
                  </a:lnTo>
                  <a:lnTo>
                    <a:pt x="388" y="310"/>
                  </a:lnTo>
                  <a:lnTo>
                    <a:pt x="400" y="303"/>
                  </a:lnTo>
                  <a:lnTo>
                    <a:pt x="410" y="295"/>
                  </a:lnTo>
                  <a:lnTo>
                    <a:pt x="418" y="285"/>
                  </a:lnTo>
                  <a:lnTo>
                    <a:pt x="424" y="275"/>
                  </a:lnTo>
                  <a:lnTo>
                    <a:pt x="435" y="279"/>
                  </a:lnTo>
                  <a:lnTo>
                    <a:pt x="446" y="282"/>
                  </a:lnTo>
                  <a:lnTo>
                    <a:pt x="458" y="283"/>
                  </a:lnTo>
                  <a:lnTo>
                    <a:pt x="470" y="284"/>
                  </a:lnTo>
                  <a:lnTo>
                    <a:pt x="487" y="283"/>
                  </a:lnTo>
                  <a:lnTo>
                    <a:pt x="503" y="279"/>
                  </a:lnTo>
                  <a:lnTo>
                    <a:pt x="518" y="274"/>
                  </a:lnTo>
                  <a:lnTo>
                    <a:pt x="530" y="267"/>
                  </a:lnTo>
                  <a:lnTo>
                    <a:pt x="541" y="258"/>
                  </a:lnTo>
                  <a:lnTo>
                    <a:pt x="549" y="249"/>
                  </a:lnTo>
                  <a:lnTo>
                    <a:pt x="554" y="238"/>
                  </a:lnTo>
                  <a:lnTo>
                    <a:pt x="556" y="226"/>
                  </a:lnTo>
                  <a:lnTo>
                    <a:pt x="555" y="226"/>
                  </a:lnTo>
                  <a:lnTo>
                    <a:pt x="573" y="223"/>
                  </a:lnTo>
                  <a:lnTo>
                    <a:pt x="590" y="218"/>
                  </a:lnTo>
                  <a:lnTo>
                    <a:pt x="605" y="211"/>
                  </a:lnTo>
                  <a:lnTo>
                    <a:pt x="617" y="202"/>
                  </a:lnTo>
                  <a:lnTo>
                    <a:pt x="628" y="192"/>
                  </a:lnTo>
                  <a:lnTo>
                    <a:pt x="635" y="181"/>
                  </a:lnTo>
                  <a:lnTo>
                    <a:pt x="640" y="170"/>
                  </a:lnTo>
                  <a:lnTo>
                    <a:pt x="642" y="157"/>
                  </a:lnTo>
                  <a:lnTo>
                    <a:pt x="641" y="146"/>
                  </a:lnTo>
                  <a:lnTo>
                    <a:pt x="637" y="135"/>
                  </a:lnTo>
                  <a:lnTo>
                    <a:pt x="630" y="125"/>
                  </a:lnTo>
                  <a:lnTo>
                    <a:pt x="621" y="115"/>
                  </a:lnTo>
                  <a:lnTo>
                    <a:pt x="626" y="104"/>
                  </a:lnTo>
                  <a:lnTo>
                    <a:pt x="627" y="93"/>
                  </a:lnTo>
                  <a:lnTo>
                    <a:pt x="626" y="84"/>
                  </a:lnTo>
                  <a:lnTo>
                    <a:pt x="623" y="76"/>
                  </a:lnTo>
                  <a:lnTo>
                    <a:pt x="618" y="68"/>
                  </a:lnTo>
                  <a:lnTo>
                    <a:pt x="611" y="60"/>
                  </a:lnTo>
                  <a:lnTo>
                    <a:pt x="602" y="54"/>
                  </a:lnTo>
                  <a:lnTo>
                    <a:pt x="592" y="48"/>
                  </a:lnTo>
                  <a:lnTo>
                    <a:pt x="581" y="44"/>
                  </a:lnTo>
                  <a:lnTo>
                    <a:pt x="569" y="41"/>
                  </a:lnTo>
                  <a:lnTo>
                    <a:pt x="566" y="32"/>
                  </a:lnTo>
                  <a:lnTo>
                    <a:pt x="560" y="25"/>
                  </a:lnTo>
                  <a:lnTo>
                    <a:pt x="553" y="18"/>
                  </a:lnTo>
                  <a:lnTo>
                    <a:pt x="544" y="12"/>
                  </a:lnTo>
                  <a:lnTo>
                    <a:pt x="534" y="7"/>
                  </a:lnTo>
                  <a:lnTo>
                    <a:pt x="523" y="3"/>
                  </a:lnTo>
                  <a:lnTo>
                    <a:pt x="511" y="1"/>
                  </a:lnTo>
                  <a:lnTo>
                    <a:pt x="498" y="0"/>
                  </a:lnTo>
                  <a:lnTo>
                    <a:pt x="483" y="1"/>
                  </a:lnTo>
                  <a:lnTo>
                    <a:pt x="468" y="4"/>
                  </a:lnTo>
                  <a:lnTo>
                    <a:pt x="455" y="10"/>
                  </a:lnTo>
                  <a:lnTo>
                    <a:pt x="443" y="17"/>
                  </a:lnTo>
                  <a:lnTo>
                    <a:pt x="443" y="18"/>
                  </a:lnTo>
                  <a:lnTo>
                    <a:pt x="433" y="10"/>
                  </a:lnTo>
                  <a:lnTo>
                    <a:pt x="421" y="5"/>
                  </a:lnTo>
                  <a:lnTo>
                    <a:pt x="407" y="1"/>
                  </a:lnTo>
                  <a:lnTo>
                    <a:pt x="392" y="0"/>
                  </a:lnTo>
                  <a:lnTo>
                    <a:pt x="374" y="2"/>
                  </a:lnTo>
                  <a:lnTo>
                    <a:pt x="357" y="7"/>
                  </a:lnTo>
                  <a:lnTo>
                    <a:pt x="344" y="15"/>
                  </a:lnTo>
                  <a:lnTo>
                    <a:pt x="338" y="20"/>
                  </a:lnTo>
                  <a:lnTo>
                    <a:pt x="334" y="25"/>
                  </a:lnTo>
                  <a:lnTo>
                    <a:pt x="322" y="18"/>
                  </a:lnTo>
                  <a:lnTo>
                    <a:pt x="308" y="14"/>
                  </a:lnTo>
                  <a:lnTo>
                    <a:pt x="294" y="11"/>
                  </a:lnTo>
                  <a:lnTo>
                    <a:pt x="278" y="10"/>
                  </a:lnTo>
                  <a:lnTo>
                    <a:pt x="267" y="11"/>
                  </a:lnTo>
                  <a:lnTo>
                    <a:pt x="257" y="12"/>
                  </a:lnTo>
                  <a:lnTo>
                    <a:pt x="237" y="18"/>
                  </a:lnTo>
                  <a:lnTo>
                    <a:pt x="221" y="27"/>
                  </a:lnTo>
                  <a:lnTo>
                    <a:pt x="214" y="33"/>
                  </a:lnTo>
                  <a:lnTo>
                    <a:pt x="208" y="39"/>
                  </a:lnTo>
                  <a:lnTo>
                    <a:pt x="196" y="35"/>
                  </a:lnTo>
                  <a:lnTo>
                    <a:pt x="184" y="32"/>
                  </a:lnTo>
                  <a:lnTo>
                    <a:pt x="170" y="31"/>
                  </a:lnTo>
                  <a:lnTo>
                    <a:pt x="157" y="30"/>
                  </a:lnTo>
                  <a:lnTo>
                    <a:pt x="137" y="31"/>
                  </a:lnTo>
                  <a:lnTo>
                    <a:pt x="118" y="35"/>
                  </a:lnTo>
                  <a:lnTo>
                    <a:pt x="101" y="42"/>
                  </a:lnTo>
                  <a:lnTo>
                    <a:pt x="86" y="50"/>
                  </a:lnTo>
                  <a:lnTo>
                    <a:pt x="74" y="60"/>
                  </a:lnTo>
                  <a:lnTo>
                    <a:pt x="65" y="72"/>
                  </a:lnTo>
                  <a:lnTo>
                    <a:pt x="59" y="85"/>
                  </a:lnTo>
                  <a:lnTo>
                    <a:pt x="58" y="92"/>
                  </a:lnTo>
                  <a:lnTo>
                    <a:pt x="57" y="99"/>
                  </a:lnTo>
                  <a:lnTo>
                    <a:pt x="57" y="104"/>
                  </a:lnTo>
                  <a:lnTo>
                    <a:pt x="58" y="108"/>
                  </a:lnTo>
                  <a:close/>
                </a:path>
              </a:pathLst>
            </a:custGeom>
            <a:solidFill>
              <a:schemeClr val="bg1"/>
            </a:solidFill>
            <a:ln w="12700">
              <a:solidFill>
                <a:srgbClr val="000000"/>
              </a:solidFill>
              <a:prstDash val="solid"/>
              <a:round/>
              <a:headEnd/>
              <a:tailEnd/>
            </a:ln>
          </p:spPr>
          <p:txBody>
            <a:bodyPr/>
            <a:lstStyle/>
            <a:p>
              <a:endParaRPr lang="en-US" sz="800">
                <a:solidFill>
                  <a:srgbClr val="000000">
                    <a:lumMod val="65000"/>
                    <a:lumOff val="35000"/>
                  </a:srgbClr>
                </a:solidFill>
                <a:latin typeface="Arial"/>
                <a:ea typeface=""/>
                <a:cs typeface=""/>
              </a:endParaRPr>
            </a:p>
          </p:txBody>
        </p:sp>
        <p:sp>
          <p:nvSpPr>
            <p:cNvPr id="2342" name="Freeform 52"/>
            <p:cNvSpPr>
              <a:spLocks noChangeAspect="1"/>
            </p:cNvSpPr>
            <p:nvPr/>
          </p:nvSpPr>
          <p:spPr bwMode="auto">
            <a:xfrm>
              <a:off x="2559" y="741"/>
              <a:ext cx="38" cy="6"/>
            </a:xfrm>
            <a:custGeom>
              <a:avLst/>
              <a:gdLst>
                <a:gd name="T0" fmla="*/ 0 w 38"/>
                <a:gd name="T1" fmla="*/ 0 h 6"/>
                <a:gd name="T2" fmla="*/ 16 w 38"/>
                <a:gd name="T3" fmla="*/ 5 h 6"/>
                <a:gd name="T4" fmla="*/ 33 w 38"/>
                <a:gd name="T5" fmla="*/ 6 h 6"/>
                <a:gd name="T6" fmla="*/ 35 w 38"/>
                <a:gd name="T7" fmla="*/ 6 h 6"/>
                <a:gd name="T8" fmla="*/ 38 w 38"/>
                <a:gd name="T9" fmla="*/ 6 h 6"/>
                <a:gd name="T10" fmla="*/ 0 60000 65536"/>
                <a:gd name="T11" fmla="*/ 0 60000 65536"/>
                <a:gd name="T12" fmla="*/ 0 60000 65536"/>
                <a:gd name="T13" fmla="*/ 0 60000 65536"/>
                <a:gd name="T14" fmla="*/ 0 60000 65536"/>
                <a:gd name="T15" fmla="*/ 0 w 38"/>
                <a:gd name="T16" fmla="*/ 0 h 6"/>
                <a:gd name="T17" fmla="*/ 38 w 38"/>
                <a:gd name="T18" fmla="*/ 6 h 6"/>
              </a:gdLst>
              <a:ahLst/>
              <a:cxnLst>
                <a:cxn ang="T10">
                  <a:pos x="T0" y="T1"/>
                </a:cxn>
                <a:cxn ang="T11">
                  <a:pos x="T2" y="T3"/>
                </a:cxn>
                <a:cxn ang="T12">
                  <a:pos x="T4" y="T5"/>
                </a:cxn>
                <a:cxn ang="T13">
                  <a:pos x="T6" y="T7"/>
                </a:cxn>
                <a:cxn ang="T14">
                  <a:pos x="T8" y="T9"/>
                </a:cxn>
              </a:cxnLst>
              <a:rect l="T15" t="T16" r="T17" b="T18"/>
              <a:pathLst>
                <a:path w="38" h="6">
                  <a:moveTo>
                    <a:pt x="0" y="0"/>
                  </a:moveTo>
                  <a:lnTo>
                    <a:pt x="16" y="5"/>
                  </a:lnTo>
                  <a:lnTo>
                    <a:pt x="33" y="6"/>
                  </a:lnTo>
                  <a:lnTo>
                    <a:pt x="35" y="6"/>
                  </a:lnTo>
                  <a:lnTo>
                    <a:pt x="38" y="6"/>
                  </a:lnTo>
                </a:path>
              </a:pathLst>
            </a:custGeom>
            <a:solidFill>
              <a:schemeClr val="bg1"/>
            </a:solidFill>
            <a:ln w="12700">
              <a:solidFill>
                <a:srgbClr val="000000"/>
              </a:solidFill>
              <a:prstDash val="solid"/>
              <a:round/>
              <a:headEnd/>
              <a:tailEnd/>
            </a:ln>
          </p:spPr>
          <p:txBody>
            <a:bodyPr/>
            <a:lstStyle/>
            <a:p>
              <a:endParaRPr lang="en-US" sz="800">
                <a:solidFill>
                  <a:srgbClr val="000000">
                    <a:lumMod val="65000"/>
                    <a:lumOff val="35000"/>
                  </a:srgbClr>
                </a:solidFill>
                <a:latin typeface="Arial"/>
                <a:ea typeface=""/>
                <a:cs typeface=""/>
              </a:endParaRPr>
            </a:p>
          </p:txBody>
        </p:sp>
        <p:sp>
          <p:nvSpPr>
            <p:cNvPr id="2343" name="Freeform 53"/>
            <p:cNvSpPr>
              <a:spLocks noChangeAspect="1"/>
            </p:cNvSpPr>
            <p:nvPr/>
          </p:nvSpPr>
          <p:spPr bwMode="auto">
            <a:xfrm>
              <a:off x="2613" y="812"/>
              <a:ext cx="17" cy="2"/>
            </a:xfrm>
            <a:custGeom>
              <a:avLst/>
              <a:gdLst>
                <a:gd name="T0" fmla="*/ 0 w 17"/>
                <a:gd name="T1" fmla="*/ 2 h 2"/>
                <a:gd name="T2" fmla="*/ 9 w 17"/>
                <a:gd name="T3" fmla="*/ 1 h 2"/>
                <a:gd name="T4" fmla="*/ 17 w 17"/>
                <a:gd name="T5" fmla="*/ 0 h 2"/>
                <a:gd name="T6" fmla="*/ 0 60000 65536"/>
                <a:gd name="T7" fmla="*/ 0 60000 65536"/>
                <a:gd name="T8" fmla="*/ 0 60000 65536"/>
                <a:gd name="T9" fmla="*/ 0 w 17"/>
                <a:gd name="T10" fmla="*/ 0 h 2"/>
                <a:gd name="T11" fmla="*/ 17 w 17"/>
                <a:gd name="T12" fmla="*/ 2 h 2"/>
              </a:gdLst>
              <a:ahLst/>
              <a:cxnLst>
                <a:cxn ang="T6">
                  <a:pos x="T0" y="T1"/>
                </a:cxn>
                <a:cxn ang="T7">
                  <a:pos x="T2" y="T3"/>
                </a:cxn>
                <a:cxn ang="T8">
                  <a:pos x="T4" y="T5"/>
                </a:cxn>
              </a:cxnLst>
              <a:rect l="T9" t="T10" r="T11" b="T12"/>
              <a:pathLst>
                <a:path w="17" h="2">
                  <a:moveTo>
                    <a:pt x="0" y="2"/>
                  </a:moveTo>
                  <a:lnTo>
                    <a:pt x="9" y="1"/>
                  </a:lnTo>
                  <a:lnTo>
                    <a:pt x="17" y="0"/>
                  </a:lnTo>
                </a:path>
              </a:pathLst>
            </a:custGeom>
            <a:solidFill>
              <a:schemeClr val="bg1"/>
            </a:solidFill>
            <a:ln w="12700">
              <a:solidFill>
                <a:srgbClr val="000000"/>
              </a:solidFill>
              <a:prstDash val="solid"/>
              <a:round/>
              <a:headEnd/>
              <a:tailEnd/>
            </a:ln>
          </p:spPr>
          <p:txBody>
            <a:bodyPr/>
            <a:lstStyle/>
            <a:p>
              <a:endParaRPr lang="en-US" sz="800">
                <a:solidFill>
                  <a:srgbClr val="000000">
                    <a:lumMod val="65000"/>
                    <a:lumOff val="35000"/>
                  </a:srgbClr>
                </a:solidFill>
                <a:latin typeface="Arial"/>
                <a:ea typeface=""/>
                <a:cs typeface=""/>
              </a:endParaRPr>
            </a:p>
          </p:txBody>
        </p:sp>
        <p:sp>
          <p:nvSpPr>
            <p:cNvPr id="2344" name="Freeform 54"/>
            <p:cNvSpPr>
              <a:spLocks noChangeAspect="1"/>
            </p:cNvSpPr>
            <p:nvPr/>
          </p:nvSpPr>
          <p:spPr bwMode="auto">
            <a:xfrm>
              <a:off x="2762" y="830"/>
              <a:ext cx="10" cy="13"/>
            </a:xfrm>
            <a:custGeom>
              <a:avLst/>
              <a:gdLst>
                <a:gd name="T0" fmla="*/ 0 w 10"/>
                <a:gd name="T1" fmla="*/ 0 h 13"/>
                <a:gd name="T2" fmla="*/ 4 w 10"/>
                <a:gd name="T3" fmla="*/ 7 h 13"/>
                <a:gd name="T4" fmla="*/ 10 w 10"/>
                <a:gd name="T5" fmla="*/ 13 h 13"/>
                <a:gd name="T6" fmla="*/ 0 60000 65536"/>
                <a:gd name="T7" fmla="*/ 0 60000 65536"/>
                <a:gd name="T8" fmla="*/ 0 60000 65536"/>
                <a:gd name="T9" fmla="*/ 0 w 10"/>
                <a:gd name="T10" fmla="*/ 0 h 13"/>
                <a:gd name="T11" fmla="*/ 10 w 10"/>
                <a:gd name="T12" fmla="*/ 13 h 13"/>
              </a:gdLst>
              <a:ahLst/>
              <a:cxnLst>
                <a:cxn ang="T6">
                  <a:pos x="T0" y="T1"/>
                </a:cxn>
                <a:cxn ang="T7">
                  <a:pos x="T2" y="T3"/>
                </a:cxn>
                <a:cxn ang="T8">
                  <a:pos x="T4" y="T5"/>
                </a:cxn>
              </a:cxnLst>
              <a:rect l="T9" t="T10" r="T11" b="T12"/>
              <a:pathLst>
                <a:path w="10" h="13">
                  <a:moveTo>
                    <a:pt x="0" y="0"/>
                  </a:moveTo>
                  <a:lnTo>
                    <a:pt x="4" y="7"/>
                  </a:lnTo>
                  <a:lnTo>
                    <a:pt x="10" y="13"/>
                  </a:lnTo>
                </a:path>
              </a:pathLst>
            </a:custGeom>
            <a:solidFill>
              <a:schemeClr val="bg1"/>
            </a:solidFill>
            <a:ln w="12700">
              <a:solidFill>
                <a:srgbClr val="000000"/>
              </a:solidFill>
              <a:prstDash val="solid"/>
              <a:round/>
              <a:headEnd/>
              <a:tailEnd/>
            </a:ln>
          </p:spPr>
          <p:txBody>
            <a:bodyPr/>
            <a:lstStyle/>
            <a:p>
              <a:endParaRPr lang="en-US" sz="800">
                <a:solidFill>
                  <a:srgbClr val="000000">
                    <a:lumMod val="65000"/>
                    <a:lumOff val="35000"/>
                  </a:srgbClr>
                </a:solidFill>
                <a:latin typeface="Arial"/>
                <a:ea typeface=""/>
                <a:cs typeface=""/>
              </a:endParaRPr>
            </a:p>
          </p:txBody>
        </p:sp>
        <p:sp>
          <p:nvSpPr>
            <p:cNvPr id="2345" name="Freeform 55"/>
            <p:cNvSpPr>
              <a:spLocks noChangeAspect="1"/>
            </p:cNvSpPr>
            <p:nvPr/>
          </p:nvSpPr>
          <p:spPr bwMode="auto">
            <a:xfrm>
              <a:off x="2951" y="811"/>
              <a:ext cx="4" cy="14"/>
            </a:xfrm>
            <a:custGeom>
              <a:avLst/>
              <a:gdLst>
                <a:gd name="T0" fmla="*/ 0 w 4"/>
                <a:gd name="T1" fmla="*/ 14 h 14"/>
                <a:gd name="T2" fmla="*/ 2 w 4"/>
                <a:gd name="T3" fmla="*/ 7 h 14"/>
                <a:gd name="T4" fmla="*/ 4 w 4"/>
                <a:gd name="T5" fmla="*/ 0 h 14"/>
                <a:gd name="T6" fmla="*/ 0 60000 65536"/>
                <a:gd name="T7" fmla="*/ 0 60000 65536"/>
                <a:gd name="T8" fmla="*/ 0 60000 65536"/>
                <a:gd name="T9" fmla="*/ 0 w 4"/>
                <a:gd name="T10" fmla="*/ 0 h 14"/>
                <a:gd name="T11" fmla="*/ 4 w 4"/>
                <a:gd name="T12" fmla="*/ 14 h 14"/>
              </a:gdLst>
              <a:ahLst/>
              <a:cxnLst>
                <a:cxn ang="T6">
                  <a:pos x="T0" y="T1"/>
                </a:cxn>
                <a:cxn ang="T7">
                  <a:pos x="T2" y="T3"/>
                </a:cxn>
                <a:cxn ang="T8">
                  <a:pos x="T4" y="T5"/>
                </a:cxn>
              </a:cxnLst>
              <a:rect l="T9" t="T10" r="T11" b="T12"/>
              <a:pathLst>
                <a:path w="4" h="14">
                  <a:moveTo>
                    <a:pt x="0" y="14"/>
                  </a:moveTo>
                  <a:lnTo>
                    <a:pt x="2" y="7"/>
                  </a:lnTo>
                  <a:lnTo>
                    <a:pt x="4" y="0"/>
                  </a:lnTo>
                </a:path>
              </a:pathLst>
            </a:custGeom>
            <a:solidFill>
              <a:schemeClr val="bg1"/>
            </a:solidFill>
            <a:ln w="12700">
              <a:solidFill>
                <a:srgbClr val="000000"/>
              </a:solidFill>
              <a:prstDash val="solid"/>
              <a:round/>
              <a:headEnd/>
              <a:tailEnd/>
            </a:ln>
          </p:spPr>
          <p:txBody>
            <a:bodyPr/>
            <a:lstStyle/>
            <a:p>
              <a:endParaRPr lang="en-US" sz="800">
                <a:solidFill>
                  <a:srgbClr val="000000">
                    <a:lumMod val="65000"/>
                    <a:lumOff val="35000"/>
                  </a:srgbClr>
                </a:solidFill>
                <a:latin typeface="Arial"/>
                <a:ea typeface=""/>
                <a:cs typeface=""/>
              </a:endParaRPr>
            </a:p>
          </p:txBody>
        </p:sp>
        <p:sp>
          <p:nvSpPr>
            <p:cNvPr id="2346" name="Freeform 56"/>
            <p:cNvSpPr>
              <a:spLocks noChangeAspect="1"/>
            </p:cNvSpPr>
            <p:nvPr/>
          </p:nvSpPr>
          <p:spPr bwMode="auto">
            <a:xfrm>
              <a:off x="3034" y="722"/>
              <a:ext cx="49" cy="54"/>
            </a:xfrm>
            <a:custGeom>
              <a:avLst/>
              <a:gdLst>
                <a:gd name="T0" fmla="*/ 49 w 49"/>
                <a:gd name="T1" fmla="*/ 54 h 54"/>
                <a:gd name="T2" fmla="*/ 49 w 49"/>
                <a:gd name="T3" fmla="*/ 54 h 54"/>
                <a:gd name="T4" fmla="*/ 49 w 49"/>
                <a:gd name="T5" fmla="*/ 53 h 54"/>
                <a:gd name="T6" fmla="*/ 48 w 49"/>
                <a:gd name="T7" fmla="*/ 45 h 54"/>
                <a:gd name="T8" fmla="*/ 46 w 49"/>
                <a:gd name="T9" fmla="*/ 37 h 54"/>
                <a:gd name="T10" fmla="*/ 41 w 49"/>
                <a:gd name="T11" fmla="*/ 29 h 54"/>
                <a:gd name="T12" fmla="*/ 36 w 49"/>
                <a:gd name="T13" fmla="*/ 22 h 54"/>
                <a:gd name="T14" fmla="*/ 29 w 49"/>
                <a:gd name="T15" fmla="*/ 15 h 54"/>
                <a:gd name="T16" fmla="*/ 20 w 49"/>
                <a:gd name="T17" fmla="*/ 9 h 54"/>
                <a:gd name="T18" fmla="*/ 11 w 49"/>
                <a:gd name="T19" fmla="*/ 4 h 54"/>
                <a:gd name="T20" fmla="*/ 0 w 49"/>
                <a:gd name="T21" fmla="*/ 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
                <a:gd name="T34" fmla="*/ 0 h 54"/>
                <a:gd name="T35" fmla="*/ 49 w 49"/>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 h="54">
                  <a:moveTo>
                    <a:pt x="49" y="54"/>
                  </a:moveTo>
                  <a:lnTo>
                    <a:pt x="49" y="54"/>
                  </a:lnTo>
                  <a:lnTo>
                    <a:pt x="49" y="53"/>
                  </a:lnTo>
                  <a:lnTo>
                    <a:pt x="48" y="45"/>
                  </a:lnTo>
                  <a:lnTo>
                    <a:pt x="46" y="37"/>
                  </a:lnTo>
                  <a:lnTo>
                    <a:pt x="41" y="29"/>
                  </a:lnTo>
                  <a:lnTo>
                    <a:pt x="36" y="22"/>
                  </a:lnTo>
                  <a:lnTo>
                    <a:pt x="29" y="15"/>
                  </a:lnTo>
                  <a:lnTo>
                    <a:pt x="20" y="9"/>
                  </a:lnTo>
                  <a:lnTo>
                    <a:pt x="11" y="4"/>
                  </a:lnTo>
                  <a:lnTo>
                    <a:pt x="0" y="0"/>
                  </a:lnTo>
                </a:path>
              </a:pathLst>
            </a:custGeom>
            <a:solidFill>
              <a:schemeClr val="bg1"/>
            </a:solidFill>
            <a:ln w="12700">
              <a:solidFill>
                <a:srgbClr val="000000"/>
              </a:solidFill>
              <a:prstDash val="solid"/>
              <a:round/>
              <a:headEnd/>
              <a:tailEnd/>
            </a:ln>
          </p:spPr>
          <p:txBody>
            <a:bodyPr/>
            <a:lstStyle/>
            <a:p>
              <a:endParaRPr lang="en-US" sz="800">
                <a:solidFill>
                  <a:srgbClr val="000000">
                    <a:lumMod val="65000"/>
                    <a:lumOff val="35000"/>
                  </a:srgbClr>
                </a:solidFill>
                <a:latin typeface="Arial"/>
                <a:ea typeface=""/>
                <a:cs typeface=""/>
              </a:endParaRPr>
            </a:p>
          </p:txBody>
        </p:sp>
        <p:sp>
          <p:nvSpPr>
            <p:cNvPr id="2347" name="Freeform 57"/>
            <p:cNvSpPr>
              <a:spLocks noChangeAspect="1"/>
            </p:cNvSpPr>
            <p:nvPr/>
          </p:nvSpPr>
          <p:spPr bwMode="auto">
            <a:xfrm>
              <a:off x="3126" y="665"/>
              <a:ext cx="22" cy="20"/>
            </a:xfrm>
            <a:custGeom>
              <a:avLst/>
              <a:gdLst>
                <a:gd name="T0" fmla="*/ 0 w 22"/>
                <a:gd name="T1" fmla="*/ 20 h 20"/>
                <a:gd name="T2" fmla="*/ 7 w 22"/>
                <a:gd name="T3" fmla="*/ 16 h 20"/>
                <a:gd name="T4" fmla="*/ 13 w 22"/>
                <a:gd name="T5" fmla="*/ 11 h 20"/>
                <a:gd name="T6" fmla="*/ 22 w 22"/>
                <a:gd name="T7" fmla="*/ 0 h 20"/>
                <a:gd name="T8" fmla="*/ 0 60000 65536"/>
                <a:gd name="T9" fmla="*/ 0 60000 65536"/>
                <a:gd name="T10" fmla="*/ 0 60000 65536"/>
                <a:gd name="T11" fmla="*/ 0 60000 65536"/>
                <a:gd name="T12" fmla="*/ 0 w 22"/>
                <a:gd name="T13" fmla="*/ 0 h 20"/>
                <a:gd name="T14" fmla="*/ 22 w 22"/>
                <a:gd name="T15" fmla="*/ 20 h 20"/>
              </a:gdLst>
              <a:ahLst/>
              <a:cxnLst>
                <a:cxn ang="T8">
                  <a:pos x="T0" y="T1"/>
                </a:cxn>
                <a:cxn ang="T9">
                  <a:pos x="T2" y="T3"/>
                </a:cxn>
                <a:cxn ang="T10">
                  <a:pos x="T4" y="T5"/>
                </a:cxn>
                <a:cxn ang="T11">
                  <a:pos x="T6" y="T7"/>
                </a:cxn>
              </a:cxnLst>
              <a:rect l="T12" t="T13" r="T14" b="T15"/>
              <a:pathLst>
                <a:path w="22" h="20">
                  <a:moveTo>
                    <a:pt x="0" y="20"/>
                  </a:moveTo>
                  <a:lnTo>
                    <a:pt x="7" y="16"/>
                  </a:lnTo>
                  <a:lnTo>
                    <a:pt x="13" y="11"/>
                  </a:lnTo>
                  <a:lnTo>
                    <a:pt x="22" y="0"/>
                  </a:lnTo>
                </a:path>
              </a:pathLst>
            </a:custGeom>
            <a:solidFill>
              <a:schemeClr val="bg1"/>
            </a:solidFill>
            <a:ln w="12700">
              <a:solidFill>
                <a:srgbClr val="000000"/>
              </a:solidFill>
              <a:prstDash val="solid"/>
              <a:round/>
              <a:headEnd/>
              <a:tailEnd/>
            </a:ln>
          </p:spPr>
          <p:txBody>
            <a:bodyPr/>
            <a:lstStyle/>
            <a:p>
              <a:endParaRPr lang="en-US" sz="800">
                <a:solidFill>
                  <a:srgbClr val="000000">
                    <a:lumMod val="65000"/>
                    <a:lumOff val="35000"/>
                  </a:srgbClr>
                </a:solidFill>
                <a:latin typeface="Arial"/>
                <a:ea typeface=""/>
                <a:cs typeface=""/>
              </a:endParaRPr>
            </a:p>
          </p:txBody>
        </p:sp>
        <p:sp>
          <p:nvSpPr>
            <p:cNvPr id="2348" name="Freeform 58"/>
            <p:cNvSpPr>
              <a:spLocks noChangeAspect="1"/>
            </p:cNvSpPr>
            <p:nvPr/>
          </p:nvSpPr>
          <p:spPr bwMode="auto">
            <a:xfrm>
              <a:off x="3096" y="591"/>
              <a:ext cx="1" cy="9"/>
            </a:xfrm>
            <a:custGeom>
              <a:avLst/>
              <a:gdLst>
                <a:gd name="T0" fmla="*/ 1 w 1"/>
                <a:gd name="T1" fmla="*/ 9 h 9"/>
                <a:gd name="T2" fmla="*/ 1 w 1"/>
                <a:gd name="T3" fmla="*/ 9 h 9"/>
                <a:gd name="T4" fmla="*/ 1 w 1"/>
                <a:gd name="T5" fmla="*/ 8 h 9"/>
                <a:gd name="T6" fmla="*/ 1 w 1"/>
                <a:gd name="T7" fmla="*/ 4 h 9"/>
                <a:gd name="T8" fmla="*/ 0 w 1"/>
                <a:gd name="T9" fmla="*/ 0 h 9"/>
                <a:gd name="T10" fmla="*/ 0 60000 65536"/>
                <a:gd name="T11" fmla="*/ 0 60000 65536"/>
                <a:gd name="T12" fmla="*/ 0 60000 65536"/>
                <a:gd name="T13" fmla="*/ 0 60000 65536"/>
                <a:gd name="T14" fmla="*/ 0 60000 65536"/>
                <a:gd name="T15" fmla="*/ 0 w 1"/>
                <a:gd name="T16" fmla="*/ 0 h 9"/>
                <a:gd name="T17" fmla="*/ 1 w 1"/>
                <a:gd name="T18" fmla="*/ 9 h 9"/>
              </a:gdLst>
              <a:ahLst/>
              <a:cxnLst>
                <a:cxn ang="T10">
                  <a:pos x="T0" y="T1"/>
                </a:cxn>
                <a:cxn ang="T11">
                  <a:pos x="T2" y="T3"/>
                </a:cxn>
                <a:cxn ang="T12">
                  <a:pos x="T4" y="T5"/>
                </a:cxn>
                <a:cxn ang="T13">
                  <a:pos x="T6" y="T7"/>
                </a:cxn>
                <a:cxn ang="T14">
                  <a:pos x="T8" y="T9"/>
                </a:cxn>
              </a:cxnLst>
              <a:rect l="T15" t="T16" r="T17" b="T18"/>
              <a:pathLst>
                <a:path w="1" h="9">
                  <a:moveTo>
                    <a:pt x="1" y="9"/>
                  </a:moveTo>
                  <a:lnTo>
                    <a:pt x="1" y="9"/>
                  </a:lnTo>
                  <a:lnTo>
                    <a:pt x="1" y="8"/>
                  </a:lnTo>
                  <a:lnTo>
                    <a:pt x="1" y="4"/>
                  </a:lnTo>
                  <a:lnTo>
                    <a:pt x="0" y="0"/>
                  </a:lnTo>
                </a:path>
              </a:pathLst>
            </a:custGeom>
            <a:solidFill>
              <a:schemeClr val="bg1"/>
            </a:solidFill>
            <a:ln w="12700">
              <a:solidFill>
                <a:srgbClr val="000000"/>
              </a:solidFill>
              <a:prstDash val="solid"/>
              <a:round/>
              <a:headEnd/>
              <a:tailEnd/>
            </a:ln>
          </p:spPr>
          <p:txBody>
            <a:bodyPr/>
            <a:lstStyle/>
            <a:p>
              <a:endParaRPr lang="en-US" sz="800">
                <a:solidFill>
                  <a:srgbClr val="000000">
                    <a:lumMod val="65000"/>
                    <a:lumOff val="35000"/>
                  </a:srgbClr>
                </a:solidFill>
                <a:latin typeface="Arial"/>
                <a:ea typeface=""/>
                <a:cs typeface=""/>
              </a:endParaRPr>
            </a:p>
          </p:txBody>
        </p:sp>
        <p:sp>
          <p:nvSpPr>
            <p:cNvPr id="2349" name="Freeform 59"/>
            <p:cNvSpPr>
              <a:spLocks noChangeAspect="1"/>
            </p:cNvSpPr>
            <p:nvPr/>
          </p:nvSpPr>
          <p:spPr bwMode="auto">
            <a:xfrm>
              <a:off x="2959" y="567"/>
              <a:ext cx="11" cy="13"/>
            </a:xfrm>
            <a:custGeom>
              <a:avLst/>
              <a:gdLst>
                <a:gd name="T0" fmla="*/ 11 w 11"/>
                <a:gd name="T1" fmla="*/ 0 h 13"/>
                <a:gd name="T2" fmla="*/ 5 w 11"/>
                <a:gd name="T3" fmla="*/ 6 h 13"/>
                <a:gd name="T4" fmla="*/ 0 w 11"/>
                <a:gd name="T5" fmla="*/ 13 h 13"/>
                <a:gd name="T6" fmla="*/ 0 60000 65536"/>
                <a:gd name="T7" fmla="*/ 0 60000 65536"/>
                <a:gd name="T8" fmla="*/ 0 60000 65536"/>
                <a:gd name="T9" fmla="*/ 0 w 11"/>
                <a:gd name="T10" fmla="*/ 0 h 13"/>
                <a:gd name="T11" fmla="*/ 11 w 11"/>
                <a:gd name="T12" fmla="*/ 13 h 13"/>
              </a:gdLst>
              <a:ahLst/>
              <a:cxnLst>
                <a:cxn ang="T6">
                  <a:pos x="T0" y="T1"/>
                </a:cxn>
                <a:cxn ang="T7">
                  <a:pos x="T2" y="T3"/>
                </a:cxn>
                <a:cxn ang="T8">
                  <a:pos x="T4" y="T5"/>
                </a:cxn>
              </a:cxnLst>
              <a:rect l="T9" t="T10" r="T11" b="T12"/>
              <a:pathLst>
                <a:path w="11" h="13">
                  <a:moveTo>
                    <a:pt x="11" y="0"/>
                  </a:moveTo>
                  <a:lnTo>
                    <a:pt x="5" y="6"/>
                  </a:lnTo>
                  <a:lnTo>
                    <a:pt x="0" y="13"/>
                  </a:lnTo>
                </a:path>
              </a:pathLst>
            </a:custGeom>
            <a:solidFill>
              <a:schemeClr val="bg1"/>
            </a:solidFill>
            <a:ln w="12700">
              <a:solidFill>
                <a:srgbClr val="000000"/>
              </a:solidFill>
              <a:prstDash val="solid"/>
              <a:round/>
              <a:headEnd/>
              <a:tailEnd/>
            </a:ln>
          </p:spPr>
          <p:txBody>
            <a:bodyPr/>
            <a:lstStyle/>
            <a:p>
              <a:endParaRPr lang="en-US" sz="800">
                <a:solidFill>
                  <a:srgbClr val="000000">
                    <a:lumMod val="65000"/>
                    <a:lumOff val="35000"/>
                  </a:srgbClr>
                </a:solidFill>
                <a:latin typeface="Arial"/>
                <a:ea typeface=""/>
                <a:cs typeface=""/>
              </a:endParaRPr>
            </a:p>
          </p:txBody>
        </p:sp>
        <p:sp>
          <p:nvSpPr>
            <p:cNvPr id="2350" name="Freeform 60"/>
            <p:cNvSpPr>
              <a:spLocks noChangeAspect="1"/>
            </p:cNvSpPr>
            <p:nvPr/>
          </p:nvSpPr>
          <p:spPr bwMode="auto">
            <a:xfrm>
              <a:off x="2855" y="575"/>
              <a:ext cx="6" cy="10"/>
            </a:xfrm>
            <a:custGeom>
              <a:avLst/>
              <a:gdLst>
                <a:gd name="T0" fmla="*/ 6 w 6"/>
                <a:gd name="T1" fmla="*/ 0 h 10"/>
                <a:gd name="T2" fmla="*/ 2 w 6"/>
                <a:gd name="T3" fmla="*/ 5 h 10"/>
                <a:gd name="T4" fmla="*/ 0 w 6"/>
                <a:gd name="T5" fmla="*/ 10 h 10"/>
                <a:gd name="T6" fmla="*/ 0 60000 65536"/>
                <a:gd name="T7" fmla="*/ 0 60000 65536"/>
                <a:gd name="T8" fmla="*/ 0 60000 65536"/>
                <a:gd name="T9" fmla="*/ 0 w 6"/>
                <a:gd name="T10" fmla="*/ 0 h 10"/>
                <a:gd name="T11" fmla="*/ 6 w 6"/>
                <a:gd name="T12" fmla="*/ 10 h 10"/>
              </a:gdLst>
              <a:ahLst/>
              <a:cxnLst>
                <a:cxn ang="T6">
                  <a:pos x="T0" y="T1"/>
                </a:cxn>
                <a:cxn ang="T7">
                  <a:pos x="T2" y="T3"/>
                </a:cxn>
                <a:cxn ang="T8">
                  <a:pos x="T4" y="T5"/>
                </a:cxn>
              </a:cxnLst>
              <a:rect l="T9" t="T10" r="T11" b="T12"/>
              <a:pathLst>
                <a:path w="6" h="10">
                  <a:moveTo>
                    <a:pt x="6" y="0"/>
                  </a:moveTo>
                  <a:lnTo>
                    <a:pt x="2" y="5"/>
                  </a:lnTo>
                  <a:lnTo>
                    <a:pt x="0" y="10"/>
                  </a:lnTo>
                </a:path>
              </a:pathLst>
            </a:custGeom>
            <a:solidFill>
              <a:schemeClr val="bg1"/>
            </a:solidFill>
            <a:ln w="12700">
              <a:solidFill>
                <a:srgbClr val="000000"/>
              </a:solidFill>
              <a:prstDash val="solid"/>
              <a:round/>
              <a:headEnd/>
              <a:tailEnd/>
            </a:ln>
          </p:spPr>
          <p:txBody>
            <a:bodyPr/>
            <a:lstStyle/>
            <a:p>
              <a:endParaRPr lang="en-US" sz="800">
                <a:solidFill>
                  <a:srgbClr val="000000">
                    <a:lumMod val="65000"/>
                    <a:lumOff val="35000"/>
                  </a:srgbClr>
                </a:solidFill>
                <a:latin typeface="Arial"/>
                <a:ea typeface=""/>
                <a:cs typeface=""/>
              </a:endParaRPr>
            </a:p>
          </p:txBody>
        </p:sp>
        <p:sp>
          <p:nvSpPr>
            <p:cNvPr id="2351" name="Freeform 61"/>
            <p:cNvSpPr>
              <a:spLocks noChangeAspect="1"/>
            </p:cNvSpPr>
            <p:nvPr/>
          </p:nvSpPr>
          <p:spPr bwMode="auto">
            <a:xfrm>
              <a:off x="2735" y="589"/>
              <a:ext cx="19" cy="10"/>
            </a:xfrm>
            <a:custGeom>
              <a:avLst/>
              <a:gdLst>
                <a:gd name="T0" fmla="*/ 19 w 19"/>
                <a:gd name="T1" fmla="*/ 10 h 10"/>
                <a:gd name="T2" fmla="*/ 10 w 19"/>
                <a:gd name="T3" fmla="*/ 5 h 10"/>
                <a:gd name="T4" fmla="*/ 0 w 19"/>
                <a:gd name="T5" fmla="*/ 0 h 10"/>
                <a:gd name="T6" fmla="*/ 0 60000 65536"/>
                <a:gd name="T7" fmla="*/ 0 60000 65536"/>
                <a:gd name="T8" fmla="*/ 0 60000 65536"/>
                <a:gd name="T9" fmla="*/ 0 w 19"/>
                <a:gd name="T10" fmla="*/ 0 h 10"/>
                <a:gd name="T11" fmla="*/ 19 w 19"/>
                <a:gd name="T12" fmla="*/ 10 h 10"/>
              </a:gdLst>
              <a:ahLst/>
              <a:cxnLst>
                <a:cxn ang="T6">
                  <a:pos x="T0" y="T1"/>
                </a:cxn>
                <a:cxn ang="T7">
                  <a:pos x="T2" y="T3"/>
                </a:cxn>
                <a:cxn ang="T8">
                  <a:pos x="T4" y="T5"/>
                </a:cxn>
              </a:cxnLst>
              <a:rect l="T9" t="T10" r="T11" b="T12"/>
              <a:pathLst>
                <a:path w="19" h="10">
                  <a:moveTo>
                    <a:pt x="19" y="10"/>
                  </a:moveTo>
                  <a:lnTo>
                    <a:pt x="10" y="5"/>
                  </a:lnTo>
                  <a:lnTo>
                    <a:pt x="0" y="0"/>
                  </a:lnTo>
                </a:path>
              </a:pathLst>
            </a:custGeom>
            <a:solidFill>
              <a:schemeClr val="bg1"/>
            </a:solidFill>
            <a:ln w="12700">
              <a:solidFill>
                <a:srgbClr val="000000"/>
              </a:solidFill>
              <a:prstDash val="solid"/>
              <a:round/>
              <a:headEnd/>
              <a:tailEnd/>
            </a:ln>
          </p:spPr>
          <p:txBody>
            <a:bodyPr/>
            <a:lstStyle/>
            <a:p>
              <a:endParaRPr lang="en-US" sz="800">
                <a:solidFill>
                  <a:srgbClr val="000000">
                    <a:lumMod val="65000"/>
                    <a:lumOff val="35000"/>
                  </a:srgbClr>
                </a:solidFill>
                <a:latin typeface="Arial"/>
                <a:ea typeface=""/>
                <a:cs typeface=""/>
              </a:endParaRPr>
            </a:p>
          </p:txBody>
        </p:sp>
        <p:sp>
          <p:nvSpPr>
            <p:cNvPr id="2352" name="Freeform 62"/>
            <p:cNvSpPr>
              <a:spLocks noChangeAspect="1"/>
            </p:cNvSpPr>
            <p:nvPr/>
          </p:nvSpPr>
          <p:spPr bwMode="auto">
            <a:xfrm>
              <a:off x="2585" y="658"/>
              <a:ext cx="3" cy="10"/>
            </a:xfrm>
            <a:custGeom>
              <a:avLst/>
              <a:gdLst>
                <a:gd name="T0" fmla="*/ 0 w 3"/>
                <a:gd name="T1" fmla="*/ 0 h 10"/>
                <a:gd name="T2" fmla="*/ 1 w 3"/>
                <a:gd name="T3" fmla="*/ 5 h 10"/>
                <a:gd name="T4" fmla="*/ 3 w 3"/>
                <a:gd name="T5" fmla="*/ 10 h 10"/>
                <a:gd name="T6" fmla="*/ 0 60000 65536"/>
                <a:gd name="T7" fmla="*/ 0 60000 65536"/>
                <a:gd name="T8" fmla="*/ 0 60000 65536"/>
                <a:gd name="T9" fmla="*/ 0 w 3"/>
                <a:gd name="T10" fmla="*/ 0 h 10"/>
                <a:gd name="T11" fmla="*/ 3 w 3"/>
                <a:gd name="T12" fmla="*/ 10 h 10"/>
              </a:gdLst>
              <a:ahLst/>
              <a:cxnLst>
                <a:cxn ang="T6">
                  <a:pos x="T0" y="T1"/>
                </a:cxn>
                <a:cxn ang="T7">
                  <a:pos x="T2" y="T3"/>
                </a:cxn>
                <a:cxn ang="T8">
                  <a:pos x="T4" y="T5"/>
                </a:cxn>
              </a:cxnLst>
              <a:rect l="T9" t="T10" r="T11" b="T12"/>
              <a:pathLst>
                <a:path w="3" h="10">
                  <a:moveTo>
                    <a:pt x="0" y="0"/>
                  </a:moveTo>
                  <a:lnTo>
                    <a:pt x="1" y="5"/>
                  </a:lnTo>
                  <a:lnTo>
                    <a:pt x="3" y="10"/>
                  </a:lnTo>
                </a:path>
              </a:pathLst>
            </a:custGeom>
            <a:solidFill>
              <a:schemeClr val="bg1"/>
            </a:solidFill>
            <a:ln w="12700">
              <a:solidFill>
                <a:srgbClr val="000000"/>
              </a:solidFill>
              <a:prstDash val="solid"/>
              <a:round/>
              <a:headEnd/>
              <a:tailEnd/>
            </a:ln>
          </p:spPr>
          <p:txBody>
            <a:bodyPr/>
            <a:lstStyle/>
            <a:p>
              <a:endParaRPr lang="en-US" sz="800">
                <a:solidFill>
                  <a:srgbClr val="000000">
                    <a:lumMod val="65000"/>
                    <a:lumOff val="35000"/>
                  </a:srgbClr>
                </a:solidFill>
                <a:latin typeface="Arial"/>
                <a:ea typeface=""/>
                <a:cs typeface=""/>
              </a:endParaRPr>
            </a:p>
          </p:txBody>
        </p:sp>
        <p:sp>
          <p:nvSpPr>
            <p:cNvPr id="2353" name="Rectangle 63"/>
            <p:cNvSpPr>
              <a:spLocks noChangeAspect="1" noChangeArrowheads="1"/>
            </p:cNvSpPr>
            <p:nvPr/>
          </p:nvSpPr>
          <p:spPr bwMode="auto">
            <a:xfrm>
              <a:off x="2661" y="622"/>
              <a:ext cx="337" cy="168"/>
            </a:xfrm>
            <a:prstGeom prst="rect">
              <a:avLst/>
            </a:prstGeom>
            <a:solidFill>
              <a:schemeClr val="bg1"/>
            </a:solidFill>
            <a:ln w="9525">
              <a:noFill/>
              <a:miter lim="800000"/>
              <a:headEnd/>
              <a:tailEnd/>
            </a:ln>
          </p:spPr>
          <p:txBody>
            <a:bodyPr wrap="none" lIns="92075" tIns="46038" rIns="92075" bIns="46038" anchor="ctr"/>
            <a:lstStyle/>
            <a:p>
              <a:pPr algn="ctr"/>
              <a:endParaRPr lang="en-US">
                <a:solidFill>
                  <a:srgbClr val="000000">
                    <a:lumMod val="65000"/>
                    <a:lumOff val="35000"/>
                  </a:srgbClr>
                </a:solidFill>
                <a:latin typeface="Times New Roman" pitchFamily="18" charset="0"/>
                <a:ea typeface=""/>
                <a:cs typeface=""/>
              </a:endParaRPr>
            </a:p>
          </p:txBody>
        </p:sp>
      </p:grpSp>
      <p:grpSp>
        <p:nvGrpSpPr>
          <p:cNvPr id="12" name="Group 64"/>
          <p:cNvGrpSpPr>
            <a:grpSpLocks/>
          </p:cNvGrpSpPr>
          <p:nvPr/>
        </p:nvGrpSpPr>
        <p:grpSpPr bwMode="auto">
          <a:xfrm>
            <a:off x="2029387" y="1042020"/>
            <a:ext cx="60325" cy="863600"/>
            <a:chOff x="3221" y="658"/>
            <a:chExt cx="38" cy="544"/>
          </a:xfrm>
        </p:grpSpPr>
        <p:sp>
          <p:nvSpPr>
            <p:cNvPr id="2335" name="Line 65"/>
            <p:cNvSpPr>
              <a:spLocks noChangeAspect="1" noChangeShapeType="1"/>
            </p:cNvSpPr>
            <p:nvPr/>
          </p:nvSpPr>
          <p:spPr bwMode="auto">
            <a:xfrm>
              <a:off x="3243" y="1096"/>
              <a:ext cx="2" cy="99"/>
            </a:xfrm>
            <a:prstGeom prst="line">
              <a:avLst/>
            </a:prstGeom>
            <a:noFill/>
            <a:ln w="28575">
              <a:solidFill>
                <a:srgbClr val="FF0000"/>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2336" name="Freeform 66"/>
            <p:cNvSpPr>
              <a:spLocks noChangeAspect="1"/>
            </p:cNvSpPr>
            <p:nvPr/>
          </p:nvSpPr>
          <p:spPr bwMode="auto">
            <a:xfrm>
              <a:off x="3221" y="946"/>
              <a:ext cx="38" cy="152"/>
            </a:xfrm>
            <a:custGeom>
              <a:avLst/>
              <a:gdLst>
                <a:gd name="T0" fmla="*/ 22 w 106"/>
                <a:gd name="T1" fmla="*/ 152 h 438"/>
                <a:gd name="T2" fmla="*/ 22 w 106"/>
                <a:gd name="T3" fmla="*/ 135 h 438"/>
                <a:gd name="T4" fmla="*/ 4 w 106"/>
                <a:gd name="T5" fmla="*/ 118 h 438"/>
                <a:gd name="T6" fmla="*/ 38 w 106"/>
                <a:gd name="T7" fmla="*/ 99 h 438"/>
                <a:gd name="T8" fmla="*/ 4 w 106"/>
                <a:gd name="T9" fmla="*/ 85 h 438"/>
                <a:gd name="T10" fmla="*/ 35 w 106"/>
                <a:gd name="T11" fmla="*/ 68 h 438"/>
                <a:gd name="T12" fmla="*/ 0 w 106"/>
                <a:gd name="T13" fmla="*/ 53 h 438"/>
                <a:gd name="T14" fmla="*/ 34 w 106"/>
                <a:gd name="T15" fmla="*/ 34 h 438"/>
                <a:gd name="T16" fmla="*/ 16 w 106"/>
                <a:gd name="T17" fmla="*/ 19 h 438"/>
                <a:gd name="T18" fmla="*/ 16 w 106"/>
                <a:gd name="T19" fmla="*/ 0 h 4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438"/>
                <a:gd name="T32" fmla="*/ 106 w 106"/>
                <a:gd name="T33" fmla="*/ 438 h 4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438">
                  <a:moveTo>
                    <a:pt x="61" y="437"/>
                  </a:moveTo>
                  <a:lnTo>
                    <a:pt x="60" y="388"/>
                  </a:lnTo>
                  <a:lnTo>
                    <a:pt x="12" y="341"/>
                  </a:lnTo>
                  <a:lnTo>
                    <a:pt x="105" y="286"/>
                  </a:lnTo>
                  <a:lnTo>
                    <a:pt x="12" y="244"/>
                  </a:lnTo>
                  <a:lnTo>
                    <a:pt x="98" y="195"/>
                  </a:lnTo>
                  <a:lnTo>
                    <a:pt x="0" y="153"/>
                  </a:lnTo>
                  <a:lnTo>
                    <a:pt x="94" y="98"/>
                  </a:lnTo>
                  <a:lnTo>
                    <a:pt x="45" y="54"/>
                  </a:lnTo>
                  <a:lnTo>
                    <a:pt x="45" y="0"/>
                  </a:lnTo>
                </a:path>
              </a:pathLst>
            </a:custGeom>
            <a:noFill/>
            <a:ln w="28575" cap="rnd" cmpd="sng">
              <a:solidFill>
                <a:srgbClr val="FF0000"/>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2337" name="Line 67"/>
            <p:cNvSpPr>
              <a:spLocks noChangeAspect="1" noChangeShapeType="1"/>
            </p:cNvSpPr>
            <p:nvPr/>
          </p:nvSpPr>
          <p:spPr bwMode="auto">
            <a:xfrm flipH="1" flipV="1">
              <a:off x="3233" y="667"/>
              <a:ext cx="4" cy="280"/>
            </a:xfrm>
            <a:prstGeom prst="line">
              <a:avLst/>
            </a:prstGeom>
            <a:noFill/>
            <a:ln w="28575">
              <a:solidFill>
                <a:srgbClr val="FF0000"/>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2338" name="AutoShape 68"/>
            <p:cNvSpPr>
              <a:spLocks noChangeAspect="1" noChangeArrowheads="1"/>
            </p:cNvSpPr>
            <p:nvPr/>
          </p:nvSpPr>
          <p:spPr bwMode="auto">
            <a:xfrm>
              <a:off x="3224" y="658"/>
              <a:ext cx="18" cy="17"/>
            </a:xfrm>
            <a:prstGeom prst="hexagon">
              <a:avLst>
                <a:gd name="adj" fmla="val 26466"/>
                <a:gd name="vf" fmla="val 115470"/>
              </a:avLst>
            </a:prstGeom>
            <a:solidFill>
              <a:schemeClr val="tx1"/>
            </a:solidFill>
            <a:ln w="28575">
              <a:solidFill>
                <a:srgbClr val="FF0000"/>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2339" name="AutoShape 69"/>
            <p:cNvSpPr>
              <a:spLocks noChangeAspect="1" noChangeArrowheads="1"/>
            </p:cNvSpPr>
            <p:nvPr/>
          </p:nvSpPr>
          <p:spPr bwMode="auto">
            <a:xfrm>
              <a:off x="3236" y="1184"/>
              <a:ext cx="18" cy="18"/>
            </a:xfrm>
            <a:prstGeom prst="hexagon">
              <a:avLst>
                <a:gd name="adj" fmla="val 24995"/>
                <a:gd name="vf" fmla="val 115470"/>
              </a:avLst>
            </a:prstGeom>
            <a:solidFill>
              <a:schemeClr val="tx1"/>
            </a:solidFill>
            <a:ln w="28575">
              <a:solidFill>
                <a:srgbClr val="FF0000"/>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grpSp>
      <p:sp>
        <p:nvSpPr>
          <p:cNvPr id="2073" name="Rectangle 70"/>
          <p:cNvSpPr>
            <a:spLocks noChangeAspect="1" noChangeArrowheads="1"/>
          </p:cNvSpPr>
          <p:nvPr/>
        </p:nvSpPr>
        <p:spPr bwMode="auto">
          <a:xfrm rot="16200000">
            <a:off x="1591305" y="941458"/>
            <a:ext cx="1134926" cy="212237"/>
          </a:xfrm>
          <a:prstGeom prst="rect">
            <a:avLst/>
          </a:prstGeom>
          <a:noFill/>
          <a:ln w="9525">
            <a:noFill/>
            <a:miter lim="800000"/>
            <a:headEnd/>
            <a:tailEnd/>
          </a:ln>
        </p:spPr>
        <p:txBody>
          <a:bodyPr wrap="none" lIns="73025" tIns="36512" rIns="73025" bIns="36512">
            <a:spAutoFit/>
          </a:bodyPr>
          <a:lstStyle/>
          <a:p>
            <a:pPr defTabSz="585788"/>
            <a:r>
              <a:rPr lang="en-US" sz="900">
                <a:solidFill>
                  <a:srgbClr val="000000">
                    <a:lumMod val="65000"/>
                    <a:lumOff val="35000"/>
                  </a:srgbClr>
                </a:solidFill>
                <a:latin typeface="Arial Rounded MT Bold" pitchFamily="34" charset="0"/>
                <a:ea typeface=""/>
                <a:cs typeface=""/>
              </a:rPr>
              <a:t>Sensible heat flux</a:t>
            </a:r>
          </a:p>
        </p:txBody>
      </p:sp>
      <p:sp>
        <p:nvSpPr>
          <p:cNvPr id="2074" name="Rectangle 71"/>
          <p:cNvSpPr>
            <a:spLocks noChangeAspect="1" noChangeArrowheads="1"/>
          </p:cNvSpPr>
          <p:nvPr/>
        </p:nvSpPr>
        <p:spPr bwMode="auto">
          <a:xfrm rot="16200000">
            <a:off x="1398034" y="1000734"/>
            <a:ext cx="1008289" cy="212237"/>
          </a:xfrm>
          <a:prstGeom prst="rect">
            <a:avLst/>
          </a:prstGeom>
          <a:noFill/>
          <a:ln w="9525">
            <a:noFill/>
            <a:miter lim="800000"/>
            <a:headEnd/>
            <a:tailEnd/>
          </a:ln>
        </p:spPr>
        <p:txBody>
          <a:bodyPr wrap="none" lIns="73025" tIns="36512" rIns="73025" bIns="36512">
            <a:spAutoFit/>
          </a:bodyPr>
          <a:lstStyle/>
          <a:p>
            <a:pPr defTabSz="585788"/>
            <a:r>
              <a:rPr lang="en-US" sz="900" dirty="0">
                <a:solidFill>
                  <a:srgbClr val="000000">
                    <a:lumMod val="65000"/>
                    <a:lumOff val="35000"/>
                  </a:srgbClr>
                </a:solidFill>
                <a:latin typeface="Arial Rounded MT Bold" pitchFamily="34" charset="0"/>
                <a:ea typeface=""/>
                <a:cs typeface=""/>
              </a:rPr>
              <a:t>Latent heat flux</a:t>
            </a:r>
          </a:p>
        </p:txBody>
      </p:sp>
      <p:grpSp>
        <p:nvGrpSpPr>
          <p:cNvPr id="13" name="Group 72"/>
          <p:cNvGrpSpPr>
            <a:grpSpLocks/>
          </p:cNvGrpSpPr>
          <p:nvPr/>
        </p:nvGrpSpPr>
        <p:grpSpPr bwMode="auto">
          <a:xfrm>
            <a:off x="1755334" y="1056543"/>
            <a:ext cx="69850" cy="841375"/>
            <a:chOff x="3089" y="662"/>
            <a:chExt cx="44" cy="530"/>
          </a:xfrm>
        </p:grpSpPr>
        <p:sp>
          <p:nvSpPr>
            <p:cNvPr id="2327" name="Line 73"/>
            <p:cNvSpPr>
              <a:spLocks noChangeAspect="1" noChangeShapeType="1"/>
            </p:cNvSpPr>
            <p:nvPr/>
          </p:nvSpPr>
          <p:spPr bwMode="auto">
            <a:xfrm flipH="1">
              <a:off x="3107" y="1095"/>
              <a:ext cx="4" cy="8"/>
            </a:xfrm>
            <a:prstGeom prst="line">
              <a:avLst/>
            </a:prstGeom>
            <a:noFill/>
            <a:ln w="28575">
              <a:solidFill>
                <a:srgbClr val="0070C0"/>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2328" name="Line 74"/>
            <p:cNvSpPr>
              <a:spLocks noChangeAspect="1" noChangeShapeType="1"/>
            </p:cNvSpPr>
            <p:nvPr/>
          </p:nvSpPr>
          <p:spPr bwMode="auto">
            <a:xfrm flipH="1" flipV="1">
              <a:off x="3111" y="1095"/>
              <a:ext cx="14" cy="0"/>
            </a:xfrm>
            <a:prstGeom prst="line">
              <a:avLst/>
            </a:prstGeom>
            <a:noFill/>
            <a:ln w="28575">
              <a:solidFill>
                <a:srgbClr val="0070C0"/>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2329" name="Freeform 75"/>
            <p:cNvSpPr>
              <a:spLocks noChangeAspect="1"/>
            </p:cNvSpPr>
            <p:nvPr/>
          </p:nvSpPr>
          <p:spPr bwMode="auto">
            <a:xfrm>
              <a:off x="3095" y="1019"/>
              <a:ext cx="38" cy="152"/>
            </a:xfrm>
            <a:custGeom>
              <a:avLst/>
              <a:gdLst>
                <a:gd name="T0" fmla="*/ 22 w 107"/>
                <a:gd name="T1" fmla="*/ 152 h 437"/>
                <a:gd name="T2" fmla="*/ 21 w 107"/>
                <a:gd name="T3" fmla="*/ 135 h 437"/>
                <a:gd name="T4" fmla="*/ 4 w 107"/>
                <a:gd name="T5" fmla="*/ 118 h 437"/>
                <a:gd name="T6" fmla="*/ 38 w 107"/>
                <a:gd name="T7" fmla="*/ 99 h 437"/>
                <a:gd name="T8" fmla="*/ 4 w 107"/>
                <a:gd name="T9" fmla="*/ 85 h 437"/>
                <a:gd name="T10" fmla="*/ 35 w 107"/>
                <a:gd name="T11" fmla="*/ 67 h 437"/>
                <a:gd name="T12" fmla="*/ 0 w 107"/>
                <a:gd name="T13" fmla="*/ 53 h 437"/>
                <a:gd name="T14" fmla="*/ 34 w 107"/>
                <a:gd name="T15" fmla="*/ 34 h 437"/>
                <a:gd name="T16" fmla="*/ 16 w 107"/>
                <a:gd name="T17" fmla="*/ 19 h 437"/>
                <a:gd name="T18" fmla="*/ 16 w 107"/>
                <a:gd name="T19" fmla="*/ 0 h 4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
                <a:gd name="T31" fmla="*/ 0 h 437"/>
                <a:gd name="T32" fmla="*/ 107 w 107"/>
                <a:gd name="T33" fmla="*/ 437 h 4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 h="437">
                  <a:moveTo>
                    <a:pt x="62" y="436"/>
                  </a:moveTo>
                  <a:lnTo>
                    <a:pt x="60" y="387"/>
                  </a:lnTo>
                  <a:lnTo>
                    <a:pt x="12" y="340"/>
                  </a:lnTo>
                  <a:lnTo>
                    <a:pt x="106" y="286"/>
                  </a:lnTo>
                  <a:lnTo>
                    <a:pt x="12" y="243"/>
                  </a:lnTo>
                  <a:lnTo>
                    <a:pt x="99" y="194"/>
                  </a:lnTo>
                  <a:lnTo>
                    <a:pt x="0" y="152"/>
                  </a:lnTo>
                  <a:lnTo>
                    <a:pt x="96" y="97"/>
                  </a:lnTo>
                  <a:lnTo>
                    <a:pt x="45" y="54"/>
                  </a:lnTo>
                  <a:lnTo>
                    <a:pt x="46" y="0"/>
                  </a:lnTo>
                </a:path>
              </a:pathLst>
            </a:custGeom>
            <a:noFill/>
            <a:ln w="28575" cap="rnd" cmpd="sng">
              <a:solidFill>
                <a:srgbClr val="0070C0"/>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2330" name="Freeform 76"/>
            <p:cNvSpPr>
              <a:spLocks noChangeAspect="1"/>
            </p:cNvSpPr>
            <p:nvPr/>
          </p:nvSpPr>
          <p:spPr bwMode="auto">
            <a:xfrm>
              <a:off x="3089" y="826"/>
              <a:ext cx="37" cy="152"/>
            </a:xfrm>
            <a:custGeom>
              <a:avLst/>
              <a:gdLst>
                <a:gd name="T0" fmla="*/ 21 w 107"/>
                <a:gd name="T1" fmla="*/ 152 h 437"/>
                <a:gd name="T2" fmla="*/ 21 w 107"/>
                <a:gd name="T3" fmla="*/ 135 h 437"/>
                <a:gd name="T4" fmla="*/ 4 w 107"/>
                <a:gd name="T5" fmla="*/ 118 h 437"/>
                <a:gd name="T6" fmla="*/ 37 w 107"/>
                <a:gd name="T7" fmla="*/ 99 h 437"/>
                <a:gd name="T8" fmla="*/ 4 w 107"/>
                <a:gd name="T9" fmla="*/ 85 h 437"/>
                <a:gd name="T10" fmla="*/ 34 w 107"/>
                <a:gd name="T11" fmla="*/ 67 h 437"/>
                <a:gd name="T12" fmla="*/ 0 w 107"/>
                <a:gd name="T13" fmla="*/ 53 h 437"/>
                <a:gd name="T14" fmla="*/ 33 w 107"/>
                <a:gd name="T15" fmla="*/ 34 h 437"/>
                <a:gd name="T16" fmla="*/ 16 w 107"/>
                <a:gd name="T17" fmla="*/ 18 h 437"/>
                <a:gd name="T18" fmla="*/ 16 w 107"/>
                <a:gd name="T19" fmla="*/ 0 h 4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
                <a:gd name="T31" fmla="*/ 0 h 437"/>
                <a:gd name="T32" fmla="*/ 107 w 107"/>
                <a:gd name="T33" fmla="*/ 437 h 4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 h="437">
                  <a:moveTo>
                    <a:pt x="62" y="436"/>
                  </a:moveTo>
                  <a:lnTo>
                    <a:pt x="60" y="387"/>
                  </a:lnTo>
                  <a:lnTo>
                    <a:pt x="12" y="340"/>
                  </a:lnTo>
                  <a:lnTo>
                    <a:pt x="106" y="286"/>
                  </a:lnTo>
                  <a:lnTo>
                    <a:pt x="12" y="243"/>
                  </a:lnTo>
                  <a:lnTo>
                    <a:pt x="99" y="194"/>
                  </a:lnTo>
                  <a:lnTo>
                    <a:pt x="0" y="152"/>
                  </a:lnTo>
                  <a:lnTo>
                    <a:pt x="95" y="97"/>
                  </a:lnTo>
                  <a:lnTo>
                    <a:pt x="45" y="53"/>
                  </a:lnTo>
                  <a:lnTo>
                    <a:pt x="46" y="0"/>
                  </a:lnTo>
                </a:path>
              </a:pathLst>
            </a:custGeom>
            <a:noFill/>
            <a:ln w="28575" cap="rnd" cmpd="sng">
              <a:solidFill>
                <a:srgbClr val="0070C0"/>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2331" name="Line 77"/>
            <p:cNvSpPr>
              <a:spLocks noChangeAspect="1" noChangeShapeType="1"/>
            </p:cNvSpPr>
            <p:nvPr/>
          </p:nvSpPr>
          <p:spPr bwMode="auto">
            <a:xfrm flipH="1" flipV="1">
              <a:off x="3101" y="669"/>
              <a:ext cx="4" cy="157"/>
            </a:xfrm>
            <a:prstGeom prst="line">
              <a:avLst/>
            </a:prstGeom>
            <a:noFill/>
            <a:ln w="28575">
              <a:solidFill>
                <a:srgbClr val="0070C0"/>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2332" name="AutoShape 78"/>
            <p:cNvSpPr>
              <a:spLocks noChangeAspect="1" noChangeArrowheads="1"/>
            </p:cNvSpPr>
            <p:nvPr/>
          </p:nvSpPr>
          <p:spPr bwMode="auto">
            <a:xfrm>
              <a:off x="3091" y="662"/>
              <a:ext cx="18" cy="17"/>
            </a:xfrm>
            <a:prstGeom prst="hexagon">
              <a:avLst>
                <a:gd name="adj" fmla="val 26466"/>
                <a:gd name="vf" fmla="val 115470"/>
              </a:avLst>
            </a:prstGeom>
            <a:solidFill>
              <a:schemeClr val="tx1"/>
            </a:solidFill>
            <a:ln w="28575">
              <a:solidFill>
                <a:srgbClr val="0070C0"/>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2333" name="AutoShape 79"/>
            <p:cNvSpPr>
              <a:spLocks noChangeAspect="1" noChangeArrowheads="1"/>
            </p:cNvSpPr>
            <p:nvPr/>
          </p:nvSpPr>
          <p:spPr bwMode="auto">
            <a:xfrm>
              <a:off x="3108" y="1175"/>
              <a:ext cx="18" cy="17"/>
            </a:xfrm>
            <a:prstGeom prst="hexagon">
              <a:avLst>
                <a:gd name="adj" fmla="val 26466"/>
                <a:gd name="vf" fmla="val 115470"/>
              </a:avLst>
            </a:prstGeom>
            <a:solidFill>
              <a:schemeClr val="tx1"/>
            </a:solidFill>
            <a:ln w="28575">
              <a:solidFill>
                <a:srgbClr val="0070C0"/>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2334" name="Line 80"/>
            <p:cNvSpPr>
              <a:spLocks noChangeAspect="1" noChangeShapeType="1"/>
            </p:cNvSpPr>
            <p:nvPr/>
          </p:nvSpPr>
          <p:spPr bwMode="auto">
            <a:xfrm flipH="1" flipV="1">
              <a:off x="3111" y="979"/>
              <a:ext cx="1" cy="39"/>
            </a:xfrm>
            <a:prstGeom prst="line">
              <a:avLst/>
            </a:prstGeom>
            <a:noFill/>
            <a:ln w="28575">
              <a:solidFill>
                <a:srgbClr val="0070C0"/>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grpSp>
      <p:grpSp>
        <p:nvGrpSpPr>
          <p:cNvPr id="14" name="Group 81"/>
          <p:cNvGrpSpPr>
            <a:grpSpLocks noChangeAspect="1"/>
          </p:cNvGrpSpPr>
          <p:nvPr/>
        </p:nvGrpSpPr>
        <p:grpSpPr bwMode="auto">
          <a:xfrm>
            <a:off x="1734112" y="1923082"/>
            <a:ext cx="123825" cy="328613"/>
            <a:chOff x="3657" y="1317"/>
            <a:chExt cx="226" cy="401"/>
          </a:xfrm>
        </p:grpSpPr>
        <p:sp>
          <p:nvSpPr>
            <p:cNvPr id="2325" name="Line 82"/>
            <p:cNvSpPr>
              <a:spLocks noChangeAspect="1" noChangeShapeType="1"/>
            </p:cNvSpPr>
            <p:nvPr/>
          </p:nvSpPr>
          <p:spPr bwMode="auto">
            <a:xfrm>
              <a:off x="3779" y="1610"/>
              <a:ext cx="0" cy="108"/>
            </a:xfrm>
            <a:prstGeom prst="line">
              <a:avLst/>
            </a:prstGeom>
            <a:noFill/>
            <a:ln w="254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2326" name="Freeform 83"/>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grpSp>
      <p:grpSp>
        <p:nvGrpSpPr>
          <p:cNvPr id="15" name="Group 84"/>
          <p:cNvGrpSpPr>
            <a:grpSpLocks noChangeAspect="1"/>
          </p:cNvGrpSpPr>
          <p:nvPr/>
        </p:nvGrpSpPr>
        <p:grpSpPr bwMode="auto">
          <a:xfrm>
            <a:off x="2176346" y="614665"/>
            <a:ext cx="994264" cy="1249680"/>
            <a:chOff x="2985" y="1019"/>
            <a:chExt cx="782" cy="984"/>
          </a:xfrm>
        </p:grpSpPr>
        <p:sp>
          <p:nvSpPr>
            <p:cNvPr id="2318" name="Freeform 85"/>
            <p:cNvSpPr>
              <a:spLocks noChangeAspect="1"/>
            </p:cNvSpPr>
            <p:nvPr/>
          </p:nvSpPr>
          <p:spPr bwMode="auto">
            <a:xfrm>
              <a:off x="3126" y="1326"/>
              <a:ext cx="373" cy="669"/>
            </a:xfrm>
            <a:custGeom>
              <a:avLst/>
              <a:gdLst>
                <a:gd name="T0" fmla="*/ 10 w 854"/>
                <a:gd name="T1" fmla="*/ 667 h 1537"/>
                <a:gd name="T2" fmla="*/ 24 w 854"/>
                <a:gd name="T3" fmla="*/ 663 h 1537"/>
                <a:gd name="T4" fmla="*/ 39 w 854"/>
                <a:gd name="T5" fmla="*/ 660 h 1537"/>
                <a:gd name="T6" fmla="*/ 54 w 854"/>
                <a:gd name="T7" fmla="*/ 657 h 1537"/>
                <a:gd name="T8" fmla="*/ 69 w 854"/>
                <a:gd name="T9" fmla="*/ 653 h 1537"/>
                <a:gd name="T10" fmla="*/ 83 w 854"/>
                <a:gd name="T11" fmla="*/ 648 h 1537"/>
                <a:gd name="T12" fmla="*/ 103 w 854"/>
                <a:gd name="T13" fmla="*/ 639 h 1537"/>
                <a:gd name="T14" fmla="*/ 117 w 854"/>
                <a:gd name="T15" fmla="*/ 632 h 1537"/>
                <a:gd name="T16" fmla="*/ 131 w 854"/>
                <a:gd name="T17" fmla="*/ 623 h 1537"/>
                <a:gd name="T18" fmla="*/ 145 w 854"/>
                <a:gd name="T19" fmla="*/ 614 h 1537"/>
                <a:gd name="T20" fmla="*/ 158 w 854"/>
                <a:gd name="T21" fmla="*/ 604 h 1537"/>
                <a:gd name="T22" fmla="*/ 169 w 854"/>
                <a:gd name="T23" fmla="*/ 594 h 1537"/>
                <a:gd name="T24" fmla="*/ 184 w 854"/>
                <a:gd name="T25" fmla="*/ 580 h 1537"/>
                <a:gd name="T26" fmla="*/ 194 w 854"/>
                <a:gd name="T27" fmla="*/ 569 h 1537"/>
                <a:gd name="T28" fmla="*/ 204 w 854"/>
                <a:gd name="T29" fmla="*/ 559 h 1537"/>
                <a:gd name="T30" fmla="*/ 212 w 854"/>
                <a:gd name="T31" fmla="*/ 548 h 1537"/>
                <a:gd name="T32" fmla="*/ 220 w 854"/>
                <a:gd name="T33" fmla="*/ 537 h 1537"/>
                <a:gd name="T34" fmla="*/ 228 w 854"/>
                <a:gd name="T35" fmla="*/ 525 h 1537"/>
                <a:gd name="T36" fmla="*/ 235 w 854"/>
                <a:gd name="T37" fmla="*/ 512 h 1537"/>
                <a:gd name="T38" fmla="*/ 245 w 854"/>
                <a:gd name="T39" fmla="*/ 492 h 1537"/>
                <a:gd name="T40" fmla="*/ 252 w 854"/>
                <a:gd name="T41" fmla="*/ 475 h 1537"/>
                <a:gd name="T42" fmla="*/ 260 w 854"/>
                <a:gd name="T43" fmla="*/ 458 h 1537"/>
                <a:gd name="T44" fmla="*/ 267 w 854"/>
                <a:gd name="T45" fmla="*/ 439 h 1537"/>
                <a:gd name="T46" fmla="*/ 276 w 854"/>
                <a:gd name="T47" fmla="*/ 420 h 1537"/>
                <a:gd name="T48" fmla="*/ 283 w 854"/>
                <a:gd name="T49" fmla="*/ 400 h 1537"/>
                <a:gd name="T50" fmla="*/ 294 w 854"/>
                <a:gd name="T51" fmla="*/ 372 h 1537"/>
                <a:gd name="T52" fmla="*/ 301 w 854"/>
                <a:gd name="T53" fmla="*/ 350 h 1537"/>
                <a:gd name="T54" fmla="*/ 309 w 854"/>
                <a:gd name="T55" fmla="*/ 329 h 1537"/>
                <a:gd name="T56" fmla="*/ 317 w 854"/>
                <a:gd name="T57" fmla="*/ 306 h 1537"/>
                <a:gd name="T58" fmla="*/ 324 w 854"/>
                <a:gd name="T59" fmla="*/ 284 h 1537"/>
                <a:gd name="T60" fmla="*/ 330 w 854"/>
                <a:gd name="T61" fmla="*/ 260 h 1537"/>
                <a:gd name="T62" fmla="*/ 338 w 854"/>
                <a:gd name="T63" fmla="*/ 229 h 1537"/>
                <a:gd name="T64" fmla="*/ 344 w 854"/>
                <a:gd name="T65" fmla="*/ 204 h 1537"/>
                <a:gd name="T66" fmla="*/ 349 w 854"/>
                <a:gd name="T67" fmla="*/ 180 h 1537"/>
                <a:gd name="T68" fmla="*/ 353 w 854"/>
                <a:gd name="T69" fmla="*/ 156 h 1537"/>
                <a:gd name="T70" fmla="*/ 356 w 854"/>
                <a:gd name="T71" fmla="*/ 132 h 1537"/>
                <a:gd name="T72" fmla="*/ 359 w 854"/>
                <a:gd name="T73" fmla="*/ 111 h 1537"/>
                <a:gd name="T74" fmla="*/ 362 w 854"/>
                <a:gd name="T75" fmla="*/ 91 h 1537"/>
                <a:gd name="T76" fmla="*/ 365 w 854"/>
                <a:gd name="T77" fmla="*/ 67 h 1537"/>
                <a:gd name="T78" fmla="*/ 367 w 854"/>
                <a:gd name="T79" fmla="*/ 52 h 1537"/>
                <a:gd name="T80" fmla="*/ 368 w 854"/>
                <a:gd name="T81" fmla="*/ 40 h 1537"/>
                <a:gd name="T82" fmla="*/ 370 w 854"/>
                <a:gd name="T83" fmla="*/ 28 h 1537"/>
                <a:gd name="T84" fmla="*/ 370 w 854"/>
                <a:gd name="T85" fmla="*/ 18 h 1537"/>
                <a:gd name="T86" fmla="*/ 372 w 854"/>
                <a:gd name="T87" fmla="*/ 9 h 15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54"/>
                <a:gd name="T133" fmla="*/ 0 h 1537"/>
                <a:gd name="T134" fmla="*/ 854 w 854"/>
                <a:gd name="T135" fmla="*/ 1537 h 15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54" h="1537">
                  <a:moveTo>
                    <a:pt x="0" y="1536"/>
                  </a:moveTo>
                  <a:lnTo>
                    <a:pt x="11" y="1533"/>
                  </a:lnTo>
                  <a:lnTo>
                    <a:pt x="22" y="1532"/>
                  </a:lnTo>
                  <a:lnTo>
                    <a:pt x="33" y="1529"/>
                  </a:lnTo>
                  <a:lnTo>
                    <a:pt x="45" y="1527"/>
                  </a:lnTo>
                  <a:lnTo>
                    <a:pt x="56" y="1524"/>
                  </a:lnTo>
                  <a:lnTo>
                    <a:pt x="68" y="1522"/>
                  </a:lnTo>
                  <a:lnTo>
                    <a:pt x="79" y="1520"/>
                  </a:lnTo>
                  <a:lnTo>
                    <a:pt x="90" y="1517"/>
                  </a:lnTo>
                  <a:lnTo>
                    <a:pt x="101" y="1515"/>
                  </a:lnTo>
                  <a:lnTo>
                    <a:pt x="112" y="1512"/>
                  </a:lnTo>
                  <a:lnTo>
                    <a:pt x="124" y="1509"/>
                  </a:lnTo>
                  <a:lnTo>
                    <a:pt x="136" y="1506"/>
                  </a:lnTo>
                  <a:lnTo>
                    <a:pt x="146" y="1503"/>
                  </a:lnTo>
                  <a:lnTo>
                    <a:pt x="158" y="1500"/>
                  </a:lnTo>
                  <a:lnTo>
                    <a:pt x="169" y="1496"/>
                  </a:lnTo>
                  <a:lnTo>
                    <a:pt x="180" y="1492"/>
                  </a:lnTo>
                  <a:lnTo>
                    <a:pt x="191" y="1488"/>
                  </a:lnTo>
                  <a:lnTo>
                    <a:pt x="202" y="1483"/>
                  </a:lnTo>
                  <a:lnTo>
                    <a:pt x="225" y="1473"/>
                  </a:lnTo>
                  <a:lnTo>
                    <a:pt x="235" y="1468"/>
                  </a:lnTo>
                  <a:lnTo>
                    <a:pt x="246" y="1463"/>
                  </a:lnTo>
                  <a:lnTo>
                    <a:pt x="257" y="1457"/>
                  </a:lnTo>
                  <a:lnTo>
                    <a:pt x="268" y="1451"/>
                  </a:lnTo>
                  <a:lnTo>
                    <a:pt x="279" y="1444"/>
                  </a:lnTo>
                  <a:lnTo>
                    <a:pt x="289" y="1438"/>
                  </a:lnTo>
                  <a:lnTo>
                    <a:pt x="300" y="1431"/>
                  </a:lnTo>
                  <a:lnTo>
                    <a:pt x="310" y="1424"/>
                  </a:lnTo>
                  <a:lnTo>
                    <a:pt x="321" y="1416"/>
                  </a:lnTo>
                  <a:lnTo>
                    <a:pt x="331" y="1410"/>
                  </a:lnTo>
                  <a:lnTo>
                    <a:pt x="341" y="1402"/>
                  </a:lnTo>
                  <a:lnTo>
                    <a:pt x="351" y="1395"/>
                  </a:lnTo>
                  <a:lnTo>
                    <a:pt x="361" y="1387"/>
                  </a:lnTo>
                  <a:lnTo>
                    <a:pt x="370" y="1379"/>
                  </a:lnTo>
                  <a:lnTo>
                    <a:pt x="379" y="1372"/>
                  </a:lnTo>
                  <a:lnTo>
                    <a:pt x="388" y="1364"/>
                  </a:lnTo>
                  <a:lnTo>
                    <a:pt x="397" y="1356"/>
                  </a:lnTo>
                  <a:lnTo>
                    <a:pt x="406" y="1348"/>
                  </a:lnTo>
                  <a:lnTo>
                    <a:pt x="422" y="1332"/>
                  </a:lnTo>
                  <a:lnTo>
                    <a:pt x="430" y="1324"/>
                  </a:lnTo>
                  <a:lnTo>
                    <a:pt x="438" y="1316"/>
                  </a:lnTo>
                  <a:lnTo>
                    <a:pt x="445" y="1308"/>
                  </a:lnTo>
                  <a:lnTo>
                    <a:pt x="452" y="1300"/>
                  </a:lnTo>
                  <a:lnTo>
                    <a:pt x="459" y="1292"/>
                  </a:lnTo>
                  <a:lnTo>
                    <a:pt x="466" y="1284"/>
                  </a:lnTo>
                  <a:lnTo>
                    <a:pt x="472" y="1276"/>
                  </a:lnTo>
                  <a:lnTo>
                    <a:pt x="479" y="1268"/>
                  </a:lnTo>
                  <a:lnTo>
                    <a:pt x="485" y="1260"/>
                  </a:lnTo>
                  <a:lnTo>
                    <a:pt x="491" y="1252"/>
                  </a:lnTo>
                  <a:lnTo>
                    <a:pt x="498" y="1243"/>
                  </a:lnTo>
                  <a:lnTo>
                    <a:pt x="503" y="1234"/>
                  </a:lnTo>
                  <a:lnTo>
                    <a:pt x="509" y="1225"/>
                  </a:lnTo>
                  <a:lnTo>
                    <a:pt x="515" y="1216"/>
                  </a:lnTo>
                  <a:lnTo>
                    <a:pt x="521" y="1206"/>
                  </a:lnTo>
                  <a:lnTo>
                    <a:pt x="526" y="1196"/>
                  </a:lnTo>
                  <a:lnTo>
                    <a:pt x="531" y="1186"/>
                  </a:lnTo>
                  <a:lnTo>
                    <a:pt x="538" y="1176"/>
                  </a:lnTo>
                  <a:lnTo>
                    <a:pt x="549" y="1153"/>
                  </a:lnTo>
                  <a:lnTo>
                    <a:pt x="555" y="1142"/>
                  </a:lnTo>
                  <a:lnTo>
                    <a:pt x="560" y="1131"/>
                  </a:lnTo>
                  <a:lnTo>
                    <a:pt x="566" y="1118"/>
                  </a:lnTo>
                  <a:lnTo>
                    <a:pt x="571" y="1105"/>
                  </a:lnTo>
                  <a:lnTo>
                    <a:pt x="577" y="1092"/>
                  </a:lnTo>
                  <a:lnTo>
                    <a:pt x="583" y="1080"/>
                  </a:lnTo>
                  <a:lnTo>
                    <a:pt x="589" y="1066"/>
                  </a:lnTo>
                  <a:lnTo>
                    <a:pt x="595" y="1052"/>
                  </a:lnTo>
                  <a:lnTo>
                    <a:pt x="601" y="1038"/>
                  </a:lnTo>
                  <a:lnTo>
                    <a:pt x="607" y="1024"/>
                  </a:lnTo>
                  <a:lnTo>
                    <a:pt x="612" y="1009"/>
                  </a:lnTo>
                  <a:lnTo>
                    <a:pt x="619" y="995"/>
                  </a:lnTo>
                  <a:lnTo>
                    <a:pt x="624" y="980"/>
                  </a:lnTo>
                  <a:lnTo>
                    <a:pt x="631" y="964"/>
                  </a:lnTo>
                  <a:lnTo>
                    <a:pt x="636" y="949"/>
                  </a:lnTo>
                  <a:lnTo>
                    <a:pt x="643" y="934"/>
                  </a:lnTo>
                  <a:lnTo>
                    <a:pt x="648" y="918"/>
                  </a:lnTo>
                  <a:lnTo>
                    <a:pt x="654" y="902"/>
                  </a:lnTo>
                  <a:lnTo>
                    <a:pt x="666" y="870"/>
                  </a:lnTo>
                  <a:lnTo>
                    <a:pt x="672" y="854"/>
                  </a:lnTo>
                  <a:lnTo>
                    <a:pt x="678" y="838"/>
                  </a:lnTo>
                  <a:lnTo>
                    <a:pt x="684" y="821"/>
                  </a:lnTo>
                  <a:lnTo>
                    <a:pt x="690" y="805"/>
                  </a:lnTo>
                  <a:lnTo>
                    <a:pt x="696" y="788"/>
                  </a:lnTo>
                  <a:lnTo>
                    <a:pt x="702" y="772"/>
                  </a:lnTo>
                  <a:lnTo>
                    <a:pt x="708" y="755"/>
                  </a:lnTo>
                  <a:lnTo>
                    <a:pt x="713" y="738"/>
                  </a:lnTo>
                  <a:lnTo>
                    <a:pt x="719" y="721"/>
                  </a:lnTo>
                  <a:lnTo>
                    <a:pt x="725" y="704"/>
                  </a:lnTo>
                  <a:lnTo>
                    <a:pt x="731" y="686"/>
                  </a:lnTo>
                  <a:lnTo>
                    <a:pt x="736" y="669"/>
                  </a:lnTo>
                  <a:lnTo>
                    <a:pt x="741" y="652"/>
                  </a:lnTo>
                  <a:lnTo>
                    <a:pt x="746" y="634"/>
                  </a:lnTo>
                  <a:lnTo>
                    <a:pt x="752" y="616"/>
                  </a:lnTo>
                  <a:lnTo>
                    <a:pt x="756" y="598"/>
                  </a:lnTo>
                  <a:lnTo>
                    <a:pt x="761" y="580"/>
                  </a:lnTo>
                  <a:lnTo>
                    <a:pt x="766" y="562"/>
                  </a:lnTo>
                  <a:lnTo>
                    <a:pt x="775" y="525"/>
                  </a:lnTo>
                  <a:lnTo>
                    <a:pt x="780" y="507"/>
                  </a:lnTo>
                  <a:lnTo>
                    <a:pt x="784" y="488"/>
                  </a:lnTo>
                  <a:lnTo>
                    <a:pt x="788" y="469"/>
                  </a:lnTo>
                  <a:lnTo>
                    <a:pt x="791" y="450"/>
                  </a:lnTo>
                  <a:lnTo>
                    <a:pt x="795" y="432"/>
                  </a:lnTo>
                  <a:lnTo>
                    <a:pt x="798" y="413"/>
                  </a:lnTo>
                  <a:lnTo>
                    <a:pt x="801" y="395"/>
                  </a:lnTo>
                  <a:lnTo>
                    <a:pt x="804" y="376"/>
                  </a:lnTo>
                  <a:lnTo>
                    <a:pt x="808" y="358"/>
                  </a:lnTo>
                  <a:lnTo>
                    <a:pt x="810" y="340"/>
                  </a:lnTo>
                  <a:lnTo>
                    <a:pt x="813" y="322"/>
                  </a:lnTo>
                  <a:lnTo>
                    <a:pt x="816" y="304"/>
                  </a:lnTo>
                  <a:lnTo>
                    <a:pt x="818" y="288"/>
                  </a:lnTo>
                  <a:lnTo>
                    <a:pt x="821" y="271"/>
                  </a:lnTo>
                  <a:lnTo>
                    <a:pt x="823" y="254"/>
                  </a:lnTo>
                  <a:lnTo>
                    <a:pt x="825" y="238"/>
                  </a:lnTo>
                  <a:lnTo>
                    <a:pt x="828" y="223"/>
                  </a:lnTo>
                  <a:lnTo>
                    <a:pt x="829" y="208"/>
                  </a:lnTo>
                  <a:lnTo>
                    <a:pt x="832" y="180"/>
                  </a:lnTo>
                  <a:lnTo>
                    <a:pt x="834" y="167"/>
                  </a:lnTo>
                  <a:lnTo>
                    <a:pt x="836" y="155"/>
                  </a:lnTo>
                  <a:lnTo>
                    <a:pt x="837" y="143"/>
                  </a:lnTo>
                  <a:lnTo>
                    <a:pt x="839" y="132"/>
                  </a:lnTo>
                  <a:lnTo>
                    <a:pt x="840" y="120"/>
                  </a:lnTo>
                  <a:lnTo>
                    <a:pt x="841" y="111"/>
                  </a:lnTo>
                  <a:lnTo>
                    <a:pt x="842" y="100"/>
                  </a:lnTo>
                  <a:lnTo>
                    <a:pt x="843" y="91"/>
                  </a:lnTo>
                  <a:lnTo>
                    <a:pt x="844" y="82"/>
                  </a:lnTo>
                  <a:lnTo>
                    <a:pt x="845" y="73"/>
                  </a:lnTo>
                  <a:lnTo>
                    <a:pt x="846" y="65"/>
                  </a:lnTo>
                  <a:lnTo>
                    <a:pt x="847" y="57"/>
                  </a:lnTo>
                  <a:lnTo>
                    <a:pt x="848" y="49"/>
                  </a:lnTo>
                  <a:lnTo>
                    <a:pt x="848" y="42"/>
                  </a:lnTo>
                  <a:lnTo>
                    <a:pt x="849" y="35"/>
                  </a:lnTo>
                  <a:lnTo>
                    <a:pt x="850" y="28"/>
                  </a:lnTo>
                  <a:lnTo>
                    <a:pt x="851" y="20"/>
                  </a:lnTo>
                  <a:lnTo>
                    <a:pt x="852" y="13"/>
                  </a:lnTo>
                  <a:lnTo>
                    <a:pt x="853" y="0"/>
                  </a:lnTo>
                </a:path>
              </a:pathLst>
            </a:custGeom>
            <a:noFill/>
            <a:ln w="12700" cap="rnd" cmpd="sng">
              <a:solidFill>
                <a:srgbClr val="000000"/>
              </a:solidFill>
              <a:prstDash val="solid"/>
              <a:round/>
              <a:headEnd type="none" w="sm" len="sm"/>
              <a:tailEnd type="none" w="sm" len="sm"/>
            </a:ln>
          </p:spPr>
          <p:txBody>
            <a:bodyPr/>
            <a:lstStyle/>
            <a:p>
              <a:endParaRPr lang="en-US" sz="900">
                <a:solidFill>
                  <a:srgbClr val="000000">
                    <a:lumMod val="65000"/>
                    <a:lumOff val="35000"/>
                  </a:srgbClr>
                </a:solidFill>
                <a:latin typeface="Arial Rounded MT Bold" pitchFamily="34" charset="0"/>
                <a:ea typeface=""/>
                <a:cs typeface=""/>
              </a:endParaRPr>
            </a:p>
          </p:txBody>
        </p:sp>
        <p:sp>
          <p:nvSpPr>
            <p:cNvPr id="2319" name="Line 86"/>
            <p:cNvSpPr>
              <a:spLocks noChangeAspect="1" noChangeShapeType="1"/>
            </p:cNvSpPr>
            <p:nvPr/>
          </p:nvSpPr>
          <p:spPr bwMode="auto">
            <a:xfrm flipH="1">
              <a:off x="3124" y="1997"/>
              <a:ext cx="5" cy="0"/>
            </a:xfrm>
            <a:prstGeom prst="line">
              <a:avLst/>
            </a:prstGeom>
            <a:noFill/>
            <a:ln w="12700">
              <a:solidFill>
                <a:srgbClr val="000000"/>
              </a:solidFill>
              <a:round/>
              <a:headEnd type="none" w="sm" len="sm"/>
              <a:tailEnd type="none" w="sm" len="sm"/>
            </a:ln>
          </p:spPr>
          <p:txBody>
            <a:bodyPr wrap="none" anchor="ctr"/>
            <a:lstStyle/>
            <a:p>
              <a:endParaRPr lang="en-US" sz="900">
                <a:solidFill>
                  <a:srgbClr val="000000">
                    <a:lumMod val="65000"/>
                    <a:lumOff val="35000"/>
                  </a:srgbClr>
                </a:solidFill>
                <a:latin typeface="Arial Rounded MT Bold" pitchFamily="34" charset="0"/>
                <a:ea typeface=""/>
                <a:cs typeface=""/>
              </a:endParaRPr>
            </a:p>
          </p:txBody>
        </p:sp>
        <p:sp>
          <p:nvSpPr>
            <p:cNvPr id="2320" name="Line 87"/>
            <p:cNvSpPr>
              <a:spLocks noChangeAspect="1" noChangeShapeType="1"/>
            </p:cNvSpPr>
            <p:nvPr/>
          </p:nvSpPr>
          <p:spPr bwMode="auto">
            <a:xfrm>
              <a:off x="3126" y="1327"/>
              <a:ext cx="0" cy="676"/>
            </a:xfrm>
            <a:prstGeom prst="line">
              <a:avLst/>
            </a:prstGeom>
            <a:noFill/>
            <a:ln w="12700">
              <a:solidFill>
                <a:srgbClr val="000000"/>
              </a:solidFill>
              <a:round/>
              <a:headEnd type="none" w="sm" len="sm"/>
              <a:tailEnd type="none" w="sm" len="sm"/>
            </a:ln>
          </p:spPr>
          <p:txBody>
            <a:bodyPr wrap="none" anchor="ctr"/>
            <a:lstStyle/>
            <a:p>
              <a:endParaRPr lang="en-US" sz="900">
                <a:solidFill>
                  <a:srgbClr val="000000">
                    <a:lumMod val="65000"/>
                    <a:lumOff val="35000"/>
                  </a:srgbClr>
                </a:solidFill>
                <a:latin typeface="Arial Rounded MT Bold" pitchFamily="34" charset="0"/>
                <a:ea typeface=""/>
                <a:cs typeface=""/>
              </a:endParaRPr>
            </a:p>
          </p:txBody>
        </p:sp>
        <p:sp>
          <p:nvSpPr>
            <p:cNvPr id="2321" name="Line 88"/>
            <p:cNvSpPr>
              <a:spLocks noChangeAspect="1" noChangeShapeType="1"/>
            </p:cNvSpPr>
            <p:nvPr/>
          </p:nvSpPr>
          <p:spPr bwMode="auto">
            <a:xfrm>
              <a:off x="3126" y="1327"/>
              <a:ext cx="373" cy="0"/>
            </a:xfrm>
            <a:prstGeom prst="line">
              <a:avLst/>
            </a:prstGeom>
            <a:noFill/>
            <a:ln w="12700">
              <a:solidFill>
                <a:srgbClr val="000000"/>
              </a:solidFill>
              <a:round/>
              <a:headEnd type="none" w="sm" len="sm"/>
              <a:tailEnd type="none" w="sm" len="sm"/>
            </a:ln>
          </p:spPr>
          <p:txBody>
            <a:bodyPr wrap="none" anchor="ctr"/>
            <a:lstStyle/>
            <a:p>
              <a:endParaRPr lang="en-US" sz="900">
                <a:solidFill>
                  <a:srgbClr val="000000">
                    <a:lumMod val="65000"/>
                    <a:lumOff val="35000"/>
                  </a:srgbClr>
                </a:solidFill>
                <a:latin typeface="Arial Rounded MT Bold" pitchFamily="34" charset="0"/>
                <a:ea typeface=""/>
                <a:cs typeface=""/>
              </a:endParaRPr>
            </a:p>
          </p:txBody>
        </p:sp>
        <p:sp>
          <p:nvSpPr>
            <p:cNvPr id="2322" name="Rectangle 89"/>
            <p:cNvSpPr>
              <a:spLocks noChangeAspect="1" noChangeArrowheads="1"/>
            </p:cNvSpPr>
            <p:nvPr/>
          </p:nvSpPr>
          <p:spPr bwMode="auto">
            <a:xfrm>
              <a:off x="3409" y="1199"/>
              <a:ext cx="207" cy="167"/>
            </a:xfrm>
            <a:prstGeom prst="rect">
              <a:avLst/>
            </a:prstGeom>
            <a:noFill/>
            <a:ln w="9525">
              <a:noFill/>
              <a:miter lim="800000"/>
              <a:headEnd/>
              <a:tailEnd/>
            </a:ln>
          </p:spPr>
          <p:txBody>
            <a:bodyPr wrap="none" lIns="73025" tIns="36512" rIns="73025" bIns="36512">
              <a:spAutoFit/>
            </a:bodyPr>
            <a:lstStyle/>
            <a:p>
              <a:pPr defTabSz="585788"/>
              <a:r>
                <a:rPr lang="en-US" sz="900">
                  <a:solidFill>
                    <a:srgbClr val="000000">
                      <a:lumMod val="65000"/>
                      <a:lumOff val="35000"/>
                    </a:srgbClr>
                  </a:solidFill>
                  <a:latin typeface="Arial Rounded MT Bold" pitchFamily="34" charset="0"/>
                  <a:ea typeface=""/>
                  <a:cs typeface=""/>
                </a:rPr>
                <a:t>u</a:t>
              </a:r>
              <a:r>
                <a:rPr lang="en-US" sz="900" baseline="-25000">
                  <a:solidFill>
                    <a:srgbClr val="000000">
                      <a:lumMod val="65000"/>
                      <a:lumOff val="35000"/>
                    </a:srgbClr>
                  </a:solidFill>
                  <a:latin typeface="Arial Rounded MT Bold" pitchFamily="34" charset="0"/>
                  <a:ea typeface=""/>
                  <a:cs typeface=""/>
                </a:rPr>
                <a:t>a</a:t>
              </a:r>
            </a:p>
          </p:txBody>
        </p:sp>
        <p:sp>
          <p:nvSpPr>
            <p:cNvPr id="2323" name="Rectangle 90"/>
            <p:cNvSpPr>
              <a:spLocks noChangeAspect="1" noChangeArrowheads="1"/>
            </p:cNvSpPr>
            <p:nvPr/>
          </p:nvSpPr>
          <p:spPr bwMode="auto">
            <a:xfrm>
              <a:off x="3085" y="1199"/>
              <a:ext cx="170" cy="167"/>
            </a:xfrm>
            <a:prstGeom prst="rect">
              <a:avLst/>
            </a:prstGeom>
            <a:noFill/>
            <a:ln w="9525">
              <a:noFill/>
              <a:miter lim="800000"/>
              <a:headEnd/>
              <a:tailEnd/>
            </a:ln>
          </p:spPr>
          <p:txBody>
            <a:bodyPr wrap="none" lIns="73025" tIns="36512" rIns="73025" bIns="36512">
              <a:spAutoFit/>
            </a:bodyPr>
            <a:lstStyle/>
            <a:p>
              <a:pPr defTabSz="585788"/>
              <a:r>
                <a:rPr lang="en-US" sz="900">
                  <a:solidFill>
                    <a:srgbClr val="000000">
                      <a:lumMod val="65000"/>
                      <a:lumOff val="35000"/>
                    </a:srgbClr>
                  </a:solidFill>
                  <a:latin typeface="Arial Rounded MT Bold" pitchFamily="34" charset="0"/>
                  <a:ea typeface=""/>
                  <a:cs typeface=""/>
                </a:rPr>
                <a:t>0</a:t>
              </a:r>
            </a:p>
          </p:txBody>
        </p:sp>
        <p:sp>
          <p:nvSpPr>
            <p:cNvPr id="2324" name="Rectangle 91"/>
            <p:cNvSpPr>
              <a:spLocks noChangeAspect="1" noChangeArrowheads="1"/>
            </p:cNvSpPr>
            <p:nvPr/>
          </p:nvSpPr>
          <p:spPr bwMode="auto">
            <a:xfrm>
              <a:off x="2985" y="1019"/>
              <a:ext cx="782" cy="276"/>
            </a:xfrm>
            <a:prstGeom prst="rect">
              <a:avLst/>
            </a:prstGeom>
            <a:noFill/>
            <a:ln w="9525">
              <a:noFill/>
              <a:miter lim="800000"/>
              <a:headEnd/>
              <a:tailEnd/>
            </a:ln>
          </p:spPr>
          <p:txBody>
            <a:bodyPr wrap="none" lIns="73025" tIns="36512" rIns="73025" bIns="36512">
              <a:spAutoFit/>
            </a:bodyPr>
            <a:lstStyle/>
            <a:p>
              <a:pPr algn="ctr" defTabSz="585788"/>
              <a:r>
                <a:rPr lang="en-US" sz="900" dirty="0">
                  <a:solidFill>
                    <a:srgbClr val="000000">
                      <a:lumMod val="65000"/>
                      <a:lumOff val="35000"/>
                    </a:srgbClr>
                  </a:solidFill>
                  <a:latin typeface="Arial Rounded MT Bold" pitchFamily="34" charset="0"/>
                  <a:ea typeface=""/>
                  <a:cs typeface=""/>
                </a:rPr>
                <a:t>Momentum flux</a:t>
              </a:r>
            </a:p>
            <a:p>
              <a:pPr algn="ctr" defTabSz="585788"/>
              <a:r>
                <a:rPr lang="en-US" sz="900" dirty="0">
                  <a:solidFill>
                    <a:srgbClr val="000000">
                      <a:lumMod val="65000"/>
                      <a:lumOff val="35000"/>
                    </a:srgbClr>
                  </a:solidFill>
                  <a:latin typeface="Arial Rounded MT Bold" pitchFamily="34" charset="0"/>
                  <a:ea typeface=""/>
                  <a:cs typeface=""/>
                </a:rPr>
                <a:t>Wind speed</a:t>
              </a:r>
            </a:p>
          </p:txBody>
        </p:sp>
      </p:grpSp>
      <p:sp>
        <p:nvSpPr>
          <p:cNvPr id="2078" name="Text Box 92"/>
          <p:cNvSpPr txBox="1">
            <a:spLocks noChangeAspect="1" noChangeArrowheads="1"/>
          </p:cNvSpPr>
          <p:nvPr/>
        </p:nvSpPr>
        <p:spPr bwMode="auto">
          <a:xfrm>
            <a:off x="1855114" y="2252922"/>
            <a:ext cx="659487" cy="276999"/>
          </a:xfrm>
          <a:prstGeom prst="rect">
            <a:avLst/>
          </a:prstGeom>
          <a:solidFill>
            <a:srgbClr val="FFFFFF">
              <a:alpha val="30196"/>
            </a:srgbClr>
          </a:solidFill>
          <a:ln w="9525">
            <a:noFill/>
            <a:miter lim="800000"/>
            <a:headEnd/>
            <a:tailEnd/>
          </a:ln>
        </p:spPr>
        <p:txBody>
          <a:bodyPr wrap="square" lIns="45720" tIns="0" rIns="45720" bIns="0">
            <a:spAutoFit/>
          </a:bodyPr>
          <a:lstStyle/>
          <a:p>
            <a:r>
              <a:rPr lang="en-US" sz="900" dirty="0">
                <a:solidFill>
                  <a:srgbClr val="000000">
                    <a:lumMod val="65000"/>
                    <a:lumOff val="35000"/>
                  </a:srgbClr>
                </a:solidFill>
                <a:latin typeface="Arial Rounded MT Bold" pitchFamily="34" charset="0"/>
                <a:ea typeface=""/>
                <a:cs typeface=""/>
              </a:rPr>
              <a:t>Ground heat flux</a:t>
            </a:r>
          </a:p>
        </p:txBody>
      </p:sp>
      <p:grpSp>
        <p:nvGrpSpPr>
          <p:cNvPr id="16" name="Group 94"/>
          <p:cNvGrpSpPr>
            <a:grpSpLocks noChangeAspect="1"/>
          </p:cNvGrpSpPr>
          <p:nvPr/>
        </p:nvGrpSpPr>
        <p:grpSpPr bwMode="auto">
          <a:xfrm>
            <a:off x="2029387" y="1945307"/>
            <a:ext cx="100012" cy="306388"/>
            <a:chOff x="3657" y="1317"/>
            <a:chExt cx="226" cy="401"/>
          </a:xfrm>
        </p:grpSpPr>
        <p:sp>
          <p:nvSpPr>
            <p:cNvPr id="2316" name="Line 95"/>
            <p:cNvSpPr>
              <a:spLocks noChangeAspect="1" noChangeShapeType="1"/>
            </p:cNvSpPr>
            <p:nvPr/>
          </p:nvSpPr>
          <p:spPr bwMode="auto">
            <a:xfrm>
              <a:off x="3779" y="1610"/>
              <a:ext cx="0" cy="108"/>
            </a:xfrm>
            <a:prstGeom prst="line">
              <a:avLst/>
            </a:prstGeom>
            <a:noFill/>
            <a:ln w="254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2317" name="Freeform 96"/>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grpSp>
      <p:sp>
        <p:nvSpPr>
          <p:cNvPr id="2082" name="Rectangle 99"/>
          <p:cNvSpPr>
            <a:spLocks noChangeAspect="1" noChangeArrowheads="1"/>
          </p:cNvSpPr>
          <p:nvPr/>
        </p:nvSpPr>
        <p:spPr bwMode="auto">
          <a:xfrm>
            <a:off x="3147985" y="2246932"/>
            <a:ext cx="2286000" cy="452374"/>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12700">
            <a:solidFill>
              <a:schemeClr val="tx2"/>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2085" name="Line 108"/>
          <p:cNvSpPr>
            <a:spLocks noChangeAspect="1" noChangeShapeType="1"/>
          </p:cNvSpPr>
          <p:nvPr/>
        </p:nvSpPr>
        <p:spPr bwMode="auto">
          <a:xfrm flipV="1">
            <a:off x="3749603" y="1080120"/>
            <a:ext cx="0" cy="163513"/>
          </a:xfrm>
          <a:prstGeom prst="line">
            <a:avLst/>
          </a:prstGeom>
          <a:noFill/>
          <a:ln w="28575">
            <a:solidFill>
              <a:srgbClr val="0070C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2086" name="Rectangle 109"/>
          <p:cNvSpPr>
            <a:spLocks noChangeAspect="1" noChangeArrowheads="1"/>
          </p:cNvSpPr>
          <p:nvPr/>
        </p:nvSpPr>
        <p:spPr bwMode="auto">
          <a:xfrm>
            <a:off x="2935783" y="988831"/>
            <a:ext cx="862417" cy="228268"/>
          </a:xfrm>
          <a:prstGeom prst="rect">
            <a:avLst/>
          </a:prstGeom>
          <a:noFill/>
          <a:ln w="12699">
            <a:noFill/>
            <a:miter lim="800000"/>
            <a:headEnd/>
            <a:tailEnd/>
          </a:ln>
        </p:spPr>
        <p:txBody>
          <a:bodyPr wrap="none" lIns="90488" tIns="44450" rIns="90488" bIns="44450">
            <a:spAutoFit/>
          </a:bodyPr>
          <a:lstStyle/>
          <a:p>
            <a:r>
              <a:rPr lang="en-US" sz="900" dirty="0">
                <a:solidFill>
                  <a:srgbClr val="000000">
                    <a:lumMod val="65000"/>
                    <a:lumOff val="35000"/>
                  </a:srgbClr>
                </a:solidFill>
                <a:latin typeface="Arial Rounded MT Bold" pitchFamily="34" charset="0"/>
                <a:ea typeface=""/>
                <a:cs typeface=""/>
              </a:rPr>
              <a:t>Evaporation</a:t>
            </a:r>
          </a:p>
        </p:txBody>
      </p:sp>
      <p:sp>
        <p:nvSpPr>
          <p:cNvPr id="2088" name="Line 112"/>
          <p:cNvSpPr>
            <a:spLocks noChangeAspect="1" noChangeShapeType="1"/>
          </p:cNvSpPr>
          <p:nvPr/>
        </p:nvSpPr>
        <p:spPr bwMode="auto">
          <a:xfrm flipV="1">
            <a:off x="3420999" y="1900723"/>
            <a:ext cx="0" cy="203724"/>
          </a:xfrm>
          <a:prstGeom prst="line">
            <a:avLst/>
          </a:prstGeom>
          <a:noFill/>
          <a:ln w="28575">
            <a:solidFill>
              <a:srgbClr val="0070C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2089" name="Rectangle 113"/>
          <p:cNvSpPr>
            <a:spLocks noChangeAspect="1" noChangeArrowheads="1"/>
          </p:cNvSpPr>
          <p:nvPr/>
        </p:nvSpPr>
        <p:spPr bwMode="auto">
          <a:xfrm>
            <a:off x="2830975" y="1975623"/>
            <a:ext cx="419988" cy="228268"/>
          </a:xfrm>
          <a:prstGeom prst="rect">
            <a:avLst/>
          </a:prstGeom>
          <a:noFill/>
          <a:ln w="12699">
            <a:noFill/>
            <a:miter lim="800000"/>
            <a:headEnd/>
            <a:tailEnd/>
          </a:ln>
        </p:spPr>
        <p:txBody>
          <a:bodyPr wrap="none" lIns="90488" tIns="44450" rIns="90488" bIns="44450">
            <a:spAutoFit/>
          </a:bodyPr>
          <a:lstStyle/>
          <a:p>
            <a:r>
              <a:rPr lang="en-US" sz="900" dirty="0">
                <a:solidFill>
                  <a:srgbClr val="000000">
                    <a:lumMod val="65000"/>
                    <a:lumOff val="35000"/>
                  </a:srgbClr>
                </a:solidFill>
                <a:latin typeface="Arial Rounded MT Bold" pitchFamily="34" charset="0"/>
                <a:ea typeface=""/>
                <a:cs typeface=""/>
              </a:rPr>
              <a:t>Melt</a:t>
            </a:r>
          </a:p>
        </p:txBody>
      </p:sp>
      <p:sp>
        <p:nvSpPr>
          <p:cNvPr id="2090" name="Rectangle 114"/>
          <p:cNvSpPr>
            <a:spLocks noChangeAspect="1" noChangeArrowheads="1"/>
          </p:cNvSpPr>
          <p:nvPr/>
        </p:nvSpPr>
        <p:spPr bwMode="auto">
          <a:xfrm>
            <a:off x="2916257" y="1736322"/>
            <a:ext cx="846387" cy="228268"/>
          </a:xfrm>
          <a:prstGeom prst="rect">
            <a:avLst/>
          </a:prstGeom>
          <a:noFill/>
          <a:ln w="12699">
            <a:noFill/>
            <a:miter lim="800000"/>
            <a:headEnd/>
            <a:tailEnd/>
          </a:ln>
        </p:spPr>
        <p:txBody>
          <a:bodyPr wrap="none" lIns="90488" tIns="44450" rIns="90488" bIns="44450">
            <a:spAutoFit/>
          </a:bodyPr>
          <a:lstStyle/>
          <a:p>
            <a:r>
              <a:rPr lang="en-US" sz="900" dirty="0">
                <a:solidFill>
                  <a:srgbClr val="000000">
                    <a:lumMod val="65000"/>
                    <a:lumOff val="35000"/>
                  </a:srgbClr>
                </a:solidFill>
                <a:latin typeface="Arial Rounded MT Bold" pitchFamily="34" charset="0"/>
                <a:ea typeface=""/>
                <a:cs typeface=""/>
              </a:rPr>
              <a:t>Sublimation</a:t>
            </a:r>
          </a:p>
        </p:txBody>
      </p:sp>
      <p:sp>
        <p:nvSpPr>
          <p:cNvPr id="2091" name="Line 115"/>
          <p:cNvSpPr>
            <a:spLocks noChangeAspect="1" noChangeShapeType="1"/>
          </p:cNvSpPr>
          <p:nvPr/>
        </p:nvSpPr>
        <p:spPr bwMode="auto">
          <a:xfrm>
            <a:off x="4342161" y="1631202"/>
            <a:ext cx="0" cy="354132"/>
          </a:xfrm>
          <a:prstGeom prst="line">
            <a:avLst/>
          </a:prstGeom>
          <a:noFill/>
          <a:ln w="28575">
            <a:solidFill>
              <a:srgbClr val="0070C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2092" name="Rectangle 116"/>
          <p:cNvSpPr>
            <a:spLocks noChangeAspect="1" noChangeArrowheads="1"/>
          </p:cNvSpPr>
          <p:nvPr/>
        </p:nvSpPr>
        <p:spPr bwMode="auto">
          <a:xfrm>
            <a:off x="4238862" y="1412683"/>
            <a:ext cx="825548" cy="228268"/>
          </a:xfrm>
          <a:prstGeom prst="rect">
            <a:avLst/>
          </a:prstGeom>
          <a:noFill/>
          <a:ln w="12699">
            <a:noFill/>
            <a:miter lim="800000"/>
            <a:headEnd/>
            <a:tailEnd/>
          </a:ln>
        </p:spPr>
        <p:txBody>
          <a:bodyPr wrap="none" lIns="90488" tIns="44450" rIns="90488" bIns="44450">
            <a:spAutoFit/>
          </a:bodyPr>
          <a:lstStyle/>
          <a:p>
            <a:r>
              <a:rPr lang="en-US" sz="900" dirty="0" err="1">
                <a:solidFill>
                  <a:srgbClr val="000000">
                    <a:lumMod val="65000"/>
                    <a:lumOff val="35000"/>
                  </a:srgbClr>
                </a:solidFill>
                <a:latin typeface="Arial Rounded MT Bold" pitchFamily="34" charset="0"/>
                <a:ea typeface=""/>
                <a:cs typeface=""/>
              </a:rPr>
              <a:t>Throughfall</a:t>
            </a:r>
            <a:endParaRPr lang="en-US" sz="900" dirty="0">
              <a:solidFill>
                <a:srgbClr val="000000">
                  <a:lumMod val="65000"/>
                  <a:lumOff val="35000"/>
                </a:srgbClr>
              </a:solidFill>
              <a:latin typeface="Arial Rounded MT Bold" pitchFamily="34" charset="0"/>
              <a:ea typeface=""/>
              <a:cs typeface=""/>
            </a:endParaRPr>
          </a:p>
        </p:txBody>
      </p:sp>
      <p:sp>
        <p:nvSpPr>
          <p:cNvPr id="2093" name="Rectangle 117"/>
          <p:cNvSpPr>
            <a:spLocks noChangeAspect="1" noChangeArrowheads="1"/>
          </p:cNvSpPr>
          <p:nvPr/>
        </p:nvSpPr>
        <p:spPr bwMode="auto">
          <a:xfrm>
            <a:off x="4557600" y="1931259"/>
            <a:ext cx="761428" cy="228268"/>
          </a:xfrm>
          <a:prstGeom prst="rect">
            <a:avLst/>
          </a:prstGeom>
          <a:noFill/>
          <a:ln w="12699">
            <a:noFill/>
            <a:miter lim="800000"/>
            <a:headEnd/>
            <a:tailEnd/>
          </a:ln>
        </p:spPr>
        <p:txBody>
          <a:bodyPr wrap="none" lIns="90488" tIns="44450" rIns="90488" bIns="44450">
            <a:spAutoFit/>
          </a:bodyPr>
          <a:lstStyle/>
          <a:p>
            <a:r>
              <a:rPr lang="en-US" sz="900" dirty="0">
                <a:solidFill>
                  <a:srgbClr val="000000">
                    <a:lumMod val="65000"/>
                    <a:lumOff val="35000"/>
                  </a:srgbClr>
                </a:solidFill>
                <a:latin typeface="Arial Rounded MT Bold" pitchFamily="34" charset="0"/>
                <a:ea typeface=""/>
                <a:cs typeface=""/>
              </a:rPr>
              <a:t>Infiltration</a:t>
            </a:r>
          </a:p>
        </p:txBody>
      </p:sp>
      <p:sp>
        <p:nvSpPr>
          <p:cNvPr id="2094" name="Line 118"/>
          <p:cNvSpPr>
            <a:spLocks noChangeAspect="1" noChangeShapeType="1"/>
          </p:cNvSpPr>
          <p:nvPr/>
        </p:nvSpPr>
        <p:spPr bwMode="auto">
          <a:xfrm>
            <a:off x="5202209" y="2174195"/>
            <a:ext cx="385763" cy="0"/>
          </a:xfrm>
          <a:prstGeom prst="line">
            <a:avLst/>
          </a:prstGeom>
          <a:noFill/>
          <a:ln w="28575">
            <a:solidFill>
              <a:srgbClr val="0070C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2095" name="Rectangle 119"/>
          <p:cNvSpPr>
            <a:spLocks noChangeAspect="1" noChangeArrowheads="1"/>
          </p:cNvSpPr>
          <p:nvPr/>
        </p:nvSpPr>
        <p:spPr bwMode="auto">
          <a:xfrm>
            <a:off x="5168758" y="1857372"/>
            <a:ext cx="654027" cy="320601"/>
          </a:xfrm>
          <a:prstGeom prst="rect">
            <a:avLst/>
          </a:prstGeom>
          <a:noFill/>
          <a:ln w="12699">
            <a:noFill/>
            <a:miter lim="800000"/>
            <a:headEnd/>
            <a:tailEnd/>
          </a:ln>
        </p:spPr>
        <p:txBody>
          <a:bodyPr wrap="none" lIns="90488" tIns="44450" rIns="90488" bIns="44450">
            <a:spAutoFit/>
          </a:bodyPr>
          <a:lstStyle/>
          <a:p>
            <a:pPr algn="ctr">
              <a:lnSpc>
                <a:spcPts val="900"/>
              </a:lnSpc>
            </a:pPr>
            <a:r>
              <a:rPr lang="en-US" sz="900" dirty="0">
                <a:solidFill>
                  <a:srgbClr val="000000">
                    <a:lumMod val="65000"/>
                    <a:lumOff val="35000"/>
                  </a:srgbClr>
                </a:solidFill>
                <a:latin typeface="Arial Rounded MT Bold" pitchFamily="34" charset="0"/>
                <a:ea typeface=""/>
                <a:cs typeface=""/>
              </a:rPr>
              <a:t>Surface </a:t>
            </a:r>
          </a:p>
          <a:p>
            <a:pPr algn="ctr">
              <a:lnSpc>
                <a:spcPts val="900"/>
              </a:lnSpc>
            </a:pPr>
            <a:r>
              <a:rPr lang="en-US" sz="900" dirty="0">
                <a:solidFill>
                  <a:srgbClr val="000000">
                    <a:lumMod val="65000"/>
                    <a:lumOff val="35000"/>
                  </a:srgbClr>
                </a:solidFill>
                <a:latin typeface="Arial Rounded MT Bold" pitchFamily="34" charset="0"/>
                <a:ea typeface=""/>
                <a:cs typeface=""/>
              </a:rPr>
              <a:t>runoff</a:t>
            </a:r>
          </a:p>
        </p:txBody>
      </p:sp>
      <p:sp>
        <p:nvSpPr>
          <p:cNvPr id="2096" name="Line 120"/>
          <p:cNvSpPr>
            <a:spLocks noChangeAspect="1" noChangeShapeType="1"/>
          </p:cNvSpPr>
          <p:nvPr/>
        </p:nvSpPr>
        <p:spPr bwMode="auto">
          <a:xfrm flipV="1">
            <a:off x="4508885" y="1936776"/>
            <a:ext cx="0" cy="312790"/>
          </a:xfrm>
          <a:prstGeom prst="line">
            <a:avLst/>
          </a:prstGeom>
          <a:noFill/>
          <a:ln w="28575">
            <a:solidFill>
              <a:srgbClr val="0070C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2097" name="Rectangle 121"/>
          <p:cNvSpPr>
            <a:spLocks noChangeAspect="1" noChangeArrowheads="1"/>
          </p:cNvSpPr>
          <p:nvPr/>
        </p:nvSpPr>
        <p:spPr bwMode="auto">
          <a:xfrm>
            <a:off x="4367623" y="1735469"/>
            <a:ext cx="862417" cy="228268"/>
          </a:xfrm>
          <a:prstGeom prst="rect">
            <a:avLst/>
          </a:prstGeom>
          <a:noFill/>
          <a:ln w="12699">
            <a:noFill/>
            <a:miter lim="800000"/>
            <a:headEnd/>
            <a:tailEnd/>
          </a:ln>
        </p:spPr>
        <p:txBody>
          <a:bodyPr wrap="none" lIns="90488" tIns="44450" rIns="90488" bIns="44450">
            <a:spAutoFit/>
          </a:bodyPr>
          <a:lstStyle/>
          <a:p>
            <a:r>
              <a:rPr lang="en-US" sz="900" dirty="0">
                <a:solidFill>
                  <a:srgbClr val="000000">
                    <a:lumMod val="65000"/>
                    <a:lumOff val="35000"/>
                  </a:srgbClr>
                </a:solidFill>
                <a:latin typeface="Arial Rounded MT Bold" pitchFamily="34" charset="0"/>
                <a:ea typeface=""/>
                <a:cs typeface=""/>
              </a:rPr>
              <a:t>Evaporation</a:t>
            </a:r>
          </a:p>
        </p:txBody>
      </p:sp>
      <p:sp>
        <p:nvSpPr>
          <p:cNvPr id="2098" name="Rectangle 122"/>
          <p:cNvSpPr>
            <a:spLocks noChangeAspect="1" noChangeArrowheads="1"/>
          </p:cNvSpPr>
          <p:nvPr/>
        </p:nvSpPr>
        <p:spPr bwMode="auto">
          <a:xfrm>
            <a:off x="5200622" y="1291257"/>
            <a:ext cx="101600" cy="92075"/>
          </a:xfrm>
          <a:prstGeom prst="rect">
            <a:avLst/>
          </a:prstGeom>
          <a:noFill/>
          <a:ln w="9525">
            <a:no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2099" name="Rectangle 123"/>
          <p:cNvSpPr>
            <a:spLocks noChangeAspect="1" noChangeArrowheads="1"/>
          </p:cNvSpPr>
          <p:nvPr/>
        </p:nvSpPr>
        <p:spPr bwMode="auto">
          <a:xfrm>
            <a:off x="4868834" y="1588120"/>
            <a:ext cx="100013" cy="92075"/>
          </a:xfrm>
          <a:prstGeom prst="rect">
            <a:avLst/>
          </a:prstGeom>
          <a:noFill/>
          <a:ln w="9525">
            <a:no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2103" name="Rectangle 127"/>
          <p:cNvSpPr>
            <a:spLocks noChangeAspect="1" noChangeArrowheads="1"/>
          </p:cNvSpPr>
          <p:nvPr/>
        </p:nvSpPr>
        <p:spPr bwMode="auto">
          <a:xfrm>
            <a:off x="3992048" y="832412"/>
            <a:ext cx="1109279" cy="259045"/>
          </a:xfrm>
          <a:prstGeom prst="rect">
            <a:avLst/>
          </a:prstGeom>
          <a:noFill/>
          <a:ln w="12699">
            <a:noFill/>
            <a:miter lim="800000"/>
            <a:headEnd/>
            <a:tailEnd/>
          </a:ln>
        </p:spPr>
        <p:txBody>
          <a:bodyPr wrap="none" lIns="90488" tIns="44450" rIns="90488" bIns="44450">
            <a:spAutoFit/>
          </a:bodyPr>
          <a:lstStyle/>
          <a:p>
            <a:r>
              <a:rPr lang="en-US" sz="1100" dirty="0">
                <a:solidFill>
                  <a:srgbClr val="EA36DD"/>
                </a:solidFill>
                <a:latin typeface="Arial Rounded MT Bold" pitchFamily="34" charset="0"/>
                <a:ea typeface=""/>
                <a:cs typeface=""/>
              </a:rPr>
              <a:t>Transpiration</a:t>
            </a:r>
          </a:p>
        </p:txBody>
      </p:sp>
      <p:sp>
        <p:nvSpPr>
          <p:cNvPr id="2104" name="Line 128"/>
          <p:cNvSpPr>
            <a:spLocks noChangeAspect="1" noChangeShapeType="1"/>
          </p:cNvSpPr>
          <p:nvPr/>
        </p:nvSpPr>
        <p:spPr bwMode="auto">
          <a:xfrm>
            <a:off x="3592485" y="648034"/>
            <a:ext cx="0" cy="273335"/>
          </a:xfrm>
          <a:prstGeom prst="line">
            <a:avLst/>
          </a:prstGeom>
          <a:noFill/>
          <a:ln w="28575">
            <a:solidFill>
              <a:srgbClr val="0070C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2105" name="Rectangle 129"/>
          <p:cNvSpPr>
            <a:spLocks noChangeAspect="1" noChangeArrowheads="1"/>
          </p:cNvSpPr>
          <p:nvPr/>
        </p:nvSpPr>
        <p:spPr bwMode="auto">
          <a:xfrm>
            <a:off x="3269790" y="454261"/>
            <a:ext cx="904095" cy="228268"/>
          </a:xfrm>
          <a:prstGeom prst="rect">
            <a:avLst/>
          </a:prstGeom>
          <a:noFill/>
          <a:ln w="12700">
            <a:noFill/>
            <a:miter lim="800000"/>
            <a:headEnd/>
            <a:tailEnd/>
          </a:ln>
        </p:spPr>
        <p:txBody>
          <a:bodyPr wrap="none" lIns="90488" tIns="44450" rIns="90488" bIns="44450">
            <a:spAutoFit/>
          </a:bodyPr>
          <a:lstStyle/>
          <a:p>
            <a:r>
              <a:rPr lang="en-US" sz="900" dirty="0">
                <a:solidFill>
                  <a:srgbClr val="000000">
                    <a:lumMod val="65000"/>
                    <a:lumOff val="35000"/>
                  </a:srgbClr>
                </a:solidFill>
                <a:latin typeface="Arial Rounded MT Bold" pitchFamily="34" charset="0"/>
                <a:ea typeface=""/>
                <a:cs typeface=""/>
              </a:rPr>
              <a:t>Precipitation</a:t>
            </a:r>
          </a:p>
        </p:txBody>
      </p:sp>
      <p:sp>
        <p:nvSpPr>
          <p:cNvPr id="2106" name="Line 130"/>
          <p:cNvSpPr>
            <a:spLocks noChangeAspect="1" noChangeShapeType="1"/>
          </p:cNvSpPr>
          <p:nvPr/>
        </p:nvSpPr>
        <p:spPr bwMode="auto">
          <a:xfrm rot="16200000" flipV="1">
            <a:off x="3069608" y="2080830"/>
            <a:ext cx="0" cy="228781"/>
          </a:xfrm>
          <a:prstGeom prst="line">
            <a:avLst/>
          </a:prstGeom>
          <a:noFill/>
          <a:ln w="28575">
            <a:solidFill>
              <a:srgbClr val="0070C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2107" name="Line 131"/>
          <p:cNvSpPr>
            <a:spLocks noChangeAspect="1" noChangeShapeType="1"/>
          </p:cNvSpPr>
          <p:nvPr/>
        </p:nvSpPr>
        <p:spPr bwMode="auto">
          <a:xfrm>
            <a:off x="4774929" y="2120802"/>
            <a:ext cx="1587" cy="182562"/>
          </a:xfrm>
          <a:prstGeom prst="line">
            <a:avLst/>
          </a:prstGeom>
          <a:noFill/>
          <a:ln w="28575">
            <a:solidFill>
              <a:srgbClr val="0070C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2116" name="Freeform 282"/>
          <p:cNvSpPr>
            <a:spLocks noChangeAspect="1"/>
          </p:cNvSpPr>
          <p:nvPr/>
        </p:nvSpPr>
        <p:spPr bwMode="auto">
          <a:xfrm rot="16200000">
            <a:off x="6834213" y="699478"/>
            <a:ext cx="174625" cy="157162"/>
          </a:xfrm>
          <a:custGeom>
            <a:avLst/>
            <a:gdLst>
              <a:gd name="T0" fmla="*/ 89711 w 364"/>
              <a:gd name="T1" fmla="*/ 91115 h 326"/>
              <a:gd name="T2" fmla="*/ 89711 w 364"/>
              <a:gd name="T3" fmla="*/ 87259 h 326"/>
              <a:gd name="T4" fmla="*/ 90191 w 364"/>
              <a:gd name="T5" fmla="*/ 81956 h 326"/>
              <a:gd name="T6" fmla="*/ 91150 w 364"/>
              <a:gd name="T7" fmla="*/ 76653 h 326"/>
              <a:gd name="T8" fmla="*/ 92110 w 364"/>
              <a:gd name="T9" fmla="*/ 71350 h 326"/>
              <a:gd name="T10" fmla="*/ 94029 w 364"/>
              <a:gd name="T11" fmla="*/ 66047 h 326"/>
              <a:gd name="T12" fmla="*/ 96907 w 364"/>
              <a:gd name="T13" fmla="*/ 60261 h 326"/>
              <a:gd name="T14" fmla="*/ 100745 w 364"/>
              <a:gd name="T15" fmla="*/ 54476 h 326"/>
              <a:gd name="T16" fmla="*/ 106022 w 364"/>
              <a:gd name="T17" fmla="*/ 47245 h 326"/>
              <a:gd name="T18" fmla="*/ 110820 w 364"/>
              <a:gd name="T19" fmla="*/ 41942 h 326"/>
              <a:gd name="T20" fmla="*/ 118016 w 364"/>
              <a:gd name="T21" fmla="*/ 36157 h 326"/>
              <a:gd name="T22" fmla="*/ 125212 w 364"/>
              <a:gd name="T23" fmla="*/ 30854 h 326"/>
              <a:gd name="T24" fmla="*/ 133367 w 364"/>
              <a:gd name="T25" fmla="*/ 26033 h 326"/>
              <a:gd name="T26" fmla="*/ 142482 w 364"/>
              <a:gd name="T27" fmla="*/ 23140 h 326"/>
              <a:gd name="T28" fmla="*/ 151598 w 364"/>
              <a:gd name="T29" fmla="*/ 20730 h 326"/>
              <a:gd name="T30" fmla="*/ 161672 w 364"/>
              <a:gd name="T31" fmla="*/ 19284 h 326"/>
              <a:gd name="T32" fmla="*/ 174145 w 364"/>
              <a:gd name="T33" fmla="*/ 19766 h 326"/>
              <a:gd name="T34" fmla="*/ 164550 w 364"/>
              <a:gd name="T35" fmla="*/ 12534 h 326"/>
              <a:gd name="T36" fmla="*/ 150638 w 364"/>
              <a:gd name="T37" fmla="*/ 5785 h 326"/>
              <a:gd name="T38" fmla="*/ 136246 w 364"/>
              <a:gd name="T39" fmla="*/ 1446 h 326"/>
              <a:gd name="T40" fmla="*/ 121854 w 364"/>
              <a:gd name="T41" fmla="*/ 0 h 326"/>
              <a:gd name="T42" fmla="*/ 106502 w 364"/>
              <a:gd name="T43" fmla="*/ 482 h 326"/>
              <a:gd name="T44" fmla="*/ 92110 w 364"/>
              <a:gd name="T45" fmla="*/ 3375 h 326"/>
              <a:gd name="T46" fmla="*/ 78197 w 364"/>
              <a:gd name="T47" fmla="*/ 8678 h 326"/>
              <a:gd name="T48" fmla="*/ 62846 w 364"/>
              <a:gd name="T49" fmla="*/ 16873 h 326"/>
              <a:gd name="T50" fmla="*/ 55170 w 364"/>
              <a:gd name="T51" fmla="*/ 23140 h 326"/>
              <a:gd name="T52" fmla="*/ 46535 w 364"/>
              <a:gd name="T53" fmla="*/ 31336 h 326"/>
              <a:gd name="T54" fmla="*/ 40298 w 364"/>
              <a:gd name="T55" fmla="*/ 40978 h 326"/>
              <a:gd name="T56" fmla="*/ 34061 w 364"/>
              <a:gd name="T57" fmla="*/ 51102 h 326"/>
              <a:gd name="T58" fmla="*/ 30703 w 364"/>
              <a:gd name="T59" fmla="*/ 60744 h 326"/>
              <a:gd name="T60" fmla="*/ 27345 w 364"/>
              <a:gd name="T61" fmla="*/ 70385 h 326"/>
              <a:gd name="T62" fmla="*/ 24946 w 364"/>
              <a:gd name="T63" fmla="*/ 80027 h 326"/>
              <a:gd name="T64" fmla="*/ 24467 w 364"/>
              <a:gd name="T65" fmla="*/ 91115 h 326"/>
              <a:gd name="T66" fmla="*/ 57089 w 364"/>
              <a:gd name="T67" fmla="*/ 156680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2117" name="Freeform 283"/>
          <p:cNvSpPr>
            <a:spLocks noChangeAspect="1"/>
          </p:cNvSpPr>
          <p:nvPr/>
        </p:nvSpPr>
        <p:spPr bwMode="auto">
          <a:xfrm rot="10800000">
            <a:off x="7949520" y="1113953"/>
            <a:ext cx="173038" cy="155575"/>
          </a:xfrm>
          <a:custGeom>
            <a:avLst/>
            <a:gdLst>
              <a:gd name="T0" fmla="*/ 88896 w 364"/>
              <a:gd name="T1" fmla="*/ 90195 h 326"/>
              <a:gd name="T2" fmla="*/ 88896 w 364"/>
              <a:gd name="T3" fmla="*/ 86378 h 326"/>
              <a:gd name="T4" fmla="*/ 89371 w 364"/>
              <a:gd name="T5" fmla="*/ 81128 h 326"/>
              <a:gd name="T6" fmla="*/ 90322 w 364"/>
              <a:gd name="T7" fmla="*/ 75879 h 326"/>
              <a:gd name="T8" fmla="*/ 91273 w 364"/>
              <a:gd name="T9" fmla="*/ 70629 h 326"/>
              <a:gd name="T10" fmla="*/ 93174 w 364"/>
              <a:gd name="T11" fmla="*/ 65380 h 326"/>
              <a:gd name="T12" fmla="*/ 96027 w 364"/>
              <a:gd name="T13" fmla="*/ 59653 h 326"/>
              <a:gd name="T14" fmla="*/ 99830 w 364"/>
              <a:gd name="T15" fmla="*/ 53926 h 326"/>
              <a:gd name="T16" fmla="*/ 105059 w 364"/>
              <a:gd name="T17" fmla="*/ 46768 h 326"/>
              <a:gd name="T18" fmla="*/ 109813 w 364"/>
              <a:gd name="T19" fmla="*/ 41518 h 326"/>
              <a:gd name="T20" fmla="*/ 116943 w 364"/>
              <a:gd name="T21" fmla="*/ 35792 h 326"/>
              <a:gd name="T22" fmla="*/ 124074 w 364"/>
              <a:gd name="T23" fmla="*/ 30542 h 326"/>
              <a:gd name="T24" fmla="*/ 132155 w 364"/>
              <a:gd name="T25" fmla="*/ 25770 h 326"/>
              <a:gd name="T26" fmla="*/ 141188 w 364"/>
              <a:gd name="T27" fmla="*/ 22907 h 326"/>
              <a:gd name="T28" fmla="*/ 150220 w 364"/>
              <a:gd name="T29" fmla="*/ 20521 h 326"/>
              <a:gd name="T30" fmla="*/ 160203 w 364"/>
              <a:gd name="T31" fmla="*/ 19089 h 326"/>
              <a:gd name="T32" fmla="*/ 172563 w 364"/>
              <a:gd name="T33" fmla="*/ 19566 h 326"/>
              <a:gd name="T34" fmla="*/ 163055 w 364"/>
              <a:gd name="T35" fmla="*/ 12408 h 326"/>
              <a:gd name="T36" fmla="*/ 149269 w 364"/>
              <a:gd name="T37" fmla="*/ 5727 h 326"/>
              <a:gd name="T38" fmla="*/ 135008 w 364"/>
              <a:gd name="T39" fmla="*/ 1432 h 326"/>
              <a:gd name="T40" fmla="*/ 120746 w 364"/>
              <a:gd name="T41" fmla="*/ 0 h 326"/>
              <a:gd name="T42" fmla="*/ 105534 w 364"/>
              <a:gd name="T43" fmla="*/ 477 h 326"/>
              <a:gd name="T44" fmla="*/ 91273 w 364"/>
              <a:gd name="T45" fmla="*/ 3341 h 326"/>
              <a:gd name="T46" fmla="*/ 77487 w 364"/>
              <a:gd name="T47" fmla="*/ 8590 h 326"/>
              <a:gd name="T48" fmla="*/ 62275 w 364"/>
              <a:gd name="T49" fmla="*/ 16703 h 326"/>
              <a:gd name="T50" fmla="*/ 54669 w 364"/>
              <a:gd name="T51" fmla="*/ 22907 h 326"/>
              <a:gd name="T52" fmla="*/ 46112 w 364"/>
              <a:gd name="T53" fmla="*/ 31020 h 326"/>
              <a:gd name="T54" fmla="*/ 39932 w 364"/>
              <a:gd name="T55" fmla="*/ 40564 h 326"/>
              <a:gd name="T56" fmla="*/ 33752 w 364"/>
              <a:gd name="T57" fmla="*/ 50586 h 326"/>
              <a:gd name="T58" fmla="*/ 30424 w 364"/>
              <a:gd name="T59" fmla="*/ 60130 h 326"/>
              <a:gd name="T60" fmla="*/ 27097 w 364"/>
              <a:gd name="T61" fmla="*/ 69675 h 326"/>
              <a:gd name="T62" fmla="*/ 24720 w 364"/>
              <a:gd name="T63" fmla="*/ 79219 h 326"/>
              <a:gd name="T64" fmla="*/ 24244 w 364"/>
              <a:gd name="T65" fmla="*/ 90195 h 326"/>
              <a:gd name="T66" fmla="*/ 56570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2118" name="Text Box 284"/>
          <p:cNvSpPr txBox="1">
            <a:spLocks noChangeAspect="1" noChangeArrowheads="1"/>
          </p:cNvSpPr>
          <p:nvPr/>
        </p:nvSpPr>
        <p:spPr bwMode="auto">
          <a:xfrm>
            <a:off x="7227712" y="1873736"/>
            <a:ext cx="840295" cy="369332"/>
          </a:xfrm>
          <a:prstGeom prst="rect">
            <a:avLst/>
          </a:prstGeom>
          <a:noFill/>
          <a:ln w="9525">
            <a:noFill/>
            <a:miter lim="800000"/>
            <a:headEnd/>
            <a:tailEnd/>
          </a:ln>
        </p:spPr>
        <p:txBody>
          <a:bodyPr wrap="none">
            <a:spAutoFit/>
          </a:bodyPr>
          <a:lstStyle/>
          <a:p>
            <a:r>
              <a:rPr lang="en-US" sz="900" dirty="0" err="1">
                <a:solidFill>
                  <a:srgbClr val="000000">
                    <a:lumMod val="65000"/>
                    <a:lumOff val="35000"/>
                  </a:srgbClr>
                </a:solidFill>
                <a:latin typeface="Arial Rounded MT Bold" pitchFamily="34" charset="0"/>
                <a:ea typeface=""/>
                <a:cs typeface=""/>
              </a:rPr>
              <a:t>Heterotrop</a:t>
            </a:r>
            <a:r>
              <a:rPr lang="en-US" sz="900" dirty="0">
                <a:solidFill>
                  <a:srgbClr val="000000">
                    <a:lumMod val="65000"/>
                    <a:lumOff val="35000"/>
                  </a:srgbClr>
                </a:solidFill>
                <a:latin typeface="Arial Rounded MT Bold" pitchFamily="34" charset="0"/>
                <a:ea typeface=""/>
                <a:cs typeface=""/>
              </a:rPr>
              <a:t>.</a:t>
            </a:r>
          </a:p>
          <a:p>
            <a:r>
              <a:rPr lang="en-US" sz="900" dirty="0">
                <a:solidFill>
                  <a:srgbClr val="000000">
                    <a:lumMod val="65000"/>
                    <a:lumOff val="35000"/>
                  </a:srgbClr>
                </a:solidFill>
                <a:latin typeface="Arial Rounded MT Bold" pitchFamily="34" charset="0"/>
                <a:ea typeface=""/>
                <a:cs typeface=""/>
              </a:rPr>
              <a:t>respiration</a:t>
            </a:r>
          </a:p>
        </p:txBody>
      </p:sp>
      <p:sp>
        <p:nvSpPr>
          <p:cNvPr id="2119" name="Text Box 285"/>
          <p:cNvSpPr txBox="1">
            <a:spLocks noChangeAspect="1" noChangeArrowheads="1"/>
          </p:cNvSpPr>
          <p:nvPr/>
        </p:nvSpPr>
        <p:spPr bwMode="auto">
          <a:xfrm>
            <a:off x="6185330" y="377004"/>
            <a:ext cx="1233030" cy="261610"/>
          </a:xfrm>
          <a:prstGeom prst="rect">
            <a:avLst/>
          </a:prstGeom>
          <a:noFill/>
          <a:ln w="9525">
            <a:noFill/>
            <a:miter lim="800000"/>
            <a:headEnd/>
            <a:tailEnd/>
          </a:ln>
        </p:spPr>
        <p:txBody>
          <a:bodyPr wrap="none">
            <a:spAutoFit/>
          </a:bodyPr>
          <a:lstStyle/>
          <a:p>
            <a:r>
              <a:rPr lang="en-US" sz="1100" dirty="0">
                <a:solidFill>
                  <a:srgbClr val="EA36DD"/>
                </a:solidFill>
                <a:latin typeface="Arial Rounded MT Bold" pitchFamily="34" charset="0"/>
                <a:ea typeface=""/>
                <a:cs typeface=""/>
              </a:rPr>
              <a:t>Photosynthesis</a:t>
            </a:r>
          </a:p>
        </p:txBody>
      </p:sp>
      <p:sp>
        <p:nvSpPr>
          <p:cNvPr id="2120" name="Freeform 286"/>
          <p:cNvSpPr>
            <a:spLocks noChangeAspect="1"/>
          </p:cNvSpPr>
          <p:nvPr/>
        </p:nvSpPr>
        <p:spPr bwMode="auto">
          <a:xfrm rot="10800000">
            <a:off x="7776978" y="2198101"/>
            <a:ext cx="174625" cy="155575"/>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2121" name="Text Box 287"/>
          <p:cNvSpPr txBox="1">
            <a:spLocks noChangeAspect="1" noChangeArrowheads="1"/>
          </p:cNvSpPr>
          <p:nvPr/>
        </p:nvSpPr>
        <p:spPr bwMode="auto">
          <a:xfrm>
            <a:off x="7736126" y="710822"/>
            <a:ext cx="848309" cy="369332"/>
          </a:xfrm>
          <a:prstGeom prst="rect">
            <a:avLst/>
          </a:prstGeom>
          <a:noFill/>
          <a:ln w="9525">
            <a:noFill/>
            <a:miter lim="800000"/>
            <a:headEnd/>
            <a:tailEnd/>
          </a:ln>
        </p:spPr>
        <p:txBody>
          <a:bodyPr wrap="none">
            <a:spAutoFit/>
          </a:bodyPr>
          <a:lstStyle/>
          <a:p>
            <a:r>
              <a:rPr lang="en-US" sz="900" dirty="0">
                <a:solidFill>
                  <a:srgbClr val="000000">
                    <a:lumMod val="65000"/>
                    <a:lumOff val="35000"/>
                  </a:srgbClr>
                </a:solidFill>
                <a:latin typeface="Arial Rounded MT Bold" pitchFamily="34" charset="0"/>
                <a:ea typeface=""/>
                <a:cs typeface=""/>
              </a:rPr>
              <a:t>Autotrophic</a:t>
            </a:r>
          </a:p>
          <a:p>
            <a:r>
              <a:rPr lang="en-US" sz="900" dirty="0">
                <a:solidFill>
                  <a:srgbClr val="000000">
                    <a:lumMod val="65000"/>
                    <a:lumOff val="35000"/>
                  </a:srgbClr>
                </a:solidFill>
                <a:latin typeface="Arial Rounded MT Bold" pitchFamily="34" charset="0"/>
                <a:ea typeface=""/>
                <a:cs typeface=""/>
              </a:rPr>
              <a:t>respiration</a:t>
            </a:r>
          </a:p>
        </p:txBody>
      </p:sp>
      <p:sp>
        <p:nvSpPr>
          <p:cNvPr id="2123" name="Text Box 289"/>
          <p:cNvSpPr txBox="1">
            <a:spLocks noChangeAspect="1" noChangeArrowheads="1"/>
          </p:cNvSpPr>
          <p:nvPr/>
        </p:nvSpPr>
        <p:spPr bwMode="auto">
          <a:xfrm>
            <a:off x="6608582" y="2008345"/>
            <a:ext cx="657552" cy="230832"/>
          </a:xfrm>
          <a:prstGeom prst="rect">
            <a:avLst/>
          </a:prstGeom>
          <a:solidFill>
            <a:schemeClr val="bg1">
              <a:alpha val="50196"/>
            </a:schemeClr>
          </a:solidFill>
          <a:ln w="9525">
            <a:noFill/>
            <a:miter lim="800000"/>
            <a:headEnd/>
            <a:tailEnd/>
          </a:ln>
        </p:spPr>
        <p:txBody>
          <a:bodyPr wrap="none">
            <a:spAutoFit/>
          </a:bodyPr>
          <a:lstStyle/>
          <a:p>
            <a:r>
              <a:rPr lang="en-US" sz="900" dirty="0">
                <a:solidFill>
                  <a:srgbClr val="000000">
                    <a:lumMod val="65000"/>
                    <a:lumOff val="35000"/>
                  </a:srgbClr>
                </a:solidFill>
                <a:latin typeface="Arial Rounded MT Bold" pitchFamily="34" charset="0"/>
                <a:ea typeface=""/>
                <a:cs typeface=""/>
              </a:rPr>
              <a:t>Litterfall</a:t>
            </a:r>
          </a:p>
        </p:txBody>
      </p:sp>
      <p:sp>
        <p:nvSpPr>
          <p:cNvPr id="2125" name="Text Box 291"/>
          <p:cNvSpPr txBox="1">
            <a:spLocks noChangeAspect="1" noChangeArrowheads="1"/>
          </p:cNvSpPr>
          <p:nvPr/>
        </p:nvSpPr>
        <p:spPr bwMode="auto">
          <a:xfrm>
            <a:off x="7395855" y="2898003"/>
            <a:ext cx="569387" cy="369332"/>
          </a:xfrm>
          <a:prstGeom prst="rect">
            <a:avLst/>
          </a:prstGeom>
          <a:noFill/>
          <a:ln w="9525">
            <a:noFill/>
            <a:miter lim="800000"/>
            <a:headEnd/>
            <a:tailEnd/>
          </a:ln>
        </p:spPr>
        <p:txBody>
          <a:bodyPr wrap="none">
            <a:spAutoFit/>
          </a:bodyPr>
          <a:lstStyle/>
          <a:p>
            <a:pPr algn="ctr"/>
            <a:r>
              <a:rPr lang="en-US" sz="900" dirty="0">
                <a:solidFill>
                  <a:srgbClr val="000000">
                    <a:lumMod val="65000"/>
                    <a:lumOff val="35000"/>
                  </a:srgbClr>
                </a:solidFill>
                <a:latin typeface="Arial Rounded MT Bold" pitchFamily="34" charset="0"/>
                <a:ea typeface=""/>
                <a:cs typeface=""/>
              </a:rPr>
              <a:t>N</a:t>
            </a:r>
          </a:p>
          <a:p>
            <a:pPr algn="ctr"/>
            <a:r>
              <a:rPr lang="en-US" sz="900" dirty="0">
                <a:solidFill>
                  <a:srgbClr val="000000">
                    <a:lumMod val="65000"/>
                    <a:lumOff val="35000"/>
                  </a:srgbClr>
                </a:solidFill>
                <a:latin typeface="Arial Rounded MT Bold" pitchFamily="34" charset="0"/>
                <a:ea typeface=""/>
                <a:cs typeface=""/>
              </a:rPr>
              <a:t>uptake</a:t>
            </a:r>
          </a:p>
        </p:txBody>
      </p:sp>
      <p:sp>
        <p:nvSpPr>
          <p:cNvPr id="2126" name="Text Box 292"/>
          <p:cNvSpPr txBox="1">
            <a:spLocks noChangeAspect="1" noChangeArrowheads="1"/>
          </p:cNvSpPr>
          <p:nvPr/>
        </p:nvSpPr>
        <p:spPr bwMode="auto">
          <a:xfrm>
            <a:off x="6760055" y="1362028"/>
            <a:ext cx="1027845" cy="230832"/>
          </a:xfrm>
          <a:prstGeom prst="rect">
            <a:avLst/>
          </a:prstGeom>
          <a:solidFill>
            <a:srgbClr val="33CC33">
              <a:alpha val="74901"/>
            </a:srgbClr>
          </a:solidFill>
          <a:ln w="9525">
            <a:solidFill>
              <a:schemeClr val="tx1"/>
            </a:solidFill>
            <a:miter lim="800000"/>
            <a:headEnd/>
            <a:tailEnd/>
          </a:ln>
        </p:spPr>
        <p:txBody>
          <a:bodyPr wrap="none">
            <a:spAutoFit/>
          </a:bodyPr>
          <a:lstStyle/>
          <a:p>
            <a:r>
              <a:rPr lang="en-US" sz="900" dirty="0">
                <a:solidFill>
                  <a:srgbClr val="000000">
                    <a:lumMod val="65000"/>
                    <a:lumOff val="35000"/>
                  </a:srgbClr>
                </a:solidFill>
                <a:latin typeface="Arial Rounded MT Bold" pitchFamily="34" charset="0"/>
                <a:ea typeface=""/>
                <a:cs typeface=""/>
              </a:rPr>
              <a:t>Vegetation C/N</a:t>
            </a:r>
          </a:p>
        </p:txBody>
      </p:sp>
      <p:sp>
        <p:nvSpPr>
          <p:cNvPr id="2129" name="Text Box 295"/>
          <p:cNvSpPr txBox="1">
            <a:spLocks noChangeAspect="1" noChangeArrowheads="1"/>
          </p:cNvSpPr>
          <p:nvPr/>
        </p:nvSpPr>
        <p:spPr bwMode="auto">
          <a:xfrm>
            <a:off x="5876369" y="2754603"/>
            <a:ext cx="628698" cy="430887"/>
          </a:xfrm>
          <a:prstGeom prst="rect">
            <a:avLst/>
          </a:prstGeom>
          <a:noFill/>
          <a:ln w="9525">
            <a:noFill/>
            <a:miter lim="800000"/>
            <a:headEnd/>
            <a:tailEnd/>
          </a:ln>
        </p:spPr>
        <p:txBody>
          <a:bodyPr wrap="square">
            <a:spAutoFit/>
          </a:bodyPr>
          <a:lstStyle/>
          <a:p>
            <a:r>
              <a:rPr lang="en-US" sz="1100" dirty="0">
                <a:solidFill>
                  <a:srgbClr val="EA36DD"/>
                </a:solidFill>
                <a:latin typeface="Arial Rounded MT Bold" pitchFamily="34" charset="0"/>
                <a:ea typeface=""/>
                <a:cs typeface=""/>
              </a:rPr>
              <a:t>Soil</a:t>
            </a:r>
          </a:p>
          <a:p>
            <a:r>
              <a:rPr lang="en-US" sz="1100" dirty="0">
                <a:solidFill>
                  <a:srgbClr val="EA36DD"/>
                </a:solidFill>
                <a:latin typeface="Arial Rounded MT Bold" pitchFamily="34" charset="0"/>
                <a:ea typeface=""/>
                <a:cs typeface=""/>
              </a:rPr>
              <a:t>C/N</a:t>
            </a:r>
          </a:p>
        </p:txBody>
      </p:sp>
      <p:sp>
        <p:nvSpPr>
          <p:cNvPr id="2131" name="Text Box 297"/>
          <p:cNvSpPr txBox="1">
            <a:spLocks noChangeAspect="1" noChangeArrowheads="1"/>
          </p:cNvSpPr>
          <p:nvPr/>
        </p:nvSpPr>
        <p:spPr bwMode="auto">
          <a:xfrm>
            <a:off x="6269144" y="2886393"/>
            <a:ext cx="1098378" cy="230832"/>
          </a:xfrm>
          <a:prstGeom prst="rect">
            <a:avLst/>
          </a:prstGeom>
          <a:solidFill>
            <a:schemeClr val="bg1"/>
          </a:solidFill>
          <a:ln w="9525">
            <a:noFill/>
            <a:miter lim="800000"/>
            <a:headEnd/>
            <a:tailEnd/>
          </a:ln>
        </p:spPr>
        <p:txBody>
          <a:bodyPr wrap="none">
            <a:spAutoFit/>
          </a:bodyPr>
          <a:lstStyle/>
          <a:p>
            <a:r>
              <a:rPr lang="en-US" sz="900" dirty="0">
                <a:solidFill>
                  <a:srgbClr val="000000">
                    <a:lumMod val="65000"/>
                    <a:lumOff val="35000"/>
                  </a:srgbClr>
                </a:solidFill>
                <a:latin typeface="Arial Rounded MT Bold" pitchFamily="34" charset="0"/>
                <a:ea typeface=""/>
                <a:cs typeface=""/>
              </a:rPr>
              <a:t>N mineralization</a:t>
            </a:r>
          </a:p>
        </p:txBody>
      </p:sp>
      <p:sp>
        <p:nvSpPr>
          <p:cNvPr id="2133" name="Freeform 304"/>
          <p:cNvSpPr>
            <a:spLocks noChangeAspect="1"/>
          </p:cNvSpPr>
          <p:nvPr/>
        </p:nvSpPr>
        <p:spPr bwMode="auto">
          <a:xfrm>
            <a:off x="5868579" y="2279140"/>
            <a:ext cx="2535349" cy="58009"/>
          </a:xfrm>
          <a:custGeom>
            <a:avLst/>
            <a:gdLst>
              <a:gd name="T0" fmla="*/ 0 w 1299"/>
              <a:gd name="T1" fmla="*/ 37783 h 30"/>
              <a:gd name="T2" fmla="*/ 437664 w 1299"/>
              <a:gd name="T3" fmla="*/ 5398 h 30"/>
              <a:gd name="T4" fmla="*/ 947969 w 1299"/>
              <a:gd name="T5" fmla="*/ 12594 h 30"/>
              <a:gd name="T6" fmla="*/ 1251246 w 1299"/>
              <a:gd name="T7" fmla="*/ 21590 h 30"/>
              <a:gd name="T8" fmla="*/ 2359025 w 1299"/>
              <a:gd name="T9" fmla="*/ 53975 h 30"/>
              <a:gd name="T10" fmla="*/ 0 60000 65536"/>
              <a:gd name="T11" fmla="*/ 0 60000 65536"/>
              <a:gd name="T12" fmla="*/ 0 60000 65536"/>
              <a:gd name="T13" fmla="*/ 0 60000 65536"/>
              <a:gd name="T14" fmla="*/ 0 60000 65536"/>
              <a:gd name="T15" fmla="*/ 0 w 1299"/>
              <a:gd name="T16" fmla="*/ 0 h 30"/>
              <a:gd name="T17" fmla="*/ 1299 w 1299"/>
              <a:gd name="T18" fmla="*/ 30 h 30"/>
            </a:gdLst>
            <a:ahLst/>
            <a:cxnLst>
              <a:cxn ang="T10">
                <a:pos x="T0" y="T1"/>
              </a:cxn>
              <a:cxn ang="T11">
                <a:pos x="T2" y="T3"/>
              </a:cxn>
              <a:cxn ang="T12">
                <a:pos x="T4" y="T5"/>
              </a:cxn>
              <a:cxn ang="T13">
                <a:pos x="T6" y="T7"/>
              </a:cxn>
              <a:cxn ang="T14">
                <a:pos x="T8" y="T9"/>
              </a:cxn>
            </a:cxnLst>
            <a:rect l="T15" t="T16" r="T17" b="T18"/>
            <a:pathLst>
              <a:path w="1299" h="30">
                <a:moveTo>
                  <a:pt x="0" y="21"/>
                </a:moveTo>
                <a:cubicBezTo>
                  <a:pt x="76" y="13"/>
                  <a:pt x="154" y="5"/>
                  <a:pt x="241" y="3"/>
                </a:cubicBezTo>
                <a:cubicBezTo>
                  <a:pt x="328" y="0"/>
                  <a:pt x="448" y="5"/>
                  <a:pt x="522" y="7"/>
                </a:cubicBezTo>
                <a:cubicBezTo>
                  <a:pt x="597" y="9"/>
                  <a:pt x="560" y="8"/>
                  <a:pt x="689" y="12"/>
                </a:cubicBezTo>
                <a:cubicBezTo>
                  <a:pt x="818" y="16"/>
                  <a:pt x="1172" y="26"/>
                  <a:pt x="1299" y="30"/>
                </a:cubicBezTo>
              </a:path>
            </a:pathLst>
          </a:custGeom>
          <a:noFill/>
          <a:ln w="12700">
            <a:solidFill>
              <a:schemeClr val="tx1"/>
            </a:solidFill>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2135" name="Text Box 306"/>
          <p:cNvSpPr txBox="1">
            <a:spLocks noChangeArrowheads="1"/>
          </p:cNvSpPr>
          <p:nvPr/>
        </p:nvSpPr>
        <p:spPr bwMode="auto">
          <a:xfrm>
            <a:off x="5929911" y="586400"/>
            <a:ext cx="453970" cy="261610"/>
          </a:xfrm>
          <a:prstGeom prst="rect">
            <a:avLst/>
          </a:prstGeom>
          <a:noFill/>
          <a:ln w="9525">
            <a:noFill/>
            <a:miter lim="800000"/>
            <a:headEnd/>
            <a:tailEnd/>
          </a:ln>
        </p:spPr>
        <p:txBody>
          <a:bodyPr wrap="none">
            <a:spAutoFit/>
          </a:bodyPr>
          <a:lstStyle/>
          <a:p>
            <a:r>
              <a:rPr lang="en-US" sz="1100" dirty="0">
                <a:solidFill>
                  <a:srgbClr val="EA36DD"/>
                </a:solidFill>
                <a:latin typeface="Arial Rounded MT Bold" pitchFamily="34" charset="0"/>
                <a:ea typeface=""/>
                <a:cs typeface=""/>
              </a:rPr>
              <a:t>Fire</a:t>
            </a:r>
          </a:p>
        </p:txBody>
      </p:sp>
      <p:sp>
        <p:nvSpPr>
          <p:cNvPr id="2136" name="Text Box 326"/>
          <p:cNvSpPr txBox="1">
            <a:spLocks noChangeArrowheads="1"/>
          </p:cNvSpPr>
          <p:nvPr/>
        </p:nvSpPr>
        <p:spPr bwMode="auto">
          <a:xfrm>
            <a:off x="1551549" y="200645"/>
            <a:ext cx="1807226" cy="276999"/>
          </a:xfrm>
          <a:prstGeom prst="rect">
            <a:avLst/>
          </a:prstGeom>
          <a:noFill/>
          <a:ln w="12700">
            <a:noFill/>
            <a:miter lim="800000"/>
            <a:headEnd type="none" w="sm" len="sm"/>
            <a:tailEnd type="none" w="sm" len="sm"/>
          </a:ln>
        </p:spPr>
        <p:txBody>
          <a:bodyPr wrap="none">
            <a:spAutoFit/>
          </a:bodyPr>
          <a:lstStyle/>
          <a:p>
            <a:r>
              <a:rPr lang="en-US" sz="1200" b="1" dirty="0">
                <a:solidFill>
                  <a:srgbClr val="000000">
                    <a:lumMod val="65000"/>
                    <a:lumOff val="35000"/>
                  </a:srgbClr>
                </a:solidFill>
                <a:latin typeface="Arial Rounded MT Bold" pitchFamily="34" charset="0"/>
                <a:ea typeface=""/>
                <a:cs typeface=""/>
              </a:rPr>
              <a:t>Surface energy fluxes</a:t>
            </a:r>
          </a:p>
        </p:txBody>
      </p:sp>
      <p:sp>
        <p:nvSpPr>
          <p:cNvPr id="2137" name="Text Box 327"/>
          <p:cNvSpPr txBox="1">
            <a:spLocks noChangeArrowheads="1"/>
          </p:cNvSpPr>
          <p:nvPr/>
        </p:nvSpPr>
        <p:spPr bwMode="auto">
          <a:xfrm>
            <a:off x="4270922" y="152400"/>
            <a:ext cx="990698" cy="276999"/>
          </a:xfrm>
          <a:prstGeom prst="rect">
            <a:avLst/>
          </a:prstGeom>
          <a:noFill/>
          <a:ln w="12700">
            <a:noFill/>
            <a:miter lim="800000"/>
            <a:headEnd type="none" w="sm" len="sm"/>
            <a:tailEnd type="none" w="sm" len="sm"/>
          </a:ln>
        </p:spPr>
        <p:txBody>
          <a:bodyPr wrap="square">
            <a:spAutoFit/>
          </a:bodyPr>
          <a:lstStyle/>
          <a:p>
            <a:r>
              <a:rPr lang="en-US" sz="1200" b="1" dirty="0">
                <a:solidFill>
                  <a:srgbClr val="000000">
                    <a:lumMod val="65000"/>
                    <a:lumOff val="35000"/>
                  </a:srgbClr>
                </a:solidFill>
                <a:latin typeface="Arial Rounded MT Bold" pitchFamily="34" charset="0"/>
                <a:ea typeface=""/>
                <a:cs typeface=""/>
              </a:rPr>
              <a:t>Hydrology</a:t>
            </a:r>
          </a:p>
        </p:txBody>
      </p:sp>
      <p:sp>
        <p:nvSpPr>
          <p:cNvPr id="2138" name="Text Box 328"/>
          <p:cNvSpPr txBox="1">
            <a:spLocks noChangeArrowheads="1"/>
          </p:cNvSpPr>
          <p:nvPr/>
        </p:nvSpPr>
        <p:spPr bwMode="auto">
          <a:xfrm>
            <a:off x="5867400" y="109726"/>
            <a:ext cx="1891928" cy="276999"/>
          </a:xfrm>
          <a:prstGeom prst="rect">
            <a:avLst/>
          </a:prstGeom>
          <a:noFill/>
          <a:ln w="12700">
            <a:noFill/>
            <a:miter lim="800000"/>
            <a:headEnd type="none" w="sm" len="sm"/>
            <a:tailEnd type="none" w="sm" len="sm"/>
          </a:ln>
        </p:spPr>
        <p:txBody>
          <a:bodyPr wrap="none">
            <a:spAutoFit/>
          </a:bodyPr>
          <a:lstStyle/>
          <a:p>
            <a:r>
              <a:rPr lang="en-US" sz="1200" b="1" dirty="0">
                <a:solidFill>
                  <a:srgbClr val="000000">
                    <a:lumMod val="65000"/>
                    <a:lumOff val="35000"/>
                  </a:srgbClr>
                </a:solidFill>
                <a:latin typeface="Arial Rounded MT Bold" pitchFamily="34" charset="0"/>
                <a:ea typeface=""/>
                <a:cs typeface=""/>
              </a:rPr>
              <a:t>Biogeochemical cycles</a:t>
            </a:r>
          </a:p>
        </p:txBody>
      </p:sp>
      <p:sp>
        <p:nvSpPr>
          <p:cNvPr id="2142" name="Rectangle 4"/>
          <p:cNvSpPr>
            <a:spLocks noChangeAspect="1" noChangeArrowheads="1"/>
          </p:cNvSpPr>
          <p:nvPr/>
        </p:nvSpPr>
        <p:spPr bwMode="auto">
          <a:xfrm>
            <a:off x="318062" y="2699370"/>
            <a:ext cx="2205037" cy="701675"/>
          </a:xfrm>
          <a:prstGeom prst="rect">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6200000" scaled="1"/>
            <a:tileRect/>
          </a:gradFill>
          <a:ln w="12700">
            <a:solidFill>
              <a:schemeClr val="tx2"/>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grpSp>
        <p:nvGrpSpPr>
          <p:cNvPr id="17" name="Group 5692"/>
          <p:cNvGrpSpPr>
            <a:grpSpLocks/>
          </p:cNvGrpSpPr>
          <p:nvPr/>
        </p:nvGrpSpPr>
        <p:grpSpPr bwMode="auto">
          <a:xfrm>
            <a:off x="327604" y="2836669"/>
            <a:ext cx="2195512" cy="372276"/>
            <a:chOff x="1286077" y="2388929"/>
            <a:chExt cx="1787323" cy="372994"/>
          </a:xfrm>
        </p:grpSpPr>
        <p:sp>
          <p:nvSpPr>
            <p:cNvPr id="2168" name="Line 5"/>
            <p:cNvSpPr>
              <a:spLocks noChangeAspect="1" noChangeShapeType="1"/>
            </p:cNvSpPr>
            <p:nvPr/>
          </p:nvSpPr>
          <p:spPr bwMode="auto">
            <a:xfrm>
              <a:off x="1286077" y="2388929"/>
              <a:ext cx="1781175" cy="0"/>
            </a:xfrm>
            <a:prstGeom prst="line">
              <a:avLst/>
            </a:prstGeom>
            <a:noFill/>
            <a:ln w="9525">
              <a:solidFill>
                <a:schemeClr val="tx1"/>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2169" name="Line 6"/>
            <p:cNvSpPr>
              <a:spLocks noChangeAspect="1" noChangeShapeType="1"/>
            </p:cNvSpPr>
            <p:nvPr/>
          </p:nvSpPr>
          <p:spPr bwMode="auto">
            <a:xfrm>
              <a:off x="1292225" y="2564137"/>
              <a:ext cx="1781175" cy="0"/>
            </a:xfrm>
            <a:prstGeom prst="line">
              <a:avLst/>
            </a:prstGeom>
            <a:noFill/>
            <a:ln w="9525">
              <a:solidFill>
                <a:schemeClr val="tx1"/>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2170" name="Line 8"/>
            <p:cNvSpPr>
              <a:spLocks noChangeAspect="1" noChangeShapeType="1"/>
            </p:cNvSpPr>
            <p:nvPr/>
          </p:nvSpPr>
          <p:spPr bwMode="auto">
            <a:xfrm>
              <a:off x="1292225" y="2761923"/>
              <a:ext cx="1781175" cy="0"/>
            </a:xfrm>
            <a:prstGeom prst="line">
              <a:avLst/>
            </a:prstGeom>
            <a:noFill/>
            <a:ln w="9525">
              <a:solidFill>
                <a:schemeClr val="tx1"/>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grpSp>
      <p:grpSp>
        <p:nvGrpSpPr>
          <p:cNvPr id="18" name="Group 16"/>
          <p:cNvGrpSpPr>
            <a:grpSpLocks noChangeAspect="1"/>
          </p:cNvGrpSpPr>
          <p:nvPr/>
        </p:nvGrpSpPr>
        <p:grpSpPr bwMode="auto">
          <a:xfrm>
            <a:off x="934012" y="1736913"/>
            <a:ext cx="207962" cy="514782"/>
            <a:chOff x="3657" y="1317"/>
            <a:chExt cx="226" cy="401"/>
          </a:xfrm>
        </p:grpSpPr>
        <p:sp>
          <p:nvSpPr>
            <p:cNvPr id="2166" name="Line 17"/>
            <p:cNvSpPr>
              <a:spLocks noChangeAspect="1" noChangeShapeType="1"/>
            </p:cNvSpPr>
            <p:nvPr/>
          </p:nvSpPr>
          <p:spPr bwMode="auto">
            <a:xfrm>
              <a:off x="3779" y="1610"/>
              <a:ext cx="0" cy="108"/>
            </a:xfrm>
            <a:prstGeom prst="line">
              <a:avLst/>
            </a:prstGeom>
            <a:noFill/>
            <a:ln w="254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2167" name="Freeform 18"/>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grpSp>
      <p:sp>
        <p:nvSpPr>
          <p:cNvPr id="2147" name="Rectangle 35"/>
          <p:cNvSpPr>
            <a:spLocks noChangeAspect="1" noChangeArrowheads="1"/>
          </p:cNvSpPr>
          <p:nvPr/>
        </p:nvSpPr>
        <p:spPr bwMode="auto">
          <a:xfrm>
            <a:off x="1" y="1759570"/>
            <a:ext cx="772648" cy="369974"/>
          </a:xfrm>
          <a:prstGeom prst="rect">
            <a:avLst/>
          </a:prstGeom>
          <a:noFill/>
          <a:ln w="9525">
            <a:noFill/>
            <a:miter lim="800000"/>
            <a:headEnd/>
            <a:tailEnd/>
          </a:ln>
        </p:spPr>
        <p:txBody>
          <a:bodyPr wrap="none" lIns="92075" tIns="46038" rIns="92075" bIns="46038">
            <a:spAutoFit/>
          </a:bodyPr>
          <a:lstStyle/>
          <a:p>
            <a:pPr algn="ctr"/>
            <a:r>
              <a:rPr lang="en-US" sz="900" dirty="0">
                <a:solidFill>
                  <a:srgbClr val="000000">
                    <a:lumMod val="65000"/>
                    <a:lumOff val="35000"/>
                  </a:srgbClr>
                </a:solidFill>
                <a:latin typeface="Arial Rounded MT Bold" pitchFamily="34" charset="0"/>
                <a:ea typeface=""/>
                <a:cs typeface=""/>
              </a:rPr>
              <a:t>Aerosol </a:t>
            </a:r>
          </a:p>
          <a:p>
            <a:pPr algn="ctr"/>
            <a:r>
              <a:rPr lang="en-US" sz="900" dirty="0">
                <a:solidFill>
                  <a:srgbClr val="000000">
                    <a:lumMod val="65000"/>
                    <a:lumOff val="35000"/>
                  </a:srgbClr>
                </a:solidFill>
                <a:latin typeface="Arial Rounded MT Bold" pitchFamily="34" charset="0"/>
                <a:ea typeface=""/>
                <a:cs typeface=""/>
              </a:rPr>
              <a:t>deposition</a:t>
            </a:r>
          </a:p>
        </p:txBody>
      </p:sp>
      <p:sp>
        <p:nvSpPr>
          <p:cNvPr id="2148" name="Line 36"/>
          <p:cNvSpPr>
            <a:spLocks noChangeAspect="1" noChangeShapeType="1"/>
          </p:cNvSpPr>
          <p:nvPr/>
        </p:nvSpPr>
        <p:spPr bwMode="auto">
          <a:xfrm>
            <a:off x="636012" y="1891332"/>
            <a:ext cx="165100" cy="180975"/>
          </a:xfrm>
          <a:prstGeom prst="line">
            <a:avLst/>
          </a:prstGeom>
          <a:noFill/>
          <a:ln w="28575">
            <a:solidFill>
              <a:schemeClr val="tx1"/>
            </a:solidFill>
            <a:round/>
            <a:headEnd type="none" w="sm" len="sm"/>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2149" name="Line 5"/>
          <p:cNvSpPr>
            <a:spLocks noChangeAspect="1" noChangeShapeType="1"/>
          </p:cNvSpPr>
          <p:nvPr/>
        </p:nvSpPr>
        <p:spPr bwMode="auto">
          <a:xfrm>
            <a:off x="3154336" y="2281857"/>
            <a:ext cx="1672029" cy="0"/>
          </a:xfrm>
          <a:prstGeom prst="line">
            <a:avLst/>
          </a:prstGeom>
          <a:noFill/>
          <a:ln w="9525">
            <a:solidFill>
              <a:schemeClr val="tx1"/>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2150" name="Line 6"/>
          <p:cNvSpPr>
            <a:spLocks noChangeAspect="1" noChangeShapeType="1"/>
          </p:cNvSpPr>
          <p:nvPr/>
        </p:nvSpPr>
        <p:spPr bwMode="auto">
          <a:xfrm>
            <a:off x="3154335" y="2350120"/>
            <a:ext cx="1683004" cy="0"/>
          </a:xfrm>
          <a:prstGeom prst="line">
            <a:avLst/>
          </a:prstGeom>
          <a:noFill/>
          <a:ln w="9525">
            <a:solidFill>
              <a:schemeClr val="tx1"/>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2151" name="Line 8"/>
          <p:cNvSpPr>
            <a:spLocks noChangeAspect="1" noChangeShapeType="1"/>
          </p:cNvSpPr>
          <p:nvPr/>
        </p:nvSpPr>
        <p:spPr bwMode="auto">
          <a:xfrm>
            <a:off x="3154335" y="2450132"/>
            <a:ext cx="1683003" cy="0"/>
          </a:xfrm>
          <a:prstGeom prst="line">
            <a:avLst/>
          </a:prstGeom>
          <a:noFill/>
          <a:ln w="9525">
            <a:solidFill>
              <a:schemeClr val="tx1"/>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2155" name="Text Box 92"/>
          <p:cNvSpPr txBox="1">
            <a:spLocks noChangeAspect="1" noChangeArrowheads="1"/>
          </p:cNvSpPr>
          <p:nvPr/>
        </p:nvSpPr>
        <p:spPr bwMode="auto">
          <a:xfrm>
            <a:off x="326149" y="2545383"/>
            <a:ext cx="1488549" cy="138499"/>
          </a:xfrm>
          <a:prstGeom prst="rect">
            <a:avLst/>
          </a:prstGeom>
          <a:solidFill>
            <a:schemeClr val="bg1"/>
          </a:solidFill>
          <a:ln w="9525">
            <a:noFill/>
            <a:miter lim="800000"/>
            <a:headEnd/>
            <a:tailEnd/>
          </a:ln>
        </p:spPr>
        <p:txBody>
          <a:bodyPr wrap="none" lIns="45720" tIns="0" rIns="45720" bIns="0">
            <a:spAutoFit/>
          </a:bodyPr>
          <a:lstStyle/>
          <a:p>
            <a:r>
              <a:rPr lang="en-US" sz="900" b="1" dirty="0">
                <a:solidFill>
                  <a:srgbClr val="000000">
                    <a:lumMod val="65000"/>
                    <a:lumOff val="35000"/>
                  </a:srgbClr>
                </a:solidFill>
                <a:latin typeface="Arial Rounded MT Bold" pitchFamily="34" charset="0"/>
                <a:ea typeface=""/>
                <a:cs typeface=""/>
              </a:rPr>
              <a:t>Soil (sand, clay, organic)</a:t>
            </a:r>
          </a:p>
        </p:txBody>
      </p:sp>
      <p:sp>
        <p:nvSpPr>
          <p:cNvPr id="2157" name="Rectangle 99"/>
          <p:cNvSpPr>
            <a:spLocks noChangeAspect="1" noChangeArrowheads="1"/>
          </p:cNvSpPr>
          <p:nvPr/>
        </p:nvSpPr>
        <p:spPr bwMode="auto">
          <a:xfrm>
            <a:off x="3147985" y="2706621"/>
            <a:ext cx="2286000" cy="621792"/>
          </a:xfrm>
          <a:prstGeom prst="rect">
            <a:avLst/>
          </a:prstGeom>
          <a:solidFill>
            <a:schemeClr val="accent1">
              <a:lumMod val="75000"/>
            </a:schemeClr>
          </a:solidFill>
          <a:ln w="12700">
            <a:solidFill>
              <a:schemeClr val="tx2"/>
            </a:solidFill>
            <a:prstDash val="sysDot"/>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2159" name="Rectangle 104"/>
          <p:cNvSpPr>
            <a:spLocks noChangeAspect="1" noChangeArrowheads="1"/>
          </p:cNvSpPr>
          <p:nvPr/>
        </p:nvSpPr>
        <p:spPr bwMode="auto">
          <a:xfrm>
            <a:off x="4636823" y="3027007"/>
            <a:ext cx="896080" cy="320601"/>
          </a:xfrm>
          <a:prstGeom prst="rect">
            <a:avLst/>
          </a:prstGeom>
          <a:noFill/>
          <a:ln w="12699">
            <a:noFill/>
            <a:miter lim="800000"/>
            <a:headEnd/>
            <a:tailEnd/>
          </a:ln>
        </p:spPr>
        <p:txBody>
          <a:bodyPr wrap="none" lIns="90488" tIns="44450" rIns="90488" bIns="44450">
            <a:spAutoFit/>
          </a:bodyPr>
          <a:lstStyle/>
          <a:p>
            <a:pPr algn="ctr">
              <a:lnSpc>
                <a:spcPts val="900"/>
              </a:lnSpc>
            </a:pPr>
            <a:r>
              <a:rPr lang="en-US" sz="900" dirty="0">
                <a:solidFill>
                  <a:srgbClr val="000000">
                    <a:lumMod val="65000"/>
                    <a:lumOff val="35000"/>
                  </a:srgbClr>
                </a:solidFill>
                <a:latin typeface="Arial Rounded MT Bold" pitchFamily="34" charset="0"/>
                <a:ea typeface=""/>
                <a:cs typeface=""/>
              </a:rPr>
              <a:t>Sub-surface </a:t>
            </a:r>
          </a:p>
          <a:p>
            <a:pPr algn="ctr">
              <a:lnSpc>
                <a:spcPts val="900"/>
              </a:lnSpc>
            </a:pPr>
            <a:r>
              <a:rPr lang="en-US" sz="900" dirty="0">
                <a:solidFill>
                  <a:srgbClr val="000000">
                    <a:lumMod val="65000"/>
                    <a:lumOff val="35000"/>
                  </a:srgbClr>
                </a:solidFill>
                <a:latin typeface="Arial Rounded MT Bold" pitchFamily="34" charset="0"/>
                <a:ea typeface=""/>
                <a:cs typeface=""/>
              </a:rPr>
              <a:t>runoff</a:t>
            </a:r>
          </a:p>
        </p:txBody>
      </p:sp>
      <p:sp>
        <p:nvSpPr>
          <p:cNvPr id="2161" name="Rectangle 104"/>
          <p:cNvSpPr>
            <a:spLocks noChangeAspect="1" noChangeArrowheads="1"/>
          </p:cNvSpPr>
          <p:nvPr/>
        </p:nvSpPr>
        <p:spPr bwMode="auto">
          <a:xfrm>
            <a:off x="3364469" y="2694342"/>
            <a:ext cx="1146149" cy="228268"/>
          </a:xfrm>
          <a:prstGeom prst="rect">
            <a:avLst/>
          </a:prstGeom>
          <a:noFill/>
          <a:ln w="12699">
            <a:noFill/>
            <a:miter lim="800000"/>
            <a:headEnd/>
            <a:tailEnd/>
          </a:ln>
        </p:spPr>
        <p:txBody>
          <a:bodyPr wrap="none" lIns="90488" tIns="44450" rIns="90488" bIns="44450">
            <a:spAutoFit/>
          </a:bodyPr>
          <a:lstStyle/>
          <a:p>
            <a:r>
              <a:rPr lang="en-US" sz="900" dirty="0">
                <a:solidFill>
                  <a:srgbClr val="000000">
                    <a:lumMod val="65000"/>
                    <a:lumOff val="35000"/>
                  </a:srgbClr>
                </a:solidFill>
                <a:latin typeface="Arial Rounded MT Bold" pitchFamily="34" charset="0"/>
                <a:ea typeface=""/>
                <a:cs typeface=""/>
              </a:rPr>
              <a:t>Aquifer recharge</a:t>
            </a:r>
          </a:p>
        </p:txBody>
      </p:sp>
      <p:sp>
        <p:nvSpPr>
          <p:cNvPr id="2" name="Rectangle 111"/>
          <p:cNvSpPr>
            <a:spLocks noChangeAspect="1" noChangeArrowheads="1"/>
          </p:cNvSpPr>
          <p:nvPr/>
        </p:nvSpPr>
        <p:spPr bwMode="auto">
          <a:xfrm>
            <a:off x="3190093" y="2114063"/>
            <a:ext cx="381000" cy="123825"/>
          </a:xfrm>
          <a:prstGeom prst="rect">
            <a:avLst/>
          </a:prstGeom>
          <a:solidFill>
            <a:schemeClr val="bg1">
              <a:lumMod val="95000"/>
            </a:schemeClr>
          </a:solidFill>
          <a:ln w="12700">
            <a:solidFill>
              <a:schemeClr val="tx1"/>
            </a:solidFill>
            <a:miter lim="800000"/>
            <a:headEnd/>
            <a:tailEnd/>
          </a:ln>
        </p:spPr>
        <p:txBody>
          <a:bodyPr wrap="none" lIns="45720" tIns="0" rIns="45720" bIns="0">
            <a:spAutoFit/>
          </a:bodyPr>
          <a:lstStyle/>
          <a:p>
            <a:pPr>
              <a:defRPr/>
            </a:pPr>
            <a:r>
              <a:rPr lang="en-US" sz="800" dirty="0">
                <a:solidFill>
                  <a:srgbClr val="000000">
                    <a:lumMod val="65000"/>
                    <a:lumOff val="35000"/>
                  </a:srgbClr>
                </a:solidFill>
                <a:latin typeface="Arial"/>
                <a:ea typeface=""/>
                <a:cs typeface=""/>
              </a:rPr>
              <a:t>          </a:t>
            </a:r>
          </a:p>
        </p:txBody>
      </p:sp>
      <p:sp>
        <p:nvSpPr>
          <p:cNvPr id="2164" name="Line 6"/>
          <p:cNvSpPr>
            <a:spLocks noChangeAspect="1" noChangeShapeType="1"/>
          </p:cNvSpPr>
          <p:nvPr/>
        </p:nvSpPr>
        <p:spPr bwMode="auto">
          <a:xfrm>
            <a:off x="3204426" y="2153749"/>
            <a:ext cx="349250" cy="0"/>
          </a:xfrm>
          <a:prstGeom prst="line">
            <a:avLst/>
          </a:prstGeom>
          <a:noFill/>
          <a:ln w="9525">
            <a:solidFill>
              <a:schemeClr val="tx1"/>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2165" name="Line 6"/>
          <p:cNvSpPr>
            <a:spLocks noChangeAspect="1" noChangeShapeType="1"/>
          </p:cNvSpPr>
          <p:nvPr/>
        </p:nvSpPr>
        <p:spPr bwMode="auto">
          <a:xfrm>
            <a:off x="3204426" y="2201374"/>
            <a:ext cx="354012" cy="0"/>
          </a:xfrm>
          <a:prstGeom prst="line">
            <a:avLst/>
          </a:prstGeom>
          <a:noFill/>
          <a:ln w="9525">
            <a:solidFill>
              <a:schemeClr val="tx1"/>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327" name="Text Box 285"/>
          <p:cNvSpPr txBox="1">
            <a:spLocks noChangeAspect="1" noChangeArrowheads="1"/>
          </p:cNvSpPr>
          <p:nvPr/>
        </p:nvSpPr>
        <p:spPr bwMode="auto">
          <a:xfrm>
            <a:off x="5607750" y="1336763"/>
            <a:ext cx="772969" cy="230832"/>
          </a:xfrm>
          <a:prstGeom prst="rect">
            <a:avLst/>
          </a:prstGeom>
          <a:noFill/>
          <a:ln w="9525">
            <a:noFill/>
            <a:miter lim="800000"/>
            <a:headEnd/>
            <a:tailEnd/>
          </a:ln>
        </p:spPr>
        <p:txBody>
          <a:bodyPr wrap="none">
            <a:spAutoFit/>
          </a:bodyPr>
          <a:lstStyle/>
          <a:p>
            <a:r>
              <a:rPr lang="en-US" sz="900" dirty="0">
                <a:solidFill>
                  <a:srgbClr val="000000">
                    <a:lumMod val="65000"/>
                    <a:lumOff val="35000"/>
                  </a:srgbClr>
                </a:solidFill>
                <a:latin typeface="Arial Rounded MT Bold" pitchFamily="34" charset="0"/>
                <a:ea typeface=""/>
                <a:cs typeface=""/>
              </a:rPr>
              <a:t>Phenology</a:t>
            </a:r>
          </a:p>
        </p:txBody>
      </p:sp>
      <p:sp>
        <p:nvSpPr>
          <p:cNvPr id="329" name="Freeform 283"/>
          <p:cNvSpPr>
            <a:spLocks noChangeAspect="1"/>
          </p:cNvSpPr>
          <p:nvPr/>
        </p:nvSpPr>
        <p:spPr bwMode="auto">
          <a:xfrm rot="10800000">
            <a:off x="7523856" y="651977"/>
            <a:ext cx="173038" cy="155575"/>
          </a:xfrm>
          <a:custGeom>
            <a:avLst/>
            <a:gdLst>
              <a:gd name="T0" fmla="*/ 88896 w 364"/>
              <a:gd name="T1" fmla="*/ 90195 h 326"/>
              <a:gd name="T2" fmla="*/ 88896 w 364"/>
              <a:gd name="T3" fmla="*/ 86378 h 326"/>
              <a:gd name="T4" fmla="*/ 89371 w 364"/>
              <a:gd name="T5" fmla="*/ 81128 h 326"/>
              <a:gd name="T6" fmla="*/ 90322 w 364"/>
              <a:gd name="T7" fmla="*/ 75879 h 326"/>
              <a:gd name="T8" fmla="*/ 91273 w 364"/>
              <a:gd name="T9" fmla="*/ 70629 h 326"/>
              <a:gd name="T10" fmla="*/ 93174 w 364"/>
              <a:gd name="T11" fmla="*/ 65380 h 326"/>
              <a:gd name="T12" fmla="*/ 96027 w 364"/>
              <a:gd name="T13" fmla="*/ 59653 h 326"/>
              <a:gd name="T14" fmla="*/ 99830 w 364"/>
              <a:gd name="T15" fmla="*/ 53926 h 326"/>
              <a:gd name="T16" fmla="*/ 105059 w 364"/>
              <a:gd name="T17" fmla="*/ 46768 h 326"/>
              <a:gd name="T18" fmla="*/ 109813 w 364"/>
              <a:gd name="T19" fmla="*/ 41518 h 326"/>
              <a:gd name="T20" fmla="*/ 116943 w 364"/>
              <a:gd name="T21" fmla="*/ 35792 h 326"/>
              <a:gd name="T22" fmla="*/ 124074 w 364"/>
              <a:gd name="T23" fmla="*/ 30542 h 326"/>
              <a:gd name="T24" fmla="*/ 132155 w 364"/>
              <a:gd name="T25" fmla="*/ 25770 h 326"/>
              <a:gd name="T26" fmla="*/ 141188 w 364"/>
              <a:gd name="T27" fmla="*/ 22907 h 326"/>
              <a:gd name="T28" fmla="*/ 150220 w 364"/>
              <a:gd name="T29" fmla="*/ 20521 h 326"/>
              <a:gd name="T30" fmla="*/ 160203 w 364"/>
              <a:gd name="T31" fmla="*/ 19089 h 326"/>
              <a:gd name="T32" fmla="*/ 172563 w 364"/>
              <a:gd name="T33" fmla="*/ 19566 h 326"/>
              <a:gd name="T34" fmla="*/ 163055 w 364"/>
              <a:gd name="T35" fmla="*/ 12408 h 326"/>
              <a:gd name="T36" fmla="*/ 149269 w 364"/>
              <a:gd name="T37" fmla="*/ 5727 h 326"/>
              <a:gd name="T38" fmla="*/ 135008 w 364"/>
              <a:gd name="T39" fmla="*/ 1432 h 326"/>
              <a:gd name="T40" fmla="*/ 120746 w 364"/>
              <a:gd name="T41" fmla="*/ 0 h 326"/>
              <a:gd name="T42" fmla="*/ 105534 w 364"/>
              <a:gd name="T43" fmla="*/ 477 h 326"/>
              <a:gd name="T44" fmla="*/ 91273 w 364"/>
              <a:gd name="T45" fmla="*/ 3341 h 326"/>
              <a:gd name="T46" fmla="*/ 77487 w 364"/>
              <a:gd name="T47" fmla="*/ 8590 h 326"/>
              <a:gd name="T48" fmla="*/ 62275 w 364"/>
              <a:gd name="T49" fmla="*/ 16703 h 326"/>
              <a:gd name="T50" fmla="*/ 54669 w 364"/>
              <a:gd name="T51" fmla="*/ 22907 h 326"/>
              <a:gd name="T52" fmla="*/ 46112 w 364"/>
              <a:gd name="T53" fmla="*/ 31020 h 326"/>
              <a:gd name="T54" fmla="*/ 39932 w 364"/>
              <a:gd name="T55" fmla="*/ 40564 h 326"/>
              <a:gd name="T56" fmla="*/ 33752 w 364"/>
              <a:gd name="T57" fmla="*/ 50586 h 326"/>
              <a:gd name="T58" fmla="*/ 30424 w 364"/>
              <a:gd name="T59" fmla="*/ 60130 h 326"/>
              <a:gd name="T60" fmla="*/ 27097 w 364"/>
              <a:gd name="T61" fmla="*/ 69675 h 326"/>
              <a:gd name="T62" fmla="*/ 24720 w 364"/>
              <a:gd name="T63" fmla="*/ 79219 h 326"/>
              <a:gd name="T64" fmla="*/ 24244 w 364"/>
              <a:gd name="T65" fmla="*/ 90195 h 326"/>
              <a:gd name="T66" fmla="*/ 56570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92D050"/>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330" name="Text Box 287"/>
          <p:cNvSpPr txBox="1">
            <a:spLocks noChangeAspect="1" noChangeArrowheads="1"/>
          </p:cNvSpPr>
          <p:nvPr/>
        </p:nvSpPr>
        <p:spPr bwMode="auto">
          <a:xfrm>
            <a:off x="7337881" y="436006"/>
            <a:ext cx="676788" cy="261610"/>
          </a:xfrm>
          <a:prstGeom prst="rect">
            <a:avLst/>
          </a:prstGeom>
          <a:noFill/>
          <a:ln w="9525">
            <a:noFill/>
            <a:miter lim="800000"/>
            <a:headEnd/>
            <a:tailEnd/>
          </a:ln>
        </p:spPr>
        <p:txBody>
          <a:bodyPr wrap="none">
            <a:spAutoFit/>
          </a:bodyPr>
          <a:lstStyle/>
          <a:p>
            <a:r>
              <a:rPr lang="en-US" sz="1100" dirty="0">
                <a:solidFill>
                  <a:srgbClr val="EA36DD"/>
                </a:solidFill>
                <a:latin typeface="Arial Rounded MT Bold" pitchFamily="34" charset="0"/>
                <a:ea typeface=""/>
                <a:cs typeface=""/>
              </a:rPr>
              <a:t>BVOCs</a:t>
            </a:r>
          </a:p>
        </p:txBody>
      </p:sp>
      <p:cxnSp>
        <p:nvCxnSpPr>
          <p:cNvPr id="333" name="Straight Arrow Connector 332"/>
          <p:cNvCxnSpPr/>
          <p:nvPr/>
        </p:nvCxnSpPr>
        <p:spPr bwMode="auto">
          <a:xfrm rot="16200000" flipV="1">
            <a:off x="865501" y="1487766"/>
            <a:ext cx="326127" cy="66459"/>
          </a:xfrm>
          <a:prstGeom prst="straightConnector1">
            <a:avLst/>
          </a:prstGeom>
          <a:noFill/>
          <a:ln w="28575" cap="flat" cmpd="sng" algn="ctr">
            <a:solidFill>
              <a:srgbClr val="CC6600"/>
            </a:solidFill>
            <a:prstDash val="solid"/>
            <a:round/>
            <a:headEnd type="none" w="med" len="med"/>
            <a:tailEnd type="triangle" w="med" len="med"/>
          </a:ln>
          <a:effectLst/>
        </p:spPr>
      </p:cxnSp>
      <p:sp>
        <p:nvSpPr>
          <p:cNvPr id="356" name="AutoShape 96"/>
          <p:cNvSpPr>
            <a:spLocks noChangeArrowheads="1"/>
          </p:cNvSpPr>
          <p:nvPr/>
        </p:nvSpPr>
        <p:spPr bwMode="auto">
          <a:xfrm>
            <a:off x="3684137" y="1343249"/>
            <a:ext cx="120691" cy="129390"/>
          </a:xfrm>
          <a:prstGeom prst="can">
            <a:avLst>
              <a:gd name="adj" fmla="val 41991"/>
            </a:avLst>
          </a:prstGeom>
          <a:solidFill>
            <a:srgbClr val="0066FF"/>
          </a:solidFill>
          <a:ln w="9525">
            <a:solidFill>
              <a:schemeClr val="tx1"/>
            </a:solidFill>
            <a:round/>
            <a:headEnd/>
            <a:tailEnd/>
          </a:ln>
          <a:effectLst/>
        </p:spPr>
        <p:txBody>
          <a:bodyPr wrap="none" anchor="ctr"/>
          <a:lstStyle/>
          <a:p>
            <a:pPr algn="ctr"/>
            <a:endParaRPr lang="en-US" b="1">
              <a:solidFill>
                <a:srgbClr val="000000">
                  <a:lumMod val="65000"/>
                  <a:lumOff val="35000"/>
                </a:srgbClr>
              </a:solidFill>
              <a:latin typeface="Times New Roman" pitchFamily="18" charset="0"/>
              <a:ea typeface=""/>
              <a:cs typeface=""/>
            </a:endParaRPr>
          </a:p>
        </p:txBody>
      </p:sp>
      <p:sp>
        <p:nvSpPr>
          <p:cNvPr id="357" name="AutoShape 97"/>
          <p:cNvSpPr>
            <a:spLocks noChangeArrowheads="1"/>
          </p:cNvSpPr>
          <p:nvPr/>
        </p:nvSpPr>
        <p:spPr bwMode="auto">
          <a:xfrm>
            <a:off x="3684135" y="1273795"/>
            <a:ext cx="121073" cy="118176"/>
          </a:xfrm>
          <a:prstGeom prst="can">
            <a:avLst>
              <a:gd name="adj" fmla="val 37500"/>
            </a:avLst>
          </a:prstGeom>
          <a:noFill/>
          <a:ln w="9525">
            <a:solidFill>
              <a:schemeClr val="tx1"/>
            </a:solidFill>
            <a:round/>
            <a:headEnd/>
            <a:tailEnd/>
          </a:ln>
          <a:effectLst/>
        </p:spPr>
        <p:txBody>
          <a:bodyPr wrap="none" anchor="ctr"/>
          <a:lstStyle/>
          <a:p>
            <a:endParaRPr lang="en-US" sz="800">
              <a:solidFill>
                <a:srgbClr val="000000">
                  <a:lumMod val="65000"/>
                  <a:lumOff val="35000"/>
                </a:srgbClr>
              </a:solidFill>
              <a:latin typeface="Arial"/>
              <a:ea typeface=""/>
              <a:cs typeface=""/>
            </a:endParaRPr>
          </a:p>
        </p:txBody>
      </p:sp>
      <p:sp>
        <p:nvSpPr>
          <p:cNvPr id="2152" name="Line 9"/>
          <p:cNvSpPr>
            <a:spLocks noChangeAspect="1" noChangeShapeType="1"/>
          </p:cNvSpPr>
          <p:nvPr/>
        </p:nvSpPr>
        <p:spPr bwMode="auto">
          <a:xfrm>
            <a:off x="3229999" y="2567372"/>
            <a:ext cx="1603677" cy="0"/>
          </a:xfrm>
          <a:prstGeom prst="line">
            <a:avLst/>
          </a:prstGeom>
          <a:noFill/>
          <a:ln w="9525">
            <a:solidFill>
              <a:schemeClr val="tx1"/>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2146" name="Line 118"/>
          <p:cNvSpPr>
            <a:spLocks noChangeAspect="1" noChangeShapeType="1"/>
          </p:cNvSpPr>
          <p:nvPr/>
        </p:nvSpPr>
        <p:spPr bwMode="auto">
          <a:xfrm>
            <a:off x="5259424" y="3003840"/>
            <a:ext cx="385762" cy="0"/>
          </a:xfrm>
          <a:prstGeom prst="line">
            <a:avLst/>
          </a:prstGeom>
          <a:noFill/>
          <a:ln w="28575">
            <a:solidFill>
              <a:srgbClr val="0070C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363" name="Rectangle 121"/>
          <p:cNvSpPr>
            <a:spLocks noChangeAspect="1" noChangeArrowheads="1"/>
          </p:cNvSpPr>
          <p:nvPr/>
        </p:nvSpPr>
        <p:spPr bwMode="auto">
          <a:xfrm>
            <a:off x="3675176" y="2895600"/>
            <a:ext cx="973024" cy="259045"/>
          </a:xfrm>
          <a:prstGeom prst="rect">
            <a:avLst/>
          </a:prstGeom>
          <a:noFill/>
          <a:ln w="12699">
            <a:noFill/>
            <a:miter lim="800000"/>
            <a:headEnd/>
            <a:tailEnd/>
          </a:ln>
        </p:spPr>
        <p:txBody>
          <a:bodyPr wrap="none" lIns="90488" tIns="44450" rIns="90488" bIns="44450">
            <a:spAutoFit/>
          </a:bodyPr>
          <a:lstStyle/>
          <a:p>
            <a:r>
              <a:rPr lang="en-US" sz="1100" dirty="0">
                <a:solidFill>
                  <a:srgbClr val="EA36DD"/>
                </a:solidFill>
                <a:latin typeface="Arial Rounded MT Bold" pitchFamily="34" charset="0"/>
                <a:ea typeface=""/>
                <a:cs typeface=""/>
              </a:rPr>
              <a:t>Water table</a:t>
            </a:r>
          </a:p>
        </p:txBody>
      </p:sp>
      <p:sp>
        <p:nvSpPr>
          <p:cNvPr id="2113" name="Line 139"/>
          <p:cNvSpPr>
            <a:spLocks noChangeAspect="1" noChangeShapeType="1"/>
          </p:cNvSpPr>
          <p:nvPr/>
        </p:nvSpPr>
        <p:spPr bwMode="auto">
          <a:xfrm>
            <a:off x="3533748" y="2278681"/>
            <a:ext cx="0" cy="362021"/>
          </a:xfrm>
          <a:prstGeom prst="line">
            <a:avLst/>
          </a:prstGeom>
          <a:noFill/>
          <a:ln w="28575">
            <a:solidFill>
              <a:srgbClr val="0070C0"/>
            </a:solidFill>
            <a:round/>
            <a:headEnd type="triangle" w="med" len="me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cxnSp>
        <p:nvCxnSpPr>
          <p:cNvPr id="373" name="Straight Connector 372"/>
          <p:cNvCxnSpPr/>
          <p:nvPr/>
        </p:nvCxnSpPr>
        <p:spPr bwMode="auto">
          <a:xfrm rot="10800000">
            <a:off x="3045379" y="2586429"/>
            <a:ext cx="0" cy="0"/>
          </a:xfrm>
          <a:prstGeom prst="line">
            <a:avLst/>
          </a:prstGeom>
          <a:noFill/>
          <a:ln w="19050" cap="flat" cmpd="sng" algn="ctr">
            <a:solidFill>
              <a:schemeClr val="tx1"/>
            </a:solidFill>
            <a:prstDash val="solid"/>
            <a:round/>
            <a:headEnd type="none" w="med" len="med"/>
            <a:tailEnd type="none" w="med" len="med"/>
          </a:ln>
          <a:effectLst/>
        </p:spPr>
      </p:cxnSp>
      <p:cxnSp>
        <p:nvCxnSpPr>
          <p:cNvPr id="377" name="Straight Connector 376"/>
          <p:cNvCxnSpPr/>
          <p:nvPr/>
        </p:nvCxnSpPr>
        <p:spPr bwMode="auto">
          <a:xfrm rot="5400000">
            <a:off x="5328760" y="2586882"/>
            <a:ext cx="209550" cy="0"/>
          </a:xfrm>
          <a:prstGeom prst="line">
            <a:avLst/>
          </a:prstGeom>
          <a:noFill/>
          <a:ln w="12700" cap="flat" cmpd="sng" algn="ctr">
            <a:solidFill>
              <a:schemeClr val="tx1"/>
            </a:solidFill>
            <a:prstDash val="solid"/>
            <a:round/>
            <a:headEnd type="none" w="med" len="med"/>
            <a:tailEnd type="none" w="med" len="med"/>
          </a:ln>
          <a:effectLst/>
        </p:spPr>
      </p:cxnSp>
      <p:cxnSp>
        <p:nvCxnSpPr>
          <p:cNvPr id="379" name="Straight Connector 378"/>
          <p:cNvCxnSpPr/>
          <p:nvPr/>
        </p:nvCxnSpPr>
        <p:spPr bwMode="auto">
          <a:xfrm rot="10800000" flipH="1" flipV="1">
            <a:off x="3147984" y="2586429"/>
            <a:ext cx="1019174" cy="1020990"/>
          </a:xfrm>
          <a:prstGeom prst="line">
            <a:avLst/>
          </a:prstGeom>
          <a:noFill/>
          <a:ln w="9525" cap="flat" cmpd="sng" algn="ctr">
            <a:noFill/>
            <a:prstDash val="solid"/>
            <a:round/>
            <a:headEnd type="none" w="med" len="med"/>
            <a:tailEnd type="none" w="med" len="med"/>
          </a:ln>
          <a:effectLst/>
        </p:spPr>
      </p:cxnSp>
      <p:sp>
        <p:nvSpPr>
          <p:cNvPr id="383" name="Text Box 92"/>
          <p:cNvSpPr txBox="1">
            <a:spLocks noChangeAspect="1" noChangeArrowheads="1"/>
          </p:cNvSpPr>
          <p:nvPr/>
        </p:nvSpPr>
        <p:spPr bwMode="auto">
          <a:xfrm>
            <a:off x="3163009" y="2545382"/>
            <a:ext cx="303929" cy="138499"/>
          </a:xfrm>
          <a:prstGeom prst="rect">
            <a:avLst/>
          </a:prstGeom>
          <a:solidFill>
            <a:schemeClr val="bg1"/>
          </a:solidFill>
          <a:ln w="9525">
            <a:noFill/>
            <a:miter lim="800000"/>
            <a:headEnd/>
            <a:tailEnd/>
          </a:ln>
        </p:spPr>
        <p:txBody>
          <a:bodyPr wrap="none" lIns="45720" tIns="0" rIns="45720" bIns="0">
            <a:spAutoFit/>
          </a:bodyPr>
          <a:lstStyle/>
          <a:p>
            <a:r>
              <a:rPr lang="en-US" sz="900" b="1" dirty="0">
                <a:solidFill>
                  <a:srgbClr val="000000">
                    <a:lumMod val="65000"/>
                    <a:lumOff val="35000"/>
                  </a:srgbClr>
                </a:solidFill>
                <a:latin typeface="Arial Rounded MT Bold" pitchFamily="34" charset="0"/>
                <a:ea typeface=""/>
                <a:cs typeface=""/>
              </a:rPr>
              <a:t>Soil</a:t>
            </a:r>
          </a:p>
        </p:txBody>
      </p:sp>
      <p:grpSp>
        <p:nvGrpSpPr>
          <p:cNvPr id="19" name="Group 414"/>
          <p:cNvGrpSpPr/>
          <p:nvPr/>
        </p:nvGrpSpPr>
        <p:grpSpPr>
          <a:xfrm>
            <a:off x="5720101" y="1578176"/>
            <a:ext cx="611171" cy="729407"/>
            <a:chOff x="6083667" y="1543379"/>
            <a:chExt cx="611171" cy="729407"/>
          </a:xfrm>
        </p:grpSpPr>
        <p:pic>
          <p:nvPicPr>
            <p:cNvPr id="326" name="Picture 136" descr="A:\papers\phenglobal\LeaflessCol.gif"/>
            <p:cNvPicPr>
              <a:picLocks noChangeAspect="1" noChangeArrowheads="1"/>
            </p:cNvPicPr>
            <p:nvPr/>
          </p:nvPicPr>
          <p:blipFill>
            <a:blip r:embed="rId4" cstate="print"/>
            <a:srcRect b="35765"/>
            <a:stretch>
              <a:fillRect/>
            </a:stretch>
          </p:blipFill>
          <p:spPr bwMode="auto">
            <a:xfrm>
              <a:off x="6083667" y="1543379"/>
              <a:ext cx="544411" cy="729407"/>
            </a:xfrm>
            <a:prstGeom prst="rect">
              <a:avLst/>
            </a:prstGeom>
            <a:noFill/>
          </p:spPr>
        </p:pic>
        <p:pic>
          <p:nvPicPr>
            <p:cNvPr id="385" name="Picture 2" descr="LeaffulCol"/>
            <p:cNvPicPr>
              <a:picLocks noChangeAspect="1" noChangeArrowheads="1"/>
            </p:cNvPicPr>
            <p:nvPr/>
          </p:nvPicPr>
          <p:blipFill>
            <a:blip r:embed="rId3" cstate="print"/>
            <a:srcRect l="71436" t="18681" r="5148" b="68352"/>
            <a:stretch>
              <a:fillRect/>
            </a:stretch>
          </p:blipFill>
          <p:spPr bwMode="auto">
            <a:xfrm>
              <a:off x="6500813" y="1685925"/>
              <a:ext cx="194025" cy="100013"/>
            </a:xfrm>
            <a:prstGeom prst="rect">
              <a:avLst/>
            </a:prstGeom>
            <a:noFill/>
            <a:ln w="9525">
              <a:noFill/>
              <a:miter lim="800000"/>
              <a:headEnd/>
              <a:tailEnd/>
            </a:ln>
          </p:spPr>
        </p:pic>
        <p:pic>
          <p:nvPicPr>
            <p:cNvPr id="386" name="Picture 2" descr="LeaffulCol"/>
            <p:cNvPicPr>
              <a:picLocks noChangeAspect="1" noChangeArrowheads="1"/>
            </p:cNvPicPr>
            <p:nvPr/>
          </p:nvPicPr>
          <p:blipFill>
            <a:blip r:embed="rId3" cstate="print"/>
            <a:srcRect t="33722" r="78774" b="54867"/>
            <a:stretch>
              <a:fillRect/>
            </a:stretch>
          </p:blipFill>
          <p:spPr bwMode="auto">
            <a:xfrm>
              <a:off x="6462853" y="1804988"/>
              <a:ext cx="171310" cy="85724"/>
            </a:xfrm>
            <a:prstGeom prst="rect">
              <a:avLst/>
            </a:prstGeom>
            <a:noFill/>
            <a:ln w="9525">
              <a:noFill/>
              <a:miter lim="800000"/>
              <a:headEnd/>
              <a:tailEnd/>
            </a:ln>
          </p:spPr>
        </p:pic>
        <p:pic>
          <p:nvPicPr>
            <p:cNvPr id="392" name="Picture 2" descr="LeaffulCol"/>
            <p:cNvPicPr>
              <a:picLocks noChangeAspect="1" noChangeArrowheads="1"/>
            </p:cNvPicPr>
            <p:nvPr/>
          </p:nvPicPr>
          <p:blipFill>
            <a:blip r:embed="rId3" cstate="print"/>
            <a:srcRect l="71436" t="23492" r="5148" b="68352"/>
            <a:stretch>
              <a:fillRect/>
            </a:stretch>
          </p:blipFill>
          <p:spPr bwMode="auto">
            <a:xfrm>
              <a:off x="6385638" y="1564269"/>
              <a:ext cx="194025" cy="62906"/>
            </a:xfrm>
            <a:prstGeom prst="rect">
              <a:avLst/>
            </a:prstGeom>
            <a:noFill/>
            <a:ln w="9525">
              <a:noFill/>
              <a:miter lim="800000"/>
              <a:headEnd/>
              <a:tailEnd/>
            </a:ln>
          </p:spPr>
        </p:pic>
      </p:grpSp>
      <p:sp>
        <p:nvSpPr>
          <p:cNvPr id="393" name="Freeform 286"/>
          <p:cNvSpPr>
            <a:spLocks noChangeAspect="1"/>
          </p:cNvSpPr>
          <p:nvPr/>
        </p:nvSpPr>
        <p:spPr bwMode="auto">
          <a:xfrm rot="17178124">
            <a:off x="6402251" y="2720483"/>
            <a:ext cx="194913" cy="245141"/>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394" name="Freeform 286"/>
          <p:cNvSpPr>
            <a:spLocks noChangeAspect="1"/>
          </p:cNvSpPr>
          <p:nvPr/>
        </p:nvSpPr>
        <p:spPr bwMode="auto">
          <a:xfrm rot="11193457">
            <a:off x="7345753" y="2936556"/>
            <a:ext cx="174625" cy="209479"/>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395" name="Freeform 286"/>
          <p:cNvSpPr>
            <a:spLocks noChangeAspect="1"/>
          </p:cNvSpPr>
          <p:nvPr/>
        </p:nvSpPr>
        <p:spPr bwMode="auto">
          <a:xfrm rot="21326123">
            <a:off x="6394859" y="2048619"/>
            <a:ext cx="174625" cy="155575"/>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397" name="Freeform 290"/>
          <p:cNvSpPr>
            <a:spLocks noChangeAspect="1"/>
          </p:cNvSpPr>
          <p:nvPr/>
        </p:nvSpPr>
        <p:spPr bwMode="auto">
          <a:xfrm rot="8003290" flipH="1">
            <a:off x="6925103" y="2612570"/>
            <a:ext cx="186313" cy="284476"/>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grpSp>
        <p:nvGrpSpPr>
          <p:cNvPr id="20" name="Group 267"/>
          <p:cNvGrpSpPr>
            <a:grpSpLocks noChangeAspect="1"/>
          </p:cNvGrpSpPr>
          <p:nvPr/>
        </p:nvGrpSpPr>
        <p:grpSpPr bwMode="auto">
          <a:xfrm>
            <a:off x="3775790" y="2209393"/>
            <a:ext cx="469900" cy="427037"/>
            <a:chOff x="2299" y="3080"/>
            <a:chExt cx="979" cy="891"/>
          </a:xfrm>
        </p:grpSpPr>
        <p:sp>
          <p:nvSpPr>
            <p:cNvPr id="342" name="Line 268"/>
            <p:cNvSpPr>
              <a:spLocks noChangeAspect="1" noChangeShapeType="1"/>
            </p:cNvSpPr>
            <p:nvPr/>
          </p:nvSpPr>
          <p:spPr bwMode="auto">
            <a:xfrm flipH="1">
              <a:off x="2721" y="3218"/>
              <a:ext cx="4" cy="29"/>
            </a:xfrm>
            <a:prstGeom prst="line">
              <a:avLst/>
            </a:prstGeom>
            <a:noFill/>
            <a:ln w="12700">
              <a:solidFill>
                <a:srgbClr val="663300"/>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343" name="Line 269"/>
            <p:cNvSpPr>
              <a:spLocks noChangeAspect="1" noChangeShapeType="1"/>
            </p:cNvSpPr>
            <p:nvPr/>
          </p:nvSpPr>
          <p:spPr bwMode="auto">
            <a:xfrm flipH="1">
              <a:off x="2726" y="3182"/>
              <a:ext cx="1" cy="35"/>
            </a:xfrm>
            <a:prstGeom prst="line">
              <a:avLst/>
            </a:prstGeom>
            <a:noFill/>
            <a:ln w="12700">
              <a:solidFill>
                <a:srgbClr val="663300"/>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344" name="Line 270"/>
            <p:cNvSpPr>
              <a:spLocks noChangeAspect="1" noChangeShapeType="1"/>
            </p:cNvSpPr>
            <p:nvPr/>
          </p:nvSpPr>
          <p:spPr bwMode="auto">
            <a:xfrm>
              <a:off x="2726" y="3122"/>
              <a:ext cx="1" cy="59"/>
            </a:xfrm>
            <a:prstGeom prst="line">
              <a:avLst/>
            </a:prstGeom>
            <a:noFill/>
            <a:ln w="12700">
              <a:solidFill>
                <a:srgbClr val="663300"/>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345" name="Line 271"/>
            <p:cNvSpPr>
              <a:spLocks noChangeAspect="1" noChangeShapeType="1"/>
            </p:cNvSpPr>
            <p:nvPr/>
          </p:nvSpPr>
          <p:spPr bwMode="auto">
            <a:xfrm>
              <a:off x="2726" y="3080"/>
              <a:ext cx="0" cy="41"/>
            </a:xfrm>
            <a:prstGeom prst="line">
              <a:avLst/>
            </a:prstGeom>
            <a:noFill/>
            <a:ln w="12700">
              <a:solidFill>
                <a:srgbClr val="663300"/>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346" name="Line 272"/>
            <p:cNvSpPr>
              <a:spLocks noChangeAspect="1" noChangeShapeType="1"/>
            </p:cNvSpPr>
            <p:nvPr/>
          </p:nvSpPr>
          <p:spPr bwMode="auto">
            <a:xfrm flipH="1" flipV="1">
              <a:off x="2752" y="3116"/>
              <a:ext cx="3" cy="133"/>
            </a:xfrm>
            <a:prstGeom prst="line">
              <a:avLst/>
            </a:prstGeom>
            <a:noFill/>
            <a:ln w="12700">
              <a:solidFill>
                <a:srgbClr val="663300"/>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347" name="Freeform 273"/>
            <p:cNvSpPr>
              <a:spLocks noChangeAspect="1"/>
            </p:cNvSpPr>
            <p:nvPr/>
          </p:nvSpPr>
          <p:spPr bwMode="auto">
            <a:xfrm>
              <a:off x="2411" y="3236"/>
              <a:ext cx="306" cy="735"/>
            </a:xfrm>
            <a:custGeom>
              <a:avLst/>
              <a:gdLst>
                <a:gd name="T0" fmla="*/ 300 w 306"/>
                <a:gd name="T1" fmla="*/ 12 h 735"/>
                <a:gd name="T2" fmla="*/ 293 w 306"/>
                <a:gd name="T3" fmla="*/ 36 h 735"/>
                <a:gd name="T4" fmla="*/ 286 w 306"/>
                <a:gd name="T5" fmla="*/ 61 h 735"/>
                <a:gd name="T6" fmla="*/ 278 w 306"/>
                <a:gd name="T7" fmla="*/ 84 h 735"/>
                <a:gd name="T8" fmla="*/ 271 w 306"/>
                <a:gd name="T9" fmla="*/ 107 h 735"/>
                <a:gd name="T10" fmla="*/ 264 w 306"/>
                <a:gd name="T11" fmla="*/ 130 h 735"/>
                <a:gd name="T12" fmla="*/ 258 w 306"/>
                <a:gd name="T13" fmla="*/ 151 h 735"/>
                <a:gd name="T14" fmla="*/ 252 w 306"/>
                <a:gd name="T15" fmla="*/ 172 h 735"/>
                <a:gd name="T16" fmla="*/ 247 w 306"/>
                <a:gd name="T17" fmla="*/ 191 h 735"/>
                <a:gd name="T18" fmla="*/ 241 w 306"/>
                <a:gd name="T19" fmla="*/ 217 h 735"/>
                <a:gd name="T20" fmla="*/ 237 w 306"/>
                <a:gd name="T21" fmla="*/ 233 h 735"/>
                <a:gd name="T22" fmla="*/ 235 w 306"/>
                <a:gd name="T23" fmla="*/ 247 h 735"/>
                <a:gd name="T24" fmla="*/ 232 w 306"/>
                <a:gd name="T25" fmla="*/ 260 h 735"/>
                <a:gd name="T26" fmla="*/ 229 w 306"/>
                <a:gd name="T27" fmla="*/ 272 h 735"/>
                <a:gd name="T28" fmla="*/ 227 w 306"/>
                <a:gd name="T29" fmla="*/ 283 h 735"/>
                <a:gd name="T30" fmla="*/ 224 w 306"/>
                <a:gd name="T31" fmla="*/ 295 h 735"/>
                <a:gd name="T32" fmla="*/ 219 w 306"/>
                <a:gd name="T33" fmla="*/ 305 h 735"/>
                <a:gd name="T34" fmla="*/ 215 w 306"/>
                <a:gd name="T35" fmla="*/ 316 h 735"/>
                <a:gd name="T36" fmla="*/ 210 w 306"/>
                <a:gd name="T37" fmla="*/ 328 h 735"/>
                <a:gd name="T38" fmla="*/ 199 w 306"/>
                <a:gd name="T39" fmla="*/ 346 h 735"/>
                <a:gd name="T40" fmla="*/ 190 w 306"/>
                <a:gd name="T41" fmla="*/ 359 h 735"/>
                <a:gd name="T42" fmla="*/ 180 w 306"/>
                <a:gd name="T43" fmla="*/ 372 h 735"/>
                <a:gd name="T44" fmla="*/ 168 w 306"/>
                <a:gd name="T45" fmla="*/ 387 h 735"/>
                <a:gd name="T46" fmla="*/ 156 w 306"/>
                <a:gd name="T47" fmla="*/ 401 h 735"/>
                <a:gd name="T48" fmla="*/ 144 w 306"/>
                <a:gd name="T49" fmla="*/ 417 h 735"/>
                <a:gd name="T50" fmla="*/ 132 w 306"/>
                <a:gd name="T51" fmla="*/ 433 h 735"/>
                <a:gd name="T52" fmla="*/ 119 w 306"/>
                <a:gd name="T53" fmla="*/ 449 h 735"/>
                <a:gd name="T54" fmla="*/ 106 w 306"/>
                <a:gd name="T55" fmla="*/ 464 h 735"/>
                <a:gd name="T56" fmla="*/ 89 w 306"/>
                <a:gd name="T57" fmla="*/ 489 h 735"/>
                <a:gd name="T58" fmla="*/ 78 w 306"/>
                <a:gd name="T59" fmla="*/ 505 h 735"/>
                <a:gd name="T60" fmla="*/ 68 w 306"/>
                <a:gd name="T61" fmla="*/ 522 h 735"/>
                <a:gd name="T62" fmla="*/ 58 w 306"/>
                <a:gd name="T63" fmla="*/ 538 h 735"/>
                <a:gd name="T64" fmla="*/ 49 w 306"/>
                <a:gd name="T65" fmla="*/ 553 h 735"/>
                <a:gd name="T66" fmla="*/ 41 w 306"/>
                <a:gd name="T67" fmla="*/ 569 h 735"/>
                <a:gd name="T68" fmla="*/ 34 w 306"/>
                <a:gd name="T69" fmla="*/ 584 h 735"/>
                <a:gd name="T70" fmla="*/ 27 w 306"/>
                <a:gd name="T71" fmla="*/ 598 h 735"/>
                <a:gd name="T72" fmla="*/ 21 w 306"/>
                <a:gd name="T73" fmla="*/ 613 h 735"/>
                <a:gd name="T74" fmla="*/ 17 w 306"/>
                <a:gd name="T75" fmla="*/ 626 h 735"/>
                <a:gd name="T76" fmla="*/ 10 w 306"/>
                <a:gd name="T77" fmla="*/ 644 h 735"/>
                <a:gd name="T78" fmla="*/ 7 w 306"/>
                <a:gd name="T79" fmla="*/ 656 h 735"/>
                <a:gd name="T80" fmla="*/ 5 w 306"/>
                <a:gd name="T81" fmla="*/ 667 h 735"/>
                <a:gd name="T82" fmla="*/ 3 w 306"/>
                <a:gd name="T83" fmla="*/ 677 h 735"/>
                <a:gd name="T84" fmla="*/ 2 w 306"/>
                <a:gd name="T85" fmla="*/ 686 h 735"/>
                <a:gd name="T86" fmla="*/ 1 w 306"/>
                <a:gd name="T87" fmla="*/ 695 h 735"/>
                <a:gd name="T88" fmla="*/ 0 w 306"/>
                <a:gd name="T89" fmla="*/ 705 h 735"/>
                <a:gd name="T90" fmla="*/ 0 w 306"/>
                <a:gd name="T91" fmla="*/ 713 h 735"/>
                <a:gd name="T92" fmla="*/ 0 w 306"/>
                <a:gd name="T93" fmla="*/ 721 h 735"/>
                <a:gd name="T94" fmla="*/ 0 w 306"/>
                <a:gd name="T95" fmla="*/ 734 h 7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06"/>
                <a:gd name="T145" fmla="*/ 0 h 735"/>
                <a:gd name="T146" fmla="*/ 306 w 306"/>
                <a:gd name="T147" fmla="*/ 735 h 7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06" h="735">
                  <a:moveTo>
                    <a:pt x="305" y="0"/>
                  </a:moveTo>
                  <a:lnTo>
                    <a:pt x="300" y="12"/>
                  </a:lnTo>
                  <a:lnTo>
                    <a:pt x="297" y="24"/>
                  </a:lnTo>
                  <a:lnTo>
                    <a:pt x="293" y="36"/>
                  </a:lnTo>
                  <a:lnTo>
                    <a:pt x="289" y="48"/>
                  </a:lnTo>
                  <a:lnTo>
                    <a:pt x="286" y="61"/>
                  </a:lnTo>
                  <a:lnTo>
                    <a:pt x="282" y="72"/>
                  </a:lnTo>
                  <a:lnTo>
                    <a:pt x="278" y="84"/>
                  </a:lnTo>
                  <a:lnTo>
                    <a:pt x="275" y="96"/>
                  </a:lnTo>
                  <a:lnTo>
                    <a:pt x="271" y="107"/>
                  </a:lnTo>
                  <a:lnTo>
                    <a:pt x="267" y="119"/>
                  </a:lnTo>
                  <a:lnTo>
                    <a:pt x="264" y="130"/>
                  </a:lnTo>
                  <a:lnTo>
                    <a:pt x="261" y="141"/>
                  </a:lnTo>
                  <a:lnTo>
                    <a:pt x="258" y="151"/>
                  </a:lnTo>
                  <a:lnTo>
                    <a:pt x="255" y="162"/>
                  </a:lnTo>
                  <a:lnTo>
                    <a:pt x="252" y="172"/>
                  </a:lnTo>
                  <a:lnTo>
                    <a:pt x="250" y="182"/>
                  </a:lnTo>
                  <a:lnTo>
                    <a:pt x="247" y="191"/>
                  </a:lnTo>
                  <a:lnTo>
                    <a:pt x="245" y="200"/>
                  </a:lnTo>
                  <a:lnTo>
                    <a:pt x="241" y="217"/>
                  </a:lnTo>
                  <a:lnTo>
                    <a:pt x="239" y="225"/>
                  </a:lnTo>
                  <a:lnTo>
                    <a:pt x="237" y="233"/>
                  </a:lnTo>
                  <a:lnTo>
                    <a:pt x="236" y="240"/>
                  </a:lnTo>
                  <a:lnTo>
                    <a:pt x="235" y="247"/>
                  </a:lnTo>
                  <a:lnTo>
                    <a:pt x="233" y="253"/>
                  </a:lnTo>
                  <a:lnTo>
                    <a:pt x="232" y="260"/>
                  </a:lnTo>
                  <a:lnTo>
                    <a:pt x="230" y="266"/>
                  </a:lnTo>
                  <a:lnTo>
                    <a:pt x="229" y="272"/>
                  </a:lnTo>
                  <a:lnTo>
                    <a:pt x="228" y="278"/>
                  </a:lnTo>
                  <a:lnTo>
                    <a:pt x="227" y="283"/>
                  </a:lnTo>
                  <a:lnTo>
                    <a:pt x="225" y="289"/>
                  </a:lnTo>
                  <a:lnTo>
                    <a:pt x="224" y="295"/>
                  </a:lnTo>
                  <a:lnTo>
                    <a:pt x="222" y="300"/>
                  </a:lnTo>
                  <a:lnTo>
                    <a:pt x="219" y="305"/>
                  </a:lnTo>
                  <a:lnTo>
                    <a:pt x="218" y="311"/>
                  </a:lnTo>
                  <a:lnTo>
                    <a:pt x="215" y="316"/>
                  </a:lnTo>
                  <a:lnTo>
                    <a:pt x="213" y="322"/>
                  </a:lnTo>
                  <a:lnTo>
                    <a:pt x="210" y="328"/>
                  </a:lnTo>
                  <a:lnTo>
                    <a:pt x="203" y="340"/>
                  </a:lnTo>
                  <a:lnTo>
                    <a:pt x="199" y="346"/>
                  </a:lnTo>
                  <a:lnTo>
                    <a:pt x="195" y="352"/>
                  </a:lnTo>
                  <a:lnTo>
                    <a:pt x="190" y="359"/>
                  </a:lnTo>
                  <a:lnTo>
                    <a:pt x="185" y="366"/>
                  </a:lnTo>
                  <a:lnTo>
                    <a:pt x="180" y="372"/>
                  </a:lnTo>
                  <a:lnTo>
                    <a:pt x="174" y="379"/>
                  </a:lnTo>
                  <a:lnTo>
                    <a:pt x="168" y="387"/>
                  </a:lnTo>
                  <a:lnTo>
                    <a:pt x="162" y="394"/>
                  </a:lnTo>
                  <a:lnTo>
                    <a:pt x="156" y="401"/>
                  </a:lnTo>
                  <a:lnTo>
                    <a:pt x="150" y="409"/>
                  </a:lnTo>
                  <a:lnTo>
                    <a:pt x="144" y="417"/>
                  </a:lnTo>
                  <a:lnTo>
                    <a:pt x="138" y="425"/>
                  </a:lnTo>
                  <a:lnTo>
                    <a:pt x="132" y="433"/>
                  </a:lnTo>
                  <a:lnTo>
                    <a:pt x="125" y="441"/>
                  </a:lnTo>
                  <a:lnTo>
                    <a:pt x="119" y="449"/>
                  </a:lnTo>
                  <a:lnTo>
                    <a:pt x="113" y="456"/>
                  </a:lnTo>
                  <a:lnTo>
                    <a:pt x="106" y="464"/>
                  </a:lnTo>
                  <a:lnTo>
                    <a:pt x="100" y="473"/>
                  </a:lnTo>
                  <a:lnTo>
                    <a:pt x="89" y="489"/>
                  </a:lnTo>
                  <a:lnTo>
                    <a:pt x="83" y="497"/>
                  </a:lnTo>
                  <a:lnTo>
                    <a:pt x="78" y="505"/>
                  </a:lnTo>
                  <a:lnTo>
                    <a:pt x="72" y="513"/>
                  </a:lnTo>
                  <a:lnTo>
                    <a:pt x="68" y="522"/>
                  </a:lnTo>
                  <a:lnTo>
                    <a:pt x="62" y="530"/>
                  </a:lnTo>
                  <a:lnTo>
                    <a:pt x="58" y="538"/>
                  </a:lnTo>
                  <a:lnTo>
                    <a:pt x="53" y="546"/>
                  </a:lnTo>
                  <a:lnTo>
                    <a:pt x="49" y="553"/>
                  </a:lnTo>
                  <a:lnTo>
                    <a:pt x="45" y="561"/>
                  </a:lnTo>
                  <a:lnTo>
                    <a:pt x="41" y="569"/>
                  </a:lnTo>
                  <a:lnTo>
                    <a:pt x="37" y="576"/>
                  </a:lnTo>
                  <a:lnTo>
                    <a:pt x="34" y="584"/>
                  </a:lnTo>
                  <a:lnTo>
                    <a:pt x="30" y="591"/>
                  </a:lnTo>
                  <a:lnTo>
                    <a:pt x="27" y="598"/>
                  </a:lnTo>
                  <a:lnTo>
                    <a:pt x="24" y="606"/>
                  </a:lnTo>
                  <a:lnTo>
                    <a:pt x="21" y="613"/>
                  </a:lnTo>
                  <a:lnTo>
                    <a:pt x="19" y="619"/>
                  </a:lnTo>
                  <a:lnTo>
                    <a:pt x="17" y="626"/>
                  </a:lnTo>
                  <a:lnTo>
                    <a:pt x="12" y="639"/>
                  </a:lnTo>
                  <a:lnTo>
                    <a:pt x="10" y="644"/>
                  </a:lnTo>
                  <a:lnTo>
                    <a:pt x="9" y="650"/>
                  </a:lnTo>
                  <a:lnTo>
                    <a:pt x="7" y="656"/>
                  </a:lnTo>
                  <a:lnTo>
                    <a:pt x="6" y="661"/>
                  </a:lnTo>
                  <a:lnTo>
                    <a:pt x="5" y="667"/>
                  </a:lnTo>
                  <a:lnTo>
                    <a:pt x="4" y="672"/>
                  </a:lnTo>
                  <a:lnTo>
                    <a:pt x="3" y="677"/>
                  </a:lnTo>
                  <a:lnTo>
                    <a:pt x="3" y="682"/>
                  </a:lnTo>
                  <a:lnTo>
                    <a:pt x="2" y="686"/>
                  </a:lnTo>
                  <a:lnTo>
                    <a:pt x="1" y="691"/>
                  </a:lnTo>
                  <a:lnTo>
                    <a:pt x="1" y="695"/>
                  </a:lnTo>
                  <a:lnTo>
                    <a:pt x="1" y="700"/>
                  </a:lnTo>
                  <a:lnTo>
                    <a:pt x="0" y="705"/>
                  </a:lnTo>
                  <a:lnTo>
                    <a:pt x="0" y="709"/>
                  </a:lnTo>
                  <a:lnTo>
                    <a:pt x="0" y="713"/>
                  </a:lnTo>
                  <a:lnTo>
                    <a:pt x="0" y="717"/>
                  </a:lnTo>
                  <a:lnTo>
                    <a:pt x="0" y="721"/>
                  </a:lnTo>
                  <a:lnTo>
                    <a:pt x="0" y="726"/>
                  </a:lnTo>
                  <a:lnTo>
                    <a:pt x="0" y="734"/>
                  </a:lnTo>
                </a:path>
              </a:pathLst>
            </a:custGeom>
            <a:noFill/>
            <a:ln w="12700" cap="rnd" cmpd="sng">
              <a:solidFill>
                <a:srgbClr val="663300"/>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348" name="Freeform 274"/>
            <p:cNvSpPr>
              <a:spLocks noChangeAspect="1"/>
            </p:cNvSpPr>
            <p:nvPr/>
          </p:nvSpPr>
          <p:spPr bwMode="auto">
            <a:xfrm>
              <a:off x="2760" y="3251"/>
              <a:ext cx="296" cy="653"/>
            </a:xfrm>
            <a:custGeom>
              <a:avLst/>
              <a:gdLst>
                <a:gd name="T0" fmla="*/ 1 w 296"/>
                <a:gd name="T1" fmla="*/ 4 h 653"/>
                <a:gd name="T2" fmla="*/ 4 w 296"/>
                <a:gd name="T3" fmla="*/ 15 h 653"/>
                <a:gd name="T4" fmla="*/ 7 w 296"/>
                <a:gd name="T5" fmla="*/ 25 h 653"/>
                <a:gd name="T6" fmla="*/ 10 w 296"/>
                <a:gd name="T7" fmla="*/ 36 h 653"/>
                <a:gd name="T8" fmla="*/ 14 w 296"/>
                <a:gd name="T9" fmla="*/ 46 h 653"/>
                <a:gd name="T10" fmla="*/ 17 w 296"/>
                <a:gd name="T11" fmla="*/ 58 h 653"/>
                <a:gd name="T12" fmla="*/ 19 w 296"/>
                <a:gd name="T13" fmla="*/ 69 h 653"/>
                <a:gd name="T14" fmla="*/ 23 w 296"/>
                <a:gd name="T15" fmla="*/ 82 h 653"/>
                <a:gd name="T16" fmla="*/ 26 w 296"/>
                <a:gd name="T17" fmla="*/ 96 h 653"/>
                <a:gd name="T18" fmla="*/ 30 w 296"/>
                <a:gd name="T19" fmla="*/ 117 h 653"/>
                <a:gd name="T20" fmla="*/ 33 w 296"/>
                <a:gd name="T21" fmla="*/ 132 h 653"/>
                <a:gd name="T22" fmla="*/ 37 w 296"/>
                <a:gd name="T23" fmla="*/ 149 h 653"/>
                <a:gd name="T24" fmla="*/ 40 w 296"/>
                <a:gd name="T25" fmla="*/ 166 h 653"/>
                <a:gd name="T26" fmla="*/ 43 w 296"/>
                <a:gd name="T27" fmla="*/ 183 h 653"/>
                <a:gd name="T28" fmla="*/ 46 w 296"/>
                <a:gd name="T29" fmla="*/ 201 h 653"/>
                <a:gd name="T30" fmla="*/ 50 w 296"/>
                <a:gd name="T31" fmla="*/ 218 h 653"/>
                <a:gd name="T32" fmla="*/ 54 w 296"/>
                <a:gd name="T33" fmla="*/ 235 h 653"/>
                <a:gd name="T34" fmla="*/ 58 w 296"/>
                <a:gd name="T35" fmla="*/ 252 h 653"/>
                <a:gd name="T36" fmla="*/ 62 w 296"/>
                <a:gd name="T37" fmla="*/ 268 h 653"/>
                <a:gd name="T38" fmla="*/ 69 w 296"/>
                <a:gd name="T39" fmla="*/ 290 h 653"/>
                <a:gd name="T40" fmla="*/ 75 w 296"/>
                <a:gd name="T41" fmla="*/ 303 h 653"/>
                <a:gd name="T42" fmla="*/ 80 w 296"/>
                <a:gd name="T43" fmla="*/ 316 h 653"/>
                <a:gd name="T44" fmla="*/ 87 w 296"/>
                <a:gd name="T45" fmla="*/ 328 h 653"/>
                <a:gd name="T46" fmla="*/ 92 w 296"/>
                <a:gd name="T47" fmla="*/ 339 h 653"/>
                <a:gd name="T48" fmla="*/ 99 w 296"/>
                <a:gd name="T49" fmla="*/ 350 h 653"/>
                <a:gd name="T50" fmla="*/ 105 w 296"/>
                <a:gd name="T51" fmla="*/ 360 h 653"/>
                <a:gd name="T52" fmla="*/ 112 w 296"/>
                <a:gd name="T53" fmla="*/ 370 h 653"/>
                <a:gd name="T54" fmla="*/ 119 w 296"/>
                <a:gd name="T55" fmla="*/ 381 h 653"/>
                <a:gd name="T56" fmla="*/ 128 w 296"/>
                <a:gd name="T57" fmla="*/ 397 h 653"/>
                <a:gd name="T58" fmla="*/ 135 w 296"/>
                <a:gd name="T59" fmla="*/ 408 h 653"/>
                <a:gd name="T60" fmla="*/ 142 w 296"/>
                <a:gd name="T61" fmla="*/ 420 h 653"/>
                <a:gd name="T62" fmla="*/ 149 w 296"/>
                <a:gd name="T63" fmla="*/ 432 h 653"/>
                <a:gd name="T64" fmla="*/ 156 w 296"/>
                <a:gd name="T65" fmla="*/ 445 h 653"/>
                <a:gd name="T66" fmla="*/ 163 w 296"/>
                <a:gd name="T67" fmla="*/ 457 h 653"/>
                <a:gd name="T68" fmla="*/ 170 w 296"/>
                <a:gd name="T69" fmla="*/ 470 h 653"/>
                <a:gd name="T70" fmla="*/ 178 w 296"/>
                <a:gd name="T71" fmla="*/ 483 h 653"/>
                <a:gd name="T72" fmla="*/ 185 w 296"/>
                <a:gd name="T73" fmla="*/ 497 h 653"/>
                <a:gd name="T74" fmla="*/ 193 w 296"/>
                <a:gd name="T75" fmla="*/ 509 h 653"/>
                <a:gd name="T76" fmla="*/ 205 w 296"/>
                <a:gd name="T77" fmla="*/ 529 h 653"/>
                <a:gd name="T78" fmla="*/ 214 w 296"/>
                <a:gd name="T79" fmla="*/ 542 h 653"/>
                <a:gd name="T80" fmla="*/ 223 w 296"/>
                <a:gd name="T81" fmla="*/ 555 h 653"/>
                <a:gd name="T82" fmla="*/ 232 w 296"/>
                <a:gd name="T83" fmla="*/ 568 h 653"/>
                <a:gd name="T84" fmla="*/ 241 w 296"/>
                <a:gd name="T85" fmla="*/ 581 h 653"/>
                <a:gd name="T86" fmla="*/ 251 w 296"/>
                <a:gd name="T87" fmla="*/ 594 h 653"/>
                <a:gd name="T88" fmla="*/ 261 w 296"/>
                <a:gd name="T89" fmla="*/ 607 h 653"/>
                <a:gd name="T90" fmla="*/ 270 w 296"/>
                <a:gd name="T91" fmla="*/ 620 h 653"/>
                <a:gd name="T92" fmla="*/ 280 w 296"/>
                <a:gd name="T93" fmla="*/ 632 h 653"/>
                <a:gd name="T94" fmla="*/ 295 w 296"/>
                <a:gd name="T95" fmla="*/ 652 h 65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96"/>
                <a:gd name="T145" fmla="*/ 0 h 653"/>
                <a:gd name="T146" fmla="*/ 296 w 296"/>
                <a:gd name="T147" fmla="*/ 653 h 65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96" h="653">
                  <a:moveTo>
                    <a:pt x="0" y="0"/>
                  </a:moveTo>
                  <a:lnTo>
                    <a:pt x="1" y="4"/>
                  </a:lnTo>
                  <a:lnTo>
                    <a:pt x="3" y="9"/>
                  </a:lnTo>
                  <a:lnTo>
                    <a:pt x="4" y="15"/>
                  </a:lnTo>
                  <a:lnTo>
                    <a:pt x="6" y="20"/>
                  </a:lnTo>
                  <a:lnTo>
                    <a:pt x="7" y="25"/>
                  </a:lnTo>
                  <a:lnTo>
                    <a:pt x="9" y="30"/>
                  </a:lnTo>
                  <a:lnTo>
                    <a:pt x="10" y="36"/>
                  </a:lnTo>
                  <a:lnTo>
                    <a:pt x="12" y="41"/>
                  </a:lnTo>
                  <a:lnTo>
                    <a:pt x="14" y="46"/>
                  </a:lnTo>
                  <a:lnTo>
                    <a:pt x="15" y="52"/>
                  </a:lnTo>
                  <a:lnTo>
                    <a:pt x="17" y="58"/>
                  </a:lnTo>
                  <a:lnTo>
                    <a:pt x="18" y="64"/>
                  </a:lnTo>
                  <a:lnTo>
                    <a:pt x="19" y="69"/>
                  </a:lnTo>
                  <a:lnTo>
                    <a:pt x="21" y="76"/>
                  </a:lnTo>
                  <a:lnTo>
                    <a:pt x="23" y="82"/>
                  </a:lnTo>
                  <a:lnTo>
                    <a:pt x="24" y="89"/>
                  </a:lnTo>
                  <a:lnTo>
                    <a:pt x="26" y="96"/>
                  </a:lnTo>
                  <a:lnTo>
                    <a:pt x="27" y="102"/>
                  </a:lnTo>
                  <a:lnTo>
                    <a:pt x="30" y="117"/>
                  </a:lnTo>
                  <a:lnTo>
                    <a:pt x="32" y="125"/>
                  </a:lnTo>
                  <a:lnTo>
                    <a:pt x="33" y="132"/>
                  </a:lnTo>
                  <a:lnTo>
                    <a:pt x="35" y="141"/>
                  </a:lnTo>
                  <a:lnTo>
                    <a:pt x="37" y="149"/>
                  </a:lnTo>
                  <a:lnTo>
                    <a:pt x="38" y="157"/>
                  </a:lnTo>
                  <a:lnTo>
                    <a:pt x="40" y="166"/>
                  </a:lnTo>
                  <a:lnTo>
                    <a:pt x="41" y="175"/>
                  </a:lnTo>
                  <a:lnTo>
                    <a:pt x="43" y="183"/>
                  </a:lnTo>
                  <a:lnTo>
                    <a:pt x="44" y="192"/>
                  </a:lnTo>
                  <a:lnTo>
                    <a:pt x="46" y="201"/>
                  </a:lnTo>
                  <a:lnTo>
                    <a:pt x="48" y="209"/>
                  </a:lnTo>
                  <a:lnTo>
                    <a:pt x="50" y="218"/>
                  </a:lnTo>
                  <a:lnTo>
                    <a:pt x="52" y="227"/>
                  </a:lnTo>
                  <a:lnTo>
                    <a:pt x="54" y="235"/>
                  </a:lnTo>
                  <a:lnTo>
                    <a:pt x="56" y="244"/>
                  </a:lnTo>
                  <a:lnTo>
                    <a:pt x="58" y="252"/>
                  </a:lnTo>
                  <a:lnTo>
                    <a:pt x="60" y="260"/>
                  </a:lnTo>
                  <a:lnTo>
                    <a:pt x="62" y="268"/>
                  </a:lnTo>
                  <a:lnTo>
                    <a:pt x="67" y="283"/>
                  </a:lnTo>
                  <a:lnTo>
                    <a:pt x="69" y="290"/>
                  </a:lnTo>
                  <a:lnTo>
                    <a:pt x="72" y="297"/>
                  </a:lnTo>
                  <a:lnTo>
                    <a:pt x="75" y="303"/>
                  </a:lnTo>
                  <a:lnTo>
                    <a:pt x="78" y="310"/>
                  </a:lnTo>
                  <a:lnTo>
                    <a:pt x="80" y="316"/>
                  </a:lnTo>
                  <a:lnTo>
                    <a:pt x="84" y="322"/>
                  </a:lnTo>
                  <a:lnTo>
                    <a:pt x="87" y="328"/>
                  </a:lnTo>
                  <a:lnTo>
                    <a:pt x="89" y="333"/>
                  </a:lnTo>
                  <a:lnTo>
                    <a:pt x="92" y="339"/>
                  </a:lnTo>
                  <a:lnTo>
                    <a:pt x="96" y="344"/>
                  </a:lnTo>
                  <a:lnTo>
                    <a:pt x="99" y="350"/>
                  </a:lnTo>
                  <a:lnTo>
                    <a:pt x="102" y="355"/>
                  </a:lnTo>
                  <a:lnTo>
                    <a:pt x="105" y="360"/>
                  </a:lnTo>
                  <a:lnTo>
                    <a:pt x="109" y="366"/>
                  </a:lnTo>
                  <a:lnTo>
                    <a:pt x="112" y="370"/>
                  </a:lnTo>
                  <a:lnTo>
                    <a:pt x="115" y="376"/>
                  </a:lnTo>
                  <a:lnTo>
                    <a:pt x="119" y="381"/>
                  </a:lnTo>
                  <a:lnTo>
                    <a:pt x="122" y="386"/>
                  </a:lnTo>
                  <a:lnTo>
                    <a:pt x="128" y="397"/>
                  </a:lnTo>
                  <a:lnTo>
                    <a:pt x="132" y="403"/>
                  </a:lnTo>
                  <a:lnTo>
                    <a:pt x="135" y="408"/>
                  </a:lnTo>
                  <a:lnTo>
                    <a:pt x="139" y="414"/>
                  </a:lnTo>
                  <a:lnTo>
                    <a:pt x="142" y="420"/>
                  </a:lnTo>
                  <a:lnTo>
                    <a:pt x="146" y="426"/>
                  </a:lnTo>
                  <a:lnTo>
                    <a:pt x="149" y="432"/>
                  </a:lnTo>
                  <a:lnTo>
                    <a:pt x="152" y="438"/>
                  </a:lnTo>
                  <a:lnTo>
                    <a:pt x="156" y="445"/>
                  </a:lnTo>
                  <a:lnTo>
                    <a:pt x="159" y="451"/>
                  </a:lnTo>
                  <a:lnTo>
                    <a:pt x="163" y="457"/>
                  </a:lnTo>
                  <a:lnTo>
                    <a:pt x="166" y="464"/>
                  </a:lnTo>
                  <a:lnTo>
                    <a:pt x="170" y="470"/>
                  </a:lnTo>
                  <a:lnTo>
                    <a:pt x="174" y="477"/>
                  </a:lnTo>
                  <a:lnTo>
                    <a:pt x="178" y="483"/>
                  </a:lnTo>
                  <a:lnTo>
                    <a:pt x="182" y="490"/>
                  </a:lnTo>
                  <a:lnTo>
                    <a:pt x="185" y="497"/>
                  </a:lnTo>
                  <a:lnTo>
                    <a:pt x="189" y="503"/>
                  </a:lnTo>
                  <a:lnTo>
                    <a:pt x="193" y="509"/>
                  </a:lnTo>
                  <a:lnTo>
                    <a:pt x="202" y="522"/>
                  </a:lnTo>
                  <a:lnTo>
                    <a:pt x="205" y="529"/>
                  </a:lnTo>
                  <a:lnTo>
                    <a:pt x="210" y="536"/>
                  </a:lnTo>
                  <a:lnTo>
                    <a:pt x="214" y="542"/>
                  </a:lnTo>
                  <a:lnTo>
                    <a:pt x="218" y="549"/>
                  </a:lnTo>
                  <a:lnTo>
                    <a:pt x="223" y="555"/>
                  </a:lnTo>
                  <a:lnTo>
                    <a:pt x="227" y="562"/>
                  </a:lnTo>
                  <a:lnTo>
                    <a:pt x="232" y="568"/>
                  </a:lnTo>
                  <a:lnTo>
                    <a:pt x="237" y="574"/>
                  </a:lnTo>
                  <a:lnTo>
                    <a:pt x="241" y="581"/>
                  </a:lnTo>
                  <a:lnTo>
                    <a:pt x="246" y="588"/>
                  </a:lnTo>
                  <a:lnTo>
                    <a:pt x="251" y="594"/>
                  </a:lnTo>
                  <a:lnTo>
                    <a:pt x="255" y="600"/>
                  </a:lnTo>
                  <a:lnTo>
                    <a:pt x="261" y="607"/>
                  </a:lnTo>
                  <a:lnTo>
                    <a:pt x="265" y="613"/>
                  </a:lnTo>
                  <a:lnTo>
                    <a:pt x="270" y="620"/>
                  </a:lnTo>
                  <a:lnTo>
                    <a:pt x="275" y="626"/>
                  </a:lnTo>
                  <a:lnTo>
                    <a:pt x="280" y="632"/>
                  </a:lnTo>
                  <a:lnTo>
                    <a:pt x="285" y="639"/>
                  </a:lnTo>
                  <a:lnTo>
                    <a:pt x="295" y="652"/>
                  </a:lnTo>
                </a:path>
              </a:pathLst>
            </a:custGeom>
            <a:noFill/>
            <a:ln w="12700" cap="rnd" cmpd="sng">
              <a:solidFill>
                <a:srgbClr val="663300"/>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349" name="Freeform 275"/>
            <p:cNvSpPr>
              <a:spLocks noChangeAspect="1"/>
            </p:cNvSpPr>
            <p:nvPr/>
          </p:nvSpPr>
          <p:spPr bwMode="auto">
            <a:xfrm>
              <a:off x="2785" y="3331"/>
              <a:ext cx="283" cy="189"/>
            </a:xfrm>
            <a:custGeom>
              <a:avLst/>
              <a:gdLst>
                <a:gd name="T0" fmla="*/ 0 w 283"/>
                <a:gd name="T1" fmla="*/ 0 h 189"/>
                <a:gd name="T2" fmla="*/ 4 w 283"/>
                <a:gd name="T3" fmla="*/ 3 h 189"/>
                <a:gd name="T4" fmla="*/ 9 w 283"/>
                <a:gd name="T5" fmla="*/ 6 h 189"/>
                <a:gd name="T6" fmla="*/ 14 w 283"/>
                <a:gd name="T7" fmla="*/ 9 h 189"/>
                <a:gd name="T8" fmla="*/ 18 w 283"/>
                <a:gd name="T9" fmla="*/ 13 h 189"/>
                <a:gd name="T10" fmla="*/ 23 w 283"/>
                <a:gd name="T11" fmla="*/ 16 h 189"/>
                <a:gd name="T12" fmla="*/ 28 w 283"/>
                <a:gd name="T13" fmla="*/ 19 h 189"/>
                <a:gd name="T14" fmla="*/ 32 w 283"/>
                <a:gd name="T15" fmla="*/ 23 h 189"/>
                <a:gd name="T16" fmla="*/ 37 w 283"/>
                <a:gd name="T17" fmla="*/ 26 h 189"/>
                <a:gd name="T18" fmla="*/ 41 w 283"/>
                <a:gd name="T19" fmla="*/ 30 h 189"/>
                <a:gd name="T20" fmla="*/ 46 w 283"/>
                <a:gd name="T21" fmla="*/ 33 h 189"/>
                <a:gd name="T22" fmla="*/ 50 w 283"/>
                <a:gd name="T23" fmla="*/ 37 h 189"/>
                <a:gd name="T24" fmla="*/ 55 w 283"/>
                <a:gd name="T25" fmla="*/ 40 h 189"/>
                <a:gd name="T26" fmla="*/ 60 w 283"/>
                <a:gd name="T27" fmla="*/ 44 h 189"/>
                <a:gd name="T28" fmla="*/ 64 w 283"/>
                <a:gd name="T29" fmla="*/ 47 h 189"/>
                <a:gd name="T30" fmla="*/ 69 w 283"/>
                <a:gd name="T31" fmla="*/ 50 h 189"/>
                <a:gd name="T32" fmla="*/ 73 w 283"/>
                <a:gd name="T33" fmla="*/ 54 h 189"/>
                <a:gd name="T34" fmla="*/ 78 w 283"/>
                <a:gd name="T35" fmla="*/ 58 h 189"/>
                <a:gd name="T36" fmla="*/ 83 w 283"/>
                <a:gd name="T37" fmla="*/ 61 h 189"/>
                <a:gd name="T38" fmla="*/ 92 w 283"/>
                <a:gd name="T39" fmla="*/ 69 h 189"/>
                <a:gd name="T40" fmla="*/ 96 w 283"/>
                <a:gd name="T41" fmla="*/ 72 h 189"/>
                <a:gd name="T42" fmla="*/ 101 w 283"/>
                <a:gd name="T43" fmla="*/ 76 h 189"/>
                <a:gd name="T44" fmla="*/ 106 w 283"/>
                <a:gd name="T45" fmla="*/ 80 h 189"/>
                <a:gd name="T46" fmla="*/ 110 w 283"/>
                <a:gd name="T47" fmla="*/ 83 h 189"/>
                <a:gd name="T48" fmla="*/ 115 w 283"/>
                <a:gd name="T49" fmla="*/ 88 h 189"/>
                <a:gd name="T50" fmla="*/ 119 w 283"/>
                <a:gd name="T51" fmla="*/ 91 h 189"/>
                <a:gd name="T52" fmla="*/ 124 w 283"/>
                <a:gd name="T53" fmla="*/ 95 h 189"/>
                <a:gd name="T54" fmla="*/ 129 w 283"/>
                <a:gd name="T55" fmla="*/ 99 h 189"/>
                <a:gd name="T56" fmla="*/ 133 w 283"/>
                <a:gd name="T57" fmla="*/ 102 h 189"/>
                <a:gd name="T58" fmla="*/ 138 w 283"/>
                <a:gd name="T59" fmla="*/ 106 h 189"/>
                <a:gd name="T60" fmla="*/ 143 w 283"/>
                <a:gd name="T61" fmla="*/ 110 h 189"/>
                <a:gd name="T62" fmla="*/ 147 w 283"/>
                <a:gd name="T63" fmla="*/ 113 h 189"/>
                <a:gd name="T64" fmla="*/ 152 w 283"/>
                <a:gd name="T65" fmla="*/ 117 h 189"/>
                <a:gd name="T66" fmla="*/ 156 w 283"/>
                <a:gd name="T67" fmla="*/ 121 h 189"/>
                <a:gd name="T68" fmla="*/ 161 w 283"/>
                <a:gd name="T69" fmla="*/ 124 h 189"/>
                <a:gd name="T70" fmla="*/ 166 w 283"/>
                <a:gd name="T71" fmla="*/ 127 h 189"/>
                <a:gd name="T72" fmla="*/ 170 w 283"/>
                <a:gd name="T73" fmla="*/ 131 h 189"/>
                <a:gd name="T74" fmla="*/ 175 w 283"/>
                <a:gd name="T75" fmla="*/ 134 h 189"/>
                <a:gd name="T76" fmla="*/ 185 w 283"/>
                <a:gd name="T77" fmla="*/ 140 h 189"/>
                <a:gd name="T78" fmla="*/ 189 w 283"/>
                <a:gd name="T79" fmla="*/ 143 h 189"/>
                <a:gd name="T80" fmla="*/ 194 w 283"/>
                <a:gd name="T81" fmla="*/ 146 h 189"/>
                <a:gd name="T82" fmla="*/ 199 w 283"/>
                <a:gd name="T83" fmla="*/ 149 h 189"/>
                <a:gd name="T84" fmla="*/ 203 w 283"/>
                <a:gd name="T85" fmla="*/ 152 h 189"/>
                <a:gd name="T86" fmla="*/ 209 w 283"/>
                <a:gd name="T87" fmla="*/ 154 h 189"/>
                <a:gd name="T88" fmla="*/ 213 w 283"/>
                <a:gd name="T89" fmla="*/ 157 h 189"/>
                <a:gd name="T90" fmla="*/ 218 w 283"/>
                <a:gd name="T91" fmla="*/ 159 h 189"/>
                <a:gd name="T92" fmla="*/ 223 w 283"/>
                <a:gd name="T93" fmla="*/ 162 h 189"/>
                <a:gd name="T94" fmla="*/ 228 w 283"/>
                <a:gd name="T95" fmla="*/ 164 h 189"/>
                <a:gd name="T96" fmla="*/ 233 w 283"/>
                <a:gd name="T97" fmla="*/ 167 h 189"/>
                <a:gd name="T98" fmla="*/ 237 w 283"/>
                <a:gd name="T99" fmla="*/ 169 h 189"/>
                <a:gd name="T100" fmla="*/ 242 w 283"/>
                <a:gd name="T101" fmla="*/ 171 h 189"/>
                <a:gd name="T102" fmla="*/ 247 w 283"/>
                <a:gd name="T103" fmla="*/ 173 h 189"/>
                <a:gd name="T104" fmla="*/ 252 w 283"/>
                <a:gd name="T105" fmla="*/ 175 h 189"/>
                <a:gd name="T106" fmla="*/ 257 w 283"/>
                <a:gd name="T107" fmla="*/ 177 h 189"/>
                <a:gd name="T108" fmla="*/ 262 w 283"/>
                <a:gd name="T109" fmla="*/ 180 h 189"/>
                <a:gd name="T110" fmla="*/ 267 w 283"/>
                <a:gd name="T111" fmla="*/ 181 h 189"/>
                <a:gd name="T112" fmla="*/ 272 w 283"/>
                <a:gd name="T113" fmla="*/ 183 h 189"/>
                <a:gd name="T114" fmla="*/ 282 w 283"/>
                <a:gd name="T115" fmla="*/ 188 h 1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83"/>
                <a:gd name="T175" fmla="*/ 0 h 189"/>
                <a:gd name="T176" fmla="*/ 283 w 283"/>
                <a:gd name="T177" fmla="*/ 189 h 18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83" h="189">
                  <a:moveTo>
                    <a:pt x="0" y="0"/>
                  </a:moveTo>
                  <a:lnTo>
                    <a:pt x="4" y="3"/>
                  </a:lnTo>
                  <a:lnTo>
                    <a:pt x="9" y="6"/>
                  </a:lnTo>
                  <a:lnTo>
                    <a:pt x="14" y="9"/>
                  </a:lnTo>
                  <a:lnTo>
                    <a:pt x="18" y="13"/>
                  </a:lnTo>
                  <a:lnTo>
                    <a:pt x="23" y="16"/>
                  </a:lnTo>
                  <a:lnTo>
                    <a:pt x="28" y="19"/>
                  </a:lnTo>
                  <a:lnTo>
                    <a:pt x="32" y="23"/>
                  </a:lnTo>
                  <a:lnTo>
                    <a:pt x="37" y="26"/>
                  </a:lnTo>
                  <a:lnTo>
                    <a:pt x="41" y="30"/>
                  </a:lnTo>
                  <a:lnTo>
                    <a:pt x="46" y="33"/>
                  </a:lnTo>
                  <a:lnTo>
                    <a:pt x="50" y="37"/>
                  </a:lnTo>
                  <a:lnTo>
                    <a:pt x="55" y="40"/>
                  </a:lnTo>
                  <a:lnTo>
                    <a:pt x="60" y="44"/>
                  </a:lnTo>
                  <a:lnTo>
                    <a:pt x="64" y="47"/>
                  </a:lnTo>
                  <a:lnTo>
                    <a:pt x="69" y="50"/>
                  </a:lnTo>
                  <a:lnTo>
                    <a:pt x="73" y="54"/>
                  </a:lnTo>
                  <a:lnTo>
                    <a:pt x="78" y="58"/>
                  </a:lnTo>
                  <a:lnTo>
                    <a:pt x="83" y="61"/>
                  </a:lnTo>
                  <a:lnTo>
                    <a:pt x="92" y="69"/>
                  </a:lnTo>
                  <a:lnTo>
                    <a:pt x="96" y="72"/>
                  </a:lnTo>
                  <a:lnTo>
                    <a:pt x="101" y="76"/>
                  </a:lnTo>
                  <a:lnTo>
                    <a:pt x="106" y="80"/>
                  </a:lnTo>
                  <a:lnTo>
                    <a:pt x="110" y="83"/>
                  </a:lnTo>
                  <a:lnTo>
                    <a:pt x="115" y="88"/>
                  </a:lnTo>
                  <a:lnTo>
                    <a:pt x="119" y="91"/>
                  </a:lnTo>
                  <a:lnTo>
                    <a:pt x="124" y="95"/>
                  </a:lnTo>
                  <a:lnTo>
                    <a:pt x="129" y="99"/>
                  </a:lnTo>
                  <a:lnTo>
                    <a:pt x="133" y="102"/>
                  </a:lnTo>
                  <a:lnTo>
                    <a:pt x="138" y="106"/>
                  </a:lnTo>
                  <a:lnTo>
                    <a:pt x="143" y="110"/>
                  </a:lnTo>
                  <a:lnTo>
                    <a:pt x="147" y="113"/>
                  </a:lnTo>
                  <a:lnTo>
                    <a:pt x="152" y="117"/>
                  </a:lnTo>
                  <a:lnTo>
                    <a:pt x="156" y="121"/>
                  </a:lnTo>
                  <a:lnTo>
                    <a:pt x="161" y="124"/>
                  </a:lnTo>
                  <a:lnTo>
                    <a:pt x="166" y="127"/>
                  </a:lnTo>
                  <a:lnTo>
                    <a:pt x="170" y="131"/>
                  </a:lnTo>
                  <a:lnTo>
                    <a:pt x="175" y="134"/>
                  </a:lnTo>
                  <a:lnTo>
                    <a:pt x="185" y="140"/>
                  </a:lnTo>
                  <a:lnTo>
                    <a:pt x="189" y="143"/>
                  </a:lnTo>
                  <a:lnTo>
                    <a:pt x="194" y="146"/>
                  </a:lnTo>
                  <a:lnTo>
                    <a:pt x="199" y="149"/>
                  </a:lnTo>
                  <a:lnTo>
                    <a:pt x="203" y="152"/>
                  </a:lnTo>
                  <a:lnTo>
                    <a:pt x="209" y="154"/>
                  </a:lnTo>
                  <a:lnTo>
                    <a:pt x="213" y="157"/>
                  </a:lnTo>
                  <a:lnTo>
                    <a:pt x="218" y="159"/>
                  </a:lnTo>
                  <a:lnTo>
                    <a:pt x="223" y="162"/>
                  </a:lnTo>
                  <a:lnTo>
                    <a:pt x="228" y="164"/>
                  </a:lnTo>
                  <a:lnTo>
                    <a:pt x="233" y="167"/>
                  </a:lnTo>
                  <a:lnTo>
                    <a:pt x="237" y="169"/>
                  </a:lnTo>
                  <a:lnTo>
                    <a:pt x="242" y="171"/>
                  </a:lnTo>
                  <a:lnTo>
                    <a:pt x="247" y="173"/>
                  </a:lnTo>
                  <a:lnTo>
                    <a:pt x="252" y="175"/>
                  </a:lnTo>
                  <a:lnTo>
                    <a:pt x="257" y="177"/>
                  </a:lnTo>
                  <a:lnTo>
                    <a:pt x="262" y="180"/>
                  </a:lnTo>
                  <a:lnTo>
                    <a:pt x="267" y="181"/>
                  </a:lnTo>
                  <a:lnTo>
                    <a:pt x="272" y="183"/>
                  </a:lnTo>
                  <a:lnTo>
                    <a:pt x="282" y="188"/>
                  </a:lnTo>
                </a:path>
              </a:pathLst>
            </a:custGeom>
            <a:noFill/>
            <a:ln w="12700" cap="rnd" cmpd="sng">
              <a:solidFill>
                <a:srgbClr val="663300"/>
              </a:solidFill>
              <a:prstDash val="solid"/>
              <a:round/>
              <a:headEnd type="none" w="med" len="med"/>
              <a:tailEnd type="none" w="sm" len="sm"/>
            </a:ln>
          </p:spPr>
          <p:txBody>
            <a:bodyPr/>
            <a:lstStyle/>
            <a:p>
              <a:endParaRPr lang="en-US" sz="800">
                <a:solidFill>
                  <a:srgbClr val="000000">
                    <a:lumMod val="65000"/>
                    <a:lumOff val="35000"/>
                  </a:srgbClr>
                </a:solidFill>
                <a:latin typeface="Arial"/>
                <a:ea typeface=""/>
                <a:cs typeface=""/>
              </a:endParaRPr>
            </a:p>
          </p:txBody>
        </p:sp>
        <p:sp>
          <p:nvSpPr>
            <p:cNvPr id="350" name="Freeform 276"/>
            <p:cNvSpPr>
              <a:spLocks noChangeAspect="1"/>
            </p:cNvSpPr>
            <p:nvPr/>
          </p:nvSpPr>
          <p:spPr bwMode="auto">
            <a:xfrm>
              <a:off x="2594" y="3607"/>
              <a:ext cx="167" cy="277"/>
            </a:xfrm>
            <a:custGeom>
              <a:avLst/>
              <a:gdLst>
                <a:gd name="T0" fmla="*/ 0 w 167"/>
                <a:gd name="T1" fmla="*/ 0 h 277"/>
                <a:gd name="T2" fmla="*/ 2 w 167"/>
                <a:gd name="T3" fmla="*/ 4 h 277"/>
                <a:gd name="T4" fmla="*/ 5 w 167"/>
                <a:gd name="T5" fmla="*/ 8 h 277"/>
                <a:gd name="T6" fmla="*/ 7 w 167"/>
                <a:gd name="T7" fmla="*/ 12 h 277"/>
                <a:gd name="T8" fmla="*/ 10 w 167"/>
                <a:gd name="T9" fmla="*/ 17 h 277"/>
                <a:gd name="T10" fmla="*/ 12 w 167"/>
                <a:gd name="T11" fmla="*/ 22 h 277"/>
                <a:gd name="T12" fmla="*/ 14 w 167"/>
                <a:gd name="T13" fmla="*/ 26 h 277"/>
                <a:gd name="T14" fmla="*/ 17 w 167"/>
                <a:gd name="T15" fmla="*/ 30 h 277"/>
                <a:gd name="T16" fmla="*/ 19 w 167"/>
                <a:gd name="T17" fmla="*/ 34 h 277"/>
                <a:gd name="T18" fmla="*/ 22 w 167"/>
                <a:gd name="T19" fmla="*/ 39 h 277"/>
                <a:gd name="T20" fmla="*/ 24 w 167"/>
                <a:gd name="T21" fmla="*/ 43 h 277"/>
                <a:gd name="T22" fmla="*/ 26 w 167"/>
                <a:gd name="T23" fmla="*/ 47 h 277"/>
                <a:gd name="T24" fmla="*/ 29 w 167"/>
                <a:gd name="T25" fmla="*/ 52 h 277"/>
                <a:gd name="T26" fmla="*/ 31 w 167"/>
                <a:gd name="T27" fmla="*/ 57 h 277"/>
                <a:gd name="T28" fmla="*/ 33 w 167"/>
                <a:gd name="T29" fmla="*/ 61 h 277"/>
                <a:gd name="T30" fmla="*/ 36 w 167"/>
                <a:gd name="T31" fmla="*/ 65 h 277"/>
                <a:gd name="T32" fmla="*/ 38 w 167"/>
                <a:gd name="T33" fmla="*/ 69 h 277"/>
                <a:gd name="T34" fmla="*/ 41 w 167"/>
                <a:gd name="T35" fmla="*/ 74 h 277"/>
                <a:gd name="T36" fmla="*/ 42 w 167"/>
                <a:gd name="T37" fmla="*/ 78 h 277"/>
                <a:gd name="T38" fmla="*/ 47 w 167"/>
                <a:gd name="T39" fmla="*/ 87 h 277"/>
                <a:gd name="T40" fmla="*/ 49 w 167"/>
                <a:gd name="T41" fmla="*/ 92 h 277"/>
                <a:gd name="T42" fmla="*/ 51 w 167"/>
                <a:gd name="T43" fmla="*/ 96 h 277"/>
                <a:gd name="T44" fmla="*/ 53 w 167"/>
                <a:gd name="T45" fmla="*/ 100 h 277"/>
                <a:gd name="T46" fmla="*/ 55 w 167"/>
                <a:gd name="T47" fmla="*/ 104 h 277"/>
                <a:gd name="T48" fmla="*/ 57 w 167"/>
                <a:gd name="T49" fmla="*/ 109 h 277"/>
                <a:gd name="T50" fmla="*/ 60 w 167"/>
                <a:gd name="T51" fmla="*/ 113 h 277"/>
                <a:gd name="T52" fmla="*/ 62 w 167"/>
                <a:gd name="T53" fmla="*/ 118 h 277"/>
                <a:gd name="T54" fmla="*/ 64 w 167"/>
                <a:gd name="T55" fmla="*/ 122 h 277"/>
                <a:gd name="T56" fmla="*/ 66 w 167"/>
                <a:gd name="T57" fmla="*/ 126 h 277"/>
                <a:gd name="T58" fmla="*/ 68 w 167"/>
                <a:gd name="T59" fmla="*/ 131 h 277"/>
                <a:gd name="T60" fmla="*/ 70 w 167"/>
                <a:gd name="T61" fmla="*/ 136 h 277"/>
                <a:gd name="T62" fmla="*/ 73 w 167"/>
                <a:gd name="T63" fmla="*/ 140 h 277"/>
                <a:gd name="T64" fmla="*/ 74 w 167"/>
                <a:gd name="T65" fmla="*/ 144 h 277"/>
                <a:gd name="T66" fmla="*/ 77 w 167"/>
                <a:gd name="T67" fmla="*/ 149 h 277"/>
                <a:gd name="T68" fmla="*/ 80 w 167"/>
                <a:gd name="T69" fmla="*/ 153 h 277"/>
                <a:gd name="T70" fmla="*/ 82 w 167"/>
                <a:gd name="T71" fmla="*/ 158 h 277"/>
                <a:gd name="T72" fmla="*/ 85 w 167"/>
                <a:gd name="T73" fmla="*/ 163 h 277"/>
                <a:gd name="T74" fmla="*/ 87 w 167"/>
                <a:gd name="T75" fmla="*/ 168 h 277"/>
                <a:gd name="T76" fmla="*/ 93 w 167"/>
                <a:gd name="T77" fmla="*/ 177 h 277"/>
                <a:gd name="T78" fmla="*/ 96 w 167"/>
                <a:gd name="T79" fmla="*/ 182 h 277"/>
                <a:gd name="T80" fmla="*/ 99 w 167"/>
                <a:gd name="T81" fmla="*/ 186 h 277"/>
                <a:gd name="T82" fmla="*/ 102 w 167"/>
                <a:gd name="T83" fmla="*/ 191 h 277"/>
                <a:gd name="T84" fmla="*/ 105 w 167"/>
                <a:gd name="T85" fmla="*/ 196 h 277"/>
                <a:gd name="T86" fmla="*/ 108 w 167"/>
                <a:gd name="T87" fmla="*/ 201 h 277"/>
                <a:gd name="T88" fmla="*/ 112 w 167"/>
                <a:gd name="T89" fmla="*/ 206 h 277"/>
                <a:gd name="T90" fmla="*/ 116 w 167"/>
                <a:gd name="T91" fmla="*/ 210 h 277"/>
                <a:gd name="T92" fmla="*/ 119 w 167"/>
                <a:gd name="T93" fmla="*/ 215 h 277"/>
                <a:gd name="T94" fmla="*/ 123 w 167"/>
                <a:gd name="T95" fmla="*/ 220 h 277"/>
                <a:gd name="T96" fmla="*/ 126 w 167"/>
                <a:gd name="T97" fmla="*/ 225 h 277"/>
                <a:gd name="T98" fmla="*/ 130 w 167"/>
                <a:gd name="T99" fmla="*/ 230 h 277"/>
                <a:gd name="T100" fmla="*/ 134 w 167"/>
                <a:gd name="T101" fmla="*/ 235 h 277"/>
                <a:gd name="T102" fmla="*/ 138 w 167"/>
                <a:gd name="T103" fmla="*/ 240 h 277"/>
                <a:gd name="T104" fmla="*/ 142 w 167"/>
                <a:gd name="T105" fmla="*/ 245 h 277"/>
                <a:gd name="T106" fmla="*/ 146 w 167"/>
                <a:gd name="T107" fmla="*/ 250 h 277"/>
                <a:gd name="T108" fmla="*/ 149 w 167"/>
                <a:gd name="T109" fmla="*/ 255 h 277"/>
                <a:gd name="T110" fmla="*/ 153 w 167"/>
                <a:gd name="T111" fmla="*/ 260 h 277"/>
                <a:gd name="T112" fmla="*/ 158 w 167"/>
                <a:gd name="T113" fmla="*/ 266 h 277"/>
                <a:gd name="T114" fmla="*/ 166 w 167"/>
                <a:gd name="T115" fmla="*/ 276 h 2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67"/>
                <a:gd name="T175" fmla="*/ 0 h 277"/>
                <a:gd name="T176" fmla="*/ 167 w 167"/>
                <a:gd name="T177" fmla="*/ 277 h 27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67" h="277">
                  <a:moveTo>
                    <a:pt x="0" y="0"/>
                  </a:moveTo>
                  <a:lnTo>
                    <a:pt x="2" y="4"/>
                  </a:lnTo>
                  <a:lnTo>
                    <a:pt x="5" y="8"/>
                  </a:lnTo>
                  <a:lnTo>
                    <a:pt x="7" y="12"/>
                  </a:lnTo>
                  <a:lnTo>
                    <a:pt x="10" y="17"/>
                  </a:lnTo>
                  <a:lnTo>
                    <a:pt x="12" y="22"/>
                  </a:lnTo>
                  <a:lnTo>
                    <a:pt x="14" y="26"/>
                  </a:lnTo>
                  <a:lnTo>
                    <a:pt x="17" y="30"/>
                  </a:lnTo>
                  <a:lnTo>
                    <a:pt x="19" y="34"/>
                  </a:lnTo>
                  <a:lnTo>
                    <a:pt x="22" y="39"/>
                  </a:lnTo>
                  <a:lnTo>
                    <a:pt x="24" y="43"/>
                  </a:lnTo>
                  <a:lnTo>
                    <a:pt x="26" y="47"/>
                  </a:lnTo>
                  <a:lnTo>
                    <a:pt x="29" y="52"/>
                  </a:lnTo>
                  <a:lnTo>
                    <a:pt x="31" y="57"/>
                  </a:lnTo>
                  <a:lnTo>
                    <a:pt x="33" y="61"/>
                  </a:lnTo>
                  <a:lnTo>
                    <a:pt x="36" y="65"/>
                  </a:lnTo>
                  <a:lnTo>
                    <a:pt x="38" y="69"/>
                  </a:lnTo>
                  <a:lnTo>
                    <a:pt x="41" y="74"/>
                  </a:lnTo>
                  <a:lnTo>
                    <a:pt x="42" y="78"/>
                  </a:lnTo>
                  <a:lnTo>
                    <a:pt x="47" y="87"/>
                  </a:lnTo>
                  <a:lnTo>
                    <a:pt x="49" y="92"/>
                  </a:lnTo>
                  <a:lnTo>
                    <a:pt x="51" y="96"/>
                  </a:lnTo>
                  <a:lnTo>
                    <a:pt x="53" y="100"/>
                  </a:lnTo>
                  <a:lnTo>
                    <a:pt x="55" y="104"/>
                  </a:lnTo>
                  <a:lnTo>
                    <a:pt x="57" y="109"/>
                  </a:lnTo>
                  <a:lnTo>
                    <a:pt x="60" y="113"/>
                  </a:lnTo>
                  <a:lnTo>
                    <a:pt x="62" y="118"/>
                  </a:lnTo>
                  <a:lnTo>
                    <a:pt x="64" y="122"/>
                  </a:lnTo>
                  <a:lnTo>
                    <a:pt x="66" y="126"/>
                  </a:lnTo>
                  <a:lnTo>
                    <a:pt x="68" y="131"/>
                  </a:lnTo>
                  <a:lnTo>
                    <a:pt x="70" y="136"/>
                  </a:lnTo>
                  <a:lnTo>
                    <a:pt x="73" y="140"/>
                  </a:lnTo>
                  <a:lnTo>
                    <a:pt x="74" y="144"/>
                  </a:lnTo>
                  <a:lnTo>
                    <a:pt x="77" y="149"/>
                  </a:lnTo>
                  <a:lnTo>
                    <a:pt x="80" y="153"/>
                  </a:lnTo>
                  <a:lnTo>
                    <a:pt x="82" y="158"/>
                  </a:lnTo>
                  <a:lnTo>
                    <a:pt x="85" y="163"/>
                  </a:lnTo>
                  <a:lnTo>
                    <a:pt x="87" y="168"/>
                  </a:lnTo>
                  <a:lnTo>
                    <a:pt x="93" y="177"/>
                  </a:lnTo>
                  <a:lnTo>
                    <a:pt x="96" y="182"/>
                  </a:lnTo>
                  <a:lnTo>
                    <a:pt x="99" y="186"/>
                  </a:lnTo>
                  <a:lnTo>
                    <a:pt x="102" y="191"/>
                  </a:lnTo>
                  <a:lnTo>
                    <a:pt x="105" y="196"/>
                  </a:lnTo>
                  <a:lnTo>
                    <a:pt x="108" y="201"/>
                  </a:lnTo>
                  <a:lnTo>
                    <a:pt x="112" y="206"/>
                  </a:lnTo>
                  <a:lnTo>
                    <a:pt x="116" y="210"/>
                  </a:lnTo>
                  <a:lnTo>
                    <a:pt x="119" y="215"/>
                  </a:lnTo>
                  <a:lnTo>
                    <a:pt x="123" y="220"/>
                  </a:lnTo>
                  <a:lnTo>
                    <a:pt x="126" y="225"/>
                  </a:lnTo>
                  <a:lnTo>
                    <a:pt x="130" y="230"/>
                  </a:lnTo>
                  <a:lnTo>
                    <a:pt x="134" y="235"/>
                  </a:lnTo>
                  <a:lnTo>
                    <a:pt x="138" y="240"/>
                  </a:lnTo>
                  <a:lnTo>
                    <a:pt x="142" y="245"/>
                  </a:lnTo>
                  <a:lnTo>
                    <a:pt x="146" y="250"/>
                  </a:lnTo>
                  <a:lnTo>
                    <a:pt x="149" y="255"/>
                  </a:lnTo>
                  <a:lnTo>
                    <a:pt x="153" y="260"/>
                  </a:lnTo>
                  <a:lnTo>
                    <a:pt x="158" y="266"/>
                  </a:lnTo>
                  <a:lnTo>
                    <a:pt x="166" y="276"/>
                  </a:lnTo>
                </a:path>
              </a:pathLst>
            </a:custGeom>
            <a:noFill/>
            <a:ln w="12700" cap="rnd" cmpd="sng">
              <a:solidFill>
                <a:srgbClr val="663300"/>
              </a:solidFill>
              <a:prstDash val="solid"/>
              <a:round/>
              <a:headEnd type="none" w="med" len="med"/>
              <a:tailEnd type="none" w="sm" len="sm"/>
            </a:ln>
          </p:spPr>
          <p:txBody>
            <a:bodyPr/>
            <a:lstStyle/>
            <a:p>
              <a:endParaRPr lang="en-US" sz="800">
                <a:solidFill>
                  <a:srgbClr val="000000">
                    <a:lumMod val="65000"/>
                    <a:lumOff val="35000"/>
                  </a:srgbClr>
                </a:solidFill>
                <a:latin typeface="Arial"/>
                <a:ea typeface=""/>
                <a:cs typeface=""/>
              </a:endParaRPr>
            </a:p>
          </p:txBody>
        </p:sp>
        <p:sp>
          <p:nvSpPr>
            <p:cNvPr id="351" name="Freeform 277"/>
            <p:cNvSpPr>
              <a:spLocks noChangeAspect="1"/>
            </p:cNvSpPr>
            <p:nvPr/>
          </p:nvSpPr>
          <p:spPr bwMode="auto">
            <a:xfrm>
              <a:off x="2764" y="3258"/>
              <a:ext cx="514" cy="52"/>
            </a:xfrm>
            <a:custGeom>
              <a:avLst/>
              <a:gdLst>
                <a:gd name="T0" fmla="*/ 0 w 514"/>
                <a:gd name="T1" fmla="*/ 0 h 52"/>
                <a:gd name="T2" fmla="*/ 5 w 514"/>
                <a:gd name="T3" fmla="*/ 0 h 52"/>
                <a:gd name="T4" fmla="*/ 10 w 514"/>
                <a:gd name="T5" fmla="*/ 1 h 52"/>
                <a:gd name="T6" fmla="*/ 16 w 514"/>
                <a:gd name="T7" fmla="*/ 1 h 52"/>
                <a:gd name="T8" fmla="*/ 21 w 514"/>
                <a:gd name="T9" fmla="*/ 1 h 52"/>
                <a:gd name="T10" fmla="*/ 26 w 514"/>
                <a:gd name="T11" fmla="*/ 2 h 52"/>
                <a:gd name="T12" fmla="*/ 32 w 514"/>
                <a:gd name="T13" fmla="*/ 3 h 52"/>
                <a:gd name="T14" fmla="*/ 37 w 514"/>
                <a:gd name="T15" fmla="*/ 3 h 52"/>
                <a:gd name="T16" fmla="*/ 42 w 514"/>
                <a:gd name="T17" fmla="*/ 4 h 52"/>
                <a:gd name="T18" fmla="*/ 48 w 514"/>
                <a:gd name="T19" fmla="*/ 4 h 52"/>
                <a:gd name="T20" fmla="*/ 54 w 514"/>
                <a:gd name="T21" fmla="*/ 5 h 52"/>
                <a:gd name="T22" fmla="*/ 60 w 514"/>
                <a:gd name="T23" fmla="*/ 6 h 52"/>
                <a:gd name="T24" fmla="*/ 65 w 514"/>
                <a:gd name="T25" fmla="*/ 6 h 52"/>
                <a:gd name="T26" fmla="*/ 71 w 514"/>
                <a:gd name="T27" fmla="*/ 7 h 52"/>
                <a:gd name="T28" fmla="*/ 77 w 514"/>
                <a:gd name="T29" fmla="*/ 8 h 52"/>
                <a:gd name="T30" fmla="*/ 83 w 514"/>
                <a:gd name="T31" fmla="*/ 9 h 52"/>
                <a:gd name="T32" fmla="*/ 89 w 514"/>
                <a:gd name="T33" fmla="*/ 10 h 52"/>
                <a:gd name="T34" fmla="*/ 95 w 514"/>
                <a:gd name="T35" fmla="*/ 11 h 52"/>
                <a:gd name="T36" fmla="*/ 101 w 514"/>
                <a:gd name="T37" fmla="*/ 12 h 52"/>
                <a:gd name="T38" fmla="*/ 114 w 514"/>
                <a:gd name="T39" fmla="*/ 14 h 52"/>
                <a:gd name="T40" fmla="*/ 121 w 514"/>
                <a:gd name="T41" fmla="*/ 16 h 52"/>
                <a:gd name="T42" fmla="*/ 128 w 514"/>
                <a:gd name="T43" fmla="*/ 17 h 52"/>
                <a:gd name="T44" fmla="*/ 135 w 514"/>
                <a:gd name="T45" fmla="*/ 18 h 52"/>
                <a:gd name="T46" fmla="*/ 141 w 514"/>
                <a:gd name="T47" fmla="*/ 19 h 52"/>
                <a:gd name="T48" fmla="*/ 149 w 514"/>
                <a:gd name="T49" fmla="*/ 21 h 52"/>
                <a:gd name="T50" fmla="*/ 156 w 514"/>
                <a:gd name="T51" fmla="*/ 23 h 52"/>
                <a:gd name="T52" fmla="*/ 163 w 514"/>
                <a:gd name="T53" fmla="*/ 24 h 52"/>
                <a:gd name="T54" fmla="*/ 171 w 514"/>
                <a:gd name="T55" fmla="*/ 26 h 52"/>
                <a:gd name="T56" fmla="*/ 179 w 514"/>
                <a:gd name="T57" fmla="*/ 27 h 52"/>
                <a:gd name="T58" fmla="*/ 187 w 514"/>
                <a:gd name="T59" fmla="*/ 29 h 52"/>
                <a:gd name="T60" fmla="*/ 195 w 514"/>
                <a:gd name="T61" fmla="*/ 31 h 52"/>
                <a:gd name="T62" fmla="*/ 203 w 514"/>
                <a:gd name="T63" fmla="*/ 32 h 52"/>
                <a:gd name="T64" fmla="*/ 211 w 514"/>
                <a:gd name="T65" fmla="*/ 34 h 52"/>
                <a:gd name="T66" fmla="*/ 220 w 514"/>
                <a:gd name="T67" fmla="*/ 35 h 52"/>
                <a:gd name="T68" fmla="*/ 229 w 514"/>
                <a:gd name="T69" fmla="*/ 37 h 52"/>
                <a:gd name="T70" fmla="*/ 238 w 514"/>
                <a:gd name="T71" fmla="*/ 38 h 52"/>
                <a:gd name="T72" fmla="*/ 247 w 514"/>
                <a:gd name="T73" fmla="*/ 39 h 52"/>
                <a:gd name="T74" fmla="*/ 257 w 514"/>
                <a:gd name="T75" fmla="*/ 41 h 52"/>
                <a:gd name="T76" fmla="*/ 277 w 514"/>
                <a:gd name="T77" fmla="*/ 43 h 52"/>
                <a:gd name="T78" fmla="*/ 287 w 514"/>
                <a:gd name="T79" fmla="*/ 44 h 52"/>
                <a:gd name="T80" fmla="*/ 297 w 514"/>
                <a:gd name="T81" fmla="*/ 45 h 52"/>
                <a:gd name="T82" fmla="*/ 308 w 514"/>
                <a:gd name="T83" fmla="*/ 46 h 52"/>
                <a:gd name="T84" fmla="*/ 319 w 514"/>
                <a:gd name="T85" fmla="*/ 46 h 52"/>
                <a:gd name="T86" fmla="*/ 330 w 514"/>
                <a:gd name="T87" fmla="*/ 47 h 52"/>
                <a:gd name="T88" fmla="*/ 342 w 514"/>
                <a:gd name="T89" fmla="*/ 47 h 52"/>
                <a:gd name="T90" fmla="*/ 353 w 514"/>
                <a:gd name="T91" fmla="*/ 48 h 52"/>
                <a:gd name="T92" fmla="*/ 365 w 514"/>
                <a:gd name="T93" fmla="*/ 49 h 52"/>
                <a:gd name="T94" fmla="*/ 377 w 514"/>
                <a:gd name="T95" fmla="*/ 49 h 52"/>
                <a:gd name="T96" fmla="*/ 388 w 514"/>
                <a:gd name="T97" fmla="*/ 49 h 52"/>
                <a:gd name="T98" fmla="*/ 400 w 514"/>
                <a:gd name="T99" fmla="*/ 49 h 52"/>
                <a:gd name="T100" fmla="*/ 413 w 514"/>
                <a:gd name="T101" fmla="*/ 50 h 52"/>
                <a:gd name="T102" fmla="*/ 425 w 514"/>
                <a:gd name="T103" fmla="*/ 50 h 52"/>
                <a:gd name="T104" fmla="*/ 438 w 514"/>
                <a:gd name="T105" fmla="*/ 50 h 52"/>
                <a:gd name="T106" fmla="*/ 450 w 514"/>
                <a:gd name="T107" fmla="*/ 50 h 52"/>
                <a:gd name="T108" fmla="*/ 463 w 514"/>
                <a:gd name="T109" fmla="*/ 50 h 52"/>
                <a:gd name="T110" fmla="*/ 475 w 514"/>
                <a:gd name="T111" fmla="*/ 51 h 52"/>
                <a:gd name="T112" fmla="*/ 488 w 514"/>
                <a:gd name="T113" fmla="*/ 51 h 52"/>
                <a:gd name="T114" fmla="*/ 513 w 514"/>
                <a:gd name="T115" fmla="*/ 51 h 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14"/>
                <a:gd name="T175" fmla="*/ 0 h 52"/>
                <a:gd name="T176" fmla="*/ 514 w 514"/>
                <a:gd name="T177" fmla="*/ 52 h 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14" h="52">
                  <a:moveTo>
                    <a:pt x="0" y="0"/>
                  </a:moveTo>
                  <a:lnTo>
                    <a:pt x="5" y="0"/>
                  </a:lnTo>
                  <a:lnTo>
                    <a:pt x="10" y="1"/>
                  </a:lnTo>
                  <a:lnTo>
                    <a:pt x="16" y="1"/>
                  </a:lnTo>
                  <a:lnTo>
                    <a:pt x="21" y="1"/>
                  </a:lnTo>
                  <a:lnTo>
                    <a:pt x="26" y="2"/>
                  </a:lnTo>
                  <a:lnTo>
                    <a:pt x="32" y="3"/>
                  </a:lnTo>
                  <a:lnTo>
                    <a:pt x="37" y="3"/>
                  </a:lnTo>
                  <a:lnTo>
                    <a:pt x="42" y="4"/>
                  </a:lnTo>
                  <a:lnTo>
                    <a:pt x="48" y="4"/>
                  </a:lnTo>
                  <a:lnTo>
                    <a:pt x="54" y="5"/>
                  </a:lnTo>
                  <a:lnTo>
                    <a:pt x="60" y="6"/>
                  </a:lnTo>
                  <a:lnTo>
                    <a:pt x="65" y="6"/>
                  </a:lnTo>
                  <a:lnTo>
                    <a:pt x="71" y="7"/>
                  </a:lnTo>
                  <a:lnTo>
                    <a:pt x="77" y="8"/>
                  </a:lnTo>
                  <a:lnTo>
                    <a:pt x="83" y="9"/>
                  </a:lnTo>
                  <a:lnTo>
                    <a:pt x="89" y="10"/>
                  </a:lnTo>
                  <a:lnTo>
                    <a:pt x="95" y="11"/>
                  </a:lnTo>
                  <a:lnTo>
                    <a:pt x="101" y="12"/>
                  </a:lnTo>
                  <a:lnTo>
                    <a:pt x="114" y="14"/>
                  </a:lnTo>
                  <a:lnTo>
                    <a:pt x="121" y="16"/>
                  </a:lnTo>
                  <a:lnTo>
                    <a:pt x="128" y="17"/>
                  </a:lnTo>
                  <a:lnTo>
                    <a:pt x="135" y="18"/>
                  </a:lnTo>
                  <a:lnTo>
                    <a:pt x="141" y="19"/>
                  </a:lnTo>
                  <a:lnTo>
                    <a:pt x="149" y="21"/>
                  </a:lnTo>
                  <a:lnTo>
                    <a:pt x="156" y="23"/>
                  </a:lnTo>
                  <a:lnTo>
                    <a:pt x="163" y="24"/>
                  </a:lnTo>
                  <a:lnTo>
                    <a:pt x="171" y="26"/>
                  </a:lnTo>
                  <a:lnTo>
                    <a:pt x="179" y="27"/>
                  </a:lnTo>
                  <a:lnTo>
                    <a:pt x="187" y="29"/>
                  </a:lnTo>
                  <a:lnTo>
                    <a:pt x="195" y="31"/>
                  </a:lnTo>
                  <a:lnTo>
                    <a:pt x="203" y="32"/>
                  </a:lnTo>
                  <a:lnTo>
                    <a:pt x="211" y="34"/>
                  </a:lnTo>
                  <a:lnTo>
                    <a:pt x="220" y="35"/>
                  </a:lnTo>
                  <a:lnTo>
                    <a:pt x="229" y="37"/>
                  </a:lnTo>
                  <a:lnTo>
                    <a:pt x="238" y="38"/>
                  </a:lnTo>
                  <a:lnTo>
                    <a:pt x="247" y="39"/>
                  </a:lnTo>
                  <a:lnTo>
                    <a:pt x="257" y="41"/>
                  </a:lnTo>
                  <a:lnTo>
                    <a:pt x="277" y="43"/>
                  </a:lnTo>
                  <a:lnTo>
                    <a:pt x="287" y="44"/>
                  </a:lnTo>
                  <a:lnTo>
                    <a:pt x="297" y="45"/>
                  </a:lnTo>
                  <a:lnTo>
                    <a:pt x="308" y="46"/>
                  </a:lnTo>
                  <a:lnTo>
                    <a:pt x="319" y="46"/>
                  </a:lnTo>
                  <a:lnTo>
                    <a:pt x="330" y="47"/>
                  </a:lnTo>
                  <a:lnTo>
                    <a:pt x="342" y="47"/>
                  </a:lnTo>
                  <a:lnTo>
                    <a:pt x="353" y="48"/>
                  </a:lnTo>
                  <a:lnTo>
                    <a:pt x="365" y="49"/>
                  </a:lnTo>
                  <a:lnTo>
                    <a:pt x="377" y="49"/>
                  </a:lnTo>
                  <a:lnTo>
                    <a:pt x="388" y="49"/>
                  </a:lnTo>
                  <a:lnTo>
                    <a:pt x="400" y="49"/>
                  </a:lnTo>
                  <a:lnTo>
                    <a:pt x="413" y="50"/>
                  </a:lnTo>
                  <a:lnTo>
                    <a:pt x="425" y="50"/>
                  </a:lnTo>
                  <a:lnTo>
                    <a:pt x="438" y="50"/>
                  </a:lnTo>
                  <a:lnTo>
                    <a:pt x="450" y="50"/>
                  </a:lnTo>
                  <a:lnTo>
                    <a:pt x="463" y="50"/>
                  </a:lnTo>
                  <a:lnTo>
                    <a:pt x="475" y="51"/>
                  </a:lnTo>
                  <a:lnTo>
                    <a:pt x="488" y="51"/>
                  </a:lnTo>
                  <a:lnTo>
                    <a:pt x="513" y="51"/>
                  </a:lnTo>
                </a:path>
              </a:pathLst>
            </a:custGeom>
            <a:noFill/>
            <a:ln w="12700" cap="rnd" cmpd="sng">
              <a:solidFill>
                <a:srgbClr val="663300"/>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352" name="Freeform 278"/>
            <p:cNvSpPr>
              <a:spLocks noChangeAspect="1"/>
            </p:cNvSpPr>
            <p:nvPr/>
          </p:nvSpPr>
          <p:spPr bwMode="auto">
            <a:xfrm>
              <a:off x="2299" y="3285"/>
              <a:ext cx="402" cy="365"/>
            </a:xfrm>
            <a:custGeom>
              <a:avLst/>
              <a:gdLst>
                <a:gd name="T0" fmla="*/ 394 w 402"/>
                <a:gd name="T1" fmla="*/ 3 h 365"/>
                <a:gd name="T2" fmla="*/ 383 w 402"/>
                <a:gd name="T3" fmla="*/ 9 h 365"/>
                <a:gd name="T4" fmla="*/ 371 w 402"/>
                <a:gd name="T5" fmla="*/ 15 h 365"/>
                <a:gd name="T6" fmla="*/ 360 w 402"/>
                <a:gd name="T7" fmla="*/ 20 h 365"/>
                <a:gd name="T8" fmla="*/ 350 w 402"/>
                <a:gd name="T9" fmla="*/ 26 h 365"/>
                <a:gd name="T10" fmla="*/ 339 w 402"/>
                <a:gd name="T11" fmla="*/ 33 h 365"/>
                <a:gd name="T12" fmla="*/ 328 w 402"/>
                <a:gd name="T13" fmla="*/ 38 h 365"/>
                <a:gd name="T14" fmla="*/ 319 w 402"/>
                <a:gd name="T15" fmla="*/ 44 h 365"/>
                <a:gd name="T16" fmla="*/ 310 w 402"/>
                <a:gd name="T17" fmla="*/ 51 h 365"/>
                <a:gd name="T18" fmla="*/ 297 w 402"/>
                <a:gd name="T19" fmla="*/ 60 h 365"/>
                <a:gd name="T20" fmla="*/ 290 w 402"/>
                <a:gd name="T21" fmla="*/ 67 h 365"/>
                <a:gd name="T22" fmla="*/ 284 w 402"/>
                <a:gd name="T23" fmla="*/ 73 h 365"/>
                <a:gd name="T24" fmla="*/ 277 w 402"/>
                <a:gd name="T25" fmla="*/ 81 h 365"/>
                <a:gd name="T26" fmla="*/ 271 w 402"/>
                <a:gd name="T27" fmla="*/ 87 h 365"/>
                <a:gd name="T28" fmla="*/ 265 w 402"/>
                <a:gd name="T29" fmla="*/ 94 h 365"/>
                <a:gd name="T30" fmla="*/ 260 w 402"/>
                <a:gd name="T31" fmla="*/ 101 h 365"/>
                <a:gd name="T32" fmla="*/ 255 w 402"/>
                <a:gd name="T33" fmla="*/ 109 h 365"/>
                <a:gd name="T34" fmla="*/ 250 w 402"/>
                <a:gd name="T35" fmla="*/ 116 h 365"/>
                <a:gd name="T36" fmla="*/ 244 w 402"/>
                <a:gd name="T37" fmla="*/ 123 h 365"/>
                <a:gd name="T38" fmla="*/ 235 w 402"/>
                <a:gd name="T39" fmla="*/ 134 h 365"/>
                <a:gd name="T40" fmla="*/ 229 w 402"/>
                <a:gd name="T41" fmla="*/ 142 h 365"/>
                <a:gd name="T42" fmla="*/ 222 w 402"/>
                <a:gd name="T43" fmla="*/ 149 h 365"/>
                <a:gd name="T44" fmla="*/ 215 w 402"/>
                <a:gd name="T45" fmla="*/ 157 h 365"/>
                <a:gd name="T46" fmla="*/ 207 w 402"/>
                <a:gd name="T47" fmla="*/ 164 h 365"/>
                <a:gd name="T48" fmla="*/ 199 w 402"/>
                <a:gd name="T49" fmla="*/ 172 h 365"/>
                <a:gd name="T50" fmla="*/ 192 w 402"/>
                <a:gd name="T51" fmla="*/ 179 h 365"/>
                <a:gd name="T52" fmla="*/ 183 w 402"/>
                <a:gd name="T53" fmla="*/ 186 h 365"/>
                <a:gd name="T54" fmla="*/ 175 w 402"/>
                <a:gd name="T55" fmla="*/ 192 h 365"/>
                <a:gd name="T56" fmla="*/ 161 w 402"/>
                <a:gd name="T57" fmla="*/ 202 h 365"/>
                <a:gd name="T58" fmla="*/ 152 w 402"/>
                <a:gd name="T59" fmla="*/ 208 h 365"/>
                <a:gd name="T60" fmla="*/ 143 w 402"/>
                <a:gd name="T61" fmla="*/ 214 h 365"/>
                <a:gd name="T62" fmla="*/ 134 w 402"/>
                <a:gd name="T63" fmla="*/ 219 h 365"/>
                <a:gd name="T64" fmla="*/ 125 w 402"/>
                <a:gd name="T65" fmla="*/ 225 h 365"/>
                <a:gd name="T66" fmla="*/ 115 w 402"/>
                <a:gd name="T67" fmla="*/ 231 h 365"/>
                <a:gd name="T68" fmla="*/ 106 w 402"/>
                <a:gd name="T69" fmla="*/ 237 h 365"/>
                <a:gd name="T70" fmla="*/ 97 w 402"/>
                <a:gd name="T71" fmla="*/ 243 h 365"/>
                <a:gd name="T72" fmla="*/ 88 w 402"/>
                <a:gd name="T73" fmla="*/ 249 h 365"/>
                <a:gd name="T74" fmla="*/ 79 w 402"/>
                <a:gd name="T75" fmla="*/ 256 h 365"/>
                <a:gd name="T76" fmla="*/ 67 w 402"/>
                <a:gd name="T77" fmla="*/ 268 h 365"/>
                <a:gd name="T78" fmla="*/ 59 w 402"/>
                <a:gd name="T79" fmla="*/ 276 h 365"/>
                <a:gd name="T80" fmla="*/ 50 w 402"/>
                <a:gd name="T81" fmla="*/ 286 h 365"/>
                <a:gd name="T82" fmla="*/ 44 w 402"/>
                <a:gd name="T83" fmla="*/ 295 h 365"/>
                <a:gd name="T84" fmla="*/ 36 w 402"/>
                <a:gd name="T85" fmla="*/ 305 h 365"/>
                <a:gd name="T86" fmla="*/ 29 w 402"/>
                <a:gd name="T87" fmla="*/ 315 h 365"/>
                <a:gd name="T88" fmla="*/ 23 w 402"/>
                <a:gd name="T89" fmla="*/ 325 h 365"/>
                <a:gd name="T90" fmla="*/ 16 w 402"/>
                <a:gd name="T91" fmla="*/ 336 h 365"/>
                <a:gd name="T92" fmla="*/ 10 w 402"/>
                <a:gd name="T93" fmla="*/ 347 h 365"/>
                <a:gd name="T94" fmla="*/ 0 w 402"/>
                <a:gd name="T95" fmla="*/ 364 h 36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02"/>
                <a:gd name="T145" fmla="*/ 0 h 365"/>
                <a:gd name="T146" fmla="*/ 402 w 402"/>
                <a:gd name="T147" fmla="*/ 365 h 36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02" h="365">
                  <a:moveTo>
                    <a:pt x="401" y="0"/>
                  </a:moveTo>
                  <a:lnTo>
                    <a:pt x="394" y="3"/>
                  </a:lnTo>
                  <a:lnTo>
                    <a:pt x="389" y="5"/>
                  </a:lnTo>
                  <a:lnTo>
                    <a:pt x="383" y="9"/>
                  </a:lnTo>
                  <a:lnTo>
                    <a:pt x="377" y="11"/>
                  </a:lnTo>
                  <a:lnTo>
                    <a:pt x="371" y="15"/>
                  </a:lnTo>
                  <a:lnTo>
                    <a:pt x="366" y="17"/>
                  </a:lnTo>
                  <a:lnTo>
                    <a:pt x="360" y="20"/>
                  </a:lnTo>
                  <a:lnTo>
                    <a:pt x="355" y="23"/>
                  </a:lnTo>
                  <a:lnTo>
                    <a:pt x="350" y="26"/>
                  </a:lnTo>
                  <a:lnTo>
                    <a:pt x="344" y="29"/>
                  </a:lnTo>
                  <a:lnTo>
                    <a:pt x="339" y="33"/>
                  </a:lnTo>
                  <a:lnTo>
                    <a:pt x="334" y="35"/>
                  </a:lnTo>
                  <a:lnTo>
                    <a:pt x="328" y="38"/>
                  </a:lnTo>
                  <a:lnTo>
                    <a:pt x="324" y="41"/>
                  </a:lnTo>
                  <a:lnTo>
                    <a:pt x="319" y="44"/>
                  </a:lnTo>
                  <a:lnTo>
                    <a:pt x="314" y="48"/>
                  </a:lnTo>
                  <a:lnTo>
                    <a:pt x="310" y="51"/>
                  </a:lnTo>
                  <a:lnTo>
                    <a:pt x="305" y="54"/>
                  </a:lnTo>
                  <a:lnTo>
                    <a:pt x="297" y="60"/>
                  </a:lnTo>
                  <a:lnTo>
                    <a:pt x="294" y="64"/>
                  </a:lnTo>
                  <a:lnTo>
                    <a:pt x="290" y="67"/>
                  </a:lnTo>
                  <a:lnTo>
                    <a:pt x="286" y="70"/>
                  </a:lnTo>
                  <a:lnTo>
                    <a:pt x="284" y="73"/>
                  </a:lnTo>
                  <a:lnTo>
                    <a:pt x="280" y="77"/>
                  </a:lnTo>
                  <a:lnTo>
                    <a:pt x="277" y="81"/>
                  </a:lnTo>
                  <a:lnTo>
                    <a:pt x="274" y="84"/>
                  </a:lnTo>
                  <a:lnTo>
                    <a:pt x="271" y="87"/>
                  </a:lnTo>
                  <a:lnTo>
                    <a:pt x="269" y="91"/>
                  </a:lnTo>
                  <a:lnTo>
                    <a:pt x="265" y="94"/>
                  </a:lnTo>
                  <a:lnTo>
                    <a:pt x="263" y="98"/>
                  </a:lnTo>
                  <a:lnTo>
                    <a:pt x="260" y="101"/>
                  </a:lnTo>
                  <a:lnTo>
                    <a:pt x="258" y="105"/>
                  </a:lnTo>
                  <a:lnTo>
                    <a:pt x="255" y="109"/>
                  </a:lnTo>
                  <a:lnTo>
                    <a:pt x="252" y="112"/>
                  </a:lnTo>
                  <a:lnTo>
                    <a:pt x="250" y="116"/>
                  </a:lnTo>
                  <a:lnTo>
                    <a:pt x="247" y="120"/>
                  </a:lnTo>
                  <a:lnTo>
                    <a:pt x="244" y="123"/>
                  </a:lnTo>
                  <a:lnTo>
                    <a:pt x="238" y="130"/>
                  </a:lnTo>
                  <a:lnTo>
                    <a:pt x="235" y="134"/>
                  </a:lnTo>
                  <a:lnTo>
                    <a:pt x="232" y="138"/>
                  </a:lnTo>
                  <a:lnTo>
                    <a:pt x="229" y="142"/>
                  </a:lnTo>
                  <a:lnTo>
                    <a:pt x="225" y="145"/>
                  </a:lnTo>
                  <a:lnTo>
                    <a:pt x="222" y="149"/>
                  </a:lnTo>
                  <a:lnTo>
                    <a:pt x="218" y="153"/>
                  </a:lnTo>
                  <a:lnTo>
                    <a:pt x="215" y="157"/>
                  </a:lnTo>
                  <a:lnTo>
                    <a:pt x="211" y="161"/>
                  </a:lnTo>
                  <a:lnTo>
                    <a:pt x="207" y="164"/>
                  </a:lnTo>
                  <a:lnTo>
                    <a:pt x="203" y="168"/>
                  </a:lnTo>
                  <a:lnTo>
                    <a:pt x="199" y="172"/>
                  </a:lnTo>
                  <a:lnTo>
                    <a:pt x="196" y="175"/>
                  </a:lnTo>
                  <a:lnTo>
                    <a:pt x="192" y="179"/>
                  </a:lnTo>
                  <a:lnTo>
                    <a:pt x="188" y="182"/>
                  </a:lnTo>
                  <a:lnTo>
                    <a:pt x="183" y="186"/>
                  </a:lnTo>
                  <a:lnTo>
                    <a:pt x="179" y="189"/>
                  </a:lnTo>
                  <a:lnTo>
                    <a:pt x="175" y="192"/>
                  </a:lnTo>
                  <a:lnTo>
                    <a:pt x="170" y="196"/>
                  </a:lnTo>
                  <a:lnTo>
                    <a:pt x="161" y="202"/>
                  </a:lnTo>
                  <a:lnTo>
                    <a:pt x="157" y="206"/>
                  </a:lnTo>
                  <a:lnTo>
                    <a:pt x="152" y="208"/>
                  </a:lnTo>
                  <a:lnTo>
                    <a:pt x="148" y="211"/>
                  </a:lnTo>
                  <a:lnTo>
                    <a:pt x="143" y="214"/>
                  </a:lnTo>
                  <a:lnTo>
                    <a:pt x="139" y="217"/>
                  </a:lnTo>
                  <a:lnTo>
                    <a:pt x="134" y="219"/>
                  </a:lnTo>
                  <a:lnTo>
                    <a:pt x="129" y="222"/>
                  </a:lnTo>
                  <a:lnTo>
                    <a:pt x="125" y="225"/>
                  </a:lnTo>
                  <a:lnTo>
                    <a:pt x="120" y="228"/>
                  </a:lnTo>
                  <a:lnTo>
                    <a:pt x="115" y="231"/>
                  </a:lnTo>
                  <a:lnTo>
                    <a:pt x="110" y="234"/>
                  </a:lnTo>
                  <a:lnTo>
                    <a:pt x="106" y="237"/>
                  </a:lnTo>
                  <a:lnTo>
                    <a:pt x="101" y="240"/>
                  </a:lnTo>
                  <a:lnTo>
                    <a:pt x="97" y="243"/>
                  </a:lnTo>
                  <a:lnTo>
                    <a:pt x="92" y="246"/>
                  </a:lnTo>
                  <a:lnTo>
                    <a:pt x="88" y="249"/>
                  </a:lnTo>
                  <a:lnTo>
                    <a:pt x="83" y="253"/>
                  </a:lnTo>
                  <a:lnTo>
                    <a:pt x="79" y="256"/>
                  </a:lnTo>
                  <a:lnTo>
                    <a:pt x="70" y="264"/>
                  </a:lnTo>
                  <a:lnTo>
                    <a:pt x="67" y="268"/>
                  </a:lnTo>
                  <a:lnTo>
                    <a:pt x="62" y="272"/>
                  </a:lnTo>
                  <a:lnTo>
                    <a:pt x="59" y="276"/>
                  </a:lnTo>
                  <a:lnTo>
                    <a:pt x="55" y="281"/>
                  </a:lnTo>
                  <a:lnTo>
                    <a:pt x="50" y="286"/>
                  </a:lnTo>
                  <a:lnTo>
                    <a:pt x="47" y="290"/>
                  </a:lnTo>
                  <a:lnTo>
                    <a:pt x="44" y="295"/>
                  </a:lnTo>
                  <a:lnTo>
                    <a:pt x="40" y="299"/>
                  </a:lnTo>
                  <a:lnTo>
                    <a:pt x="36" y="305"/>
                  </a:lnTo>
                  <a:lnTo>
                    <a:pt x="33" y="309"/>
                  </a:lnTo>
                  <a:lnTo>
                    <a:pt x="29" y="315"/>
                  </a:lnTo>
                  <a:lnTo>
                    <a:pt x="26" y="320"/>
                  </a:lnTo>
                  <a:lnTo>
                    <a:pt x="23" y="325"/>
                  </a:lnTo>
                  <a:lnTo>
                    <a:pt x="19" y="330"/>
                  </a:lnTo>
                  <a:lnTo>
                    <a:pt x="16" y="336"/>
                  </a:lnTo>
                  <a:lnTo>
                    <a:pt x="12" y="341"/>
                  </a:lnTo>
                  <a:lnTo>
                    <a:pt x="10" y="347"/>
                  </a:lnTo>
                  <a:lnTo>
                    <a:pt x="6" y="352"/>
                  </a:lnTo>
                  <a:lnTo>
                    <a:pt x="0" y="364"/>
                  </a:lnTo>
                </a:path>
              </a:pathLst>
            </a:custGeom>
            <a:noFill/>
            <a:ln w="12700" cap="rnd" cmpd="sng">
              <a:solidFill>
                <a:srgbClr val="663300"/>
              </a:solidFill>
              <a:prstDash val="solid"/>
              <a:round/>
              <a:headEnd type="none" w="med" len="med"/>
              <a:tailEnd type="none" w="sm" len="sm"/>
            </a:ln>
          </p:spPr>
          <p:txBody>
            <a:bodyPr/>
            <a:lstStyle/>
            <a:p>
              <a:endParaRPr lang="en-US" sz="800">
                <a:solidFill>
                  <a:srgbClr val="000000">
                    <a:lumMod val="65000"/>
                    <a:lumOff val="35000"/>
                  </a:srgbClr>
                </a:solidFill>
                <a:latin typeface="Arial"/>
                <a:ea typeface=""/>
                <a:cs typeface=""/>
              </a:endParaRPr>
            </a:p>
          </p:txBody>
        </p:sp>
        <p:sp>
          <p:nvSpPr>
            <p:cNvPr id="353" name="Freeform 279"/>
            <p:cNvSpPr>
              <a:spLocks noChangeAspect="1"/>
            </p:cNvSpPr>
            <p:nvPr/>
          </p:nvSpPr>
          <p:spPr bwMode="auto">
            <a:xfrm>
              <a:off x="2896" y="3417"/>
              <a:ext cx="340" cy="169"/>
            </a:xfrm>
            <a:custGeom>
              <a:avLst/>
              <a:gdLst>
                <a:gd name="T0" fmla="*/ 0 w 340"/>
                <a:gd name="T1" fmla="*/ 0 h 169"/>
                <a:gd name="T2" fmla="*/ 3 w 340"/>
                <a:gd name="T3" fmla="*/ 3 h 169"/>
                <a:gd name="T4" fmla="*/ 7 w 340"/>
                <a:gd name="T5" fmla="*/ 5 h 169"/>
                <a:gd name="T6" fmla="*/ 11 w 340"/>
                <a:gd name="T7" fmla="*/ 8 h 169"/>
                <a:gd name="T8" fmla="*/ 15 w 340"/>
                <a:gd name="T9" fmla="*/ 11 h 169"/>
                <a:gd name="T10" fmla="*/ 18 w 340"/>
                <a:gd name="T11" fmla="*/ 14 h 169"/>
                <a:gd name="T12" fmla="*/ 23 w 340"/>
                <a:gd name="T13" fmla="*/ 16 h 169"/>
                <a:gd name="T14" fmla="*/ 26 w 340"/>
                <a:gd name="T15" fmla="*/ 19 h 169"/>
                <a:gd name="T16" fmla="*/ 31 w 340"/>
                <a:gd name="T17" fmla="*/ 22 h 169"/>
                <a:gd name="T18" fmla="*/ 35 w 340"/>
                <a:gd name="T19" fmla="*/ 24 h 169"/>
                <a:gd name="T20" fmla="*/ 39 w 340"/>
                <a:gd name="T21" fmla="*/ 27 h 169"/>
                <a:gd name="T22" fmla="*/ 44 w 340"/>
                <a:gd name="T23" fmla="*/ 29 h 169"/>
                <a:gd name="T24" fmla="*/ 48 w 340"/>
                <a:gd name="T25" fmla="*/ 31 h 169"/>
                <a:gd name="T26" fmla="*/ 53 w 340"/>
                <a:gd name="T27" fmla="*/ 33 h 169"/>
                <a:gd name="T28" fmla="*/ 58 w 340"/>
                <a:gd name="T29" fmla="*/ 35 h 169"/>
                <a:gd name="T30" fmla="*/ 63 w 340"/>
                <a:gd name="T31" fmla="*/ 36 h 169"/>
                <a:gd name="T32" fmla="*/ 68 w 340"/>
                <a:gd name="T33" fmla="*/ 38 h 169"/>
                <a:gd name="T34" fmla="*/ 73 w 340"/>
                <a:gd name="T35" fmla="*/ 39 h 169"/>
                <a:gd name="T36" fmla="*/ 79 w 340"/>
                <a:gd name="T37" fmla="*/ 40 h 169"/>
                <a:gd name="T38" fmla="*/ 91 w 340"/>
                <a:gd name="T39" fmla="*/ 42 h 169"/>
                <a:gd name="T40" fmla="*/ 97 w 340"/>
                <a:gd name="T41" fmla="*/ 43 h 169"/>
                <a:gd name="T42" fmla="*/ 104 w 340"/>
                <a:gd name="T43" fmla="*/ 43 h 169"/>
                <a:gd name="T44" fmla="*/ 110 w 340"/>
                <a:gd name="T45" fmla="*/ 43 h 169"/>
                <a:gd name="T46" fmla="*/ 117 w 340"/>
                <a:gd name="T47" fmla="*/ 43 h 169"/>
                <a:gd name="T48" fmla="*/ 124 w 340"/>
                <a:gd name="T49" fmla="*/ 43 h 169"/>
                <a:gd name="T50" fmla="*/ 132 w 340"/>
                <a:gd name="T51" fmla="*/ 43 h 169"/>
                <a:gd name="T52" fmla="*/ 139 w 340"/>
                <a:gd name="T53" fmla="*/ 43 h 169"/>
                <a:gd name="T54" fmla="*/ 146 w 340"/>
                <a:gd name="T55" fmla="*/ 43 h 169"/>
                <a:gd name="T56" fmla="*/ 153 w 340"/>
                <a:gd name="T57" fmla="*/ 43 h 169"/>
                <a:gd name="T58" fmla="*/ 161 w 340"/>
                <a:gd name="T59" fmla="*/ 43 h 169"/>
                <a:gd name="T60" fmla="*/ 169 w 340"/>
                <a:gd name="T61" fmla="*/ 43 h 169"/>
                <a:gd name="T62" fmla="*/ 176 w 340"/>
                <a:gd name="T63" fmla="*/ 43 h 169"/>
                <a:gd name="T64" fmla="*/ 183 w 340"/>
                <a:gd name="T65" fmla="*/ 43 h 169"/>
                <a:gd name="T66" fmla="*/ 191 w 340"/>
                <a:gd name="T67" fmla="*/ 44 h 169"/>
                <a:gd name="T68" fmla="*/ 198 w 340"/>
                <a:gd name="T69" fmla="*/ 45 h 169"/>
                <a:gd name="T70" fmla="*/ 205 w 340"/>
                <a:gd name="T71" fmla="*/ 46 h 169"/>
                <a:gd name="T72" fmla="*/ 212 w 340"/>
                <a:gd name="T73" fmla="*/ 48 h 169"/>
                <a:gd name="T74" fmla="*/ 219 w 340"/>
                <a:gd name="T75" fmla="*/ 49 h 169"/>
                <a:gd name="T76" fmla="*/ 233 w 340"/>
                <a:gd name="T77" fmla="*/ 54 h 169"/>
                <a:gd name="T78" fmla="*/ 239 w 340"/>
                <a:gd name="T79" fmla="*/ 57 h 169"/>
                <a:gd name="T80" fmla="*/ 246 w 340"/>
                <a:gd name="T81" fmla="*/ 60 h 169"/>
                <a:gd name="T82" fmla="*/ 252 w 340"/>
                <a:gd name="T83" fmla="*/ 64 h 169"/>
                <a:gd name="T84" fmla="*/ 258 w 340"/>
                <a:gd name="T85" fmla="*/ 68 h 169"/>
                <a:gd name="T86" fmla="*/ 264 w 340"/>
                <a:gd name="T87" fmla="*/ 72 h 169"/>
                <a:gd name="T88" fmla="*/ 269 w 340"/>
                <a:gd name="T89" fmla="*/ 77 h 169"/>
                <a:gd name="T90" fmla="*/ 275 w 340"/>
                <a:gd name="T91" fmla="*/ 83 h 169"/>
                <a:gd name="T92" fmla="*/ 280 w 340"/>
                <a:gd name="T93" fmla="*/ 88 h 169"/>
                <a:gd name="T94" fmla="*/ 285 w 340"/>
                <a:gd name="T95" fmla="*/ 93 h 169"/>
                <a:gd name="T96" fmla="*/ 290 w 340"/>
                <a:gd name="T97" fmla="*/ 100 h 169"/>
                <a:gd name="T98" fmla="*/ 296 w 340"/>
                <a:gd name="T99" fmla="*/ 106 h 169"/>
                <a:gd name="T100" fmla="*/ 301 w 340"/>
                <a:gd name="T101" fmla="*/ 112 h 169"/>
                <a:gd name="T102" fmla="*/ 305 w 340"/>
                <a:gd name="T103" fmla="*/ 119 h 169"/>
                <a:gd name="T104" fmla="*/ 310 w 340"/>
                <a:gd name="T105" fmla="*/ 126 h 169"/>
                <a:gd name="T106" fmla="*/ 315 w 340"/>
                <a:gd name="T107" fmla="*/ 132 h 169"/>
                <a:gd name="T108" fmla="*/ 320 w 340"/>
                <a:gd name="T109" fmla="*/ 139 h 169"/>
                <a:gd name="T110" fmla="*/ 324 w 340"/>
                <a:gd name="T111" fmla="*/ 146 h 169"/>
                <a:gd name="T112" fmla="*/ 329 w 340"/>
                <a:gd name="T113" fmla="*/ 153 h 169"/>
                <a:gd name="T114" fmla="*/ 339 w 340"/>
                <a:gd name="T115" fmla="*/ 168 h 16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40"/>
                <a:gd name="T175" fmla="*/ 0 h 169"/>
                <a:gd name="T176" fmla="*/ 340 w 340"/>
                <a:gd name="T177" fmla="*/ 169 h 16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40" h="169">
                  <a:moveTo>
                    <a:pt x="0" y="0"/>
                  </a:moveTo>
                  <a:lnTo>
                    <a:pt x="3" y="3"/>
                  </a:lnTo>
                  <a:lnTo>
                    <a:pt x="7" y="5"/>
                  </a:lnTo>
                  <a:lnTo>
                    <a:pt x="11" y="8"/>
                  </a:lnTo>
                  <a:lnTo>
                    <a:pt x="15" y="11"/>
                  </a:lnTo>
                  <a:lnTo>
                    <a:pt x="18" y="14"/>
                  </a:lnTo>
                  <a:lnTo>
                    <a:pt x="23" y="16"/>
                  </a:lnTo>
                  <a:lnTo>
                    <a:pt x="26" y="19"/>
                  </a:lnTo>
                  <a:lnTo>
                    <a:pt x="31" y="22"/>
                  </a:lnTo>
                  <a:lnTo>
                    <a:pt x="35" y="24"/>
                  </a:lnTo>
                  <a:lnTo>
                    <a:pt x="39" y="27"/>
                  </a:lnTo>
                  <a:lnTo>
                    <a:pt x="44" y="29"/>
                  </a:lnTo>
                  <a:lnTo>
                    <a:pt x="48" y="31"/>
                  </a:lnTo>
                  <a:lnTo>
                    <a:pt x="53" y="33"/>
                  </a:lnTo>
                  <a:lnTo>
                    <a:pt x="58" y="35"/>
                  </a:lnTo>
                  <a:lnTo>
                    <a:pt x="63" y="36"/>
                  </a:lnTo>
                  <a:lnTo>
                    <a:pt x="68" y="38"/>
                  </a:lnTo>
                  <a:lnTo>
                    <a:pt x="73" y="39"/>
                  </a:lnTo>
                  <a:lnTo>
                    <a:pt x="79" y="40"/>
                  </a:lnTo>
                  <a:lnTo>
                    <a:pt x="91" y="42"/>
                  </a:lnTo>
                  <a:lnTo>
                    <a:pt x="97" y="43"/>
                  </a:lnTo>
                  <a:lnTo>
                    <a:pt x="104" y="43"/>
                  </a:lnTo>
                  <a:lnTo>
                    <a:pt x="110" y="43"/>
                  </a:lnTo>
                  <a:lnTo>
                    <a:pt x="117" y="43"/>
                  </a:lnTo>
                  <a:lnTo>
                    <a:pt x="124" y="43"/>
                  </a:lnTo>
                  <a:lnTo>
                    <a:pt x="132" y="43"/>
                  </a:lnTo>
                  <a:lnTo>
                    <a:pt x="139" y="43"/>
                  </a:lnTo>
                  <a:lnTo>
                    <a:pt x="146" y="43"/>
                  </a:lnTo>
                  <a:lnTo>
                    <a:pt x="153" y="43"/>
                  </a:lnTo>
                  <a:lnTo>
                    <a:pt x="161" y="43"/>
                  </a:lnTo>
                  <a:lnTo>
                    <a:pt x="169" y="43"/>
                  </a:lnTo>
                  <a:lnTo>
                    <a:pt x="176" y="43"/>
                  </a:lnTo>
                  <a:lnTo>
                    <a:pt x="183" y="43"/>
                  </a:lnTo>
                  <a:lnTo>
                    <a:pt x="191" y="44"/>
                  </a:lnTo>
                  <a:lnTo>
                    <a:pt x="198" y="45"/>
                  </a:lnTo>
                  <a:lnTo>
                    <a:pt x="205" y="46"/>
                  </a:lnTo>
                  <a:lnTo>
                    <a:pt x="212" y="48"/>
                  </a:lnTo>
                  <a:lnTo>
                    <a:pt x="219" y="49"/>
                  </a:lnTo>
                  <a:lnTo>
                    <a:pt x="233" y="54"/>
                  </a:lnTo>
                  <a:lnTo>
                    <a:pt x="239" y="57"/>
                  </a:lnTo>
                  <a:lnTo>
                    <a:pt x="246" y="60"/>
                  </a:lnTo>
                  <a:lnTo>
                    <a:pt x="252" y="64"/>
                  </a:lnTo>
                  <a:lnTo>
                    <a:pt x="258" y="68"/>
                  </a:lnTo>
                  <a:lnTo>
                    <a:pt x="264" y="72"/>
                  </a:lnTo>
                  <a:lnTo>
                    <a:pt x="269" y="77"/>
                  </a:lnTo>
                  <a:lnTo>
                    <a:pt x="275" y="83"/>
                  </a:lnTo>
                  <a:lnTo>
                    <a:pt x="280" y="88"/>
                  </a:lnTo>
                  <a:lnTo>
                    <a:pt x="285" y="93"/>
                  </a:lnTo>
                  <a:lnTo>
                    <a:pt x="290" y="100"/>
                  </a:lnTo>
                  <a:lnTo>
                    <a:pt x="296" y="106"/>
                  </a:lnTo>
                  <a:lnTo>
                    <a:pt x="301" y="112"/>
                  </a:lnTo>
                  <a:lnTo>
                    <a:pt x="305" y="119"/>
                  </a:lnTo>
                  <a:lnTo>
                    <a:pt x="310" y="126"/>
                  </a:lnTo>
                  <a:lnTo>
                    <a:pt x="315" y="132"/>
                  </a:lnTo>
                  <a:lnTo>
                    <a:pt x="320" y="139"/>
                  </a:lnTo>
                  <a:lnTo>
                    <a:pt x="324" y="146"/>
                  </a:lnTo>
                  <a:lnTo>
                    <a:pt x="329" y="153"/>
                  </a:lnTo>
                  <a:lnTo>
                    <a:pt x="339" y="168"/>
                  </a:lnTo>
                </a:path>
              </a:pathLst>
            </a:custGeom>
            <a:noFill/>
            <a:ln w="12700" cap="rnd" cmpd="sng">
              <a:solidFill>
                <a:srgbClr val="663300"/>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354" name="Line 280"/>
            <p:cNvSpPr>
              <a:spLocks noChangeAspect="1" noChangeShapeType="1"/>
            </p:cNvSpPr>
            <p:nvPr/>
          </p:nvSpPr>
          <p:spPr bwMode="auto">
            <a:xfrm flipH="1">
              <a:off x="2868" y="3691"/>
              <a:ext cx="44" cy="169"/>
            </a:xfrm>
            <a:prstGeom prst="line">
              <a:avLst/>
            </a:prstGeom>
            <a:noFill/>
            <a:ln w="12700">
              <a:solidFill>
                <a:srgbClr val="663300"/>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355" name="Line 281"/>
            <p:cNvSpPr>
              <a:spLocks noChangeAspect="1" noChangeShapeType="1"/>
            </p:cNvSpPr>
            <p:nvPr/>
          </p:nvSpPr>
          <p:spPr bwMode="auto">
            <a:xfrm>
              <a:off x="2946" y="3748"/>
              <a:ext cx="173" cy="64"/>
            </a:xfrm>
            <a:prstGeom prst="line">
              <a:avLst/>
            </a:prstGeom>
            <a:noFill/>
            <a:ln w="12700">
              <a:solidFill>
                <a:srgbClr val="663300"/>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grpSp>
      <p:sp>
        <p:nvSpPr>
          <p:cNvPr id="2108" name="Line 133"/>
          <p:cNvSpPr>
            <a:spLocks noChangeAspect="1" noChangeShapeType="1"/>
          </p:cNvSpPr>
          <p:nvPr/>
        </p:nvSpPr>
        <p:spPr bwMode="auto">
          <a:xfrm rot="5400000" flipH="1" flipV="1">
            <a:off x="3873495" y="2497779"/>
            <a:ext cx="0" cy="273005"/>
          </a:xfrm>
          <a:prstGeom prst="line">
            <a:avLst/>
          </a:prstGeom>
          <a:noFill/>
          <a:ln w="28575">
            <a:solidFill>
              <a:srgbClr val="0070C0"/>
            </a:solidFill>
            <a:round/>
            <a:headEnd/>
            <a:tailEnd type="triangle" w="sm" len="med"/>
          </a:ln>
        </p:spPr>
        <p:txBody>
          <a:bodyPr wrap="none" anchor="ctr"/>
          <a:lstStyle/>
          <a:p>
            <a:endParaRPr lang="en-US" sz="800">
              <a:solidFill>
                <a:srgbClr val="000000">
                  <a:lumMod val="65000"/>
                  <a:lumOff val="35000"/>
                </a:srgbClr>
              </a:solidFill>
              <a:latin typeface="Arial"/>
              <a:ea typeface=""/>
              <a:cs typeface=""/>
            </a:endParaRPr>
          </a:p>
        </p:txBody>
      </p:sp>
      <p:sp>
        <p:nvSpPr>
          <p:cNvPr id="2110" name="Line 136"/>
          <p:cNvSpPr>
            <a:spLocks noChangeAspect="1" noChangeShapeType="1"/>
          </p:cNvSpPr>
          <p:nvPr/>
        </p:nvSpPr>
        <p:spPr bwMode="auto">
          <a:xfrm rot="5400000" flipH="1" flipV="1">
            <a:off x="3878780" y="2277640"/>
            <a:ext cx="0" cy="262434"/>
          </a:xfrm>
          <a:prstGeom prst="line">
            <a:avLst/>
          </a:prstGeom>
          <a:noFill/>
          <a:ln w="28575">
            <a:solidFill>
              <a:srgbClr val="0070C0"/>
            </a:solidFill>
            <a:round/>
            <a:headEnd/>
            <a:tailEnd type="triangle" w="sm" len="med"/>
          </a:ln>
        </p:spPr>
        <p:txBody>
          <a:bodyPr wrap="none" anchor="ctr"/>
          <a:lstStyle/>
          <a:p>
            <a:endParaRPr lang="en-US" sz="800">
              <a:solidFill>
                <a:srgbClr val="000000">
                  <a:lumMod val="65000"/>
                  <a:lumOff val="35000"/>
                </a:srgbClr>
              </a:solidFill>
              <a:latin typeface="Arial"/>
              <a:ea typeface=""/>
              <a:cs typeface=""/>
            </a:endParaRPr>
          </a:p>
        </p:txBody>
      </p:sp>
      <p:sp>
        <p:nvSpPr>
          <p:cNvPr id="2112" name="Line 138"/>
          <p:cNvSpPr>
            <a:spLocks noChangeAspect="1" noChangeShapeType="1"/>
          </p:cNvSpPr>
          <p:nvPr/>
        </p:nvSpPr>
        <p:spPr bwMode="auto">
          <a:xfrm rot="5400000" flipH="1" flipV="1">
            <a:off x="3876138" y="2184510"/>
            <a:ext cx="0" cy="267719"/>
          </a:xfrm>
          <a:prstGeom prst="line">
            <a:avLst/>
          </a:prstGeom>
          <a:noFill/>
          <a:ln w="28575">
            <a:solidFill>
              <a:srgbClr val="0070C0"/>
            </a:solidFill>
            <a:round/>
            <a:headEnd/>
            <a:tailEnd type="triangle" w="sm" len="med"/>
          </a:ln>
        </p:spPr>
        <p:txBody>
          <a:bodyPr wrap="none" anchor="ctr"/>
          <a:lstStyle/>
          <a:p>
            <a:endParaRPr lang="en-US" sz="800">
              <a:solidFill>
                <a:srgbClr val="000000">
                  <a:lumMod val="65000"/>
                  <a:lumOff val="35000"/>
                </a:srgbClr>
              </a:solidFill>
              <a:latin typeface="Arial"/>
              <a:ea typeface=""/>
              <a:cs typeface=""/>
            </a:endParaRPr>
          </a:p>
        </p:txBody>
      </p:sp>
      <p:sp>
        <p:nvSpPr>
          <p:cNvPr id="401" name="Text Box 285"/>
          <p:cNvSpPr txBox="1">
            <a:spLocks noChangeAspect="1" noChangeArrowheads="1"/>
          </p:cNvSpPr>
          <p:nvPr/>
        </p:nvSpPr>
        <p:spPr bwMode="auto">
          <a:xfrm>
            <a:off x="2529821" y="1711187"/>
            <a:ext cx="441146" cy="230832"/>
          </a:xfrm>
          <a:prstGeom prst="rect">
            <a:avLst/>
          </a:prstGeom>
          <a:noFill/>
          <a:ln w="9525">
            <a:noFill/>
            <a:miter lim="800000"/>
            <a:headEnd/>
            <a:tailEnd/>
          </a:ln>
        </p:spPr>
        <p:txBody>
          <a:bodyPr wrap="none">
            <a:spAutoFit/>
          </a:bodyPr>
          <a:lstStyle/>
          <a:p>
            <a:r>
              <a:rPr lang="en-US" sz="900" dirty="0">
                <a:solidFill>
                  <a:srgbClr val="000000">
                    <a:lumMod val="65000"/>
                    <a:lumOff val="35000"/>
                  </a:srgbClr>
                </a:solidFill>
                <a:latin typeface="Arial Rounded MT Bold" pitchFamily="34" charset="0"/>
                <a:ea typeface=""/>
                <a:cs typeface=""/>
              </a:rPr>
              <a:t>Dust</a:t>
            </a:r>
          </a:p>
        </p:txBody>
      </p:sp>
      <p:sp>
        <p:nvSpPr>
          <p:cNvPr id="402" name="Freeform 401"/>
          <p:cNvSpPr/>
          <p:nvPr/>
        </p:nvSpPr>
        <p:spPr bwMode="auto">
          <a:xfrm rot="1353025">
            <a:off x="2273019" y="1836288"/>
            <a:ext cx="450768" cy="505175"/>
          </a:xfrm>
          <a:custGeom>
            <a:avLst/>
            <a:gdLst>
              <a:gd name="connsiteX0" fmla="*/ 93380 w 450768"/>
              <a:gd name="connsiteY0" fmla="*/ 493911 h 505175"/>
              <a:gd name="connsiteX1" fmla="*/ 180312 w 450768"/>
              <a:gd name="connsiteY1" fmla="*/ 493911 h 505175"/>
              <a:gd name="connsiteX2" fmla="*/ 196411 w 450768"/>
              <a:gd name="connsiteY2" fmla="*/ 490691 h 505175"/>
              <a:gd name="connsiteX3" fmla="*/ 225388 w 450768"/>
              <a:gd name="connsiteY3" fmla="*/ 481032 h 505175"/>
              <a:gd name="connsiteX4" fmla="*/ 235047 w 450768"/>
              <a:gd name="connsiteY4" fmla="*/ 477812 h 505175"/>
              <a:gd name="connsiteX5" fmla="*/ 247926 w 450768"/>
              <a:gd name="connsiteY5" fmla="*/ 464933 h 505175"/>
              <a:gd name="connsiteX6" fmla="*/ 254366 w 450768"/>
              <a:gd name="connsiteY6" fmla="*/ 458494 h 505175"/>
              <a:gd name="connsiteX7" fmla="*/ 270464 w 450768"/>
              <a:gd name="connsiteY7" fmla="*/ 445615 h 505175"/>
              <a:gd name="connsiteX8" fmla="*/ 283343 w 450768"/>
              <a:gd name="connsiteY8" fmla="*/ 426297 h 505175"/>
              <a:gd name="connsiteX9" fmla="*/ 296222 w 450768"/>
              <a:gd name="connsiteY9" fmla="*/ 413418 h 505175"/>
              <a:gd name="connsiteX10" fmla="*/ 302661 w 450768"/>
              <a:gd name="connsiteY10" fmla="*/ 403759 h 505175"/>
              <a:gd name="connsiteX11" fmla="*/ 318760 w 450768"/>
              <a:gd name="connsiteY11" fmla="*/ 387660 h 505175"/>
              <a:gd name="connsiteX12" fmla="*/ 328419 w 450768"/>
              <a:gd name="connsiteY12" fmla="*/ 374781 h 505175"/>
              <a:gd name="connsiteX13" fmla="*/ 334858 w 450768"/>
              <a:gd name="connsiteY13" fmla="*/ 365122 h 505175"/>
              <a:gd name="connsiteX14" fmla="*/ 347737 w 450768"/>
              <a:gd name="connsiteY14" fmla="*/ 352243 h 505175"/>
              <a:gd name="connsiteX15" fmla="*/ 370275 w 450768"/>
              <a:gd name="connsiteY15" fmla="*/ 349024 h 505175"/>
              <a:gd name="connsiteX16" fmla="*/ 389594 w 450768"/>
              <a:gd name="connsiteY16" fmla="*/ 342584 h 505175"/>
              <a:gd name="connsiteX17" fmla="*/ 415351 w 450768"/>
              <a:gd name="connsiteY17" fmla="*/ 313607 h 505175"/>
              <a:gd name="connsiteX18" fmla="*/ 425011 w 450768"/>
              <a:gd name="connsiteY18" fmla="*/ 278190 h 505175"/>
              <a:gd name="connsiteX19" fmla="*/ 431450 w 450768"/>
              <a:gd name="connsiteY19" fmla="*/ 226674 h 505175"/>
              <a:gd name="connsiteX20" fmla="*/ 444329 w 450768"/>
              <a:gd name="connsiteY20" fmla="*/ 197697 h 505175"/>
              <a:gd name="connsiteX21" fmla="*/ 450768 w 450768"/>
              <a:gd name="connsiteY21" fmla="*/ 175159 h 505175"/>
              <a:gd name="connsiteX22" fmla="*/ 447549 w 450768"/>
              <a:gd name="connsiteY22" fmla="*/ 117204 h 505175"/>
              <a:gd name="connsiteX23" fmla="*/ 444329 w 450768"/>
              <a:gd name="connsiteY23" fmla="*/ 107545 h 505175"/>
              <a:gd name="connsiteX24" fmla="*/ 441109 w 450768"/>
              <a:gd name="connsiteY24" fmla="*/ 88226 h 505175"/>
              <a:gd name="connsiteX25" fmla="*/ 431450 w 450768"/>
              <a:gd name="connsiteY25" fmla="*/ 56029 h 505175"/>
              <a:gd name="connsiteX26" fmla="*/ 428230 w 450768"/>
              <a:gd name="connsiteY26" fmla="*/ 46370 h 505175"/>
              <a:gd name="connsiteX27" fmla="*/ 418571 w 450768"/>
              <a:gd name="connsiteY27" fmla="*/ 39931 h 505175"/>
              <a:gd name="connsiteX28" fmla="*/ 412132 w 450768"/>
              <a:gd name="connsiteY28" fmla="*/ 33491 h 505175"/>
              <a:gd name="connsiteX29" fmla="*/ 402473 w 450768"/>
              <a:gd name="connsiteY29" fmla="*/ 27052 h 505175"/>
              <a:gd name="connsiteX30" fmla="*/ 396033 w 450768"/>
              <a:gd name="connsiteY30" fmla="*/ 20612 h 505175"/>
              <a:gd name="connsiteX31" fmla="*/ 386374 w 450768"/>
              <a:gd name="connsiteY31" fmla="*/ 17393 h 505175"/>
              <a:gd name="connsiteX32" fmla="*/ 318760 w 450768"/>
              <a:gd name="connsiteY32" fmla="*/ 7733 h 505175"/>
              <a:gd name="connsiteX33" fmla="*/ 286563 w 450768"/>
              <a:gd name="connsiteY33" fmla="*/ 4514 h 505175"/>
              <a:gd name="connsiteX34" fmla="*/ 264025 w 450768"/>
              <a:gd name="connsiteY34" fmla="*/ 7733 h 505175"/>
              <a:gd name="connsiteX35" fmla="*/ 257585 w 450768"/>
              <a:gd name="connsiteY35" fmla="*/ 14173 h 505175"/>
              <a:gd name="connsiteX36" fmla="*/ 247926 w 450768"/>
              <a:gd name="connsiteY36" fmla="*/ 17393 h 505175"/>
              <a:gd name="connsiteX37" fmla="*/ 218949 w 450768"/>
              <a:gd name="connsiteY37" fmla="*/ 33491 h 505175"/>
              <a:gd name="connsiteX38" fmla="*/ 202850 w 450768"/>
              <a:gd name="connsiteY38" fmla="*/ 43150 h 505175"/>
              <a:gd name="connsiteX39" fmla="*/ 193191 w 450768"/>
              <a:gd name="connsiteY39" fmla="*/ 49590 h 505175"/>
              <a:gd name="connsiteX40" fmla="*/ 180312 w 450768"/>
              <a:gd name="connsiteY40" fmla="*/ 52810 h 505175"/>
              <a:gd name="connsiteX41" fmla="*/ 170653 w 450768"/>
              <a:gd name="connsiteY41" fmla="*/ 56029 h 505175"/>
              <a:gd name="connsiteX42" fmla="*/ 141675 w 450768"/>
              <a:gd name="connsiteY42" fmla="*/ 78567 h 505175"/>
              <a:gd name="connsiteX43" fmla="*/ 135236 w 450768"/>
              <a:gd name="connsiteY43" fmla="*/ 85007 h 505175"/>
              <a:gd name="connsiteX44" fmla="*/ 128797 w 450768"/>
              <a:gd name="connsiteY44" fmla="*/ 104325 h 505175"/>
              <a:gd name="connsiteX45" fmla="*/ 125577 w 450768"/>
              <a:gd name="connsiteY45" fmla="*/ 113984 h 505175"/>
              <a:gd name="connsiteX46" fmla="*/ 122357 w 450768"/>
              <a:gd name="connsiteY46" fmla="*/ 126863 h 505175"/>
              <a:gd name="connsiteX47" fmla="*/ 115918 w 450768"/>
              <a:gd name="connsiteY47" fmla="*/ 136522 h 505175"/>
              <a:gd name="connsiteX48" fmla="*/ 112698 w 450768"/>
              <a:gd name="connsiteY48" fmla="*/ 146181 h 505175"/>
              <a:gd name="connsiteX49" fmla="*/ 106258 w 450768"/>
              <a:gd name="connsiteY49" fmla="*/ 152621 h 505175"/>
              <a:gd name="connsiteX50" fmla="*/ 90160 w 450768"/>
              <a:gd name="connsiteY50" fmla="*/ 168719 h 505175"/>
              <a:gd name="connsiteX51" fmla="*/ 83720 w 450768"/>
              <a:gd name="connsiteY51" fmla="*/ 175159 h 505175"/>
              <a:gd name="connsiteX52" fmla="*/ 74061 w 450768"/>
              <a:gd name="connsiteY52" fmla="*/ 178379 h 505175"/>
              <a:gd name="connsiteX53" fmla="*/ 64402 w 450768"/>
              <a:gd name="connsiteY53" fmla="*/ 184818 h 505175"/>
              <a:gd name="connsiteX54" fmla="*/ 57963 w 450768"/>
              <a:gd name="connsiteY54" fmla="*/ 274970 h 505175"/>
              <a:gd name="connsiteX55" fmla="*/ 51523 w 450768"/>
              <a:gd name="connsiteY55" fmla="*/ 294288 h 505175"/>
              <a:gd name="connsiteX56" fmla="*/ 48304 w 450768"/>
              <a:gd name="connsiteY56" fmla="*/ 323266 h 505175"/>
              <a:gd name="connsiteX57" fmla="*/ 45084 w 450768"/>
              <a:gd name="connsiteY57" fmla="*/ 336145 h 505175"/>
              <a:gd name="connsiteX58" fmla="*/ 41864 w 450768"/>
              <a:gd name="connsiteY58" fmla="*/ 358683 h 505175"/>
              <a:gd name="connsiteX59" fmla="*/ 38644 w 450768"/>
              <a:gd name="connsiteY59" fmla="*/ 371562 h 505175"/>
              <a:gd name="connsiteX60" fmla="*/ 35425 w 450768"/>
              <a:gd name="connsiteY60" fmla="*/ 394100 h 505175"/>
              <a:gd name="connsiteX61" fmla="*/ 28985 w 450768"/>
              <a:gd name="connsiteY61" fmla="*/ 413418 h 505175"/>
              <a:gd name="connsiteX62" fmla="*/ 25766 w 450768"/>
              <a:gd name="connsiteY62" fmla="*/ 474593 h 505175"/>
              <a:gd name="connsiteX63" fmla="*/ 19326 w 450768"/>
              <a:gd name="connsiteY63" fmla="*/ 481032 h 505175"/>
              <a:gd name="connsiteX64" fmla="*/ 8 w 450768"/>
              <a:gd name="connsiteY64" fmla="*/ 487472 h 505175"/>
              <a:gd name="connsiteX65" fmla="*/ 28985 w 450768"/>
              <a:gd name="connsiteY65" fmla="*/ 500350 h 505175"/>
              <a:gd name="connsiteX66" fmla="*/ 93380 w 450768"/>
              <a:gd name="connsiteY66" fmla="*/ 493911 h 50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50768" h="505175">
                <a:moveTo>
                  <a:pt x="93380" y="493911"/>
                </a:moveTo>
                <a:cubicBezTo>
                  <a:pt x="118601" y="492838"/>
                  <a:pt x="105122" y="499097"/>
                  <a:pt x="180312" y="493911"/>
                </a:cubicBezTo>
                <a:cubicBezTo>
                  <a:pt x="185772" y="493534"/>
                  <a:pt x="191131" y="492131"/>
                  <a:pt x="196411" y="490691"/>
                </a:cubicBezTo>
                <a:cubicBezTo>
                  <a:pt x="196430" y="490686"/>
                  <a:pt x="220549" y="482645"/>
                  <a:pt x="225388" y="481032"/>
                </a:cubicBezTo>
                <a:lnTo>
                  <a:pt x="235047" y="477812"/>
                </a:lnTo>
                <a:lnTo>
                  <a:pt x="247926" y="464933"/>
                </a:lnTo>
                <a:cubicBezTo>
                  <a:pt x="250073" y="462787"/>
                  <a:pt x="251840" y="460178"/>
                  <a:pt x="254366" y="458494"/>
                </a:cubicBezTo>
                <a:cubicBezTo>
                  <a:pt x="260706" y="454268"/>
                  <a:pt x="265874" y="451735"/>
                  <a:pt x="270464" y="445615"/>
                </a:cubicBezTo>
                <a:cubicBezTo>
                  <a:pt x="275107" y="439424"/>
                  <a:pt x="277871" y="431769"/>
                  <a:pt x="283343" y="426297"/>
                </a:cubicBezTo>
                <a:cubicBezTo>
                  <a:pt x="287636" y="422004"/>
                  <a:pt x="292854" y="418470"/>
                  <a:pt x="296222" y="413418"/>
                </a:cubicBezTo>
                <a:cubicBezTo>
                  <a:pt x="298368" y="410198"/>
                  <a:pt x="300113" y="406671"/>
                  <a:pt x="302661" y="403759"/>
                </a:cubicBezTo>
                <a:cubicBezTo>
                  <a:pt x="307658" y="398048"/>
                  <a:pt x="314207" y="393731"/>
                  <a:pt x="318760" y="387660"/>
                </a:cubicBezTo>
                <a:cubicBezTo>
                  <a:pt x="321980" y="383367"/>
                  <a:pt x="325300" y="379148"/>
                  <a:pt x="328419" y="374781"/>
                </a:cubicBezTo>
                <a:cubicBezTo>
                  <a:pt x="330668" y="371632"/>
                  <a:pt x="332340" y="368060"/>
                  <a:pt x="334858" y="365122"/>
                </a:cubicBezTo>
                <a:cubicBezTo>
                  <a:pt x="338809" y="360512"/>
                  <a:pt x="341727" y="353101"/>
                  <a:pt x="347737" y="352243"/>
                </a:cubicBezTo>
                <a:lnTo>
                  <a:pt x="370275" y="349024"/>
                </a:lnTo>
                <a:cubicBezTo>
                  <a:pt x="376715" y="346877"/>
                  <a:pt x="384794" y="347384"/>
                  <a:pt x="389594" y="342584"/>
                </a:cubicBezTo>
                <a:cubicBezTo>
                  <a:pt x="411648" y="320530"/>
                  <a:pt x="403861" y="330843"/>
                  <a:pt x="415351" y="313607"/>
                </a:cubicBezTo>
                <a:cubicBezTo>
                  <a:pt x="422614" y="284556"/>
                  <a:pt x="418992" y="296245"/>
                  <a:pt x="425011" y="278190"/>
                </a:cubicBezTo>
                <a:cubicBezTo>
                  <a:pt x="425708" y="271916"/>
                  <a:pt x="429479" y="235215"/>
                  <a:pt x="431450" y="226674"/>
                </a:cubicBezTo>
                <a:cubicBezTo>
                  <a:pt x="438570" y="195821"/>
                  <a:pt x="434433" y="217487"/>
                  <a:pt x="444329" y="197697"/>
                </a:cubicBezTo>
                <a:cubicBezTo>
                  <a:pt x="446640" y="193075"/>
                  <a:pt x="449736" y="179290"/>
                  <a:pt x="450768" y="175159"/>
                </a:cubicBezTo>
                <a:cubicBezTo>
                  <a:pt x="449695" y="155841"/>
                  <a:pt x="449383" y="136465"/>
                  <a:pt x="447549" y="117204"/>
                </a:cubicBezTo>
                <a:cubicBezTo>
                  <a:pt x="447227" y="113825"/>
                  <a:pt x="445065" y="110858"/>
                  <a:pt x="444329" y="107545"/>
                </a:cubicBezTo>
                <a:cubicBezTo>
                  <a:pt x="442913" y="101172"/>
                  <a:pt x="442102" y="94679"/>
                  <a:pt x="441109" y="88226"/>
                </a:cubicBezTo>
                <a:cubicBezTo>
                  <a:pt x="434603" y="45939"/>
                  <a:pt x="443495" y="80119"/>
                  <a:pt x="431450" y="56029"/>
                </a:cubicBezTo>
                <a:cubicBezTo>
                  <a:pt x="429932" y="52993"/>
                  <a:pt x="430350" y="49020"/>
                  <a:pt x="428230" y="46370"/>
                </a:cubicBezTo>
                <a:cubicBezTo>
                  <a:pt x="425813" y="43348"/>
                  <a:pt x="421593" y="42348"/>
                  <a:pt x="418571" y="39931"/>
                </a:cubicBezTo>
                <a:cubicBezTo>
                  <a:pt x="416201" y="38035"/>
                  <a:pt x="414502" y="35387"/>
                  <a:pt x="412132" y="33491"/>
                </a:cubicBezTo>
                <a:cubicBezTo>
                  <a:pt x="409110" y="31074"/>
                  <a:pt x="405495" y="29469"/>
                  <a:pt x="402473" y="27052"/>
                </a:cubicBezTo>
                <a:cubicBezTo>
                  <a:pt x="400102" y="25156"/>
                  <a:pt x="398636" y="22174"/>
                  <a:pt x="396033" y="20612"/>
                </a:cubicBezTo>
                <a:cubicBezTo>
                  <a:pt x="393123" y="18866"/>
                  <a:pt x="389594" y="18466"/>
                  <a:pt x="386374" y="17393"/>
                </a:cubicBezTo>
                <a:cubicBezTo>
                  <a:pt x="360287" y="0"/>
                  <a:pt x="382226" y="12266"/>
                  <a:pt x="318760" y="7733"/>
                </a:cubicBezTo>
                <a:cubicBezTo>
                  <a:pt x="308002" y="6965"/>
                  <a:pt x="297295" y="5587"/>
                  <a:pt x="286563" y="4514"/>
                </a:cubicBezTo>
                <a:cubicBezTo>
                  <a:pt x="279050" y="5587"/>
                  <a:pt x="271224" y="5333"/>
                  <a:pt x="264025" y="7733"/>
                </a:cubicBezTo>
                <a:cubicBezTo>
                  <a:pt x="261145" y="8693"/>
                  <a:pt x="260188" y="12611"/>
                  <a:pt x="257585" y="14173"/>
                </a:cubicBezTo>
                <a:cubicBezTo>
                  <a:pt x="254675" y="15919"/>
                  <a:pt x="250893" y="15745"/>
                  <a:pt x="247926" y="17393"/>
                </a:cubicBezTo>
                <a:cubicBezTo>
                  <a:pt x="214719" y="35842"/>
                  <a:pt x="240803" y="26208"/>
                  <a:pt x="218949" y="33491"/>
                </a:cubicBezTo>
                <a:cubicBezTo>
                  <a:pt x="206369" y="46071"/>
                  <a:pt x="219571" y="34790"/>
                  <a:pt x="202850" y="43150"/>
                </a:cubicBezTo>
                <a:cubicBezTo>
                  <a:pt x="199389" y="44881"/>
                  <a:pt x="196748" y="48066"/>
                  <a:pt x="193191" y="49590"/>
                </a:cubicBezTo>
                <a:cubicBezTo>
                  <a:pt x="189124" y="51333"/>
                  <a:pt x="184567" y="51594"/>
                  <a:pt x="180312" y="52810"/>
                </a:cubicBezTo>
                <a:cubicBezTo>
                  <a:pt x="177049" y="53742"/>
                  <a:pt x="173873" y="54956"/>
                  <a:pt x="170653" y="56029"/>
                </a:cubicBezTo>
                <a:cubicBezTo>
                  <a:pt x="151160" y="75522"/>
                  <a:pt x="161342" y="68734"/>
                  <a:pt x="141675" y="78567"/>
                </a:cubicBezTo>
                <a:cubicBezTo>
                  <a:pt x="139529" y="80714"/>
                  <a:pt x="136593" y="82292"/>
                  <a:pt x="135236" y="85007"/>
                </a:cubicBezTo>
                <a:cubicBezTo>
                  <a:pt x="132201" y="91078"/>
                  <a:pt x="130943" y="97886"/>
                  <a:pt x="128797" y="104325"/>
                </a:cubicBezTo>
                <a:cubicBezTo>
                  <a:pt x="127724" y="107545"/>
                  <a:pt x="126400" y="110691"/>
                  <a:pt x="125577" y="113984"/>
                </a:cubicBezTo>
                <a:cubicBezTo>
                  <a:pt x="124504" y="118277"/>
                  <a:pt x="124100" y="122796"/>
                  <a:pt x="122357" y="126863"/>
                </a:cubicBezTo>
                <a:cubicBezTo>
                  <a:pt x="120833" y="130420"/>
                  <a:pt x="117648" y="133061"/>
                  <a:pt x="115918" y="136522"/>
                </a:cubicBezTo>
                <a:cubicBezTo>
                  <a:pt x="114400" y="139558"/>
                  <a:pt x="114444" y="143271"/>
                  <a:pt x="112698" y="146181"/>
                </a:cubicBezTo>
                <a:cubicBezTo>
                  <a:pt x="111136" y="148784"/>
                  <a:pt x="108154" y="150250"/>
                  <a:pt x="106258" y="152621"/>
                </a:cubicBezTo>
                <a:cubicBezTo>
                  <a:pt x="89086" y="174086"/>
                  <a:pt x="111625" y="151547"/>
                  <a:pt x="90160" y="168719"/>
                </a:cubicBezTo>
                <a:cubicBezTo>
                  <a:pt x="87789" y="170615"/>
                  <a:pt x="86323" y="173597"/>
                  <a:pt x="83720" y="175159"/>
                </a:cubicBezTo>
                <a:cubicBezTo>
                  <a:pt x="80810" y="176905"/>
                  <a:pt x="77097" y="176861"/>
                  <a:pt x="74061" y="178379"/>
                </a:cubicBezTo>
                <a:cubicBezTo>
                  <a:pt x="70600" y="180109"/>
                  <a:pt x="67622" y="182672"/>
                  <a:pt x="64402" y="184818"/>
                </a:cubicBezTo>
                <a:cubicBezTo>
                  <a:pt x="53566" y="228161"/>
                  <a:pt x="69309" y="161506"/>
                  <a:pt x="57963" y="274970"/>
                </a:cubicBezTo>
                <a:cubicBezTo>
                  <a:pt x="57288" y="281724"/>
                  <a:pt x="51523" y="294288"/>
                  <a:pt x="51523" y="294288"/>
                </a:cubicBezTo>
                <a:cubicBezTo>
                  <a:pt x="50450" y="303947"/>
                  <a:pt x="49782" y="313660"/>
                  <a:pt x="48304" y="323266"/>
                </a:cubicBezTo>
                <a:cubicBezTo>
                  <a:pt x="47631" y="327640"/>
                  <a:pt x="45876" y="331791"/>
                  <a:pt x="45084" y="336145"/>
                </a:cubicBezTo>
                <a:cubicBezTo>
                  <a:pt x="43726" y="343612"/>
                  <a:pt x="43222" y="351216"/>
                  <a:pt x="41864" y="358683"/>
                </a:cubicBezTo>
                <a:cubicBezTo>
                  <a:pt x="41072" y="363037"/>
                  <a:pt x="39436" y="367208"/>
                  <a:pt x="38644" y="371562"/>
                </a:cubicBezTo>
                <a:cubicBezTo>
                  <a:pt x="37287" y="379029"/>
                  <a:pt x="37131" y="386705"/>
                  <a:pt x="35425" y="394100"/>
                </a:cubicBezTo>
                <a:cubicBezTo>
                  <a:pt x="33899" y="400714"/>
                  <a:pt x="28985" y="413418"/>
                  <a:pt x="28985" y="413418"/>
                </a:cubicBezTo>
                <a:cubicBezTo>
                  <a:pt x="27912" y="433810"/>
                  <a:pt x="28654" y="454378"/>
                  <a:pt x="25766" y="474593"/>
                </a:cubicBezTo>
                <a:cubicBezTo>
                  <a:pt x="25337" y="477598"/>
                  <a:pt x="22041" y="479674"/>
                  <a:pt x="19326" y="481032"/>
                </a:cubicBezTo>
                <a:cubicBezTo>
                  <a:pt x="13255" y="484068"/>
                  <a:pt x="8" y="487472"/>
                  <a:pt x="8" y="487472"/>
                </a:cubicBezTo>
                <a:cubicBezTo>
                  <a:pt x="5910" y="505175"/>
                  <a:pt x="0" y="497130"/>
                  <a:pt x="28985" y="500350"/>
                </a:cubicBezTo>
                <a:cubicBezTo>
                  <a:pt x="68540" y="504745"/>
                  <a:pt x="68159" y="494984"/>
                  <a:pt x="93380" y="493911"/>
                </a:cubicBezTo>
                <a:close/>
              </a:path>
            </a:pathLst>
          </a:custGeom>
          <a:gradFill flip="none" rotWithShape="1">
            <a:gsLst>
              <a:gs pos="0">
                <a:srgbClr val="CC9900">
                  <a:shade val="30000"/>
                  <a:satMod val="115000"/>
                </a:srgbClr>
              </a:gs>
              <a:gs pos="50000">
                <a:srgbClr val="CC9900">
                  <a:shade val="67500"/>
                  <a:satMod val="115000"/>
                </a:srgbClr>
              </a:gs>
              <a:gs pos="100000">
                <a:srgbClr val="CC9900">
                  <a:shade val="100000"/>
                  <a:satMod val="115000"/>
                </a:srgbClr>
              </a:gs>
            </a:gsLst>
            <a:lin ang="18900000" scaled="1"/>
            <a:tileRect/>
          </a:gra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spAutoFit/>
          </a:bodyPr>
          <a:lstStyle/>
          <a:p>
            <a:endParaRPr lang="en-US" sz="800">
              <a:solidFill>
                <a:srgbClr val="000000"/>
              </a:solidFill>
              <a:latin typeface="Arial"/>
              <a:ea typeface=""/>
              <a:cs typeface=""/>
            </a:endParaRPr>
          </a:p>
        </p:txBody>
      </p:sp>
      <p:grpSp>
        <p:nvGrpSpPr>
          <p:cNvPr id="21" name="Group 405"/>
          <p:cNvGrpSpPr/>
          <p:nvPr/>
        </p:nvGrpSpPr>
        <p:grpSpPr>
          <a:xfrm>
            <a:off x="2388621" y="1956135"/>
            <a:ext cx="444776" cy="189284"/>
            <a:chOff x="3000463" y="4065929"/>
            <a:chExt cx="444776" cy="189284"/>
          </a:xfrm>
          <a:solidFill>
            <a:srgbClr val="CC9900"/>
          </a:solidFill>
        </p:grpSpPr>
        <p:sp>
          <p:nvSpPr>
            <p:cNvPr id="403" name="AutoShape 139"/>
            <p:cNvSpPr>
              <a:spLocks noChangeAspect="1" noChangeArrowheads="1"/>
            </p:cNvSpPr>
            <p:nvPr/>
          </p:nvSpPr>
          <p:spPr bwMode="auto">
            <a:xfrm rot="20175136">
              <a:off x="3000463" y="4195267"/>
              <a:ext cx="226452" cy="59946"/>
            </a:xfrm>
            <a:prstGeom prst="curvedUpArrow">
              <a:avLst>
                <a:gd name="adj1" fmla="val 41532"/>
                <a:gd name="adj2" fmla="val 83064"/>
                <a:gd name="adj3" fmla="val 33333"/>
              </a:avLst>
            </a:prstGeom>
            <a:grpFill/>
            <a:ln w="9525">
              <a:solidFill>
                <a:schemeClr val="tx1"/>
              </a:solidFill>
              <a:miter lim="800000"/>
              <a:headEnd/>
              <a:tailEnd/>
            </a:ln>
            <a:effectLst/>
          </p:spPr>
          <p:txBody>
            <a:bodyPr wrap="none" anchor="ctr"/>
            <a:lstStyle/>
            <a:p>
              <a:endParaRPr lang="en-US" sz="800">
                <a:solidFill>
                  <a:srgbClr val="000000">
                    <a:lumMod val="65000"/>
                    <a:lumOff val="35000"/>
                  </a:srgbClr>
                </a:solidFill>
                <a:latin typeface="Arial"/>
                <a:ea typeface=""/>
                <a:cs typeface=""/>
              </a:endParaRPr>
            </a:p>
          </p:txBody>
        </p:sp>
        <p:sp>
          <p:nvSpPr>
            <p:cNvPr id="404" name="AutoShape 140"/>
            <p:cNvSpPr>
              <a:spLocks noChangeAspect="1" noChangeArrowheads="1"/>
            </p:cNvSpPr>
            <p:nvPr/>
          </p:nvSpPr>
          <p:spPr bwMode="auto">
            <a:xfrm rot="20175136">
              <a:off x="3084907" y="4065929"/>
              <a:ext cx="264503" cy="59691"/>
            </a:xfrm>
            <a:prstGeom prst="curvedDownArrow">
              <a:avLst>
                <a:gd name="adj1" fmla="val 48718"/>
                <a:gd name="adj2" fmla="val 97436"/>
                <a:gd name="adj3" fmla="val 33333"/>
              </a:avLst>
            </a:prstGeom>
            <a:grpFill/>
            <a:ln w="9525">
              <a:solidFill>
                <a:schemeClr val="tx1"/>
              </a:solidFill>
              <a:miter lim="800000"/>
              <a:headEnd/>
              <a:tailEnd/>
            </a:ln>
            <a:effectLst/>
          </p:spPr>
          <p:txBody>
            <a:bodyPr wrap="none" anchor="ctr"/>
            <a:lstStyle/>
            <a:p>
              <a:endParaRPr lang="en-US" sz="800">
                <a:solidFill>
                  <a:srgbClr val="000000">
                    <a:lumMod val="65000"/>
                    <a:lumOff val="35000"/>
                  </a:srgbClr>
                </a:solidFill>
                <a:latin typeface="Arial"/>
                <a:ea typeface=""/>
                <a:cs typeface=""/>
              </a:endParaRPr>
            </a:p>
          </p:txBody>
        </p:sp>
        <p:sp>
          <p:nvSpPr>
            <p:cNvPr id="405" name="AutoShape 141"/>
            <p:cNvSpPr>
              <a:spLocks noChangeAspect="1" noChangeArrowheads="1"/>
            </p:cNvSpPr>
            <p:nvPr/>
          </p:nvSpPr>
          <p:spPr bwMode="auto">
            <a:xfrm rot="20175136">
              <a:off x="3218787" y="4074791"/>
              <a:ext cx="226452" cy="59946"/>
            </a:xfrm>
            <a:prstGeom prst="curvedUpArrow">
              <a:avLst>
                <a:gd name="adj1" fmla="val 41532"/>
                <a:gd name="adj2" fmla="val 83064"/>
                <a:gd name="adj3" fmla="val 33333"/>
              </a:avLst>
            </a:prstGeom>
            <a:grpFill/>
            <a:ln w="9525">
              <a:solidFill>
                <a:schemeClr val="tx1"/>
              </a:solidFill>
              <a:miter lim="800000"/>
              <a:headEnd/>
              <a:tailEnd/>
            </a:ln>
            <a:effectLst/>
          </p:spPr>
          <p:txBody>
            <a:bodyPr wrap="none" anchor="ctr"/>
            <a:lstStyle/>
            <a:p>
              <a:endParaRPr lang="en-US" sz="800">
                <a:solidFill>
                  <a:srgbClr val="000000">
                    <a:lumMod val="65000"/>
                    <a:lumOff val="35000"/>
                  </a:srgbClr>
                </a:solidFill>
                <a:latin typeface="Arial"/>
                <a:ea typeface=""/>
                <a:cs typeface=""/>
              </a:endParaRPr>
            </a:p>
          </p:txBody>
        </p:sp>
      </p:grpSp>
      <p:sp>
        <p:nvSpPr>
          <p:cNvPr id="408" name="Line 6"/>
          <p:cNvSpPr>
            <a:spLocks noChangeAspect="1" noChangeShapeType="1"/>
          </p:cNvSpPr>
          <p:nvPr/>
        </p:nvSpPr>
        <p:spPr bwMode="auto">
          <a:xfrm>
            <a:off x="3150935" y="2705720"/>
            <a:ext cx="2290239" cy="0"/>
          </a:xfrm>
          <a:prstGeom prst="line">
            <a:avLst/>
          </a:prstGeom>
          <a:noFill/>
          <a:ln w="12700">
            <a:solidFill>
              <a:schemeClr val="tx1"/>
            </a:solidFill>
            <a:prstDash val="solid"/>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409" name="Line 6"/>
          <p:cNvSpPr>
            <a:spLocks noChangeAspect="1" noChangeShapeType="1"/>
          </p:cNvSpPr>
          <p:nvPr/>
        </p:nvSpPr>
        <p:spPr bwMode="auto">
          <a:xfrm>
            <a:off x="3140668" y="2925943"/>
            <a:ext cx="2290239" cy="0"/>
          </a:xfrm>
          <a:prstGeom prst="line">
            <a:avLst/>
          </a:prstGeom>
          <a:noFill/>
          <a:ln w="19050">
            <a:solidFill>
              <a:srgbClr val="000099"/>
            </a:solidFill>
            <a:prstDash val="sysDash"/>
            <a:round/>
            <a:headEnd/>
            <a:tailEnd/>
          </a:ln>
        </p:spPr>
        <p:txBody>
          <a:bodyPr wrap="none" anchor="ctr"/>
          <a:lstStyle/>
          <a:p>
            <a:endParaRPr lang="en-US" sz="800">
              <a:solidFill>
                <a:srgbClr val="000000">
                  <a:lumMod val="65000"/>
                  <a:lumOff val="35000"/>
                </a:srgbClr>
              </a:solidFill>
              <a:latin typeface="Arial"/>
              <a:ea typeface=""/>
              <a:cs typeface=""/>
            </a:endParaRPr>
          </a:p>
        </p:txBody>
      </p:sp>
      <p:cxnSp>
        <p:nvCxnSpPr>
          <p:cNvPr id="410" name="Straight Connector 409"/>
          <p:cNvCxnSpPr/>
          <p:nvPr/>
        </p:nvCxnSpPr>
        <p:spPr bwMode="auto">
          <a:xfrm rot="5400000">
            <a:off x="3043208" y="2589833"/>
            <a:ext cx="209550" cy="0"/>
          </a:xfrm>
          <a:prstGeom prst="line">
            <a:avLst/>
          </a:prstGeom>
          <a:noFill/>
          <a:ln w="12700" cap="flat" cmpd="sng" algn="ctr">
            <a:solidFill>
              <a:schemeClr val="tx1"/>
            </a:solidFill>
            <a:prstDash val="solid"/>
            <a:round/>
            <a:headEnd type="none" w="med" len="med"/>
            <a:tailEnd type="none" w="med" len="med"/>
          </a:ln>
          <a:effectLst/>
        </p:spPr>
      </p:cxnSp>
      <p:sp>
        <p:nvSpPr>
          <p:cNvPr id="2160" name="Line 131"/>
          <p:cNvSpPr>
            <a:spLocks noChangeAspect="1" noChangeShapeType="1"/>
          </p:cNvSpPr>
          <p:nvPr/>
        </p:nvSpPr>
        <p:spPr bwMode="auto">
          <a:xfrm>
            <a:off x="4454497" y="2589581"/>
            <a:ext cx="0" cy="263346"/>
          </a:xfrm>
          <a:prstGeom prst="line">
            <a:avLst/>
          </a:prstGeom>
          <a:noFill/>
          <a:ln w="28575">
            <a:solidFill>
              <a:srgbClr val="0070C0"/>
            </a:solidFill>
            <a:round/>
            <a:headEnd type="triangle" w="med" len="me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2100" name="Line 124"/>
          <p:cNvSpPr>
            <a:spLocks noChangeAspect="1" noChangeShapeType="1"/>
          </p:cNvSpPr>
          <p:nvPr/>
        </p:nvSpPr>
        <p:spPr bwMode="auto">
          <a:xfrm flipV="1">
            <a:off x="4019505" y="852761"/>
            <a:ext cx="0" cy="1769918"/>
          </a:xfrm>
          <a:prstGeom prst="line">
            <a:avLst/>
          </a:prstGeom>
          <a:noFill/>
          <a:ln w="28575">
            <a:solidFill>
              <a:srgbClr val="0070C0"/>
            </a:solidFill>
            <a:round/>
            <a:headEnd type="none" w="med" len="me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cxnSp>
        <p:nvCxnSpPr>
          <p:cNvPr id="412" name="Straight Arrow Connector 411"/>
          <p:cNvCxnSpPr/>
          <p:nvPr/>
        </p:nvCxnSpPr>
        <p:spPr bwMode="auto">
          <a:xfrm rot="5400000">
            <a:off x="959647" y="804440"/>
            <a:ext cx="323850" cy="139700"/>
          </a:xfrm>
          <a:prstGeom prst="straightConnector1">
            <a:avLst/>
          </a:prstGeom>
          <a:noFill/>
          <a:ln w="28575" cap="flat" cmpd="sng" algn="ctr">
            <a:solidFill>
              <a:srgbClr val="CC6600"/>
            </a:solidFill>
            <a:prstDash val="solid"/>
            <a:round/>
            <a:headEnd type="none" w="med" len="med"/>
            <a:tailEnd type="triangle" w="med" len="med"/>
          </a:ln>
          <a:effectLst/>
        </p:spPr>
      </p:cxnSp>
      <p:cxnSp>
        <p:nvCxnSpPr>
          <p:cNvPr id="419" name="Straight Connector 418"/>
          <p:cNvCxnSpPr/>
          <p:nvPr/>
        </p:nvCxnSpPr>
        <p:spPr bwMode="auto">
          <a:xfrm>
            <a:off x="4881229" y="2275024"/>
            <a:ext cx="559613" cy="0"/>
          </a:xfrm>
          <a:prstGeom prst="line">
            <a:avLst/>
          </a:prstGeom>
          <a:noFill/>
          <a:ln w="57150" cap="flat" cmpd="sng" algn="ctr">
            <a:solidFill>
              <a:srgbClr val="000099"/>
            </a:solidFill>
            <a:prstDash val="solid"/>
            <a:round/>
            <a:headEnd type="none" w="med" len="med"/>
            <a:tailEnd type="none" w="med" len="med"/>
          </a:ln>
          <a:effectLst/>
        </p:spPr>
      </p:cxnSp>
      <p:sp>
        <p:nvSpPr>
          <p:cNvPr id="420" name="Rectangle 121"/>
          <p:cNvSpPr>
            <a:spLocks noChangeAspect="1" noChangeArrowheads="1"/>
          </p:cNvSpPr>
          <p:nvPr/>
        </p:nvSpPr>
        <p:spPr bwMode="auto">
          <a:xfrm>
            <a:off x="4774565" y="2305678"/>
            <a:ext cx="738986" cy="320601"/>
          </a:xfrm>
          <a:prstGeom prst="rect">
            <a:avLst/>
          </a:prstGeom>
          <a:noFill/>
          <a:ln w="12699">
            <a:noFill/>
            <a:miter lim="800000"/>
            <a:headEnd/>
            <a:tailEnd/>
          </a:ln>
        </p:spPr>
        <p:txBody>
          <a:bodyPr wrap="none" lIns="90488" tIns="44450" rIns="90488" bIns="44450">
            <a:spAutoFit/>
          </a:bodyPr>
          <a:lstStyle/>
          <a:p>
            <a:pPr algn="ctr">
              <a:lnSpc>
                <a:spcPts val="900"/>
              </a:lnSpc>
            </a:pPr>
            <a:r>
              <a:rPr lang="en-US" sz="900" dirty="0">
                <a:solidFill>
                  <a:srgbClr val="000000">
                    <a:lumMod val="65000"/>
                    <a:lumOff val="35000"/>
                  </a:srgbClr>
                </a:solidFill>
                <a:latin typeface="Arial Rounded MT Bold" pitchFamily="34" charset="0"/>
                <a:ea typeface=""/>
                <a:cs typeface=""/>
              </a:rPr>
              <a:t>Saturated</a:t>
            </a:r>
          </a:p>
          <a:p>
            <a:pPr algn="ctr">
              <a:lnSpc>
                <a:spcPts val="900"/>
              </a:lnSpc>
            </a:pPr>
            <a:r>
              <a:rPr lang="en-US" sz="900" dirty="0">
                <a:solidFill>
                  <a:srgbClr val="000000">
                    <a:lumMod val="65000"/>
                    <a:lumOff val="35000"/>
                  </a:srgbClr>
                </a:solidFill>
                <a:latin typeface="Arial Rounded MT Bold" pitchFamily="34" charset="0"/>
                <a:ea typeface=""/>
                <a:cs typeface=""/>
              </a:rPr>
              <a:t>fraction</a:t>
            </a:r>
          </a:p>
        </p:txBody>
      </p:sp>
      <p:sp>
        <p:nvSpPr>
          <p:cNvPr id="421" name="Text Box 289"/>
          <p:cNvSpPr txBox="1">
            <a:spLocks noChangeAspect="1" noChangeArrowheads="1"/>
          </p:cNvSpPr>
          <p:nvPr/>
        </p:nvSpPr>
        <p:spPr bwMode="auto">
          <a:xfrm>
            <a:off x="8001000" y="1733490"/>
            <a:ext cx="514885" cy="400110"/>
          </a:xfrm>
          <a:prstGeom prst="rect">
            <a:avLst/>
          </a:prstGeom>
          <a:noFill/>
          <a:ln w="9525">
            <a:noFill/>
            <a:miter lim="800000"/>
            <a:headEnd/>
            <a:tailEnd/>
          </a:ln>
        </p:spPr>
        <p:txBody>
          <a:bodyPr wrap="none">
            <a:spAutoFit/>
          </a:bodyPr>
          <a:lstStyle/>
          <a:p>
            <a:r>
              <a:rPr lang="en-US" sz="900" dirty="0">
                <a:solidFill>
                  <a:srgbClr val="000000">
                    <a:lumMod val="65000"/>
                    <a:lumOff val="35000"/>
                  </a:srgbClr>
                </a:solidFill>
                <a:latin typeface="Arial Rounded MT Bold" pitchFamily="34" charset="0"/>
                <a:ea typeface=""/>
                <a:cs typeface=""/>
              </a:rPr>
              <a:t>N </a:t>
            </a:r>
            <a:r>
              <a:rPr lang="en-US" sz="900" dirty="0" err="1">
                <a:solidFill>
                  <a:srgbClr val="000000">
                    <a:lumMod val="65000"/>
                    <a:lumOff val="35000"/>
                  </a:srgbClr>
                </a:solidFill>
                <a:latin typeface="Arial Rounded MT Bold" pitchFamily="34" charset="0"/>
                <a:ea typeface=""/>
                <a:cs typeface=""/>
              </a:rPr>
              <a:t>dep</a:t>
            </a:r>
            <a:endParaRPr lang="en-US" sz="900" dirty="0">
              <a:solidFill>
                <a:srgbClr val="000000">
                  <a:lumMod val="65000"/>
                  <a:lumOff val="35000"/>
                </a:srgbClr>
              </a:solidFill>
              <a:latin typeface="Arial Rounded MT Bold" pitchFamily="34" charset="0"/>
              <a:ea typeface=""/>
              <a:cs typeface=""/>
            </a:endParaRPr>
          </a:p>
          <a:p>
            <a:r>
              <a:rPr lang="en-US" sz="1100" dirty="0">
                <a:solidFill>
                  <a:srgbClr val="EA36DD"/>
                </a:solidFill>
                <a:latin typeface="Arial Rounded MT Bold" pitchFamily="34" charset="0"/>
                <a:ea typeface=""/>
                <a:cs typeface=""/>
              </a:rPr>
              <a:t>N fix</a:t>
            </a:r>
          </a:p>
        </p:txBody>
      </p:sp>
      <p:sp>
        <p:nvSpPr>
          <p:cNvPr id="422" name="Freeform 286"/>
          <p:cNvSpPr>
            <a:spLocks noChangeAspect="1"/>
          </p:cNvSpPr>
          <p:nvPr/>
        </p:nvSpPr>
        <p:spPr bwMode="auto">
          <a:xfrm rot="21326123">
            <a:off x="8058432" y="2124220"/>
            <a:ext cx="174625" cy="228941"/>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rgbClr val="EA36DD"/>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423" name="Text Box 291"/>
          <p:cNvSpPr txBox="1">
            <a:spLocks noChangeAspect="1" noChangeArrowheads="1"/>
          </p:cNvSpPr>
          <p:nvPr/>
        </p:nvSpPr>
        <p:spPr bwMode="auto">
          <a:xfrm>
            <a:off x="7737112" y="2641514"/>
            <a:ext cx="1156086" cy="400110"/>
          </a:xfrm>
          <a:prstGeom prst="rect">
            <a:avLst/>
          </a:prstGeom>
          <a:noFill/>
          <a:ln w="9525">
            <a:noFill/>
            <a:miter lim="800000"/>
            <a:headEnd/>
            <a:tailEnd/>
          </a:ln>
        </p:spPr>
        <p:txBody>
          <a:bodyPr wrap="none">
            <a:spAutoFit/>
          </a:bodyPr>
          <a:lstStyle/>
          <a:p>
            <a:pPr algn="ctr"/>
            <a:r>
              <a:rPr lang="en-US" sz="1100" dirty="0" err="1">
                <a:solidFill>
                  <a:srgbClr val="EA36DD"/>
                </a:solidFill>
                <a:latin typeface="Arial Rounded MT Bold" pitchFamily="34" charset="0"/>
                <a:ea typeface=""/>
                <a:cs typeface=""/>
              </a:rPr>
              <a:t>Denitrification</a:t>
            </a:r>
            <a:endParaRPr lang="en-US" sz="1100" dirty="0">
              <a:solidFill>
                <a:srgbClr val="EA36DD"/>
              </a:solidFill>
              <a:latin typeface="Arial Rounded MT Bold" pitchFamily="34" charset="0"/>
              <a:ea typeface=""/>
              <a:cs typeface=""/>
            </a:endParaRPr>
          </a:p>
          <a:p>
            <a:pPr algn="ctr"/>
            <a:r>
              <a:rPr lang="en-US" sz="900" dirty="0">
                <a:solidFill>
                  <a:srgbClr val="000000">
                    <a:lumMod val="65000"/>
                    <a:lumOff val="35000"/>
                  </a:srgbClr>
                </a:solidFill>
                <a:latin typeface="Arial Rounded MT Bold" pitchFamily="34" charset="0"/>
                <a:ea typeface=""/>
                <a:cs typeface=""/>
              </a:rPr>
              <a:t>N leaching</a:t>
            </a:r>
          </a:p>
        </p:txBody>
      </p:sp>
      <p:sp>
        <p:nvSpPr>
          <p:cNvPr id="424" name="Freeform 286"/>
          <p:cNvSpPr>
            <a:spLocks noChangeAspect="1"/>
          </p:cNvSpPr>
          <p:nvPr/>
        </p:nvSpPr>
        <p:spPr bwMode="auto">
          <a:xfrm rot="11193457">
            <a:off x="8061162" y="2460546"/>
            <a:ext cx="174625" cy="229103"/>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rgbClr val="EA36DD"/>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425" name="Freeform 290"/>
          <p:cNvSpPr>
            <a:spLocks noChangeAspect="1"/>
          </p:cNvSpPr>
          <p:nvPr/>
        </p:nvSpPr>
        <p:spPr bwMode="auto">
          <a:xfrm rot="11141874" flipH="1">
            <a:off x="6353149" y="730668"/>
            <a:ext cx="174625" cy="155575"/>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pic>
        <p:nvPicPr>
          <p:cNvPr id="2372" name="Picture 32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491260" y="762200"/>
            <a:ext cx="282798" cy="492125"/>
          </a:xfrm>
          <a:prstGeom prst="rect">
            <a:avLst/>
          </a:prstGeom>
          <a:noFill/>
          <a:ln w="9525" cap="flat" cmpd="sng" algn="ctr">
            <a:noFill/>
            <a:prstDash val="solid"/>
            <a:miter lim="800000"/>
            <a:headEnd/>
            <a:tailEnd/>
          </a:ln>
        </p:spPr>
      </p:pic>
      <p:sp>
        <p:nvSpPr>
          <p:cNvPr id="1046" name="Freeform 290"/>
          <p:cNvSpPr>
            <a:spLocks noChangeAspect="1"/>
          </p:cNvSpPr>
          <p:nvPr/>
        </p:nvSpPr>
        <p:spPr bwMode="auto">
          <a:xfrm rot="8003290" flipH="1">
            <a:off x="6960460" y="2501623"/>
            <a:ext cx="186313" cy="284476"/>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1047" name="Freeform 286"/>
          <p:cNvSpPr>
            <a:spLocks noChangeAspect="1"/>
          </p:cNvSpPr>
          <p:nvPr/>
        </p:nvSpPr>
        <p:spPr bwMode="auto">
          <a:xfrm rot="21326123">
            <a:off x="6539944" y="2047400"/>
            <a:ext cx="174625" cy="155575"/>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558" name="Freeform 557"/>
          <p:cNvSpPr/>
          <p:nvPr/>
        </p:nvSpPr>
        <p:spPr bwMode="auto">
          <a:xfrm>
            <a:off x="8403928" y="2327116"/>
            <a:ext cx="726915" cy="120603"/>
          </a:xfrm>
          <a:custGeom>
            <a:avLst/>
            <a:gdLst>
              <a:gd name="connsiteX0" fmla="*/ 0 w 726915"/>
              <a:gd name="connsiteY0" fmla="*/ 8222 h 120603"/>
              <a:gd name="connsiteX1" fmla="*/ 75652 w 726915"/>
              <a:gd name="connsiteY1" fmla="*/ 11511 h 120603"/>
              <a:gd name="connsiteX2" fmla="*/ 210509 w 726915"/>
              <a:gd name="connsiteY2" fmla="*/ 18090 h 120603"/>
              <a:gd name="connsiteX3" fmla="*/ 407862 w 726915"/>
              <a:gd name="connsiteY3" fmla="*/ 106898 h 120603"/>
              <a:gd name="connsiteX4" fmla="*/ 552587 w 726915"/>
              <a:gd name="connsiteY4" fmla="*/ 100320 h 120603"/>
              <a:gd name="connsiteX5" fmla="*/ 651263 w 726915"/>
              <a:gd name="connsiteY5" fmla="*/ 14801 h 120603"/>
              <a:gd name="connsiteX6" fmla="*/ 726915 w 726915"/>
              <a:gd name="connsiteY6" fmla="*/ 11511 h 120603"/>
              <a:gd name="connsiteX7" fmla="*/ 726915 w 726915"/>
              <a:gd name="connsiteY7" fmla="*/ 11511 h 12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915" h="120603">
                <a:moveTo>
                  <a:pt x="0" y="8222"/>
                </a:moveTo>
                <a:lnTo>
                  <a:pt x="75652" y="11511"/>
                </a:lnTo>
                <a:cubicBezTo>
                  <a:pt x="110737" y="13156"/>
                  <a:pt x="155141" y="2192"/>
                  <a:pt x="210509" y="18090"/>
                </a:cubicBezTo>
                <a:cubicBezTo>
                  <a:pt x="265877" y="33988"/>
                  <a:pt x="350849" y="93193"/>
                  <a:pt x="407862" y="106898"/>
                </a:cubicBezTo>
                <a:cubicBezTo>
                  <a:pt x="464875" y="120603"/>
                  <a:pt x="512020" y="115670"/>
                  <a:pt x="552587" y="100320"/>
                </a:cubicBezTo>
                <a:cubicBezTo>
                  <a:pt x="593154" y="84971"/>
                  <a:pt x="622208" y="29602"/>
                  <a:pt x="651263" y="14801"/>
                </a:cubicBezTo>
                <a:cubicBezTo>
                  <a:pt x="680318" y="0"/>
                  <a:pt x="726915" y="11511"/>
                  <a:pt x="726915" y="11511"/>
                </a:cubicBezTo>
                <a:lnTo>
                  <a:pt x="726915" y="11511"/>
                </a:lnTo>
              </a:path>
            </a:pathLst>
          </a:custGeom>
          <a:solidFill>
            <a:srgbClr val="00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z="800">
              <a:solidFill>
                <a:srgbClr val="000000"/>
              </a:solidFill>
              <a:latin typeface="Arial"/>
              <a:ea typeface=""/>
              <a:cs typeface=""/>
            </a:endParaRPr>
          </a:p>
        </p:txBody>
      </p:sp>
      <p:sp>
        <p:nvSpPr>
          <p:cNvPr id="552" name="Freeform 283"/>
          <p:cNvSpPr>
            <a:spLocks noChangeAspect="1"/>
          </p:cNvSpPr>
          <p:nvPr/>
        </p:nvSpPr>
        <p:spPr bwMode="auto">
          <a:xfrm rot="10800000">
            <a:off x="8793675" y="2026152"/>
            <a:ext cx="197119" cy="384837"/>
          </a:xfrm>
          <a:custGeom>
            <a:avLst/>
            <a:gdLst>
              <a:gd name="T0" fmla="*/ 88896 w 364"/>
              <a:gd name="T1" fmla="*/ 90195 h 326"/>
              <a:gd name="T2" fmla="*/ 88896 w 364"/>
              <a:gd name="T3" fmla="*/ 86378 h 326"/>
              <a:gd name="T4" fmla="*/ 89371 w 364"/>
              <a:gd name="T5" fmla="*/ 81128 h 326"/>
              <a:gd name="T6" fmla="*/ 90322 w 364"/>
              <a:gd name="T7" fmla="*/ 75879 h 326"/>
              <a:gd name="T8" fmla="*/ 91273 w 364"/>
              <a:gd name="T9" fmla="*/ 70629 h 326"/>
              <a:gd name="T10" fmla="*/ 93174 w 364"/>
              <a:gd name="T11" fmla="*/ 65380 h 326"/>
              <a:gd name="T12" fmla="*/ 96027 w 364"/>
              <a:gd name="T13" fmla="*/ 59653 h 326"/>
              <a:gd name="T14" fmla="*/ 99830 w 364"/>
              <a:gd name="T15" fmla="*/ 53926 h 326"/>
              <a:gd name="T16" fmla="*/ 105059 w 364"/>
              <a:gd name="T17" fmla="*/ 46768 h 326"/>
              <a:gd name="T18" fmla="*/ 109813 w 364"/>
              <a:gd name="T19" fmla="*/ 41518 h 326"/>
              <a:gd name="T20" fmla="*/ 116943 w 364"/>
              <a:gd name="T21" fmla="*/ 35792 h 326"/>
              <a:gd name="T22" fmla="*/ 124074 w 364"/>
              <a:gd name="T23" fmla="*/ 30542 h 326"/>
              <a:gd name="T24" fmla="*/ 132155 w 364"/>
              <a:gd name="T25" fmla="*/ 25770 h 326"/>
              <a:gd name="T26" fmla="*/ 141188 w 364"/>
              <a:gd name="T27" fmla="*/ 22907 h 326"/>
              <a:gd name="T28" fmla="*/ 150220 w 364"/>
              <a:gd name="T29" fmla="*/ 20521 h 326"/>
              <a:gd name="T30" fmla="*/ 160203 w 364"/>
              <a:gd name="T31" fmla="*/ 19089 h 326"/>
              <a:gd name="T32" fmla="*/ 172563 w 364"/>
              <a:gd name="T33" fmla="*/ 19566 h 326"/>
              <a:gd name="T34" fmla="*/ 163055 w 364"/>
              <a:gd name="T35" fmla="*/ 12408 h 326"/>
              <a:gd name="T36" fmla="*/ 149269 w 364"/>
              <a:gd name="T37" fmla="*/ 5727 h 326"/>
              <a:gd name="T38" fmla="*/ 135008 w 364"/>
              <a:gd name="T39" fmla="*/ 1432 h 326"/>
              <a:gd name="T40" fmla="*/ 120746 w 364"/>
              <a:gd name="T41" fmla="*/ 0 h 326"/>
              <a:gd name="T42" fmla="*/ 105534 w 364"/>
              <a:gd name="T43" fmla="*/ 477 h 326"/>
              <a:gd name="T44" fmla="*/ 91273 w 364"/>
              <a:gd name="T45" fmla="*/ 3341 h 326"/>
              <a:gd name="T46" fmla="*/ 77487 w 364"/>
              <a:gd name="T47" fmla="*/ 8590 h 326"/>
              <a:gd name="T48" fmla="*/ 62275 w 364"/>
              <a:gd name="T49" fmla="*/ 16703 h 326"/>
              <a:gd name="T50" fmla="*/ 54669 w 364"/>
              <a:gd name="T51" fmla="*/ 22907 h 326"/>
              <a:gd name="T52" fmla="*/ 46112 w 364"/>
              <a:gd name="T53" fmla="*/ 31020 h 326"/>
              <a:gd name="T54" fmla="*/ 39932 w 364"/>
              <a:gd name="T55" fmla="*/ 40564 h 326"/>
              <a:gd name="T56" fmla="*/ 33752 w 364"/>
              <a:gd name="T57" fmla="*/ 50586 h 326"/>
              <a:gd name="T58" fmla="*/ 30424 w 364"/>
              <a:gd name="T59" fmla="*/ 60130 h 326"/>
              <a:gd name="T60" fmla="*/ 27097 w 364"/>
              <a:gd name="T61" fmla="*/ 69675 h 326"/>
              <a:gd name="T62" fmla="*/ 24720 w 364"/>
              <a:gd name="T63" fmla="*/ 79219 h 326"/>
              <a:gd name="T64" fmla="*/ 24244 w 364"/>
              <a:gd name="T65" fmla="*/ 90195 h 326"/>
              <a:gd name="T66" fmla="*/ 56570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EA36DD"/>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559" name="Text Box 289"/>
          <p:cNvSpPr txBox="1">
            <a:spLocks noChangeAspect="1" noChangeArrowheads="1"/>
          </p:cNvSpPr>
          <p:nvPr/>
        </p:nvSpPr>
        <p:spPr bwMode="auto">
          <a:xfrm>
            <a:off x="8691632" y="1783472"/>
            <a:ext cx="452368" cy="261610"/>
          </a:xfrm>
          <a:prstGeom prst="rect">
            <a:avLst/>
          </a:prstGeom>
          <a:solidFill>
            <a:schemeClr val="bg1">
              <a:alpha val="50196"/>
            </a:schemeClr>
          </a:solidFill>
          <a:ln w="9525">
            <a:noFill/>
            <a:miter lim="800000"/>
            <a:headEnd/>
            <a:tailEnd/>
          </a:ln>
        </p:spPr>
        <p:txBody>
          <a:bodyPr wrap="none">
            <a:spAutoFit/>
          </a:bodyPr>
          <a:lstStyle/>
          <a:p>
            <a:r>
              <a:rPr lang="en-US" sz="1100" dirty="0">
                <a:solidFill>
                  <a:srgbClr val="EA36DD"/>
                </a:solidFill>
                <a:latin typeface="Arial Rounded MT Bold" pitchFamily="34" charset="0"/>
                <a:ea typeface=""/>
                <a:cs typeface=""/>
              </a:rPr>
              <a:t>CH</a:t>
            </a:r>
            <a:r>
              <a:rPr lang="en-US" sz="1100" baseline="-25000" dirty="0">
                <a:solidFill>
                  <a:srgbClr val="EA36DD"/>
                </a:solidFill>
                <a:latin typeface="Arial Rounded MT Bold" pitchFamily="34" charset="0"/>
                <a:ea typeface=""/>
                <a:cs typeface=""/>
              </a:rPr>
              <a:t>4</a:t>
            </a:r>
            <a:endParaRPr lang="en-US" sz="1100" dirty="0">
              <a:solidFill>
                <a:srgbClr val="EA36DD"/>
              </a:solidFill>
              <a:latin typeface="Arial Rounded MT Bold" pitchFamily="34" charset="0"/>
              <a:ea typeface=""/>
              <a:cs typeface=""/>
            </a:endParaRPr>
          </a:p>
        </p:txBody>
      </p:sp>
      <p:pic>
        <p:nvPicPr>
          <p:cNvPr id="895" name="Picture 2" descr="http://www.designedtoat.com/clipart6/smoke_03.gif"/>
          <p:cNvPicPr>
            <a:picLocks noChangeAspect="1" noChangeArrowheads="1"/>
          </p:cNvPicPr>
          <p:nvPr/>
        </p:nvPicPr>
        <p:blipFill>
          <a:blip r:embed="rId6" cstate="print"/>
          <a:srcRect/>
          <a:stretch>
            <a:fillRect/>
          </a:stretch>
        </p:blipFill>
        <p:spPr bwMode="auto">
          <a:xfrm>
            <a:off x="6127751" y="928687"/>
            <a:ext cx="278606" cy="400051"/>
          </a:xfrm>
          <a:prstGeom prst="rect">
            <a:avLst/>
          </a:prstGeom>
          <a:noFill/>
        </p:spPr>
      </p:pic>
      <p:sp>
        <p:nvSpPr>
          <p:cNvPr id="565" name="Line 5"/>
          <p:cNvSpPr>
            <a:spLocks noChangeAspect="1" noChangeShapeType="1"/>
          </p:cNvSpPr>
          <p:nvPr/>
        </p:nvSpPr>
        <p:spPr bwMode="auto">
          <a:xfrm>
            <a:off x="5911913" y="2365247"/>
            <a:ext cx="1672029" cy="0"/>
          </a:xfrm>
          <a:prstGeom prst="line">
            <a:avLst/>
          </a:prstGeom>
          <a:noFill/>
          <a:ln w="9525">
            <a:solidFill>
              <a:srgbClr val="EA36DD"/>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566" name="Line 6"/>
          <p:cNvSpPr>
            <a:spLocks noChangeAspect="1" noChangeShapeType="1"/>
          </p:cNvSpPr>
          <p:nvPr/>
        </p:nvSpPr>
        <p:spPr bwMode="auto">
          <a:xfrm>
            <a:off x="5911912" y="2468015"/>
            <a:ext cx="1683004" cy="0"/>
          </a:xfrm>
          <a:prstGeom prst="line">
            <a:avLst/>
          </a:prstGeom>
          <a:noFill/>
          <a:ln w="9525">
            <a:solidFill>
              <a:srgbClr val="EA36DD"/>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567" name="Line 8"/>
          <p:cNvSpPr>
            <a:spLocks noChangeAspect="1" noChangeShapeType="1"/>
          </p:cNvSpPr>
          <p:nvPr/>
        </p:nvSpPr>
        <p:spPr bwMode="auto">
          <a:xfrm>
            <a:off x="5929164" y="2628413"/>
            <a:ext cx="1683003" cy="0"/>
          </a:xfrm>
          <a:prstGeom prst="line">
            <a:avLst/>
          </a:prstGeom>
          <a:noFill/>
          <a:ln w="9525">
            <a:solidFill>
              <a:srgbClr val="EA36DD"/>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568" name="Line 9"/>
          <p:cNvSpPr>
            <a:spLocks noChangeAspect="1" noChangeShapeType="1"/>
          </p:cNvSpPr>
          <p:nvPr/>
        </p:nvSpPr>
        <p:spPr bwMode="auto">
          <a:xfrm>
            <a:off x="5927191" y="2823293"/>
            <a:ext cx="1603677" cy="0"/>
          </a:xfrm>
          <a:prstGeom prst="line">
            <a:avLst/>
          </a:prstGeom>
          <a:noFill/>
          <a:ln w="9525">
            <a:solidFill>
              <a:srgbClr val="EA36DD"/>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570" name="Freeform 290"/>
          <p:cNvSpPr>
            <a:spLocks noChangeAspect="1"/>
          </p:cNvSpPr>
          <p:nvPr/>
        </p:nvSpPr>
        <p:spPr bwMode="auto">
          <a:xfrm rot="2162108" flipH="1">
            <a:off x="6005831" y="2329559"/>
            <a:ext cx="154890" cy="284476"/>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rgbClr val="EA36DD"/>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571" name="Freeform 290"/>
          <p:cNvSpPr>
            <a:spLocks noChangeAspect="1"/>
          </p:cNvSpPr>
          <p:nvPr/>
        </p:nvSpPr>
        <p:spPr bwMode="auto">
          <a:xfrm rot="1231171" flipH="1">
            <a:off x="6135645" y="2469691"/>
            <a:ext cx="142124" cy="267251"/>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rgbClr val="EA36DD"/>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572" name="Freeform 290"/>
          <p:cNvSpPr>
            <a:spLocks noChangeAspect="1"/>
          </p:cNvSpPr>
          <p:nvPr/>
        </p:nvSpPr>
        <p:spPr bwMode="auto">
          <a:xfrm rot="11681678" flipH="1">
            <a:off x="6048102" y="2644132"/>
            <a:ext cx="151214" cy="146050"/>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rgbClr val="EA36DD"/>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573" name="Freeform 290"/>
          <p:cNvSpPr>
            <a:spLocks noChangeAspect="1"/>
          </p:cNvSpPr>
          <p:nvPr/>
        </p:nvSpPr>
        <p:spPr bwMode="auto">
          <a:xfrm rot="11319732" flipH="1">
            <a:off x="5922085" y="2501676"/>
            <a:ext cx="110812" cy="153269"/>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rgbClr val="EA36DD"/>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2128" name="Text Box 294"/>
          <p:cNvSpPr txBox="1">
            <a:spLocks noChangeAspect="1" noChangeArrowheads="1"/>
          </p:cNvSpPr>
          <p:nvPr/>
        </p:nvSpPr>
        <p:spPr bwMode="auto">
          <a:xfrm>
            <a:off x="7227654" y="2537420"/>
            <a:ext cx="646972" cy="138499"/>
          </a:xfrm>
          <a:prstGeom prst="rect">
            <a:avLst/>
          </a:prstGeom>
          <a:solidFill>
            <a:schemeClr val="bg1"/>
          </a:solidFill>
          <a:ln w="9525">
            <a:noFill/>
            <a:miter lim="800000"/>
            <a:headEnd/>
            <a:tailEnd/>
          </a:ln>
        </p:spPr>
        <p:txBody>
          <a:bodyPr wrap="none" lIns="45720" tIns="0" rIns="45720" bIns="0">
            <a:spAutoFit/>
          </a:bodyPr>
          <a:lstStyle/>
          <a:p>
            <a:r>
              <a:rPr lang="en-US" sz="900" dirty="0">
                <a:solidFill>
                  <a:srgbClr val="000000">
                    <a:lumMod val="65000"/>
                    <a:lumOff val="35000"/>
                  </a:srgbClr>
                </a:solidFill>
                <a:latin typeface="Arial Rounded MT Bold" pitchFamily="34" charset="0"/>
                <a:ea typeface=""/>
                <a:cs typeface=""/>
              </a:rPr>
              <a:t>Root litter</a:t>
            </a:r>
          </a:p>
        </p:txBody>
      </p:sp>
      <p:sp>
        <p:nvSpPr>
          <p:cNvPr id="574" name="Freeform 286"/>
          <p:cNvSpPr>
            <a:spLocks noChangeAspect="1"/>
          </p:cNvSpPr>
          <p:nvPr/>
        </p:nvSpPr>
        <p:spPr bwMode="auto">
          <a:xfrm rot="17010904">
            <a:off x="8274072" y="3045114"/>
            <a:ext cx="174625" cy="229103"/>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575" name="Freeform 286"/>
          <p:cNvSpPr>
            <a:spLocks noChangeAspect="1"/>
          </p:cNvSpPr>
          <p:nvPr/>
        </p:nvSpPr>
        <p:spPr bwMode="auto">
          <a:xfrm rot="11193457">
            <a:off x="8306933" y="2178283"/>
            <a:ext cx="174625" cy="229103"/>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rgbClr val="EA36DD"/>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576" name="Text Box 289"/>
          <p:cNvSpPr txBox="1">
            <a:spLocks noChangeAspect="1" noChangeArrowheads="1"/>
          </p:cNvSpPr>
          <p:nvPr/>
        </p:nvSpPr>
        <p:spPr bwMode="auto">
          <a:xfrm>
            <a:off x="8378818" y="1948190"/>
            <a:ext cx="460382" cy="261610"/>
          </a:xfrm>
          <a:prstGeom prst="rect">
            <a:avLst/>
          </a:prstGeom>
          <a:noFill/>
          <a:ln w="9525">
            <a:noFill/>
            <a:miter lim="800000"/>
            <a:headEnd/>
            <a:tailEnd/>
          </a:ln>
        </p:spPr>
        <p:txBody>
          <a:bodyPr wrap="none">
            <a:spAutoFit/>
          </a:bodyPr>
          <a:lstStyle/>
          <a:p>
            <a:r>
              <a:rPr lang="en-US" sz="1100" dirty="0">
                <a:solidFill>
                  <a:srgbClr val="EA36DD"/>
                </a:solidFill>
                <a:latin typeface="Arial Rounded MT Bold" pitchFamily="34" charset="0"/>
                <a:ea typeface=""/>
                <a:cs typeface=""/>
              </a:rPr>
              <a:t>N</a:t>
            </a:r>
            <a:r>
              <a:rPr lang="en-US" sz="1100" baseline="-25000" dirty="0">
                <a:solidFill>
                  <a:srgbClr val="EA36DD"/>
                </a:solidFill>
                <a:latin typeface="Arial Rounded MT Bold" pitchFamily="34" charset="0"/>
                <a:ea typeface=""/>
                <a:cs typeface=""/>
              </a:rPr>
              <a:t>2</a:t>
            </a:r>
            <a:r>
              <a:rPr lang="en-US" sz="1100" dirty="0">
                <a:solidFill>
                  <a:srgbClr val="EA36DD"/>
                </a:solidFill>
                <a:latin typeface="Arial Rounded MT Bold" pitchFamily="34" charset="0"/>
                <a:ea typeface=""/>
                <a:cs typeface=""/>
              </a:rPr>
              <a:t>O</a:t>
            </a:r>
          </a:p>
        </p:txBody>
      </p:sp>
      <p:cxnSp>
        <p:nvCxnSpPr>
          <p:cNvPr id="585" name="Straight Connector 584"/>
          <p:cNvCxnSpPr/>
          <p:nvPr/>
        </p:nvCxnSpPr>
        <p:spPr bwMode="auto">
          <a:xfrm>
            <a:off x="3578316" y="2211703"/>
            <a:ext cx="217732" cy="0"/>
          </a:xfrm>
          <a:prstGeom prst="line">
            <a:avLst/>
          </a:prstGeom>
          <a:noFill/>
          <a:ln w="57150" cap="flat" cmpd="sng" algn="ctr">
            <a:solidFill>
              <a:srgbClr val="EA36DD"/>
            </a:solidFill>
            <a:prstDash val="solid"/>
            <a:round/>
            <a:headEnd type="none" w="med" len="med"/>
            <a:tailEnd type="none" w="med" len="med"/>
          </a:ln>
          <a:effectLst/>
        </p:spPr>
      </p:cxnSp>
      <p:cxnSp>
        <p:nvCxnSpPr>
          <p:cNvPr id="588" name="Straight Connector 587"/>
          <p:cNvCxnSpPr/>
          <p:nvPr/>
        </p:nvCxnSpPr>
        <p:spPr bwMode="auto">
          <a:xfrm>
            <a:off x="1138841" y="2222437"/>
            <a:ext cx="217732" cy="0"/>
          </a:xfrm>
          <a:prstGeom prst="line">
            <a:avLst/>
          </a:prstGeom>
          <a:noFill/>
          <a:ln w="57150" cap="flat" cmpd="sng" algn="ctr">
            <a:solidFill>
              <a:srgbClr val="EA36DD"/>
            </a:solidFill>
            <a:prstDash val="solid"/>
            <a:round/>
            <a:headEnd type="none" w="med" len="med"/>
            <a:tailEnd type="none" w="med" len="med"/>
          </a:ln>
          <a:effectLst/>
        </p:spPr>
      </p:cxnSp>
      <p:sp>
        <p:nvSpPr>
          <p:cNvPr id="5690" name="Rectangle 111"/>
          <p:cNvSpPr>
            <a:spLocks noChangeAspect="1" noChangeArrowheads="1"/>
          </p:cNvSpPr>
          <p:nvPr/>
        </p:nvSpPr>
        <p:spPr bwMode="auto">
          <a:xfrm>
            <a:off x="320377" y="2118345"/>
            <a:ext cx="815975" cy="153888"/>
          </a:xfrm>
          <a:prstGeom prst="rect">
            <a:avLst/>
          </a:prstGeom>
          <a:solidFill>
            <a:schemeClr val="bg1">
              <a:lumMod val="95000"/>
            </a:schemeClr>
          </a:solidFill>
          <a:ln w="12700">
            <a:solidFill>
              <a:schemeClr val="tx1"/>
            </a:solidFill>
            <a:miter lim="800000"/>
            <a:headEnd/>
            <a:tailEnd/>
          </a:ln>
        </p:spPr>
        <p:txBody>
          <a:bodyPr lIns="45720" tIns="0" rIns="45720" bIns="0">
            <a:spAutoFit/>
          </a:bodyPr>
          <a:lstStyle/>
          <a:p>
            <a:pPr>
              <a:defRPr/>
            </a:pPr>
            <a:r>
              <a:rPr lang="en-US" sz="1000" b="1" dirty="0">
                <a:solidFill>
                  <a:srgbClr val="EA36DD"/>
                </a:solidFill>
                <a:latin typeface="Arial Rounded MT Bold" pitchFamily="34" charset="0"/>
                <a:ea typeface=""/>
                <a:cs typeface=""/>
              </a:rPr>
              <a:t>SCF</a:t>
            </a:r>
          </a:p>
        </p:txBody>
      </p:sp>
      <p:sp>
        <p:nvSpPr>
          <p:cNvPr id="2145" name="Line 6"/>
          <p:cNvSpPr>
            <a:spLocks noChangeAspect="1" noChangeShapeType="1"/>
          </p:cNvSpPr>
          <p:nvPr/>
        </p:nvSpPr>
        <p:spPr bwMode="auto">
          <a:xfrm>
            <a:off x="614924" y="2151682"/>
            <a:ext cx="527050" cy="0"/>
          </a:xfrm>
          <a:prstGeom prst="line">
            <a:avLst/>
          </a:prstGeom>
          <a:noFill/>
          <a:ln w="9525">
            <a:solidFill>
              <a:schemeClr val="tx1"/>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2162" name="Line 6"/>
          <p:cNvSpPr>
            <a:spLocks noChangeAspect="1" noChangeShapeType="1"/>
          </p:cNvSpPr>
          <p:nvPr/>
        </p:nvSpPr>
        <p:spPr bwMode="auto">
          <a:xfrm>
            <a:off x="614924" y="2199307"/>
            <a:ext cx="527050" cy="0"/>
          </a:xfrm>
          <a:prstGeom prst="line">
            <a:avLst/>
          </a:prstGeom>
          <a:noFill/>
          <a:ln w="9525">
            <a:solidFill>
              <a:schemeClr val="tx1"/>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589" name="Text Box 92"/>
          <p:cNvSpPr txBox="1">
            <a:spLocks noChangeAspect="1" noChangeArrowheads="1"/>
          </p:cNvSpPr>
          <p:nvPr/>
        </p:nvSpPr>
        <p:spPr bwMode="auto">
          <a:xfrm>
            <a:off x="1016911" y="2250777"/>
            <a:ext cx="534762" cy="276999"/>
          </a:xfrm>
          <a:prstGeom prst="rect">
            <a:avLst/>
          </a:prstGeom>
          <a:solidFill>
            <a:srgbClr val="FFFFFF">
              <a:alpha val="30196"/>
            </a:srgbClr>
          </a:solidFill>
          <a:ln w="9525">
            <a:noFill/>
            <a:miter lim="800000"/>
            <a:headEnd/>
            <a:tailEnd/>
          </a:ln>
        </p:spPr>
        <p:txBody>
          <a:bodyPr wrap="none" lIns="45720" tIns="0" rIns="45720" bIns="0">
            <a:spAutoFit/>
          </a:bodyPr>
          <a:lstStyle/>
          <a:p>
            <a:pPr algn="ctr"/>
            <a:r>
              <a:rPr lang="en-US" sz="900" dirty="0">
                <a:solidFill>
                  <a:srgbClr val="EA36DD"/>
                </a:solidFill>
                <a:effectLst>
                  <a:outerShdw blurRad="38100" dist="38100" dir="2700000" algn="tl">
                    <a:srgbClr val="000000">
                      <a:alpha val="43137"/>
                    </a:srgbClr>
                  </a:outerShdw>
                </a:effectLst>
                <a:latin typeface="Arial Rounded MT Bold" pitchFamily="34" charset="0"/>
                <a:ea typeface=""/>
                <a:cs typeface=""/>
              </a:rPr>
              <a:t>Surface</a:t>
            </a:r>
          </a:p>
          <a:p>
            <a:pPr algn="ctr"/>
            <a:r>
              <a:rPr lang="en-US" sz="900" dirty="0">
                <a:solidFill>
                  <a:srgbClr val="EA36DD"/>
                </a:solidFill>
                <a:effectLst>
                  <a:outerShdw blurRad="38100" dist="38100" dir="2700000" algn="tl">
                    <a:srgbClr val="000000">
                      <a:alpha val="43137"/>
                    </a:srgbClr>
                  </a:outerShdw>
                </a:effectLst>
                <a:latin typeface="Arial Rounded MT Bold" pitchFamily="34" charset="0"/>
                <a:ea typeface=""/>
                <a:cs typeface=""/>
              </a:rPr>
              <a:t>water</a:t>
            </a:r>
          </a:p>
        </p:txBody>
      </p:sp>
      <p:sp>
        <p:nvSpPr>
          <p:cNvPr id="2140" name="Line 4609"/>
          <p:cNvSpPr>
            <a:spLocks noChangeAspect="1" noChangeShapeType="1"/>
          </p:cNvSpPr>
          <p:nvPr/>
        </p:nvSpPr>
        <p:spPr bwMode="auto">
          <a:xfrm>
            <a:off x="2408307" y="2245255"/>
            <a:ext cx="0" cy="188851"/>
          </a:xfrm>
          <a:prstGeom prst="line">
            <a:avLst/>
          </a:prstGeom>
          <a:noFill/>
          <a:ln w="28575">
            <a:solidFill>
              <a:srgbClr val="FFCC0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590" name="Line 6"/>
          <p:cNvSpPr>
            <a:spLocks noChangeAspect="1" noChangeShapeType="1"/>
          </p:cNvSpPr>
          <p:nvPr/>
        </p:nvSpPr>
        <p:spPr bwMode="auto">
          <a:xfrm>
            <a:off x="1545243" y="2278587"/>
            <a:ext cx="323028" cy="0"/>
          </a:xfrm>
          <a:prstGeom prst="line">
            <a:avLst/>
          </a:prstGeom>
          <a:noFill/>
          <a:ln w="9525">
            <a:solidFill>
              <a:schemeClr val="tx1"/>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591" name="Line 6"/>
          <p:cNvSpPr>
            <a:spLocks noChangeAspect="1" noChangeShapeType="1"/>
          </p:cNvSpPr>
          <p:nvPr/>
        </p:nvSpPr>
        <p:spPr bwMode="auto">
          <a:xfrm>
            <a:off x="1549536" y="2340835"/>
            <a:ext cx="308867" cy="0"/>
          </a:xfrm>
          <a:prstGeom prst="line">
            <a:avLst/>
          </a:prstGeom>
          <a:noFill/>
          <a:ln w="9525">
            <a:solidFill>
              <a:schemeClr val="tx1"/>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592" name="Line 6"/>
          <p:cNvSpPr>
            <a:spLocks noChangeAspect="1" noChangeShapeType="1"/>
          </p:cNvSpPr>
          <p:nvPr/>
        </p:nvSpPr>
        <p:spPr bwMode="auto">
          <a:xfrm>
            <a:off x="1550609" y="2448159"/>
            <a:ext cx="301215" cy="0"/>
          </a:xfrm>
          <a:prstGeom prst="line">
            <a:avLst/>
          </a:prstGeom>
          <a:noFill/>
          <a:ln w="9525">
            <a:solidFill>
              <a:schemeClr val="tx1"/>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2154" name="Text Box 92"/>
          <p:cNvSpPr txBox="1">
            <a:spLocks noChangeAspect="1" noChangeArrowheads="1"/>
          </p:cNvSpPr>
          <p:nvPr/>
        </p:nvSpPr>
        <p:spPr bwMode="auto">
          <a:xfrm>
            <a:off x="335018" y="3238083"/>
            <a:ext cx="688611" cy="138499"/>
          </a:xfrm>
          <a:prstGeom prst="rect">
            <a:avLst/>
          </a:prstGeom>
          <a:solidFill>
            <a:schemeClr val="bg1"/>
          </a:solidFill>
          <a:ln w="9525">
            <a:noFill/>
            <a:miter lim="800000"/>
            <a:headEnd/>
            <a:tailEnd/>
          </a:ln>
        </p:spPr>
        <p:txBody>
          <a:bodyPr wrap="none" lIns="45720" tIns="0" rIns="45720" bIns="0">
            <a:spAutoFit/>
          </a:bodyPr>
          <a:lstStyle/>
          <a:p>
            <a:r>
              <a:rPr lang="en-US" sz="900" b="1" dirty="0">
                <a:solidFill>
                  <a:srgbClr val="000000">
                    <a:lumMod val="65000"/>
                    <a:lumOff val="35000"/>
                  </a:srgbClr>
                </a:solidFill>
                <a:latin typeface="Arial Rounded MT Bold" pitchFamily="34" charset="0"/>
                <a:ea typeface=""/>
                <a:cs typeface=""/>
              </a:rPr>
              <a:t>Bedrock</a:t>
            </a:r>
          </a:p>
        </p:txBody>
      </p:sp>
      <p:sp>
        <p:nvSpPr>
          <p:cNvPr id="2158" name="Text Box 132"/>
          <p:cNvSpPr txBox="1">
            <a:spLocks noChangeAspect="1" noChangeArrowheads="1"/>
          </p:cNvSpPr>
          <p:nvPr/>
        </p:nvSpPr>
        <p:spPr bwMode="auto">
          <a:xfrm>
            <a:off x="3150769" y="3184528"/>
            <a:ext cx="1410727" cy="138499"/>
          </a:xfrm>
          <a:prstGeom prst="rect">
            <a:avLst/>
          </a:prstGeom>
          <a:solidFill>
            <a:schemeClr val="bg1"/>
          </a:solidFill>
          <a:ln w="9525">
            <a:noFill/>
            <a:miter lim="800000"/>
            <a:headEnd/>
            <a:tailEnd/>
          </a:ln>
        </p:spPr>
        <p:txBody>
          <a:bodyPr wrap="none" lIns="45720" tIns="0" rIns="45720" bIns="0">
            <a:spAutoFit/>
          </a:bodyPr>
          <a:lstStyle/>
          <a:p>
            <a:r>
              <a:rPr lang="en-US" sz="900" b="1" dirty="0">
                <a:solidFill>
                  <a:srgbClr val="000000">
                    <a:lumMod val="65000"/>
                    <a:lumOff val="35000"/>
                  </a:srgbClr>
                </a:solidFill>
                <a:latin typeface="Arial Rounded MT Bold" pitchFamily="34" charset="0"/>
                <a:ea typeface=""/>
                <a:cs typeface=""/>
              </a:rPr>
              <a:t>Unconfined aquifer</a:t>
            </a:r>
          </a:p>
        </p:txBody>
      </p:sp>
      <p:grpSp>
        <p:nvGrpSpPr>
          <p:cNvPr id="22" name="Group 771"/>
          <p:cNvGrpSpPr/>
          <p:nvPr/>
        </p:nvGrpSpPr>
        <p:grpSpPr>
          <a:xfrm>
            <a:off x="368671" y="3664915"/>
            <a:ext cx="8432217" cy="2877363"/>
            <a:chOff x="1306029" y="3935578"/>
            <a:chExt cx="7019400" cy="2504287"/>
          </a:xfrm>
        </p:grpSpPr>
        <p:sp>
          <p:nvSpPr>
            <p:cNvPr id="700" name="Rectangle 699"/>
            <p:cNvSpPr/>
            <p:nvPr/>
          </p:nvSpPr>
          <p:spPr>
            <a:xfrm>
              <a:off x="1307039" y="3935578"/>
              <a:ext cx="6998194" cy="1585559"/>
            </a:xfrm>
            <a:prstGeom prst="rect">
              <a:avLst/>
            </a:prstGeom>
            <a:solidFill>
              <a:srgbClr val="4F81BD">
                <a:lumMod val="20000"/>
                <a:lumOff val="80000"/>
              </a:srgbClr>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1000" kern="0">
                <a:solidFill>
                  <a:srgbClr val="000000">
                    <a:lumMod val="65000"/>
                    <a:lumOff val="35000"/>
                  </a:srgbClr>
                </a:solidFill>
                <a:latin typeface="Calibri"/>
                <a:ea typeface=""/>
                <a:cs typeface=""/>
              </a:endParaRPr>
            </a:p>
          </p:txBody>
        </p:sp>
        <p:sp>
          <p:nvSpPr>
            <p:cNvPr id="701" name="Freeform 700"/>
            <p:cNvSpPr/>
            <p:nvPr/>
          </p:nvSpPr>
          <p:spPr>
            <a:xfrm>
              <a:off x="1307039" y="4992238"/>
              <a:ext cx="7018390" cy="1447627"/>
            </a:xfrm>
            <a:custGeom>
              <a:avLst/>
              <a:gdLst>
                <a:gd name="connsiteX0" fmla="*/ 0 w 7904329"/>
                <a:gd name="connsiteY0" fmla="*/ 2274627 h 2284862"/>
                <a:gd name="connsiteX1" fmla="*/ 450376 w 7904329"/>
                <a:gd name="connsiteY1" fmla="*/ 2274627 h 2284862"/>
                <a:gd name="connsiteX2" fmla="*/ 1310185 w 7904329"/>
                <a:gd name="connsiteY2" fmla="*/ 2267803 h 2284862"/>
                <a:gd name="connsiteX3" fmla="*/ 2313296 w 7904329"/>
                <a:gd name="connsiteY3" fmla="*/ 2281451 h 2284862"/>
                <a:gd name="connsiteX4" fmla="*/ 3343702 w 7904329"/>
                <a:gd name="connsiteY4" fmla="*/ 2274627 h 2284862"/>
                <a:gd name="connsiteX5" fmla="*/ 4237630 w 7904329"/>
                <a:gd name="connsiteY5" fmla="*/ 2281451 h 2284862"/>
                <a:gd name="connsiteX6" fmla="*/ 5015552 w 7904329"/>
                <a:gd name="connsiteY6" fmla="*/ 2274627 h 2284862"/>
                <a:gd name="connsiteX7" fmla="*/ 5718412 w 7904329"/>
                <a:gd name="connsiteY7" fmla="*/ 2274627 h 2284862"/>
                <a:gd name="connsiteX8" fmla="*/ 6359857 w 7904329"/>
                <a:gd name="connsiteY8" fmla="*/ 2274627 h 2284862"/>
                <a:gd name="connsiteX9" fmla="*/ 6858000 w 7904329"/>
                <a:gd name="connsiteY9" fmla="*/ 2274627 h 2284862"/>
                <a:gd name="connsiteX10" fmla="*/ 7158251 w 7904329"/>
                <a:gd name="connsiteY10" fmla="*/ 2274627 h 2284862"/>
                <a:gd name="connsiteX11" fmla="*/ 7513093 w 7904329"/>
                <a:gd name="connsiteY11" fmla="*/ 2274627 h 2284862"/>
                <a:gd name="connsiteX12" fmla="*/ 7656394 w 7904329"/>
                <a:gd name="connsiteY12" fmla="*/ 2274627 h 2284862"/>
                <a:gd name="connsiteX13" fmla="*/ 7751929 w 7904329"/>
                <a:gd name="connsiteY13" fmla="*/ 2274627 h 2284862"/>
                <a:gd name="connsiteX14" fmla="*/ 7813343 w 7904329"/>
                <a:gd name="connsiteY14" fmla="*/ 2274627 h 2284862"/>
                <a:gd name="connsiteX15" fmla="*/ 7861111 w 7904329"/>
                <a:gd name="connsiteY15" fmla="*/ 2274627 h 2284862"/>
                <a:gd name="connsiteX16" fmla="*/ 7888406 w 7904329"/>
                <a:gd name="connsiteY16" fmla="*/ 2274627 h 2284862"/>
                <a:gd name="connsiteX17" fmla="*/ 7895230 w 7904329"/>
                <a:gd name="connsiteY17" fmla="*/ 2274627 h 2284862"/>
                <a:gd name="connsiteX18" fmla="*/ 7895230 w 7904329"/>
                <a:gd name="connsiteY18" fmla="*/ 2240507 h 2284862"/>
                <a:gd name="connsiteX19" fmla="*/ 7888406 w 7904329"/>
                <a:gd name="connsiteY19" fmla="*/ 2008495 h 2284862"/>
                <a:gd name="connsiteX20" fmla="*/ 7902054 w 7904329"/>
                <a:gd name="connsiteY20" fmla="*/ 1715069 h 2284862"/>
                <a:gd name="connsiteX21" fmla="*/ 7902054 w 7904329"/>
                <a:gd name="connsiteY21" fmla="*/ 1155510 h 2284862"/>
                <a:gd name="connsiteX22" fmla="*/ 7895230 w 7904329"/>
                <a:gd name="connsiteY22" fmla="*/ 711958 h 2284862"/>
                <a:gd name="connsiteX23" fmla="*/ 7895230 w 7904329"/>
                <a:gd name="connsiteY23" fmla="*/ 384412 h 2284862"/>
                <a:gd name="connsiteX24" fmla="*/ 7895230 w 7904329"/>
                <a:gd name="connsiteY24" fmla="*/ 56866 h 2284862"/>
                <a:gd name="connsiteX25" fmla="*/ 7854287 w 7904329"/>
                <a:gd name="connsiteY25" fmla="*/ 43218 h 2284862"/>
                <a:gd name="connsiteX26" fmla="*/ 7717809 w 7904329"/>
                <a:gd name="connsiteY26" fmla="*/ 50042 h 2284862"/>
                <a:gd name="connsiteX27" fmla="*/ 7560860 w 7904329"/>
                <a:gd name="connsiteY27" fmla="*/ 77337 h 2284862"/>
                <a:gd name="connsiteX28" fmla="*/ 7390263 w 7904329"/>
                <a:gd name="connsiteY28" fmla="*/ 97809 h 2284862"/>
                <a:gd name="connsiteX29" fmla="*/ 7281081 w 7904329"/>
                <a:gd name="connsiteY29" fmla="*/ 104633 h 2284862"/>
                <a:gd name="connsiteX30" fmla="*/ 7212842 w 7904329"/>
                <a:gd name="connsiteY30" fmla="*/ 77337 h 2284862"/>
                <a:gd name="connsiteX31" fmla="*/ 7185546 w 7904329"/>
                <a:gd name="connsiteY31" fmla="*/ 43218 h 2284862"/>
                <a:gd name="connsiteX32" fmla="*/ 7185546 w 7904329"/>
                <a:gd name="connsiteY32" fmla="*/ 9098 h 2284862"/>
                <a:gd name="connsiteX33" fmla="*/ 7137779 w 7904329"/>
                <a:gd name="connsiteY33" fmla="*/ 9098 h 2284862"/>
                <a:gd name="connsiteX34" fmla="*/ 6905767 w 7904329"/>
                <a:gd name="connsiteY34" fmla="*/ 29570 h 2284862"/>
                <a:gd name="connsiteX35" fmla="*/ 6776114 w 7904329"/>
                <a:gd name="connsiteY35" fmla="*/ 43218 h 2284862"/>
                <a:gd name="connsiteX36" fmla="*/ 6673755 w 7904329"/>
                <a:gd name="connsiteY36" fmla="*/ 56866 h 2284862"/>
                <a:gd name="connsiteX37" fmla="*/ 6434920 w 7904329"/>
                <a:gd name="connsiteY37" fmla="*/ 56866 h 2284862"/>
                <a:gd name="connsiteX38" fmla="*/ 5158854 w 7904329"/>
                <a:gd name="connsiteY38" fmla="*/ 261582 h 2284862"/>
                <a:gd name="connsiteX39" fmla="*/ 3500651 w 7904329"/>
                <a:gd name="connsiteY39" fmla="*/ 664191 h 2284862"/>
                <a:gd name="connsiteX40" fmla="*/ 1405720 w 7904329"/>
                <a:gd name="connsiteY40" fmla="*/ 971266 h 2284862"/>
                <a:gd name="connsiteX41" fmla="*/ 511791 w 7904329"/>
                <a:gd name="connsiteY41" fmla="*/ 1203278 h 2284862"/>
                <a:gd name="connsiteX42" fmla="*/ 116006 w 7904329"/>
                <a:gd name="connsiteY42" fmla="*/ 1319284 h 2284862"/>
                <a:gd name="connsiteX43" fmla="*/ 75063 w 7904329"/>
                <a:gd name="connsiteY43" fmla="*/ 1360227 h 2284862"/>
                <a:gd name="connsiteX44" fmla="*/ 34120 w 7904329"/>
                <a:gd name="connsiteY44" fmla="*/ 1394346 h 2284862"/>
                <a:gd name="connsiteX45" fmla="*/ 6824 w 7904329"/>
                <a:gd name="connsiteY45" fmla="*/ 1421642 h 2284862"/>
                <a:gd name="connsiteX46" fmla="*/ 6824 w 7904329"/>
                <a:gd name="connsiteY46" fmla="*/ 1455761 h 2284862"/>
                <a:gd name="connsiteX47" fmla="*/ 0 w 7904329"/>
                <a:gd name="connsiteY47" fmla="*/ 1633182 h 2284862"/>
                <a:gd name="connsiteX48" fmla="*/ 6824 w 7904329"/>
                <a:gd name="connsiteY48" fmla="*/ 1844722 h 2284862"/>
                <a:gd name="connsiteX49" fmla="*/ 6824 w 7904329"/>
                <a:gd name="connsiteY49" fmla="*/ 2035791 h 2284862"/>
                <a:gd name="connsiteX50" fmla="*/ 6824 w 7904329"/>
                <a:gd name="connsiteY50" fmla="*/ 2144973 h 2284862"/>
                <a:gd name="connsiteX51" fmla="*/ 6824 w 7904329"/>
                <a:gd name="connsiteY51" fmla="*/ 2213212 h 2284862"/>
                <a:gd name="connsiteX52" fmla="*/ 0 w 7904329"/>
                <a:gd name="connsiteY52" fmla="*/ 2274627 h 228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904329" h="2284862">
                  <a:moveTo>
                    <a:pt x="0" y="2274627"/>
                  </a:moveTo>
                  <a:lnTo>
                    <a:pt x="450376" y="2274627"/>
                  </a:lnTo>
                  <a:lnTo>
                    <a:pt x="1310185" y="2267803"/>
                  </a:lnTo>
                  <a:lnTo>
                    <a:pt x="2313296" y="2281451"/>
                  </a:lnTo>
                  <a:lnTo>
                    <a:pt x="3343702" y="2274627"/>
                  </a:lnTo>
                  <a:lnTo>
                    <a:pt x="4237630" y="2281451"/>
                  </a:lnTo>
                  <a:lnTo>
                    <a:pt x="5015552" y="2274627"/>
                  </a:lnTo>
                  <a:lnTo>
                    <a:pt x="5718412" y="2274627"/>
                  </a:lnTo>
                  <a:lnTo>
                    <a:pt x="6359857" y="2274627"/>
                  </a:lnTo>
                  <a:lnTo>
                    <a:pt x="6858000" y="2274627"/>
                  </a:lnTo>
                  <a:lnTo>
                    <a:pt x="7158251" y="2274627"/>
                  </a:lnTo>
                  <a:lnTo>
                    <a:pt x="7513093" y="2274627"/>
                  </a:lnTo>
                  <a:lnTo>
                    <a:pt x="7656394" y="2274627"/>
                  </a:lnTo>
                  <a:lnTo>
                    <a:pt x="7751929" y="2274627"/>
                  </a:lnTo>
                  <a:lnTo>
                    <a:pt x="7813343" y="2274627"/>
                  </a:lnTo>
                  <a:lnTo>
                    <a:pt x="7861111" y="2274627"/>
                  </a:lnTo>
                  <a:lnTo>
                    <a:pt x="7888406" y="2274627"/>
                  </a:lnTo>
                  <a:cubicBezTo>
                    <a:pt x="7894092" y="2274627"/>
                    <a:pt x="7894093" y="2280314"/>
                    <a:pt x="7895230" y="2274627"/>
                  </a:cubicBezTo>
                  <a:cubicBezTo>
                    <a:pt x="7896367" y="2268940"/>
                    <a:pt x="7896367" y="2284862"/>
                    <a:pt x="7895230" y="2240507"/>
                  </a:cubicBezTo>
                  <a:cubicBezTo>
                    <a:pt x="7894093" y="2196152"/>
                    <a:pt x="7887269" y="2096068"/>
                    <a:pt x="7888406" y="2008495"/>
                  </a:cubicBezTo>
                  <a:cubicBezTo>
                    <a:pt x="7889543" y="1920922"/>
                    <a:pt x="7899779" y="1857233"/>
                    <a:pt x="7902054" y="1715069"/>
                  </a:cubicBezTo>
                  <a:cubicBezTo>
                    <a:pt x="7904329" y="1572905"/>
                    <a:pt x="7903191" y="1322695"/>
                    <a:pt x="7902054" y="1155510"/>
                  </a:cubicBezTo>
                  <a:cubicBezTo>
                    <a:pt x="7900917" y="988325"/>
                    <a:pt x="7896367" y="840474"/>
                    <a:pt x="7895230" y="711958"/>
                  </a:cubicBezTo>
                  <a:cubicBezTo>
                    <a:pt x="7894093" y="583442"/>
                    <a:pt x="7895230" y="384412"/>
                    <a:pt x="7895230" y="384412"/>
                  </a:cubicBezTo>
                  <a:cubicBezTo>
                    <a:pt x="7895230" y="275230"/>
                    <a:pt x="7902054" y="113732"/>
                    <a:pt x="7895230" y="56866"/>
                  </a:cubicBezTo>
                  <a:cubicBezTo>
                    <a:pt x="7888406" y="0"/>
                    <a:pt x="7883857" y="44355"/>
                    <a:pt x="7854287" y="43218"/>
                  </a:cubicBezTo>
                  <a:cubicBezTo>
                    <a:pt x="7824717" y="42081"/>
                    <a:pt x="7766713" y="44356"/>
                    <a:pt x="7717809" y="50042"/>
                  </a:cubicBezTo>
                  <a:cubicBezTo>
                    <a:pt x="7668905" y="55728"/>
                    <a:pt x="7615451" y="69376"/>
                    <a:pt x="7560860" y="77337"/>
                  </a:cubicBezTo>
                  <a:cubicBezTo>
                    <a:pt x="7506269" y="85298"/>
                    <a:pt x="7436893" y="93260"/>
                    <a:pt x="7390263" y="97809"/>
                  </a:cubicBezTo>
                  <a:cubicBezTo>
                    <a:pt x="7343633" y="102358"/>
                    <a:pt x="7310651" y="108045"/>
                    <a:pt x="7281081" y="104633"/>
                  </a:cubicBezTo>
                  <a:cubicBezTo>
                    <a:pt x="7251511" y="101221"/>
                    <a:pt x="7228765" y="87573"/>
                    <a:pt x="7212842" y="77337"/>
                  </a:cubicBezTo>
                  <a:cubicBezTo>
                    <a:pt x="7196920" y="67101"/>
                    <a:pt x="7190095" y="54591"/>
                    <a:pt x="7185546" y="43218"/>
                  </a:cubicBezTo>
                  <a:cubicBezTo>
                    <a:pt x="7180997" y="31845"/>
                    <a:pt x="7193507" y="14785"/>
                    <a:pt x="7185546" y="9098"/>
                  </a:cubicBezTo>
                  <a:cubicBezTo>
                    <a:pt x="7177585" y="3411"/>
                    <a:pt x="7184409" y="5686"/>
                    <a:pt x="7137779" y="9098"/>
                  </a:cubicBezTo>
                  <a:cubicBezTo>
                    <a:pt x="7091149" y="12510"/>
                    <a:pt x="6966045" y="23883"/>
                    <a:pt x="6905767" y="29570"/>
                  </a:cubicBezTo>
                  <a:cubicBezTo>
                    <a:pt x="6845490" y="35257"/>
                    <a:pt x="6814783" y="38669"/>
                    <a:pt x="6776114" y="43218"/>
                  </a:cubicBezTo>
                  <a:cubicBezTo>
                    <a:pt x="6737445" y="47767"/>
                    <a:pt x="6730620" y="54591"/>
                    <a:pt x="6673755" y="56866"/>
                  </a:cubicBezTo>
                  <a:cubicBezTo>
                    <a:pt x="6616890" y="59141"/>
                    <a:pt x="6687403" y="22747"/>
                    <a:pt x="6434920" y="56866"/>
                  </a:cubicBezTo>
                  <a:cubicBezTo>
                    <a:pt x="6182437" y="90985"/>
                    <a:pt x="5647899" y="160361"/>
                    <a:pt x="5158854" y="261582"/>
                  </a:cubicBezTo>
                  <a:cubicBezTo>
                    <a:pt x="4669809" y="362803"/>
                    <a:pt x="4126173" y="545910"/>
                    <a:pt x="3500651" y="664191"/>
                  </a:cubicBezTo>
                  <a:cubicBezTo>
                    <a:pt x="2875129" y="782472"/>
                    <a:pt x="1903863" y="881418"/>
                    <a:pt x="1405720" y="971266"/>
                  </a:cubicBezTo>
                  <a:cubicBezTo>
                    <a:pt x="907577" y="1061114"/>
                    <a:pt x="726743" y="1145275"/>
                    <a:pt x="511791" y="1203278"/>
                  </a:cubicBezTo>
                  <a:cubicBezTo>
                    <a:pt x="296839" y="1261281"/>
                    <a:pt x="188794" y="1293126"/>
                    <a:pt x="116006" y="1319284"/>
                  </a:cubicBezTo>
                  <a:cubicBezTo>
                    <a:pt x="43218" y="1345442"/>
                    <a:pt x="88710" y="1347717"/>
                    <a:pt x="75063" y="1360227"/>
                  </a:cubicBezTo>
                  <a:cubicBezTo>
                    <a:pt x="61416" y="1372737"/>
                    <a:pt x="45493" y="1384110"/>
                    <a:pt x="34120" y="1394346"/>
                  </a:cubicBezTo>
                  <a:cubicBezTo>
                    <a:pt x="22747" y="1404582"/>
                    <a:pt x="11373" y="1411406"/>
                    <a:pt x="6824" y="1421642"/>
                  </a:cubicBezTo>
                  <a:cubicBezTo>
                    <a:pt x="2275" y="1431878"/>
                    <a:pt x="7961" y="1420504"/>
                    <a:pt x="6824" y="1455761"/>
                  </a:cubicBezTo>
                  <a:cubicBezTo>
                    <a:pt x="5687" y="1491018"/>
                    <a:pt x="0" y="1568355"/>
                    <a:pt x="0" y="1633182"/>
                  </a:cubicBezTo>
                  <a:cubicBezTo>
                    <a:pt x="0" y="1698009"/>
                    <a:pt x="5687" y="1777621"/>
                    <a:pt x="6824" y="1844722"/>
                  </a:cubicBezTo>
                  <a:cubicBezTo>
                    <a:pt x="7961" y="1911824"/>
                    <a:pt x="6824" y="2035791"/>
                    <a:pt x="6824" y="2035791"/>
                  </a:cubicBezTo>
                  <a:lnTo>
                    <a:pt x="6824" y="2144973"/>
                  </a:lnTo>
                  <a:lnTo>
                    <a:pt x="6824" y="2213212"/>
                  </a:lnTo>
                  <a:lnTo>
                    <a:pt x="0" y="2274627"/>
                  </a:lnTo>
                  <a:close/>
                </a:path>
              </a:pathLst>
            </a:custGeom>
            <a:solidFill>
              <a:srgbClr val="EEECE1">
                <a:lumMod val="50000"/>
              </a:srgbClr>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1000" kern="0">
                <a:solidFill>
                  <a:srgbClr val="000000">
                    <a:lumMod val="65000"/>
                    <a:lumOff val="35000"/>
                  </a:srgbClr>
                </a:solidFill>
                <a:latin typeface="Calibri"/>
                <a:ea typeface=""/>
                <a:cs typeface=""/>
              </a:endParaRPr>
            </a:p>
          </p:txBody>
        </p:sp>
        <p:sp>
          <p:nvSpPr>
            <p:cNvPr id="702" name="Freeform 701"/>
            <p:cNvSpPr/>
            <p:nvPr/>
          </p:nvSpPr>
          <p:spPr>
            <a:xfrm>
              <a:off x="5255514" y="4340037"/>
              <a:ext cx="1968180" cy="773892"/>
            </a:xfrm>
            <a:custGeom>
              <a:avLst/>
              <a:gdLst>
                <a:gd name="connsiteX0" fmla="*/ 1025857 w 2216625"/>
                <a:gd name="connsiteY0" fmla="*/ 18197 h 1221474"/>
                <a:gd name="connsiteX1" fmla="*/ 1135040 w 2216625"/>
                <a:gd name="connsiteY1" fmla="*/ 31845 h 1221474"/>
                <a:gd name="connsiteX2" fmla="*/ 1312460 w 2216625"/>
                <a:gd name="connsiteY2" fmla="*/ 209265 h 1221474"/>
                <a:gd name="connsiteX3" fmla="*/ 1380699 w 2216625"/>
                <a:gd name="connsiteY3" fmla="*/ 338919 h 1221474"/>
                <a:gd name="connsiteX4" fmla="*/ 1469410 w 2216625"/>
                <a:gd name="connsiteY4" fmla="*/ 386686 h 1221474"/>
                <a:gd name="connsiteX5" fmla="*/ 1585416 w 2216625"/>
                <a:gd name="connsiteY5" fmla="*/ 448101 h 1221474"/>
                <a:gd name="connsiteX6" fmla="*/ 1640007 w 2216625"/>
                <a:gd name="connsiteY6" fmla="*/ 482221 h 1221474"/>
                <a:gd name="connsiteX7" fmla="*/ 1715069 w 2216625"/>
                <a:gd name="connsiteY7" fmla="*/ 618698 h 1221474"/>
                <a:gd name="connsiteX8" fmla="*/ 1817428 w 2216625"/>
                <a:gd name="connsiteY8" fmla="*/ 775647 h 1221474"/>
                <a:gd name="connsiteX9" fmla="*/ 1919786 w 2216625"/>
                <a:gd name="connsiteY9" fmla="*/ 871182 h 1221474"/>
                <a:gd name="connsiteX10" fmla="*/ 2001672 w 2216625"/>
                <a:gd name="connsiteY10" fmla="*/ 959892 h 1221474"/>
                <a:gd name="connsiteX11" fmla="*/ 2097207 w 2216625"/>
                <a:gd name="connsiteY11" fmla="*/ 1034955 h 1221474"/>
                <a:gd name="connsiteX12" fmla="*/ 2185917 w 2216625"/>
                <a:gd name="connsiteY12" fmla="*/ 1103194 h 1221474"/>
                <a:gd name="connsiteX13" fmla="*/ 2213213 w 2216625"/>
                <a:gd name="connsiteY13" fmla="*/ 1150961 h 1221474"/>
                <a:gd name="connsiteX14" fmla="*/ 2206389 w 2216625"/>
                <a:gd name="connsiteY14" fmla="*/ 1150961 h 1221474"/>
                <a:gd name="connsiteX15" fmla="*/ 2035792 w 2216625"/>
                <a:gd name="connsiteY15" fmla="*/ 1157785 h 1221474"/>
                <a:gd name="connsiteX16" fmla="*/ 1899314 w 2216625"/>
                <a:gd name="connsiteY16" fmla="*/ 1171433 h 1221474"/>
                <a:gd name="connsiteX17" fmla="*/ 1796956 w 2216625"/>
                <a:gd name="connsiteY17" fmla="*/ 1171433 h 1221474"/>
                <a:gd name="connsiteX18" fmla="*/ 1742365 w 2216625"/>
                <a:gd name="connsiteY18" fmla="*/ 1191904 h 1221474"/>
                <a:gd name="connsiteX19" fmla="*/ 1701422 w 2216625"/>
                <a:gd name="connsiteY19" fmla="*/ 1212376 h 1221474"/>
                <a:gd name="connsiteX20" fmla="*/ 1660478 w 2216625"/>
                <a:gd name="connsiteY20" fmla="*/ 1212376 h 1221474"/>
                <a:gd name="connsiteX21" fmla="*/ 1585416 w 2216625"/>
                <a:gd name="connsiteY21" fmla="*/ 1157785 h 1221474"/>
                <a:gd name="connsiteX22" fmla="*/ 1510353 w 2216625"/>
                <a:gd name="connsiteY22" fmla="*/ 1150961 h 1221474"/>
                <a:gd name="connsiteX23" fmla="*/ 1373875 w 2216625"/>
                <a:gd name="connsiteY23" fmla="*/ 1150961 h 1221474"/>
                <a:gd name="connsiteX24" fmla="*/ 1244222 w 2216625"/>
                <a:gd name="connsiteY24" fmla="*/ 1150961 h 1221474"/>
                <a:gd name="connsiteX25" fmla="*/ 1128216 w 2216625"/>
                <a:gd name="connsiteY25" fmla="*/ 1150961 h 1221474"/>
                <a:gd name="connsiteX26" fmla="*/ 1066801 w 2216625"/>
                <a:gd name="connsiteY26" fmla="*/ 1144137 h 1221474"/>
                <a:gd name="connsiteX27" fmla="*/ 937147 w 2216625"/>
                <a:gd name="connsiteY27" fmla="*/ 1089546 h 1221474"/>
                <a:gd name="connsiteX28" fmla="*/ 814317 w 2216625"/>
                <a:gd name="connsiteY28" fmla="*/ 1082722 h 1221474"/>
                <a:gd name="connsiteX29" fmla="*/ 677840 w 2216625"/>
                <a:gd name="connsiteY29" fmla="*/ 1089546 h 1221474"/>
                <a:gd name="connsiteX30" fmla="*/ 541362 w 2216625"/>
                <a:gd name="connsiteY30" fmla="*/ 1062250 h 1221474"/>
                <a:gd name="connsiteX31" fmla="*/ 384413 w 2216625"/>
                <a:gd name="connsiteY31" fmla="*/ 1028131 h 1221474"/>
                <a:gd name="connsiteX32" fmla="*/ 206992 w 2216625"/>
                <a:gd name="connsiteY32" fmla="*/ 987188 h 1221474"/>
                <a:gd name="connsiteX33" fmla="*/ 63690 w 2216625"/>
                <a:gd name="connsiteY33" fmla="*/ 939421 h 1221474"/>
                <a:gd name="connsiteX34" fmla="*/ 15923 w 2216625"/>
                <a:gd name="connsiteY34" fmla="*/ 912125 h 1221474"/>
                <a:gd name="connsiteX35" fmla="*/ 2275 w 2216625"/>
                <a:gd name="connsiteY35" fmla="*/ 891653 h 1221474"/>
                <a:gd name="connsiteX36" fmla="*/ 29571 w 2216625"/>
                <a:gd name="connsiteY36" fmla="*/ 823415 h 1221474"/>
                <a:gd name="connsiteX37" fmla="*/ 125105 w 2216625"/>
                <a:gd name="connsiteY37" fmla="*/ 741528 h 1221474"/>
                <a:gd name="connsiteX38" fmla="*/ 268407 w 2216625"/>
                <a:gd name="connsiteY38" fmla="*/ 652818 h 1221474"/>
                <a:gd name="connsiteX39" fmla="*/ 391237 w 2216625"/>
                <a:gd name="connsiteY39" fmla="*/ 564107 h 1221474"/>
                <a:gd name="connsiteX40" fmla="*/ 514066 w 2216625"/>
                <a:gd name="connsiteY40" fmla="*/ 454925 h 1221474"/>
                <a:gd name="connsiteX41" fmla="*/ 589129 w 2216625"/>
                <a:gd name="connsiteY41" fmla="*/ 373039 h 1221474"/>
                <a:gd name="connsiteX42" fmla="*/ 643720 w 2216625"/>
                <a:gd name="connsiteY42" fmla="*/ 297976 h 1221474"/>
                <a:gd name="connsiteX43" fmla="*/ 698311 w 2216625"/>
                <a:gd name="connsiteY43" fmla="*/ 229737 h 1221474"/>
                <a:gd name="connsiteX44" fmla="*/ 711959 w 2216625"/>
                <a:gd name="connsiteY44" fmla="*/ 175146 h 1221474"/>
                <a:gd name="connsiteX45" fmla="*/ 746078 w 2216625"/>
                <a:gd name="connsiteY45" fmla="*/ 147850 h 1221474"/>
                <a:gd name="connsiteX46" fmla="*/ 834789 w 2216625"/>
                <a:gd name="connsiteY46" fmla="*/ 127379 h 1221474"/>
                <a:gd name="connsiteX47" fmla="*/ 889380 w 2216625"/>
                <a:gd name="connsiteY47" fmla="*/ 113731 h 1221474"/>
                <a:gd name="connsiteX48" fmla="*/ 950795 w 2216625"/>
                <a:gd name="connsiteY48" fmla="*/ 72788 h 1221474"/>
                <a:gd name="connsiteX49" fmla="*/ 1025857 w 2216625"/>
                <a:gd name="connsiteY49" fmla="*/ 18197 h 122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216625" h="1221474">
                  <a:moveTo>
                    <a:pt x="1025857" y="18197"/>
                  </a:moveTo>
                  <a:cubicBezTo>
                    <a:pt x="1056564" y="11373"/>
                    <a:pt x="1087273" y="0"/>
                    <a:pt x="1135040" y="31845"/>
                  </a:cubicBezTo>
                  <a:cubicBezTo>
                    <a:pt x="1182807" y="63690"/>
                    <a:pt x="1271517" y="158086"/>
                    <a:pt x="1312460" y="209265"/>
                  </a:cubicBezTo>
                  <a:cubicBezTo>
                    <a:pt x="1353403" y="260444"/>
                    <a:pt x="1354541" y="309349"/>
                    <a:pt x="1380699" y="338919"/>
                  </a:cubicBezTo>
                  <a:cubicBezTo>
                    <a:pt x="1406857" y="368489"/>
                    <a:pt x="1469410" y="386686"/>
                    <a:pt x="1469410" y="386686"/>
                  </a:cubicBezTo>
                  <a:lnTo>
                    <a:pt x="1585416" y="448101"/>
                  </a:lnTo>
                  <a:cubicBezTo>
                    <a:pt x="1613849" y="464024"/>
                    <a:pt x="1618398" y="453788"/>
                    <a:pt x="1640007" y="482221"/>
                  </a:cubicBezTo>
                  <a:cubicBezTo>
                    <a:pt x="1661616" y="510654"/>
                    <a:pt x="1685499" y="569794"/>
                    <a:pt x="1715069" y="618698"/>
                  </a:cubicBezTo>
                  <a:cubicBezTo>
                    <a:pt x="1744639" y="667602"/>
                    <a:pt x="1783309" y="733566"/>
                    <a:pt x="1817428" y="775647"/>
                  </a:cubicBezTo>
                  <a:cubicBezTo>
                    <a:pt x="1851548" y="817728"/>
                    <a:pt x="1889079" y="840475"/>
                    <a:pt x="1919786" y="871182"/>
                  </a:cubicBezTo>
                  <a:cubicBezTo>
                    <a:pt x="1950493" y="901889"/>
                    <a:pt x="1972102" y="932597"/>
                    <a:pt x="2001672" y="959892"/>
                  </a:cubicBezTo>
                  <a:cubicBezTo>
                    <a:pt x="2031242" y="987187"/>
                    <a:pt x="2097207" y="1034955"/>
                    <a:pt x="2097207" y="1034955"/>
                  </a:cubicBezTo>
                  <a:cubicBezTo>
                    <a:pt x="2127914" y="1058839"/>
                    <a:pt x="2166583" y="1083860"/>
                    <a:pt x="2185917" y="1103194"/>
                  </a:cubicBezTo>
                  <a:cubicBezTo>
                    <a:pt x="2205251" y="1122528"/>
                    <a:pt x="2209801" y="1143000"/>
                    <a:pt x="2213213" y="1150961"/>
                  </a:cubicBezTo>
                  <a:cubicBezTo>
                    <a:pt x="2216625" y="1158922"/>
                    <a:pt x="2206389" y="1150961"/>
                    <a:pt x="2206389" y="1150961"/>
                  </a:cubicBezTo>
                  <a:cubicBezTo>
                    <a:pt x="2176819" y="1152098"/>
                    <a:pt x="2086971" y="1154373"/>
                    <a:pt x="2035792" y="1157785"/>
                  </a:cubicBezTo>
                  <a:cubicBezTo>
                    <a:pt x="1984613" y="1161197"/>
                    <a:pt x="1939120" y="1169158"/>
                    <a:pt x="1899314" y="1171433"/>
                  </a:cubicBezTo>
                  <a:cubicBezTo>
                    <a:pt x="1859508" y="1173708"/>
                    <a:pt x="1823114" y="1168021"/>
                    <a:pt x="1796956" y="1171433"/>
                  </a:cubicBezTo>
                  <a:cubicBezTo>
                    <a:pt x="1770798" y="1174845"/>
                    <a:pt x="1758287" y="1185080"/>
                    <a:pt x="1742365" y="1191904"/>
                  </a:cubicBezTo>
                  <a:cubicBezTo>
                    <a:pt x="1726443" y="1198728"/>
                    <a:pt x="1715070" y="1208964"/>
                    <a:pt x="1701422" y="1212376"/>
                  </a:cubicBezTo>
                  <a:cubicBezTo>
                    <a:pt x="1687774" y="1215788"/>
                    <a:pt x="1679812" y="1221474"/>
                    <a:pt x="1660478" y="1212376"/>
                  </a:cubicBezTo>
                  <a:cubicBezTo>
                    <a:pt x="1641144" y="1203278"/>
                    <a:pt x="1610437" y="1168021"/>
                    <a:pt x="1585416" y="1157785"/>
                  </a:cubicBezTo>
                  <a:cubicBezTo>
                    <a:pt x="1560395" y="1147549"/>
                    <a:pt x="1545610" y="1152098"/>
                    <a:pt x="1510353" y="1150961"/>
                  </a:cubicBezTo>
                  <a:cubicBezTo>
                    <a:pt x="1475096" y="1149824"/>
                    <a:pt x="1373875" y="1150961"/>
                    <a:pt x="1373875" y="1150961"/>
                  </a:cubicBezTo>
                  <a:lnTo>
                    <a:pt x="1244222" y="1150961"/>
                  </a:lnTo>
                  <a:cubicBezTo>
                    <a:pt x="1203279" y="1150961"/>
                    <a:pt x="1157786" y="1152098"/>
                    <a:pt x="1128216" y="1150961"/>
                  </a:cubicBezTo>
                  <a:cubicBezTo>
                    <a:pt x="1098646" y="1149824"/>
                    <a:pt x="1098646" y="1154373"/>
                    <a:pt x="1066801" y="1144137"/>
                  </a:cubicBezTo>
                  <a:cubicBezTo>
                    <a:pt x="1034956" y="1133901"/>
                    <a:pt x="979228" y="1099782"/>
                    <a:pt x="937147" y="1089546"/>
                  </a:cubicBezTo>
                  <a:cubicBezTo>
                    <a:pt x="895066" y="1079310"/>
                    <a:pt x="857535" y="1082722"/>
                    <a:pt x="814317" y="1082722"/>
                  </a:cubicBezTo>
                  <a:cubicBezTo>
                    <a:pt x="771099" y="1082722"/>
                    <a:pt x="723332" y="1092958"/>
                    <a:pt x="677840" y="1089546"/>
                  </a:cubicBezTo>
                  <a:cubicBezTo>
                    <a:pt x="632348" y="1086134"/>
                    <a:pt x="541362" y="1062250"/>
                    <a:pt x="541362" y="1062250"/>
                  </a:cubicBezTo>
                  <a:lnTo>
                    <a:pt x="384413" y="1028131"/>
                  </a:lnTo>
                  <a:cubicBezTo>
                    <a:pt x="328685" y="1015621"/>
                    <a:pt x="260446" y="1001973"/>
                    <a:pt x="206992" y="987188"/>
                  </a:cubicBezTo>
                  <a:cubicBezTo>
                    <a:pt x="153538" y="972403"/>
                    <a:pt x="95535" y="951932"/>
                    <a:pt x="63690" y="939421"/>
                  </a:cubicBezTo>
                  <a:cubicBezTo>
                    <a:pt x="31845" y="926911"/>
                    <a:pt x="26159" y="920086"/>
                    <a:pt x="15923" y="912125"/>
                  </a:cubicBezTo>
                  <a:cubicBezTo>
                    <a:pt x="5687" y="904164"/>
                    <a:pt x="0" y="906438"/>
                    <a:pt x="2275" y="891653"/>
                  </a:cubicBezTo>
                  <a:cubicBezTo>
                    <a:pt x="4550" y="876868"/>
                    <a:pt x="9099" y="848436"/>
                    <a:pt x="29571" y="823415"/>
                  </a:cubicBezTo>
                  <a:cubicBezTo>
                    <a:pt x="50043" y="798394"/>
                    <a:pt x="85299" y="769961"/>
                    <a:pt x="125105" y="741528"/>
                  </a:cubicBezTo>
                  <a:cubicBezTo>
                    <a:pt x="164911" y="713095"/>
                    <a:pt x="224052" y="682388"/>
                    <a:pt x="268407" y="652818"/>
                  </a:cubicBezTo>
                  <a:cubicBezTo>
                    <a:pt x="312762" y="623248"/>
                    <a:pt x="350294" y="597089"/>
                    <a:pt x="391237" y="564107"/>
                  </a:cubicBezTo>
                  <a:cubicBezTo>
                    <a:pt x="432180" y="531125"/>
                    <a:pt x="481084" y="486770"/>
                    <a:pt x="514066" y="454925"/>
                  </a:cubicBezTo>
                  <a:cubicBezTo>
                    <a:pt x="547048" y="423080"/>
                    <a:pt x="567520" y="399197"/>
                    <a:pt x="589129" y="373039"/>
                  </a:cubicBezTo>
                  <a:cubicBezTo>
                    <a:pt x="610738" y="346881"/>
                    <a:pt x="625523" y="321860"/>
                    <a:pt x="643720" y="297976"/>
                  </a:cubicBezTo>
                  <a:cubicBezTo>
                    <a:pt x="661917" y="274092"/>
                    <a:pt x="686938" y="250209"/>
                    <a:pt x="698311" y="229737"/>
                  </a:cubicBezTo>
                  <a:cubicBezTo>
                    <a:pt x="709684" y="209265"/>
                    <a:pt x="703998" y="188794"/>
                    <a:pt x="711959" y="175146"/>
                  </a:cubicBezTo>
                  <a:cubicBezTo>
                    <a:pt x="719920" y="161498"/>
                    <a:pt x="725606" y="155811"/>
                    <a:pt x="746078" y="147850"/>
                  </a:cubicBezTo>
                  <a:cubicBezTo>
                    <a:pt x="766550" y="139889"/>
                    <a:pt x="810905" y="133066"/>
                    <a:pt x="834789" y="127379"/>
                  </a:cubicBezTo>
                  <a:cubicBezTo>
                    <a:pt x="858673" y="121693"/>
                    <a:pt x="870046" y="122829"/>
                    <a:pt x="889380" y="113731"/>
                  </a:cubicBezTo>
                  <a:cubicBezTo>
                    <a:pt x="908714" y="104633"/>
                    <a:pt x="930323" y="87573"/>
                    <a:pt x="950795" y="72788"/>
                  </a:cubicBezTo>
                  <a:cubicBezTo>
                    <a:pt x="971267" y="58003"/>
                    <a:pt x="995150" y="25021"/>
                    <a:pt x="1025857" y="18197"/>
                  </a:cubicBezTo>
                  <a:close/>
                </a:path>
              </a:pathLst>
            </a:custGeom>
            <a:solidFill>
              <a:srgbClr val="00B050"/>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1000" kern="0">
                <a:solidFill>
                  <a:srgbClr val="000000">
                    <a:lumMod val="65000"/>
                    <a:lumOff val="35000"/>
                  </a:srgbClr>
                </a:solidFill>
                <a:latin typeface="Calibri"/>
                <a:ea typeface=""/>
                <a:cs typeface=""/>
              </a:endParaRPr>
            </a:p>
          </p:txBody>
        </p:sp>
        <p:sp>
          <p:nvSpPr>
            <p:cNvPr id="703" name="Freeform 702"/>
            <p:cNvSpPr/>
            <p:nvPr/>
          </p:nvSpPr>
          <p:spPr>
            <a:xfrm>
              <a:off x="4557714" y="4432991"/>
              <a:ext cx="1063362" cy="549796"/>
            </a:xfrm>
            <a:custGeom>
              <a:avLst/>
              <a:gdLst>
                <a:gd name="connsiteX0" fmla="*/ 30708 w 1197591"/>
                <a:gd name="connsiteY0" fmla="*/ 533400 h 867771"/>
                <a:gd name="connsiteX1" fmla="*/ 180833 w 1197591"/>
                <a:gd name="connsiteY1" fmla="*/ 424218 h 867771"/>
                <a:gd name="connsiteX2" fmla="*/ 317311 w 1197591"/>
                <a:gd name="connsiteY2" fmla="*/ 233149 h 867771"/>
                <a:gd name="connsiteX3" fmla="*/ 399197 w 1197591"/>
                <a:gd name="connsiteY3" fmla="*/ 69376 h 867771"/>
                <a:gd name="connsiteX4" fmla="*/ 467436 w 1197591"/>
                <a:gd name="connsiteY4" fmla="*/ 7961 h 867771"/>
                <a:gd name="connsiteX5" fmla="*/ 624385 w 1197591"/>
                <a:gd name="connsiteY5" fmla="*/ 21609 h 867771"/>
                <a:gd name="connsiteX6" fmla="*/ 767687 w 1197591"/>
                <a:gd name="connsiteY6" fmla="*/ 123967 h 867771"/>
                <a:gd name="connsiteX7" fmla="*/ 938284 w 1197591"/>
                <a:gd name="connsiteY7" fmla="*/ 239973 h 867771"/>
                <a:gd name="connsiteX8" fmla="*/ 1081585 w 1197591"/>
                <a:gd name="connsiteY8" fmla="*/ 349155 h 867771"/>
                <a:gd name="connsiteX9" fmla="*/ 1170296 w 1197591"/>
                <a:gd name="connsiteY9" fmla="*/ 396923 h 867771"/>
                <a:gd name="connsiteX10" fmla="*/ 1190767 w 1197591"/>
                <a:gd name="connsiteY10" fmla="*/ 417394 h 867771"/>
                <a:gd name="connsiteX11" fmla="*/ 1129352 w 1197591"/>
                <a:gd name="connsiteY11" fmla="*/ 465161 h 867771"/>
                <a:gd name="connsiteX12" fmla="*/ 992875 w 1197591"/>
                <a:gd name="connsiteY12" fmla="*/ 553872 h 867771"/>
                <a:gd name="connsiteX13" fmla="*/ 917812 w 1197591"/>
                <a:gd name="connsiteY13" fmla="*/ 608463 h 867771"/>
                <a:gd name="connsiteX14" fmla="*/ 842749 w 1197591"/>
                <a:gd name="connsiteY14" fmla="*/ 669878 h 867771"/>
                <a:gd name="connsiteX15" fmla="*/ 808630 w 1197591"/>
                <a:gd name="connsiteY15" fmla="*/ 717645 h 867771"/>
                <a:gd name="connsiteX16" fmla="*/ 801806 w 1197591"/>
                <a:gd name="connsiteY16" fmla="*/ 765412 h 867771"/>
                <a:gd name="connsiteX17" fmla="*/ 788158 w 1197591"/>
                <a:gd name="connsiteY17" fmla="*/ 799532 h 867771"/>
                <a:gd name="connsiteX18" fmla="*/ 774511 w 1197591"/>
                <a:gd name="connsiteY18" fmla="*/ 813179 h 867771"/>
                <a:gd name="connsiteX19" fmla="*/ 651681 w 1197591"/>
                <a:gd name="connsiteY19" fmla="*/ 854123 h 867771"/>
                <a:gd name="connsiteX20" fmla="*/ 201305 w 1197591"/>
                <a:gd name="connsiteY20" fmla="*/ 840475 h 867771"/>
                <a:gd name="connsiteX21" fmla="*/ 44355 w 1197591"/>
                <a:gd name="connsiteY21" fmla="*/ 690349 h 867771"/>
                <a:gd name="connsiteX22" fmla="*/ 3412 w 1197591"/>
                <a:gd name="connsiteY22" fmla="*/ 594815 h 867771"/>
                <a:gd name="connsiteX23" fmla="*/ 30708 w 1197591"/>
                <a:gd name="connsiteY23" fmla="*/ 533400 h 86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7591" h="867771">
                  <a:moveTo>
                    <a:pt x="30708" y="533400"/>
                  </a:moveTo>
                  <a:cubicBezTo>
                    <a:pt x="60278" y="504967"/>
                    <a:pt x="133066" y="474260"/>
                    <a:pt x="180833" y="424218"/>
                  </a:cubicBezTo>
                  <a:cubicBezTo>
                    <a:pt x="228600" y="374176"/>
                    <a:pt x="280917" y="292289"/>
                    <a:pt x="317311" y="233149"/>
                  </a:cubicBezTo>
                  <a:cubicBezTo>
                    <a:pt x="353705" y="174009"/>
                    <a:pt x="374176" y="106907"/>
                    <a:pt x="399197" y="69376"/>
                  </a:cubicBezTo>
                  <a:cubicBezTo>
                    <a:pt x="424218" y="31845"/>
                    <a:pt x="429905" y="15922"/>
                    <a:pt x="467436" y="7961"/>
                  </a:cubicBezTo>
                  <a:cubicBezTo>
                    <a:pt x="504967" y="0"/>
                    <a:pt x="574343" y="2275"/>
                    <a:pt x="624385" y="21609"/>
                  </a:cubicBezTo>
                  <a:cubicBezTo>
                    <a:pt x="674427" y="40943"/>
                    <a:pt x="715371" y="87573"/>
                    <a:pt x="767687" y="123967"/>
                  </a:cubicBezTo>
                  <a:cubicBezTo>
                    <a:pt x="820003" y="160361"/>
                    <a:pt x="885968" y="202442"/>
                    <a:pt x="938284" y="239973"/>
                  </a:cubicBezTo>
                  <a:cubicBezTo>
                    <a:pt x="990600" y="277504"/>
                    <a:pt x="1042916" y="322997"/>
                    <a:pt x="1081585" y="349155"/>
                  </a:cubicBezTo>
                  <a:cubicBezTo>
                    <a:pt x="1120254" y="375313"/>
                    <a:pt x="1152099" y="385550"/>
                    <a:pt x="1170296" y="396923"/>
                  </a:cubicBezTo>
                  <a:cubicBezTo>
                    <a:pt x="1188493" y="408296"/>
                    <a:pt x="1197591" y="406021"/>
                    <a:pt x="1190767" y="417394"/>
                  </a:cubicBezTo>
                  <a:cubicBezTo>
                    <a:pt x="1183943" y="428767"/>
                    <a:pt x="1162334" y="442415"/>
                    <a:pt x="1129352" y="465161"/>
                  </a:cubicBezTo>
                  <a:cubicBezTo>
                    <a:pt x="1096370" y="487907"/>
                    <a:pt x="1028132" y="529988"/>
                    <a:pt x="992875" y="553872"/>
                  </a:cubicBezTo>
                  <a:cubicBezTo>
                    <a:pt x="957618" y="577756"/>
                    <a:pt x="942833" y="589129"/>
                    <a:pt x="917812" y="608463"/>
                  </a:cubicBezTo>
                  <a:cubicBezTo>
                    <a:pt x="892791" y="627797"/>
                    <a:pt x="860946" y="651681"/>
                    <a:pt x="842749" y="669878"/>
                  </a:cubicBezTo>
                  <a:cubicBezTo>
                    <a:pt x="824552" y="688075"/>
                    <a:pt x="815454" y="701723"/>
                    <a:pt x="808630" y="717645"/>
                  </a:cubicBezTo>
                  <a:cubicBezTo>
                    <a:pt x="801806" y="733567"/>
                    <a:pt x="805218" y="751764"/>
                    <a:pt x="801806" y="765412"/>
                  </a:cubicBezTo>
                  <a:cubicBezTo>
                    <a:pt x="798394" y="779060"/>
                    <a:pt x="792707" y="791571"/>
                    <a:pt x="788158" y="799532"/>
                  </a:cubicBezTo>
                  <a:cubicBezTo>
                    <a:pt x="783609" y="807493"/>
                    <a:pt x="797257" y="804081"/>
                    <a:pt x="774511" y="813179"/>
                  </a:cubicBezTo>
                  <a:cubicBezTo>
                    <a:pt x="751765" y="822277"/>
                    <a:pt x="747215" y="849574"/>
                    <a:pt x="651681" y="854123"/>
                  </a:cubicBezTo>
                  <a:cubicBezTo>
                    <a:pt x="556147" y="858672"/>
                    <a:pt x="302526" y="867771"/>
                    <a:pt x="201305" y="840475"/>
                  </a:cubicBezTo>
                  <a:cubicBezTo>
                    <a:pt x="100084" y="813179"/>
                    <a:pt x="77337" y="731292"/>
                    <a:pt x="44355" y="690349"/>
                  </a:cubicBezTo>
                  <a:cubicBezTo>
                    <a:pt x="11373" y="649406"/>
                    <a:pt x="6824" y="620973"/>
                    <a:pt x="3412" y="594815"/>
                  </a:cubicBezTo>
                  <a:cubicBezTo>
                    <a:pt x="0" y="568657"/>
                    <a:pt x="1138" y="561833"/>
                    <a:pt x="30708" y="533400"/>
                  </a:cubicBezTo>
                  <a:close/>
                </a:path>
              </a:pathLst>
            </a:custGeom>
            <a:solidFill>
              <a:sysClr val="window" lastClr="FFFFFF">
                <a:lumMod val="50000"/>
              </a:sysClr>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1000" kern="0">
                <a:solidFill>
                  <a:srgbClr val="000000">
                    <a:lumMod val="65000"/>
                    <a:lumOff val="35000"/>
                  </a:srgbClr>
                </a:solidFill>
                <a:latin typeface="Calibri"/>
                <a:ea typeface=""/>
                <a:cs typeface=""/>
              </a:endParaRPr>
            </a:p>
          </p:txBody>
        </p:sp>
        <p:sp>
          <p:nvSpPr>
            <p:cNvPr id="704" name="Freeform 703"/>
            <p:cNvSpPr/>
            <p:nvPr/>
          </p:nvSpPr>
          <p:spPr>
            <a:xfrm>
              <a:off x="1306029" y="5047722"/>
              <a:ext cx="5402646" cy="929536"/>
            </a:xfrm>
            <a:custGeom>
              <a:avLst/>
              <a:gdLst>
                <a:gd name="connsiteX0" fmla="*/ 1137 w 6084627"/>
                <a:gd name="connsiteY0" fmla="*/ 1409131 h 1467134"/>
                <a:gd name="connsiteX1" fmla="*/ 69376 w 6084627"/>
                <a:gd name="connsiteY1" fmla="*/ 1429603 h 1467134"/>
                <a:gd name="connsiteX2" fmla="*/ 164910 w 6084627"/>
                <a:gd name="connsiteY2" fmla="*/ 1463722 h 1467134"/>
                <a:gd name="connsiteX3" fmla="*/ 403746 w 6084627"/>
                <a:gd name="connsiteY3" fmla="*/ 1450075 h 1467134"/>
                <a:gd name="connsiteX4" fmla="*/ 622110 w 6084627"/>
                <a:gd name="connsiteY4" fmla="*/ 1409131 h 1467134"/>
                <a:gd name="connsiteX5" fmla="*/ 901889 w 6084627"/>
                <a:gd name="connsiteY5" fmla="*/ 1334069 h 1467134"/>
                <a:gd name="connsiteX6" fmla="*/ 1215788 w 6084627"/>
                <a:gd name="connsiteY6" fmla="*/ 1197591 h 1467134"/>
                <a:gd name="connsiteX7" fmla="*/ 1454624 w 6084627"/>
                <a:gd name="connsiteY7" fmla="*/ 1081585 h 1467134"/>
                <a:gd name="connsiteX8" fmla="*/ 1707107 w 6084627"/>
                <a:gd name="connsiteY8" fmla="*/ 986051 h 1467134"/>
                <a:gd name="connsiteX9" fmla="*/ 1973239 w 6084627"/>
                <a:gd name="connsiteY9" fmla="*/ 958755 h 1467134"/>
                <a:gd name="connsiteX10" fmla="*/ 2164307 w 6084627"/>
                <a:gd name="connsiteY10" fmla="*/ 938284 h 1467134"/>
                <a:gd name="connsiteX11" fmla="*/ 2328080 w 6084627"/>
                <a:gd name="connsiteY11" fmla="*/ 965579 h 1467134"/>
                <a:gd name="connsiteX12" fmla="*/ 2457734 w 6084627"/>
                <a:gd name="connsiteY12" fmla="*/ 992875 h 1467134"/>
                <a:gd name="connsiteX13" fmla="*/ 2744337 w 6084627"/>
                <a:gd name="connsiteY13" fmla="*/ 965579 h 1467134"/>
                <a:gd name="connsiteX14" fmla="*/ 3017292 w 6084627"/>
                <a:gd name="connsiteY14" fmla="*/ 965579 h 1467134"/>
                <a:gd name="connsiteX15" fmla="*/ 3256128 w 6084627"/>
                <a:gd name="connsiteY15" fmla="*/ 999699 h 1467134"/>
                <a:gd name="connsiteX16" fmla="*/ 3529083 w 6084627"/>
                <a:gd name="connsiteY16" fmla="*/ 1040642 h 1467134"/>
                <a:gd name="connsiteX17" fmla="*/ 3726976 w 6084627"/>
                <a:gd name="connsiteY17" fmla="*/ 979227 h 1467134"/>
                <a:gd name="connsiteX18" fmla="*/ 3849806 w 6084627"/>
                <a:gd name="connsiteY18" fmla="*/ 917812 h 1467134"/>
                <a:gd name="connsiteX19" fmla="*/ 4040875 w 6084627"/>
                <a:gd name="connsiteY19" fmla="*/ 904164 h 1467134"/>
                <a:gd name="connsiteX20" fmla="*/ 4341125 w 6084627"/>
                <a:gd name="connsiteY20" fmla="*/ 890517 h 1467134"/>
                <a:gd name="connsiteX21" fmla="*/ 4552666 w 6084627"/>
                <a:gd name="connsiteY21" fmla="*/ 890517 h 1467134"/>
                <a:gd name="connsiteX22" fmla="*/ 4607257 w 6084627"/>
                <a:gd name="connsiteY22" fmla="*/ 842749 h 1467134"/>
                <a:gd name="connsiteX23" fmla="*/ 4600433 w 6084627"/>
                <a:gd name="connsiteY23" fmla="*/ 774511 h 1467134"/>
                <a:gd name="connsiteX24" fmla="*/ 4552666 w 6084627"/>
                <a:gd name="connsiteY24" fmla="*/ 719920 h 1467134"/>
                <a:gd name="connsiteX25" fmla="*/ 4532194 w 6084627"/>
                <a:gd name="connsiteY25" fmla="*/ 706272 h 1467134"/>
                <a:gd name="connsiteX26" fmla="*/ 4532194 w 6084627"/>
                <a:gd name="connsiteY26" fmla="*/ 678976 h 1467134"/>
                <a:gd name="connsiteX27" fmla="*/ 4641376 w 6084627"/>
                <a:gd name="connsiteY27" fmla="*/ 672152 h 1467134"/>
                <a:gd name="connsiteX28" fmla="*/ 4832445 w 6084627"/>
                <a:gd name="connsiteY28" fmla="*/ 672152 h 1467134"/>
                <a:gd name="connsiteX29" fmla="*/ 5064457 w 6084627"/>
                <a:gd name="connsiteY29" fmla="*/ 651681 h 1467134"/>
                <a:gd name="connsiteX30" fmla="*/ 5248701 w 6084627"/>
                <a:gd name="connsiteY30" fmla="*/ 610737 h 1467134"/>
                <a:gd name="connsiteX31" fmla="*/ 5337412 w 6084627"/>
                <a:gd name="connsiteY31" fmla="*/ 569794 h 1467134"/>
                <a:gd name="connsiteX32" fmla="*/ 5337412 w 6084627"/>
                <a:gd name="connsiteY32" fmla="*/ 522027 h 1467134"/>
                <a:gd name="connsiteX33" fmla="*/ 5262349 w 6084627"/>
                <a:gd name="connsiteY33" fmla="*/ 446964 h 1467134"/>
                <a:gd name="connsiteX34" fmla="*/ 5159991 w 6084627"/>
                <a:gd name="connsiteY34" fmla="*/ 392373 h 1467134"/>
                <a:gd name="connsiteX35" fmla="*/ 5153167 w 6084627"/>
                <a:gd name="connsiteY35" fmla="*/ 324134 h 1467134"/>
                <a:gd name="connsiteX36" fmla="*/ 5187286 w 6084627"/>
                <a:gd name="connsiteY36" fmla="*/ 303663 h 1467134"/>
                <a:gd name="connsiteX37" fmla="*/ 5357883 w 6084627"/>
                <a:gd name="connsiteY37" fmla="*/ 296839 h 1467134"/>
                <a:gd name="connsiteX38" fmla="*/ 5508009 w 6084627"/>
                <a:gd name="connsiteY38" fmla="*/ 296839 h 1467134"/>
                <a:gd name="connsiteX39" fmla="*/ 5589895 w 6084627"/>
                <a:gd name="connsiteY39" fmla="*/ 290015 h 1467134"/>
                <a:gd name="connsiteX40" fmla="*/ 5644486 w 6084627"/>
                <a:gd name="connsiteY40" fmla="*/ 221776 h 1467134"/>
                <a:gd name="connsiteX41" fmla="*/ 5740021 w 6084627"/>
                <a:gd name="connsiteY41" fmla="*/ 167185 h 1467134"/>
                <a:gd name="connsiteX42" fmla="*/ 5876498 w 6084627"/>
                <a:gd name="connsiteY42" fmla="*/ 133066 h 1467134"/>
                <a:gd name="connsiteX43" fmla="*/ 5999328 w 6084627"/>
                <a:gd name="connsiteY43" fmla="*/ 119418 h 1467134"/>
                <a:gd name="connsiteX44" fmla="*/ 6060743 w 6084627"/>
                <a:gd name="connsiteY44" fmla="*/ 85299 h 1467134"/>
                <a:gd name="connsiteX45" fmla="*/ 6074391 w 6084627"/>
                <a:gd name="connsiteY45" fmla="*/ 51179 h 1467134"/>
                <a:gd name="connsiteX46" fmla="*/ 5999328 w 6084627"/>
                <a:gd name="connsiteY46" fmla="*/ 23884 h 1467134"/>
                <a:gd name="connsiteX47" fmla="*/ 5978857 w 6084627"/>
                <a:gd name="connsiteY47" fmla="*/ 3412 h 1467134"/>
                <a:gd name="connsiteX48" fmla="*/ 5849203 w 6084627"/>
                <a:gd name="connsiteY48" fmla="*/ 3412 h 1467134"/>
                <a:gd name="connsiteX49" fmla="*/ 5705901 w 6084627"/>
                <a:gd name="connsiteY49" fmla="*/ 17060 h 1467134"/>
                <a:gd name="connsiteX50" fmla="*/ 5548952 w 6084627"/>
                <a:gd name="connsiteY50" fmla="*/ 10236 h 1467134"/>
                <a:gd name="connsiteX51" fmla="*/ 5473889 w 6084627"/>
                <a:gd name="connsiteY51" fmla="*/ 17060 h 1467134"/>
                <a:gd name="connsiteX52" fmla="*/ 5432946 w 6084627"/>
                <a:gd name="connsiteY52" fmla="*/ 44355 h 1467134"/>
                <a:gd name="connsiteX53" fmla="*/ 5426122 w 6084627"/>
                <a:gd name="connsiteY53" fmla="*/ 92122 h 1467134"/>
                <a:gd name="connsiteX54" fmla="*/ 5439770 w 6084627"/>
                <a:gd name="connsiteY54" fmla="*/ 139890 h 1467134"/>
                <a:gd name="connsiteX55" fmla="*/ 5473889 w 6084627"/>
                <a:gd name="connsiteY55" fmla="*/ 167185 h 1467134"/>
                <a:gd name="connsiteX56" fmla="*/ 5528480 w 6084627"/>
                <a:gd name="connsiteY56" fmla="*/ 187657 h 1467134"/>
                <a:gd name="connsiteX57" fmla="*/ 5562600 w 6084627"/>
                <a:gd name="connsiteY57" fmla="*/ 208128 h 1467134"/>
                <a:gd name="connsiteX58" fmla="*/ 5569424 w 6084627"/>
                <a:gd name="connsiteY58" fmla="*/ 242248 h 1467134"/>
                <a:gd name="connsiteX59" fmla="*/ 5439770 w 6084627"/>
                <a:gd name="connsiteY59" fmla="*/ 249072 h 1467134"/>
                <a:gd name="connsiteX60" fmla="*/ 5269173 w 6084627"/>
                <a:gd name="connsiteY60" fmla="*/ 255896 h 1467134"/>
                <a:gd name="connsiteX61" fmla="*/ 5146343 w 6084627"/>
                <a:gd name="connsiteY61" fmla="*/ 283191 h 1467134"/>
                <a:gd name="connsiteX62" fmla="*/ 5091752 w 6084627"/>
                <a:gd name="connsiteY62" fmla="*/ 317311 h 1467134"/>
                <a:gd name="connsiteX63" fmla="*/ 5112224 w 6084627"/>
                <a:gd name="connsiteY63" fmla="*/ 378725 h 1467134"/>
                <a:gd name="connsiteX64" fmla="*/ 5153167 w 6084627"/>
                <a:gd name="connsiteY64" fmla="*/ 446964 h 1467134"/>
                <a:gd name="connsiteX65" fmla="*/ 5235054 w 6084627"/>
                <a:gd name="connsiteY65" fmla="*/ 487908 h 1467134"/>
                <a:gd name="connsiteX66" fmla="*/ 5282821 w 6084627"/>
                <a:gd name="connsiteY66" fmla="*/ 522027 h 1467134"/>
                <a:gd name="connsiteX67" fmla="*/ 5289645 w 6084627"/>
                <a:gd name="connsiteY67" fmla="*/ 549322 h 1467134"/>
                <a:gd name="connsiteX68" fmla="*/ 5200934 w 6084627"/>
                <a:gd name="connsiteY68" fmla="*/ 597090 h 1467134"/>
                <a:gd name="connsiteX69" fmla="*/ 4948451 w 6084627"/>
                <a:gd name="connsiteY69" fmla="*/ 624385 h 1467134"/>
                <a:gd name="connsiteX70" fmla="*/ 4757382 w 6084627"/>
                <a:gd name="connsiteY70" fmla="*/ 631209 h 1467134"/>
                <a:gd name="connsiteX71" fmla="*/ 4579961 w 6084627"/>
                <a:gd name="connsiteY71" fmla="*/ 631209 h 1467134"/>
                <a:gd name="connsiteX72" fmla="*/ 4525370 w 6084627"/>
                <a:gd name="connsiteY72" fmla="*/ 631209 h 1467134"/>
                <a:gd name="connsiteX73" fmla="*/ 4491251 w 6084627"/>
                <a:gd name="connsiteY73" fmla="*/ 672152 h 1467134"/>
                <a:gd name="connsiteX74" fmla="*/ 4491251 w 6084627"/>
                <a:gd name="connsiteY74" fmla="*/ 706272 h 1467134"/>
                <a:gd name="connsiteX75" fmla="*/ 4532194 w 6084627"/>
                <a:gd name="connsiteY75" fmla="*/ 760863 h 1467134"/>
                <a:gd name="connsiteX76" fmla="*/ 4573137 w 6084627"/>
                <a:gd name="connsiteY76" fmla="*/ 788158 h 1467134"/>
                <a:gd name="connsiteX77" fmla="*/ 4559489 w 6084627"/>
                <a:gd name="connsiteY77" fmla="*/ 815454 h 1467134"/>
                <a:gd name="connsiteX78" fmla="*/ 4504898 w 6084627"/>
                <a:gd name="connsiteY78" fmla="*/ 829102 h 1467134"/>
                <a:gd name="connsiteX79" fmla="*/ 4341125 w 6084627"/>
                <a:gd name="connsiteY79" fmla="*/ 856397 h 1467134"/>
                <a:gd name="connsiteX80" fmla="*/ 4081818 w 6084627"/>
                <a:gd name="connsiteY80" fmla="*/ 863221 h 1467134"/>
                <a:gd name="connsiteX81" fmla="*/ 3952164 w 6084627"/>
                <a:gd name="connsiteY81" fmla="*/ 863221 h 1467134"/>
                <a:gd name="connsiteX82" fmla="*/ 3849806 w 6084627"/>
                <a:gd name="connsiteY82" fmla="*/ 876869 h 1467134"/>
                <a:gd name="connsiteX83" fmla="*/ 3761095 w 6084627"/>
                <a:gd name="connsiteY83" fmla="*/ 917812 h 1467134"/>
                <a:gd name="connsiteX84" fmla="*/ 3651913 w 6084627"/>
                <a:gd name="connsiteY84" fmla="*/ 958755 h 1467134"/>
                <a:gd name="connsiteX85" fmla="*/ 3576851 w 6084627"/>
                <a:gd name="connsiteY85" fmla="*/ 979227 h 1467134"/>
                <a:gd name="connsiteX86" fmla="*/ 3460845 w 6084627"/>
                <a:gd name="connsiteY86" fmla="*/ 979227 h 1467134"/>
                <a:gd name="connsiteX87" fmla="*/ 3262952 w 6084627"/>
                <a:gd name="connsiteY87" fmla="*/ 958755 h 1467134"/>
                <a:gd name="connsiteX88" fmla="*/ 3106003 w 6084627"/>
                <a:gd name="connsiteY88" fmla="*/ 924636 h 1467134"/>
                <a:gd name="connsiteX89" fmla="*/ 2942230 w 6084627"/>
                <a:gd name="connsiteY89" fmla="*/ 904164 h 1467134"/>
                <a:gd name="connsiteX90" fmla="*/ 2792104 w 6084627"/>
                <a:gd name="connsiteY90" fmla="*/ 910988 h 1467134"/>
                <a:gd name="connsiteX91" fmla="*/ 2594212 w 6084627"/>
                <a:gd name="connsiteY91" fmla="*/ 931460 h 1467134"/>
                <a:gd name="connsiteX92" fmla="*/ 2450910 w 6084627"/>
                <a:gd name="connsiteY92" fmla="*/ 931460 h 1467134"/>
                <a:gd name="connsiteX93" fmla="*/ 2369024 w 6084627"/>
                <a:gd name="connsiteY93" fmla="*/ 917812 h 1467134"/>
                <a:gd name="connsiteX94" fmla="*/ 2287137 w 6084627"/>
                <a:gd name="connsiteY94" fmla="*/ 890517 h 1467134"/>
                <a:gd name="connsiteX95" fmla="*/ 2225722 w 6084627"/>
                <a:gd name="connsiteY95" fmla="*/ 883693 h 1467134"/>
                <a:gd name="connsiteX96" fmla="*/ 2164307 w 6084627"/>
                <a:gd name="connsiteY96" fmla="*/ 883693 h 1467134"/>
                <a:gd name="connsiteX97" fmla="*/ 2116540 w 6084627"/>
                <a:gd name="connsiteY97" fmla="*/ 863221 h 1467134"/>
                <a:gd name="connsiteX98" fmla="*/ 2109716 w 6084627"/>
                <a:gd name="connsiteY98" fmla="*/ 829102 h 1467134"/>
                <a:gd name="connsiteX99" fmla="*/ 2137012 w 6084627"/>
                <a:gd name="connsiteY99" fmla="*/ 781334 h 1467134"/>
                <a:gd name="connsiteX100" fmla="*/ 2068773 w 6084627"/>
                <a:gd name="connsiteY100" fmla="*/ 760863 h 1467134"/>
                <a:gd name="connsiteX101" fmla="*/ 1952767 w 6084627"/>
                <a:gd name="connsiteY101" fmla="*/ 747215 h 1467134"/>
                <a:gd name="connsiteX102" fmla="*/ 1843585 w 6084627"/>
                <a:gd name="connsiteY102" fmla="*/ 699448 h 1467134"/>
                <a:gd name="connsiteX103" fmla="*/ 1768522 w 6084627"/>
                <a:gd name="connsiteY103" fmla="*/ 658505 h 1467134"/>
                <a:gd name="connsiteX104" fmla="*/ 1707107 w 6084627"/>
                <a:gd name="connsiteY104" fmla="*/ 617561 h 1467134"/>
                <a:gd name="connsiteX105" fmla="*/ 1686636 w 6084627"/>
                <a:gd name="connsiteY105" fmla="*/ 617561 h 1467134"/>
                <a:gd name="connsiteX106" fmla="*/ 1352266 w 6084627"/>
                <a:gd name="connsiteY106" fmla="*/ 617561 h 1467134"/>
                <a:gd name="connsiteX107" fmla="*/ 1181669 w 6084627"/>
                <a:gd name="connsiteY107" fmla="*/ 617561 h 1467134"/>
                <a:gd name="connsiteX108" fmla="*/ 1017895 w 6084627"/>
                <a:gd name="connsiteY108" fmla="*/ 617561 h 1467134"/>
                <a:gd name="connsiteX109" fmla="*/ 867770 w 6084627"/>
                <a:gd name="connsiteY109" fmla="*/ 617561 h 1467134"/>
                <a:gd name="connsiteX110" fmla="*/ 765412 w 6084627"/>
                <a:gd name="connsiteY110" fmla="*/ 617561 h 1467134"/>
                <a:gd name="connsiteX111" fmla="*/ 724469 w 6084627"/>
                <a:gd name="connsiteY111" fmla="*/ 617561 h 1467134"/>
                <a:gd name="connsiteX112" fmla="*/ 690349 w 6084627"/>
                <a:gd name="connsiteY112" fmla="*/ 638033 h 1467134"/>
                <a:gd name="connsiteX113" fmla="*/ 615286 w 6084627"/>
                <a:gd name="connsiteY113" fmla="*/ 644857 h 1467134"/>
                <a:gd name="connsiteX114" fmla="*/ 519752 w 6084627"/>
                <a:gd name="connsiteY114" fmla="*/ 644857 h 1467134"/>
                <a:gd name="connsiteX115" fmla="*/ 451513 w 6084627"/>
                <a:gd name="connsiteY115" fmla="*/ 651681 h 1467134"/>
                <a:gd name="connsiteX116" fmla="*/ 410570 w 6084627"/>
                <a:gd name="connsiteY116" fmla="*/ 672152 h 1467134"/>
                <a:gd name="connsiteX117" fmla="*/ 349155 w 6084627"/>
                <a:gd name="connsiteY117" fmla="*/ 685800 h 1467134"/>
                <a:gd name="connsiteX118" fmla="*/ 246797 w 6084627"/>
                <a:gd name="connsiteY118" fmla="*/ 685800 h 1467134"/>
                <a:gd name="connsiteX119" fmla="*/ 137615 w 6084627"/>
                <a:gd name="connsiteY119" fmla="*/ 678976 h 1467134"/>
                <a:gd name="connsiteX120" fmla="*/ 103495 w 6084627"/>
                <a:gd name="connsiteY120" fmla="*/ 685800 h 1467134"/>
                <a:gd name="connsiteX121" fmla="*/ 69376 w 6084627"/>
                <a:gd name="connsiteY121" fmla="*/ 685800 h 1467134"/>
                <a:gd name="connsiteX122" fmla="*/ 42080 w 6084627"/>
                <a:gd name="connsiteY122" fmla="*/ 692624 h 1467134"/>
                <a:gd name="connsiteX123" fmla="*/ 21609 w 6084627"/>
                <a:gd name="connsiteY123" fmla="*/ 692624 h 1467134"/>
                <a:gd name="connsiteX124" fmla="*/ 7961 w 6084627"/>
                <a:gd name="connsiteY124" fmla="*/ 747215 h 1467134"/>
                <a:gd name="connsiteX125" fmla="*/ 1137 w 6084627"/>
                <a:gd name="connsiteY125" fmla="*/ 822278 h 1467134"/>
                <a:gd name="connsiteX126" fmla="*/ 14785 w 6084627"/>
                <a:gd name="connsiteY126" fmla="*/ 979227 h 1467134"/>
                <a:gd name="connsiteX127" fmla="*/ 7961 w 6084627"/>
                <a:gd name="connsiteY127" fmla="*/ 1156648 h 1467134"/>
                <a:gd name="connsiteX128" fmla="*/ 7961 w 6084627"/>
                <a:gd name="connsiteY128" fmla="*/ 1293125 h 1467134"/>
                <a:gd name="connsiteX129" fmla="*/ 7961 w 6084627"/>
                <a:gd name="connsiteY129" fmla="*/ 1327245 h 1467134"/>
                <a:gd name="connsiteX130" fmla="*/ 1137 w 6084627"/>
                <a:gd name="connsiteY130" fmla="*/ 1409131 h 146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084627" h="1467134">
                  <a:moveTo>
                    <a:pt x="1137" y="1409131"/>
                  </a:moveTo>
                  <a:cubicBezTo>
                    <a:pt x="21609" y="1414818"/>
                    <a:pt x="42081" y="1420505"/>
                    <a:pt x="69376" y="1429603"/>
                  </a:cubicBezTo>
                  <a:cubicBezTo>
                    <a:pt x="96671" y="1438701"/>
                    <a:pt x="109182" y="1460310"/>
                    <a:pt x="164910" y="1463722"/>
                  </a:cubicBezTo>
                  <a:cubicBezTo>
                    <a:pt x="220638" y="1467134"/>
                    <a:pt x="327546" y="1459173"/>
                    <a:pt x="403746" y="1450075"/>
                  </a:cubicBezTo>
                  <a:cubicBezTo>
                    <a:pt x="479946" y="1440977"/>
                    <a:pt x="539086" y="1428465"/>
                    <a:pt x="622110" y="1409131"/>
                  </a:cubicBezTo>
                  <a:cubicBezTo>
                    <a:pt x="705134" y="1389797"/>
                    <a:pt x="802943" y="1369326"/>
                    <a:pt x="901889" y="1334069"/>
                  </a:cubicBezTo>
                  <a:cubicBezTo>
                    <a:pt x="1000835" y="1298812"/>
                    <a:pt x="1123666" y="1239672"/>
                    <a:pt x="1215788" y="1197591"/>
                  </a:cubicBezTo>
                  <a:cubicBezTo>
                    <a:pt x="1307911" y="1155510"/>
                    <a:pt x="1372738" y="1116842"/>
                    <a:pt x="1454624" y="1081585"/>
                  </a:cubicBezTo>
                  <a:cubicBezTo>
                    <a:pt x="1536511" y="1046328"/>
                    <a:pt x="1620671" y="1006523"/>
                    <a:pt x="1707107" y="986051"/>
                  </a:cubicBezTo>
                  <a:cubicBezTo>
                    <a:pt x="1793543" y="965579"/>
                    <a:pt x="1973239" y="958755"/>
                    <a:pt x="1973239" y="958755"/>
                  </a:cubicBezTo>
                  <a:cubicBezTo>
                    <a:pt x="2049439" y="950794"/>
                    <a:pt x="2105167" y="937147"/>
                    <a:pt x="2164307" y="938284"/>
                  </a:cubicBezTo>
                  <a:cubicBezTo>
                    <a:pt x="2223447" y="939421"/>
                    <a:pt x="2279175" y="956480"/>
                    <a:pt x="2328080" y="965579"/>
                  </a:cubicBezTo>
                  <a:cubicBezTo>
                    <a:pt x="2376985" y="974678"/>
                    <a:pt x="2388358" y="992875"/>
                    <a:pt x="2457734" y="992875"/>
                  </a:cubicBezTo>
                  <a:cubicBezTo>
                    <a:pt x="2527110" y="992875"/>
                    <a:pt x="2651077" y="970128"/>
                    <a:pt x="2744337" y="965579"/>
                  </a:cubicBezTo>
                  <a:cubicBezTo>
                    <a:pt x="2837597" y="961030"/>
                    <a:pt x="2931993" y="959892"/>
                    <a:pt x="3017292" y="965579"/>
                  </a:cubicBezTo>
                  <a:cubicBezTo>
                    <a:pt x="3102591" y="971266"/>
                    <a:pt x="3256128" y="999699"/>
                    <a:pt x="3256128" y="999699"/>
                  </a:cubicBezTo>
                  <a:cubicBezTo>
                    <a:pt x="3341427" y="1012210"/>
                    <a:pt x="3450609" y="1044054"/>
                    <a:pt x="3529083" y="1040642"/>
                  </a:cubicBezTo>
                  <a:cubicBezTo>
                    <a:pt x="3607557" y="1037230"/>
                    <a:pt x="3673522" y="999699"/>
                    <a:pt x="3726976" y="979227"/>
                  </a:cubicBezTo>
                  <a:cubicBezTo>
                    <a:pt x="3780430" y="958755"/>
                    <a:pt x="3797490" y="930322"/>
                    <a:pt x="3849806" y="917812"/>
                  </a:cubicBezTo>
                  <a:cubicBezTo>
                    <a:pt x="3902122" y="905302"/>
                    <a:pt x="3958989" y="908713"/>
                    <a:pt x="4040875" y="904164"/>
                  </a:cubicBezTo>
                  <a:cubicBezTo>
                    <a:pt x="4122761" y="899615"/>
                    <a:pt x="4255827" y="892791"/>
                    <a:pt x="4341125" y="890517"/>
                  </a:cubicBezTo>
                  <a:cubicBezTo>
                    <a:pt x="4426423" y="888243"/>
                    <a:pt x="4508311" y="898478"/>
                    <a:pt x="4552666" y="890517"/>
                  </a:cubicBezTo>
                  <a:cubicBezTo>
                    <a:pt x="4597021" y="882556"/>
                    <a:pt x="4599296" y="862083"/>
                    <a:pt x="4607257" y="842749"/>
                  </a:cubicBezTo>
                  <a:cubicBezTo>
                    <a:pt x="4615218" y="823415"/>
                    <a:pt x="4609531" y="794982"/>
                    <a:pt x="4600433" y="774511"/>
                  </a:cubicBezTo>
                  <a:cubicBezTo>
                    <a:pt x="4591335" y="754040"/>
                    <a:pt x="4564039" y="731293"/>
                    <a:pt x="4552666" y="719920"/>
                  </a:cubicBezTo>
                  <a:cubicBezTo>
                    <a:pt x="4541293" y="708547"/>
                    <a:pt x="4535606" y="713096"/>
                    <a:pt x="4532194" y="706272"/>
                  </a:cubicBezTo>
                  <a:cubicBezTo>
                    <a:pt x="4528782" y="699448"/>
                    <a:pt x="4513997" y="684663"/>
                    <a:pt x="4532194" y="678976"/>
                  </a:cubicBezTo>
                  <a:cubicBezTo>
                    <a:pt x="4550391" y="673289"/>
                    <a:pt x="4591334" y="673289"/>
                    <a:pt x="4641376" y="672152"/>
                  </a:cubicBezTo>
                  <a:cubicBezTo>
                    <a:pt x="4691418" y="671015"/>
                    <a:pt x="4761932" y="675564"/>
                    <a:pt x="4832445" y="672152"/>
                  </a:cubicBezTo>
                  <a:cubicBezTo>
                    <a:pt x="4902958" y="668740"/>
                    <a:pt x="4995081" y="661917"/>
                    <a:pt x="5064457" y="651681"/>
                  </a:cubicBezTo>
                  <a:cubicBezTo>
                    <a:pt x="5133833" y="641445"/>
                    <a:pt x="5203209" y="624385"/>
                    <a:pt x="5248701" y="610737"/>
                  </a:cubicBezTo>
                  <a:cubicBezTo>
                    <a:pt x="5294193" y="597089"/>
                    <a:pt x="5322627" y="584579"/>
                    <a:pt x="5337412" y="569794"/>
                  </a:cubicBezTo>
                  <a:cubicBezTo>
                    <a:pt x="5352197" y="555009"/>
                    <a:pt x="5349922" y="542499"/>
                    <a:pt x="5337412" y="522027"/>
                  </a:cubicBezTo>
                  <a:cubicBezTo>
                    <a:pt x="5324902" y="501555"/>
                    <a:pt x="5291919" y="468573"/>
                    <a:pt x="5262349" y="446964"/>
                  </a:cubicBezTo>
                  <a:cubicBezTo>
                    <a:pt x="5232779" y="425355"/>
                    <a:pt x="5178188" y="412845"/>
                    <a:pt x="5159991" y="392373"/>
                  </a:cubicBezTo>
                  <a:cubicBezTo>
                    <a:pt x="5141794" y="371901"/>
                    <a:pt x="5148618" y="338919"/>
                    <a:pt x="5153167" y="324134"/>
                  </a:cubicBezTo>
                  <a:cubicBezTo>
                    <a:pt x="5157716" y="309349"/>
                    <a:pt x="5153167" y="308212"/>
                    <a:pt x="5187286" y="303663"/>
                  </a:cubicBezTo>
                  <a:cubicBezTo>
                    <a:pt x="5221405" y="299114"/>
                    <a:pt x="5304429" y="297976"/>
                    <a:pt x="5357883" y="296839"/>
                  </a:cubicBezTo>
                  <a:cubicBezTo>
                    <a:pt x="5411337" y="295702"/>
                    <a:pt x="5469340" y="297976"/>
                    <a:pt x="5508009" y="296839"/>
                  </a:cubicBezTo>
                  <a:cubicBezTo>
                    <a:pt x="5546678" y="295702"/>
                    <a:pt x="5567149" y="302526"/>
                    <a:pt x="5589895" y="290015"/>
                  </a:cubicBezTo>
                  <a:cubicBezTo>
                    <a:pt x="5612641" y="277505"/>
                    <a:pt x="5619465" y="242248"/>
                    <a:pt x="5644486" y="221776"/>
                  </a:cubicBezTo>
                  <a:cubicBezTo>
                    <a:pt x="5669507" y="201304"/>
                    <a:pt x="5701352" y="181970"/>
                    <a:pt x="5740021" y="167185"/>
                  </a:cubicBezTo>
                  <a:cubicBezTo>
                    <a:pt x="5778690" y="152400"/>
                    <a:pt x="5833280" y="141027"/>
                    <a:pt x="5876498" y="133066"/>
                  </a:cubicBezTo>
                  <a:cubicBezTo>
                    <a:pt x="5919716" y="125105"/>
                    <a:pt x="5968621" y="127379"/>
                    <a:pt x="5999328" y="119418"/>
                  </a:cubicBezTo>
                  <a:cubicBezTo>
                    <a:pt x="6030035" y="111457"/>
                    <a:pt x="6048233" y="96672"/>
                    <a:pt x="6060743" y="85299"/>
                  </a:cubicBezTo>
                  <a:cubicBezTo>
                    <a:pt x="6073253" y="73926"/>
                    <a:pt x="6084627" y="61415"/>
                    <a:pt x="6074391" y="51179"/>
                  </a:cubicBezTo>
                  <a:cubicBezTo>
                    <a:pt x="6064155" y="40943"/>
                    <a:pt x="6015250" y="31845"/>
                    <a:pt x="5999328" y="23884"/>
                  </a:cubicBezTo>
                  <a:cubicBezTo>
                    <a:pt x="5983406" y="15923"/>
                    <a:pt x="6003878" y="6824"/>
                    <a:pt x="5978857" y="3412"/>
                  </a:cubicBezTo>
                  <a:cubicBezTo>
                    <a:pt x="5953836" y="0"/>
                    <a:pt x="5894696" y="1137"/>
                    <a:pt x="5849203" y="3412"/>
                  </a:cubicBezTo>
                  <a:cubicBezTo>
                    <a:pt x="5803710" y="5687"/>
                    <a:pt x="5755943" y="15923"/>
                    <a:pt x="5705901" y="17060"/>
                  </a:cubicBezTo>
                  <a:cubicBezTo>
                    <a:pt x="5655859" y="18197"/>
                    <a:pt x="5587621" y="10236"/>
                    <a:pt x="5548952" y="10236"/>
                  </a:cubicBezTo>
                  <a:cubicBezTo>
                    <a:pt x="5510283" y="10236"/>
                    <a:pt x="5493223" y="11374"/>
                    <a:pt x="5473889" y="17060"/>
                  </a:cubicBezTo>
                  <a:cubicBezTo>
                    <a:pt x="5454555" y="22746"/>
                    <a:pt x="5440907" y="31845"/>
                    <a:pt x="5432946" y="44355"/>
                  </a:cubicBezTo>
                  <a:cubicBezTo>
                    <a:pt x="5424985" y="56865"/>
                    <a:pt x="5424985" y="76200"/>
                    <a:pt x="5426122" y="92122"/>
                  </a:cubicBezTo>
                  <a:cubicBezTo>
                    <a:pt x="5427259" y="108045"/>
                    <a:pt x="5431809" y="127380"/>
                    <a:pt x="5439770" y="139890"/>
                  </a:cubicBezTo>
                  <a:cubicBezTo>
                    <a:pt x="5447731" y="152401"/>
                    <a:pt x="5459104" y="159224"/>
                    <a:pt x="5473889" y="167185"/>
                  </a:cubicBezTo>
                  <a:cubicBezTo>
                    <a:pt x="5488674" y="175146"/>
                    <a:pt x="5513695" y="180833"/>
                    <a:pt x="5528480" y="187657"/>
                  </a:cubicBezTo>
                  <a:cubicBezTo>
                    <a:pt x="5543265" y="194481"/>
                    <a:pt x="5555776" y="199029"/>
                    <a:pt x="5562600" y="208128"/>
                  </a:cubicBezTo>
                  <a:cubicBezTo>
                    <a:pt x="5569424" y="217227"/>
                    <a:pt x="5589896" y="235424"/>
                    <a:pt x="5569424" y="242248"/>
                  </a:cubicBezTo>
                  <a:cubicBezTo>
                    <a:pt x="5548952" y="249072"/>
                    <a:pt x="5439770" y="249072"/>
                    <a:pt x="5439770" y="249072"/>
                  </a:cubicBezTo>
                  <a:cubicBezTo>
                    <a:pt x="5389728" y="251347"/>
                    <a:pt x="5318077" y="250210"/>
                    <a:pt x="5269173" y="255896"/>
                  </a:cubicBezTo>
                  <a:cubicBezTo>
                    <a:pt x="5220269" y="261582"/>
                    <a:pt x="5175913" y="272955"/>
                    <a:pt x="5146343" y="283191"/>
                  </a:cubicBezTo>
                  <a:cubicBezTo>
                    <a:pt x="5116773" y="293427"/>
                    <a:pt x="5097438" y="301389"/>
                    <a:pt x="5091752" y="317311"/>
                  </a:cubicBezTo>
                  <a:cubicBezTo>
                    <a:pt x="5086066" y="333233"/>
                    <a:pt x="5101988" y="357116"/>
                    <a:pt x="5112224" y="378725"/>
                  </a:cubicBezTo>
                  <a:cubicBezTo>
                    <a:pt x="5122460" y="400334"/>
                    <a:pt x="5132695" y="428767"/>
                    <a:pt x="5153167" y="446964"/>
                  </a:cubicBezTo>
                  <a:cubicBezTo>
                    <a:pt x="5173639" y="465161"/>
                    <a:pt x="5213445" y="475398"/>
                    <a:pt x="5235054" y="487908"/>
                  </a:cubicBezTo>
                  <a:cubicBezTo>
                    <a:pt x="5256663" y="500419"/>
                    <a:pt x="5273723" y="511791"/>
                    <a:pt x="5282821" y="522027"/>
                  </a:cubicBezTo>
                  <a:cubicBezTo>
                    <a:pt x="5291919" y="532263"/>
                    <a:pt x="5303293" y="536811"/>
                    <a:pt x="5289645" y="549322"/>
                  </a:cubicBezTo>
                  <a:cubicBezTo>
                    <a:pt x="5275997" y="561833"/>
                    <a:pt x="5257800" y="584580"/>
                    <a:pt x="5200934" y="597090"/>
                  </a:cubicBezTo>
                  <a:cubicBezTo>
                    <a:pt x="5144068" y="609601"/>
                    <a:pt x="5022376" y="618699"/>
                    <a:pt x="4948451" y="624385"/>
                  </a:cubicBezTo>
                  <a:cubicBezTo>
                    <a:pt x="4874526" y="630071"/>
                    <a:pt x="4818797" y="630072"/>
                    <a:pt x="4757382" y="631209"/>
                  </a:cubicBezTo>
                  <a:cubicBezTo>
                    <a:pt x="4695967" y="632346"/>
                    <a:pt x="4579961" y="631209"/>
                    <a:pt x="4579961" y="631209"/>
                  </a:cubicBezTo>
                  <a:cubicBezTo>
                    <a:pt x="4541292" y="631209"/>
                    <a:pt x="4540155" y="624385"/>
                    <a:pt x="4525370" y="631209"/>
                  </a:cubicBezTo>
                  <a:cubicBezTo>
                    <a:pt x="4510585" y="638033"/>
                    <a:pt x="4496938" y="659642"/>
                    <a:pt x="4491251" y="672152"/>
                  </a:cubicBezTo>
                  <a:cubicBezTo>
                    <a:pt x="4485565" y="684663"/>
                    <a:pt x="4484427" y="691487"/>
                    <a:pt x="4491251" y="706272"/>
                  </a:cubicBezTo>
                  <a:cubicBezTo>
                    <a:pt x="4498075" y="721057"/>
                    <a:pt x="4518546" y="747215"/>
                    <a:pt x="4532194" y="760863"/>
                  </a:cubicBezTo>
                  <a:cubicBezTo>
                    <a:pt x="4545842" y="774511"/>
                    <a:pt x="4568588" y="779060"/>
                    <a:pt x="4573137" y="788158"/>
                  </a:cubicBezTo>
                  <a:cubicBezTo>
                    <a:pt x="4577686" y="797256"/>
                    <a:pt x="4570862" y="808630"/>
                    <a:pt x="4559489" y="815454"/>
                  </a:cubicBezTo>
                  <a:cubicBezTo>
                    <a:pt x="4548116" y="822278"/>
                    <a:pt x="4541292" y="822278"/>
                    <a:pt x="4504898" y="829102"/>
                  </a:cubicBezTo>
                  <a:cubicBezTo>
                    <a:pt x="4468504" y="835926"/>
                    <a:pt x="4411638" y="850711"/>
                    <a:pt x="4341125" y="856397"/>
                  </a:cubicBezTo>
                  <a:cubicBezTo>
                    <a:pt x="4270612" y="862084"/>
                    <a:pt x="4146645" y="862084"/>
                    <a:pt x="4081818" y="863221"/>
                  </a:cubicBezTo>
                  <a:cubicBezTo>
                    <a:pt x="4016991" y="864358"/>
                    <a:pt x="3990833" y="860946"/>
                    <a:pt x="3952164" y="863221"/>
                  </a:cubicBezTo>
                  <a:cubicBezTo>
                    <a:pt x="3913495" y="865496"/>
                    <a:pt x="3881651" y="867770"/>
                    <a:pt x="3849806" y="876869"/>
                  </a:cubicBezTo>
                  <a:cubicBezTo>
                    <a:pt x="3817961" y="885968"/>
                    <a:pt x="3794077" y="904164"/>
                    <a:pt x="3761095" y="917812"/>
                  </a:cubicBezTo>
                  <a:cubicBezTo>
                    <a:pt x="3728113" y="931460"/>
                    <a:pt x="3682620" y="948519"/>
                    <a:pt x="3651913" y="958755"/>
                  </a:cubicBezTo>
                  <a:cubicBezTo>
                    <a:pt x="3621206" y="968991"/>
                    <a:pt x="3608696" y="975815"/>
                    <a:pt x="3576851" y="979227"/>
                  </a:cubicBezTo>
                  <a:cubicBezTo>
                    <a:pt x="3545006" y="982639"/>
                    <a:pt x="3513161" y="982639"/>
                    <a:pt x="3460845" y="979227"/>
                  </a:cubicBezTo>
                  <a:cubicBezTo>
                    <a:pt x="3408529" y="975815"/>
                    <a:pt x="3322092" y="967853"/>
                    <a:pt x="3262952" y="958755"/>
                  </a:cubicBezTo>
                  <a:cubicBezTo>
                    <a:pt x="3203812" y="949657"/>
                    <a:pt x="3159457" y="933734"/>
                    <a:pt x="3106003" y="924636"/>
                  </a:cubicBezTo>
                  <a:cubicBezTo>
                    <a:pt x="3052549" y="915538"/>
                    <a:pt x="2994546" y="906439"/>
                    <a:pt x="2942230" y="904164"/>
                  </a:cubicBezTo>
                  <a:cubicBezTo>
                    <a:pt x="2889914" y="901889"/>
                    <a:pt x="2850107" y="906439"/>
                    <a:pt x="2792104" y="910988"/>
                  </a:cubicBezTo>
                  <a:cubicBezTo>
                    <a:pt x="2734101" y="915537"/>
                    <a:pt x="2651078" y="928048"/>
                    <a:pt x="2594212" y="931460"/>
                  </a:cubicBezTo>
                  <a:cubicBezTo>
                    <a:pt x="2537346" y="934872"/>
                    <a:pt x="2488441" y="933735"/>
                    <a:pt x="2450910" y="931460"/>
                  </a:cubicBezTo>
                  <a:cubicBezTo>
                    <a:pt x="2413379" y="929185"/>
                    <a:pt x="2396320" y="924636"/>
                    <a:pt x="2369024" y="917812"/>
                  </a:cubicBezTo>
                  <a:cubicBezTo>
                    <a:pt x="2341728" y="910988"/>
                    <a:pt x="2311021" y="896204"/>
                    <a:pt x="2287137" y="890517"/>
                  </a:cubicBezTo>
                  <a:cubicBezTo>
                    <a:pt x="2263253" y="884831"/>
                    <a:pt x="2246194" y="884830"/>
                    <a:pt x="2225722" y="883693"/>
                  </a:cubicBezTo>
                  <a:cubicBezTo>
                    <a:pt x="2205250" y="882556"/>
                    <a:pt x="2182504" y="887105"/>
                    <a:pt x="2164307" y="883693"/>
                  </a:cubicBezTo>
                  <a:cubicBezTo>
                    <a:pt x="2146110" y="880281"/>
                    <a:pt x="2125638" y="872319"/>
                    <a:pt x="2116540" y="863221"/>
                  </a:cubicBezTo>
                  <a:cubicBezTo>
                    <a:pt x="2107442" y="854123"/>
                    <a:pt x="2106304" y="842750"/>
                    <a:pt x="2109716" y="829102"/>
                  </a:cubicBezTo>
                  <a:cubicBezTo>
                    <a:pt x="2113128" y="815454"/>
                    <a:pt x="2143836" y="792707"/>
                    <a:pt x="2137012" y="781334"/>
                  </a:cubicBezTo>
                  <a:cubicBezTo>
                    <a:pt x="2130188" y="769961"/>
                    <a:pt x="2099481" y="766550"/>
                    <a:pt x="2068773" y="760863"/>
                  </a:cubicBezTo>
                  <a:cubicBezTo>
                    <a:pt x="2038066" y="755177"/>
                    <a:pt x="1990298" y="757451"/>
                    <a:pt x="1952767" y="747215"/>
                  </a:cubicBezTo>
                  <a:cubicBezTo>
                    <a:pt x="1915236" y="736979"/>
                    <a:pt x="1874293" y="714233"/>
                    <a:pt x="1843585" y="699448"/>
                  </a:cubicBezTo>
                  <a:cubicBezTo>
                    <a:pt x="1812877" y="684663"/>
                    <a:pt x="1791268" y="672153"/>
                    <a:pt x="1768522" y="658505"/>
                  </a:cubicBezTo>
                  <a:cubicBezTo>
                    <a:pt x="1745776" y="644857"/>
                    <a:pt x="1720755" y="624385"/>
                    <a:pt x="1707107" y="617561"/>
                  </a:cubicBezTo>
                  <a:cubicBezTo>
                    <a:pt x="1693459" y="610737"/>
                    <a:pt x="1686636" y="617561"/>
                    <a:pt x="1686636" y="617561"/>
                  </a:cubicBezTo>
                  <a:lnTo>
                    <a:pt x="1352266" y="617561"/>
                  </a:lnTo>
                  <a:lnTo>
                    <a:pt x="1181669" y="617561"/>
                  </a:lnTo>
                  <a:lnTo>
                    <a:pt x="1017895" y="617561"/>
                  </a:lnTo>
                  <a:lnTo>
                    <a:pt x="867770" y="617561"/>
                  </a:lnTo>
                  <a:lnTo>
                    <a:pt x="765412" y="617561"/>
                  </a:lnTo>
                  <a:cubicBezTo>
                    <a:pt x="741529" y="617561"/>
                    <a:pt x="736979" y="614149"/>
                    <a:pt x="724469" y="617561"/>
                  </a:cubicBezTo>
                  <a:cubicBezTo>
                    <a:pt x="711959" y="620973"/>
                    <a:pt x="708546" y="633484"/>
                    <a:pt x="690349" y="638033"/>
                  </a:cubicBezTo>
                  <a:cubicBezTo>
                    <a:pt x="672152" y="642582"/>
                    <a:pt x="643719" y="643720"/>
                    <a:pt x="615286" y="644857"/>
                  </a:cubicBezTo>
                  <a:cubicBezTo>
                    <a:pt x="586853" y="645994"/>
                    <a:pt x="547047" y="643720"/>
                    <a:pt x="519752" y="644857"/>
                  </a:cubicBezTo>
                  <a:cubicBezTo>
                    <a:pt x="492457" y="645994"/>
                    <a:pt x="469710" y="647132"/>
                    <a:pt x="451513" y="651681"/>
                  </a:cubicBezTo>
                  <a:cubicBezTo>
                    <a:pt x="433316" y="656230"/>
                    <a:pt x="427630" y="666466"/>
                    <a:pt x="410570" y="672152"/>
                  </a:cubicBezTo>
                  <a:cubicBezTo>
                    <a:pt x="393510" y="677838"/>
                    <a:pt x="376451" y="683525"/>
                    <a:pt x="349155" y="685800"/>
                  </a:cubicBezTo>
                  <a:cubicBezTo>
                    <a:pt x="321860" y="688075"/>
                    <a:pt x="282054" y="686937"/>
                    <a:pt x="246797" y="685800"/>
                  </a:cubicBezTo>
                  <a:cubicBezTo>
                    <a:pt x="211540" y="684663"/>
                    <a:pt x="161499" y="678976"/>
                    <a:pt x="137615" y="678976"/>
                  </a:cubicBezTo>
                  <a:cubicBezTo>
                    <a:pt x="113731" y="678976"/>
                    <a:pt x="114868" y="684663"/>
                    <a:pt x="103495" y="685800"/>
                  </a:cubicBezTo>
                  <a:cubicBezTo>
                    <a:pt x="92122" y="686937"/>
                    <a:pt x="79612" y="684663"/>
                    <a:pt x="69376" y="685800"/>
                  </a:cubicBezTo>
                  <a:cubicBezTo>
                    <a:pt x="59140" y="686937"/>
                    <a:pt x="50041" y="691487"/>
                    <a:pt x="42080" y="692624"/>
                  </a:cubicBezTo>
                  <a:cubicBezTo>
                    <a:pt x="34119" y="693761"/>
                    <a:pt x="27296" y="683526"/>
                    <a:pt x="21609" y="692624"/>
                  </a:cubicBezTo>
                  <a:cubicBezTo>
                    <a:pt x="15923" y="701723"/>
                    <a:pt x="11373" y="725606"/>
                    <a:pt x="7961" y="747215"/>
                  </a:cubicBezTo>
                  <a:cubicBezTo>
                    <a:pt x="4549" y="768824"/>
                    <a:pt x="0" y="783609"/>
                    <a:pt x="1137" y="822278"/>
                  </a:cubicBezTo>
                  <a:cubicBezTo>
                    <a:pt x="2274" y="860947"/>
                    <a:pt x="13648" y="923499"/>
                    <a:pt x="14785" y="979227"/>
                  </a:cubicBezTo>
                  <a:cubicBezTo>
                    <a:pt x="15922" y="1034955"/>
                    <a:pt x="9098" y="1104332"/>
                    <a:pt x="7961" y="1156648"/>
                  </a:cubicBezTo>
                  <a:cubicBezTo>
                    <a:pt x="6824" y="1208964"/>
                    <a:pt x="7961" y="1293125"/>
                    <a:pt x="7961" y="1293125"/>
                  </a:cubicBezTo>
                  <a:lnTo>
                    <a:pt x="7961" y="1327245"/>
                  </a:lnTo>
                  <a:lnTo>
                    <a:pt x="1137" y="1409131"/>
                  </a:lnTo>
                  <a:close/>
                </a:path>
              </a:pathLst>
            </a:custGeom>
            <a:solidFill>
              <a:srgbClr val="4F81BD">
                <a:lumMod val="75000"/>
              </a:srgbClr>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1000" kern="0">
                <a:solidFill>
                  <a:srgbClr val="000000">
                    <a:lumMod val="65000"/>
                    <a:lumOff val="35000"/>
                  </a:srgbClr>
                </a:solidFill>
                <a:latin typeface="Calibri"/>
                <a:ea typeface=""/>
                <a:cs typeface=""/>
              </a:endParaRPr>
            </a:p>
          </p:txBody>
        </p:sp>
        <p:sp>
          <p:nvSpPr>
            <p:cNvPr id="705" name="Freeform 704"/>
            <p:cNvSpPr/>
            <p:nvPr/>
          </p:nvSpPr>
          <p:spPr>
            <a:xfrm>
              <a:off x="1312088" y="5380626"/>
              <a:ext cx="594796" cy="106644"/>
            </a:xfrm>
            <a:custGeom>
              <a:avLst/>
              <a:gdLst>
                <a:gd name="connsiteX0" fmla="*/ 1137 w 669878"/>
                <a:gd name="connsiteY0" fmla="*/ 17060 h 168322"/>
                <a:gd name="connsiteX1" fmla="*/ 76200 w 669878"/>
                <a:gd name="connsiteY1" fmla="*/ 3412 h 168322"/>
                <a:gd name="connsiteX2" fmla="*/ 164910 w 669878"/>
                <a:gd name="connsiteY2" fmla="*/ 3412 h 168322"/>
                <a:gd name="connsiteX3" fmla="*/ 260445 w 669878"/>
                <a:gd name="connsiteY3" fmla="*/ 23883 h 168322"/>
                <a:gd name="connsiteX4" fmla="*/ 403746 w 669878"/>
                <a:gd name="connsiteY4" fmla="*/ 30707 h 168322"/>
                <a:gd name="connsiteX5" fmla="*/ 540224 w 669878"/>
                <a:gd name="connsiteY5" fmla="*/ 44355 h 168322"/>
                <a:gd name="connsiteX6" fmla="*/ 615286 w 669878"/>
                <a:gd name="connsiteY6" fmla="*/ 51179 h 168322"/>
                <a:gd name="connsiteX7" fmla="*/ 628934 w 669878"/>
                <a:gd name="connsiteY7" fmla="*/ 71651 h 168322"/>
                <a:gd name="connsiteX8" fmla="*/ 601639 w 669878"/>
                <a:gd name="connsiteY8" fmla="*/ 85298 h 168322"/>
                <a:gd name="connsiteX9" fmla="*/ 642582 w 669878"/>
                <a:gd name="connsiteY9" fmla="*/ 98946 h 168322"/>
                <a:gd name="connsiteX10" fmla="*/ 656230 w 669878"/>
                <a:gd name="connsiteY10" fmla="*/ 112594 h 168322"/>
                <a:gd name="connsiteX11" fmla="*/ 560695 w 669878"/>
                <a:gd name="connsiteY11" fmla="*/ 119418 h 168322"/>
                <a:gd name="connsiteX12" fmla="*/ 431042 w 669878"/>
                <a:gd name="connsiteY12" fmla="*/ 126242 h 168322"/>
                <a:gd name="connsiteX13" fmla="*/ 362803 w 669878"/>
                <a:gd name="connsiteY13" fmla="*/ 153537 h 168322"/>
                <a:gd name="connsiteX14" fmla="*/ 239973 w 669878"/>
                <a:gd name="connsiteY14" fmla="*/ 153537 h 168322"/>
                <a:gd name="connsiteX15" fmla="*/ 137615 w 669878"/>
                <a:gd name="connsiteY15" fmla="*/ 146713 h 168322"/>
                <a:gd name="connsiteX16" fmla="*/ 76200 w 669878"/>
                <a:gd name="connsiteY16" fmla="*/ 146713 h 168322"/>
                <a:gd name="connsiteX17" fmla="*/ 28433 w 669878"/>
                <a:gd name="connsiteY17" fmla="*/ 160361 h 168322"/>
                <a:gd name="connsiteX18" fmla="*/ 7961 w 669878"/>
                <a:gd name="connsiteY18" fmla="*/ 160361 h 168322"/>
                <a:gd name="connsiteX19" fmla="*/ 1137 w 669878"/>
                <a:gd name="connsiteY19" fmla="*/ 160361 h 168322"/>
                <a:gd name="connsiteX20" fmla="*/ 1137 w 669878"/>
                <a:gd name="connsiteY20" fmla="*/ 112594 h 168322"/>
                <a:gd name="connsiteX21" fmla="*/ 1137 w 669878"/>
                <a:gd name="connsiteY21" fmla="*/ 17060 h 16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9878" h="168322">
                  <a:moveTo>
                    <a:pt x="1137" y="17060"/>
                  </a:moveTo>
                  <a:cubicBezTo>
                    <a:pt x="25021" y="11373"/>
                    <a:pt x="48905" y="5687"/>
                    <a:pt x="76200" y="3412"/>
                  </a:cubicBezTo>
                  <a:cubicBezTo>
                    <a:pt x="103496" y="1137"/>
                    <a:pt x="134203" y="0"/>
                    <a:pt x="164910" y="3412"/>
                  </a:cubicBezTo>
                  <a:cubicBezTo>
                    <a:pt x="195617" y="6824"/>
                    <a:pt x="220639" y="19334"/>
                    <a:pt x="260445" y="23883"/>
                  </a:cubicBezTo>
                  <a:cubicBezTo>
                    <a:pt x="300251" y="28432"/>
                    <a:pt x="357116" y="27295"/>
                    <a:pt x="403746" y="30707"/>
                  </a:cubicBezTo>
                  <a:cubicBezTo>
                    <a:pt x="450376" y="34119"/>
                    <a:pt x="540224" y="44355"/>
                    <a:pt x="540224" y="44355"/>
                  </a:cubicBezTo>
                  <a:cubicBezTo>
                    <a:pt x="575481" y="47767"/>
                    <a:pt x="600501" y="46630"/>
                    <a:pt x="615286" y="51179"/>
                  </a:cubicBezTo>
                  <a:cubicBezTo>
                    <a:pt x="630071" y="55728"/>
                    <a:pt x="631208" y="65965"/>
                    <a:pt x="628934" y="71651"/>
                  </a:cubicBezTo>
                  <a:cubicBezTo>
                    <a:pt x="626660" y="77337"/>
                    <a:pt x="599364" y="80749"/>
                    <a:pt x="601639" y="85298"/>
                  </a:cubicBezTo>
                  <a:cubicBezTo>
                    <a:pt x="603914" y="89847"/>
                    <a:pt x="633484" y="94397"/>
                    <a:pt x="642582" y="98946"/>
                  </a:cubicBezTo>
                  <a:cubicBezTo>
                    <a:pt x="651681" y="103495"/>
                    <a:pt x="669878" y="109182"/>
                    <a:pt x="656230" y="112594"/>
                  </a:cubicBezTo>
                  <a:cubicBezTo>
                    <a:pt x="642582" y="116006"/>
                    <a:pt x="560695" y="119418"/>
                    <a:pt x="560695" y="119418"/>
                  </a:cubicBezTo>
                  <a:cubicBezTo>
                    <a:pt x="523164" y="121693"/>
                    <a:pt x="464024" y="120556"/>
                    <a:pt x="431042" y="126242"/>
                  </a:cubicBezTo>
                  <a:cubicBezTo>
                    <a:pt x="398060" y="131928"/>
                    <a:pt x="394648" y="148988"/>
                    <a:pt x="362803" y="153537"/>
                  </a:cubicBezTo>
                  <a:cubicBezTo>
                    <a:pt x="330958" y="158086"/>
                    <a:pt x="277504" y="154674"/>
                    <a:pt x="239973" y="153537"/>
                  </a:cubicBezTo>
                  <a:cubicBezTo>
                    <a:pt x="202442" y="152400"/>
                    <a:pt x="164910" y="147850"/>
                    <a:pt x="137615" y="146713"/>
                  </a:cubicBezTo>
                  <a:cubicBezTo>
                    <a:pt x="110320" y="145576"/>
                    <a:pt x="94397" y="144438"/>
                    <a:pt x="76200" y="146713"/>
                  </a:cubicBezTo>
                  <a:cubicBezTo>
                    <a:pt x="58003" y="148988"/>
                    <a:pt x="39806" y="158086"/>
                    <a:pt x="28433" y="160361"/>
                  </a:cubicBezTo>
                  <a:cubicBezTo>
                    <a:pt x="17060" y="162636"/>
                    <a:pt x="7961" y="160361"/>
                    <a:pt x="7961" y="160361"/>
                  </a:cubicBezTo>
                  <a:cubicBezTo>
                    <a:pt x="3412" y="160361"/>
                    <a:pt x="2274" y="168322"/>
                    <a:pt x="1137" y="160361"/>
                  </a:cubicBezTo>
                  <a:cubicBezTo>
                    <a:pt x="0" y="152400"/>
                    <a:pt x="1137" y="112594"/>
                    <a:pt x="1137" y="112594"/>
                  </a:cubicBezTo>
                  <a:lnTo>
                    <a:pt x="1137" y="17060"/>
                  </a:lnTo>
                  <a:close/>
                </a:path>
              </a:pathLst>
            </a:custGeom>
            <a:solidFill>
              <a:sysClr val="window" lastClr="FFFFFF"/>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1000" kern="0">
                <a:solidFill>
                  <a:srgbClr val="000000">
                    <a:lumMod val="65000"/>
                    <a:lumOff val="35000"/>
                  </a:srgbClr>
                </a:solidFill>
                <a:latin typeface="Calibri"/>
                <a:ea typeface=""/>
                <a:cs typeface=""/>
              </a:endParaRPr>
            </a:p>
          </p:txBody>
        </p:sp>
        <p:sp>
          <p:nvSpPr>
            <p:cNvPr id="706" name="Freeform 705"/>
            <p:cNvSpPr/>
            <p:nvPr/>
          </p:nvSpPr>
          <p:spPr>
            <a:xfrm>
              <a:off x="2825838" y="4745082"/>
              <a:ext cx="3446586" cy="922331"/>
            </a:xfrm>
            <a:custGeom>
              <a:avLst/>
              <a:gdLst>
                <a:gd name="connsiteX0" fmla="*/ 1674126 w 3881652"/>
                <a:gd name="connsiteY0" fmla="*/ 10236 h 1455761"/>
                <a:gd name="connsiteX1" fmla="*/ 1810604 w 3881652"/>
                <a:gd name="connsiteY1" fmla="*/ 10236 h 1455761"/>
                <a:gd name="connsiteX2" fmla="*/ 1947081 w 3881652"/>
                <a:gd name="connsiteY2" fmla="*/ 23884 h 1455761"/>
                <a:gd name="connsiteX3" fmla="*/ 2117678 w 3881652"/>
                <a:gd name="connsiteY3" fmla="*/ 92123 h 1455761"/>
                <a:gd name="connsiteX4" fmla="*/ 2260980 w 3881652"/>
                <a:gd name="connsiteY4" fmla="*/ 180833 h 1455761"/>
                <a:gd name="connsiteX5" fmla="*/ 2390633 w 3881652"/>
                <a:gd name="connsiteY5" fmla="*/ 194481 h 1455761"/>
                <a:gd name="connsiteX6" fmla="*/ 2452048 w 3881652"/>
                <a:gd name="connsiteY6" fmla="*/ 201305 h 1455761"/>
                <a:gd name="connsiteX7" fmla="*/ 2677236 w 3881652"/>
                <a:gd name="connsiteY7" fmla="*/ 283192 h 1455761"/>
                <a:gd name="connsiteX8" fmla="*/ 2977487 w 3881652"/>
                <a:gd name="connsiteY8" fmla="*/ 385550 h 1455761"/>
                <a:gd name="connsiteX9" fmla="*/ 3195851 w 3881652"/>
                <a:gd name="connsiteY9" fmla="*/ 460612 h 1455761"/>
                <a:gd name="connsiteX10" fmla="*/ 3345977 w 3881652"/>
                <a:gd name="connsiteY10" fmla="*/ 515203 h 1455761"/>
                <a:gd name="connsiteX11" fmla="*/ 3496102 w 3881652"/>
                <a:gd name="connsiteY11" fmla="*/ 535675 h 1455761"/>
                <a:gd name="connsiteX12" fmla="*/ 3605284 w 3881652"/>
                <a:gd name="connsiteY12" fmla="*/ 556147 h 1455761"/>
                <a:gd name="connsiteX13" fmla="*/ 3693995 w 3881652"/>
                <a:gd name="connsiteY13" fmla="*/ 562971 h 1455761"/>
                <a:gd name="connsiteX14" fmla="*/ 3721290 w 3881652"/>
                <a:gd name="connsiteY14" fmla="*/ 569794 h 1455761"/>
                <a:gd name="connsiteX15" fmla="*/ 3728114 w 3881652"/>
                <a:gd name="connsiteY15" fmla="*/ 610738 h 1455761"/>
                <a:gd name="connsiteX16" fmla="*/ 3789529 w 3881652"/>
                <a:gd name="connsiteY16" fmla="*/ 651681 h 1455761"/>
                <a:gd name="connsiteX17" fmla="*/ 3857768 w 3881652"/>
                <a:gd name="connsiteY17" fmla="*/ 678977 h 1455761"/>
                <a:gd name="connsiteX18" fmla="*/ 3857768 w 3881652"/>
                <a:gd name="connsiteY18" fmla="*/ 706272 h 1455761"/>
                <a:gd name="connsiteX19" fmla="*/ 3714466 w 3881652"/>
                <a:gd name="connsiteY19" fmla="*/ 726744 h 1455761"/>
                <a:gd name="connsiteX20" fmla="*/ 3482454 w 3881652"/>
                <a:gd name="connsiteY20" fmla="*/ 733568 h 1455761"/>
                <a:gd name="connsiteX21" fmla="*/ 3386920 w 3881652"/>
                <a:gd name="connsiteY21" fmla="*/ 774511 h 1455761"/>
                <a:gd name="connsiteX22" fmla="*/ 3386920 w 3881652"/>
                <a:gd name="connsiteY22" fmla="*/ 863221 h 1455761"/>
                <a:gd name="connsiteX23" fmla="*/ 3482454 w 3881652"/>
                <a:gd name="connsiteY23" fmla="*/ 951932 h 1455761"/>
                <a:gd name="connsiteX24" fmla="*/ 3584813 w 3881652"/>
                <a:gd name="connsiteY24" fmla="*/ 992875 h 1455761"/>
                <a:gd name="connsiteX25" fmla="*/ 3591636 w 3881652"/>
                <a:gd name="connsiteY25" fmla="*/ 1026994 h 1455761"/>
                <a:gd name="connsiteX26" fmla="*/ 3509750 w 3881652"/>
                <a:gd name="connsiteY26" fmla="*/ 1061114 h 1455761"/>
                <a:gd name="connsiteX27" fmla="*/ 3318681 w 3881652"/>
                <a:gd name="connsiteY27" fmla="*/ 1095233 h 1455761"/>
                <a:gd name="connsiteX28" fmla="*/ 3120789 w 3881652"/>
                <a:gd name="connsiteY28" fmla="*/ 1108881 h 1455761"/>
                <a:gd name="connsiteX29" fmla="*/ 2963839 w 3881652"/>
                <a:gd name="connsiteY29" fmla="*/ 1102057 h 1455761"/>
                <a:gd name="connsiteX30" fmla="*/ 2847833 w 3881652"/>
                <a:gd name="connsiteY30" fmla="*/ 1102057 h 1455761"/>
                <a:gd name="connsiteX31" fmla="*/ 2800066 w 3881652"/>
                <a:gd name="connsiteY31" fmla="*/ 1115705 h 1455761"/>
                <a:gd name="connsiteX32" fmla="*/ 2786419 w 3881652"/>
                <a:gd name="connsiteY32" fmla="*/ 1197592 h 1455761"/>
                <a:gd name="connsiteX33" fmla="*/ 2841010 w 3881652"/>
                <a:gd name="connsiteY33" fmla="*/ 1238535 h 1455761"/>
                <a:gd name="connsiteX34" fmla="*/ 2854657 w 3881652"/>
                <a:gd name="connsiteY34" fmla="*/ 1279478 h 1455761"/>
                <a:gd name="connsiteX35" fmla="*/ 2786419 w 3881652"/>
                <a:gd name="connsiteY35" fmla="*/ 1306774 h 1455761"/>
                <a:gd name="connsiteX36" fmla="*/ 2629469 w 3881652"/>
                <a:gd name="connsiteY36" fmla="*/ 1327245 h 1455761"/>
                <a:gd name="connsiteX37" fmla="*/ 2397457 w 3881652"/>
                <a:gd name="connsiteY37" fmla="*/ 1334069 h 1455761"/>
                <a:gd name="connsiteX38" fmla="*/ 2240508 w 3881652"/>
                <a:gd name="connsiteY38" fmla="*/ 1334069 h 1455761"/>
                <a:gd name="connsiteX39" fmla="*/ 2185917 w 3881652"/>
                <a:gd name="connsiteY39" fmla="*/ 1340893 h 1455761"/>
                <a:gd name="connsiteX40" fmla="*/ 2069911 w 3881652"/>
                <a:gd name="connsiteY40" fmla="*/ 1381836 h 1455761"/>
                <a:gd name="connsiteX41" fmla="*/ 1953905 w 3881652"/>
                <a:gd name="connsiteY41" fmla="*/ 1436427 h 1455761"/>
                <a:gd name="connsiteX42" fmla="*/ 1851547 w 3881652"/>
                <a:gd name="connsiteY42" fmla="*/ 1450075 h 1455761"/>
                <a:gd name="connsiteX43" fmla="*/ 1728717 w 3881652"/>
                <a:gd name="connsiteY43" fmla="*/ 1450075 h 1455761"/>
                <a:gd name="connsiteX44" fmla="*/ 1524001 w 3881652"/>
                <a:gd name="connsiteY44" fmla="*/ 1415956 h 1455761"/>
                <a:gd name="connsiteX45" fmla="*/ 1332932 w 3881652"/>
                <a:gd name="connsiteY45" fmla="*/ 1381836 h 1455761"/>
                <a:gd name="connsiteX46" fmla="*/ 1182807 w 3881652"/>
                <a:gd name="connsiteY46" fmla="*/ 1375012 h 1455761"/>
                <a:gd name="connsiteX47" fmla="*/ 998562 w 3881652"/>
                <a:gd name="connsiteY47" fmla="*/ 1388660 h 1455761"/>
                <a:gd name="connsiteX48" fmla="*/ 855260 w 3881652"/>
                <a:gd name="connsiteY48" fmla="*/ 1409132 h 1455761"/>
                <a:gd name="connsiteX49" fmla="*/ 746078 w 3881652"/>
                <a:gd name="connsiteY49" fmla="*/ 1402308 h 1455761"/>
                <a:gd name="connsiteX50" fmla="*/ 657368 w 3881652"/>
                <a:gd name="connsiteY50" fmla="*/ 1375012 h 1455761"/>
                <a:gd name="connsiteX51" fmla="*/ 575481 w 3881652"/>
                <a:gd name="connsiteY51" fmla="*/ 1361365 h 1455761"/>
                <a:gd name="connsiteX52" fmla="*/ 493595 w 3881652"/>
                <a:gd name="connsiteY52" fmla="*/ 1361365 h 1455761"/>
                <a:gd name="connsiteX53" fmla="*/ 439004 w 3881652"/>
                <a:gd name="connsiteY53" fmla="*/ 1361365 h 1455761"/>
                <a:gd name="connsiteX54" fmla="*/ 404884 w 3881652"/>
                <a:gd name="connsiteY54" fmla="*/ 1334069 h 1455761"/>
                <a:gd name="connsiteX55" fmla="*/ 425356 w 3881652"/>
                <a:gd name="connsiteY55" fmla="*/ 1265830 h 1455761"/>
                <a:gd name="connsiteX56" fmla="*/ 398060 w 3881652"/>
                <a:gd name="connsiteY56" fmla="*/ 1238535 h 1455761"/>
                <a:gd name="connsiteX57" fmla="*/ 288878 w 3881652"/>
                <a:gd name="connsiteY57" fmla="*/ 1231711 h 1455761"/>
                <a:gd name="connsiteX58" fmla="*/ 193344 w 3881652"/>
                <a:gd name="connsiteY58" fmla="*/ 1197592 h 1455761"/>
                <a:gd name="connsiteX59" fmla="*/ 97810 w 3881652"/>
                <a:gd name="connsiteY59" fmla="*/ 1149824 h 1455761"/>
                <a:gd name="connsiteX60" fmla="*/ 22747 w 3881652"/>
                <a:gd name="connsiteY60" fmla="*/ 1122529 h 1455761"/>
                <a:gd name="connsiteX61" fmla="*/ 2275 w 3881652"/>
                <a:gd name="connsiteY61" fmla="*/ 1095233 h 1455761"/>
                <a:gd name="connsiteX62" fmla="*/ 9099 w 3881652"/>
                <a:gd name="connsiteY62" fmla="*/ 1095233 h 1455761"/>
                <a:gd name="connsiteX63" fmla="*/ 125105 w 3881652"/>
                <a:gd name="connsiteY63" fmla="*/ 1081586 h 1455761"/>
                <a:gd name="connsiteX64" fmla="*/ 302526 w 3881652"/>
                <a:gd name="connsiteY64" fmla="*/ 1054290 h 1455761"/>
                <a:gd name="connsiteX65" fmla="*/ 459475 w 3881652"/>
                <a:gd name="connsiteY65" fmla="*/ 1013347 h 1455761"/>
                <a:gd name="connsiteX66" fmla="*/ 657368 w 3881652"/>
                <a:gd name="connsiteY66" fmla="*/ 924636 h 1455761"/>
                <a:gd name="connsiteX67" fmla="*/ 827965 w 3881652"/>
                <a:gd name="connsiteY67" fmla="*/ 774511 h 1455761"/>
                <a:gd name="connsiteX68" fmla="*/ 909851 w 3881652"/>
                <a:gd name="connsiteY68" fmla="*/ 583442 h 1455761"/>
                <a:gd name="connsiteX69" fmla="*/ 1025857 w 3881652"/>
                <a:gd name="connsiteY69" fmla="*/ 481084 h 1455761"/>
                <a:gd name="connsiteX70" fmla="*/ 1210102 w 3881652"/>
                <a:gd name="connsiteY70" fmla="*/ 378726 h 1455761"/>
                <a:gd name="connsiteX71" fmla="*/ 1312460 w 3881652"/>
                <a:gd name="connsiteY71" fmla="*/ 303663 h 1455761"/>
                <a:gd name="connsiteX72" fmla="*/ 1421642 w 3881652"/>
                <a:gd name="connsiteY72" fmla="*/ 180833 h 1455761"/>
                <a:gd name="connsiteX73" fmla="*/ 1524001 w 3881652"/>
                <a:gd name="connsiteY73" fmla="*/ 112594 h 1455761"/>
                <a:gd name="connsiteX74" fmla="*/ 1605887 w 3881652"/>
                <a:gd name="connsiteY74" fmla="*/ 71651 h 1455761"/>
                <a:gd name="connsiteX75" fmla="*/ 1674126 w 3881652"/>
                <a:gd name="connsiteY75" fmla="*/ 10236 h 145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881652" h="1455761">
                  <a:moveTo>
                    <a:pt x="1674126" y="10236"/>
                  </a:moveTo>
                  <a:cubicBezTo>
                    <a:pt x="1708245" y="0"/>
                    <a:pt x="1765112" y="7961"/>
                    <a:pt x="1810604" y="10236"/>
                  </a:cubicBezTo>
                  <a:cubicBezTo>
                    <a:pt x="1856096" y="12511"/>
                    <a:pt x="1895902" y="10236"/>
                    <a:pt x="1947081" y="23884"/>
                  </a:cubicBezTo>
                  <a:cubicBezTo>
                    <a:pt x="1998260" y="37532"/>
                    <a:pt x="2065362" y="65965"/>
                    <a:pt x="2117678" y="92123"/>
                  </a:cubicBezTo>
                  <a:cubicBezTo>
                    <a:pt x="2169994" y="118281"/>
                    <a:pt x="2215488" y="163773"/>
                    <a:pt x="2260980" y="180833"/>
                  </a:cubicBezTo>
                  <a:cubicBezTo>
                    <a:pt x="2306472" y="197893"/>
                    <a:pt x="2390633" y="194481"/>
                    <a:pt x="2390633" y="194481"/>
                  </a:cubicBezTo>
                  <a:cubicBezTo>
                    <a:pt x="2422478" y="197893"/>
                    <a:pt x="2404281" y="186520"/>
                    <a:pt x="2452048" y="201305"/>
                  </a:cubicBezTo>
                  <a:cubicBezTo>
                    <a:pt x="2499815" y="216090"/>
                    <a:pt x="2677236" y="283192"/>
                    <a:pt x="2677236" y="283192"/>
                  </a:cubicBezTo>
                  <a:lnTo>
                    <a:pt x="2977487" y="385550"/>
                  </a:lnTo>
                  <a:lnTo>
                    <a:pt x="3195851" y="460612"/>
                  </a:lnTo>
                  <a:cubicBezTo>
                    <a:pt x="3257266" y="482221"/>
                    <a:pt x="3295935" y="502693"/>
                    <a:pt x="3345977" y="515203"/>
                  </a:cubicBezTo>
                  <a:cubicBezTo>
                    <a:pt x="3396019" y="527713"/>
                    <a:pt x="3452884" y="528851"/>
                    <a:pt x="3496102" y="535675"/>
                  </a:cubicBezTo>
                  <a:cubicBezTo>
                    <a:pt x="3539320" y="542499"/>
                    <a:pt x="3572302" y="551598"/>
                    <a:pt x="3605284" y="556147"/>
                  </a:cubicBezTo>
                  <a:cubicBezTo>
                    <a:pt x="3638266" y="560696"/>
                    <a:pt x="3674661" y="560696"/>
                    <a:pt x="3693995" y="562971"/>
                  </a:cubicBezTo>
                  <a:cubicBezTo>
                    <a:pt x="3713329" y="565246"/>
                    <a:pt x="3715604" y="561833"/>
                    <a:pt x="3721290" y="569794"/>
                  </a:cubicBezTo>
                  <a:cubicBezTo>
                    <a:pt x="3726976" y="577755"/>
                    <a:pt x="3716741" y="597090"/>
                    <a:pt x="3728114" y="610738"/>
                  </a:cubicBezTo>
                  <a:cubicBezTo>
                    <a:pt x="3739487" y="624386"/>
                    <a:pt x="3767920" y="640308"/>
                    <a:pt x="3789529" y="651681"/>
                  </a:cubicBezTo>
                  <a:cubicBezTo>
                    <a:pt x="3811138" y="663054"/>
                    <a:pt x="3846395" y="669879"/>
                    <a:pt x="3857768" y="678977"/>
                  </a:cubicBezTo>
                  <a:cubicBezTo>
                    <a:pt x="3869141" y="688076"/>
                    <a:pt x="3881652" y="698311"/>
                    <a:pt x="3857768" y="706272"/>
                  </a:cubicBezTo>
                  <a:cubicBezTo>
                    <a:pt x="3833884" y="714233"/>
                    <a:pt x="3777018" y="722195"/>
                    <a:pt x="3714466" y="726744"/>
                  </a:cubicBezTo>
                  <a:cubicBezTo>
                    <a:pt x="3651914" y="731293"/>
                    <a:pt x="3537045" y="725607"/>
                    <a:pt x="3482454" y="733568"/>
                  </a:cubicBezTo>
                  <a:cubicBezTo>
                    <a:pt x="3427863" y="741529"/>
                    <a:pt x="3402842" y="752902"/>
                    <a:pt x="3386920" y="774511"/>
                  </a:cubicBezTo>
                  <a:cubicBezTo>
                    <a:pt x="3370998" y="796120"/>
                    <a:pt x="3370998" y="833651"/>
                    <a:pt x="3386920" y="863221"/>
                  </a:cubicBezTo>
                  <a:cubicBezTo>
                    <a:pt x="3402842" y="892791"/>
                    <a:pt x="3449472" y="930323"/>
                    <a:pt x="3482454" y="951932"/>
                  </a:cubicBezTo>
                  <a:cubicBezTo>
                    <a:pt x="3515436" y="973541"/>
                    <a:pt x="3566616" y="980365"/>
                    <a:pt x="3584813" y="992875"/>
                  </a:cubicBezTo>
                  <a:cubicBezTo>
                    <a:pt x="3603010" y="1005385"/>
                    <a:pt x="3604146" y="1015621"/>
                    <a:pt x="3591636" y="1026994"/>
                  </a:cubicBezTo>
                  <a:cubicBezTo>
                    <a:pt x="3579126" y="1038367"/>
                    <a:pt x="3555242" y="1049741"/>
                    <a:pt x="3509750" y="1061114"/>
                  </a:cubicBezTo>
                  <a:cubicBezTo>
                    <a:pt x="3464258" y="1072487"/>
                    <a:pt x="3383508" y="1087272"/>
                    <a:pt x="3318681" y="1095233"/>
                  </a:cubicBezTo>
                  <a:cubicBezTo>
                    <a:pt x="3253854" y="1103194"/>
                    <a:pt x="3179929" y="1107744"/>
                    <a:pt x="3120789" y="1108881"/>
                  </a:cubicBezTo>
                  <a:cubicBezTo>
                    <a:pt x="3061649" y="1110018"/>
                    <a:pt x="3009332" y="1103194"/>
                    <a:pt x="2963839" y="1102057"/>
                  </a:cubicBezTo>
                  <a:cubicBezTo>
                    <a:pt x="2918346" y="1100920"/>
                    <a:pt x="2875129" y="1099782"/>
                    <a:pt x="2847833" y="1102057"/>
                  </a:cubicBezTo>
                  <a:cubicBezTo>
                    <a:pt x="2820538" y="1104332"/>
                    <a:pt x="2810302" y="1099783"/>
                    <a:pt x="2800066" y="1115705"/>
                  </a:cubicBezTo>
                  <a:cubicBezTo>
                    <a:pt x="2789830" y="1131628"/>
                    <a:pt x="2779595" y="1177120"/>
                    <a:pt x="2786419" y="1197592"/>
                  </a:cubicBezTo>
                  <a:cubicBezTo>
                    <a:pt x="2793243" y="1218064"/>
                    <a:pt x="2829637" y="1224887"/>
                    <a:pt x="2841010" y="1238535"/>
                  </a:cubicBezTo>
                  <a:cubicBezTo>
                    <a:pt x="2852383" y="1252183"/>
                    <a:pt x="2863756" y="1268105"/>
                    <a:pt x="2854657" y="1279478"/>
                  </a:cubicBezTo>
                  <a:cubicBezTo>
                    <a:pt x="2845559" y="1290851"/>
                    <a:pt x="2823950" y="1298813"/>
                    <a:pt x="2786419" y="1306774"/>
                  </a:cubicBezTo>
                  <a:cubicBezTo>
                    <a:pt x="2748888" y="1314735"/>
                    <a:pt x="2694296" y="1322696"/>
                    <a:pt x="2629469" y="1327245"/>
                  </a:cubicBezTo>
                  <a:cubicBezTo>
                    <a:pt x="2564642" y="1331794"/>
                    <a:pt x="2462284" y="1332932"/>
                    <a:pt x="2397457" y="1334069"/>
                  </a:cubicBezTo>
                  <a:cubicBezTo>
                    <a:pt x="2332630" y="1335206"/>
                    <a:pt x="2275765" y="1332932"/>
                    <a:pt x="2240508" y="1334069"/>
                  </a:cubicBezTo>
                  <a:cubicBezTo>
                    <a:pt x="2205251" y="1335206"/>
                    <a:pt x="2214350" y="1332932"/>
                    <a:pt x="2185917" y="1340893"/>
                  </a:cubicBezTo>
                  <a:cubicBezTo>
                    <a:pt x="2157484" y="1348854"/>
                    <a:pt x="2108580" y="1365914"/>
                    <a:pt x="2069911" y="1381836"/>
                  </a:cubicBezTo>
                  <a:cubicBezTo>
                    <a:pt x="2031242" y="1397758"/>
                    <a:pt x="1990299" y="1425054"/>
                    <a:pt x="1953905" y="1436427"/>
                  </a:cubicBezTo>
                  <a:cubicBezTo>
                    <a:pt x="1917511" y="1447800"/>
                    <a:pt x="1889078" y="1447800"/>
                    <a:pt x="1851547" y="1450075"/>
                  </a:cubicBezTo>
                  <a:cubicBezTo>
                    <a:pt x="1814016" y="1452350"/>
                    <a:pt x="1783308" y="1455761"/>
                    <a:pt x="1728717" y="1450075"/>
                  </a:cubicBezTo>
                  <a:cubicBezTo>
                    <a:pt x="1674126" y="1444389"/>
                    <a:pt x="1524001" y="1415956"/>
                    <a:pt x="1524001" y="1415956"/>
                  </a:cubicBezTo>
                  <a:cubicBezTo>
                    <a:pt x="1458037" y="1404583"/>
                    <a:pt x="1389798" y="1388660"/>
                    <a:pt x="1332932" y="1381836"/>
                  </a:cubicBezTo>
                  <a:cubicBezTo>
                    <a:pt x="1276066" y="1375012"/>
                    <a:pt x="1238535" y="1373875"/>
                    <a:pt x="1182807" y="1375012"/>
                  </a:cubicBezTo>
                  <a:cubicBezTo>
                    <a:pt x="1127079" y="1376149"/>
                    <a:pt x="1053153" y="1382973"/>
                    <a:pt x="998562" y="1388660"/>
                  </a:cubicBezTo>
                  <a:cubicBezTo>
                    <a:pt x="943971" y="1394347"/>
                    <a:pt x="897341" y="1406857"/>
                    <a:pt x="855260" y="1409132"/>
                  </a:cubicBezTo>
                  <a:cubicBezTo>
                    <a:pt x="813179" y="1411407"/>
                    <a:pt x="779060" y="1407995"/>
                    <a:pt x="746078" y="1402308"/>
                  </a:cubicBezTo>
                  <a:cubicBezTo>
                    <a:pt x="713096" y="1396621"/>
                    <a:pt x="685801" y="1381836"/>
                    <a:pt x="657368" y="1375012"/>
                  </a:cubicBezTo>
                  <a:cubicBezTo>
                    <a:pt x="628935" y="1368188"/>
                    <a:pt x="602777" y="1363640"/>
                    <a:pt x="575481" y="1361365"/>
                  </a:cubicBezTo>
                  <a:cubicBezTo>
                    <a:pt x="548186" y="1359091"/>
                    <a:pt x="493595" y="1361365"/>
                    <a:pt x="493595" y="1361365"/>
                  </a:cubicBezTo>
                  <a:cubicBezTo>
                    <a:pt x="470849" y="1361365"/>
                    <a:pt x="453789" y="1365914"/>
                    <a:pt x="439004" y="1361365"/>
                  </a:cubicBezTo>
                  <a:cubicBezTo>
                    <a:pt x="424219" y="1356816"/>
                    <a:pt x="407159" y="1349991"/>
                    <a:pt x="404884" y="1334069"/>
                  </a:cubicBezTo>
                  <a:cubicBezTo>
                    <a:pt x="402609" y="1318147"/>
                    <a:pt x="426493" y="1281752"/>
                    <a:pt x="425356" y="1265830"/>
                  </a:cubicBezTo>
                  <a:cubicBezTo>
                    <a:pt x="424219" y="1249908"/>
                    <a:pt x="420806" y="1244221"/>
                    <a:pt x="398060" y="1238535"/>
                  </a:cubicBezTo>
                  <a:cubicBezTo>
                    <a:pt x="375314" y="1232849"/>
                    <a:pt x="322997" y="1238535"/>
                    <a:pt x="288878" y="1231711"/>
                  </a:cubicBezTo>
                  <a:cubicBezTo>
                    <a:pt x="254759" y="1224887"/>
                    <a:pt x="225188" y="1211240"/>
                    <a:pt x="193344" y="1197592"/>
                  </a:cubicBezTo>
                  <a:cubicBezTo>
                    <a:pt x="161500" y="1183944"/>
                    <a:pt x="126243" y="1162334"/>
                    <a:pt x="97810" y="1149824"/>
                  </a:cubicBezTo>
                  <a:cubicBezTo>
                    <a:pt x="69377" y="1137314"/>
                    <a:pt x="38669" y="1131627"/>
                    <a:pt x="22747" y="1122529"/>
                  </a:cubicBezTo>
                  <a:cubicBezTo>
                    <a:pt x="6825" y="1113431"/>
                    <a:pt x="4550" y="1099782"/>
                    <a:pt x="2275" y="1095233"/>
                  </a:cubicBezTo>
                  <a:cubicBezTo>
                    <a:pt x="0" y="1090684"/>
                    <a:pt x="9099" y="1095233"/>
                    <a:pt x="9099" y="1095233"/>
                  </a:cubicBezTo>
                  <a:cubicBezTo>
                    <a:pt x="29571" y="1092959"/>
                    <a:pt x="76200" y="1088410"/>
                    <a:pt x="125105" y="1081586"/>
                  </a:cubicBezTo>
                  <a:cubicBezTo>
                    <a:pt x="174010" y="1074762"/>
                    <a:pt x="246798" y="1065663"/>
                    <a:pt x="302526" y="1054290"/>
                  </a:cubicBezTo>
                  <a:cubicBezTo>
                    <a:pt x="358254" y="1042917"/>
                    <a:pt x="400335" y="1034956"/>
                    <a:pt x="459475" y="1013347"/>
                  </a:cubicBezTo>
                  <a:cubicBezTo>
                    <a:pt x="518615" y="991738"/>
                    <a:pt x="595953" y="964442"/>
                    <a:pt x="657368" y="924636"/>
                  </a:cubicBezTo>
                  <a:cubicBezTo>
                    <a:pt x="718783" y="884830"/>
                    <a:pt x="785885" y="831377"/>
                    <a:pt x="827965" y="774511"/>
                  </a:cubicBezTo>
                  <a:cubicBezTo>
                    <a:pt x="870046" y="717645"/>
                    <a:pt x="876869" y="632347"/>
                    <a:pt x="909851" y="583442"/>
                  </a:cubicBezTo>
                  <a:cubicBezTo>
                    <a:pt x="942833" y="534538"/>
                    <a:pt x="975815" y="515203"/>
                    <a:pt x="1025857" y="481084"/>
                  </a:cubicBezTo>
                  <a:cubicBezTo>
                    <a:pt x="1075899" y="446965"/>
                    <a:pt x="1162335" y="408296"/>
                    <a:pt x="1210102" y="378726"/>
                  </a:cubicBezTo>
                  <a:cubicBezTo>
                    <a:pt x="1257869" y="349156"/>
                    <a:pt x="1277203" y="336645"/>
                    <a:pt x="1312460" y="303663"/>
                  </a:cubicBezTo>
                  <a:cubicBezTo>
                    <a:pt x="1347717" y="270681"/>
                    <a:pt x="1386385" y="212678"/>
                    <a:pt x="1421642" y="180833"/>
                  </a:cubicBezTo>
                  <a:cubicBezTo>
                    <a:pt x="1456899" y="148988"/>
                    <a:pt x="1493294" y="130791"/>
                    <a:pt x="1524001" y="112594"/>
                  </a:cubicBezTo>
                  <a:cubicBezTo>
                    <a:pt x="1554708" y="94397"/>
                    <a:pt x="1582004" y="87573"/>
                    <a:pt x="1605887" y="71651"/>
                  </a:cubicBezTo>
                  <a:cubicBezTo>
                    <a:pt x="1629771" y="55729"/>
                    <a:pt x="1640007" y="20472"/>
                    <a:pt x="1674126" y="10236"/>
                  </a:cubicBezTo>
                  <a:close/>
                </a:path>
              </a:pathLst>
            </a:custGeom>
            <a:solidFill>
              <a:srgbClr val="92D050"/>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1000" kern="0">
                <a:solidFill>
                  <a:srgbClr val="000000">
                    <a:lumMod val="65000"/>
                    <a:lumOff val="35000"/>
                  </a:srgbClr>
                </a:solidFill>
                <a:latin typeface="Calibri"/>
                <a:ea typeface=""/>
                <a:cs typeface=""/>
              </a:endParaRPr>
            </a:p>
          </p:txBody>
        </p:sp>
        <p:sp>
          <p:nvSpPr>
            <p:cNvPr id="707" name="Freeform 706"/>
            <p:cNvSpPr/>
            <p:nvPr/>
          </p:nvSpPr>
          <p:spPr>
            <a:xfrm>
              <a:off x="5801116" y="4313545"/>
              <a:ext cx="652356" cy="246435"/>
            </a:xfrm>
            <a:custGeom>
              <a:avLst/>
              <a:gdLst>
                <a:gd name="connsiteX0" fmla="*/ 20472 w 734704"/>
                <a:gd name="connsiteY0" fmla="*/ 326408 h 388960"/>
                <a:gd name="connsiteX1" fmla="*/ 170597 w 734704"/>
                <a:gd name="connsiteY1" fmla="*/ 299113 h 388960"/>
                <a:gd name="connsiteX2" fmla="*/ 300251 w 734704"/>
                <a:gd name="connsiteY2" fmla="*/ 271817 h 388960"/>
                <a:gd name="connsiteX3" fmla="*/ 436728 w 734704"/>
                <a:gd name="connsiteY3" fmla="*/ 264993 h 388960"/>
                <a:gd name="connsiteX4" fmla="*/ 504967 w 734704"/>
                <a:gd name="connsiteY4" fmla="*/ 285465 h 388960"/>
                <a:gd name="connsiteX5" fmla="*/ 600501 w 734704"/>
                <a:gd name="connsiteY5" fmla="*/ 340056 h 388960"/>
                <a:gd name="connsiteX6" fmla="*/ 661916 w 734704"/>
                <a:gd name="connsiteY6" fmla="*/ 380999 h 388960"/>
                <a:gd name="connsiteX7" fmla="*/ 696036 w 734704"/>
                <a:gd name="connsiteY7" fmla="*/ 380999 h 388960"/>
                <a:gd name="connsiteX8" fmla="*/ 709684 w 734704"/>
                <a:gd name="connsiteY8" fmla="*/ 333232 h 388960"/>
                <a:gd name="connsiteX9" fmla="*/ 723331 w 734704"/>
                <a:gd name="connsiteY9" fmla="*/ 285465 h 388960"/>
                <a:gd name="connsiteX10" fmla="*/ 730155 w 734704"/>
                <a:gd name="connsiteY10" fmla="*/ 237698 h 388960"/>
                <a:gd name="connsiteX11" fmla="*/ 696036 w 734704"/>
                <a:gd name="connsiteY11" fmla="*/ 176283 h 388960"/>
                <a:gd name="connsiteX12" fmla="*/ 607325 w 734704"/>
                <a:gd name="connsiteY12" fmla="*/ 87572 h 388960"/>
                <a:gd name="connsiteX13" fmla="*/ 559558 w 734704"/>
                <a:gd name="connsiteY13" fmla="*/ 39805 h 388960"/>
                <a:gd name="connsiteX14" fmla="*/ 504967 w 734704"/>
                <a:gd name="connsiteY14" fmla="*/ 5686 h 388960"/>
                <a:gd name="connsiteX15" fmla="*/ 443552 w 734704"/>
                <a:gd name="connsiteY15" fmla="*/ 5686 h 388960"/>
                <a:gd name="connsiteX16" fmla="*/ 388961 w 734704"/>
                <a:gd name="connsiteY16" fmla="*/ 19334 h 388960"/>
                <a:gd name="connsiteX17" fmla="*/ 341194 w 734704"/>
                <a:gd name="connsiteY17" fmla="*/ 67101 h 388960"/>
                <a:gd name="connsiteX18" fmla="*/ 320722 w 734704"/>
                <a:gd name="connsiteY18" fmla="*/ 94396 h 388960"/>
                <a:gd name="connsiteX19" fmla="*/ 300251 w 734704"/>
                <a:gd name="connsiteY19" fmla="*/ 121692 h 388960"/>
                <a:gd name="connsiteX20" fmla="*/ 225188 w 734704"/>
                <a:gd name="connsiteY20" fmla="*/ 135340 h 388960"/>
                <a:gd name="connsiteX21" fmla="*/ 170597 w 734704"/>
                <a:gd name="connsiteY21" fmla="*/ 142163 h 388960"/>
                <a:gd name="connsiteX22" fmla="*/ 129654 w 734704"/>
                <a:gd name="connsiteY22" fmla="*/ 169459 h 388960"/>
                <a:gd name="connsiteX23" fmla="*/ 81887 w 734704"/>
                <a:gd name="connsiteY23" fmla="*/ 230874 h 388960"/>
                <a:gd name="connsiteX24" fmla="*/ 47767 w 734704"/>
                <a:gd name="connsiteY24" fmla="*/ 278641 h 388960"/>
                <a:gd name="connsiteX25" fmla="*/ 20472 w 734704"/>
                <a:gd name="connsiteY25" fmla="*/ 326408 h 38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4704" h="388960">
                  <a:moveTo>
                    <a:pt x="20472" y="326408"/>
                  </a:moveTo>
                  <a:cubicBezTo>
                    <a:pt x="40944" y="329820"/>
                    <a:pt x="123967" y="308211"/>
                    <a:pt x="170597" y="299113"/>
                  </a:cubicBezTo>
                  <a:cubicBezTo>
                    <a:pt x="217227" y="290015"/>
                    <a:pt x="255896" y="277504"/>
                    <a:pt x="300251" y="271817"/>
                  </a:cubicBezTo>
                  <a:cubicBezTo>
                    <a:pt x="344606" y="266130"/>
                    <a:pt x="402609" y="262718"/>
                    <a:pt x="436728" y="264993"/>
                  </a:cubicBezTo>
                  <a:cubicBezTo>
                    <a:pt x="470847" y="267268"/>
                    <a:pt x="477672" y="272955"/>
                    <a:pt x="504967" y="285465"/>
                  </a:cubicBezTo>
                  <a:cubicBezTo>
                    <a:pt x="532262" y="297975"/>
                    <a:pt x="574343" y="324134"/>
                    <a:pt x="600501" y="340056"/>
                  </a:cubicBezTo>
                  <a:cubicBezTo>
                    <a:pt x="626659" y="355978"/>
                    <a:pt x="645994" y="374175"/>
                    <a:pt x="661916" y="380999"/>
                  </a:cubicBezTo>
                  <a:cubicBezTo>
                    <a:pt x="677838" y="387823"/>
                    <a:pt x="688075" y="388960"/>
                    <a:pt x="696036" y="380999"/>
                  </a:cubicBezTo>
                  <a:cubicBezTo>
                    <a:pt x="703997" y="373038"/>
                    <a:pt x="709684" y="333232"/>
                    <a:pt x="709684" y="333232"/>
                  </a:cubicBezTo>
                  <a:cubicBezTo>
                    <a:pt x="714233" y="317310"/>
                    <a:pt x="719919" y="301387"/>
                    <a:pt x="723331" y="285465"/>
                  </a:cubicBezTo>
                  <a:cubicBezTo>
                    <a:pt x="726743" y="269543"/>
                    <a:pt x="734704" y="255895"/>
                    <a:pt x="730155" y="237698"/>
                  </a:cubicBezTo>
                  <a:cubicBezTo>
                    <a:pt x="725606" y="219501"/>
                    <a:pt x="716508" y="201304"/>
                    <a:pt x="696036" y="176283"/>
                  </a:cubicBezTo>
                  <a:cubicBezTo>
                    <a:pt x="675564" y="151262"/>
                    <a:pt x="607325" y="87572"/>
                    <a:pt x="607325" y="87572"/>
                  </a:cubicBezTo>
                  <a:cubicBezTo>
                    <a:pt x="584579" y="64826"/>
                    <a:pt x="576618" y="53453"/>
                    <a:pt x="559558" y="39805"/>
                  </a:cubicBezTo>
                  <a:cubicBezTo>
                    <a:pt x="542498" y="26157"/>
                    <a:pt x="524301" y="11372"/>
                    <a:pt x="504967" y="5686"/>
                  </a:cubicBezTo>
                  <a:cubicBezTo>
                    <a:pt x="485633" y="0"/>
                    <a:pt x="462886" y="3411"/>
                    <a:pt x="443552" y="5686"/>
                  </a:cubicBezTo>
                  <a:cubicBezTo>
                    <a:pt x="424218" y="7961"/>
                    <a:pt x="406021" y="9098"/>
                    <a:pt x="388961" y="19334"/>
                  </a:cubicBezTo>
                  <a:cubicBezTo>
                    <a:pt x="371901" y="29570"/>
                    <a:pt x="352567" y="54591"/>
                    <a:pt x="341194" y="67101"/>
                  </a:cubicBezTo>
                  <a:cubicBezTo>
                    <a:pt x="329821" y="79611"/>
                    <a:pt x="320722" y="94396"/>
                    <a:pt x="320722" y="94396"/>
                  </a:cubicBezTo>
                  <a:cubicBezTo>
                    <a:pt x="313898" y="103494"/>
                    <a:pt x="316173" y="114868"/>
                    <a:pt x="300251" y="121692"/>
                  </a:cubicBezTo>
                  <a:cubicBezTo>
                    <a:pt x="284329" y="128516"/>
                    <a:pt x="246797" y="131928"/>
                    <a:pt x="225188" y="135340"/>
                  </a:cubicBezTo>
                  <a:cubicBezTo>
                    <a:pt x="203579" y="138752"/>
                    <a:pt x="186519" y="136477"/>
                    <a:pt x="170597" y="142163"/>
                  </a:cubicBezTo>
                  <a:cubicBezTo>
                    <a:pt x="154675" y="147849"/>
                    <a:pt x="144439" y="154674"/>
                    <a:pt x="129654" y="169459"/>
                  </a:cubicBezTo>
                  <a:cubicBezTo>
                    <a:pt x="114869" y="184244"/>
                    <a:pt x="95535" y="212677"/>
                    <a:pt x="81887" y="230874"/>
                  </a:cubicBezTo>
                  <a:cubicBezTo>
                    <a:pt x="68239" y="249071"/>
                    <a:pt x="56866" y="266130"/>
                    <a:pt x="47767" y="278641"/>
                  </a:cubicBezTo>
                  <a:cubicBezTo>
                    <a:pt x="38668" y="291152"/>
                    <a:pt x="0" y="322996"/>
                    <a:pt x="20472" y="326408"/>
                  </a:cubicBezTo>
                  <a:close/>
                </a:path>
              </a:pathLst>
            </a:custGeom>
            <a:solidFill>
              <a:sysClr val="window" lastClr="FFFFFF"/>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1000" kern="0">
                <a:solidFill>
                  <a:srgbClr val="000000">
                    <a:lumMod val="65000"/>
                    <a:lumOff val="35000"/>
                  </a:srgbClr>
                </a:solidFill>
                <a:latin typeface="Calibri"/>
                <a:ea typeface=""/>
                <a:cs typeface=""/>
              </a:endParaRPr>
            </a:p>
          </p:txBody>
        </p:sp>
        <p:grpSp>
          <p:nvGrpSpPr>
            <p:cNvPr id="23" name="Group 207"/>
            <p:cNvGrpSpPr>
              <a:grpSpLocks/>
            </p:cNvGrpSpPr>
            <p:nvPr/>
          </p:nvGrpSpPr>
          <p:grpSpPr bwMode="auto">
            <a:xfrm>
              <a:off x="6761439" y="4003140"/>
              <a:ext cx="913402" cy="478761"/>
              <a:chOff x="2143" y="808"/>
              <a:chExt cx="648" cy="476"/>
            </a:xfrm>
            <a:solidFill>
              <a:sysClr val="window" lastClr="FFFFFF">
                <a:lumMod val="85000"/>
              </a:sysClr>
            </a:solidFill>
          </p:grpSpPr>
          <p:sp>
            <p:nvSpPr>
              <p:cNvPr id="749" name="Line 208"/>
              <p:cNvSpPr>
                <a:spLocks noChangeShapeType="1"/>
              </p:cNvSpPr>
              <p:nvPr/>
            </p:nvSpPr>
            <p:spPr bwMode="auto">
              <a:xfrm flipH="1">
                <a:off x="2392" y="1063"/>
                <a:ext cx="104" cy="221"/>
              </a:xfrm>
              <a:prstGeom prst="line">
                <a:avLst/>
              </a:prstGeom>
              <a:grpFill/>
              <a:ln w="12700">
                <a:solidFill>
                  <a:sysClr val="windowText" lastClr="000000"/>
                </a:solidFill>
                <a:round/>
                <a:headEnd type="none" w="sm" len="sm"/>
                <a:tailEnd type="none" w="sm" len="sm"/>
              </a:ln>
              <a:effectLst/>
            </p:spPr>
            <p:txBody>
              <a:bodyPr wrap="none" anchor="ct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50" name="Line 209"/>
              <p:cNvSpPr>
                <a:spLocks noChangeShapeType="1"/>
              </p:cNvSpPr>
              <p:nvPr/>
            </p:nvSpPr>
            <p:spPr bwMode="auto">
              <a:xfrm flipH="1">
                <a:off x="2498" y="1063"/>
                <a:ext cx="105" cy="221"/>
              </a:xfrm>
              <a:prstGeom prst="line">
                <a:avLst/>
              </a:prstGeom>
              <a:grpFill/>
              <a:ln w="12700">
                <a:solidFill>
                  <a:sysClr val="windowText" lastClr="000000"/>
                </a:solidFill>
                <a:round/>
                <a:headEnd type="none" w="sm" len="sm"/>
                <a:tailEnd type="none" w="sm" len="sm"/>
              </a:ln>
              <a:effectLst/>
            </p:spPr>
            <p:txBody>
              <a:bodyPr wrap="none" anchor="ct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51" name="Line 210"/>
              <p:cNvSpPr>
                <a:spLocks noChangeShapeType="1"/>
              </p:cNvSpPr>
              <p:nvPr/>
            </p:nvSpPr>
            <p:spPr bwMode="auto">
              <a:xfrm flipH="1">
                <a:off x="2179" y="1063"/>
                <a:ext cx="105" cy="221"/>
              </a:xfrm>
              <a:prstGeom prst="line">
                <a:avLst/>
              </a:prstGeom>
              <a:grpFill/>
              <a:ln w="12700">
                <a:solidFill>
                  <a:sysClr val="windowText" lastClr="000000"/>
                </a:solidFill>
                <a:round/>
                <a:headEnd type="none" w="sm" len="sm"/>
                <a:tailEnd type="none" w="sm" len="sm"/>
              </a:ln>
              <a:effectLst/>
            </p:spPr>
            <p:txBody>
              <a:bodyPr wrap="none" anchor="ct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52" name="Line 211"/>
              <p:cNvSpPr>
                <a:spLocks noChangeShapeType="1"/>
              </p:cNvSpPr>
              <p:nvPr/>
            </p:nvSpPr>
            <p:spPr bwMode="auto">
              <a:xfrm flipH="1">
                <a:off x="2286" y="1063"/>
                <a:ext cx="104" cy="221"/>
              </a:xfrm>
              <a:prstGeom prst="line">
                <a:avLst/>
              </a:prstGeom>
              <a:grpFill/>
              <a:ln w="12700">
                <a:solidFill>
                  <a:sysClr val="windowText" lastClr="000000"/>
                </a:solidFill>
                <a:round/>
                <a:headEnd type="none" w="sm" len="sm"/>
                <a:tailEnd type="none" w="sm" len="sm"/>
              </a:ln>
              <a:effectLst/>
            </p:spPr>
            <p:txBody>
              <a:bodyPr wrap="none" anchor="ct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grpSp>
            <p:nvGrpSpPr>
              <p:cNvPr id="24" name="Group 212"/>
              <p:cNvGrpSpPr>
                <a:grpSpLocks/>
              </p:cNvGrpSpPr>
              <p:nvPr/>
            </p:nvGrpSpPr>
            <p:grpSpPr bwMode="auto">
              <a:xfrm>
                <a:off x="2143" y="808"/>
                <a:ext cx="648" cy="324"/>
                <a:chOff x="2527" y="550"/>
                <a:chExt cx="648" cy="324"/>
              </a:xfrm>
              <a:grpFill/>
            </p:grpSpPr>
            <p:sp>
              <p:nvSpPr>
                <p:cNvPr id="754" name="Freeform 213"/>
                <p:cNvSpPr>
                  <a:spLocks/>
                </p:cNvSpPr>
                <p:nvPr/>
              </p:nvSpPr>
              <p:spPr bwMode="auto">
                <a:xfrm>
                  <a:off x="2527" y="550"/>
                  <a:ext cx="642" cy="324"/>
                </a:xfrm>
                <a:custGeom>
                  <a:avLst/>
                  <a:gdLst/>
                  <a:ahLst/>
                  <a:cxnLst>
                    <a:cxn ang="0">
                      <a:pos x="35" y="113"/>
                    </a:cxn>
                    <a:cxn ang="0">
                      <a:pos x="10" y="129"/>
                    </a:cxn>
                    <a:cxn ang="0">
                      <a:pos x="0" y="152"/>
                    </a:cxn>
                    <a:cxn ang="0">
                      <a:pos x="5" y="169"/>
                    </a:cxn>
                    <a:cxn ang="0">
                      <a:pos x="32" y="191"/>
                    </a:cxn>
                    <a:cxn ang="0">
                      <a:pos x="19" y="204"/>
                    </a:cxn>
                    <a:cxn ang="0">
                      <a:pos x="15" y="229"/>
                    </a:cxn>
                    <a:cxn ang="0">
                      <a:pos x="33" y="252"/>
                    </a:cxn>
                    <a:cxn ang="0">
                      <a:pos x="66" y="264"/>
                    </a:cxn>
                    <a:cxn ang="0">
                      <a:pos x="86" y="264"/>
                    </a:cxn>
                    <a:cxn ang="0">
                      <a:pos x="105" y="281"/>
                    </a:cxn>
                    <a:cxn ang="0">
                      <a:pos x="142" y="298"/>
                    </a:cxn>
                    <a:cxn ang="0">
                      <a:pos x="186" y="304"/>
                    </a:cxn>
                    <a:cxn ang="0">
                      <a:pos x="231" y="298"/>
                    </a:cxn>
                    <a:cxn ang="0">
                      <a:pos x="252" y="300"/>
                    </a:cxn>
                    <a:cxn ang="0">
                      <a:pos x="292" y="319"/>
                    </a:cxn>
                    <a:cxn ang="0">
                      <a:pos x="328" y="324"/>
                    </a:cxn>
                    <a:cxn ang="0">
                      <a:pos x="374" y="316"/>
                    </a:cxn>
                    <a:cxn ang="0">
                      <a:pos x="410" y="295"/>
                    </a:cxn>
                    <a:cxn ang="0">
                      <a:pos x="424" y="275"/>
                    </a:cxn>
                    <a:cxn ang="0">
                      <a:pos x="458" y="283"/>
                    </a:cxn>
                    <a:cxn ang="0">
                      <a:pos x="503" y="279"/>
                    </a:cxn>
                    <a:cxn ang="0">
                      <a:pos x="541" y="258"/>
                    </a:cxn>
                    <a:cxn ang="0">
                      <a:pos x="556" y="226"/>
                    </a:cxn>
                    <a:cxn ang="0">
                      <a:pos x="590" y="218"/>
                    </a:cxn>
                    <a:cxn ang="0">
                      <a:pos x="628" y="192"/>
                    </a:cxn>
                    <a:cxn ang="0">
                      <a:pos x="642" y="157"/>
                    </a:cxn>
                    <a:cxn ang="0">
                      <a:pos x="630" y="125"/>
                    </a:cxn>
                    <a:cxn ang="0">
                      <a:pos x="626" y="104"/>
                    </a:cxn>
                    <a:cxn ang="0">
                      <a:pos x="623" y="76"/>
                    </a:cxn>
                    <a:cxn ang="0">
                      <a:pos x="602" y="54"/>
                    </a:cxn>
                    <a:cxn ang="0">
                      <a:pos x="569" y="41"/>
                    </a:cxn>
                    <a:cxn ang="0">
                      <a:pos x="560" y="25"/>
                    </a:cxn>
                    <a:cxn ang="0">
                      <a:pos x="534" y="7"/>
                    </a:cxn>
                    <a:cxn ang="0">
                      <a:pos x="498" y="0"/>
                    </a:cxn>
                    <a:cxn ang="0">
                      <a:pos x="455" y="10"/>
                    </a:cxn>
                    <a:cxn ang="0">
                      <a:pos x="433" y="10"/>
                    </a:cxn>
                    <a:cxn ang="0">
                      <a:pos x="392" y="0"/>
                    </a:cxn>
                    <a:cxn ang="0">
                      <a:pos x="344" y="15"/>
                    </a:cxn>
                    <a:cxn ang="0">
                      <a:pos x="334" y="25"/>
                    </a:cxn>
                    <a:cxn ang="0">
                      <a:pos x="294" y="11"/>
                    </a:cxn>
                    <a:cxn ang="0">
                      <a:pos x="257" y="12"/>
                    </a:cxn>
                    <a:cxn ang="0">
                      <a:pos x="214" y="33"/>
                    </a:cxn>
                    <a:cxn ang="0">
                      <a:pos x="196" y="35"/>
                    </a:cxn>
                    <a:cxn ang="0">
                      <a:pos x="157" y="30"/>
                    </a:cxn>
                    <a:cxn ang="0">
                      <a:pos x="101" y="42"/>
                    </a:cxn>
                    <a:cxn ang="0">
                      <a:pos x="65" y="72"/>
                    </a:cxn>
                    <a:cxn ang="0">
                      <a:pos x="57" y="99"/>
                    </a:cxn>
                  </a:cxnLst>
                  <a:rect l="0" t="0" r="r" b="b"/>
                  <a:pathLst>
                    <a:path w="642" h="324">
                      <a:moveTo>
                        <a:pt x="58" y="108"/>
                      </a:moveTo>
                      <a:lnTo>
                        <a:pt x="46" y="110"/>
                      </a:lnTo>
                      <a:lnTo>
                        <a:pt x="35" y="113"/>
                      </a:lnTo>
                      <a:lnTo>
                        <a:pt x="25" y="117"/>
                      </a:lnTo>
                      <a:lnTo>
                        <a:pt x="17" y="122"/>
                      </a:lnTo>
                      <a:lnTo>
                        <a:pt x="10" y="129"/>
                      </a:lnTo>
                      <a:lnTo>
                        <a:pt x="4" y="136"/>
                      </a:lnTo>
                      <a:lnTo>
                        <a:pt x="1" y="144"/>
                      </a:lnTo>
                      <a:lnTo>
                        <a:pt x="0" y="152"/>
                      </a:lnTo>
                      <a:lnTo>
                        <a:pt x="1" y="158"/>
                      </a:lnTo>
                      <a:lnTo>
                        <a:pt x="2" y="164"/>
                      </a:lnTo>
                      <a:lnTo>
                        <a:pt x="5" y="169"/>
                      </a:lnTo>
                      <a:lnTo>
                        <a:pt x="9" y="175"/>
                      </a:lnTo>
                      <a:lnTo>
                        <a:pt x="19" y="184"/>
                      </a:lnTo>
                      <a:lnTo>
                        <a:pt x="32" y="191"/>
                      </a:lnTo>
                      <a:lnTo>
                        <a:pt x="32" y="190"/>
                      </a:lnTo>
                      <a:lnTo>
                        <a:pt x="24" y="197"/>
                      </a:lnTo>
                      <a:lnTo>
                        <a:pt x="19" y="204"/>
                      </a:lnTo>
                      <a:lnTo>
                        <a:pt x="15" y="212"/>
                      </a:lnTo>
                      <a:lnTo>
                        <a:pt x="14" y="220"/>
                      </a:lnTo>
                      <a:lnTo>
                        <a:pt x="15" y="229"/>
                      </a:lnTo>
                      <a:lnTo>
                        <a:pt x="19" y="238"/>
                      </a:lnTo>
                      <a:lnTo>
                        <a:pt x="25" y="245"/>
                      </a:lnTo>
                      <a:lnTo>
                        <a:pt x="33" y="252"/>
                      </a:lnTo>
                      <a:lnTo>
                        <a:pt x="43" y="257"/>
                      </a:lnTo>
                      <a:lnTo>
                        <a:pt x="54" y="262"/>
                      </a:lnTo>
                      <a:lnTo>
                        <a:pt x="66" y="264"/>
                      </a:lnTo>
                      <a:lnTo>
                        <a:pt x="79" y="265"/>
                      </a:lnTo>
                      <a:lnTo>
                        <a:pt x="83" y="265"/>
                      </a:lnTo>
                      <a:lnTo>
                        <a:pt x="86" y="264"/>
                      </a:lnTo>
                      <a:lnTo>
                        <a:pt x="86" y="265"/>
                      </a:lnTo>
                      <a:lnTo>
                        <a:pt x="95" y="274"/>
                      </a:lnTo>
                      <a:lnTo>
                        <a:pt x="105" y="281"/>
                      </a:lnTo>
                      <a:lnTo>
                        <a:pt x="116" y="288"/>
                      </a:lnTo>
                      <a:lnTo>
                        <a:pt x="129" y="294"/>
                      </a:lnTo>
                      <a:lnTo>
                        <a:pt x="142" y="298"/>
                      </a:lnTo>
                      <a:lnTo>
                        <a:pt x="156" y="301"/>
                      </a:lnTo>
                      <a:lnTo>
                        <a:pt x="171" y="303"/>
                      </a:lnTo>
                      <a:lnTo>
                        <a:pt x="186" y="304"/>
                      </a:lnTo>
                      <a:lnTo>
                        <a:pt x="201" y="303"/>
                      </a:lnTo>
                      <a:lnTo>
                        <a:pt x="216" y="302"/>
                      </a:lnTo>
                      <a:lnTo>
                        <a:pt x="231" y="298"/>
                      </a:lnTo>
                      <a:lnTo>
                        <a:pt x="245" y="293"/>
                      </a:lnTo>
                      <a:lnTo>
                        <a:pt x="245" y="293"/>
                      </a:lnTo>
                      <a:lnTo>
                        <a:pt x="252" y="300"/>
                      </a:lnTo>
                      <a:lnTo>
                        <a:pt x="261" y="306"/>
                      </a:lnTo>
                      <a:lnTo>
                        <a:pt x="281" y="316"/>
                      </a:lnTo>
                      <a:lnTo>
                        <a:pt x="292" y="319"/>
                      </a:lnTo>
                      <a:lnTo>
                        <a:pt x="303" y="322"/>
                      </a:lnTo>
                      <a:lnTo>
                        <a:pt x="315" y="323"/>
                      </a:lnTo>
                      <a:lnTo>
                        <a:pt x="328" y="324"/>
                      </a:lnTo>
                      <a:lnTo>
                        <a:pt x="344" y="323"/>
                      </a:lnTo>
                      <a:lnTo>
                        <a:pt x="360" y="320"/>
                      </a:lnTo>
                      <a:lnTo>
                        <a:pt x="374" y="316"/>
                      </a:lnTo>
                      <a:lnTo>
                        <a:pt x="388" y="310"/>
                      </a:lnTo>
                      <a:lnTo>
                        <a:pt x="400" y="303"/>
                      </a:lnTo>
                      <a:lnTo>
                        <a:pt x="410" y="295"/>
                      </a:lnTo>
                      <a:lnTo>
                        <a:pt x="418" y="285"/>
                      </a:lnTo>
                      <a:lnTo>
                        <a:pt x="424" y="275"/>
                      </a:lnTo>
                      <a:lnTo>
                        <a:pt x="424" y="275"/>
                      </a:lnTo>
                      <a:lnTo>
                        <a:pt x="435" y="279"/>
                      </a:lnTo>
                      <a:lnTo>
                        <a:pt x="446" y="282"/>
                      </a:lnTo>
                      <a:lnTo>
                        <a:pt x="458" y="283"/>
                      </a:lnTo>
                      <a:lnTo>
                        <a:pt x="470" y="284"/>
                      </a:lnTo>
                      <a:lnTo>
                        <a:pt x="487" y="283"/>
                      </a:lnTo>
                      <a:lnTo>
                        <a:pt x="503" y="279"/>
                      </a:lnTo>
                      <a:lnTo>
                        <a:pt x="518" y="274"/>
                      </a:lnTo>
                      <a:lnTo>
                        <a:pt x="530" y="267"/>
                      </a:lnTo>
                      <a:lnTo>
                        <a:pt x="541" y="258"/>
                      </a:lnTo>
                      <a:lnTo>
                        <a:pt x="549" y="249"/>
                      </a:lnTo>
                      <a:lnTo>
                        <a:pt x="554" y="238"/>
                      </a:lnTo>
                      <a:lnTo>
                        <a:pt x="556" y="226"/>
                      </a:lnTo>
                      <a:lnTo>
                        <a:pt x="555" y="226"/>
                      </a:lnTo>
                      <a:lnTo>
                        <a:pt x="573" y="223"/>
                      </a:lnTo>
                      <a:lnTo>
                        <a:pt x="590" y="218"/>
                      </a:lnTo>
                      <a:lnTo>
                        <a:pt x="605" y="211"/>
                      </a:lnTo>
                      <a:lnTo>
                        <a:pt x="617" y="202"/>
                      </a:lnTo>
                      <a:lnTo>
                        <a:pt x="628" y="192"/>
                      </a:lnTo>
                      <a:lnTo>
                        <a:pt x="635" y="181"/>
                      </a:lnTo>
                      <a:lnTo>
                        <a:pt x="640" y="170"/>
                      </a:lnTo>
                      <a:lnTo>
                        <a:pt x="642" y="157"/>
                      </a:lnTo>
                      <a:lnTo>
                        <a:pt x="641" y="146"/>
                      </a:lnTo>
                      <a:lnTo>
                        <a:pt x="637" y="135"/>
                      </a:lnTo>
                      <a:lnTo>
                        <a:pt x="630" y="125"/>
                      </a:lnTo>
                      <a:lnTo>
                        <a:pt x="621" y="115"/>
                      </a:lnTo>
                      <a:lnTo>
                        <a:pt x="621" y="115"/>
                      </a:lnTo>
                      <a:lnTo>
                        <a:pt x="626" y="104"/>
                      </a:lnTo>
                      <a:lnTo>
                        <a:pt x="627" y="93"/>
                      </a:lnTo>
                      <a:lnTo>
                        <a:pt x="626" y="84"/>
                      </a:lnTo>
                      <a:lnTo>
                        <a:pt x="623" y="76"/>
                      </a:lnTo>
                      <a:lnTo>
                        <a:pt x="618" y="68"/>
                      </a:lnTo>
                      <a:lnTo>
                        <a:pt x="611" y="60"/>
                      </a:lnTo>
                      <a:lnTo>
                        <a:pt x="602" y="54"/>
                      </a:lnTo>
                      <a:lnTo>
                        <a:pt x="592" y="48"/>
                      </a:lnTo>
                      <a:lnTo>
                        <a:pt x="581" y="44"/>
                      </a:lnTo>
                      <a:lnTo>
                        <a:pt x="569" y="41"/>
                      </a:lnTo>
                      <a:lnTo>
                        <a:pt x="569" y="41"/>
                      </a:lnTo>
                      <a:lnTo>
                        <a:pt x="566" y="32"/>
                      </a:lnTo>
                      <a:lnTo>
                        <a:pt x="560" y="25"/>
                      </a:lnTo>
                      <a:lnTo>
                        <a:pt x="553" y="18"/>
                      </a:lnTo>
                      <a:lnTo>
                        <a:pt x="544" y="12"/>
                      </a:lnTo>
                      <a:lnTo>
                        <a:pt x="534" y="7"/>
                      </a:lnTo>
                      <a:lnTo>
                        <a:pt x="523" y="3"/>
                      </a:lnTo>
                      <a:lnTo>
                        <a:pt x="511" y="1"/>
                      </a:lnTo>
                      <a:lnTo>
                        <a:pt x="498" y="0"/>
                      </a:lnTo>
                      <a:lnTo>
                        <a:pt x="483" y="1"/>
                      </a:lnTo>
                      <a:lnTo>
                        <a:pt x="468" y="4"/>
                      </a:lnTo>
                      <a:lnTo>
                        <a:pt x="455" y="10"/>
                      </a:lnTo>
                      <a:lnTo>
                        <a:pt x="443" y="17"/>
                      </a:lnTo>
                      <a:lnTo>
                        <a:pt x="443" y="18"/>
                      </a:lnTo>
                      <a:lnTo>
                        <a:pt x="433" y="10"/>
                      </a:lnTo>
                      <a:lnTo>
                        <a:pt x="421" y="5"/>
                      </a:lnTo>
                      <a:lnTo>
                        <a:pt x="407" y="1"/>
                      </a:lnTo>
                      <a:lnTo>
                        <a:pt x="392" y="0"/>
                      </a:lnTo>
                      <a:lnTo>
                        <a:pt x="374" y="2"/>
                      </a:lnTo>
                      <a:lnTo>
                        <a:pt x="357" y="7"/>
                      </a:lnTo>
                      <a:lnTo>
                        <a:pt x="344" y="15"/>
                      </a:lnTo>
                      <a:lnTo>
                        <a:pt x="338" y="20"/>
                      </a:lnTo>
                      <a:lnTo>
                        <a:pt x="334" y="25"/>
                      </a:lnTo>
                      <a:lnTo>
                        <a:pt x="334" y="25"/>
                      </a:lnTo>
                      <a:lnTo>
                        <a:pt x="322" y="18"/>
                      </a:lnTo>
                      <a:lnTo>
                        <a:pt x="308" y="14"/>
                      </a:lnTo>
                      <a:lnTo>
                        <a:pt x="294" y="11"/>
                      </a:lnTo>
                      <a:lnTo>
                        <a:pt x="278" y="10"/>
                      </a:lnTo>
                      <a:lnTo>
                        <a:pt x="267" y="11"/>
                      </a:lnTo>
                      <a:lnTo>
                        <a:pt x="257" y="12"/>
                      </a:lnTo>
                      <a:lnTo>
                        <a:pt x="237" y="18"/>
                      </a:lnTo>
                      <a:lnTo>
                        <a:pt x="221" y="27"/>
                      </a:lnTo>
                      <a:lnTo>
                        <a:pt x="214" y="33"/>
                      </a:lnTo>
                      <a:lnTo>
                        <a:pt x="208" y="39"/>
                      </a:lnTo>
                      <a:lnTo>
                        <a:pt x="208" y="39"/>
                      </a:lnTo>
                      <a:lnTo>
                        <a:pt x="196" y="35"/>
                      </a:lnTo>
                      <a:lnTo>
                        <a:pt x="184" y="32"/>
                      </a:lnTo>
                      <a:lnTo>
                        <a:pt x="170" y="31"/>
                      </a:lnTo>
                      <a:lnTo>
                        <a:pt x="157" y="30"/>
                      </a:lnTo>
                      <a:lnTo>
                        <a:pt x="137" y="31"/>
                      </a:lnTo>
                      <a:lnTo>
                        <a:pt x="118" y="35"/>
                      </a:lnTo>
                      <a:lnTo>
                        <a:pt x="101" y="42"/>
                      </a:lnTo>
                      <a:lnTo>
                        <a:pt x="86" y="50"/>
                      </a:lnTo>
                      <a:lnTo>
                        <a:pt x="74" y="60"/>
                      </a:lnTo>
                      <a:lnTo>
                        <a:pt x="65" y="72"/>
                      </a:lnTo>
                      <a:lnTo>
                        <a:pt x="59" y="85"/>
                      </a:lnTo>
                      <a:lnTo>
                        <a:pt x="58" y="92"/>
                      </a:lnTo>
                      <a:lnTo>
                        <a:pt x="57" y="99"/>
                      </a:lnTo>
                      <a:lnTo>
                        <a:pt x="57" y="104"/>
                      </a:lnTo>
                      <a:lnTo>
                        <a:pt x="58" y="108"/>
                      </a:lnTo>
                      <a:close/>
                    </a:path>
                  </a:pathLst>
                </a:custGeom>
                <a:grpFill/>
                <a:ln w="9525">
                  <a:noFill/>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55" name="Freeform 214"/>
                <p:cNvSpPr>
                  <a:spLocks/>
                </p:cNvSpPr>
                <p:nvPr/>
              </p:nvSpPr>
              <p:spPr bwMode="auto">
                <a:xfrm>
                  <a:off x="2533" y="550"/>
                  <a:ext cx="642" cy="324"/>
                </a:xfrm>
                <a:custGeom>
                  <a:avLst/>
                  <a:gdLst/>
                  <a:ahLst/>
                  <a:cxnLst>
                    <a:cxn ang="0">
                      <a:pos x="35" y="113"/>
                    </a:cxn>
                    <a:cxn ang="0">
                      <a:pos x="10" y="129"/>
                    </a:cxn>
                    <a:cxn ang="0">
                      <a:pos x="0" y="152"/>
                    </a:cxn>
                    <a:cxn ang="0">
                      <a:pos x="5" y="169"/>
                    </a:cxn>
                    <a:cxn ang="0">
                      <a:pos x="32" y="191"/>
                    </a:cxn>
                    <a:cxn ang="0">
                      <a:pos x="19" y="204"/>
                    </a:cxn>
                    <a:cxn ang="0">
                      <a:pos x="15" y="229"/>
                    </a:cxn>
                    <a:cxn ang="0">
                      <a:pos x="33" y="252"/>
                    </a:cxn>
                    <a:cxn ang="0">
                      <a:pos x="66" y="264"/>
                    </a:cxn>
                    <a:cxn ang="0">
                      <a:pos x="86" y="264"/>
                    </a:cxn>
                    <a:cxn ang="0">
                      <a:pos x="105" y="281"/>
                    </a:cxn>
                    <a:cxn ang="0">
                      <a:pos x="142" y="298"/>
                    </a:cxn>
                    <a:cxn ang="0">
                      <a:pos x="186" y="304"/>
                    </a:cxn>
                    <a:cxn ang="0">
                      <a:pos x="231" y="298"/>
                    </a:cxn>
                    <a:cxn ang="0">
                      <a:pos x="252" y="300"/>
                    </a:cxn>
                    <a:cxn ang="0">
                      <a:pos x="292" y="319"/>
                    </a:cxn>
                    <a:cxn ang="0">
                      <a:pos x="328" y="324"/>
                    </a:cxn>
                    <a:cxn ang="0">
                      <a:pos x="374" y="316"/>
                    </a:cxn>
                    <a:cxn ang="0">
                      <a:pos x="410" y="295"/>
                    </a:cxn>
                    <a:cxn ang="0">
                      <a:pos x="424" y="275"/>
                    </a:cxn>
                    <a:cxn ang="0">
                      <a:pos x="458" y="283"/>
                    </a:cxn>
                    <a:cxn ang="0">
                      <a:pos x="503" y="279"/>
                    </a:cxn>
                    <a:cxn ang="0">
                      <a:pos x="541" y="258"/>
                    </a:cxn>
                    <a:cxn ang="0">
                      <a:pos x="556" y="226"/>
                    </a:cxn>
                    <a:cxn ang="0">
                      <a:pos x="590" y="218"/>
                    </a:cxn>
                    <a:cxn ang="0">
                      <a:pos x="628" y="192"/>
                    </a:cxn>
                    <a:cxn ang="0">
                      <a:pos x="642" y="157"/>
                    </a:cxn>
                    <a:cxn ang="0">
                      <a:pos x="630" y="125"/>
                    </a:cxn>
                    <a:cxn ang="0">
                      <a:pos x="626" y="104"/>
                    </a:cxn>
                    <a:cxn ang="0">
                      <a:pos x="623" y="76"/>
                    </a:cxn>
                    <a:cxn ang="0">
                      <a:pos x="602" y="54"/>
                    </a:cxn>
                    <a:cxn ang="0">
                      <a:pos x="569" y="41"/>
                    </a:cxn>
                    <a:cxn ang="0">
                      <a:pos x="560" y="25"/>
                    </a:cxn>
                    <a:cxn ang="0">
                      <a:pos x="534" y="7"/>
                    </a:cxn>
                    <a:cxn ang="0">
                      <a:pos x="498" y="0"/>
                    </a:cxn>
                    <a:cxn ang="0">
                      <a:pos x="455" y="10"/>
                    </a:cxn>
                    <a:cxn ang="0">
                      <a:pos x="433" y="10"/>
                    </a:cxn>
                    <a:cxn ang="0">
                      <a:pos x="392" y="0"/>
                    </a:cxn>
                    <a:cxn ang="0">
                      <a:pos x="344" y="15"/>
                    </a:cxn>
                    <a:cxn ang="0">
                      <a:pos x="334" y="25"/>
                    </a:cxn>
                    <a:cxn ang="0">
                      <a:pos x="294" y="11"/>
                    </a:cxn>
                    <a:cxn ang="0">
                      <a:pos x="257" y="12"/>
                    </a:cxn>
                    <a:cxn ang="0">
                      <a:pos x="214" y="33"/>
                    </a:cxn>
                    <a:cxn ang="0">
                      <a:pos x="196" y="35"/>
                    </a:cxn>
                    <a:cxn ang="0">
                      <a:pos x="157" y="30"/>
                    </a:cxn>
                    <a:cxn ang="0">
                      <a:pos x="101" y="42"/>
                    </a:cxn>
                    <a:cxn ang="0">
                      <a:pos x="65" y="72"/>
                    </a:cxn>
                    <a:cxn ang="0">
                      <a:pos x="57" y="99"/>
                    </a:cxn>
                  </a:cxnLst>
                  <a:rect l="0" t="0" r="r" b="b"/>
                  <a:pathLst>
                    <a:path w="642" h="324">
                      <a:moveTo>
                        <a:pt x="58" y="108"/>
                      </a:moveTo>
                      <a:lnTo>
                        <a:pt x="46" y="110"/>
                      </a:lnTo>
                      <a:lnTo>
                        <a:pt x="35" y="113"/>
                      </a:lnTo>
                      <a:lnTo>
                        <a:pt x="25" y="117"/>
                      </a:lnTo>
                      <a:lnTo>
                        <a:pt x="17" y="122"/>
                      </a:lnTo>
                      <a:lnTo>
                        <a:pt x="10" y="129"/>
                      </a:lnTo>
                      <a:lnTo>
                        <a:pt x="4" y="136"/>
                      </a:lnTo>
                      <a:lnTo>
                        <a:pt x="1" y="144"/>
                      </a:lnTo>
                      <a:lnTo>
                        <a:pt x="0" y="152"/>
                      </a:lnTo>
                      <a:lnTo>
                        <a:pt x="1" y="158"/>
                      </a:lnTo>
                      <a:lnTo>
                        <a:pt x="2" y="164"/>
                      </a:lnTo>
                      <a:lnTo>
                        <a:pt x="5" y="169"/>
                      </a:lnTo>
                      <a:lnTo>
                        <a:pt x="9" y="175"/>
                      </a:lnTo>
                      <a:lnTo>
                        <a:pt x="19" y="184"/>
                      </a:lnTo>
                      <a:lnTo>
                        <a:pt x="32" y="191"/>
                      </a:lnTo>
                      <a:lnTo>
                        <a:pt x="32" y="190"/>
                      </a:lnTo>
                      <a:lnTo>
                        <a:pt x="24" y="197"/>
                      </a:lnTo>
                      <a:lnTo>
                        <a:pt x="19" y="204"/>
                      </a:lnTo>
                      <a:lnTo>
                        <a:pt x="15" y="212"/>
                      </a:lnTo>
                      <a:lnTo>
                        <a:pt x="14" y="220"/>
                      </a:lnTo>
                      <a:lnTo>
                        <a:pt x="15" y="229"/>
                      </a:lnTo>
                      <a:lnTo>
                        <a:pt x="19" y="238"/>
                      </a:lnTo>
                      <a:lnTo>
                        <a:pt x="25" y="245"/>
                      </a:lnTo>
                      <a:lnTo>
                        <a:pt x="33" y="252"/>
                      </a:lnTo>
                      <a:lnTo>
                        <a:pt x="43" y="257"/>
                      </a:lnTo>
                      <a:lnTo>
                        <a:pt x="54" y="262"/>
                      </a:lnTo>
                      <a:lnTo>
                        <a:pt x="66" y="264"/>
                      </a:lnTo>
                      <a:lnTo>
                        <a:pt x="79" y="265"/>
                      </a:lnTo>
                      <a:lnTo>
                        <a:pt x="83" y="265"/>
                      </a:lnTo>
                      <a:lnTo>
                        <a:pt x="86" y="264"/>
                      </a:lnTo>
                      <a:lnTo>
                        <a:pt x="86" y="265"/>
                      </a:lnTo>
                      <a:lnTo>
                        <a:pt x="95" y="274"/>
                      </a:lnTo>
                      <a:lnTo>
                        <a:pt x="105" y="281"/>
                      </a:lnTo>
                      <a:lnTo>
                        <a:pt x="116" y="288"/>
                      </a:lnTo>
                      <a:lnTo>
                        <a:pt x="129" y="294"/>
                      </a:lnTo>
                      <a:lnTo>
                        <a:pt x="142" y="298"/>
                      </a:lnTo>
                      <a:lnTo>
                        <a:pt x="156" y="301"/>
                      </a:lnTo>
                      <a:lnTo>
                        <a:pt x="171" y="303"/>
                      </a:lnTo>
                      <a:lnTo>
                        <a:pt x="186" y="304"/>
                      </a:lnTo>
                      <a:lnTo>
                        <a:pt x="201" y="303"/>
                      </a:lnTo>
                      <a:lnTo>
                        <a:pt x="216" y="302"/>
                      </a:lnTo>
                      <a:lnTo>
                        <a:pt x="231" y="298"/>
                      </a:lnTo>
                      <a:lnTo>
                        <a:pt x="245" y="293"/>
                      </a:lnTo>
                      <a:lnTo>
                        <a:pt x="245" y="293"/>
                      </a:lnTo>
                      <a:lnTo>
                        <a:pt x="252" y="300"/>
                      </a:lnTo>
                      <a:lnTo>
                        <a:pt x="261" y="306"/>
                      </a:lnTo>
                      <a:lnTo>
                        <a:pt x="281" y="316"/>
                      </a:lnTo>
                      <a:lnTo>
                        <a:pt x="292" y="319"/>
                      </a:lnTo>
                      <a:lnTo>
                        <a:pt x="303" y="322"/>
                      </a:lnTo>
                      <a:lnTo>
                        <a:pt x="315" y="323"/>
                      </a:lnTo>
                      <a:lnTo>
                        <a:pt x="328" y="324"/>
                      </a:lnTo>
                      <a:lnTo>
                        <a:pt x="344" y="323"/>
                      </a:lnTo>
                      <a:lnTo>
                        <a:pt x="360" y="320"/>
                      </a:lnTo>
                      <a:lnTo>
                        <a:pt x="374" y="316"/>
                      </a:lnTo>
                      <a:lnTo>
                        <a:pt x="388" y="310"/>
                      </a:lnTo>
                      <a:lnTo>
                        <a:pt x="400" y="303"/>
                      </a:lnTo>
                      <a:lnTo>
                        <a:pt x="410" y="295"/>
                      </a:lnTo>
                      <a:lnTo>
                        <a:pt x="418" y="285"/>
                      </a:lnTo>
                      <a:lnTo>
                        <a:pt x="424" y="275"/>
                      </a:lnTo>
                      <a:lnTo>
                        <a:pt x="424" y="275"/>
                      </a:lnTo>
                      <a:lnTo>
                        <a:pt x="435" y="279"/>
                      </a:lnTo>
                      <a:lnTo>
                        <a:pt x="446" y="282"/>
                      </a:lnTo>
                      <a:lnTo>
                        <a:pt x="458" y="283"/>
                      </a:lnTo>
                      <a:lnTo>
                        <a:pt x="470" y="284"/>
                      </a:lnTo>
                      <a:lnTo>
                        <a:pt x="487" y="283"/>
                      </a:lnTo>
                      <a:lnTo>
                        <a:pt x="503" y="279"/>
                      </a:lnTo>
                      <a:lnTo>
                        <a:pt x="518" y="274"/>
                      </a:lnTo>
                      <a:lnTo>
                        <a:pt x="530" y="267"/>
                      </a:lnTo>
                      <a:lnTo>
                        <a:pt x="541" y="258"/>
                      </a:lnTo>
                      <a:lnTo>
                        <a:pt x="549" y="249"/>
                      </a:lnTo>
                      <a:lnTo>
                        <a:pt x="554" y="238"/>
                      </a:lnTo>
                      <a:lnTo>
                        <a:pt x="556" y="226"/>
                      </a:lnTo>
                      <a:lnTo>
                        <a:pt x="555" y="226"/>
                      </a:lnTo>
                      <a:lnTo>
                        <a:pt x="573" y="223"/>
                      </a:lnTo>
                      <a:lnTo>
                        <a:pt x="590" y="218"/>
                      </a:lnTo>
                      <a:lnTo>
                        <a:pt x="605" y="211"/>
                      </a:lnTo>
                      <a:lnTo>
                        <a:pt x="617" y="202"/>
                      </a:lnTo>
                      <a:lnTo>
                        <a:pt x="628" y="192"/>
                      </a:lnTo>
                      <a:lnTo>
                        <a:pt x="635" y="181"/>
                      </a:lnTo>
                      <a:lnTo>
                        <a:pt x="640" y="170"/>
                      </a:lnTo>
                      <a:lnTo>
                        <a:pt x="642" y="157"/>
                      </a:lnTo>
                      <a:lnTo>
                        <a:pt x="641" y="146"/>
                      </a:lnTo>
                      <a:lnTo>
                        <a:pt x="637" y="135"/>
                      </a:lnTo>
                      <a:lnTo>
                        <a:pt x="630" y="125"/>
                      </a:lnTo>
                      <a:lnTo>
                        <a:pt x="621" y="115"/>
                      </a:lnTo>
                      <a:lnTo>
                        <a:pt x="621" y="115"/>
                      </a:lnTo>
                      <a:lnTo>
                        <a:pt x="626" y="104"/>
                      </a:lnTo>
                      <a:lnTo>
                        <a:pt x="627" y="93"/>
                      </a:lnTo>
                      <a:lnTo>
                        <a:pt x="626" y="84"/>
                      </a:lnTo>
                      <a:lnTo>
                        <a:pt x="623" y="76"/>
                      </a:lnTo>
                      <a:lnTo>
                        <a:pt x="618" y="68"/>
                      </a:lnTo>
                      <a:lnTo>
                        <a:pt x="611" y="60"/>
                      </a:lnTo>
                      <a:lnTo>
                        <a:pt x="602" y="54"/>
                      </a:lnTo>
                      <a:lnTo>
                        <a:pt x="592" y="48"/>
                      </a:lnTo>
                      <a:lnTo>
                        <a:pt x="581" y="44"/>
                      </a:lnTo>
                      <a:lnTo>
                        <a:pt x="569" y="41"/>
                      </a:lnTo>
                      <a:lnTo>
                        <a:pt x="569" y="41"/>
                      </a:lnTo>
                      <a:lnTo>
                        <a:pt x="566" y="32"/>
                      </a:lnTo>
                      <a:lnTo>
                        <a:pt x="560" y="25"/>
                      </a:lnTo>
                      <a:lnTo>
                        <a:pt x="553" y="18"/>
                      </a:lnTo>
                      <a:lnTo>
                        <a:pt x="544" y="12"/>
                      </a:lnTo>
                      <a:lnTo>
                        <a:pt x="534" y="7"/>
                      </a:lnTo>
                      <a:lnTo>
                        <a:pt x="523" y="3"/>
                      </a:lnTo>
                      <a:lnTo>
                        <a:pt x="511" y="1"/>
                      </a:lnTo>
                      <a:lnTo>
                        <a:pt x="498" y="0"/>
                      </a:lnTo>
                      <a:lnTo>
                        <a:pt x="483" y="1"/>
                      </a:lnTo>
                      <a:lnTo>
                        <a:pt x="468" y="4"/>
                      </a:lnTo>
                      <a:lnTo>
                        <a:pt x="455" y="10"/>
                      </a:lnTo>
                      <a:lnTo>
                        <a:pt x="443" y="17"/>
                      </a:lnTo>
                      <a:lnTo>
                        <a:pt x="443" y="18"/>
                      </a:lnTo>
                      <a:lnTo>
                        <a:pt x="433" y="10"/>
                      </a:lnTo>
                      <a:lnTo>
                        <a:pt x="421" y="5"/>
                      </a:lnTo>
                      <a:lnTo>
                        <a:pt x="407" y="1"/>
                      </a:lnTo>
                      <a:lnTo>
                        <a:pt x="392" y="0"/>
                      </a:lnTo>
                      <a:lnTo>
                        <a:pt x="374" y="2"/>
                      </a:lnTo>
                      <a:lnTo>
                        <a:pt x="357" y="7"/>
                      </a:lnTo>
                      <a:lnTo>
                        <a:pt x="344" y="15"/>
                      </a:lnTo>
                      <a:lnTo>
                        <a:pt x="338" y="20"/>
                      </a:lnTo>
                      <a:lnTo>
                        <a:pt x="334" y="25"/>
                      </a:lnTo>
                      <a:lnTo>
                        <a:pt x="334" y="25"/>
                      </a:lnTo>
                      <a:lnTo>
                        <a:pt x="322" y="18"/>
                      </a:lnTo>
                      <a:lnTo>
                        <a:pt x="308" y="14"/>
                      </a:lnTo>
                      <a:lnTo>
                        <a:pt x="294" y="11"/>
                      </a:lnTo>
                      <a:lnTo>
                        <a:pt x="278" y="10"/>
                      </a:lnTo>
                      <a:lnTo>
                        <a:pt x="267" y="11"/>
                      </a:lnTo>
                      <a:lnTo>
                        <a:pt x="257" y="12"/>
                      </a:lnTo>
                      <a:lnTo>
                        <a:pt x="237" y="18"/>
                      </a:lnTo>
                      <a:lnTo>
                        <a:pt x="221" y="27"/>
                      </a:lnTo>
                      <a:lnTo>
                        <a:pt x="214" y="33"/>
                      </a:lnTo>
                      <a:lnTo>
                        <a:pt x="208" y="39"/>
                      </a:lnTo>
                      <a:lnTo>
                        <a:pt x="208" y="39"/>
                      </a:lnTo>
                      <a:lnTo>
                        <a:pt x="196" y="35"/>
                      </a:lnTo>
                      <a:lnTo>
                        <a:pt x="184" y="32"/>
                      </a:lnTo>
                      <a:lnTo>
                        <a:pt x="170" y="31"/>
                      </a:lnTo>
                      <a:lnTo>
                        <a:pt x="157" y="30"/>
                      </a:lnTo>
                      <a:lnTo>
                        <a:pt x="137" y="31"/>
                      </a:lnTo>
                      <a:lnTo>
                        <a:pt x="118" y="35"/>
                      </a:lnTo>
                      <a:lnTo>
                        <a:pt x="101" y="42"/>
                      </a:lnTo>
                      <a:lnTo>
                        <a:pt x="86" y="50"/>
                      </a:lnTo>
                      <a:lnTo>
                        <a:pt x="74" y="60"/>
                      </a:lnTo>
                      <a:lnTo>
                        <a:pt x="65" y="72"/>
                      </a:lnTo>
                      <a:lnTo>
                        <a:pt x="59" y="85"/>
                      </a:lnTo>
                      <a:lnTo>
                        <a:pt x="58" y="92"/>
                      </a:lnTo>
                      <a:lnTo>
                        <a:pt x="57" y="99"/>
                      </a:lnTo>
                      <a:lnTo>
                        <a:pt x="57" y="104"/>
                      </a:lnTo>
                      <a:lnTo>
                        <a:pt x="58" y="108"/>
                      </a:lnTo>
                      <a:close/>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56" name="Freeform 215"/>
                <p:cNvSpPr>
                  <a:spLocks/>
                </p:cNvSpPr>
                <p:nvPr/>
              </p:nvSpPr>
              <p:spPr bwMode="auto">
                <a:xfrm>
                  <a:off x="2559" y="741"/>
                  <a:ext cx="38" cy="6"/>
                </a:xfrm>
                <a:custGeom>
                  <a:avLst/>
                  <a:gdLst/>
                  <a:ahLst/>
                  <a:cxnLst>
                    <a:cxn ang="0">
                      <a:pos x="0" y="0"/>
                    </a:cxn>
                    <a:cxn ang="0">
                      <a:pos x="16" y="5"/>
                    </a:cxn>
                    <a:cxn ang="0">
                      <a:pos x="33" y="6"/>
                    </a:cxn>
                    <a:cxn ang="0">
                      <a:pos x="35" y="6"/>
                    </a:cxn>
                    <a:cxn ang="0">
                      <a:pos x="38" y="6"/>
                    </a:cxn>
                  </a:cxnLst>
                  <a:rect l="0" t="0" r="r" b="b"/>
                  <a:pathLst>
                    <a:path w="38" h="6">
                      <a:moveTo>
                        <a:pt x="0" y="0"/>
                      </a:moveTo>
                      <a:lnTo>
                        <a:pt x="16" y="5"/>
                      </a:lnTo>
                      <a:lnTo>
                        <a:pt x="33" y="6"/>
                      </a:lnTo>
                      <a:lnTo>
                        <a:pt x="35" y="6"/>
                      </a:lnTo>
                      <a:lnTo>
                        <a:pt x="38" y="6"/>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57" name="Freeform 216"/>
                <p:cNvSpPr>
                  <a:spLocks/>
                </p:cNvSpPr>
                <p:nvPr/>
              </p:nvSpPr>
              <p:spPr bwMode="auto">
                <a:xfrm>
                  <a:off x="2613" y="812"/>
                  <a:ext cx="17" cy="2"/>
                </a:xfrm>
                <a:custGeom>
                  <a:avLst/>
                  <a:gdLst/>
                  <a:ahLst/>
                  <a:cxnLst>
                    <a:cxn ang="0">
                      <a:pos x="0" y="2"/>
                    </a:cxn>
                    <a:cxn ang="0">
                      <a:pos x="9" y="1"/>
                    </a:cxn>
                    <a:cxn ang="0">
                      <a:pos x="17" y="0"/>
                    </a:cxn>
                  </a:cxnLst>
                  <a:rect l="0" t="0" r="r" b="b"/>
                  <a:pathLst>
                    <a:path w="17" h="2">
                      <a:moveTo>
                        <a:pt x="0" y="2"/>
                      </a:moveTo>
                      <a:lnTo>
                        <a:pt x="9" y="1"/>
                      </a:lnTo>
                      <a:lnTo>
                        <a:pt x="17"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58" name="Freeform 217"/>
                <p:cNvSpPr>
                  <a:spLocks/>
                </p:cNvSpPr>
                <p:nvPr/>
              </p:nvSpPr>
              <p:spPr bwMode="auto">
                <a:xfrm>
                  <a:off x="2762" y="830"/>
                  <a:ext cx="10" cy="13"/>
                </a:xfrm>
                <a:custGeom>
                  <a:avLst/>
                  <a:gdLst/>
                  <a:ahLst/>
                  <a:cxnLst>
                    <a:cxn ang="0">
                      <a:pos x="0" y="0"/>
                    </a:cxn>
                    <a:cxn ang="0">
                      <a:pos x="4" y="7"/>
                    </a:cxn>
                    <a:cxn ang="0">
                      <a:pos x="10" y="13"/>
                    </a:cxn>
                  </a:cxnLst>
                  <a:rect l="0" t="0" r="r" b="b"/>
                  <a:pathLst>
                    <a:path w="10" h="13">
                      <a:moveTo>
                        <a:pt x="0" y="0"/>
                      </a:moveTo>
                      <a:lnTo>
                        <a:pt x="4" y="7"/>
                      </a:lnTo>
                      <a:lnTo>
                        <a:pt x="10" y="13"/>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59" name="Freeform 218"/>
                <p:cNvSpPr>
                  <a:spLocks/>
                </p:cNvSpPr>
                <p:nvPr/>
              </p:nvSpPr>
              <p:spPr bwMode="auto">
                <a:xfrm>
                  <a:off x="2951" y="811"/>
                  <a:ext cx="4" cy="14"/>
                </a:xfrm>
                <a:custGeom>
                  <a:avLst/>
                  <a:gdLst/>
                  <a:ahLst/>
                  <a:cxnLst>
                    <a:cxn ang="0">
                      <a:pos x="0" y="14"/>
                    </a:cxn>
                    <a:cxn ang="0">
                      <a:pos x="2" y="7"/>
                    </a:cxn>
                    <a:cxn ang="0">
                      <a:pos x="4" y="0"/>
                    </a:cxn>
                  </a:cxnLst>
                  <a:rect l="0" t="0" r="r" b="b"/>
                  <a:pathLst>
                    <a:path w="4" h="14">
                      <a:moveTo>
                        <a:pt x="0" y="14"/>
                      </a:moveTo>
                      <a:lnTo>
                        <a:pt x="2" y="7"/>
                      </a:lnTo>
                      <a:lnTo>
                        <a:pt x="4"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60" name="Freeform 219"/>
                <p:cNvSpPr>
                  <a:spLocks/>
                </p:cNvSpPr>
                <p:nvPr/>
              </p:nvSpPr>
              <p:spPr bwMode="auto">
                <a:xfrm>
                  <a:off x="3034" y="722"/>
                  <a:ext cx="49" cy="54"/>
                </a:xfrm>
                <a:custGeom>
                  <a:avLst/>
                  <a:gdLst/>
                  <a:ahLst/>
                  <a:cxnLst>
                    <a:cxn ang="0">
                      <a:pos x="49" y="54"/>
                    </a:cxn>
                    <a:cxn ang="0">
                      <a:pos x="49" y="54"/>
                    </a:cxn>
                    <a:cxn ang="0">
                      <a:pos x="49" y="53"/>
                    </a:cxn>
                    <a:cxn ang="0">
                      <a:pos x="48" y="45"/>
                    </a:cxn>
                    <a:cxn ang="0">
                      <a:pos x="46" y="37"/>
                    </a:cxn>
                    <a:cxn ang="0">
                      <a:pos x="41" y="29"/>
                    </a:cxn>
                    <a:cxn ang="0">
                      <a:pos x="36" y="22"/>
                    </a:cxn>
                    <a:cxn ang="0">
                      <a:pos x="29" y="15"/>
                    </a:cxn>
                    <a:cxn ang="0">
                      <a:pos x="20" y="9"/>
                    </a:cxn>
                    <a:cxn ang="0">
                      <a:pos x="11" y="4"/>
                    </a:cxn>
                    <a:cxn ang="0">
                      <a:pos x="0" y="0"/>
                    </a:cxn>
                  </a:cxnLst>
                  <a:rect l="0" t="0" r="r" b="b"/>
                  <a:pathLst>
                    <a:path w="49" h="54">
                      <a:moveTo>
                        <a:pt x="49" y="54"/>
                      </a:moveTo>
                      <a:lnTo>
                        <a:pt x="49" y="54"/>
                      </a:lnTo>
                      <a:lnTo>
                        <a:pt x="49" y="53"/>
                      </a:lnTo>
                      <a:lnTo>
                        <a:pt x="48" y="45"/>
                      </a:lnTo>
                      <a:lnTo>
                        <a:pt x="46" y="37"/>
                      </a:lnTo>
                      <a:lnTo>
                        <a:pt x="41" y="29"/>
                      </a:lnTo>
                      <a:lnTo>
                        <a:pt x="36" y="22"/>
                      </a:lnTo>
                      <a:lnTo>
                        <a:pt x="29" y="15"/>
                      </a:lnTo>
                      <a:lnTo>
                        <a:pt x="20" y="9"/>
                      </a:lnTo>
                      <a:lnTo>
                        <a:pt x="11" y="4"/>
                      </a:lnTo>
                      <a:lnTo>
                        <a:pt x="0"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61" name="Freeform 220"/>
                <p:cNvSpPr>
                  <a:spLocks/>
                </p:cNvSpPr>
                <p:nvPr/>
              </p:nvSpPr>
              <p:spPr bwMode="auto">
                <a:xfrm>
                  <a:off x="3126" y="665"/>
                  <a:ext cx="22" cy="20"/>
                </a:xfrm>
                <a:custGeom>
                  <a:avLst/>
                  <a:gdLst/>
                  <a:ahLst/>
                  <a:cxnLst>
                    <a:cxn ang="0">
                      <a:pos x="0" y="20"/>
                    </a:cxn>
                    <a:cxn ang="0">
                      <a:pos x="7" y="16"/>
                    </a:cxn>
                    <a:cxn ang="0">
                      <a:pos x="13" y="11"/>
                    </a:cxn>
                    <a:cxn ang="0">
                      <a:pos x="22" y="0"/>
                    </a:cxn>
                  </a:cxnLst>
                  <a:rect l="0" t="0" r="r" b="b"/>
                  <a:pathLst>
                    <a:path w="22" h="20">
                      <a:moveTo>
                        <a:pt x="0" y="20"/>
                      </a:moveTo>
                      <a:lnTo>
                        <a:pt x="7" y="16"/>
                      </a:lnTo>
                      <a:lnTo>
                        <a:pt x="13" y="11"/>
                      </a:lnTo>
                      <a:lnTo>
                        <a:pt x="22"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62" name="Freeform 221"/>
                <p:cNvSpPr>
                  <a:spLocks/>
                </p:cNvSpPr>
                <p:nvPr/>
              </p:nvSpPr>
              <p:spPr bwMode="auto">
                <a:xfrm>
                  <a:off x="3096" y="591"/>
                  <a:ext cx="1" cy="9"/>
                </a:xfrm>
                <a:custGeom>
                  <a:avLst/>
                  <a:gdLst/>
                  <a:ahLst/>
                  <a:cxnLst>
                    <a:cxn ang="0">
                      <a:pos x="1" y="9"/>
                    </a:cxn>
                    <a:cxn ang="0">
                      <a:pos x="1" y="9"/>
                    </a:cxn>
                    <a:cxn ang="0">
                      <a:pos x="1" y="8"/>
                    </a:cxn>
                    <a:cxn ang="0">
                      <a:pos x="1" y="4"/>
                    </a:cxn>
                    <a:cxn ang="0">
                      <a:pos x="0" y="0"/>
                    </a:cxn>
                  </a:cxnLst>
                  <a:rect l="0" t="0" r="r" b="b"/>
                  <a:pathLst>
                    <a:path w="1" h="9">
                      <a:moveTo>
                        <a:pt x="1" y="9"/>
                      </a:moveTo>
                      <a:lnTo>
                        <a:pt x="1" y="9"/>
                      </a:lnTo>
                      <a:lnTo>
                        <a:pt x="1" y="8"/>
                      </a:lnTo>
                      <a:lnTo>
                        <a:pt x="1" y="4"/>
                      </a:lnTo>
                      <a:lnTo>
                        <a:pt x="0"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63" name="Freeform 222"/>
                <p:cNvSpPr>
                  <a:spLocks/>
                </p:cNvSpPr>
                <p:nvPr/>
              </p:nvSpPr>
              <p:spPr bwMode="auto">
                <a:xfrm>
                  <a:off x="2959" y="567"/>
                  <a:ext cx="11" cy="13"/>
                </a:xfrm>
                <a:custGeom>
                  <a:avLst/>
                  <a:gdLst/>
                  <a:ahLst/>
                  <a:cxnLst>
                    <a:cxn ang="0">
                      <a:pos x="11" y="0"/>
                    </a:cxn>
                    <a:cxn ang="0">
                      <a:pos x="5" y="6"/>
                    </a:cxn>
                    <a:cxn ang="0">
                      <a:pos x="0" y="13"/>
                    </a:cxn>
                  </a:cxnLst>
                  <a:rect l="0" t="0" r="r" b="b"/>
                  <a:pathLst>
                    <a:path w="11" h="13">
                      <a:moveTo>
                        <a:pt x="11" y="0"/>
                      </a:moveTo>
                      <a:lnTo>
                        <a:pt x="5" y="6"/>
                      </a:lnTo>
                      <a:lnTo>
                        <a:pt x="0" y="13"/>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64" name="Freeform 223"/>
                <p:cNvSpPr>
                  <a:spLocks/>
                </p:cNvSpPr>
                <p:nvPr/>
              </p:nvSpPr>
              <p:spPr bwMode="auto">
                <a:xfrm>
                  <a:off x="2855" y="575"/>
                  <a:ext cx="6" cy="10"/>
                </a:xfrm>
                <a:custGeom>
                  <a:avLst/>
                  <a:gdLst/>
                  <a:ahLst/>
                  <a:cxnLst>
                    <a:cxn ang="0">
                      <a:pos x="6" y="0"/>
                    </a:cxn>
                    <a:cxn ang="0">
                      <a:pos x="2" y="5"/>
                    </a:cxn>
                    <a:cxn ang="0">
                      <a:pos x="0" y="10"/>
                    </a:cxn>
                  </a:cxnLst>
                  <a:rect l="0" t="0" r="r" b="b"/>
                  <a:pathLst>
                    <a:path w="6" h="10">
                      <a:moveTo>
                        <a:pt x="6" y="0"/>
                      </a:moveTo>
                      <a:lnTo>
                        <a:pt x="2" y="5"/>
                      </a:lnTo>
                      <a:lnTo>
                        <a:pt x="0" y="1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65" name="Freeform 224"/>
                <p:cNvSpPr>
                  <a:spLocks/>
                </p:cNvSpPr>
                <p:nvPr/>
              </p:nvSpPr>
              <p:spPr bwMode="auto">
                <a:xfrm>
                  <a:off x="2735" y="589"/>
                  <a:ext cx="19" cy="10"/>
                </a:xfrm>
                <a:custGeom>
                  <a:avLst/>
                  <a:gdLst/>
                  <a:ahLst/>
                  <a:cxnLst>
                    <a:cxn ang="0">
                      <a:pos x="19" y="10"/>
                    </a:cxn>
                    <a:cxn ang="0">
                      <a:pos x="10" y="5"/>
                    </a:cxn>
                    <a:cxn ang="0">
                      <a:pos x="0" y="0"/>
                    </a:cxn>
                  </a:cxnLst>
                  <a:rect l="0" t="0" r="r" b="b"/>
                  <a:pathLst>
                    <a:path w="19" h="10">
                      <a:moveTo>
                        <a:pt x="19" y="10"/>
                      </a:moveTo>
                      <a:lnTo>
                        <a:pt x="10" y="5"/>
                      </a:lnTo>
                      <a:lnTo>
                        <a:pt x="0"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66" name="Freeform 225"/>
                <p:cNvSpPr>
                  <a:spLocks/>
                </p:cNvSpPr>
                <p:nvPr/>
              </p:nvSpPr>
              <p:spPr bwMode="auto">
                <a:xfrm>
                  <a:off x="2585" y="658"/>
                  <a:ext cx="3" cy="10"/>
                </a:xfrm>
                <a:custGeom>
                  <a:avLst/>
                  <a:gdLst/>
                  <a:ahLst/>
                  <a:cxnLst>
                    <a:cxn ang="0">
                      <a:pos x="0" y="0"/>
                    </a:cxn>
                    <a:cxn ang="0">
                      <a:pos x="1" y="5"/>
                    </a:cxn>
                    <a:cxn ang="0">
                      <a:pos x="3" y="10"/>
                    </a:cxn>
                  </a:cxnLst>
                  <a:rect l="0" t="0" r="r" b="b"/>
                  <a:pathLst>
                    <a:path w="3" h="10">
                      <a:moveTo>
                        <a:pt x="0" y="0"/>
                      </a:moveTo>
                      <a:lnTo>
                        <a:pt x="1" y="5"/>
                      </a:lnTo>
                      <a:lnTo>
                        <a:pt x="3" y="1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67" name="Rectangle 226"/>
                <p:cNvSpPr>
                  <a:spLocks noChangeArrowheads="1"/>
                </p:cNvSpPr>
                <p:nvPr/>
              </p:nvSpPr>
              <p:spPr bwMode="auto">
                <a:xfrm>
                  <a:off x="2661" y="622"/>
                  <a:ext cx="337" cy="168"/>
                </a:xfrm>
                <a:prstGeom prst="rect">
                  <a:avLst/>
                </a:prstGeom>
                <a:grpFill/>
                <a:ln w="9525">
                  <a:noFill/>
                  <a:miter lim="800000"/>
                  <a:headEnd/>
                  <a:tailEnd/>
                </a:ln>
                <a:effectLst/>
              </p:spPr>
              <p:txBody>
                <a:bodyPr wrap="none" lIns="92075" tIns="46038" rIns="92075" bIns="46038" anchor="ctr"/>
                <a:lstStyle/>
                <a:p>
                  <a:pPr algn="ctr" eaLnBrk="1" fontAlgn="auto" hangingPunct="1">
                    <a:spcBef>
                      <a:spcPts val="0"/>
                    </a:spcBef>
                    <a:spcAft>
                      <a:spcPts val="0"/>
                    </a:spcAft>
                    <a:defRPr/>
                  </a:pPr>
                  <a:endParaRPr lang="en-US" sz="1000" kern="0">
                    <a:solidFill>
                      <a:srgbClr val="000000">
                        <a:lumMod val="65000"/>
                        <a:lumOff val="35000"/>
                      </a:srgbClr>
                    </a:solidFill>
                    <a:latin typeface="Times New Roman" pitchFamily="18" charset="0"/>
                    <a:ea typeface=""/>
                    <a:cs typeface=""/>
                  </a:endParaRPr>
                </a:p>
              </p:txBody>
            </p:sp>
          </p:grpSp>
        </p:grpSp>
        <p:grpSp>
          <p:nvGrpSpPr>
            <p:cNvPr id="25" name="Group 98"/>
            <p:cNvGrpSpPr/>
            <p:nvPr/>
          </p:nvGrpSpPr>
          <p:grpSpPr>
            <a:xfrm>
              <a:off x="1430735" y="4016705"/>
              <a:ext cx="712619" cy="533349"/>
              <a:chOff x="682389" y="614149"/>
              <a:chExt cx="1460310" cy="1392074"/>
            </a:xfrm>
            <a:solidFill>
              <a:srgbClr val="FF9900"/>
            </a:solidFill>
          </p:grpSpPr>
          <p:sp>
            <p:nvSpPr>
              <p:cNvPr id="728" name="Oval 727"/>
              <p:cNvSpPr/>
              <p:nvPr/>
            </p:nvSpPr>
            <p:spPr>
              <a:xfrm>
                <a:off x="1057699" y="948519"/>
                <a:ext cx="731520" cy="731520"/>
              </a:xfrm>
              <a:prstGeom prst="ellipse">
                <a:avLst/>
              </a:prstGeom>
              <a:grpFill/>
              <a:ln w="25400" cap="flat" cmpd="sng" algn="ctr">
                <a:solidFill>
                  <a:srgbClr val="FF9900"/>
                </a:solidFill>
                <a:prstDash val="solid"/>
              </a:ln>
              <a:effectLst/>
            </p:spPr>
            <p:txBody>
              <a:bodyPr rtlCol="0" anchor="ctr"/>
              <a:lstStyle/>
              <a:p>
                <a:pPr algn="ctr" eaLnBrk="1" fontAlgn="auto" hangingPunct="1">
                  <a:spcBef>
                    <a:spcPts val="0"/>
                  </a:spcBef>
                  <a:spcAft>
                    <a:spcPts val="0"/>
                  </a:spcAft>
                  <a:defRPr/>
                </a:pPr>
                <a:endParaRPr lang="en-US" sz="1000" kern="0">
                  <a:solidFill>
                    <a:srgbClr val="000000">
                      <a:lumMod val="65000"/>
                      <a:lumOff val="35000"/>
                    </a:srgbClr>
                  </a:solidFill>
                  <a:latin typeface="Calibri"/>
                  <a:ea typeface=""/>
                  <a:cs typeface=""/>
                </a:endParaRPr>
              </a:p>
            </p:txBody>
          </p:sp>
          <p:cxnSp>
            <p:nvCxnSpPr>
              <p:cNvPr id="729" name="Straight Connector 728"/>
              <p:cNvCxnSpPr/>
              <p:nvPr/>
            </p:nvCxnSpPr>
            <p:spPr>
              <a:xfrm rot="5400000" flipH="1" flipV="1">
                <a:off x="1545610" y="719920"/>
                <a:ext cx="232011" cy="102358"/>
              </a:xfrm>
              <a:prstGeom prst="line">
                <a:avLst/>
              </a:prstGeom>
              <a:grpFill/>
              <a:ln w="9525" cap="flat" cmpd="sng" algn="ctr">
                <a:solidFill>
                  <a:srgbClr val="FF9900"/>
                </a:solidFill>
                <a:prstDash val="solid"/>
              </a:ln>
              <a:effectLst/>
            </p:spPr>
          </p:cxnSp>
          <p:cxnSp>
            <p:nvCxnSpPr>
              <p:cNvPr id="730" name="Straight Connector 729"/>
              <p:cNvCxnSpPr/>
              <p:nvPr/>
            </p:nvCxnSpPr>
            <p:spPr>
              <a:xfrm rot="5400000" flipH="1" flipV="1">
                <a:off x="1726442" y="893929"/>
                <a:ext cx="88711" cy="75062"/>
              </a:xfrm>
              <a:prstGeom prst="line">
                <a:avLst/>
              </a:prstGeom>
              <a:grpFill/>
              <a:ln w="9525" cap="flat" cmpd="sng" algn="ctr">
                <a:solidFill>
                  <a:srgbClr val="FF9900"/>
                </a:solidFill>
                <a:prstDash val="solid"/>
              </a:ln>
              <a:effectLst/>
            </p:spPr>
          </p:cxnSp>
          <p:cxnSp>
            <p:nvCxnSpPr>
              <p:cNvPr id="731" name="Straight Connector 730"/>
              <p:cNvCxnSpPr/>
              <p:nvPr/>
            </p:nvCxnSpPr>
            <p:spPr>
              <a:xfrm rot="5400000" flipH="1" flipV="1">
                <a:off x="1063389" y="1807192"/>
                <a:ext cx="232011" cy="102358"/>
              </a:xfrm>
              <a:prstGeom prst="line">
                <a:avLst/>
              </a:prstGeom>
              <a:grpFill/>
              <a:ln w="9525" cap="flat" cmpd="sng" algn="ctr">
                <a:solidFill>
                  <a:srgbClr val="FF9900"/>
                </a:solidFill>
                <a:prstDash val="solid"/>
              </a:ln>
              <a:effectLst/>
            </p:spPr>
          </p:cxnSp>
          <p:cxnSp>
            <p:nvCxnSpPr>
              <p:cNvPr id="732" name="Straight Connector 731"/>
              <p:cNvCxnSpPr/>
              <p:nvPr/>
            </p:nvCxnSpPr>
            <p:spPr>
              <a:xfrm flipV="1">
                <a:off x="1824253" y="955343"/>
                <a:ext cx="236562" cy="138753"/>
              </a:xfrm>
              <a:prstGeom prst="line">
                <a:avLst/>
              </a:prstGeom>
              <a:grpFill/>
              <a:ln w="9525" cap="flat" cmpd="sng" algn="ctr">
                <a:solidFill>
                  <a:srgbClr val="FF9900"/>
                </a:solidFill>
                <a:prstDash val="solid"/>
              </a:ln>
              <a:effectLst/>
            </p:spPr>
          </p:cxnSp>
          <p:cxnSp>
            <p:nvCxnSpPr>
              <p:cNvPr id="733" name="Straight Connector 732"/>
              <p:cNvCxnSpPr/>
              <p:nvPr/>
            </p:nvCxnSpPr>
            <p:spPr>
              <a:xfrm>
                <a:off x="1883391" y="1364776"/>
                <a:ext cx="259308" cy="34120"/>
              </a:xfrm>
              <a:prstGeom prst="line">
                <a:avLst/>
              </a:prstGeom>
              <a:grpFill/>
              <a:ln w="9525" cap="flat" cmpd="sng" algn="ctr">
                <a:solidFill>
                  <a:srgbClr val="FF9900"/>
                </a:solidFill>
                <a:prstDash val="solid"/>
              </a:ln>
              <a:effectLst/>
            </p:spPr>
          </p:cxnSp>
          <p:cxnSp>
            <p:nvCxnSpPr>
              <p:cNvPr id="734" name="Straight Connector 733"/>
              <p:cNvCxnSpPr/>
              <p:nvPr/>
            </p:nvCxnSpPr>
            <p:spPr>
              <a:xfrm>
                <a:off x="1760561" y="1624084"/>
                <a:ext cx="177421" cy="177420"/>
              </a:xfrm>
              <a:prstGeom prst="line">
                <a:avLst/>
              </a:prstGeom>
              <a:grpFill/>
              <a:ln w="9525" cap="flat" cmpd="sng" algn="ctr">
                <a:solidFill>
                  <a:srgbClr val="FF9900"/>
                </a:solidFill>
                <a:prstDash val="solid"/>
              </a:ln>
              <a:effectLst/>
            </p:spPr>
          </p:cxnSp>
          <p:cxnSp>
            <p:nvCxnSpPr>
              <p:cNvPr id="735" name="Straight Connector 734"/>
              <p:cNvCxnSpPr/>
              <p:nvPr/>
            </p:nvCxnSpPr>
            <p:spPr>
              <a:xfrm rot="16200000" flipH="1">
                <a:off x="1422778" y="1859508"/>
                <a:ext cx="225191" cy="68240"/>
              </a:xfrm>
              <a:prstGeom prst="line">
                <a:avLst/>
              </a:prstGeom>
              <a:grpFill/>
              <a:ln w="9525" cap="flat" cmpd="sng" algn="ctr">
                <a:solidFill>
                  <a:srgbClr val="FF9900"/>
                </a:solidFill>
                <a:prstDash val="solid"/>
              </a:ln>
              <a:effectLst/>
            </p:spPr>
          </p:cxnSp>
          <p:cxnSp>
            <p:nvCxnSpPr>
              <p:cNvPr id="736" name="Straight Connector 735"/>
              <p:cNvCxnSpPr/>
              <p:nvPr/>
            </p:nvCxnSpPr>
            <p:spPr>
              <a:xfrm rot="10800000" flipV="1">
                <a:off x="798394" y="1528549"/>
                <a:ext cx="211540" cy="136478"/>
              </a:xfrm>
              <a:prstGeom prst="line">
                <a:avLst/>
              </a:prstGeom>
              <a:grpFill/>
              <a:ln w="9525" cap="flat" cmpd="sng" algn="ctr">
                <a:solidFill>
                  <a:srgbClr val="FF9900"/>
                </a:solidFill>
                <a:prstDash val="solid"/>
              </a:ln>
              <a:effectLst/>
            </p:spPr>
          </p:cxnSp>
          <p:cxnSp>
            <p:nvCxnSpPr>
              <p:cNvPr id="737" name="Straight Connector 736"/>
              <p:cNvCxnSpPr/>
              <p:nvPr/>
            </p:nvCxnSpPr>
            <p:spPr>
              <a:xfrm rot="10800000">
                <a:off x="682389" y="1221476"/>
                <a:ext cx="266131" cy="34119"/>
              </a:xfrm>
              <a:prstGeom prst="line">
                <a:avLst/>
              </a:prstGeom>
              <a:grpFill/>
              <a:ln w="9525" cap="flat" cmpd="sng" algn="ctr">
                <a:solidFill>
                  <a:srgbClr val="FF9900"/>
                </a:solidFill>
                <a:prstDash val="solid"/>
              </a:ln>
              <a:effectLst/>
            </p:spPr>
          </p:cxnSp>
          <p:cxnSp>
            <p:nvCxnSpPr>
              <p:cNvPr id="738" name="Straight Connector 737"/>
              <p:cNvCxnSpPr/>
              <p:nvPr/>
            </p:nvCxnSpPr>
            <p:spPr>
              <a:xfrm rot="10800000">
                <a:off x="893929" y="825690"/>
                <a:ext cx="184245" cy="177420"/>
              </a:xfrm>
              <a:prstGeom prst="line">
                <a:avLst/>
              </a:prstGeom>
              <a:grpFill/>
              <a:ln w="9525" cap="flat" cmpd="sng" algn="ctr">
                <a:solidFill>
                  <a:srgbClr val="FF9900"/>
                </a:solidFill>
                <a:prstDash val="solid"/>
              </a:ln>
              <a:effectLst/>
            </p:spPr>
          </p:cxnSp>
          <p:cxnSp>
            <p:nvCxnSpPr>
              <p:cNvPr id="739" name="Straight Connector 738"/>
              <p:cNvCxnSpPr/>
              <p:nvPr/>
            </p:nvCxnSpPr>
            <p:spPr>
              <a:xfrm rot="16200000" flipV="1">
                <a:off x="1177120" y="713095"/>
                <a:ext cx="245660" cy="47767"/>
              </a:xfrm>
              <a:prstGeom prst="line">
                <a:avLst/>
              </a:prstGeom>
              <a:grpFill/>
              <a:ln w="9525" cap="flat" cmpd="sng" algn="ctr">
                <a:solidFill>
                  <a:srgbClr val="FF9900"/>
                </a:solidFill>
                <a:prstDash val="solid"/>
              </a:ln>
              <a:effectLst/>
            </p:spPr>
          </p:cxnSp>
          <p:cxnSp>
            <p:nvCxnSpPr>
              <p:cNvPr id="740" name="Straight Connector 739"/>
              <p:cNvCxnSpPr/>
              <p:nvPr/>
            </p:nvCxnSpPr>
            <p:spPr>
              <a:xfrm flipV="1">
                <a:off x="1883391" y="1201003"/>
                <a:ext cx="109182" cy="20472"/>
              </a:xfrm>
              <a:prstGeom prst="line">
                <a:avLst/>
              </a:prstGeom>
              <a:grpFill/>
              <a:ln w="9525" cap="flat" cmpd="sng" algn="ctr">
                <a:solidFill>
                  <a:srgbClr val="FF9900"/>
                </a:solidFill>
                <a:prstDash val="solid"/>
              </a:ln>
              <a:effectLst/>
            </p:spPr>
          </p:cxnSp>
          <p:cxnSp>
            <p:nvCxnSpPr>
              <p:cNvPr id="741" name="Straight Connector 740"/>
              <p:cNvCxnSpPr/>
              <p:nvPr/>
            </p:nvCxnSpPr>
            <p:spPr>
              <a:xfrm>
                <a:off x="1842448" y="1508078"/>
                <a:ext cx="116006" cy="61415"/>
              </a:xfrm>
              <a:prstGeom prst="line">
                <a:avLst/>
              </a:prstGeom>
              <a:grpFill/>
              <a:ln w="9525" cap="flat" cmpd="sng" algn="ctr">
                <a:solidFill>
                  <a:srgbClr val="FF9900"/>
                </a:solidFill>
                <a:prstDash val="solid"/>
              </a:ln>
              <a:effectLst/>
            </p:spPr>
          </p:cxnSp>
          <p:cxnSp>
            <p:nvCxnSpPr>
              <p:cNvPr id="742" name="Straight Connector 741"/>
              <p:cNvCxnSpPr/>
              <p:nvPr/>
            </p:nvCxnSpPr>
            <p:spPr>
              <a:xfrm rot="16200000" flipH="1">
                <a:off x="1620671" y="1757149"/>
                <a:ext cx="109182" cy="47767"/>
              </a:xfrm>
              <a:prstGeom prst="line">
                <a:avLst/>
              </a:prstGeom>
              <a:grpFill/>
              <a:ln w="9525" cap="flat" cmpd="sng" algn="ctr">
                <a:solidFill>
                  <a:srgbClr val="FF9900"/>
                </a:solidFill>
                <a:prstDash val="solid"/>
              </a:ln>
              <a:effectLst/>
            </p:spPr>
          </p:cxnSp>
          <p:cxnSp>
            <p:nvCxnSpPr>
              <p:cNvPr id="743" name="Straight Connector 742"/>
              <p:cNvCxnSpPr/>
              <p:nvPr/>
            </p:nvCxnSpPr>
            <p:spPr>
              <a:xfrm rot="5400000">
                <a:off x="1306773" y="1825388"/>
                <a:ext cx="109182" cy="6824"/>
              </a:xfrm>
              <a:prstGeom prst="line">
                <a:avLst/>
              </a:prstGeom>
              <a:grpFill/>
              <a:ln w="9525" cap="flat" cmpd="sng" algn="ctr">
                <a:solidFill>
                  <a:srgbClr val="FF9900"/>
                </a:solidFill>
                <a:prstDash val="solid"/>
              </a:ln>
              <a:effectLst/>
            </p:spPr>
          </p:cxnSp>
          <p:cxnSp>
            <p:nvCxnSpPr>
              <p:cNvPr id="744" name="Straight Connector 743"/>
              <p:cNvCxnSpPr/>
              <p:nvPr/>
            </p:nvCxnSpPr>
            <p:spPr>
              <a:xfrm rot="5400000">
                <a:off x="1013347" y="1654791"/>
                <a:ext cx="95534" cy="88711"/>
              </a:xfrm>
              <a:prstGeom prst="line">
                <a:avLst/>
              </a:prstGeom>
              <a:grpFill/>
              <a:ln w="9525" cap="flat" cmpd="sng" algn="ctr">
                <a:solidFill>
                  <a:srgbClr val="FF9900"/>
                </a:solidFill>
                <a:prstDash val="solid"/>
              </a:ln>
              <a:effectLst/>
            </p:spPr>
          </p:cxnSp>
          <p:cxnSp>
            <p:nvCxnSpPr>
              <p:cNvPr id="745" name="Straight Connector 744"/>
              <p:cNvCxnSpPr/>
              <p:nvPr/>
            </p:nvCxnSpPr>
            <p:spPr>
              <a:xfrm rot="10800000" flipV="1">
                <a:off x="846161" y="1398895"/>
                <a:ext cx="109182" cy="40943"/>
              </a:xfrm>
              <a:prstGeom prst="line">
                <a:avLst/>
              </a:prstGeom>
              <a:grpFill/>
              <a:ln w="9525" cap="flat" cmpd="sng" algn="ctr">
                <a:solidFill>
                  <a:srgbClr val="FF9900"/>
                </a:solidFill>
                <a:prstDash val="solid"/>
              </a:ln>
              <a:effectLst/>
            </p:spPr>
          </p:cxnSp>
          <p:cxnSp>
            <p:nvCxnSpPr>
              <p:cNvPr id="746" name="Straight Connector 745"/>
              <p:cNvCxnSpPr/>
              <p:nvPr/>
            </p:nvCxnSpPr>
            <p:spPr>
              <a:xfrm rot="10800000">
                <a:off x="893928" y="1057702"/>
                <a:ext cx="109182" cy="68239"/>
              </a:xfrm>
              <a:prstGeom prst="line">
                <a:avLst/>
              </a:prstGeom>
              <a:grpFill/>
              <a:ln w="9525" cap="flat" cmpd="sng" algn="ctr">
                <a:solidFill>
                  <a:srgbClr val="FF9900"/>
                </a:solidFill>
                <a:prstDash val="solid"/>
              </a:ln>
              <a:effectLst/>
            </p:spPr>
          </p:cxnSp>
          <p:cxnSp>
            <p:nvCxnSpPr>
              <p:cNvPr id="747" name="Straight Connector 746"/>
              <p:cNvCxnSpPr/>
              <p:nvPr/>
            </p:nvCxnSpPr>
            <p:spPr>
              <a:xfrm rot="16200000" flipV="1">
                <a:off x="1115705" y="835925"/>
                <a:ext cx="102358" cy="40943"/>
              </a:xfrm>
              <a:prstGeom prst="line">
                <a:avLst/>
              </a:prstGeom>
              <a:grpFill/>
              <a:ln w="9525" cap="flat" cmpd="sng" algn="ctr">
                <a:solidFill>
                  <a:srgbClr val="FF9900"/>
                </a:solidFill>
                <a:prstDash val="solid"/>
              </a:ln>
              <a:effectLst/>
            </p:spPr>
          </p:cxnSp>
          <p:cxnSp>
            <p:nvCxnSpPr>
              <p:cNvPr id="748" name="Straight Connector 747"/>
              <p:cNvCxnSpPr/>
              <p:nvPr/>
            </p:nvCxnSpPr>
            <p:spPr>
              <a:xfrm rot="5400000" flipH="1" flipV="1">
                <a:off x="1426190" y="784749"/>
                <a:ext cx="129657" cy="20471"/>
              </a:xfrm>
              <a:prstGeom prst="line">
                <a:avLst/>
              </a:prstGeom>
              <a:grpFill/>
              <a:ln w="9525" cap="flat" cmpd="sng" algn="ctr">
                <a:solidFill>
                  <a:srgbClr val="FF9900"/>
                </a:solidFill>
                <a:prstDash val="solid"/>
              </a:ln>
              <a:effectLst/>
            </p:spPr>
          </p:cxnSp>
        </p:grpSp>
        <p:grpSp>
          <p:nvGrpSpPr>
            <p:cNvPr id="26" name="Group 212"/>
            <p:cNvGrpSpPr>
              <a:grpSpLocks/>
            </p:cNvGrpSpPr>
            <p:nvPr/>
          </p:nvGrpSpPr>
          <p:grpSpPr bwMode="auto">
            <a:xfrm>
              <a:off x="2859878" y="4276697"/>
              <a:ext cx="904943" cy="325878"/>
              <a:chOff x="2527" y="550"/>
              <a:chExt cx="642" cy="324"/>
            </a:xfrm>
            <a:solidFill>
              <a:sysClr val="window" lastClr="FFFFFF">
                <a:lumMod val="85000"/>
              </a:sysClr>
            </a:solidFill>
          </p:grpSpPr>
          <p:sp>
            <p:nvSpPr>
              <p:cNvPr id="714" name="Freeform 213"/>
              <p:cNvSpPr>
                <a:spLocks/>
              </p:cNvSpPr>
              <p:nvPr/>
            </p:nvSpPr>
            <p:spPr bwMode="auto">
              <a:xfrm>
                <a:off x="2527" y="550"/>
                <a:ext cx="642" cy="324"/>
              </a:xfrm>
              <a:custGeom>
                <a:avLst/>
                <a:gdLst/>
                <a:ahLst/>
                <a:cxnLst>
                  <a:cxn ang="0">
                    <a:pos x="35" y="113"/>
                  </a:cxn>
                  <a:cxn ang="0">
                    <a:pos x="10" y="129"/>
                  </a:cxn>
                  <a:cxn ang="0">
                    <a:pos x="0" y="152"/>
                  </a:cxn>
                  <a:cxn ang="0">
                    <a:pos x="5" y="169"/>
                  </a:cxn>
                  <a:cxn ang="0">
                    <a:pos x="32" y="191"/>
                  </a:cxn>
                  <a:cxn ang="0">
                    <a:pos x="19" y="204"/>
                  </a:cxn>
                  <a:cxn ang="0">
                    <a:pos x="15" y="229"/>
                  </a:cxn>
                  <a:cxn ang="0">
                    <a:pos x="33" y="252"/>
                  </a:cxn>
                  <a:cxn ang="0">
                    <a:pos x="66" y="264"/>
                  </a:cxn>
                  <a:cxn ang="0">
                    <a:pos x="86" y="264"/>
                  </a:cxn>
                  <a:cxn ang="0">
                    <a:pos x="105" y="281"/>
                  </a:cxn>
                  <a:cxn ang="0">
                    <a:pos x="142" y="298"/>
                  </a:cxn>
                  <a:cxn ang="0">
                    <a:pos x="186" y="304"/>
                  </a:cxn>
                  <a:cxn ang="0">
                    <a:pos x="231" y="298"/>
                  </a:cxn>
                  <a:cxn ang="0">
                    <a:pos x="252" y="300"/>
                  </a:cxn>
                  <a:cxn ang="0">
                    <a:pos x="292" y="319"/>
                  </a:cxn>
                  <a:cxn ang="0">
                    <a:pos x="328" y="324"/>
                  </a:cxn>
                  <a:cxn ang="0">
                    <a:pos x="374" y="316"/>
                  </a:cxn>
                  <a:cxn ang="0">
                    <a:pos x="410" y="295"/>
                  </a:cxn>
                  <a:cxn ang="0">
                    <a:pos x="424" y="275"/>
                  </a:cxn>
                  <a:cxn ang="0">
                    <a:pos x="458" y="283"/>
                  </a:cxn>
                  <a:cxn ang="0">
                    <a:pos x="503" y="279"/>
                  </a:cxn>
                  <a:cxn ang="0">
                    <a:pos x="541" y="258"/>
                  </a:cxn>
                  <a:cxn ang="0">
                    <a:pos x="556" y="226"/>
                  </a:cxn>
                  <a:cxn ang="0">
                    <a:pos x="590" y="218"/>
                  </a:cxn>
                  <a:cxn ang="0">
                    <a:pos x="628" y="192"/>
                  </a:cxn>
                  <a:cxn ang="0">
                    <a:pos x="642" y="157"/>
                  </a:cxn>
                  <a:cxn ang="0">
                    <a:pos x="630" y="125"/>
                  </a:cxn>
                  <a:cxn ang="0">
                    <a:pos x="626" y="104"/>
                  </a:cxn>
                  <a:cxn ang="0">
                    <a:pos x="623" y="76"/>
                  </a:cxn>
                  <a:cxn ang="0">
                    <a:pos x="602" y="54"/>
                  </a:cxn>
                  <a:cxn ang="0">
                    <a:pos x="569" y="41"/>
                  </a:cxn>
                  <a:cxn ang="0">
                    <a:pos x="560" y="25"/>
                  </a:cxn>
                  <a:cxn ang="0">
                    <a:pos x="534" y="7"/>
                  </a:cxn>
                  <a:cxn ang="0">
                    <a:pos x="498" y="0"/>
                  </a:cxn>
                  <a:cxn ang="0">
                    <a:pos x="455" y="10"/>
                  </a:cxn>
                  <a:cxn ang="0">
                    <a:pos x="433" y="10"/>
                  </a:cxn>
                  <a:cxn ang="0">
                    <a:pos x="392" y="0"/>
                  </a:cxn>
                  <a:cxn ang="0">
                    <a:pos x="344" y="15"/>
                  </a:cxn>
                  <a:cxn ang="0">
                    <a:pos x="334" y="25"/>
                  </a:cxn>
                  <a:cxn ang="0">
                    <a:pos x="294" y="11"/>
                  </a:cxn>
                  <a:cxn ang="0">
                    <a:pos x="257" y="12"/>
                  </a:cxn>
                  <a:cxn ang="0">
                    <a:pos x="214" y="33"/>
                  </a:cxn>
                  <a:cxn ang="0">
                    <a:pos x="196" y="35"/>
                  </a:cxn>
                  <a:cxn ang="0">
                    <a:pos x="157" y="30"/>
                  </a:cxn>
                  <a:cxn ang="0">
                    <a:pos x="101" y="42"/>
                  </a:cxn>
                  <a:cxn ang="0">
                    <a:pos x="65" y="72"/>
                  </a:cxn>
                  <a:cxn ang="0">
                    <a:pos x="57" y="99"/>
                  </a:cxn>
                </a:cxnLst>
                <a:rect l="0" t="0" r="r" b="b"/>
                <a:pathLst>
                  <a:path w="642" h="324">
                    <a:moveTo>
                      <a:pt x="58" y="108"/>
                    </a:moveTo>
                    <a:lnTo>
                      <a:pt x="46" y="110"/>
                    </a:lnTo>
                    <a:lnTo>
                      <a:pt x="35" y="113"/>
                    </a:lnTo>
                    <a:lnTo>
                      <a:pt x="25" y="117"/>
                    </a:lnTo>
                    <a:lnTo>
                      <a:pt x="17" y="122"/>
                    </a:lnTo>
                    <a:lnTo>
                      <a:pt x="10" y="129"/>
                    </a:lnTo>
                    <a:lnTo>
                      <a:pt x="4" y="136"/>
                    </a:lnTo>
                    <a:lnTo>
                      <a:pt x="1" y="144"/>
                    </a:lnTo>
                    <a:lnTo>
                      <a:pt x="0" y="152"/>
                    </a:lnTo>
                    <a:lnTo>
                      <a:pt x="1" y="158"/>
                    </a:lnTo>
                    <a:lnTo>
                      <a:pt x="2" y="164"/>
                    </a:lnTo>
                    <a:lnTo>
                      <a:pt x="5" y="169"/>
                    </a:lnTo>
                    <a:lnTo>
                      <a:pt x="9" y="175"/>
                    </a:lnTo>
                    <a:lnTo>
                      <a:pt x="19" y="184"/>
                    </a:lnTo>
                    <a:lnTo>
                      <a:pt x="32" y="191"/>
                    </a:lnTo>
                    <a:lnTo>
                      <a:pt x="32" y="190"/>
                    </a:lnTo>
                    <a:lnTo>
                      <a:pt x="24" y="197"/>
                    </a:lnTo>
                    <a:lnTo>
                      <a:pt x="19" y="204"/>
                    </a:lnTo>
                    <a:lnTo>
                      <a:pt x="15" y="212"/>
                    </a:lnTo>
                    <a:lnTo>
                      <a:pt x="14" y="220"/>
                    </a:lnTo>
                    <a:lnTo>
                      <a:pt x="15" y="229"/>
                    </a:lnTo>
                    <a:lnTo>
                      <a:pt x="19" y="238"/>
                    </a:lnTo>
                    <a:lnTo>
                      <a:pt x="25" y="245"/>
                    </a:lnTo>
                    <a:lnTo>
                      <a:pt x="33" y="252"/>
                    </a:lnTo>
                    <a:lnTo>
                      <a:pt x="43" y="257"/>
                    </a:lnTo>
                    <a:lnTo>
                      <a:pt x="54" y="262"/>
                    </a:lnTo>
                    <a:lnTo>
                      <a:pt x="66" y="264"/>
                    </a:lnTo>
                    <a:lnTo>
                      <a:pt x="79" y="265"/>
                    </a:lnTo>
                    <a:lnTo>
                      <a:pt x="83" y="265"/>
                    </a:lnTo>
                    <a:lnTo>
                      <a:pt x="86" y="264"/>
                    </a:lnTo>
                    <a:lnTo>
                      <a:pt x="86" y="265"/>
                    </a:lnTo>
                    <a:lnTo>
                      <a:pt x="95" y="274"/>
                    </a:lnTo>
                    <a:lnTo>
                      <a:pt x="105" y="281"/>
                    </a:lnTo>
                    <a:lnTo>
                      <a:pt x="116" y="288"/>
                    </a:lnTo>
                    <a:lnTo>
                      <a:pt x="129" y="294"/>
                    </a:lnTo>
                    <a:lnTo>
                      <a:pt x="142" y="298"/>
                    </a:lnTo>
                    <a:lnTo>
                      <a:pt x="156" y="301"/>
                    </a:lnTo>
                    <a:lnTo>
                      <a:pt x="171" y="303"/>
                    </a:lnTo>
                    <a:lnTo>
                      <a:pt x="186" y="304"/>
                    </a:lnTo>
                    <a:lnTo>
                      <a:pt x="201" y="303"/>
                    </a:lnTo>
                    <a:lnTo>
                      <a:pt x="216" y="302"/>
                    </a:lnTo>
                    <a:lnTo>
                      <a:pt x="231" y="298"/>
                    </a:lnTo>
                    <a:lnTo>
                      <a:pt x="245" y="293"/>
                    </a:lnTo>
                    <a:lnTo>
                      <a:pt x="245" y="293"/>
                    </a:lnTo>
                    <a:lnTo>
                      <a:pt x="252" y="300"/>
                    </a:lnTo>
                    <a:lnTo>
                      <a:pt x="261" y="306"/>
                    </a:lnTo>
                    <a:lnTo>
                      <a:pt x="281" y="316"/>
                    </a:lnTo>
                    <a:lnTo>
                      <a:pt x="292" y="319"/>
                    </a:lnTo>
                    <a:lnTo>
                      <a:pt x="303" y="322"/>
                    </a:lnTo>
                    <a:lnTo>
                      <a:pt x="315" y="323"/>
                    </a:lnTo>
                    <a:lnTo>
                      <a:pt x="328" y="324"/>
                    </a:lnTo>
                    <a:lnTo>
                      <a:pt x="344" y="323"/>
                    </a:lnTo>
                    <a:lnTo>
                      <a:pt x="360" y="320"/>
                    </a:lnTo>
                    <a:lnTo>
                      <a:pt x="374" y="316"/>
                    </a:lnTo>
                    <a:lnTo>
                      <a:pt x="388" y="310"/>
                    </a:lnTo>
                    <a:lnTo>
                      <a:pt x="400" y="303"/>
                    </a:lnTo>
                    <a:lnTo>
                      <a:pt x="410" y="295"/>
                    </a:lnTo>
                    <a:lnTo>
                      <a:pt x="418" y="285"/>
                    </a:lnTo>
                    <a:lnTo>
                      <a:pt x="424" y="275"/>
                    </a:lnTo>
                    <a:lnTo>
                      <a:pt x="424" y="275"/>
                    </a:lnTo>
                    <a:lnTo>
                      <a:pt x="435" y="279"/>
                    </a:lnTo>
                    <a:lnTo>
                      <a:pt x="446" y="282"/>
                    </a:lnTo>
                    <a:lnTo>
                      <a:pt x="458" y="283"/>
                    </a:lnTo>
                    <a:lnTo>
                      <a:pt x="470" y="284"/>
                    </a:lnTo>
                    <a:lnTo>
                      <a:pt x="487" y="283"/>
                    </a:lnTo>
                    <a:lnTo>
                      <a:pt x="503" y="279"/>
                    </a:lnTo>
                    <a:lnTo>
                      <a:pt x="518" y="274"/>
                    </a:lnTo>
                    <a:lnTo>
                      <a:pt x="530" y="267"/>
                    </a:lnTo>
                    <a:lnTo>
                      <a:pt x="541" y="258"/>
                    </a:lnTo>
                    <a:lnTo>
                      <a:pt x="549" y="249"/>
                    </a:lnTo>
                    <a:lnTo>
                      <a:pt x="554" y="238"/>
                    </a:lnTo>
                    <a:lnTo>
                      <a:pt x="556" y="226"/>
                    </a:lnTo>
                    <a:lnTo>
                      <a:pt x="555" y="226"/>
                    </a:lnTo>
                    <a:lnTo>
                      <a:pt x="573" y="223"/>
                    </a:lnTo>
                    <a:lnTo>
                      <a:pt x="590" y="218"/>
                    </a:lnTo>
                    <a:lnTo>
                      <a:pt x="605" y="211"/>
                    </a:lnTo>
                    <a:lnTo>
                      <a:pt x="617" y="202"/>
                    </a:lnTo>
                    <a:lnTo>
                      <a:pt x="628" y="192"/>
                    </a:lnTo>
                    <a:lnTo>
                      <a:pt x="635" y="181"/>
                    </a:lnTo>
                    <a:lnTo>
                      <a:pt x="640" y="170"/>
                    </a:lnTo>
                    <a:lnTo>
                      <a:pt x="642" y="157"/>
                    </a:lnTo>
                    <a:lnTo>
                      <a:pt x="641" y="146"/>
                    </a:lnTo>
                    <a:lnTo>
                      <a:pt x="637" y="135"/>
                    </a:lnTo>
                    <a:lnTo>
                      <a:pt x="630" y="125"/>
                    </a:lnTo>
                    <a:lnTo>
                      <a:pt x="621" y="115"/>
                    </a:lnTo>
                    <a:lnTo>
                      <a:pt x="621" y="115"/>
                    </a:lnTo>
                    <a:lnTo>
                      <a:pt x="626" y="104"/>
                    </a:lnTo>
                    <a:lnTo>
                      <a:pt x="627" y="93"/>
                    </a:lnTo>
                    <a:lnTo>
                      <a:pt x="626" y="84"/>
                    </a:lnTo>
                    <a:lnTo>
                      <a:pt x="623" y="76"/>
                    </a:lnTo>
                    <a:lnTo>
                      <a:pt x="618" y="68"/>
                    </a:lnTo>
                    <a:lnTo>
                      <a:pt x="611" y="60"/>
                    </a:lnTo>
                    <a:lnTo>
                      <a:pt x="602" y="54"/>
                    </a:lnTo>
                    <a:lnTo>
                      <a:pt x="592" y="48"/>
                    </a:lnTo>
                    <a:lnTo>
                      <a:pt x="581" y="44"/>
                    </a:lnTo>
                    <a:lnTo>
                      <a:pt x="569" y="41"/>
                    </a:lnTo>
                    <a:lnTo>
                      <a:pt x="569" y="41"/>
                    </a:lnTo>
                    <a:lnTo>
                      <a:pt x="566" y="32"/>
                    </a:lnTo>
                    <a:lnTo>
                      <a:pt x="560" y="25"/>
                    </a:lnTo>
                    <a:lnTo>
                      <a:pt x="553" y="18"/>
                    </a:lnTo>
                    <a:lnTo>
                      <a:pt x="544" y="12"/>
                    </a:lnTo>
                    <a:lnTo>
                      <a:pt x="534" y="7"/>
                    </a:lnTo>
                    <a:lnTo>
                      <a:pt x="523" y="3"/>
                    </a:lnTo>
                    <a:lnTo>
                      <a:pt x="511" y="1"/>
                    </a:lnTo>
                    <a:lnTo>
                      <a:pt x="498" y="0"/>
                    </a:lnTo>
                    <a:lnTo>
                      <a:pt x="483" y="1"/>
                    </a:lnTo>
                    <a:lnTo>
                      <a:pt x="468" y="4"/>
                    </a:lnTo>
                    <a:lnTo>
                      <a:pt x="455" y="10"/>
                    </a:lnTo>
                    <a:lnTo>
                      <a:pt x="443" y="17"/>
                    </a:lnTo>
                    <a:lnTo>
                      <a:pt x="443" y="18"/>
                    </a:lnTo>
                    <a:lnTo>
                      <a:pt x="433" y="10"/>
                    </a:lnTo>
                    <a:lnTo>
                      <a:pt x="421" y="5"/>
                    </a:lnTo>
                    <a:lnTo>
                      <a:pt x="407" y="1"/>
                    </a:lnTo>
                    <a:lnTo>
                      <a:pt x="392" y="0"/>
                    </a:lnTo>
                    <a:lnTo>
                      <a:pt x="374" y="2"/>
                    </a:lnTo>
                    <a:lnTo>
                      <a:pt x="357" y="7"/>
                    </a:lnTo>
                    <a:lnTo>
                      <a:pt x="344" y="15"/>
                    </a:lnTo>
                    <a:lnTo>
                      <a:pt x="338" y="20"/>
                    </a:lnTo>
                    <a:lnTo>
                      <a:pt x="334" y="25"/>
                    </a:lnTo>
                    <a:lnTo>
                      <a:pt x="334" y="25"/>
                    </a:lnTo>
                    <a:lnTo>
                      <a:pt x="322" y="18"/>
                    </a:lnTo>
                    <a:lnTo>
                      <a:pt x="308" y="14"/>
                    </a:lnTo>
                    <a:lnTo>
                      <a:pt x="294" y="11"/>
                    </a:lnTo>
                    <a:lnTo>
                      <a:pt x="278" y="10"/>
                    </a:lnTo>
                    <a:lnTo>
                      <a:pt x="267" y="11"/>
                    </a:lnTo>
                    <a:lnTo>
                      <a:pt x="257" y="12"/>
                    </a:lnTo>
                    <a:lnTo>
                      <a:pt x="237" y="18"/>
                    </a:lnTo>
                    <a:lnTo>
                      <a:pt x="221" y="27"/>
                    </a:lnTo>
                    <a:lnTo>
                      <a:pt x="214" y="33"/>
                    </a:lnTo>
                    <a:lnTo>
                      <a:pt x="208" y="39"/>
                    </a:lnTo>
                    <a:lnTo>
                      <a:pt x="208" y="39"/>
                    </a:lnTo>
                    <a:lnTo>
                      <a:pt x="196" y="35"/>
                    </a:lnTo>
                    <a:lnTo>
                      <a:pt x="184" y="32"/>
                    </a:lnTo>
                    <a:lnTo>
                      <a:pt x="170" y="31"/>
                    </a:lnTo>
                    <a:lnTo>
                      <a:pt x="157" y="30"/>
                    </a:lnTo>
                    <a:lnTo>
                      <a:pt x="137" y="31"/>
                    </a:lnTo>
                    <a:lnTo>
                      <a:pt x="118" y="35"/>
                    </a:lnTo>
                    <a:lnTo>
                      <a:pt x="101" y="42"/>
                    </a:lnTo>
                    <a:lnTo>
                      <a:pt x="86" y="50"/>
                    </a:lnTo>
                    <a:lnTo>
                      <a:pt x="74" y="60"/>
                    </a:lnTo>
                    <a:lnTo>
                      <a:pt x="65" y="72"/>
                    </a:lnTo>
                    <a:lnTo>
                      <a:pt x="59" y="85"/>
                    </a:lnTo>
                    <a:lnTo>
                      <a:pt x="58" y="92"/>
                    </a:lnTo>
                    <a:lnTo>
                      <a:pt x="57" y="99"/>
                    </a:lnTo>
                    <a:lnTo>
                      <a:pt x="57" y="104"/>
                    </a:lnTo>
                    <a:lnTo>
                      <a:pt x="58" y="108"/>
                    </a:lnTo>
                    <a:close/>
                  </a:path>
                </a:pathLst>
              </a:custGeom>
              <a:grpFill/>
              <a:ln w="9525">
                <a:noFill/>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15" name="Freeform 214"/>
              <p:cNvSpPr>
                <a:spLocks/>
              </p:cNvSpPr>
              <p:nvPr/>
            </p:nvSpPr>
            <p:spPr bwMode="auto">
              <a:xfrm>
                <a:off x="2527" y="550"/>
                <a:ext cx="642" cy="324"/>
              </a:xfrm>
              <a:custGeom>
                <a:avLst/>
                <a:gdLst/>
                <a:ahLst/>
                <a:cxnLst>
                  <a:cxn ang="0">
                    <a:pos x="35" y="113"/>
                  </a:cxn>
                  <a:cxn ang="0">
                    <a:pos x="10" y="129"/>
                  </a:cxn>
                  <a:cxn ang="0">
                    <a:pos x="0" y="152"/>
                  </a:cxn>
                  <a:cxn ang="0">
                    <a:pos x="5" y="169"/>
                  </a:cxn>
                  <a:cxn ang="0">
                    <a:pos x="32" y="191"/>
                  </a:cxn>
                  <a:cxn ang="0">
                    <a:pos x="19" y="204"/>
                  </a:cxn>
                  <a:cxn ang="0">
                    <a:pos x="15" y="229"/>
                  </a:cxn>
                  <a:cxn ang="0">
                    <a:pos x="33" y="252"/>
                  </a:cxn>
                  <a:cxn ang="0">
                    <a:pos x="66" y="264"/>
                  </a:cxn>
                  <a:cxn ang="0">
                    <a:pos x="86" y="264"/>
                  </a:cxn>
                  <a:cxn ang="0">
                    <a:pos x="105" y="281"/>
                  </a:cxn>
                  <a:cxn ang="0">
                    <a:pos x="142" y="298"/>
                  </a:cxn>
                  <a:cxn ang="0">
                    <a:pos x="186" y="304"/>
                  </a:cxn>
                  <a:cxn ang="0">
                    <a:pos x="231" y="298"/>
                  </a:cxn>
                  <a:cxn ang="0">
                    <a:pos x="252" y="300"/>
                  </a:cxn>
                  <a:cxn ang="0">
                    <a:pos x="292" y="319"/>
                  </a:cxn>
                  <a:cxn ang="0">
                    <a:pos x="328" y="324"/>
                  </a:cxn>
                  <a:cxn ang="0">
                    <a:pos x="374" y="316"/>
                  </a:cxn>
                  <a:cxn ang="0">
                    <a:pos x="410" y="295"/>
                  </a:cxn>
                  <a:cxn ang="0">
                    <a:pos x="424" y="275"/>
                  </a:cxn>
                  <a:cxn ang="0">
                    <a:pos x="458" y="283"/>
                  </a:cxn>
                  <a:cxn ang="0">
                    <a:pos x="503" y="279"/>
                  </a:cxn>
                  <a:cxn ang="0">
                    <a:pos x="541" y="258"/>
                  </a:cxn>
                  <a:cxn ang="0">
                    <a:pos x="556" y="226"/>
                  </a:cxn>
                  <a:cxn ang="0">
                    <a:pos x="590" y="218"/>
                  </a:cxn>
                  <a:cxn ang="0">
                    <a:pos x="628" y="192"/>
                  </a:cxn>
                  <a:cxn ang="0">
                    <a:pos x="642" y="157"/>
                  </a:cxn>
                  <a:cxn ang="0">
                    <a:pos x="630" y="125"/>
                  </a:cxn>
                  <a:cxn ang="0">
                    <a:pos x="626" y="104"/>
                  </a:cxn>
                  <a:cxn ang="0">
                    <a:pos x="623" y="76"/>
                  </a:cxn>
                  <a:cxn ang="0">
                    <a:pos x="602" y="54"/>
                  </a:cxn>
                  <a:cxn ang="0">
                    <a:pos x="569" y="41"/>
                  </a:cxn>
                  <a:cxn ang="0">
                    <a:pos x="560" y="25"/>
                  </a:cxn>
                  <a:cxn ang="0">
                    <a:pos x="534" y="7"/>
                  </a:cxn>
                  <a:cxn ang="0">
                    <a:pos x="498" y="0"/>
                  </a:cxn>
                  <a:cxn ang="0">
                    <a:pos x="455" y="10"/>
                  </a:cxn>
                  <a:cxn ang="0">
                    <a:pos x="433" y="10"/>
                  </a:cxn>
                  <a:cxn ang="0">
                    <a:pos x="392" y="0"/>
                  </a:cxn>
                  <a:cxn ang="0">
                    <a:pos x="344" y="15"/>
                  </a:cxn>
                  <a:cxn ang="0">
                    <a:pos x="334" y="25"/>
                  </a:cxn>
                  <a:cxn ang="0">
                    <a:pos x="294" y="11"/>
                  </a:cxn>
                  <a:cxn ang="0">
                    <a:pos x="257" y="12"/>
                  </a:cxn>
                  <a:cxn ang="0">
                    <a:pos x="214" y="33"/>
                  </a:cxn>
                  <a:cxn ang="0">
                    <a:pos x="196" y="35"/>
                  </a:cxn>
                  <a:cxn ang="0">
                    <a:pos x="157" y="30"/>
                  </a:cxn>
                  <a:cxn ang="0">
                    <a:pos x="101" y="42"/>
                  </a:cxn>
                  <a:cxn ang="0">
                    <a:pos x="65" y="72"/>
                  </a:cxn>
                  <a:cxn ang="0">
                    <a:pos x="57" y="99"/>
                  </a:cxn>
                </a:cxnLst>
                <a:rect l="0" t="0" r="r" b="b"/>
                <a:pathLst>
                  <a:path w="642" h="324">
                    <a:moveTo>
                      <a:pt x="58" y="108"/>
                    </a:moveTo>
                    <a:lnTo>
                      <a:pt x="46" y="110"/>
                    </a:lnTo>
                    <a:lnTo>
                      <a:pt x="35" y="113"/>
                    </a:lnTo>
                    <a:lnTo>
                      <a:pt x="25" y="117"/>
                    </a:lnTo>
                    <a:lnTo>
                      <a:pt x="17" y="122"/>
                    </a:lnTo>
                    <a:lnTo>
                      <a:pt x="10" y="129"/>
                    </a:lnTo>
                    <a:lnTo>
                      <a:pt x="4" y="136"/>
                    </a:lnTo>
                    <a:lnTo>
                      <a:pt x="1" y="144"/>
                    </a:lnTo>
                    <a:lnTo>
                      <a:pt x="0" y="152"/>
                    </a:lnTo>
                    <a:lnTo>
                      <a:pt x="1" y="158"/>
                    </a:lnTo>
                    <a:lnTo>
                      <a:pt x="2" y="164"/>
                    </a:lnTo>
                    <a:lnTo>
                      <a:pt x="5" y="169"/>
                    </a:lnTo>
                    <a:lnTo>
                      <a:pt x="9" y="175"/>
                    </a:lnTo>
                    <a:lnTo>
                      <a:pt x="19" y="184"/>
                    </a:lnTo>
                    <a:lnTo>
                      <a:pt x="32" y="191"/>
                    </a:lnTo>
                    <a:lnTo>
                      <a:pt x="32" y="190"/>
                    </a:lnTo>
                    <a:lnTo>
                      <a:pt x="24" y="197"/>
                    </a:lnTo>
                    <a:lnTo>
                      <a:pt x="19" y="204"/>
                    </a:lnTo>
                    <a:lnTo>
                      <a:pt x="15" y="212"/>
                    </a:lnTo>
                    <a:lnTo>
                      <a:pt x="14" y="220"/>
                    </a:lnTo>
                    <a:lnTo>
                      <a:pt x="15" y="229"/>
                    </a:lnTo>
                    <a:lnTo>
                      <a:pt x="19" y="238"/>
                    </a:lnTo>
                    <a:lnTo>
                      <a:pt x="25" y="245"/>
                    </a:lnTo>
                    <a:lnTo>
                      <a:pt x="33" y="252"/>
                    </a:lnTo>
                    <a:lnTo>
                      <a:pt x="43" y="257"/>
                    </a:lnTo>
                    <a:lnTo>
                      <a:pt x="54" y="262"/>
                    </a:lnTo>
                    <a:lnTo>
                      <a:pt x="66" y="264"/>
                    </a:lnTo>
                    <a:lnTo>
                      <a:pt x="79" y="265"/>
                    </a:lnTo>
                    <a:lnTo>
                      <a:pt x="83" y="265"/>
                    </a:lnTo>
                    <a:lnTo>
                      <a:pt x="86" y="264"/>
                    </a:lnTo>
                    <a:lnTo>
                      <a:pt x="86" y="265"/>
                    </a:lnTo>
                    <a:lnTo>
                      <a:pt x="95" y="274"/>
                    </a:lnTo>
                    <a:lnTo>
                      <a:pt x="105" y="281"/>
                    </a:lnTo>
                    <a:lnTo>
                      <a:pt x="116" y="288"/>
                    </a:lnTo>
                    <a:lnTo>
                      <a:pt x="129" y="294"/>
                    </a:lnTo>
                    <a:lnTo>
                      <a:pt x="142" y="298"/>
                    </a:lnTo>
                    <a:lnTo>
                      <a:pt x="156" y="301"/>
                    </a:lnTo>
                    <a:lnTo>
                      <a:pt x="171" y="303"/>
                    </a:lnTo>
                    <a:lnTo>
                      <a:pt x="186" y="304"/>
                    </a:lnTo>
                    <a:lnTo>
                      <a:pt x="201" y="303"/>
                    </a:lnTo>
                    <a:lnTo>
                      <a:pt x="216" y="302"/>
                    </a:lnTo>
                    <a:lnTo>
                      <a:pt x="231" y="298"/>
                    </a:lnTo>
                    <a:lnTo>
                      <a:pt x="245" y="293"/>
                    </a:lnTo>
                    <a:lnTo>
                      <a:pt x="245" y="293"/>
                    </a:lnTo>
                    <a:lnTo>
                      <a:pt x="252" y="300"/>
                    </a:lnTo>
                    <a:lnTo>
                      <a:pt x="261" y="306"/>
                    </a:lnTo>
                    <a:lnTo>
                      <a:pt x="281" y="316"/>
                    </a:lnTo>
                    <a:lnTo>
                      <a:pt x="292" y="319"/>
                    </a:lnTo>
                    <a:lnTo>
                      <a:pt x="303" y="322"/>
                    </a:lnTo>
                    <a:lnTo>
                      <a:pt x="315" y="323"/>
                    </a:lnTo>
                    <a:lnTo>
                      <a:pt x="328" y="324"/>
                    </a:lnTo>
                    <a:lnTo>
                      <a:pt x="344" y="323"/>
                    </a:lnTo>
                    <a:lnTo>
                      <a:pt x="360" y="320"/>
                    </a:lnTo>
                    <a:lnTo>
                      <a:pt x="374" y="316"/>
                    </a:lnTo>
                    <a:lnTo>
                      <a:pt x="388" y="310"/>
                    </a:lnTo>
                    <a:lnTo>
                      <a:pt x="400" y="303"/>
                    </a:lnTo>
                    <a:lnTo>
                      <a:pt x="410" y="295"/>
                    </a:lnTo>
                    <a:lnTo>
                      <a:pt x="418" y="285"/>
                    </a:lnTo>
                    <a:lnTo>
                      <a:pt x="424" y="275"/>
                    </a:lnTo>
                    <a:lnTo>
                      <a:pt x="424" y="275"/>
                    </a:lnTo>
                    <a:lnTo>
                      <a:pt x="435" y="279"/>
                    </a:lnTo>
                    <a:lnTo>
                      <a:pt x="446" y="282"/>
                    </a:lnTo>
                    <a:lnTo>
                      <a:pt x="458" y="283"/>
                    </a:lnTo>
                    <a:lnTo>
                      <a:pt x="470" y="284"/>
                    </a:lnTo>
                    <a:lnTo>
                      <a:pt x="487" y="283"/>
                    </a:lnTo>
                    <a:lnTo>
                      <a:pt x="503" y="279"/>
                    </a:lnTo>
                    <a:lnTo>
                      <a:pt x="518" y="274"/>
                    </a:lnTo>
                    <a:lnTo>
                      <a:pt x="530" y="267"/>
                    </a:lnTo>
                    <a:lnTo>
                      <a:pt x="541" y="258"/>
                    </a:lnTo>
                    <a:lnTo>
                      <a:pt x="549" y="249"/>
                    </a:lnTo>
                    <a:lnTo>
                      <a:pt x="554" y="238"/>
                    </a:lnTo>
                    <a:lnTo>
                      <a:pt x="556" y="226"/>
                    </a:lnTo>
                    <a:lnTo>
                      <a:pt x="555" y="226"/>
                    </a:lnTo>
                    <a:lnTo>
                      <a:pt x="573" y="223"/>
                    </a:lnTo>
                    <a:lnTo>
                      <a:pt x="590" y="218"/>
                    </a:lnTo>
                    <a:lnTo>
                      <a:pt x="605" y="211"/>
                    </a:lnTo>
                    <a:lnTo>
                      <a:pt x="617" y="202"/>
                    </a:lnTo>
                    <a:lnTo>
                      <a:pt x="628" y="192"/>
                    </a:lnTo>
                    <a:lnTo>
                      <a:pt x="635" y="181"/>
                    </a:lnTo>
                    <a:lnTo>
                      <a:pt x="640" y="170"/>
                    </a:lnTo>
                    <a:lnTo>
                      <a:pt x="642" y="157"/>
                    </a:lnTo>
                    <a:lnTo>
                      <a:pt x="641" y="146"/>
                    </a:lnTo>
                    <a:lnTo>
                      <a:pt x="637" y="135"/>
                    </a:lnTo>
                    <a:lnTo>
                      <a:pt x="630" y="125"/>
                    </a:lnTo>
                    <a:lnTo>
                      <a:pt x="621" y="115"/>
                    </a:lnTo>
                    <a:lnTo>
                      <a:pt x="621" y="115"/>
                    </a:lnTo>
                    <a:lnTo>
                      <a:pt x="626" y="104"/>
                    </a:lnTo>
                    <a:lnTo>
                      <a:pt x="627" y="93"/>
                    </a:lnTo>
                    <a:lnTo>
                      <a:pt x="626" y="84"/>
                    </a:lnTo>
                    <a:lnTo>
                      <a:pt x="623" y="76"/>
                    </a:lnTo>
                    <a:lnTo>
                      <a:pt x="618" y="68"/>
                    </a:lnTo>
                    <a:lnTo>
                      <a:pt x="611" y="60"/>
                    </a:lnTo>
                    <a:lnTo>
                      <a:pt x="602" y="54"/>
                    </a:lnTo>
                    <a:lnTo>
                      <a:pt x="592" y="48"/>
                    </a:lnTo>
                    <a:lnTo>
                      <a:pt x="581" y="44"/>
                    </a:lnTo>
                    <a:lnTo>
                      <a:pt x="569" y="41"/>
                    </a:lnTo>
                    <a:lnTo>
                      <a:pt x="569" y="41"/>
                    </a:lnTo>
                    <a:lnTo>
                      <a:pt x="566" y="32"/>
                    </a:lnTo>
                    <a:lnTo>
                      <a:pt x="560" y="25"/>
                    </a:lnTo>
                    <a:lnTo>
                      <a:pt x="553" y="18"/>
                    </a:lnTo>
                    <a:lnTo>
                      <a:pt x="544" y="12"/>
                    </a:lnTo>
                    <a:lnTo>
                      <a:pt x="534" y="7"/>
                    </a:lnTo>
                    <a:lnTo>
                      <a:pt x="523" y="3"/>
                    </a:lnTo>
                    <a:lnTo>
                      <a:pt x="511" y="1"/>
                    </a:lnTo>
                    <a:lnTo>
                      <a:pt x="498" y="0"/>
                    </a:lnTo>
                    <a:lnTo>
                      <a:pt x="483" y="1"/>
                    </a:lnTo>
                    <a:lnTo>
                      <a:pt x="468" y="4"/>
                    </a:lnTo>
                    <a:lnTo>
                      <a:pt x="455" y="10"/>
                    </a:lnTo>
                    <a:lnTo>
                      <a:pt x="443" y="17"/>
                    </a:lnTo>
                    <a:lnTo>
                      <a:pt x="443" y="18"/>
                    </a:lnTo>
                    <a:lnTo>
                      <a:pt x="433" y="10"/>
                    </a:lnTo>
                    <a:lnTo>
                      <a:pt x="421" y="5"/>
                    </a:lnTo>
                    <a:lnTo>
                      <a:pt x="407" y="1"/>
                    </a:lnTo>
                    <a:lnTo>
                      <a:pt x="392" y="0"/>
                    </a:lnTo>
                    <a:lnTo>
                      <a:pt x="374" y="2"/>
                    </a:lnTo>
                    <a:lnTo>
                      <a:pt x="357" y="7"/>
                    </a:lnTo>
                    <a:lnTo>
                      <a:pt x="344" y="15"/>
                    </a:lnTo>
                    <a:lnTo>
                      <a:pt x="338" y="20"/>
                    </a:lnTo>
                    <a:lnTo>
                      <a:pt x="334" y="25"/>
                    </a:lnTo>
                    <a:lnTo>
                      <a:pt x="334" y="25"/>
                    </a:lnTo>
                    <a:lnTo>
                      <a:pt x="322" y="18"/>
                    </a:lnTo>
                    <a:lnTo>
                      <a:pt x="308" y="14"/>
                    </a:lnTo>
                    <a:lnTo>
                      <a:pt x="294" y="11"/>
                    </a:lnTo>
                    <a:lnTo>
                      <a:pt x="278" y="10"/>
                    </a:lnTo>
                    <a:lnTo>
                      <a:pt x="267" y="11"/>
                    </a:lnTo>
                    <a:lnTo>
                      <a:pt x="257" y="12"/>
                    </a:lnTo>
                    <a:lnTo>
                      <a:pt x="237" y="18"/>
                    </a:lnTo>
                    <a:lnTo>
                      <a:pt x="221" y="27"/>
                    </a:lnTo>
                    <a:lnTo>
                      <a:pt x="214" y="33"/>
                    </a:lnTo>
                    <a:lnTo>
                      <a:pt x="208" y="39"/>
                    </a:lnTo>
                    <a:lnTo>
                      <a:pt x="208" y="39"/>
                    </a:lnTo>
                    <a:lnTo>
                      <a:pt x="196" y="35"/>
                    </a:lnTo>
                    <a:lnTo>
                      <a:pt x="184" y="32"/>
                    </a:lnTo>
                    <a:lnTo>
                      <a:pt x="170" y="31"/>
                    </a:lnTo>
                    <a:lnTo>
                      <a:pt x="157" y="30"/>
                    </a:lnTo>
                    <a:lnTo>
                      <a:pt x="137" y="31"/>
                    </a:lnTo>
                    <a:lnTo>
                      <a:pt x="118" y="35"/>
                    </a:lnTo>
                    <a:lnTo>
                      <a:pt x="101" y="42"/>
                    </a:lnTo>
                    <a:lnTo>
                      <a:pt x="86" y="50"/>
                    </a:lnTo>
                    <a:lnTo>
                      <a:pt x="74" y="60"/>
                    </a:lnTo>
                    <a:lnTo>
                      <a:pt x="65" y="72"/>
                    </a:lnTo>
                    <a:lnTo>
                      <a:pt x="59" y="85"/>
                    </a:lnTo>
                    <a:lnTo>
                      <a:pt x="58" y="92"/>
                    </a:lnTo>
                    <a:lnTo>
                      <a:pt x="57" y="99"/>
                    </a:lnTo>
                    <a:lnTo>
                      <a:pt x="57" y="104"/>
                    </a:lnTo>
                    <a:lnTo>
                      <a:pt x="58" y="108"/>
                    </a:lnTo>
                    <a:close/>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16" name="Freeform 215"/>
              <p:cNvSpPr>
                <a:spLocks/>
              </p:cNvSpPr>
              <p:nvPr/>
            </p:nvSpPr>
            <p:spPr bwMode="auto">
              <a:xfrm>
                <a:off x="2559" y="741"/>
                <a:ext cx="38" cy="6"/>
              </a:xfrm>
              <a:custGeom>
                <a:avLst/>
                <a:gdLst/>
                <a:ahLst/>
                <a:cxnLst>
                  <a:cxn ang="0">
                    <a:pos x="0" y="0"/>
                  </a:cxn>
                  <a:cxn ang="0">
                    <a:pos x="16" y="5"/>
                  </a:cxn>
                  <a:cxn ang="0">
                    <a:pos x="33" y="6"/>
                  </a:cxn>
                  <a:cxn ang="0">
                    <a:pos x="35" y="6"/>
                  </a:cxn>
                  <a:cxn ang="0">
                    <a:pos x="38" y="6"/>
                  </a:cxn>
                </a:cxnLst>
                <a:rect l="0" t="0" r="r" b="b"/>
                <a:pathLst>
                  <a:path w="38" h="6">
                    <a:moveTo>
                      <a:pt x="0" y="0"/>
                    </a:moveTo>
                    <a:lnTo>
                      <a:pt x="16" y="5"/>
                    </a:lnTo>
                    <a:lnTo>
                      <a:pt x="33" y="6"/>
                    </a:lnTo>
                    <a:lnTo>
                      <a:pt x="35" y="6"/>
                    </a:lnTo>
                    <a:lnTo>
                      <a:pt x="38" y="6"/>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17" name="Freeform 216"/>
              <p:cNvSpPr>
                <a:spLocks/>
              </p:cNvSpPr>
              <p:nvPr/>
            </p:nvSpPr>
            <p:spPr bwMode="auto">
              <a:xfrm>
                <a:off x="2613" y="812"/>
                <a:ext cx="17" cy="2"/>
              </a:xfrm>
              <a:custGeom>
                <a:avLst/>
                <a:gdLst/>
                <a:ahLst/>
                <a:cxnLst>
                  <a:cxn ang="0">
                    <a:pos x="0" y="2"/>
                  </a:cxn>
                  <a:cxn ang="0">
                    <a:pos x="9" y="1"/>
                  </a:cxn>
                  <a:cxn ang="0">
                    <a:pos x="17" y="0"/>
                  </a:cxn>
                </a:cxnLst>
                <a:rect l="0" t="0" r="r" b="b"/>
                <a:pathLst>
                  <a:path w="17" h="2">
                    <a:moveTo>
                      <a:pt x="0" y="2"/>
                    </a:moveTo>
                    <a:lnTo>
                      <a:pt x="9" y="1"/>
                    </a:lnTo>
                    <a:lnTo>
                      <a:pt x="17"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18" name="Freeform 217"/>
              <p:cNvSpPr>
                <a:spLocks/>
              </p:cNvSpPr>
              <p:nvPr/>
            </p:nvSpPr>
            <p:spPr bwMode="auto">
              <a:xfrm>
                <a:off x="2762" y="830"/>
                <a:ext cx="10" cy="13"/>
              </a:xfrm>
              <a:custGeom>
                <a:avLst/>
                <a:gdLst/>
                <a:ahLst/>
                <a:cxnLst>
                  <a:cxn ang="0">
                    <a:pos x="0" y="0"/>
                  </a:cxn>
                  <a:cxn ang="0">
                    <a:pos x="4" y="7"/>
                  </a:cxn>
                  <a:cxn ang="0">
                    <a:pos x="10" y="13"/>
                  </a:cxn>
                </a:cxnLst>
                <a:rect l="0" t="0" r="r" b="b"/>
                <a:pathLst>
                  <a:path w="10" h="13">
                    <a:moveTo>
                      <a:pt x="0" y="0"/>
                    </a:moveTo>
                    <a:lnTo>
                      <a:pt x="4" y="7"/>
                    </a:lnTo>
                    <a:lnTo>
                      <a:pt x="10" y="13"/>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19" name="Freeform 218"/>
              <p:cNvSpPr>
                <a:spLocks/>
              </p:cNvSpPr>
              <p:nvPr/>
            </p:nvSpPr>
            <p:spPr bwMode="auto">
              <a:xfrm>
                <a:off x="2951" y="811"/>
                <a:ext cx="4" cy="14"/>
              </a:xfrm>
              <a:custGeom>
                <a:avLst/>
                <a:gdLst/>
                <a:ahLst/>
                <a:cxnLst>
                  <a:cxn ang="0">
                    <a:pos x="0" y="14"/>
                  </a:cxn>
                  <a:cxn ang="0">
                    <a:pos x="2" y="7"/>
                  </a:cxn>
                  <a:cxn ang="0">
                    <a:pos x="4" y="0"/>
                  </a:cxn>
                </a:cxnLst>
                <a:rect l="0" t="0" r="r" b="b"/>
                <a:pathLst>
                  <a:path w="4" h="14">
                    <a:moveTo>
                      <a:pt x="0" y="14"/>
                    </a:moveTo>
                    <a:lnTo>
                      <a:pt x="2" y="7"/>
                    </a:lnTo>
                    <a:lnTo>
                      <a:pt x="4"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20" name="Freeform 219"/>
              <p:cNvSpPr>
                <a:spLocks/>
              </p:cNvSpPr>
              <p:nvPr/>
            </p:nvSpPr>
            <p:spPr bwMode="auto">
              <a:xfrm>
                <a:off x="3034" y="722"/>
                <a:ext cx="49" cy="54"/>
              </a:xfrm>
              <a:custGeom>
                <a:avLst/>
                <a:gdLst/>
                <a:ahLst/>
                <a:cxnLst>
                  <a:cxn ang="0">
                    <a:pos x="49" y="54"/>
                  </a:cxn>
                  <a:cxn ang="0">
                    <a:pos x="49" y="54"/>
                  </a:cxn>
                  <a:cxn ang="0">
                    <a:pos x="49" y="53"/>
                  </a:cxn>
                  <a:cxn ang="0">
                    <a:pos x="48" y="45"/>
                  </a:cxn>
                  <a:cxn ang="0">
                    <a:pos x="46" y="37"/>
                  </a:cxn>
                  <a:cxn ang="0">
                    <a:pos x="41" y="29"/>
                  </a:cxn>
                  <a:cxn ang="0">
                    <a:pos x="36" y="22"/>
                  </a:cxn>
                  <a:cxn ang="0">
                    <a:pos x="29" y="15"/>
                  </a:cxn>
                  <a:cxn ang="0">
                    <a:pos x="20" y="9"/>
                  </a:cxn>
                  <a:cxn ang="0">
                    <a:pos x="11" y="4"/>
                  </a:cxn>
                  <a:cxn ang="0">
                    <a:pos x="0" y="0"/>
                  </a:cxn>
                </a:cxnLst>
                <a:rect l="0" t="0" r="r" b="b"/>
                <a:pathLst>
                  <a:path w="49" h="54">
                    <a:moveTo>
                      <a:pt x="49" y="54"/>
                    </a:moveTo>
                    <a:lnTo>
                      <a:pt x="49" y="54"/>
                    </a:lnTo>
                    <a:lnTo>
                      <a:pt x="49" y="53"/>
                    </a:lnTo>
                    <a:lnTo>
                      <a:pt x="48" y="45"/>
                    </a:lnTo>
                    <a:lnTo>
                      <a:pt x="46" y="37"/>
                    </a:lnTo>
                    <a:lnTo>
                      <a:pt x="41" y="29"/>
                    </a:lnTo>
                    <a:lnTo>
                      <a:pt x="36" y="22"/>
                    </a:lnTo>
                    <a:lnTo>
                      <a:pt x="29" y="15"/>
                    </a:lnTo>
                    <a:lnTo>
                      <a:pt x="20" y="9"/>
                    </a:lnTo>
                    <a:lnTo>
                      <a:pt x="11" y="4"/>
                    </a:lnTo>
                    <a:lnTo>
                      <a:pt x="0"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21" name="Freeform 220"/>
              <p:cNvSpPr>
                <a:spLocks/>
              </p:cNvSpPr>
              <p:nvPr/>
            </p:nvSpPr>
            <p:spPr bwMode="auto">
              <a:xfrm>
                <a:off x="3126" y="665"/>
                <a:ext cx="22" cy="20"/>
              </a:xfrm>
              <a:custGeom>
                <a:avLst/>
                <a:gdLst/>
                <a:ahLst/>
                <a:cxnLst>
                  <a:cxn ang="0">
                    <a:pos x="0" y="20"/>
                  </a:cxn>
                  <a:cxn ang="0">
                    <a:pos x="7" y="16"/>
                  </a:cxn>
                  <a:cxn ang="0">
                    <a:pos x="13" y="11"/>
                  </a:cxn>
                  <a:cxn ang="0">
                    <a:pos x="22" y="0"/>
                  </a:cxn>
                </a:cxnLst>
                <a:rect l="0" t="0" r="r" b="b"/>
                <a:pathLst>
                  <a:path w="22" h="20">
                    <a:moveTo>
                      <a:pt x="0" y="20"/>
                    </a:moveTo>
                    <a:lnTo>
                      <a:pt x="7" y="16"/>
                    </a:lnTo>
                    <a:lnTo>
                      <a:pt x="13" y="11"/>
                    </a:lnTo>
                    <a:lnTo>
                      <a:pt x="22"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22" name="Freeform 221"/>
              <p:cNvSpPr>
                <a:spLocks/>
              </p:cNvSpPr>
              <p:nvPr/>
            </p:nvSpPr>
            <p:spPr bwMode="auto">
              <a:xfrm>
                <a:off x="3096" y="591"/>
                <a:ext cx="1" cy="9"/>
              </a:xfrm>
              <a:custGeom>
                <a:avLst/>
                <a:gdLst/>
                <a:ahLst/>
                <a:cxnLst>
                  <a:cxn ang="0">
                    <a:pos x="1" y="9"/>
                  </a:cxn>
                  <a:cxn ang="0">
                    <a:pos x="1" y="9"/>
                  </a:cxn>
                  <a:cxn ang="0">
                    <a:pos x="1" y="8"/>
                  </a:cxn>
                  <a:cxn ang="0">
                    <a:pos x="1" y="4"/>
                  </a:cxn>
                  <a:cxn ang="0">
                    <a:pos x="0" y="0"/>
                  </a:cxn>
                </a:cxnLst>
                <a:rect l="0" t="0" r="r" b="b"/>
                <a:pathLst>
                  <a:path w="1" h="9">
                    <a:moveTo>
                      <a:pt x="1" y="9"/>
                    </a:moveTo>
                    <a:lnTo>
                      <a:pt x="1" y="9"/>
                    </a:lnTo>
                    <a:lnTo>
                      <a:pt x="1" y="8"/>
                    </a:lnTo>
                    <a:lnTo>
                      <a:pt x="1" y="4"/>
                    </a:lnTo>
                    <a:lnTo>
                      <a:pt x="0"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23" name="Freeform 222"/>
              <p:cNvSpPr>
                <a:spLocks/>
              </p:cNvSpPr>
              <p:nvPr/>
            </p:nvSpPr>
            <p:spPr bwMode="auto">
              <a:xfrm>
                <a:off x="2959" y="567"/>
                <a:ext cx="11" cy="13"/>
              </a:xfrm>
              <a:custGeom>
                <a:avLst/>
                <a:gdLst/>
                <a:ahLst/>
                <a:cxnLst>
                  <a:cxn ang="0">
                    <a:pos x="11" y="0"/>
                  </a:cxn>
                  <a:cxn ang="0">
                    <a:pos x="5" y="6"/>
                  </a:cxn>
                  <a:cxn ang="0">
                    <a:pos x="0" y="13"/>
                  </a:cxn>
                </a:cxnLst>
                <a:rect l="0" t="0" r="r" b="b"/>
                <a:pathLst>
                  <a:path w="11" h="13">
                    <a:moveTo>
                      <a:pt x="11" y="0"/>
                    </a:moveTo>
                    <a:lnTo>
                      <a:pt x="5" y="6"/>
                    </a:lnTo>
                    <a:lnTo>
                      <a:pt x="0" y="13"/>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24" name="Freeform 223"/>
              <p:cNvSpPr>
                <a:spLocks/>
              </p:cNvSpPr>
              <p:nvPr/>
            </p:nvSpPr>
            <p:spPr bwMode="auto">
              <a:xfrm>
                <a:off x="2855" y="575"/>
                <a:ext cx="6" cy="10"/>
              </a:xfrm>
              <a:custGeom>
                <a:avLst/>
                <a:gdLst/>
                <a:ahLst/>
                <a:cxnLst>
                  <a:cxn ang="0">
                    <a:pos x="6" y="0"/>
                  </a:cxn>
                  <a:cxn ang="0">
                    <a:pos x="2" y="5"/>
                  </a:cxn>
                  <a:cxn ang="0">
                    <a:pos x="0" y="10"/>
                  </a:cxn>
                </a:cxnLst>
                <a:rect l="0" t="0" r="r" b="b"/>
                <a:pathLst>
                  <a:path w="6" h="10">
                    <a:moveTo>
                      <a:pt x="6" y="0"/>
                    </a:moveTo>
                    <a:lnTo>
                      <a:pt x="2" y="5"/>
                    </a:lnTo>
                    <a:lnTo>
                      <a:pt x="0" y="1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25" name="Freeform 224"/>
              <p:cNvSpPr>
                <a:spLocks/>
              </p:cNvSpPr>
              <p:nvPr/>
            </p:nvSpPr>
            <p:spPr bwMode="auto">
              <a:xfrm>
                <a:off x="2735" y="589"/>
                <a:ext cx="19" cy="10"/>
              </a:xfrm>
              <a:custGeom>
                <a:avLst/>
                <a:gdLst/>
                <a:ahLst/>
                <a:cxnLst>
                  <a:cxn ang="0">
                    <a:pos x="19" y="10"/>
                  </a:cxn>
                  <a:cxn ang="0">
                    <a:pos x="10" y="5"/>
                  </a:cxn>
                  <a:cxn ang="0">
                    <a:pos x="0" y="0"/>
                  </a:cxn>
                </a:cxnLst>
                <a:rect l="0" t="0" r="r" b="b"/>
                <a:pathLst>
                  <a:path w="19" h="10">
                    <a:moveTo>
                      <a:pt x="19" y="10"/>
                    </a:moveTo>
                    <a:lnTo>
                      <a:pt x="10" y="5"/>
                    </a:lnTo>
                    <a:lnTo>
                      <a:pt x="0"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26" name="Freeform 225"/>
              <p:cNvSpPr>
                <a:spLocks/>
              </p:cNvSpPr>
              <p:nvPr/>
            </p:nvSpPr>
            <p:spPr bwMode="auto">
              <a:xfrm>
                <a:off x="2585" y="658"/>
                <a:ext cx="3" cy="10"/>
              </a:xfrm>
              <a:custGeom>
                <a:avLst/>
                <a:gdLst/>
                <a:ahLst/>
                <a:cxnLst>
                  <a:cxn ang="0">
                    <a:pos x="0" y="0"/>
                  </a:cxn>
                  <a:cxn ang="0">
                    <a:pos x="1" y="5"/>
                  </a:cxn>
                  <a:cxn ang="0">
                    <a:pos x="3" y="10"/>
                  </a:cxn>
                </a:cxnLst>
                <a:rect l="0" t="0" r="r" b="b"/>
                <a:pathLst>
                  <a:path w="3" h="10">
                    <a:moveTo>
                      <a:pt x="0" y="0"/>
                    </a:moveTo>
                    <a:lnTo>
                      <a:pt x="1" y="5"/>
                    </a:lnTo>
                    <a:lnTo>
                      <a:pt x="3" y="1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27" name="Rectangle 226"/>
              <p:cNvSpPr>
                <a:spLocks noChangeArrowheads="1"/>
              </p:cNvSpPr>
              <p:nvPr/>
            </p:nvSpPr>
            <p:spPr bwMode="auto">
              <a:xfrm>
                <a:off x="2661" y="622"/>
                <a:ext cx="337" cy="168"/>
              </a:xfrm>
              <a:prstGeom prst="rect">
                <a:avLst/>
              </a:prstGeom>
              <a:grpFill/>
              <a:ln w="9525">
                <a:noFill/>
                <a:miter lim="800000"/>
                <a:headEnd/>
                <a:tailEnd/>
              </a:ln>
              <a:effectLst/>
            </p:spPr>
            <p:txBody>
              <a:bodyPr wrap="none" lIns="92075" tIns="46038" rIns="92075" bIns="46038" anchor="ctr"/>
              <a:lstStyle/>
              <a:p>
                <a:pPr algn="ctr" eaLnBrk="1" fontAlgn="auto" hangingPunct="1">
                  <a:spcBef>
                    <a:spcPts val="0"/>
                  </a:spcBef>
                  <a:spcAft>
                    <a:spcPts val="0"/>
                  </a:spcAft>
                  <a:defRPr/>
                </a:pPr>
                <a:endParaRPr lang="en-US" sz="1000" kern="0">
                  <a:solidFill>
                    <a:srgbClr val="000000">
                      <a:lumMod val="65000"/>
                      <a:lumOff val="35000"/>
                    </a:srgbClr>
                  </a:solidFill>
                  <a:latin typeface="Times New Roman" pitchFamily="18" charset="0"/>
                  <a:ea typeface=""/>
                  <a:cs typeface=""/>
                </a:endParaRPr>
              </a:p>
            </p:txBody>
          </p:sp>
        </p:grpSp>
        <p:sp>
          <p:nvSpPr>
            <p:cNvPr id="712" name="Rectangle 711"/>
            <p:cNvSpPr/>
            <p:nvPr/>
          </p:nvSpPr>
          <p:spPr>
            <a:xfrm>
              <a:off x="1313099" y="3935578"/>
              <a:ext cx="7007282" cy="2497799"/>
            </a:xfrm>
            <a:prstGeom prst="rect">
              <a:avLst/>
            </a:prstGeom>
            <a:noFill/>
            <a:ln w="25400" cap="flat" cmpd="sng" algn="ctr">
              <a:solidFill>
                <a:sysClr val="windowText" lastClr="000000"/>
              </a:solidFill>
              <a:prstDash val="solid"/>
            </a:ln>
            <a:effectLst/>
          </p:spPr>
          <p:txBody>
            <a:bodyPr rtlCol="0" anchor="ctr"/>
            <a:lstStyle/>
            <a:p>
              <a:pPr algn="ctr" eaLnBrk="1" fontAlgn="auto" hangingPunct="1">
                <a:spcBef>
                  <a:spcPts val="0"/>
                </a:spcBef>
                <a:spcAft>
                  <a:spcPts val="0"/>
                </a:spcAft>
                <a:defRPr/>
              </a:pPr>
              <a:endParaRPr lang="en-US" sz="1000" kern="0">
                <a:solidFill>
                  <a:srgbClr val="000000">
                    <a:lumMod val="65000"/>
                    <a:lumOff val="35000"/>
                  </a:srgbClr>
                </a:solidFill>
                <a:latin typeface="Calibri"/>
                <a:ea typeface=""/>
                <a:cs typeface=""/>
              </a:endParaRPr>
            </a:p>
          </p:txBody>
        </p:sp>
        <p:sp>
          <p:nvSpPr>
            <p:cNvPr id="713" name="Freeform 712"/>
            <p:cNvSpPr/>
            <p:nvPr/>
          </p:nvSpPr>
          <p:spPr>
            <a:xfrm>
              <a:off x="4812194" y="4429790"/>
              <a:ext cx="1378432" cy="688146"/>
            </a:xfrm>
            <a:custGeom>
              <a:avLst/>
              <a:gdLst>
                <a:gd name="connsiteX0" fmla="*/ 10236 w 1552433"/>
                <a:gd name="connsiteY0" fmla="*/ 267269 h 1086134"/>
                <a:gd name="connsiteX1" fmla="*/ 112594 w 1552433"/>
                <a:gd name="connsiteY1" fmla="*/ 239973 h 1086134"/>
                <a:gd name="connsiteX2" fmla="*/ 187657 w 1552433"/>
                <a:gd name="connsiteY2" fmla="*/ 280916 h 1086134"/>
                <a:gd name="connsiteX3" fmla="*/ 242248 w 1552433"/>
                <a:gd name="connsiteY3" fmla="*/ 328684 h 1086134"/>
                <a:gd name="connsiteX4" fmla="*/ 255896 w 1552433"/>
                <a:gd name="connsiteY4" fmla="*/ 410570 h 1086134"/>
                <a:gd name="connsiteX5" fmla="*/ 201305 w 1552433"/>
                <a:gd name="connsiteY5" fmla="*/ 485633 h 1086134"/>
                <a:gd name="connsiteX6" fmla="*/ 133066 w 1552433"/>
                <a:gd name="connsiteY6" fmla="*/ 533400 h 1086134"/>
                <a:gd name="connsiteX7" fmla="*/ 119418 w 1552433"/>
                <a:gd name="connsiteY7" fmla="*/ 581167 h 1086134"/>
                <a:gd name="connsiteX8" fmla="*/ 139890 w 1552433"/>
                <a:gd name="connsiteY8" fmla="*/ 642582 h 1086134"/>
                <a:gd name="connsiteX9" fmla="*/ 235424 w 1552433"/>
                <a:gd name="connsiteY9" fmla="*/ 724469 h 1086134"/>
                <a:gd name="connsiteX10" fmla="*/ 535675 w 1552433"/>
                <a:gd name="connsiteY10" fmla="*/ 840475 h 1086134"/>
                <a:gd name="connsiteX11" fmla="*/ 849573 w 1552433"/>
                <a:gd name="connsiteY11" fmla="*/ 942833 h 1086134"/>
                <a:gd name="connsiteX12" fmla="*/ 1074761 w 1552433"/>
                <a:gd name="connsiteY12" fmla="*/ 1024719 h 1086134"/>
                <a:gd name="connsiteX13" fmla="*/ 1252182 w 1552433"/>
                <a:gd name="connsiteY13" fmla="*/ 1065663 h 1086134"/>
                <a:gd name="connsiteX14" fmla="*/ 1395484 w 1552433"/>
                <a:gd name="connsiteY14" fmla="*/ 1072487 h 1086134"/>
                <a:gd name="connsiteX15" fmla="*/ 1491018 w 1552433"/>
                <a:gd name="connsiteY15" fmla="*/ 1079310 h 1086134"/>
                <a:gd name="connsiteX16" fmla="*/ 1511490 w 1552433"/>
                <a:gd name="connsiteY16" fmla="*/ 1031543 h 1086134"/>
                <a:gd name="connsiteX17" fmla="*/ 1545609 w 1552433"/>
                <a:gd name="connsiteY17" fmla="*/ 1004248 h 1086134"/>
                <a:gd name="connsiteX18" fmla="*/ 1531961 w 1552433"/>
                <a:gd name="connsiteY18" fmla="*/ 970128 h 1086134"/>
                <a:gd name="connsiteX19" fmla="*/ 1422779 w 1552433"/>
                <a:gd name="connsiteY19" fmla="*/ 936009 h 1086134"/>
                <a:gd name="connsiteX20" fmla="*/ 1293126 w 1552433"/>
                <a:gd name="connsiteY20" fmla="*/ 922361 h 1086134"/>
                <a:gd name="connsiteX21" fmla="*/ 1177120 w 1552433"/>
                <a:gd name="connsiteY21" fmla="*/ 936009 h 1086134"/>
                <a:gd name="connsiteX22" fmla="*/ 965579 w 1552433"/>
                <a:gd name="connsiteY22" fmla="*/ 881418 h 1086134"/>
                <a:gd name="connsiteX23" fmla="*/ 713096 w 1552433"/>
                <a:gd name="connsiteY23" fmla="*/ 826827 h 1086134"/>
                <a:gd name="connsiteX24" fmla="*/ 501555 w 1552433"/>
                <a:gd name="connsiteY24" fmla="*/ 751764 h 1086134"/>
                <a:gd name="connsiteX25" fmla="*/ 351430 w 1552433"/>
                <a:gd name="connsiteY25" fmla="*/ 703997 h 1086134"/>
                <a:gd name="connsiteX26" fmla="*/ 290015 w 1552433"/>
                <a:gd name="connsiteY26" fmla="*/ 676702 h 1086134"/>
                <a:gd name="connsiteX27" fmla="*/ 255896 w 1552433"/>
                <a:gd name="connsiteY27" fmla="*/ 608463 h 1086134"/>
                <a:gd name="connsiteX28" fmla="*/ 290015 w 1552433"/>
                <a:gd name="connsiteY28" fmla="*/ 533400 h 1086134"/>
                <a:gd name="connsiteX29" fmla="*/ 392373 w 1552433"/>
                <a:gd name="connsiteY29" fmla="*/ 431042 h 1086134"/>
                <a:gd name="connsiteX30" fmla="*/ 399197 w 1552433"/>
                <a:gd name="connsiteY30" fmla="*/ 342331 h 1086134"/>
                <a:gd name="connsiteX31" fmla="*/ 412845 w 1552433"/>
                <a:gd name="connsiteY31" fmla="*/ 246797 h 1086134"/>
                <a:gd name="connsiteX32" fmla="*/ 446964 w 1552433"/>
                <a:gd name="connsiteY32" fmla="*/ 212678 h 1086134"/>
                <a:gd name="connsiteX33" fmla="*/ 494731 w 1552433"/>
                <a:gd name="connsiteY33" fmla="*/ 178558 h 1086134"/>
                <a:gd name="connsiteX34" fmla="*/ 515203 w 1552433"/>
                <a:gd name="connsiteY34" fmla="*/ 151263 h 1086134"/>
                <a:gd name="connsiteX35" fmla="*/ 508379 w 1552433"/>
                <a:gd name="connsiteY35" fmla="*/ 144439 h 1086134"/>
                <a:gd name="connsiteX36" fmla="*/ 440140 w 1552433"/>
                <a:gd name="connsiteY36" fmla="*/ 62552 h 1086134"/>
                <a:gd name="connsiteX37" fmla="*/ 358254 w 1552433"/>
                <a:gd name="connsiteY37" fmla="*/ 21609 h 1086134"/>
                <a:gd name="connsiteX38" fmla="*/ 276367 w 1552433"/>
                <a:gd name="connsiteY38" fmla="*/ 1137 h 1086134"/>
                <a:gd name="connsiteX39" fmla="*/ 180833 w 1552433"/>
                <a:gd name="connsiteY39" fmla="*/ 14785 h 1086134"/>
                <a:gd name="connsiteX40" fmla="*/ 112594 w 1552433"/>
                <a:gd name="connsiteY40" fmla="*/ 55728 h 1086134"/>
                <a:gd name="connsiteX41" fmla="*/ 51179 w 1552433"/>
                <a:gd name="connsiteY41" fmla="*/ 185382 h 1086134"/>
                <a:gd name="connsiteX42" fmla="*/ 10236 w 1552433"/>
                <a:gd name="connsiteY42" fmla="*/ 267269 h 108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52433" h="1086134">
                  <a:moveTo>
                    <a:pt x="10236" y="267269"/>
                  </a:moveTo>
                  <a:cubicBezTo>
                    <a:pt x="20472" y="276368"/>
                    <a:pt x="83024" y="237699"/>
                    <a:pt x="112594" y="239973"/>
                  </a:cubicBezTo>
                  <a:cubicBezTo>
                    <a:pt x="142164" y="242247"/>
                    <a:pt x="166048" y="266131"/>
                    <a:pt x="187657" y="280916"/>
                  </a:cubicBezTo>
                  <a:cubicBezTo>
                    <a:pt x="209266" y="295701"/>
                    <a:pt x="230875" y="307075"/>
                    <a:pt x="242248" y="328684"/>
                  </a:cubicBezTo>
                  <a:cubicBezTo>
                    <a:pt x="253621" y="350293"/>
                    <a:pt x="262720" y="384412"/>
                    <a:pt x="255896" y="410570"/>
                  </a:cubicBezTo>
                  <a:cubicBezTo>
                    <a:pt x="249072" y="436728"/>
                    <a:pt x="221777" y="465161"/>
                    <a:pt x="201305" y="485633"/>
                  </a:cubicBezTo>
                  <a:cubicBezTo>
                    <a:pt x="180833" y="506105"/>
                    <a:pt x="146714" y="517478"/>
                    <a:pt x="133066" y="533400"/>
                  </a:cubicBezTo>
                  <a:cubicBezTo>
                    <a:pt x="119418" y="549322"/>
                    <a:pt x="118281" y="562970"/>
                    <a:pt x="119418" y="581167"/>
                  </a:cubicBezTo>
                  <a:cubicBezTo>
                    <a:pt x="120555" y="599364"/>
                    <a:pt x="120556" y="618698"/>
                    <a:pt x="139890" y="642582"/>
                  </a:cubicBezTo>
                  <a:cubicBezTo>
                    <a:pt x="159224" y="666466"/>
                    <a:pt x="169460" y="691487"/>
                    <a:pt x="235424" y="724469"/>
                  </a:cubicBezTo>
                  <a:cubicBezTo>
                    <a:pt x="301388" y="757451"/>
                    <a:pt x="433317" y="804081"/>
                    <a:pt x="535675" y="840475"/>
                  </a:cubicBezTo>
                  <a:cubicBezTo>
                    <a:pt x="638033" y="876869"/>
                    <a:pt x="759725" y="912126"/>
                    <a:pt x="849573" y="942833"/>
                  </a:cubicBezTo>
                  <a:cubicBezTo>
                    <a:pt x="939421" y="973540"/>
                    <a:pt x="1007660" y="1004247"/>
                    <a:pt x="1074761" y="1024719"/>
                  </a:cubicBezTo>
                  <a:cubicBezTo>
                    <a:pt x="1141862" y="1045191"/>
                    <a:pt x="1198728" y="1057702"/>
                    <a:pt x="1252182" y="1065663"/>
                  </a:cubicBezTo>
                  <a:cubicBezTo>
                    <a:pt x="1305636" y="1073624"/>
                    <a:pt x="1355678" y="1070213"/>
                    <a:pt x="1395484" y="1072487"/>
                  </a:cubicBezTo>
                  <a:cubicBezTo>
                    <a:pt x="1435290" y="1074762"/>
                    <a:pt x="1471684" y="1086134"/>
                    <a:pt x="1491018" y="1079310"/>
                  </a:cubicBezTo>
                  <a:cubicBezTo>
                    <a:pt x="1510352" y="1072486"/>
                    <a:pt x="1502392" y="1044053"/>
                    <a:pt x="1511490" y="1031543"/>
                  </a:cubicBezTo>
                  <a:cubicBezTo>
                    <a:pt x="1520588" y="1019033"/>
                    <a:pt x="1542197" y="1014484"/>
                    <a:pt x="1545609" y="1004248"/>
                  </a:cubicBezTo>
                  <a:cubicBezTo>
                    <a:pt x="1549021" y="994012"/>
                    <a:pt x="1552433" y="981501"/>
                    <a:pt x="1531961" y="970128"/>
                  </a:cubicBezTo>
                  <a:cubicBezTo>
                    <a:pt x="1511489" y="958755"/>
                    <a:pt x="1462585" y="943970"/>
                    <a:pt x="1422779" y="936009"/>
                  </a:cubicBezTo>
                  <a:cubicBezTo>
                    <a:pt x="1382973" y="928048"/>
                    <a:pt x="1334069" y="922361"/>
                    <a:pt x="1293126" y="922361"/>
                  </a:cubicBezTo>
                  <a:cubicBezTo>
                    <a:pt x="1252183" y="922361"/>
                    <a:pt x="1231711" y="942833"/>
                    <a:pt x="1177120" y="936009"/>
                  </a:cubicBezTo>
                  <a:cubicBezTo>
                    <a:pt x="1122529" y="929185"/>
                    <a:pt x="1042916" y="899615"/>
                    <a:pt x="965579" y="881418"/>
                  </a:cubicBezTo>
                  <a:cubicBezTo>
                    <a:pt x="888242" y="863221"/>
                    <a:pt x="790433" y="848436"/>
                    <a:pt x="713096" y="826827"/>
                  </a:cubicBezTo>
                  <a:cubicBezTo>
                    <a:pt x="635759" y="805218"/>
                    <a:pt x="561833" y="772236"/>
                    <a:pt x="501555" y="751764"/>
                  </a:cubicBezTo>
                  <a:cubicBezTo>
                    <a:pt x="441277" y="731292"/>
                    <a:pt x="386687" y="716507"/>
                    <a:pt x="351430" y="703997"/>
                  </a:cubicBezTo>
                  <a:cubicBezTo>
                    <a:pt x="316173" y="691487"/>
                    <a:pt x="305937" y="692624"/>
                    <a:pt x="290015" y="676702"/>
                  </a:cubicBezTo>
                  <a:cubicBezTo>
                    <a:pt x="274093" y="660780"/>
                    <a:pt x="255896" y="632347"/>
                    <a:pt x="255896" y="608463"/>
                  </a:cubicBezTo>
                  <a:cubicBezTo>
                    <a:pt x="255896" y="584579"/>
                    <a:pt x="267269" y="562970"/>
                    <a:pt x="290015" y="533400"/>
                  </a:cubicBezTo>
                  <a:cubicBezTo>
                    <a:pt x="312761" y="503830"/>
                    <a:pt x="374176" y="462887"/>
                    <a:pt x="392373" y="431042"/>
                  </a:cubicBezTo>
                  <a:cubicBezTo>
                    <a:pt x="410570" y="399197"/>
                    <a:pt x="395785" y="373038"/>
                    <a:pt x="399197" y="342331"/>
                  </a:cubicBezTo>
                  <a:cubicBezTo>
                    <a:pt x="402609" y="311624"/>
                    <a:pt x="404884" y="268406"/>
                    <a:pt x="412845" y="246797"/>
                  </a:cubicBezTo>
                  <a:cubicBezTo>
                    <a:pt x="420806" y="225188"/>
                    <a:pt x="433316" y="224051"/>
                    <a:pt x="446964" y="212678"/>
                  </a:cubicBezTo>
                  <a:cubicBezTo>
                    <a:pt x="460612" y="201305"/>
                    <a:pt x="483358" y="188794"/>
                    <a:pt x="494731" y="178558"/>
                  </a:cubicBezTo>
                  <a:cubicBezTo>
                    <a:pt x="506104" y="168322"/>
                    <a:pt x="512928" y="156949"/>
                    <a:pt x="515203" y="151263"/>
                  </a:cubicBezTo>
                  <a:cubicBezTo>
                    <a:pt x="517478" y="145577"/>
                    <a:pt x="520890" y="159224"/>
                    <a:pt x="508379" y="144439"/>
                  </a:cubicBezTo>
                  <a:cubicBezTo>
                    <a:pt x="495869" y="129654"/>
                    <a:pt x="465161" y="83024"/>
                    <a:pt x="440140" y="62552"/>
                  </a:cubicBezTo>
                  <a:cubicBezTo>
                    <a:pt x="415119" y="42080"/>
                    <a:pt x="385549" y="31845"/>
                    <a:pt x="358254" y="21609"/>
                  </a:cubicBezTo>
                  <a:cubicBezTo>
                    <a:pt x="330959" y="11373"/>
                    <a:pt x="305937" y="2274"/>
                    <a:pt x="276367" y="1137"/>
                  </a:cubicBezTo>
                  <a:cubicBezTo>
                    <a:pt x="246797" y="0"/>
                    <a:pt x="208128" y="5687"/>
                    <a:pt x="180833" y="14785"/>
                  </a:cubicBezTo>
                  <a:cubicBezTo>
                    <a:pt x="153538" y="23883"/>
                    <a:pt x="134203" y="27295"/>
                    <a:pt x="112594" y="55728"/>
                  </a:cubicBezTo>
                  <a:cubicBezTo>
                    <a:pt x="90985" y="84161"/>
                    <a:pt x="63689" y="156949"/>
                    <a:pt x="51179" y="185382"/>
                  </a:cubicBezTo>
                  <a:cubicBezTo>
                    <a:pt x="38669" y="213815"/>
                    <a:pt x="0" y="258170"/>
                    <a:pt x="10236" y="267269"/>
                  </a:cubicBezTo>
                  <a:close/>
                </a:path>
              </a:pathLst>
            </a:custGeom>
            <a:solidFill>
              <a:sysClr val="window" lastClr="FFFFFF"/>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1000" kern="0">
                <a:solidFill>
                  <a:srgbClr val="000000">
                    <a:lumMod val="65000"/>
                    <a:lumOff val="35000"/>
                  </a:srgbClr>
                </a:solidFill>
                <a:latin typeface="Calibri"/>
                <a:ea typeface=""/>
                <a:cs typeface=""/>
              </a:endParaRPr>
            </a:p>
          </p:txBody>
        </p:sp>
        <p:sp>
          <p:nvSpPr>
            <p:cNvPr id="769" name="Text Box 285"/>
            <p:cNvSpPr txBox="1">
              <a:spLocks noChangeAspect="1" noChangeArrowheads="1"/>
            </p:cNvSpPr>
            <p:nvPr/>
          </p:nvSpPr>
          <p:spPr bwMode="auto">
            <a:xfrm>
              <a:off x="4432363" y="4410661"/>
              <a:ext cx="643125" cy="214296"/>
            </a:xfrm>
            <a:prstGeom prst="rect">
              <a:avLst/>
            </a:prstGeom>
            <a:noFill/>
            <a:ln w="9525">
              <a:noFill/>
              <a:miter lim="800000"/>
              <a:headEnd/>
              <a:tailEnd/>
            </a:ln>
          </p:spPr>
          <p:txBody>
            <a:bodyPr wrap="none">
              <a:spAutoFit/>
            </a:bodyPr>
            <a:lstStyle/>
            <a:p>
              <a:r>
                <a:rPr lang="en-US" sz="1000" b="1" dirty="0">
                  <a:solidFill>
                    <a:srgbClr val="000000">
                      <a:lumMod val="65000"/>
                      <a:lumOff val="35000"/>
                    </a:srgbClr>
                  </a:solidFill>
                  <a:latin typeface="Arial Rounded MT Bold" pitchFamily="34" charset="0"/>
                  <a:ea typeface=""/>
                  <a:cs typeface=""/>
                </a:rPr>
                <a:t>Glacier</a:t>
              </a:r>
            </a:p>
          </p:txBody>
        </p:sp>
        <p:sp>
          <p:nvSpPr>
            <p:cNvPr id="770" name="Text Box 285"/>
            <p:cNvSpPr txBox="1">
              <a:spLocks noChangeAspect="1" noChangeArrowheads="1"/>
            </p:cNvSpPr>
            <p:nvPr/>
          </p:nvSpPr>
          <p:spPr bwMode="auto">
            <a:xfrm>
              <a:off x="5847229" y="4785536"/>
              <a:ext cx="429950" cy="227690"/>
            </a:xfrm>
            <a:prstGeom prst="rect">
              <a:avLst/>
            </a:prstGeom>
            <a:noFill/>
            <a:ln w="9525">
              <a:noFill/>
              <a:miter lim="800000"/>
              <a:headEnd/>
              <a:tailEnd/>
            </a:ln>
          </p:spPr>
          <p:txBody>
            <a:bodyPr wrap="none">
              <a:spAutoFit/>
            </a:bodyPr>
            <a:lstStyle/>
            <a:p>
              <a:r>
                <a:rPr lang="en-US" sz="1100" b="1" dirty="0">
                  <a:solidFill>
                    <a:srgbClr val="EA36DD"/>
                  </a:solidFill>
                  <a:effectLst>
                    <a:outerShdw blurRad="38100" dist="38100" dir="2700000" algn="tl">
                      <a:srgbClr val="000000">
                        <a:alpha val="43137"/>
                      </a:srgbClr>
                    </a:outerShdw>
                  </a:effectLst>
                  <a:latin typeface="Arial Rounded MT Bold" pitchFamily="34" charset="0"/>
                  <a:ea typeface=""/>
                  <a:cs typeface=""/>
                </a:rPr>
                <a:t>Lake</a:t>
              </a:r>
            </a:p>
          </p:txBody>
        </p:sp>
        <p:sp>
          <p:nvSpPr>
            <p:cNvPr id="771" name="Text Box 285"/>
            <p:cNvSpPr txBox="1">
              <a:spLocks noChangeAspect="1" noChangeArrowheads="1"/>
            </p:cNvSpPr>
            <p:nvPr/>
          </p:nvSpPr>
          <p:spPr bwMode="auto">
            <a:xfrm>
              <a:off x="4529141" y="5180054"/>
              <a:ext cx="716863" cy="375019"/>
            </a:xfrm>
            <a:prstGeom prst="rect">
              <a:avLst/>
            </a:prstGeom>
            <a:noFill/>
            <a:ln w="9525">
              <a:noFill/>
              <a:miter lim="800000"/>
              <a:headEnd/>
              <a:tailEnd/>
            </a:ln>
          </p:spPr>
          <p:txBody>
            <a:bodyPr wrap="none">
              <a:spAutoFit/>
            </a:bodyPr>
            <a:lstStyle/>
            <a:p>
              <a:pPr algn="ctr"/>
              <a:r>
                <a:rPr lang="en-US" sz="1100" b="1" dirty="0">
                  <a:solidFill>
                    <a:srgbClr val="EA36DD"/>
                  </a:solidFill>
                  <a:latin typeface="Arial Rounded MT Bold" pitchFamily="34" charset="0"/>
                  <a:ea typeface=""/>
                  <a:cs typeface=""/>
                </a:rPr>
                <a:t>River </a:t>
              </a:r>
            </a:p>
            <a:p>
              <a:pPr algn="ctr"/>
              <a:r>
                <a:rPr lang="en-US" sz="1100" b="1" dirty="0">
                  <a:solidFill>
                    <a:srgbClr val="EA36DD"/>
                  </a:solidFill>
                  <a:latin typeface="Arial Rounded MT Bold" pitchFamily="34" charset="0"/>
                  <a:ea typeface=""/>
                  <a:cs typeface=""/>
                </a:rPr>
                <a:t>Routing</a:t>
              </a:r>
            </a:p>
          </p:txBody>
        </p:sp>
      </p:grpSp>
      <p:sp>
        <p:nvSpPr>
          <p:cNvPr id="773" name="Text Box 285"/>
          <p:cNvSpPr txBox="1">
            <a:spLocks noChangeAspect="1" noChangeArrowheads="1"/>
          </p:cNvSpPr>
          <p:nvPr/>
        </p:nvSpPr>
        <p:spPr bwMode="auto">
          <a:xfrm>
            <a:off x="4906654" y="4914952"/>
            <a:ext cx="668584" cy="230832"/>
          </a:xfrm>
          <a:prstGeom prst="rect">
            <a:avLst/>
          </a:prstGeom>
          <a:noFill/>
          <a:ln w="9525">
            <a:noFill/>
            <a:miter lim="800000"/>
            <a:headEnd/>
            <a:tailEnd/>
          </a:ln>
        </p:spPr>
        <p:txBody>
          <a:bodyPr wrap="none">
            <a:spAutoFit/>
          </a:bodyPr>
          <a:lstStyle/>
          <a:p>
            <a:r>
              <a:rPr lang="en-US" sz="900" b="1" dirty="0">
                <a:solidFill>
                  <a:srgbClr val="000000">
                    <a:lumMod val="65000"/>
                    <a:lumOff val="35000"/>
                  </a:srgbClr>
                </a:solidFill>
                <a:latin typeface="Arial Rounded MT Bold" pitchFamily="34" charset="0"/>
                <a:ea typeface=""/>
                <a:cs typeface=""/>
              </a:rPr>
              <a:t>Runoff</a:t>
            </a:r>
          </a:p>
        </p:txBody>
      </p:sp>
      <p:sp>
        <p:nvSpPr>
          <p:cNvPr id="774" name="Line 130"/>
          <p:cNvSpPr>
            <a:spLocks noChangeAspect="1" noChangeShapeType="1"/>
          </p:cNvSpPr>
          <p:nvPr/>
        </p:nvSpPr>
        <p:spPr bwMode="auto">
          <a:xfrm rot="16200000" flipV="1">
            <a:off x="2825538" y="5392720"/>
            <a:ext cx="0" cy="620472"/>
          </a:xfrm>
          <a:prstGeom prst="line">
            <a:avLst/>
          </a:prstGeom>
          <a:noFill/>
          <a:ln w="38100">
            <a:solidFill>
              <a:srgbClr val="0070C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777" name="Text Box 285"/>
          <p:cNvSpPr txBox="1">
            <a:spLocks noChangeAspect="1" noChangeArrowheads="1"/>
          </p:cNvSpPr>
          <p:nvPr/>
        </p:nvSpPr>
        <p:spPr bwMode="auto">
          <a:xfrm>
            <a:off x="2573524" y="5708523"/>
            <a:ext cx="1271502" cy="261610"/>
          </a:xfrm>
          <a:prstGeom prst="rect">
            <a:avLst/>
          </a:prstGeom>
          <a:noFill/>
          <a:ln w="9525">
            <a:noFill/>
            <a:miter lim="800000"/>
            <a:headEnd/>
            <a:tailEnd/>
          </a:ln>
        </p:spPr>
        <p:txBody>
          <a:bodyPr wrap="none">
            <a:spAutoFit/>
          </a:bodyPr>
          <a:lstStyle/>
          <a:p>
            <a:r>
              <a:rPr lang="en-US" sz="1100" b="1" dirty="0">
                <a:solidFill>
                  <a:srgbClr val="EA36DD"/>
                </a:solidFill>
                <a:effectLst>
                  <a:outerShdw blurRad="38100" dist="38100" dir="2700000" algn="tl">
                    <a:srgbClr val="000000">
                      <a:alpha val="43137"/>
                    </a:srgbClr>
                  </a:outerShdw>
                </a:effectLst>
                <a:latin typeface="Arial Rounded MT Bold" pitchFamily="34" charset="0"/>
                <a:ea typeface=""/>
                <a:cs typeface=""/>
              </a:rPr>
              <a:t>River discharge</a:t>
            </a:r>
          </a:p>
        </p:txBody>
      </p:sp>
      <p:grpSp>
        <p:nvGrpSpPr>
          <p:cNvPr id="27" name="Group 777"/>
          <p:cNvGrpSpPr/>
          <p:nvPr/>
        </p:nvGrpSpPr>
        <p:grpSpPr>
          <a:xfrm>
            <a:off x="683742" y="5581512"/>
            <a:ext cx="1142651" cy="689787"/>
            <a:chOff x="1228771" y="4183080"/>
            <a:chExt cx="1044571" cy="808065"/>
          </a:xfrm>
        </p:grpSpPr>
        <p:grpSp>
          <p:nvGrpSpPr>
            <p:cNvPr id="28" name="Group 3372"/>
            <p:cNvGrpSpPr>
              <a:grpSpLocks/>
            </p:cNvGrpSpPr>
            <p:nvPr/>
          </p:nvGrpSpPr>
          <p:grpSpPr bwMode="auto">
            <a:xfrm>
              <a:off x="1417675" y="4240231"/>
              <a:ext cx="230190" cy="563565"/>
              <a:chOff x="1766" y="2115"/>
              <a:chExt cx="145" cy="355"/>
            </a:xfrm>
          </p:grpSpPr>
          <p:sp>
            <p:nvSpPr>
              <p:cNvPr id="878" name="Rectangle 3373"/>
              <p:cNvSpPr>
                <a:spLocks noChangeArrowheads="1"/>
              </p:cNvSpPr>
              <p:nvPr/>
            </p:nvSpPr>
            <p:spPr bwMode="auto">
              <a:xfrm>
                <a:off x="1771" y="2162"/>
                <a:ext cx="136" cy="304"/>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879" name="Rectangle 3374"/>
              <p:cNvSpPr>
                <a:spLocks noChangeArrowheads="1"/>
              </p:cNvSpPr>
              <p:nvPr/>
            </p:nvSpPr>
            <p:spPr bwMode="auto">
              <a:xfrm>
                <a:off x="1806" y="2115"/>
                <a:ext cx="64" cy="40"/>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880" name="Line 3375"/>
              <p:cNvSpPr>
                <a:spLocks noChangeShapeType="1"/>
              </p:cNvSpPr>
              <p:nvPr/>
            </p:nvSpPr>
            <p:spPr bwMode="auto">
              <a:xfrm>
                <a:off x="1794" y="2161"/>
                <a:ext cx="0" cy="306"/>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81" name="Line 3376"/>
              <p:cNvSpPr>
                <a:spLocks noChangeShapeType="1"/>
              </p:cNvSpPr>
              <p:nvPr/>
            </p:nvSpPr>
            <p:spPr bwMode="auto">
              <a:xfrm>
                <a:off x="1836" y="2161"/>
                <a:ext cx="0" cy="306"/>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82" name="Line 3377"/>
              <p:cNvSpPr>
                <a:spLocks noChangeShapeType="1"/>
              </p:cNvSpPr>
              <p:nvPr/>
            </p:nvSpPr>
            <p:spPr bwMode="auto">
              <a:xfrm>
                <a:off x="1875" y="2164"/>
                <a:ext cx="0" cy="306"/>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83" name="Line 3378"/>
              <p:cNvSpPr>
                <a:spLocks noChangeShapeType="1"/>
              </p:cNvSpPr>
              <p:nvPr/>
            </p:nvSpPr>
            <p:spPr bwMode="auto">
              <a:xfrm>
                <a:off x="1766" y="2197"/>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84" name="Line 3379"/>
              <p:cNvSpPr>
                <a:spLocks noChangeShapeType="1"/>
              </p:cNvSpPr>
              <p:nvPr/>
            </p:nvSpPr>
            <p:spPr bwMode="auto">
              <a:xfrm>
                <a:off x="1769" y="2230"/>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85" name="Line 3380"/>
              <p:cNvSpPr>
                <a:spLocks noChangeShapeType="1"/>
              </p:cNvSpPr>
              <p:nvPr/>
            </p:nvSpPr>
            <p:spPr bwMode="auto">
              <a:xfrm>
                <a:off x="1768" y="2439"/>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86" name="Line 3381"/>
              <p:cNvSpPr>
                <a:spLocks noChangeShapeType="1"/>
              </p:cNvSpPr>
              <p:nvPr/>
            </p:nvSpPr>
            <p:spPr bwMode="auto">
              <a:xfrm>
                <a:off x="1770" y="2263"/>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87" name="Line 3382"/>
              <p:cNvSpPr>
                <a:spLocks noChangeShapeType="1"/>
              </p:cNvSpPr>
              <p:nvPr/>
            </p:nvSpPr>
            <p:spPr bwMode="auto">
              <a:xfrm>
                <a:off x="1770" y="2297"/>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88" name="Line 3383"/>
              <p:cNvSpPr>
                <a:spLocks noChangeShapeType="1"/>
              </p:cNvSpPr>
              <p:nvPr/>
            </p:nvSpPr>
            <p:spPr bwMode="auto">
              <a:xfrm>
                <a:off x="1770" y="2333"/>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89" name="Line 3384"/>
              <p:cNvSpPr>
                <a:spLocks noChangeShapeType="1"/>
              </p:cNvSpPr>
              <p:nvPr/>
            </p:nvSpPr>
            <p:spPr bwMode="auto">
              <a:xfrm>
                <a:off x="1770" y="2371"/>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90" name="Line 3385"/>
              <p:cNvSpPr>
                <a:spLocks noChangeShapeType="1"/>
              </p:cNvSpPr>
              <p:nvPr/>
            </p:nvSpPr>
            <p:spPr bwMode="auto">
              <a:xfrm>
                <a:off x="1770" y="2405"/>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grpSp>
        <p:grpSp>
          <p:nvGrpSpPr>
            <p:cNvPr id="29" name="Group 3386"/>
            <p:cNvGrpSpPr>
              <a:grpSpLocks/>
            </p:cNvGrpSpPr>
            <p:nvPr/>
          </p:nvGrpSpPr>
          <p:grpSpPr bwMode="auto">
            <a:xfrm>
              <a:off x="1730402" y="4183080"/>
              <a:ext cx="230190" cy="563565"/>
              <a:chOff x="1963" y="2079"/>
              <a:chExt cx="145" cy="355"/>
            </a:xfrm>
          </p:grpSpPr>
          <p:sp>
            <p:nvSpPr>
              <p:cNvPr id="865" name="Rectangle 3387"/>
              <p:cNvSpPr>
                <a:spLocks noChangeArrowheads="1"/>
              </p:cNvSpPr>
              <p:nvPr/>
            </p:nvSpPr>
            <p:spPr bwMode="auto">
              <a:xfrm>
                <a:off x="1967" y="2126"/>
                <a:ext cx="136" cy="304"/>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866" name="Rectangle 3388"/>
              <p:cNvSpPr>
                <a:spLocks noChangeArrowheads="1"/>
              </p:cNvSpPr>
              <p:nvPr/>
            </p:nvSpPr>
            <p:spPr bwMode="auto">
              <a:xfrm>
                <a:off x="2002" y="2079"/>
                <a:ext cx="64" cy="40"/>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867" name="Line 3389"/>
              <p:cNvSpPr>
                <a:spLocks noChangeShapeType="1"/>
              </p:cNvSpPr>
              <p:nvPr/>
            </p:nvSpPr>
            <p:spPr bwMode="auto">
              <a:xfrm>
                <a:off x="1990" y="2125"/>
                <a:ext cx="0" cy="306"/>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68" name="Line 3390"/>
              <p:cNvSpPr>
                <a:spLocks noChangeShapeType="1"/>
              </p:cNvSpPr>
              <p:nvPr/>
            </p:nvSpPr>
            <p:spPr bwMode="auto">
              <a:xfrm>
                <a:off x="2032" y="2125"/>
                <a:ext cx="0" cy="306"/>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69" name="Line 3391"/>
              <p:cNvSpPr>
                <a:spLocks noChangeShapeType="1"/>
              </p:cNvSpPr>
              <p:nvPr/>
            </p:nvSpPr>
            <p:spPr bwMode="auto">
              <a:xfrm>
                <a:off x="2071" y="2128"/>
                <a:ext cx="0" cy="306"/>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70" name="Line 3392"/>
              <p:cNvSpPr>
                <a:spLocks noChangeShapeType="1"/>
              </p:cNvSpPr>
              <p:nvPr/>
            </p:nvSpPr>
            <p:spPr bwMode="auto">
              <a:xfrm>
                <a:off x="1963" y="2161"/>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71" name="Line 3393"/>
              <p:cNvSpPr>
                <a:spLocks noChangeShapeType="1"/>
              </p:cNvSpPr>
              <p:nvPr/>
            </p:nvSpPr>
            <p:spPr bwMode="auto">
              <a:xfrm>
                <a:off x="1966" y="2194"/>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72" name="Line 3394"/>
              <p:cNvSpPr>
                <a:spLocks noChangeShapeType="1"/>
              </p:cNvSpPr>
              <p:nvPr/>
            </p:nvSpPr>
            <p:spPr bwMode="auto">
              <a:xfrm>
                <a:off x="1965" y="2403"/>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73" name="Line 3395"/>
              <p:cNvSpPr>
                <a:spLocks noChangeShapeType="1"/>
              </p:cNvSpPr>
              <p:nvPr/>
            </p:nvSpPr>
            <p:spPr bwMode="auto">
              <a:xfrm>
                <a:off x="1967" y="2227"/>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74" name="Line 3396"/>
              <p:cNvSpPr>
                <a:spLocks noChangeShapeType="1"/>
              </p:cNvSpPr>
              <p:nvPr/>
            </p:nvSpPr>
            <p:spPr bwMode="auto">
              <a:xfrm>
                <a:off x="1967" y="2261"/>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75" name="Line 3397"/>
              <p:cNvSpPr>
                <a:spLocks noChangeShapeType="1"/>
              </p:cNvSpPr>
              <p:nvPr/>
            </p:nvSpPr>
            <p:spPr bwMode="auto">
              <a:xfrm>
                <a:off x="1967" y="2297"/>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76" name="Line 3398"/>
              <p:cNvSpPr>
                <a:spLocks noChangeShapeType="1"/>
              </p:cNvSpPr>
              <p:nvPr/>
            </p:nvSpPr>
            <p:spPr bwMode="auto">
              <a:xfrm>
                <a:off x="1967" y="2335"/>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77" name="Line 3399"/>
              <p:cNvSpPr>
                <a:spLocks noChangeShapeType="1"/>
              </p:cNvSpPr>
              <p:nvPr/>
            </p:nvSpPr>
            <p:spPr bwMode="auto">
              <a:xfrm>
                <a:off x="1967" y="2369"/>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grpSp>
        <p:grpSp>
          <p:nvGrpSpPr>
            <p:cNvPr id="30" name="Group 3400"/>
            <p:cNvGrpSpPr>
              <a:grpSpLocks/>
            </p:cNvGrpSpPr>
            <p:nvPr/>
          </p:nvGrpSpPr>
          <p:grpSpPr bwMode="auto">
            <a:xfrm>
              <a:off x="1595461" y="4424383"/>
              <a:ext cx="625480" cy="563565"/>
              <a:chOff x="1878" y="2231"/>
              <a:chExt cx="394" cy="355"/>
            </a:xfrm>
          </p:grpSpPr>
          <p:sp>
            <p:nvSpPr>
              <p:cNvPr id="852" name="Rectangle 3401"/>
              <p:cNvSpPr>
                <a:spLocks noChangeArrowheads="1"/>
              </p:cNvSpPr>
              <p:nvPr/>
            </p:nvSpPr>
            <p:spPr bwMode="auto">
              <a:xfrm>
                <a:off x="1883" y="2278"/>
                <a:ext cx="136" cy="304"/>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853" name="Rectangle 3402"/>
              <p:cNvSpPr>
                <a:spLocks noChangeArrowheads="1"/>
              </p:cNvSpPr>
              <p:nvPr/>
            </p:nvSpPr>
            <p:spPr bwMode="auto">
              <a:xfrm>
                <a:off x="1918" y="2231"/>
                <a:ext cx="64" cy="40"/>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854" name="Line 3403"/>
              <p:cNvSpPr>
                <a:spLocks noChangeShapeType="1"/>
              </p:cNvSpPr>
              <p:nvPr/>
            </p:nvSpPr>
            <p:spPr bwMode="auto">
              <a:xfrm>
                <a:off x="1906" y="2277"/>
                <a:ext cx="0" cy="306"/>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55" name="Line 3404"/>
              <p:cNvSpPr>
                <a:spLocks noChangeShapeType="1"/>
              </p:cNvSpPr>
              <p:nvPr/>
            </p:nvSpPr>
            <p:spPr bwMode="auto">
              <a:xfrm>
                <a:off x="1948" y="2277"/>
                <a:ext cx="0" cy="306"/>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56" name="Line 3405"/>
              <p:cNvSpPr>
                <a:spLocks noChangeShapeType="1"/>
              </p:cNvSpPr>
              <p:nvPr/>
            </p:nvSpPr>
            <p:spPr bwMode="auto">
              <a:xfrm>
                <a:off x="1987" y="2280"/>
                <a:ext cx="0" cy="306"/>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57" name="Line 3406"/>
              <p:cNvSpPr>
                <a:spLocks noChangeShapeType="1"/>
              </p:cNvSpPr>
              <p:nvPr/>
            </p:nvSpPr>
            <p:spPr bwMode="auto">
              <a:xfrm>
                <a:off x="1878" y="2313"/>
                <a:ext cx="142"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58" name="Line 3407"/>
              <p:cNvSpPr>
                <a:spLocks noChangeShapeType="1"/>
              </p:cNvSpPr>
              <p:nvPr/>
            </p:nvSpPr>
            <p:spPr bwMode="auto">
              <a:xfrm>
                <a:off x="1881" y="2346"/>
                <a:ext cx="142"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59" name="Line 3408"/>
              <p:cNvSpPr>
                <a:spLocks noChangeShapeType="1"/>
              </p:cNvSpPr>
              <p:nvPr/>
            </p:nvSpPr>
            <p:spPr bwMode="auto">
              <a:xfrm>
                <a:off x="1880" y="2555"/>
                <a:ext cx="142"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60" name="Line 3409"/>
              <p:cNvSpPr>
                <a:spLocks noChangeShapeType="1"/>
              </p:cNvSpPr>
              <p:nvPr/>
            </p:nvSpPr>
            <p:spPr bwMode="auto">
              <a:xfrm>
                <a:off x="1882" y="2379"/>
                <a:ext cx="142"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61" name="Line 3410"/>
              <p:cNvSpPr>
                <a:spLocks noChangeShapeType="1"/>
              </p:cNvSpPr>
              <p:nvPr/>
            </p:nvSpPr>
            <p:spPr bwMode="auto">
              <a:xfrm>
                <a:off x="1882" y="2413"/>
                <a:ext cx="142"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62" name="Line 3411"/>
              <p:cNvSpPr>
                <a:spLocks noChangeShapeType="1"/>
              </p:cNvSpPr>
              <p:nvPr/>
            </p:nvSpPr>
            <p:spPr bwMode="auto">
              <a:xfrm>
                <a:off x="2130" y="2444"/>
                <a:ext cx="142"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63" name="Line 3412"/>
              <p:cNvSpPr>
                <a:spLocks noChangeShapeType="1"/>
              </p:cNvSpPr>
              <p:nvPr/>
            </p:nvSpPr>
            <p:spPr bwMode="auto">
              <a:xfrm>
                <a:off x="1882" y="2487"/>
                <a:ext cx="142"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64" name="Line 3413"/>
              <p:cNvSpPr>
                <a:spLocks noChangeShapeType="1"/>
              </p:cNvSpPr>
              <p:nvPr/>
            </p:nvSpPr>
            <p:spPr bwMode="auto">
              <a:xfrm>
                <a:off x="1882" y="2521"/>
                <a:ext cx="142"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grpSp>
        <p:grpSp>
          <p:nvGrpSpPr>
            <p:cNvPr id="31" name="Group 3414"/>
            <p:cNvGrpSpPr>
              <a:grpSpLocks/>
            </p:cNvGrpSpPr>
            <p:nvPr/>
          </p:nvGrpSpPr>
          <p:grpSpPr bwMode="auto">
            <a:xfrm>
              <a:off x="1882804" y="4418033"/>
              <a:ext cx="230190" cy="563565"/>
              <a:chOff x="2059" y="2227"/>
              <a:chExt cx="145" cy="355"/>
            </a:xfrm>
          </p:grpSpPr>
          <p:sp>
            <p:nvSpPr>
              <p:cNvPr id="839" name="Rectangle 3415"/>
              <p:cNvSpPr>
                <a:spLocks noChangeArrowheads="1"/>
              </p:cNvSpPr>
              <p:nvPr/>
            </p:nvSpPr>
            <p:spPr bwMode="auto">
              <a:xfrm>
                <a:off x="2063" y="2274"/>
                <a:ext cx="136" cy="304"/>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840" name="Rectangle 3416"/>
              <p:cNvSpPr>
                <a:spLocks noChangeArrowheads="1"/>
              </p:cNvSpPr>
              <p:nvPr/>
            </p:nvSpPr>
            <p:spPr bwMode="auto">
              <a:xfrm>
                <a:off x="2098" y="2227"/>
                <a:ext cx="64" cy="40"/>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841" name="Line 3417"/>
              <p:cNvSpPr>
                <a:spLocks noChangeShapeType="1"/>
              </p:cNvSpPr>
              <p:nvPr/>
            </p:nvSpPr>
            <p:spPr bwMode="auto">
              <a:xfrm>
                <a:off x="2086" y="2273"/>
                <a:ext cx="0" cy="306"/>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42" name="Line 3418"/>
              <p:cNvSpPr>
                <a:spLocks noChangeShapeType="1"/>
              </p:cNvSpPr>
              <p:nvPr/>
            </p:nvSpPr>
            <p:spPr bwMode="auto">
              <a:xfrm>
                <a:off x="2128" y="2273"/>
                <a:ext cx="0" cy="306"/>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43" name="Line 3419"/>
              <p:cNvSpPr>
                <a:spLocks noChangeShapeType="1"/>
              </p:cNvSpPr>
              <p:nvPr/>
            </p:nvSpPr>
            <p:spPr bwMode="auto">
              <a:xfrm>
                <a:off x="2167" y="2276"/>
                <a:ext cx="0" cy="306"/>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44" name="Line 3420"/>
              <p:cNvSpPr>
                <a:spLocks noChangeShapeType="1"/>
              </p:cNvSpPr>
              <p:nvPr/>
            </p:nvSpPr>
            <p:spPr bwMode="auto">
              <a:xfrm>
                <a:off x="2059" y="2309"/>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45" name="Line 3421"/>
              <p:cNvSpPr>
                <a:spLocks noChangeShapeType="1"/>
              </p:cNvSpPr>
              <p:nvPr/>
            </p:nvSpPr>
            <p:spPr bwMode="auto">
              <a:xfrm>
                <a:off x="2062" y="2342"/>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46" name="Line 3422"/>
              <p:cNvSpPr>
                <a:spLocks noChangeShapeType="1"/>
              </p:cNvSpPr>
              <p:nvPr/>
            </p:nvSpPr>
            <p:spPr bwMode="auto">
              <a:xfrm>
                <a:off x="2061" y="2551"/>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47" name="Line 3423"/>
              <p:cNvSpPr>
                <a:spLocks noChangeShapeType="1"/>
              </p:cNvSpPr>
              <p:nvPr/>
            </p:nvSpPr>
            <p:spPr bwMode="auto">
              <a:xfrm>
                <a:off x="2063" y="2375"/>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48" name="Line 3424"/>
              <p:cNvSpPr>
                <a:spLocks noChangeShapeType="1"/>
              </p:cNvSpPr>
              <p:nvPr/>
            </p:nvSpPr>
            <p:spPr bwMode="auto">
              <a:xfrm>
                <a:off x="2063" y="2409"/>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49" name="Line 3425"/>
              <p:cNvSpPr>
                <a:spLocks noChangeShapeType="1"/>
              </p:cNvSpPr>
              <p:nvPr/>
            </p:nvSpPr>
            <p:spPr bwMode="auto">
              <a:xfrm>
                <a:off x="2063" y="2445"/>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50" name="Line 3426"/>
              <p:cNvSpPr>
                <a:spLocks noChangeShapeType="1"/>
              </p:cNvSpPr>
              <p:nvPr/>
            </p:nvSpPr>
            <p:spPr bwMode="auto">
              <a:xfrm>
                <a:off x="2063" y="2483"/>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51" name="Line 3427"/>
              <p:cNvSpPr>
                <a:spLocks noChangeShapeType="1"/>
              </p:cNvSpPr>
              <p:nvPr/>
            </p:nvSpPr>
            <p:spPr bwMode="auto">
              <a:xfrm>
                <a:off x="2063" y="2517"/>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grpSp>
        <p:grpSp>
          <p:nvGrpSpPr>
            <p:cNvPr id="753" name="Group 3428"/>
            <p:cNvGrpSpPr>
              <a:grpSpLocks/>
            </p:cNvGrpSpPr>
            <p:nvPr/>
          </p:nvGrpSpPr>
          <p:grpSpPr bwMode="auto">
            <a:xfrm>
              <a:off x="1377981" y="4565650"/>
              <a:ext cx="171452" cy="420688"/>
              <a:chOff x="1741" y="2320"/>
              <a:chExt cx="108" cy="265"/>
            </a:xfrm>
          </p:grpSpPr>
          <p:sp>
            <p:nvSpPr>
              <p:cNvPr id="826" name="Rectangle 3429"/>
              <p:cNvSpPr>
                <a:spLocks noChangeArrowheads="1"/>
              </p:cNvSpPr>
              <p:nvPr/>
            </p:nvSpPr>
            <p:spPr bwMode="auto">
              <a:xfrm>
                <a:off x="1745" y="2355"/>
                <a:ext cx="100" cy="226"/>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827" name="Rectangle 3430"/>
              <p:cNvSpPr>
                <a:spLocks noChangeArrowheads="1"/>
              </p:cNvSpPr>
              <p:nvPr/>
            </p:nvSpPr>
            <p:spPr bwMode="auto">
              <a:xfrm>
                <a:off x="1771" y="2320"/>
                <a:ext cx="46" cy="28"/>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828" name="Line 3431"/>
              <p:cNvSpPr>
                <a:spLocks noChangeShapeType="1"/>
              </p:cNvSpPr>
              <p:nvPr/>
            </p:nvSpPr>
            <p:spPr bwMode="auto">
              <a:xfrm>
                <a:off x="1761" y="2354"/>
                <a:ext cx="0" cy="229"/>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29" name="Line 3432"/>
              <p:cNvSpPr>
                <a:spLocks noChangeShapeType="1"/>
              </p:cNvSpPr>
              <p:nvPr/>
            </p:nvSpPr>
            <p:spPr bwMode="auto">
              <a:xfrm>
                <a:off x="1793" y="2354"/>
                <a:ext cx="0" cy="229"/>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30" name="Line 3433"/>
              <p:cNvSpPr>
                <a:spLocks noChangeShapeType="1"/>
              </p:cNvSpPr>
              <p:nvPr/>
            </p:nvSpPr>
            <p:spPr bwMode="auto">
              <a:xfrm>
                <a:off x="1822" y="2356"/>
                <a:ext cx="0" cy="229"/>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31" name="Line 3434"/>
              <p:cNvSpPr>
                <a:spLocks noChangeShapeType="1"/>
              </p:cNvSpPr>
              <p:nvPr/>
            </p:nvSpPr>
            <p:spPr bwMode="auto">
              <a:xfrm>
                <a:off x="1741" y="2381"/>
                <a:ext cx="105"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32" name="Line 3435"/>
              <p:cNvSpPr>
                <a:spLocks noChangeShapeType="1"/>
              </p:cNvSpPr>
              <p:nvPr/>
            </p:nvSpPr>
            <p:spPr bwMode="auto">
              <a:xfrm>
                <a:off x="1743" y="2405"/>
                <a:ext cx="106"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33" name="Line 3436"/>
              <p:cNvSpPr>
                <a:spLocks noChangeShapeType="1"/>
              </p:cNvSpPr>
              <p:nvPr/>
            </p:nvSpPr>
            <p:spPr bwMode="auto">
              <a:xfrm>
                <a:off x="1742" y="2562"/>
                <a:ext cx="106"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34" name="Line 3437"/>
              <p:cNvSpPr>
                <a:spLocks noChangeShapeType="1"/>
              </p:cNvSpPr>
              <p:nvPr/>
            </p:nvSpPr>
            <p:spPr bwMode="auto">
              <a:xfrm>
                <a:off x="1744" y="2430"/>
                <a:ext cx="105"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35" name="Line 3438"/>
              <p:cNvSpPr>
                <a:spLocks noChangeShapeType="1"/>
              </p:cNvSpPr>
              <p:nvPr/>
            </p:nvSpPr>
            <p:spPr bwMode="auto">
              <a:xfrm>
                <a:off x="1744" y="2456"/>
                <a:ext cx="105"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36" name="Line 3439"/>
              <p:cNvSpPr>
                <a:spLocks noChangeShapeType="1"/>
              </p:cNvSpPr>
              <p:nvPr/>
            </p:nvSpPr>
            <p:spPr bwMode="auto">
              <a:xfrm>
                <a:off x="1744" y="2483"/>
                <a:ext cx="105"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37" name="Line 3440"/>
              <p:cNvSpPr>
                <a:spLocks noChangeShapeType="1"/>
              </p:cNvSpPr>
              <p:nvPr/>
            </p:nvSpPr>
            <p:spPr bwMode="auto">
              <a:xfrm>
                <a:off x="1744" y="2511"/>
                <a:ext cx="105"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38" name="Line 3441"/>
              <p:cNvSpPr>
                <a:spLocks noChangeShapeType="1"/>
              </p:cNvSpPr>
              <p:nvPr/>
            </p:nvSpPr>
            <p:spPr bwMode="auto">
              <a:xfrm>
                <a:off x="1744" y="2537"/>
                <a:ext cx="105"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grpSp>
        <p:grpSp>
          <p:nvGrpSpPr>
            <p:cNvPr id="768" name="Group 3442"/>
            <p:cNvGrpSpPr>
              <a:grpSpLocks/>
            </p:cNvGrpSpPr>
            <p:nvPr/>
          </p:nvGrpSpPr>
          <p:grpSpPr bwMode="auto">
            <a:xfrm>
              <a:off x="2101890" y="4311650"/>
              <a:ext cx="171452" cy="420688"/>
              <a:chOff x="2197" y="2160"/>
              <a:chExt cx="108" cy="265"/>
            </a:xfrm>
          </p:grpSpPr>
          <p:sp>
            <p:nvSpPr>
              <p:cNvPr id="813" name="Rectangle 3443"/>
              <p:cNvSpPr>
                <a:spLocks noChangeArrowheads="1"/>
              </p:cNvSpPr>
              <p:nvPr/>
            </p:nvSpPr>
            <p:spPr bwMode="auto">
              <a:xfrm>
                <a:off x="2201" y="2195"/>
                <a:ext cx="100" cy="226"/>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814" name="Rectangle 3444"/>
              <p:cNvSpPr>
                <a:spLocks noChangeArrowheads="1"/>
              </p:cNvSpPr>
              <p:nvPr/>
            </p:nvSpPr>
            <p:spPr bwMode="auto">
              <a:xfrm>
                <a:off x="2227" y="2160"/>
                <a:ext cx="46" cy="28"/>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815" name="Line 3445"/>
              <p:cNvSpPr>
                <a:spLocks noChangeShapeType="1"/>
              </p:cNvSpPr>
              <p:nvPr/>
            </p:nvSpPr>
            <p:spPr bwMode="auto">
              <a:xfrm>
                <a:off x="2217" y="2194"/>
                <a:ext cx="0" cy="229"/>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16" name="Line 3446"/>
              <p:cNvSpPr>
                <a:spLocks noChangeShapeType="1"/>
              </p:cNvSpPr>
              <p:nvPr/>
            </p:nvSpPr>
            <p:spPr bwMode="auto">
              <a:xfrm>
                <a:off x="2249" y="2194"/>
                <a:ext cx="0" cy="229"/>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17" name="Line 3447"/>
              <p:cNvSpPr>
                <a:spLocks noChangeShapeType="1"/>
              </p:cNvSpPr>
              <p:nvPr/>
            </p:nvSpPr>
            <p:spPr bwMode="auto">
              <a:xfrm>
                <a:off x="2278" y="2196"/>
                <a:ext cx="0" cy="229"/>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18" name="Line 3448"/>
              <p:cNvSpPr>
                <a:spLocks noChangeShapeType="1"/>
              </p:cNvSpPr>
              <p:nvPr/>
            </p:nvSpPr>
            <p:spPr bwMode="auto">
              <a:xfrm>
                <a:off x="2197" y="2221"/>
                <a:ext cx="105"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19" name="Line 3449"/>
              <p:cNvSpPr>
                <a:spLocks noChangeShapeType="1"/>
              </p:cNvSpPr>
              <p:nvPr/>
            </p:nvSpPr>
            <p:spPr bwMode="auto">
              <a:xfrm>
                <a:off x="2199" y="2245"/>
                <a:ext cx="106"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20" name="Line 3450"/>
              <p:cNvSpPr>
                <a:spLocks noChangeShapeType="1"/>
              </p:cNvSpPr>
              <p:nvPr/>
            </p:nvSpPr>
            <p:spPr bwMode="auto">
              <a:xfrm>
                <a:off x="2198" y="2402"/>
                <a:ext cx="106"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21" name="Line 3451"/>
              <p:cNvSpPr>
                <a:spLocks noChangeShapeType="1"/>
              </p:cNvSpPr>
              <p:nvPr/>
            </p:nvSpPr>
            <p:spPr bwMode="auto">
              <a:xfrm>
                <a:off x="2200" y="2270"/>
                <a:ext cx="105"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22" name="Line 3452"/>
              <p:cNvSpPr>
                <a:spLocks noChangeShapeType="1"/>
              </p:cNvSpPr>
              <p:nvPr/>
            </p:nvSpPr>
            <p:spPr bwMode="auto">
              <a:xfrm>
                <a:off x="2200" y="2296"/>
                <a:ext cx="105"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23" name="Line 3453"/>
              <p:cNvSpPr>
                <a:spLocks noChangeShapeType="1"/>
              </p:cNvSpPr>
              <p:nvPr/>
            </p:nvSpPr>
            <p:spPr bwMode="auto">
              <a:xfrm>
                <a:off x="2200" y="2323"/>
                <a:ext cx="105"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24" name="Line 3454"/>
              <p:cNvSpPr>
                <a:spLocks noChangeShapeType="1"/>
              </p:cNvSpPr>
              <p:nvPr/>
            </p:nvSpPr>
            <p:spPr bwMode="auto">
              <a:xfrm>
                <a:off x="2200" y="2351"/>
                <a:ext cx="105"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25" name="Line 3455"/>
              <p:cNvSpPr>
                <a:spLocks noChangeShapeType="1"/>
              </p:cNvSpPr>
              <p:nvPr/>
            </p:nvSpPr>
            <p:spPr bwMode="auto">
              <a:xfrm>
                <a:off x="2200" y="2377"/>
                <a:ext cx="105"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grpSp>
        <p:grpSp>
          <p:nvGrpSpPr>
            <p:cNvPr id="772" name="Group 3456"/>
            <p:cNvGrpSpPr>
              <a:grpSpLocks/>
            </p:cNvGrpSpPr>
            <p:nvPr/>
          </p:nvGrpSpPr>
          <p:grpSpPr bwMode="auto">
            <a:xfrm>
              <a:off x="2155886" y="4694280"/>
              <a:ext cx="115890" cy="277815"/>
              <a:chOff x="2231" y="2401"/>
              <a:chExt cx="73" cy="175"/>
            </a:xfrm>
          </p:grpSpPr>
          <p:sp>
            <p:nvSpPr>
              <p:cNvPr id="800" name="Rectangle 3457"/>
              <p:cNvSpPr>
                <a:spLocks noChangeArrowheads="1"/>
              </p:cNvSpPr>
              <p:nvPr/>
            </p:nvSpPr>
            <p:spPr bwMode="auto">
              <a:xfrm>
                <a:off x="2235" y="2424"/>
                <a:ext cx="64" cy="148"/>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801" name="Rectangle 3458"/>
              <p:cNvSpPr>
                <a:spLocks noChangeArrowheads="1"/>
              </p:cNvSpPr>
              <p:nvPr/>
            </p:nvSpPr>
            <p:spPr bwMode="auto">
              <a:xfrm>
                <a:off x="2253" y="2401"/>
                <a:ext cx="28" cy="16"/>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802" name="Line 3459"/>
              <p:cNvSpPr>
                <a:spLocks noChangeShapeType="1"/>
              </p:cNvSpPr>
              <p:nvPr/>
            </p:nvSpPr>
            <p:spPr bwMode="auto">
              <a:xfrm>
                <a:off x="2245" y="2422"/>
                <a:ext cx="0" cy="153"/>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03" name="Line 3460"/>
              <p:cNvSpPr>
                <a:spLocks noChangeShapeType="1"/>
              </p:cNvSpPr>
              <p:nvPr/>
            </p:nvSpPr>
            <p:spPr bwMode="auto">
              <a:xfrm>
                <a:off x="2266" y="2422"/>
                <a:ext cx="0" cy="153"/>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04" name="Line 3461"/>
              <p:cNvSpPr>
                <a:spLocks noChangeShapeType="1"/>
              </p:cNvSpPr>
              <p:nvPr/>
            </p:nvSpPr>
            <p:spPr bwMode="auto">
              <a:xfrm>
                <a:off x="2285" y="2423"/>
                <a:ext cx="0" cy="153"/>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05" name="Line 3462"/>
              <p:cNvSpPr>
                <a:spLocks noChangeShapeType="1"/>
              </p:cNvSpPr>
              <p:nvPr/>
            </p:nvSpPr>
            <p:spPr bwMode="auto">
              <a:xfrm>
                <a:off x="2231" y="2440"/>
                <a:ext cx="7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06" name="Line 3463"/>
              <p:cNvSpPr>
                <a:spLocks noChangeShapeType="1"/>
              </p:cNvSpPr>
              <p:nvPr/>
            </p:nvSpPr>
            <p:spPr bwMode="auto">
              <a:xfrm>
                <a:off x="2233" y="2456"/>
                <a:ext cx="70"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07" name="Line 3464"/>
              <p:cNvSpPr>
                <a:spLocks noChangeShapeType="1"/>
              </p:cNvSpPr>
              <p:nvPr/>
            </p:nvSpPr>
            <p:spPr bwMode="auto">
              <a:xfrm>
                <a:off x="2232" y="2561"/>
                <a:ext cx="7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08" name="Line 3465"/>
              <p:cNvSpPr>
                <a:spLocks noChangeShapeType="1"/>
              </p:cNvSpPr>
              <p:nvPr/>
            </p:nvSpPr>
            <p:spPr bwMode="auto">
              <a:xfrm>
                <a:off x="2233" y="2473"/>
                <a:ext cx="7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09" name="Line 3466"/>
              <p:cNvSpPr>
                <a:spLocks noChangeShapeType="1"/>
              </p:cNvSpPr>
              <p:nvPr/>
            </p:nvSpPr>
            <p:spPr bwMode="auto">
              <a:xfrm>
                <a:off x="2233" y="2490"/>
                <a:ext cx="7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10" name="Line 3467"/>
              <p:cNvSpPr>
                <a:spLocks noChangeShapeType="1"/>
              </p:cNvSpPr>
              <p:nvPr/>
            </p:nvSpPr>
            <p:spPr bwMode="auto">
              <a:xfrm>
                <a:off x="2233" y="2508"/>
                <a:ext cx="7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11" name="Line 3468"/>
              <p:cNvSpPr>
                <a:spLocks noChangeShapeType="1"/>
              </p:cNvSpPr>
              <p:nvPr/>
            </p:nvSpPr>
            <p:spPr bwMode="auto">
              <a:xfrm>
                <a:off x="2233" y="2527"/>
                <a:ext cx="7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12" name="Line 3469"/>
              <p:cNvSpPr>
                <a:spLocks noChangeShapeType="1"/>
              </p:cNvSpPr>
              <p:nvPr/>
            </p:nvSpPr>
            <p:spPr bwMode="auto">
              <a:xfrm>
                <a:off x="2233" y="2544"/>
                <a:ext cx="7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grpSp>
        <p:grpSp>
          <p:nvGrpSpPr>
            <p:cNvPr id="775" name="Group 3498"/>
            <p:cNvGrpSpPr>
              <a:grpSpLocks/>
            </p:cNvGrpSpPr>
            <p:nvPr/>
          </p:nvGrpSpPr>
          <p:grpSpPr bwMode="auto">
            <a:xfrm>
              <a:off x="1228771" y="4713330"/>
              <a:ext cx="115890" cy="277815"/>
              <a:chOff x="1647" y="2413"/>
              <a:chExt cx="73" cy="175"/>
            </a:xfrm>
          </p:grpSpPr>
          <p:sp>
            <p:nvSpPr>
              <p:cNvPr id="787" name="Rectangle 3499"/>
              <p:cNvSpPr>
                <a:spLocks noChangeArrowheads="1"/>
              </p:cNvSpPr>
              <p:nvPr/>
            </p:nvSpPr>
            <p:spPr bwMode="auto">
              <a:xfrm>
                <a:off x="1651" y="2436"/>
                <a:ext cx="64" cy="148"/>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788" name="Rectangle 3500"/>
              <p:cNvSpPr>
                <a:spLocks noChangeArrowheads="1"/>
              </p:cNvSpPr>
              <p:nvPr/>
            </p:nvSpPr>
            <p:spPr bwMode="auto">
              <a:xfrm>
                <a:off x="1669" y="2413"/>
                <a:ext cx="28" cy="16"/>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789" name="Line 3501"/>
              <p:cNvSpPr>
                <a:spLocks noChangeShapeType="1"/>
              </p:cNvSpPr>
              <p:nvPr/>
            </p:nvSpPr>
            <p:spPr bwMode="auto">
              <a:xfrm>
                <a:off x="1661" y="2434"/>
                <a:ext cx="0" cy="153"/>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790" name="Line 3502"/>
              <p:cNvSpPr>
                <a:spLocks noChangeShapeType="1"/>
              </p:cNvSpPr>
              <p:nvPr/>
            </p:nvSpPr>
            <p:spPr bwMode="auto">
              <a:xfrm>
                <a:off x="1682" y="2434"/>
                <a:ext cx="0" cy="153"/>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791" name="Line 3503"/>
              <p:cNvSpPr>
                <a:spLocks noChangeShapeType="1"/>
              </p:cNvSpPr>
              <p:nvPr/>
            </p:nvSpPr>
            <p:spPr bwMode="auto">
              <a:xfrm>
                <a:off x="1701" y="2435"/>
                <a:ext cx="0" cy="153"/>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792" name="Line 3504"/>
              <p:cNvSpPr>
                <a:spLocks noChangeShapeType="1"/>
              </p:cNvSpPr>
              <p:nvPr/>
            </p:nvSpPr>
            <p:spPr bwMode="auto">
              <a:xfrm>
                <a:off x="1647" y="2452"/>
                <a:ext cx="7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793" name="Line 3505"/>
              <p:cNvSpPr>
                <a:spLocks noChangeShapeType="1"/>
              </p:cNvSpPr>
              <p:nvPr/>
            </p:nvSpPr>
            <p:spPr bwMode="auto">
              <a:xfrm>
                <a:off x="1649" y="2468"/>
                <a:ext cx="70"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794" name="Line 3506"/>
              <p:cNvSpPr>
                <a:spLocks noChangeShapeType="1"/>
              </p:cNvSpPr>
              <p:nvPr/>
            </p:nvSpPr>
            <p:spPr bwMode="auto">
              <a:xfrm>
                <a:off x="1648" y="2573"/>
                <a:ext cx="7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795" name="Line 3507"/>
              <p:cNvSpPr>
                <a:spLocks noChangeShapeType="1"/>
              </p:cNvSpPr>
              <p:nvPr/>
            </p:nvSpPr>
            <p:spPr bwMode="auto">
              <a:xfrm>
                <a:off x="1649" y="2485"/>
                <a:ext cx="7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796" name="Line 3508"/>
              <p:cNvSpPr>
                <a:spLocks noChangeShapeType="1"/>
              </p:cNvSpPr>
              <p:nvPr/>
            </p:nvSpPr>
            <p:spPr bwMode="auto">
              <a:xfrm>
                <a:off x="1649" y="2502"/>
                <a:ext cx="7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797" name="Line 3509"/>
              <p:cNvSpPr>
                <a:spLocks noChangeShapeType="1"/>
              </p:cNvSpPr>
              <p:nvPr/>
            </p:nvSpPr>
            <p:spPr bwMode="auto">
              <a:xfrm>
                <a:off x="1649" y="2520"/>
                <a:ext cx="7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798" name="Line 3510"/>
              <p:cNvSpPr>
                <a:spLocks noChangeShapeType="1"/>
              </p:cNvSpPr>
              <p:nvPr/>
            </p:nvSpPr>
            <p:spPr bwMode="auto">
              <a:xfrm>
                <a:off x="1649" y="2539"/>
                <a:ext cx="7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799" name="Line 3511"/>
              <p:cNvSpPr>
                <a:spLocks noChangeShapeType="1"/>
              </p:cNvSpPr>
              <p:nvPr/>
            </p:nvSpPr>
            <p:spPr bwMode="auto">
              <a:xfrm>
                <a:off x="1649" y="2556"/>
                <a:ext cx="7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grpSp>
      </p:grpSp>
      <p:sp>
        <p:nvSpPr>
          <p:cNvPr id="891" name="Text Box 285"/>
          <p:cNvSpPr txBox="1">
            <a:spLocks noChangeAspect="1" noChangeArrowheads="1"/>
          </p:cNvSpPr>
          <p:nvPr/>
        </p:nvSpPr>
        <p:spPr bwMode="auto">
          <a:xfrm>
            <a:off x="1829512" y="6009496"/>
            <a:ext cx="611065" cy="261610"/>
          </a:xfrm>
          <a:prstGeom prst="rect">
            <a:avLst/>
          </a:prstGeom>
          <a:noFill/>
          <a:ln w="9525">
            <a:noFill/>
            <a:miter lim="800000"/>
            <a:headEnd/>
            <a:tailEnd/>
          </a:ln>
        </p:spPr>
        <p:txBody>
          <a:bodyPr wrap="none">
            <a:spAutoFit/>
          </a:bodyPr>
          <a:lstStyle/>
          <a:p>
            <a:r>
              <a:rPr lang="en-US" sz="1100" b="1" dirty="0">
                <a:solidFill>
                  <a:srgbClr val="EA36DD"/>
                </a:solidFill>
                <a:effectLst>
                  <a:outerShdw blurRad="38100" dist="38100" dir="2700000" algn="tl">
                    <a:srgbClr val="000000">
                      <a:alpha val="43137"/>
                    </a:srgbClr>
                  </a:outerShdw>
                </a:effectLst>
                <a:latin typeface="Arial Rounded MT Bold" pitchFamily="34" charset="0"/>
                <a:ea typeface=""/>
                <a:cs typeface=""/>
              </a:rPr>
              <a:t>Urban</a:t>
            </a:r>
          </a:p>
        </p:txBody>
      </p:sp>
      <p:grpSp>
        <p:nvGrpSpPr>
          <p:cNvPr id="776" name="Group 936"/>
          <p:cNvGrpSpPr/>
          <p:nvPr/>
        </p:nvGrpSpPr>
        <p:grpSpPr>
          <a:xfrm>
            <a:off x="3127909" y="5482143"/>
            <a:ext cx="3403083" cy="1006603"/>
            <a:chOff x="5215933" y="5357786"/>
            <a:chExt cx="3002887" cy="1006603"/>
          </a:xfrm>
        </p:grpSpPr>
        <p:pic>
          <p:nvPicPr>
            <p:cNvPr id="2374" name="Picture 326"/>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7550760" y="5559553"/>
              <a:ext cx="231204" cy="454000"/>
            </a:xfrm>
            <a:prstGeom prst="rect">
              <a:avLst/>
            </a:prstGeom>
            <a:noFill/>
            <a:ln w="9525" cap="flat" cmpd="sng" algn="ctr">
              <a:noFill/>
              <a:prstDash val="solid"/>
              <a:miter lim="800000"/>
              <a:headEnd/>
              <a:tailEnd/>
            </a:ln>
          </p:spPr>
        </p:pic>
        <p:pic>
          <p:nvPicPr>
            <p:cNvPr id="903" name="Picture 326"/>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8026005" y="5703333"/>
              <a:ext cx="192815" cy="287054"/>
            </a:xfrm>
            <a:prstGeom prst="rect">
              <a:avLst/>
            </a:prstGeom>
            <a:noFill/>
            <a:ln w="9525" cap="flat" cmpd="sng" algn="ctr">
              <a:noFill/>
              <a:prstDash val="solid"/>
              <a:miter lim="800000"/>
              <a:headEnd/>
              <a:tailEnd/>
            </a:ln>
          </p:spPr>
        </p:pic>
        <p:pic>
          <p:nvPicPr>
            <p:cNvPr id="904" name="Picture 326"/>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7790942" y="5543704"/>
              <a:ext cx="231204" cy="454000"/>
            </a:xfrm>
            <a:prstGeom prst="rect">
              <a:avLst/>
            </a:prstGeom>
            <a:noFill/>
            <a:ln w="9525" cap="flat" cmpd="sng" algn="ctr">
              <a:noFill/>
              <a:prstDash val="solid"/>
              <a:miter lim="800000"/>
              <a:headEnd/>
              <a:tailEnd/>
            </a:ln>
          </p:spPr>
        </p:pic>
        <p:grpSp>
          <p:nvGrpSpPr>
            <p:cNvPr id="778" name="Group 10"/>
            <p:cNvGrpSpPr>
              <a:grpSpLocks noChangeAspect="1"/>
            </p:cNvGrpSpPr>
            <p:nvPr/>
          </p:nvGrpSpPr>
          <p:grpSpPr bwMode="auto">
            <a:xfrm>
              <a:off x="6210684" y="5697393"/>
              <a:ext cx="413061" cy="614401"/>
              <a:chOff x="3341" y="2285"/>
              <a:chExt cx="444" cy="584"/>
            </a:xfrm>
          </p:grpSpPr>
          <p:sp>
            <p:nvSpPr>
              <p:cNvPr id="918" name="Line 11"/>
              <p:cNvSpPr>
                <a:spLocks noChangeAspect="1" noChangeShapeType="1"/>
              </p:cNvSpPr>
              <p:nvPr/>
            </p:nvSpPr>
            <p:spPr bwMode="auto">
              <a:xfrm>
                <a:off x="3540" y="2712"/>
                <a:ext cx="0" cy="157"/>
              </a:xfrm>
              <a:prstGeom prst="line">
                <a:avLst/>
              </a:prstGeom>
              <a:noFill/>
              <a:ln w="25400">
                <a:solidFill>
                  <a:srgbClr val="663300"/>
                </a:solidFill>
                <a:round/>
                <a:headEnd type="none" w="sm" len="sm"/>
                <a:tailEnd type="none" w="sm" len="sm"/>
              </a:ln>
            </p:spPr>
            <p:txBody>
              <a:bodyPr wrap="none" anchor="ctr"/>
              <a:lstStyle/>
              <a:p>
                <a:endParaRPr lang="en-US" sz="800">
                  <a:solidFill>
                    <a:srgbClr val="000000">
                      <a:lumMod val="65000"/>
                      <a:lumOff val="35000"/>
                    </a:srgbClr>
                  </a:solidFill>
                  <a:latin typeface="Arial Rounded MT Bold" pitchFamily="34" charset="0"/>
                  <a:ea typeface=""/>
                  <a:cs typeface=""/>
                </a:endParaRPr>
              </a:p>
            </p:txBody>
          </p:sp>
          <p:sp>
            <p:nvSpPr>
              <p:cNvPr id="919" name="Freeform 12"/>
              <p:cNvSpPr>
                <a:spLocks noChangeAspect="1"/>
              </p:cNvSpPr>
              <p:nvPr/>
            </p:nvSpPr>
            <p:spPr bwMode="auto">
              <a:xfrm>
                <a:off x="3341" y="2285"/>
                <a:ext cx="444"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Rounded MT Bold" pitchFamily="34" charset="0"/>
                  <a:ea typeface=""/>
                  <a:cs typeface=""/>
                </a:endParaRPr>
              </a:p>
            </p:txBody>
          </p:sp>
        </p:grpSp>
        <p:grpSp>
          <p:nvGrpSpPr>
            <p:cNvPr id="779" name="Group 28"/>
            <p:cNvGrpSpPr>
              <a:grpSpLocks noChangeAspect="1"/>
            </p:cNvGrpSpPr>
            <p:nvPr/>
          </p:nvGrpSpPr>
          <p:grpSpPr bwMode="auto">
            <a:xfrm>
              <a:off x="6481088" y="5548334"/>
              <a:ext cx="147637" cy="354012"/>
              <a:chOff x="3341" y="2314"/>
              <a:chExt cx="379" cy="555"/>
            </a:xfrm>
          </p:grpSpPr>
          <p:sp>
            <p:nvSpPr>
              <p:cNvPr id="924" name="Line 29"/>
              <p:cNvSpPr>
                <a:spLocks noChangeAspect="1" noChangeShapeType="1"/>
              </p:cNvSpPr>
              <p:nvPr/>
            </p:nvSpPr>
            <p:spPr bwMode="auto">
              <a:xfrm>
                <a:off x="3540" y="2725"/>
                <a:ext cx="0" cy="144"/>
              </a:xfrm>
              <a:prstGeom prst="line">
                <a:avLst/>
              </a:prstGeom>
              <a:noFill/>
              <a:ln w="25400">
                <a:solidFill>
                  <a:srgbClr val="663300"/>
                </a:solidFill>
                <a:round/>
                <a:headEnd type="none" w="sm" len="sm"/>
                <a:tailEnd type="none" w="sm" len="sm"/>
              </a:ln>
            </p:spPr>
            <p:txBody>
              <a:bodyPr wrap="none" anchor="ctr"/>
              <a:lstStyle/>
              <a:p>
                <a:endParaRPr lang="en-US" sz="800">
                  <a:solidFill>
                    <a:srgbClr val="000000">
                      <a:lumMod val="65000"/>
                      <a:lumOff val="35000"/>
                    </a:srgbClr>
                  </a:solidFill>
                  <a:latin typeface="Arial Rounded MT Bold" pitchFamily="34" charset="0"/>
                  <a:ea typeface=""/>
                  <a:cs typeface=""/>
                </a:endParaRPr>
              </a:p>
            </p:txBody>
          </p:sp>
          <p:sp>
            <p:nvSpPr>
              <p:cNvPr id="925" name="Freeform 30"/>
              <p:cNvSpPr>
                <a:spLocks noChangeAspect="1"/>
              </p:cNvSpPr>
              <p:nvPr/>
            </p:nvSpPr>
            <p:spPr bwMode="auto">
              <a:xfrm>
                <a:off x="3341" y="2314"/>
                <a:ext cx="379"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Rounded MT Bold" pitchFamily="34" charset="0"/>
                  <a:ea typeface=""/>
                  <a:cs typeface=""/>
                </a:endParaRPr>
              </a:p>
            </p:txBody>
          </p:sp>
        </p:grpSp>
        <p:grpSp>
          <p:nvGrpSpPr>
            <p:cNvPr id="780" name="Group 22"/>
            <p:cNvGrpSpPr>
              <a:grpSpLocks noChangeAspect="1"/>
            </p:cNvGrpSpPr>
            <p:nvPr/>
          </p:nvGrpSpPr>
          <p:grpSpPr bwMode="auto">
            <a:xfrm>
              <a:off x="6597662" y="5514843"/>
              <a:ext cx="207963" cy="481013"/>
              <a:chOff x="3657" y="1317"/>
              <a:chExt cx="226" cy="401"/>
            </a:xfrm>
          </p:grpSpPr>
          <p:sp>
            <p:nvSpPr>
              <p:cNvPr id="927" name="Line 23"/>
              <p:cNvSpPr>
                <a:spLocks noChangeAspect="1" noChangeShapeType="1"/>
              </p:cNvSpPr>
              <p:nvPr/>
            </p:nvSpPr>
            <p:spPr bwMode="auto">
              <a:xfrm>
                <a:off x="3779" y="1610"/>
                <a:ext cx="0" cy="108"/>
              </a:xfrm>
              <a:prstGeom prst="line">
                <a:avLst/>
              </a:prstGeom>
              <a:noFill/>
              <a:ln w="25400">
                <a:solidFill>
                  <a:srgbClr val="663300"/>
                </a:solidFill>
                <a:round/>
                <a:headEnd type="none" w="sm" len="sm"/>
                <a:tailEnd type="none" w="sm" len="sm"/>
              </a:ln>
            </p:spPr>
            <p:txBody>
              <a:bodyPr wrap="none" anchor="ctr"/>
              <a:lstStyle/>
              <a:p>
                <a:endParaRPr lang="en-US" sz="800">
                  <a:solidFill>
                    <a:srgbClr val="000000">
                      <a:lumMod val="65000"/>
                      <a:lumOff val="35000"/>
                    </a:srgbClr>
                  </a:solidFill>
                  <a:latin typeface="Arial Rounded MT Bold" pitchFamily="34" charset="0"/>
                  <a:ea typeface=""/>
                  <a:cs typeface=""/>
                </a:endParaRPr>
              </a:p>
            </p:txBody>
          </p:sp>
          <p:sp>
            <p:nvSpPr>
              <p:cNvPr id="928" name="Freeform 24"/>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Rounded MT Bold" pitchFamily="34" charset="0"/>
                  <a:ea typeface=""/>
                  <a:cs typeface=""/>
                </a:endParaRPr>
              </a:p>
            </p:txBody>
          </p:sp>
        </p:grpSp>
        <p:sp>
          <p:nvSpPr>
            <p:cNvPr id="929" name="Arc 324"/>
            <p:cNvSpPr>
              <a:spLocks noChangeAspect="1"/>
            </p:cNvSpPr>
            <p:nvPr/>
          </p:nvSpPr>
          <p:spPr bwMode="auto">
            <a:xfrm rot="19051220">
              <a:off x="6966712" y="5357786"/>
              <a:ext cx="481013" cy="479425"/>
            </a:xfrm>
            <a:custGeom>
              <a:avLst/>
              <a:gdLst>
                <a:gd name="T0" fmla="*/ 0 w 21600"/>
                <a:gd name="T1" fmla="*/ 0 h 21600"/>
                <a:gd name="T2" fmla="*/ 10711735 w 21600"/>
                <a:gd name="T3" fmla="*/ 10641125 h 21600"/>
                <a:gd name="T4" fmla="*/ 0 w 21600"/>
                <a:gd name="T5" fmla="*/ 1064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endParaRPr lang="en-US" sz="800">
                <a:solidFill>
                  <a:srgbClr val="000000">
                    <a:lumMod val="65000"/>
                    <a:lumOff val="35000"/>
                  </a:srgbClr>
                </a:solidFill>
                <a:latin typeface="Arial Rounded MT Bold" pitchFamily="34" charset="0"/>
                <a:ea typeface=""/>
                <a:cs typeface=""/>
              </a:endParaRPr>
            </a:p>
          </p:txBody>
        </p:sp>
        <p:sp>
          <p:nvSpPr>
            <p:cNvPr id="930" name="Arc 325"/>
            <p:cNvSpPr>
              <a:spLocks noChangeAspect="1"/>
            </p:cNvSpPr>
            <p:nvPr/>
          </p:nvSpPr>
          <p:spPr bwMode="auto">
            <a:xfrm rot="19051220" flipH="1" flipV="1">
              <a:off x="7109561" y="5884964"/>
              <a:ext cx="481013" cy="479425"/>
            </a:xfrm>
            <a:custGeom>
              <a:avLst/>
              <a:gdLst>
                <a:gd name="T0" fmla="*/ 0 w 21600"/>
                <a:gd name="T1" fmla="*/ 0 h 21600"/>
                <a:gd name="T2" fmla="*/ 10711735 w 21600"/>
                <a:gd name="T3" fmla="*/ 10641125 h 21600"/>
                <a:gd name="T4" fmla="*/ 0 w 21600"/>
                <a:gd name="T5" fmla="*/ 1064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endParaRPr lang="en-US" sz="800">
                <a:solidFill>
                  <a:srgbClr val="000000">
                    <a:lumMod val="65000"/>
                    <a:lumOff val="35000"/>
                  </a:srgbClr>
                </a:solidFill>
                <a:latin typeface="Arial Rounded MT Bold" pitchFamily="34" charset="0"/>
                <a:ea typeface=""/>
                <a:cs typeface=""/>
              </a:endParaRPr>
            </a:p>
          </p:txBody>
        </p:sp>
        <p:sp>
          <p:nvSpPr>
            <p:cNvPr id="931" name="Text Box 285"/>
            <p:cNvSpPr txBox="1">
              <a:spLocks noChangeAspect="1" noChangeArrowheads="1"/>
            </p:cNvSpPr>
            <p:nvPr/>
          </p:nvSpPr>
          <p:spPr bwMode="auto">
            <a:xfrm>
              <a:off x="6867582" y="5635374"/>
              <a:ext cx="788765" cy="369332"/>
            </a:xfrm>
            <a:prstGeom prst="rect">
              <a:avLst/>
            </a:prstGeom>
            <a:noFill/>
            <a:ln w="9525">
              <a:noFill/>
              <a:miter lim="800000"/>
              <a:headEnd/>
              <a:tailEnd/>
            </a:ln>
          </p:spPr>
          <p:txBody>
            <a:bodyPr wrap="none">
              <a:spAutoFit/>
            </a:bodyPr>
            <a:lstStyle/>
            <a:p>
              <a:pPr algn="ctr"/>
              <a:r>
                <a:rPr lang="en-US" sz="900" b="1" dirty="0">
                  <a:solidFill>
                    <a:srgbClr val="000000">
                      <a:lumMod val="65000"/>
                      <a:lumOff val="35000"/>
                    </a:srgbClr>
                  </a:solidFill>
                  <a:latin typeface="Arial Rounded MT Bold" pitchFamily="34" charset="0"/>
                  <a:ea typeface=""/>
                  <a:cs typeface=""/>
                </a:rPr>
                <a:t>Land Use </a:t>
              </a:r>
            </a:p>
            <a:p>
              <a:pPr algn="ctr"/>
              <a:r>
                <a:rPr lang="en-US" sz="900" b="1" dirty="0">
                  <a:solidFill>
                    <a:srgbClr val="000000">
                      <a:lumMod val="65000"/>
                      <a:lumOff val="35000"/>
                    </a:srgbClr>
                  </a:solidFill>
                  <a:latin typeface="Arial Rounded MT Bold" pitchFamily="34" charset="0"/>
                  <a:ea typeface=""/>
                  <a:cs typeface=""/>
                </a:rPr>
                <a:t>Change</a:t>
              </a:r>
            </a:p>
          </p:txBody>
        </p:sp>
        <p:grpSp>
          <p:nvGrpSpPr>
            <p:cNvPr id="781" name="Group 10"/>
            <p:cNvGrpSpPr>
              <a:grpSpLocks noChangeAspect="1"/>
            </p:cNvGrpSpPr>
            <p:nvPr/>
          </p:nvGrpSpPr>
          <p:grpSpPr bwMode="auto">
            <a:xfrm>
              <a:off x="6625892" y="5665958"/>
              <a:ext cx="401043" cy="596525"/>
              <a:chOff x="3362" y="2296"/>
              <a:chExt cx="444" cy="584"/>
            </a:xfrm>
          </p:grpSpPr>
          <p:sp>
            <p:nvSpPr>
              <p:cNvPr id="915" name="Line 11"/>
              <p:cNvSpPr>
                <a:spLocks noChangeAspect="1" noChangeShapeType="1"/>
              </p:cNvSpPr>
              <p:nvPr/>
            </p:nvSpPr>
            <p:spPr bwMode="auto">
              <a:xfrm>
                <a:off x="3561" y="2723"/>
                <a:ext cx="0" cy="157"/>
              </a:xfrm>
              <a:prstGeom prst="line">
                <a:avLst/>
              </a:prstGeom>
              <a:noFill/>
              <a:ln w="25400">
                <a:solidFill>
                  <a:srgbClr val="663300"/>
                </a:solidFill>
                <a:round/>
                <a:headEnd type="none" w="sm" len="sm"/>
                <a:tailEnd type="none" w="sm" len="sm"/>
              </a:ln>
            </p:spPr>
            <p:txBody>
              <a:bodyPr wrap="none" anchor="ctr"/>
              <a:lstStyle/>
              <a:p>
                <a:endParaRPr lang="en-US" sz="800">
                  <a:solidFill>
                    <a:srgbClr val="000000">
                      <a:lumMod val="65000"/>
                      <a:lumOff val="35000"/>
                    </a:srgbClr>
                  </a:solidFill>
                  <a:latin typeface="Arial Rounded MT Bold" pitchFamily="34" charset="0"/>
                  <a:ea typeface=""/>
                  <a:cs typeface=""/>
                </a:endParaRPr>
              </a:p>
            </p:txBody>
          </p:sp>
          <p:sp>
            <p:nvSpPr>
              <p:cNvPr id="916" name="Freeform 12"/>
              <p:cNvSpPr>
                <a:spLocks noChangeAspect="1"/>
              </p:cNvSpPr>
              <p:nvPr/>
            </p:nvSpPr>
            <p:spPr bwMode="auto">
              <a:xfrm>
                <a:off x="3362" y="2296"/>
                <a:ext cx="444"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Rounded MT Bold" pitchFamily="34" charset="0"/>
                  <a:ea typeface=""/>
                  <a:cs typeface=""/>
                </a:endParaRPr>
              </a:p>
            </p:txBody>
          </p:sp>
        </p:grpSp>
        <p:grpSp>
          <p:nvGrpSpPr>
            <p:cNvPr id="782" name="Group 10"/>
            <p:cNvGrpSpPr>
              <a:grpSpLocks noChangeAspect="1"/>
            </p:cNvGrpSpPr>
            <p:nvPr/>
          </p:nvGrpSpPr>
          <p:grpSpPr bwMode="auto">
            <a:xfrm rot="16581905">
              <a:off x="5734815" y="5968649"/>
              <a:ext cx="194403" cy="543353"/>
              <a:chOff x="3341" y="2285"/>
              <a:chExt cx="444" cy="584"/>
            </a:xfrm>
          </p:grpSpPr>
          <p:sp>
            <p:nvSpPr>
              <p:cNvPr id="933" name="Line 11"/>
              <p:cNvSpPr>
                <a:spLocks noChangeAspect="1" noChangeShapeType="1"/>
              </p:cNvSpPr>
              <p:nvPr/>
            </p:nvSpPr>
            <p:spPr bwMode="auto">
              <a:xfrm>
                <a:off x="3540" y="2712"/>
                <a:ext cx="0" cy="157"/>
              </a:xfrm>
              <a:prstGeom prst="line">
                <a:avLst/>
              </a:prstGeom>
              <a:noFill/>
              <a:ln w="25400">
                <a:solidFill>
                  <a:srgbClr val="663300"/>
                </a:solidFill>
                <a:round/>
                <a:headEnd type="none" w="sm" len="sm"/>
                <a:tailEnd type="none" w="sm" len="sm"/>
              </a:ln>
            </p:spPr>
            <p:txBody>
              <a:bodyPr wrap="none" anchor="ctr"/>
              <a:lstStyle/>
              <a:p>
                <a:endParaRPr lang="en-US" sz="800">
                  <a:solidFill>
                    <a:srgbClr val="000000">
                      <a:lumMod val="65000"/>
                      <a:lumOff val="35000"/>
                    </a:srgbClr>
                  </a:solidFill>
                  <a:latin typeface="Arial Rounded MT Bold" pitchFamily="34" charset="0"/>
                  <a:ea typeface=""/>
                  <a:cs typeface=""/>
                </a:endParaRPr>
              </a:p>
            </p:txBody>
          </p:sp>
          <p:sp>
            <p:nvSpPr>
              <p:cNvPr id="934" name="Freeform 12"/>
              <p:cNvSpPr>
                <a:spLocks noChangeAspect="1"/>
              </p:cNvSpPr>
              <p:nvPr/>
            </p:nvSpPr>
            <p:spPr bwMode="auto">
              <a:xfrm>
                <a:off x="3341" y="2285"/>
                <a:ext cx="444"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Rounded MT Bold" pitchFamily="34" charset="0"/>
                  <a:ea typeface=""/>
                  <a:cs typeface=""/>
                </a:endParaRPr>
              </a:p>
            </p:txBody>
          </p:sp>
        </p:grpSp>
        <p:sp>
          <p:nvSpPr>
            <p:cNvPr id="935" name="Line 11"/>
            <p:cNvSpPr>
              <a:spLocks noChangeAspect="1" noChangeShapeType="1"/>
            </p:cNvSpPr>
            <p:nvPr/>
          </p:nvSpPr>
          <p:spPr bwMode="auto">
            <a:xfrm>
              <a:off x="6160511" y="6210605"/>
              <a:ext cx="0" cy="99969"/>
            </a:xfrm>
            <a:prstGeom prst="line">
              <a:avLst/>
            </a:prstGeom>
            <a:noFill/>
            <a:ln w="25400">
              <a:solidFill>
                <a:srgbClr val="663300"/>
              </a:solidFill>
              <a:round/>
              <a:headEnd type="none" w="sm" len="sm"/>
              <a:tailEnd type="none" w="sm" len="sm"/>
            </a:ln>
          </p:spPr>
          <p:txBody>
            <a:bodyPr wrap="none" anchor="ctr"/>
            <a:lstStyle/>
            <a:p>
              <a:endParaRPr lang="en-US" sz="800">
                <a:solidFill>
                  <a:srgbClr val="000000">
                    <a:lumMod val="65000"/>
                    <a:lumOff val="35000"/>
                  </a:srgbClr>
                </a:solidFill>
                <a:latin typeface="Arial Rounded MT Bold" pitchFamily="34" charset="0"/>
                <a:ea typeface=""/>
                <a:cs typeface=""/>
              </a:endParaRPr>
            </a:p>
          </p:txBody>
        </p:sp>
        <p:sp>
          <p:nvSpPr>
            <p:cNvPr id="936" name="Text Box 285"/>
            <p:cNvSpPr txBox="1">
              <a:spLocks noChangeAspect="1" noChangeArrowheads="1"/>
            </p:cNvSpPr>
            <p:nvPr/>
          </p:nvSpPr>
          <p:spPr bwMode="auto">
            <a:xfrm>
              <a:off x="5215933" y="5913350"/>
              <a:ext cx="1019856" cy="230832"/>
            </a:xfrm>
            <a:prstGeom prst="rect">
              <a:avLst/>
            </a:prstGeom>
            <a:noFill/>
            <a:ln w="9525">
              <a:noFill/>
              <a:miter lim="800000"/>
              <a:headEnd/>
              <a:tailEnd/>
            </a:ln>
          </p:spPr>
          <p:txBody>
            <a:bodyPr wrap="none">
              <a:spAutoFit/>
            </a:bodyPr>
            <a:lstStyle/>
            <a:p>
              <a:r>
                <a:rPr lang="en-US" sz="900" b="1" dirty="0">
                  <a:solidFill>
                    <a:srgbClr val="000000">
                      <a:lumMod val="65000"/>
                      <a:lumOff val="35000"/>
                    </a:srgbClr>
                  </a:solidFill>
                  <a:latin typeface="Arial Rounded MT Bold" pitchFamily="34" charset="0"/>
                  <a:ea typeface=""/>
                  <a:cs typeface=""/>
                </a:rPr>
                <a:t>Wood harvest</a:t>
              </a:r>
            </a:p>
          </p:txBody>
        </p:sp>
      </p:grpSp>
      <p:grpSp>
        <p:nvGrpSpPr>
          <p:cNvPr id="783" name="Group 3236"/>
          <p:cNvGrpSpPr>
            <a:grpSpLocks noChangeAspect="1"/>
          </p:cNvGrpSpPr>
          <p:nvPr/>
        </p:nvGrpSpPr>
        <p:grpSpPr bwMode="auto">
          <a:xfrm>
            <a:off x="8399438" y="5566863"/>
            <a:ext cx="184538" cy="259728"/>
            <a:chOff x="2617" y="3196"/>
            <a:chExt cx="384" cy="288"/>
          </a:xfrm>
        </p:grpSpPr>
        <p:sp>
          <p:nvSpPr>
            <p:cNvPr id="939"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40"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41"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42"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43"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44"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45"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46"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grpSp>
      <p:grpSp>
        <p:nvGrpSpPr>
          <p:cNvPr id="784" name="Group 952"/>
          <p:cNvGrpSpPr/>
          <p:nvPr/>
        </p:nvGrpSpPr>
        <p:grpSpPr>
          <a:xfrm>
            <a:off x="7160392" y="4513478"/>
            <a:ext cx="780635" cy="765655"/>
            <a:chOff x="6875149" y="4884164"/>
            <a:chExt cx="797283" cy="899717"/>
          </a:xfrm>
        </p:grpSpPr>
        <p:sp>
          <p:nvSpPr>
            <p:cNvPr id="947" name="Freeform 12"/>
            <p:cNvSpPr>
              <a:spLocks noChangeAspect="1"/>
            </p:cNvSpPr>
            <p:nvPr/>
          </p:nvSpPr>
          <p:spPr bwMode="auto">
            <a:xfrm>
              <a:off x="6875149" y="5162165"/>
              <a:ext cx="413061" cy="463957"/>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948" name="Freeform 30"/>
            <p:cNvSpPr>
              <a:spLocks noChangeAspect="1"/>
            </p:cNvSpPr>
            <p:nvPr/>
          </p:nvSpPr>
          <p:spPr bwMode="auto">
            <a:xfrm>
              <a:off x="7131728" y="4884164"/>
              <a:ext cx="215311" cy="410238"/>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949" name="Freeform 12"/>
            <p:cNvSpPr>
              <a:spLocks noChangeAspect="1"/>
            </p:cNvSpPr>
            <p:nvPr/>
          </p:nvSpPr>
          <p:spPr bwMode="auto">
            <a:xfrm>
              <a:off x="7271389" y="5119493"/>
              <a:ext cx="401043" cy="450458"/>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950" name="Line 11"/>
            <p:cNvSpPr>
              <a:spLocks noChangeAspect="1" noChangeShapeType="1"/>
            </p:cNvSpPr>
            <p:nvPr/>
          </p:nvSpPr>
          <p:spPr bwMode="auto">
            <a:xfrm>
              <a:off x="7067597" y="5618708"/>
              <a:ext cx="0" cy="165173"/>
            </a:xfrm>
            <a:prstGeom prst="line">
              <a:avLst/>
            </a:prstGeom>
            <a:noFill/>
            <a:ln w="25400">
              <a:solidFill>
                <a:srgbClr val="663300"/>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51" name="Line 29"/>
            <p:cNvSpPr>
              <a:spLocks noChangeAspect="1" noChangeShapeType="1"/>
            </p:cNvSpPr>
            <p:nvPr/>
          </p:nvSpPr>
          <p:spPr bwMode="auto">
            <a:xfrm>
              <a:off x="7230387" y="5282581"/>
              <a:ext cx="0" cy="91852"/>
            </a:xfrm>
            <a:prstGeom prst="line">
              <a:avLst/>
            </a:prstGeom>
            <a:noFill/>
            <a:ln w="25400">
              <a:solidFill>
                <a:srgbClr val="663300"/>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52" name="Line 11"/>
            <p:cNvSpPr>
              <a:spLocks noChangeAspect="1" noChangeShapeType="1"/>
            </p:cNvSpPr>
            <p:nvPr/>
          </p:nvSpPr>
          <p:spPr bwMode="auto">
            <a:xfrm>
              <a:off x="7458451" y="5562966"/>
              <a:ext cx="0" cy="160367"/>
            </a:xfrm>
            <a:prstGeom prst="line">
              <a:avLst/>
            </a:prstGeom>
            <a:noFill/>
            <a:ln w="25400">
              <a:solidFill>
                <a:srgbClr val="663300"/>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grpSp>
      <p:grpSp>
        <p:nvGrpSpPr>
          <p:cNvPr id="785" name="Group 3236"/>
          <p:cNvGrpSpPr>
            <a:grpSpLocks noChangeAspect="1"/>
          </p:cNvGrpSpPr>
          <p:nvPr/>
        </p:nvGrpSpPr>
        <p:grpSpPr bwMode="auto">
          <a:xfrm>
            <a:off x="8441911" y="5726575"/>
            <a:ext cx="184538" cy="259728"/>
            <a:chOff x="2617" y="3196"/>
            <a:chExt cx="384" cy="288"/>
          </a:xfrm>
        </p:grpSpPr>
        <p:sp>
          <p:nvSpPr>
            <p:cNvPr id="973"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74"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75"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76"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77"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78"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79"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80"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grpSp>
      <p:grpSp>
        <p:nvGrpSpPr>
          <p:cNvPr id="786" name="Group 3236"/>
          <p:cNvGrpSpPr>
            <a:grpSpLocks noChangeAspect="1"/>
          </p:cNvGrpSpPr>
          <p:nvPr/>
        </p:nvGrpSpPr>
        <p:grpSpPr bwMode="auto">
          <a:xfrm>
            <a:off x="8264695" y="5666834"/>
            <a:ext cx="184538" cy="259728"/>
            <a:chOff x="2617" y="3196"/>
            <a:chExt cx="384" cy="288"/>
          </a:xfrm>
        </p:grpSpPr>
        <p:sp>
          <p:nvSpPr>
            <p:cNvPr id="982"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83"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84"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85"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86"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87"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88"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89"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grpSp>
      <p:grpSp>
        <p:nvGrpSpPr>
          <p:cNvPr id="2304" name="Group 1008"/>
          <p:cNvGrpSpPr/>
          <p:nvPr/>
        </p:nvGrpSpPr>
        <p:grpSpPr>
          <a:xfrm>
            <a:off x="7054943" y="5669277"/>
            <a:ext cx="593159" cy="629147"/>
            <a:chOff x="7329831" y="5632704"/>
            <a:chExt cx="493775" cy="629147"/>
          </a:xfrm>
        </p:grpSpPr>
        <p:grpSp>
          <p:nvGrpSpPr>
            <p:cNvPr id="2305" name="Group 13"/>
            <p:cNvGrpSpPr>
              <a:grpSpLocks noChangeAspect="1"/>
            </p:cNvGrpSpPr>
            <p:nvPr/>
          </p:nvGrpSpPr>
          <p:grpSpPr bwMode="auto">
            <a:xfrm>
              <a:off x="7579111" y="5918392"/>
              <a:ext cx="146050" cy="260350"/>
              <a:chOff x="3657" y="1317"/>
              <a:chExt cx="226" cy="401"/>
            </a:xfrm>
          </p:grpSpPr>
          <p:sp>
            <p:nvSpPr>
              <p:cNvPr id="991" name="Line 14"/>
              <p:cNvSpPr>
                <a:spLocks noChangeAspect="1" noChangeShapeType="1"/>
              </p:cNvSpPr>
              <p:nvPr/>
            </p:nvSpPr>
            <p:spPr bwMode="auto">
              <a:xfrm>
                <a:off x="3779" y="1610"/>
                <a:ext cx="0" cy="108"/>
              </a:xfrm>
              <a:prstGeom prst="line">
                <a:avLst/>
              </a:prstGeom>
              <a:noFill/>
              <a:ln w="25400">
                <a:solidFill>
                  <a:srgbClr val="663300"/>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92" name="Freeform 15"/>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grpSp>
        <p:grpSp>
          <p:nvGrpSpPr>
            <p:cNvPr id="2306" name="Group 3236"/>
            <p:cNvGrpSpPr>
              <a:grpSpLocks noChangeAspect="1"/>
            </p:cNvGrpSpPr>
            <p:nvPr/>
          </p:nvGrpSpPr>
          <p:grpSpPr bwMode="auto">
            <a:xfrm>
              <a:off x="7669987" y="6002123"/>
              <a:ext cx="153619" cy="259728"/>
              <a:chOff x="2617" y="3196"/>
              <a:chExt cx="384" cy="288"/>
            </a:xfrm>
          </p:grpSpPr>
          <p:sp>
            <p:nvSpPr>
              <p:cNvPr id="994"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95"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96"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97"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98"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99"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1000"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1001"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grpSp>
        <p:grpSp>
          <p:nvGrpSpPr>
            <p:cNvPr id="2307" name="Group 81"/>
            <p:cNvGrpSpPr>
              <a:grpSpLocks noChangeAspect="1"/>
            </p:cNvGrpSpPr>
            <p:nvPr/>
          </p:nvGrpSpPr>
          <p:grpSpPr bwMode="auto">
            <a:xfrm>
              <a:off x="7416161" y="5632704"/>
              <a:ext cx="133126" cy="509461"/>
              <a:chOff x="3657" y="1317"/>
              <a:chExt cx="226" cy="401"/>
            </a:xfrm>
          </p:grpSpPr>
          <p:sp>
            <p:nvSpPr>
              <p:cNvPr id="1003" name="Line 82"/>
              <p:cNvSpPr>
                <a:spLocks noChangeAspect="1" noChangeShapeType="1"/>
              </p:cNvSpPr>
              <p:nvPr/>
            </p:nvSpPr>
            <p:spPr bwMode="auto">
              <a:xfrm>
                <a:off x="3779" y="1610"/>
                <a:ext cx="0" cy="108"/>
              </a:xfrm>
              <a:prstGeom prst="line">
                <a:avLst/>
              </a:prstGeom>
              <a:noFill/>
              <a:ln w="25400">
                <a:solidFill>
                  <a:srgbClr val="663300"/>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1004" name="Freeform 83"/>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grpSp>
        <p:grpSp>
          <p:nvGrpSpPr>
            <p:cNvPr id="2308" name="Group 28"/>
            <p:cNvGrpSpPr>
              <a:grpSpLocks noChangeAspect="1"/>
            </p:cNvGrpSpPr>
            <p:nvPr/>
          </p:nvGrpSpPr>
          <p:grpSpPr bwMode="auto">
            <a:xfrm>
              <a:off x="7329831" y="5969203"/>
              <a:ext cx="132822" cy="211124"/>
              <a:chOff x="3341" y="2314"/>
              <a:chExt cx="379" cy="555"/>
            </a:xfrm>
          </p:grpSpPr>
          <p:sp>
            <p:nvSpPr>
              <p:cNvPr id="1006" name="Line 29"/>
              <p:cNvSpPr>
                <a:spLocks noChangeAspect="1" noChangeShapeType="1"/>
              </p:cNvSpPr>
              <p:nvPr/>
            </p:nvSpPr>
            <p:spPr bwMode="auto">
              <a:xfrm>
                <a:off x="3540" y="2725"/>
                <a:ext cx="0" cy="144"/>
              </a:xfrm>
              <a:prstGeom prst="line">
                <a:avLst/>
              </a:prstGeom>
              <a:noFill/>
              <a:ln w="25400">
                <a:solidFill>
                  <a:srgbClr val="663300"/>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1007" name="Freeform 30"/>
              <p:cNvSpPr>
                <a:spLocks noChangeAspect="1"/>
              </p:cNvSpPr>
              <p:nvPr/>
            </p:nvSpPr>
            <p:spPr bwMode="auto">
              <a:xfrm>
                <a:off x="3341" y="2314"/>
                <a:ext cx="379"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grpSp>
      </p:grpSp>
      <p:sp>
        <p:nvSpPr>
          <p:cNvPr id="1008" name="Arc 324"/>
          <p:cNvSpPr>
            <a:spLocks noChangeAspect="1"/>
          </p:cNvSpPr>
          <p:nvPr/>
        </p:nvSpPr>
        <p:spPr bwMode="auto">
          <a:xfrm rot="204172">
            <a:off x="8056785" y="5211961"/>
            <a:ext cx="343508" cy="285009"/>
          </a:xfrm>
          <a:custGeom>
            <a:avLst/>
            <a:gdLst>
              <a:gd name="T0" fmla="*/ 0 w 21600"/>
              <a:gd name="T1" fmla="*/ 0 h 21600"/>
              <a:gd name="T2" fmla="*/ 10711735 w 21600"/>
              <a:gd name="T3" fmla="*/ 10641125 h 21600"/>
              <a:gd name="T4" fmla="*/ 0 w 21600"/>
              <a:gd name="T5" fmla="*/ 1064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endParaRPr lang="en-US" sz="800">
              <a:solidFill>
                <a:srgbClr val="000000">
                  <a:lumMod val="65000"/>
                  <a:lumOff val="35000"/>
                </a:srgbClr>
              </a:solidFill>
              <a:latin typeface="Arial"/>
              <a:ea typeface=""/>
              <a:cs typeface=""/>
            </a:endParaRPr>
          </a:p>
        </p:txBody>
      </p:sp>
      <p:sp>
        <p:nvSpPr>
          <p:cNvPr id="1010" name="Text Box 285"/>
          <p:cNvSpPr txBox="1">
            <a:spLocks noChangeAspect="1" noChangeArrowheads="1"/>
          </p:cNvSpPr>
          <p:nvPr/>
        </p:nvSpPr>
        <p:spPr bwMode="auto">
          <a:xfrm>
            <a:off x="7848989" y="4985375"/>
            <a:ext cx="1053712" cy="230832"/>
          </a:xfrm>
          <a:prstGeom prst="rect">
            <a:avLst/>
          </a:prstGeom>
          <a:noFill/>
          <a:ln w="9525">
            <a:noFill/>
            <a:miter lim="800000"/>
            <a:headEnd/>
            <a:tailEnd/>
          </a:ln>
        </p:spPr>
        <p:txBody>
          <a:bodyPr wrap="none">
            <a:spAutoFit/>
          </a:bodyPr>
          <a:lstStyle/>
          <a:p>
            <a:r>
              <a:rPr lang="en-US" sz="900" b="1" dirty="0">
                <a:solidFill>
                  <a:srgbClr val="000000">
                    <a:lumMod val="65000"/>
                    <a:lumOff val="35000"/>
                  </a:srgbClr>
                </a:solidFill>
                <a:latin typeface="Arial Rounded MT Bold" pitchFamily="34" charset="0"/>
                <a:ea typeface=""/>
                <a:cs typeface=""/>
              </a:rPr>
              <a:t>Disturbance</a:t>
            </a:r>
          </a:p>
        </p:txBody>
      </p:sp>
      <p:sp>
        <p:nvSpPr>
          <p:cNvPr id="1011" name="Text Box 285"/>
          <p:cNvSpPr txBox="1">
            <a:spLocks noChangeAspect="1" noChangeArrowheads="1"/>
          </p:cNvSpPr>
          <p:nvPr/>
        </p:nvSpPr>
        <p:spPr bwMode="auto">
          <a:xfrm>
            <a:off x="7086600" y="5410200"/>
            <a:ext cx="1307860" cy="369332"/>
          </a:xfrm>
          <a:prstGeom prst="rect">
            <a:avLst/>
          </a:prstGeom>
          <a:noFill/>
          <a:ln w="9525">
            <a:noFill/>
            <a:miter lim="800000"/>
            <a:headEnd/>
            <a:tailEnd/>
          </a:ln>
        </p:spPr>
        <p:txBody>
          <a:bodyPr wrap="square">
            <a:spAutoFit/>
          </a:bodyPr>
          <a:lstStyle/>
          <a:p>
            <a:pPr algn="ctr"/>
            <a:r>
              <a:rPr lang="en-US" sz="900" b="1" dirty="0">
                <a:solidFill>
                  <a:srgbClr val="000000">
                    <a:lumMod val="65000"/>
                    <a:lumOff val="35000"/>
                  </a:srgbClr>
                </a:solidFill>
                <a:latin typeface="Arial Rounded MT Bold" pitchFamily="34" charset="0"/>
                <a:ea typeface=""/>
                <a:cs typeface=""/>
              </a:rPr>
              <a:t>Vegetation Dynamics</a:t>
            </a:r>
          </a:p>
        </p:txBody>
      </p:sp>
      <p:sp>
        <p:nvSpPr>
          <p:cNvPr id="1012" name="Text Box 285"/>
          <p:cNvSpPr txBox="1">
            <a:spLocks noChangeAspect="1" noChangeArrowheads="1"/>
          </p:cNvSpPr>
          <p:nvPr/>
        </p:nvSpPr>
        <p:spPr bwMode="auto">
          <a:xfrm>
            <a:off x="7742075" y="6125327"/>
            <a:ext cx="726353" cy="230832"/>
          </a:xfrm>
          <a:prstGeom prst="rect">
            <a:avLst/>
          </a:prstGeom>
          <a:noFill/>
          <a:ln w="9525">
            <a:noFill/>
            <a:miter lim="800000"/>
            <a:headEnd/>
            <a:tailEnd/>
          </a:ln>
        </p:spPr>
        <p:txBody>
          <a:bodyPr wrap="none">
            <a:spAutoFit/>
          </a:bodyPr>
          <a:lstStyle/>
          <a:p>
            <a:r>
              <a:rPr lang="en-US" sz="900" b="1" dirty="0">
                <a:solidFill>
                  <a:srgbClr val="000000">
                    <a:lumMod val="65000"/>
                    <a:lumOff val="35000"/>
                  </a:srgbClr>
                </a:solidFill>
                <a:latin typeface="Arial Rounded MT Bold" pitchFamily="34" charset="0"/>
                <a:ea typeface=""/>
                <a:cs typeface=""/>
              </a:rPr>
              <a:t>Growth</a:t>
            </a:r>
          </a:p>
        </p:txBody>
      </p:sp>
      <p:sp>
        <p:nvSpPr>
          <p:cNvPr id="1013" name="Text Box 285"/>
          <p:cNvSpPr txBox="1">
            <a:spLocks noChangeAspect="1" noChangeArrowheads="1"/>
          </p:cNvSpPr>
          <p:nvPr/>
        </p:nvSpPr>
        <p:spPr bwMode="auto">
          <a:xfrm>
            <a:off x="6292129" y="5115830"/>
            <a:ext cx="1047937" cy="230832"/>
          </a:xfrm>
          <a:prstGeom prst="rect">
            <a:avLst/>
          </a:prstGeom>
          <a:noFill/>
          <a:ln w="9525">
            <a:noFill/>
            <a:miter lim="800000"/>
            <a:headEnd/>
            <a:tailEnd/>
          </a:ln>
        </p:spPr>
        <p:txBody>
          <a:bodyPr wrap="none">
            <a:spAutoFit/>
          </a:bodyPr>
          <a:lstStyle/>
          <a:p>
            <a:r>
              <a:rPr lang="en-US" sz="900" b="1" dirty="0">
                <a:solidFill>
                  <a:srgbClr val="000000">
                    <a:lumMod val="65000"/>
                    <a:lumOff val="35000"/>
                  </a:srgbClr>
                </a:solidFill>
                <a:latin typeface="Arial Rounded MT Bold" pitchFamily="34" charset="0"/>
                <a:ea typeface=""/>
                <a:cs typeface=""/>
              </a:rPr>
              <a:t>Competition</a:t>
            </a:r>
          </a:p>
        </p:txBody>
      </p:sp>
      <p:sp>
        <p:nvSpPr>
          <p:cNvPr id="1014" name="Arc 324"/>
          <p:cNvSpPr>
            <a:spLocks noChangeAspect="1"/>
          </p:cNvSpPr>
          <p:nvPr/>
        </p:nvSpPr>
        <p:spPr bwMode="auto">
          <a:xfrm rot="14218060">
            <a:off x="6972056" y="5361537"/>
            <a:ext cx="290236" cy="349808"/>
          </a:xfrm>
          <a:custGeom>
            <a:avLst/>
            <a:gdLst>
              <a:gd name="T0" fmla="*/ 0 w 21600"/>
              <a:gd name="T1" fmla="*/ 0 h 21600"/>
              <a:gd name="T2" fmla="*/ 10711735 w 21600"/>
              <a:gd name="T3" fmla="*/ 10641125 h 21600"/>
              <a:gd name="T4" fmla="*/ 0 w 21600"/>
              <a:gd name="T5" fmla="*/ 1064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endParaRPr lang="en-US" sz="800">
              <a:solidFill>
                <a:srgbClr val="000000">
                  <a:lumMod val="65000"/>
                  <a:lumOff val="35000"/>
                </a:srgbClr>
              </a:solidFill>
              <a:latin typeface="Arial"/>
              <a:ea typeface=""/>
              <a:cs typeface=""/>
            </a:endParaRPr>
          </a:p>
        </p:txBody>
      </p:sp>
      <p:sp>
        <p:nvSpPr>
          <p:cNvPr id="1015" name="Arc 324"/>
          <p:cNvSpPr>
            <a:spLocks noChangeAspect="1"/>
          </p:cNvSpPr>
          <p:nvPr/>
        </p:nvSpPr>
        <p:spPr bwMode="auto">
          <a:xfrm rot="7508533">
            <a:off x="7823950" y="5799860"/>
            <a:ext cx="290236" cy="347501"/>
          </a:xfrm>
          <a:custGeom>
            <a:avLst/>
            <a:gdLst>
              <a:gd name="T0" fmla="*/ 0 w 21600"/>
              <a:gd name="T1" fmla="*/ 0 h 21600"/>
              <a:gd name="T2" fmla="*/ 10711735 w 21600"/>
              <a:gd name="T3" fmla="*/ 10641125 h 21600"/>
              <a:gd name="T4" fmla="*/ 0 w 21600"/>
              <a:gd name="T5" fmla="*/ 1064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endParaRPr lang="en-US" sz="800">
              <a:solidFill>
                <a:srgbClr val="000000">
                  <a:lumMod val="65000"/>
                  <a:lumOff val="35000"/>
                </a:srgbClr>
              </a:solidFill>
              <a:latin typeface="Arial"/>
              <a:ea typeface=""/>
              <a:cs typeface=""/>
            </a:endParaRPr>
          </a:p>
        </p:txBody>
      </p:sp>
      <p:grpSp>
        <p:nvGrpSpPr>
          <p:cNvPr id="2309" name="Group 1026"/>
          <p:cNvGrpSpPr/>
          <p:nvPr/>
        </p:nvGrpSpPr>
        <p:grpSpPr>
          <a:xfrm>
            <a:off x="4761373" y="3949147"/>
            <a:ext cx="353417" cy="312791"/>
            <a:chOff x="4959691" y="3949147"/>
            <a:chExt cx="294202" cy="312791"/>
          </a:xfrm>
        </p:grpSpPr>
        <p:sp>
          <p:nvSpPr>
            <p:cNvPr id="1023" name="Line 120"/>
            <p:cNvSpPr>
              <a:spLocks noChangeAspect="1" noChangeShapeType="1"/>
            </p:cNvSpPr>
            <p:nvPr/>
          </p:nvSpPr>
          <p:spPr bwMode="auto">
            <a:xfrm flipV="1">
              <a:off x="5253893" y="3949148"/>
              <a:ext cx="0" cy="312790"/>
            </a:xfrm>
            <a:prstGeom prst="line">
              <a:avLst/>
            </a:prstGeom>
            <a:noFill/>
            <a:ln w="28575">
              <a:solidFill>
                <a:srgbClr val="FF000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1024" name="Line 120"/>
            <p:cNvSpPr>
              <a:spLocks noChangeAspect="1" noChangeShapeType="1"/>
            </p:cNvSpPr>
            <p:nvPr/>
          </p:nvSpPr>
          <p:spPr bwMode="auto">
            <a:xfrm flipV="1">
              <a:off x="5158475" y="3949148"/>
              <a:ext cx="0" cy="312790"/>
            </a:xfrm>
            <a:prstGeom prst="line">
              <a:avLst/>
            </a:prstGeom>
            <a:noFill/>
            <a:ln w="28575">
              <a:solidFill>
                <a:srgbClr val="0070C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1025" name="Line 120"/>
            <p:cNvSpPr>
              <a:spLocks noChangeAspect="1" noChangeShapeType="1"/>
            </p:cNvSpPr>
            <p:nvPr/>
          </p:nvSpPr>
          <p:spPr bwMode="auto">
            <a:xfrm flipV="1">
              <a:off x="5055108" y="3949147"/>
              <a:ext cx="0" cy="312790"/>
            </a:xfrm>
            <a:prstGeom prst="line">
              <a:avLst/>
            </a:prstGeom>
            <a:noFill/>
            <a:ln w="28575">
              <a:solidFill>
                <a:srgbClr val="C0000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1026" name="Line 120"/>
            <p:cNvSpPr>
              <a:spLocks noChangeAspect="1" noChangeShapeType="1"/>
            </p:cNvSpPr>
            <p:nvPr/>
          </p:nvSpPr>
          <p:spPr bwMode="auto">
            <a:xfrm flipV="1">
              <a:off x="4959691" y="3949147"/>
              <a:ext cx="0" cy="312790"/>
            </a:xfrm>
            <a:prstGeom prst="line">
              <a:avLst/>
            </a:prstGeom>
            <a:noFill/>
            <a:ln w="28575">
              <a:solidFill>
                <a:srgbClr val="CC660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grpSp>
      <p:grpSp>
        <p:nvGrpSpPr>
          <p:cNvPr id="2310" name="Group 1027"/>
          <p:cNvGrpSpPr/>
          <p:nvPr/>
        </p:nvGrpSpPr>
        <p:grpSpPr>
          <a:xfrm>
            <a:off x="6367647" y="4634267"/>
            <a:ext cx="353417" cy="312791"/>
            <a:chOff x="4959691" y="3949147"/>
            <a:chExt cx="294202" cy="312791"/>
          </a:xfrm>
        </p:grpSpPr>
        <p:sp>
          <p:nvSpPr>
            <p:cNvPr id="1029" name="Line 120"/>
            <p:cNvSpPr>
              <a:spLocks noChangeAspect="1" noChangeShapeType="1"/>
            </p:cNvSpPr>
            <p:nvPr/>
          </p:nvSpPr>
          <p:spPr bwMode="auto">
            <a:xfrm flipV="1">
              <a:off x="5253893" y="3949148"/>
              <a:ext cx="0" cy="312790"/>
            </a:xfrm>
            <a:prstGeom prst="line">
              <a:avLst/>
            </a:prstGeom>
            <a:noFill/>
            <a:ln w="28575">
              <a:solidFill>
                <a:srgbClr val="FF000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1030" name="Line 120"/>
            <p:cNvSpPr>
              <a:spLocks noChangeAspect="1" noChangeShapeType="1"/>
            </p:cNvSpPr>
            <p:nvPr/>
          </p:nvSpPr>
          <p:spPr bwMode="auto">
            <a:xfrm flipV="1">
              <a:off x="5158475" y="3949148"/>
              <a:ext cx="0" cy="312790"/>
            </a:xfrm>
            <a:prstGeom prst="line">
              <a:avLst/>
            </a:prstGeom>
            <a:noFill/>
            <a:ln w="28575">
              <a:solidFill>
                <a:srgbClr val="0070C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1031" name="Line 120"/>
            <p:cNvSpPr>
              <a:spLocks noChangeAspect="1" noChangeShapeType="1"/>
            </p:cNvSpPr>
            <p:nvPr/>
          </p:nvSpPr>
          <p:spPr bwMode="auto">
            <a:xfrm flipV="1">
              <a:off x="5055108" y="3949147"/>
              <a:ext cx="0" cy="312790"/>
            </a:xfrm>
            <a:prstGeom prst="line">
              <a:avLst/>
            </a:prstGeom>
            <a:noFill/>
            <a:ln w="28575">
              <a:solidFill>
                <a:srgbClr val="C0000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1032" name="Line 120"/>
            <p:cNvSpPr>
              <a:spLocks noChangeAspect="1" noChangeShapeType="1"/>
            </p:cNvSpPr>
            <p:nvPr/>
          </p:nvSpPr>
          <p:spPr bwMode="auto">
            <a:xfrm flipV="1">
              <a:off x="4959691" y="3949147"/>
              <a:ext cx="0" cy="312790"/>
            </a:xfrm>
            <a:prstGeom prst="line">
              <a:avLst/>
            </a:prstGeom>
            <a:noFill/>
            <a:ln w="28575">
              <a:solidFill>
                <a:srgbClr val="CC660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grpSp>
      <p:grpSp>
        <p:nvGrpSpPr>
          <p:cNvPr id="2311" name="Group 1032"/>
          <p:cNvGrpSpPr/>
          <p:nvPr/>
        </p:nvGrpSpPr>
        <p:grpSpPr>
          <a:xfrm>
            <a:off x="1336954" y="5237768"/>
            <a:ext cx="353417" cy="312791"/>
            <a:chOff x="4959691" y="3949147"/>
            <a:chExt cx="294202" cy="312791"/>
          </a:xfrm>
        </p:grpSpPr>
        <p:sp>
          <p:nvSpPr>
            <p:cNvPr id="1034" name="Line 120"/>
            <p:cNvSpPr>
              <a:spLocks noChangeAspect="1" noChangeShapeType="1"/>
            </p:cNvSpPr>
            <p:nvPr/>
          </p:nvSpPr>
          <p:spPr bwMode="auto">
            <a:xfrm flipV="1">
              <a:off x="5253893" y="3949148"/>
              <a:ext cx="0" cy="312790"/>
            </a:xfrm>
            <a:prstGeom prst="line">
              <a:avLst/>
            </a:prstGeom>
            <a:noFill/>
            <a:ln w="28575">
              <a:solidFill>
                <a:srgbClr val="FF000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1035" name="Line 120"/>
            <p:cNvSpPr>
              <a:spLocks noChangeAspect="1" noChangeShapeType="1"/>
            </p:cNvSpPr>
            <p:nvPr/>
          </p:nvSpPr>
          <p:spPr bwMode="auto">
            <a:xfrm flipV="1">
              <a:off x="5158475" y="3949148"/>
              <a:ext cx="0" cy="312790"/>
            </a:xfrm>
            <a:prstGeom prst="line">
              <a:avLst/>
            </a:prstGeom>
            <a:noFill/>
            <a:ln w="28575">
              <a:solidFill>
                <a:srgbClr val="0070C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1036" name="Line 120"/>
            <p:cNvSpPr>
              <a:spLocks noChangeAspect="1" noChangeShapeType="1"/>
            </p:cNvSpPr>
            <p:nvPr/>
          </p:nvSpPr>
          <p:spPr bwMode="auto">
            <a:xfrm flipV="1">
              <a:off x="5055108" y="3949147"/>
              <a:ext cx="0" cy="312790"/>
            </a:xfrm>
            <a:prstGeom prst="line">
              <a:avLst/>
            </a:prstGeom>
            <a:noFill/>
            <a:ln w="28575">
              <a:solidFill>
                <a:srgbClr val="C0000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1037" name="Line 120"/>
            <p:cNvSpPr>
              <a:spLocks noChangeAspect="1" noChangeShapeType="1"/>
            </p:cNvSpPr>
            <p:nvPr/>
          </p:nvSpPr>
          <p:spPr bwMode="auto">
            <a:xfrm flipV="1">
              <a:off x="4959691" y="3949147"/>
              <a:ext cx="0" cy="312790"/>
            </a:xfrm>
            <a:prstGeom prst="line">
              <a:avLst/>
            </a:prstGeom>
            <a:noFill/>
            <a:ln w="28575">
              <a:solidFill>
                <a:srgbClr val="CC660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grpSp>
      <p:grpSp>
        <p:nvGrpSpPr>
          <p:cNvPr id="2312" name="Group 1037"/>
          <p:cNvGrpSpPr/>
          <p:nvPr/>
        </p:nvGrpSpPr>
        <p:grpSpPr>
          <a:xfrm>
            <a:off x="7668268" y="4381150"/>
            <a:ext cx="353417" cy="312791"/>
            <a:chOff x="4959691" y="3949147"/>
            <a:chExt cx="294202" cy="312791"/>
          </a:xfrm>
        </p:grpSpPr>
        <p:sp>
          <p:nvSpPr>
            <p:cNvPr id="1039" name="Line 120"/>
            <p:cNvSpPr>
              <a:spLocks noChangeAspect="1" noChangeShapeType="1"/>
            </p:cNvSpPr>
            <p:nvPr/>
          </p:nvSpPr>
          <p:spPr bwMode="auto">
            <a:xfrm flipV="1">
              <a:off x="5253893" y="3949148"/>
              <a:ext cx="0" cy="312790"/>
            </a:xfrm>
            <a:prstGeom prst="line">
              <a:avLst/>
            </a:prstGeom>
            <a:noFill/>
            <a:ln w="28575">
              <a:solidFill>
                <a:srgbClr val="FF000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1040" name="Line 120"/>
            <p:cNvSpPr>
              <a:spLocks noChangeAspect="1" noChangeShapeType="1"/>
            </p:cNvSpPr>
            <p:nvPr/>
          </p:nvSpPr>
          <p:spPr bwMode="auto">
            <a:xfrm flipV="1">
              <a:off x="5158475" y="3949148"/>
              <a:ext cx="0" cy="312790"/>
            </a:xfrm>
            <a:prstGeom prst="line">
              <a:avLst/>
            </a:prstGeom>
            <a:noFill/>
            <a:ln w="28575">
              <a:solidFill>
                <a:srgbClr val="0070C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1041" name="Line 120"/>
            <p:cNvSpPr>
              <a:spLocks noChangeAspect="1" noChangeShapeType="1"/>
            </p:cNvSpPr>
            <p:nvPr/>
          </p:nvSpPr>
          <p:spPr bwMode="auto">
            <a:xfrm flipV="1">
              <a:off x="5055108" y="3949147"/>
              <a:ext cx="0" cy="312790"/>
            </a:xfrm>
            <a:prstGeom prst="line">
              <a:avLst/>
            </a:prstGeom>
            <a:noFill/>
            <a:ln w="28575">
              <a:solidFill>
                <a:srgbClr val="C0000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1042" name="Line 120"/>
            <p:cNvSpPr>
              <a:spLocks noChangeAspect="1" noChangeShapeType="1"/>
            </p:cNvSpPr>
            <p:nvPr/>
          </p:nvSpPr>
          <p:spPr bwMode="auto">
            <a:xfrm flipV="1">
              <a:off x="4959691" y="3949147"/>
              <a:ext cx="0" cy="312790"/>
            </a:xfrm>
            <a:prstGeom prst="line">
              <a:avLst/>
            </a:prstGeom>
            <a:noFill/>
            <a:ln w="28575">
              <a:solidFill>
                <a:srgbClr val="CC660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grpSp>
      <p:grpSp>
        <p:nvGrpSpPr>
          <p:cNvPr id="2313" name="Group 550"/>
          <p:cNvGrpSpPr/>
          <p:nvPr/>
        </p:nvGrpSpPr>
        <p:grpSpPr>
          <a:xfrm>
            <a:off x="3242514" y="5286793"/>
            <a:ext cx="464370" cy="166587"/>
            <a:chOff x="3695317" y="5405933"/>
            <a:chExt cx="386565" cy="166587"/>
          </a:xfrm>
        </p:grpSpPr>
        <p:sp>
          <p:nvSpPr>
            <p:cNvPr id="1058" name="Freeform 1057"/>
            <p:cNvSpPr/>
            <p:nvPr/>
          </p:nvSpPr>
          <p:spPr bwMode="auto">
            <a:xfrm>
              <a:off x="3695317" y="5475427"/>
              <a:ext cx="386565" cy="97093"/>
            </a:xfrm>
            <a:custGeom>
              <a:avLst/>
              <a:gdLst>
                <a:gd name="connsiteX0" fmla="*/ 328043 w 386565"/>
                <a:gd name="connsiteY0" fmla="*/ 62179 h 97093"/>
                <a:gd name="connsiteX1" fmla="*/ 218315 w 386565"/>
                <a:gd name="connsiteY1" fmla="*/ 65837 h 97093"/>
                <a:gd name="connsiteX2" fmla="*/ 174424 w 386565"/>
                <a:gd name="connsiteY2" fmla="*/ 76810 h 97093"/>
                <a:gd name="connsiteX3" fmla="*/ 163451 w 386565"/>
                <a:gd name="connsiteY3" fmla="*/ 80467 h 97093"/>
                <a:gd name="connsiteX4" fmla="*/ 156136 w 386565"/>
                <a:gd name="connsiteY4" fmla="*/ 87783 h 97093"/>
                <a:gd name="connsiteX5" fmla="*/ 112245 w 386565"/>
                <a:gd name="connsiteY5" fmla="*/ 95098 h 97093"/>
                <a:gd name="connsiteX6" fmla="*/ 24462 w 386565"/>
                <a:gd name="connsiteY6" fmla="*/ 84125 h 97093"/>
                <a:gd name="connsiteX7" fmla="*/ 13489 w 386565"/>
                <a:gd name="connsiteY7" fmla="*/ 76810 h 97093"/>
                <a:gd name="connsiteX8" fmla="*/ 2517 w 386565"/>
                <a:gd name="connsiteY8" fmla="*/ 54864 h 97093"/>
                <a:gd name="connsiteX9" fmla="*/ 6174 w 386565"/>
                <a:gd name="connsiteY9" fmla="*/ 18288 h 97093"/>
                <a:gd name="connsiteX10" fmla="*/ 28120 w 386565"/>
                <a:gd name="connsiteY10" fmla="*/ 10973 h 97093"/>
                <a:gd name="connsiteX11" fmla="*/ 145163 w 386565"/>
                <a:gd name="connsiteY11" fmla="*/ 7315 h 97093"/>
                <a:gd name="connsiteX12" fmla="*/ 163451 w 386565"/>
                <a:gd name="connsiteY12" fmla="*/ 3658 h 97093"/>
                <a:gd name="connsiteX13" fmla="*/ 174424 w 386565"/>
                <a:gd name="connsiteY13" fmla="*/ 0 h 97093"/>
                <a:gd name="connsiteX14" fmla="*/ 207342 w 386565"/>
                <a:gd name="connsiteY14" fmla="*/ 3658 h 97093"/>
                <a:gd name="connsiteX15" fmla="*/ 229288 w 386565"/>
                <a:gd name="connsiteY15" fmla="*/ 10973 h 97093"/>
                <a:gd name="connsiteX16" fmla="*/ 262206 w 386565"/>
                <a:gd name="connsiteY16" fmla="*/ 25603 h 97093"/>
                <a:gd name="connsiteX17" fmla="*/ 273179 w 386565"/>
                <a:gd name="connsiteY17" fmla="*/ 29261 h 97093"/>
                <a:gd name="connsiteX18" fmla="*/ 284152 w 386565"/>
                <a:gd name="connsiteY18" fmla="*/ 32919 h 97093"/>
                <a:gd name="connsiteX19" fmla="*/ 349989 w 386565"/>
                <a:gd name="connsiteY19" fmla="*/ 36576 h 97093"/>
                <a:gd name="connsiteX20" fmla="*/ 368277 w 386565"/>
                <a:gd name="connsiteY20" fmla="*/ 54864 h 97093"/>
                <a:gd name="connsiteX21" fmla="*/ 386565 w 386565"/>
                <a:gd name="connsiteY21" fmla="*/ 69495 h 97093"/>
                <a:gd name="connsiteX22" fmla="*/ 328043 w 386565"/>
                <a:gd name="connsiteY22" fmla="*/ 73152 h 97093"/>
                <a:gd name="connsiteX23" fmla="*/ 317070 w 386565"/>
                <a:gd name="connsiteY23" fmla="*/ 69495 h 97093"/>
                <a:gd name="connsiteX24" fmla="*/ 309755 w 386565"/>
                <a:gd name="connsiteY24" fmla="*/ 62179 h 97093"/>
                <a:gd name="connsiteX25" fmla="*/ 328043 w 386565"/>
                <a:gd name="connsiteY25" fmla="*/ 62179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6565" h="97093">
                  <a:moveTo>
                    <a:pt x="328043" y="62179"/>
                  </a:moveTo>
                  <a:cubicBezTo>
                    <a:pt x="291467" y="63398"/>
                    <a:pt x="254855" y="63807"/>
                    <a:pt x="218315" y="65837"/>
                  </a:cubicBezTo>
                  <a:cubicBezTo>
                    <a:pt x="200584" y="66822"/>
                    <a:pt x="191115" y="71247"/>
                    <a:pt x="174424" y="76810"/>
                  </a:cubicBezTo>
                  <a:lnTo>
                    <a:pt x="163451" y="80467"/>
                  </a:lnTo>
                  <a:cubicBezTo>
                    <a:pt x="161013" y="82906"/>
                    <a:pt x="159220" y="86241"/>
                    <a:pt x="156136" y="87783"/>
                  </a:cubicBezTo>
                  <a:cubicBezTo>
                    <a:pt x="148084" y="91809"/>
                    <a:pt x="114983" y="94756"/>
                    <a:pt x="112245" y="95098"/>
                  </a:cubicBezTo>
                  <a:cubicBezTo>
                    <a:pt x="105250" y="94709"/>
                    <a:pt x="43915" y="97093"/>
                    <a:pt x="24462" y="84125"/>
                  </a:cubicBezTo>
                  <a:lnTo>
                    <a:pt x="13489" y="76810"/>
                  </a:lnTo>
                  <a:cubicBezTo>
                    <a:pt x="9790" y="71261"/>
                    <a:pt x="2517" y="62437"/>
                    <a:pt x="2517" y="54864"/>
                  </a:cubicBezTo>
                  <a:cubicBezTo>
                    <a:pt x="2517" y="42611"/>
                    <a:pt x="0" y="28872"/>
                    <a:pt x="6174" y="18288"/>
                  </a:cubicBezTo>
                  <a:cubicBezTo>
                    <a:pt x="10059" y="11627"/>
                    <a:pt x="20413" y="11214"/>
                    <a:pt x="28120" y="10973"/>
                  </a:cubicBezTo>
                  <a:lnTo>
                    <a:pt x="145163" y="7315"/>
                  </a:lnTo>
                  <a:cubicBezTo>
                    <a:pt x="151259" y="6096"/>
                    <a:pt x="157420" y="5166"/>
                    <a:pt x="163451" y="3658"/>
                  </a:cubicBezTo>
                  <a:cubicBezTo>
                    <a:pt x="167191" y="2723"/>
                    <a:pt x="170568" y="0"/>
                    <a:pt x="174424" y="0"/>
                  </a:cubicBezTo>
                  <a:cubicBezTo>
                    <a:pt x="185464" y="0"/>
                    <a:pt x="196369" y="2439"/>
                    <a:pt x="207342" y="3658"/>
                  </a:cubicBezTo>
                  <a:cubicBezTo>
                    <a:pt x="214657" y="6096"/>
                    <a:pt x="222872" y="6696"/>
                    <a:pt x="229288" y="10973"/>
                  </a:cubicBezTo>
                  <a:cubicBezTo>
                    <a:pt x="246677" y="22565"/>
                    <a:pt x="236090" y="16897"/>
                    <a:pt x="262206" y="25603"/>
                  </a:cubicBezTo>
                  <a:lnTo>
                    <a:pt x="273179" y="29261"/>
                  </a:lnTo>
                  <a:cubicBezTo>
                    <a:pt x="276837" y="30480"/>
                    <a:pt x="280302" y="32705"/>
                    <a:pt x="284152" y="32919"/>
                  </a:cubicBezTo>
                  <a:lnTo>
                    <a:pt x="349989" y="36576"/>
                  </a:lnTo>
                  <a:cubicBezTo>
                    <a:pt x="356085" y="42672"/>
                    <a:pt x="361104" y="50082"/>
                    <a:pt x="368277" y="54864"/>
                  </a:cubicBezTo>
                  <a:cubicBezTo>
                    <a:pt x="382119" y="64092"/>
                    <a:pt x="376141" y="59071"/>
                    <a:pt x="386565" y="69495"/>
                  </a:cubicBezTo>
                  <a:cubicBezTo>
                    <a:pt x="352995" y="80685"/>
                    <a:pt x="372292" y="77577"/>
                    <a:pt x="328043" y="73152"/>
                  </a:cubicBezTo>
                  <a:cubicBezTo>
                    <a:pt x="324385" y="71933"/>
                    <a:pt x="320376" y="71479"/>
                    <a:pt x="317070" y="69495"/>
                  </a:cubicBezTo>
                  <a:cubicBezTo>
                    <a:pt x="314113" y="67721"/>
                    <a:pt x="312194" y="64618"/>
                    <a:pt x="309755" y="62179"/>
                  </a:cubicBezTo>
                  <a:lnTo>
                    <a:pt x="328043" y="62179"/>
                  </a:lnTo>
                  <a:close/>
                </a:path>
              </a:pathLst>
            </a:custGeom>
            <a:solidFill>
              <a:srgbClr val="37609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z="800">
                <a:solidFill>
                  <a:srgbClr val="000000"/>
                </a:solidFill>
                <a:latin typeface="Arial"/>
                <a:ea typeface=""/>
                <a:cs typeface=""/>
              </a:endParaRPr>
            </a:p>
          </p:txBody>
        </p:sp>
        <p:grpSp>
          <p:nvGrpSpPr>
            <p:cNvPr id="2314" name="Group 3236"/>
            <p:cNvGrpSpPr>
              <a:grpSpLocks noChangeAspect="1"/>
            </p:cNvGrpSpPr>
            <p:nvPr/>
          </p:nvGrpSpPr>
          <p:grpSpPr bwMode="auto">
            <a:xfrm>
              <a:off x="3744163" y="5438851"/>
              <a:ext cx="64197" cy="108540"/>
              <a:chOff x="2617" y="3196"/>
              <a:chExt cx="384" cy="288"/>
            </a:xfrm>
          </p:grpSpPr>
          <p:sp>
            <p:nvSpPr>
              <p:cNvPr id="1050"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sp>
            <p:nvSpPr>
              <p:cNvPr id="1051"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sp>
            <p:nvSpPr>
              <p:cNvPr id="1052"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sp>
            <p:nvSpPr>
              <p:cNvPr id="1053"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sp>
            <p:nvSpPr>
              <p:cNvPr id="1054"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sp>
            <p:nvSpPr>
              <p:cNvPr id="1055"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sp>
            <p:nvSpPr>
              <p:cNvPr id="1056"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sp>
            <p:nvSpPr>
              <p:cNvPr id="1057"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grpSp>
        <p:grpSp>
          <p:nvGrpSpPr>
            <p:cNvPr id="2315" name="Group 3236"/>
            <p:cNvGrpSpPr>
              <a:grpSpLocks noChangeAspect="1"/>
            </p:cNvGrpSpPr>
            <p:nvPr/>
          </p:nvGrpSpPr>
          <p:grpSpPr bwMode="auto">
            <a:xfrm>
              <a:off x="3834385" y="5405933"/>
              <a:ext cx="72130" cy="121951"/>
              <a:chOff x="2617" y="3196"/>
              <a:chExt cx="384" cy="288"/>
            </a:xfrm>
          </p:grpSpPr>
          <p:sp>
            <p:nvSpPr>
              <p:cNvPr id="1060"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sp>
            <p:nvSpPr>
              <p:cNvPr id="1061"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sp>
            <p:nvSpPr>
              <p:cNvPr id="1062"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sp>
            <p:nvSpPr>
              <p:cNvPr id="1063"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sp>
            <p:nvSpPr>
              <p:cNvPr id="1064"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sp>
            <p:nvSpPr>
              <p:cNvPr id="1065"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sp>
            <p:nvSpPr>
              <p:cNvPr id="1066"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sp>
            <p:nvSpPr>
              <p:cNvPr id="1067"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grpSp>
        <p:grpSp>
          <p:nvGrpSpPr>
            <p:cNvPr id="892" name="Group 3236"/>
            <p:cNvGrpSpPr>
              <a:grpSpLocks noChangeAspect="1"/>
            </p:cNvGrpSpPr>
            <p:nvPr/>
          </p:nvGrpSpPr>
          <p:grpSpPr bwMode="auto">
            <a:xfrm flipH="1">
              <a:off x="3976076" y="5438850"/>
              <a:ext cx="53381" cy="90253"/>
              <a:chOff x="2617" y="3196"/>
              <a:chExt cx="384" cy="288"/>
            </a:xfrm>
          </p:grpSpPr>
          <p:sp>
            <p:nvSpPr>
              <p:cNvPr id="1069"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sp>
            <p:nvSpPr>
              <p:cNvPr id="1070"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sp>
            <p:nvSpPr>
              <p:cNvPr id="1071"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sp>
            <p:nvSpPr>
              <p:cNvPr id="1072"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sp>
            <p:nvSpPr>
              <p:cNvPr id="1073"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sp>
            <p:nvSpPr>
              <p:cNvPr id="1074"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sp>
            <p:nvSpPr>
              <p:cNvPr id="1075"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sp>
            <p:nvSpPr>
              <p:cNvPr id="1076"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grpSp>
      </p:grpSp>
      <p:sp>
        <p:nvSpPr>
          <p:cNvPr id="1077" name="Text Box 285"/>
          <p:cNvSpPr txBox="1">
            <a:spLocks noChangeAspect="1" noChangeArrowheads="1"/>
          </p:cNvSpPr>
          <p:nvPr/>
        </p:nvSpPr>
        <p:spPr bwMode="auto">
          <a:xfrm>
            <a:off x="2423952" y="5146700"/>
            <a:ext cx="895810" cy="261610"/>
          </a:xfrm>
          <a:prstGeom prst="rect">
            <a:avLst/>
          </a:prstGeom>
          <a:noFill/>
          <a:ln w="9525">
            <a:noFill/>
            <a:miter lim="800000"/>
            <a:headEnd/>
            <a:tailEnd/>
          </a:ln>
        </p:spPr>
        <p:txBody>
          <a:bodyPr wrap="none">
            <a:spAutoFit/>
          </a:bodyPr>
          <a:lstStyle/>
          <a:p>
            <a:r>
              <a:rPr lang="en-US" sz="1100" b="1" dirty="0">
                <a:solidFill>
                  <a:srgbClr val="EA36DD"/>
                </a:solidFill>
                <a:latin typeface="Arial Rounded MT Bold" pitchFamily="34" charset="0"/>
                <a:ea typeface=""/>
                <a:cs typeface=""/>
              </a:rPr>
              <a:t>Wetland</a:t>
            </a:r>
          </a:p>
        </p:txBody>
      </p:sp>
      <p:grpSp>
        <p:nvGrpSpPr>
          <p:cNvPr id="893" name="Group 1077"/>
          <p:cNvGrpSpPr/>
          <p:nvPr/>
        </p:nvGrpSpPr>
        <p:grpSpPr>
          <a:xfrm>
            <a:off x="3347658" y="4956477"/>
            <a:ext cx="353417" cy="312791"/>
            <a:chOff x="4959691" y="3949147"/>
            <a:chExt cx="294202" cy="312791"/>
          </a:xfrm>
        </p:grpSpPr>
        <p:sp>
          <p:nvSpPr>
            <p:cNvPr id="1079" name="Line 120"/>
            <p:cNvSpPr>
              <a:spLocks noChangeAspect="1" noChangeShapeType="1"/>
            </p:cNvSpPr>
            <p:nvPr/>
          </p:nvSpPr>
          <p:spPr bwMode="auto">
            <a:xfrm flipV="1">
              <a:off x="5253893" y="3949148"/>
              <a:ext cx="0" cy="312790"/>
            </a:xfrm>
            <a:prstGeom prst="line">
              <a:avLst/>
            </a:prstGeom>
            <a:noFill/>
            <a:ln w="28575">
              <a:solidFill>
                <a:srgbClr val="FF000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1080" name="Line 120"/>
            <p:cNvSpPr>
              <a:spLocks noChangeAspect="1" noChangeShapeType="1"/>
            </p:cNvSpPr>
            <p:nvPr/>
          </p:nvSpPr>
          <p:spPr bwMode="auto">
            <a:xfrm flipV="1">
              <a:off x="5158475" y="3949148"/>
              <a:ext cx="0" cy="312790"/>
            </a:xfrm>
            <a:prstGeom prst="line">
              <a:avLst/>
            </a:prstGeom>
            <a:noFill/>
            <a:ln w="28575">
              <a:solidFill>
                <a:srgbClr val="0070C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1081" name="Line 120"/>
            <p:cNvSpPr>
              <a:spLocks noChangeAspect="1" noChangeShapeType="1"/>
            </p:cNvSpPr>
            <p:nvPr/>
          </p:nvSpPr>
          <p:spPr bwMode="auto">
            <a:xfrm flipV="1">
              <a:off x="5055108" y="3949147"/>
              <a:ext cx="0" cy="312790"/>
            </a:xfrm>
            <a:prstGeom prst="line">
              <a:avLst/>
            </a:prstGeom>
            <a:noFill/>
            <a:ln w="28575">
              <a:solidFill>
                <a:srgbClr val="C0000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1082" name="Line 120"/>
            <p:cNvSpPr>
              <a:spLocks noChangeAspect="1" noChangeShapeType="1"/>
            </p:cNvSpPr>
            <p:nvPr/>
          </p:nvSpPr>
          <p:spPr bwMode="auto">
            <a:xfrm flipV="1">
              <a:off x="4959691" y="3949147"/>
              <a:ext cx="0" cy="312790"/>
            </a:xfrm>
            <a:prstGeom prst="line">
              <a:avLst/>
            </a:prstGeom>
            <a:noFill/>
            <a:ln w="28575">
              <a:solidFill>
                <a:srgbClr val="CC660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grpSp>
      <p:grpSp>
        <p:nvGrpSpPr>
          <p:cNvPr id="894" name="Group 4599"/>
          <p:cNvGrpSpPr>
            <a:grpSpLocks noChangeAspect="1"/>
          </p:cNvGrpSpPr>
          <p:nvPr/>
        </p:nvGrpSpPr>
        <p:grpSpPr bwMode="auto">
          <a:xfrm>
            <a:off x="6091093" y="6111850"/>
            <a:ext cx="426143" cy="252908"/>
            <a:chOff x="2964" y="2308"/>
            <a:chExt cx="623" cy="443"/>
          </a:xfrm>
        </p:grpSpPr>
        <p:sp>
          <p:nvSpPr>
            <p:cNvPr id="1084" name="Rectangle 4600"/>
            <p:cNvSpPr>
              <a:spLocks noChangeAspect="1" noChangeArrowheads="1"/>
            </p:cNvSpPr>
            <p:nvPr/>
          </p:nvSpPr>
          <p:spPr bwMode="auto">
            <a:xfrm>
              <a:off x="3196" y="2460"/>
              <a:ext cx="300" cy="200"/>
            </a:xfrm>
            <a:prstGeom prst="rect">
              <a:avLst/>
            </a:prstGeom>
            <a:solidFill>
              <a:schemeClr val="bg2"/>
            </a:solidFill>
            <a:ln w="19050" algn="ctr">
              <a:solidFill>
                <a:schemeClr val="tx1"/>
              </a:solidFill>
              <a:miter lim="800000"/>
              <a:headEnd/>
              <a:tailEnd/>
            </a:ln>
          </p:spPr>
          <p:txBody>
            <a:bodyPr wrap="none" anchor="ctr">
              <a:spAutoFit/>
            </a:bodyPr>
            <a:lstStyle/>
            <a:p>
              <a:endParaRPr lang="en-US" sz="800">
                <a:solidFill>
                  <a:srgbClr val="000000"/>
                </a:solidFill>
                <a:latin typeface="Arial"/>
                <a:ea typeface=""/>
                <a:cs typeface=""/>
              </a:endParaRPr>
            </a:p>
          </p:txBody>
        </p:sp>
        <p:sp>
          <p:nvSpPr>
            <p:cNvPr id="1085" name="Line 4601"/>
            <p:cNvSpPr>
              <a:spLocks noChangeAspect="1" noChangeShapeType="1"/>
            </p:cNvSpPr>
            <p:nvPr/>
          </p:nvSpPr>
          <p:spPr bwMode="auto">
            <a:xfrm flipV="1">
              <a:off x="3364" y="2308"/>
              <a:ext cx="0" cy="148"/>
            </a:xfrm>
            <a:prstGeom prst="line">
              <a:avLst/>
            </a:prstGeom>
            <a:noFill/>
            <a:ln w="76200">
              <a:solidFill>
                <a:schemeClr val="tx1"/>
              </a:solidFill>
              <a:round/>
              <a:headEnd/>
              <a:tailEnd/>
            </a:ln>
          </p:spPr>
          <p:txBody>
            <a:bodyPr>
              <a:spAutoFit/>
            </a:bodyPr>
            <a:lstStyle/>
            <a:p>
              <a:endParaRPr lang="en-US" sz="800">
                <a:solidFill>
                  <a:srgbClr val="000000"/>
                </a:solidFill>
                <a:latin typeface="Arial"/>
                <a:ea typeface=""/>
                <a:cs typeface=""/>
              </a:endParaRPr>
            </a:p>
          </p:txBody>
        </p:sp>
        <p:sp>
          <p:nvSpPr>
            <p:cNvPr id="1086" name="Line 4602"/>
            <p:cNvSpPr>
              <a:spLocks noChangeAspect="1" noChangeShapeType="1"/>
            </p:cNvSpPr>
            <p:nvPr/>
          </p:nvSpPr>
          <p:spPr bwMode="auto">
            <a:xfrm flipH="1" flipV="1">
              <a:off x="3156" y="2436"/>
              <a:ext cx="36" cy="40"/>
            </a:xfrm>
            <a:prstGeom prst="line">
              <a:avLst/>
            </a:prstGeom>
            <a:noFill/>
            <a:ln w="19050">
              <a:solidFill>
                <a:schemeClr val="tx1"/>
              </a:solidFill>
              <a:round/>
              <a:headEnd/>
              <a:tailEnd/>
            </a:ln>
          </p:spPr>
          <p:txBody>
            <a:bodyPr>
              <a:spAutoFit/>
            </a:bodyPr>
            <a:lstStyle/>
            <a:p>
              <a:endParaRPr lang="en-US" sz="800">
                <a:solidFill>
                  <a:srgbClr val="000000"/>
                </a:solidFill>
                <a:latin typeface="Arial"/>
                <a:ea typeface=""/>
                <a:cs typeface=""/>
              </a:endParaRPr>
            </a:p>
          </p:txBody>
        </p:sp>
        <p:sp>
          <p:nvSpPr>
            <p:cNvPr id="1087" name="Line 4603"/>
            <p:cNvSpPr>
              <a:spLocks noChangeAspect="1" noChangeShapeType="1"/>
            </p:cNvSpPr>
            <p:nvPr/>
          </p:nvSpPr>
          <p:spPr bwMode="auto">
            <a:xfrm flipV="1">
              <a:off x="3124" y="2404"/>
              <a:ext cx="56" cy="68"/>
            </a:xfrm>
            <a:prstGeom prst="line">
              <a:avLst/>
            </a:prstGeom>
            <a:noFill/>
            <a:ln w="19050">
              <a:solidFill>
                <a:schemeClr val="tx1"/>
              </a:solidFill>
              <a:round/>
              <a:headEnd/>
              <a:tailEnd/>
            </a:ln>
          </p:spPr>
          <p:txBody>
            <a:bodyPr>
              <a:spAutoFit/>
            </a:bodyPr>
            <a:lstStyle/>
            <a:p>
              <a:endParaRPr lang="en-US" sz="800">
                <a:solidFill>
                  <a:srgbClr val="000000"/>
                </a:solidFill>
                <a:latin typeface="Arial"/>
                <a:ea typeface=""/>
                <a:cs typeface=""/>
              </a:endParaRPr>
            </a:p>
          </p:txBody>
        </p:sp>
        <p:sp>
          <p:nvSpPr>
            <p:cNvPr id="1088" name="Oval 4604"/>
            <p:cNvSpPr>
              <a:spLocks noChangeAspect="1" noChangeArrowheads="1"/>
            </p:cNvSpPr>
            <p:nvPr/>
          </p:nvSpPr>
          <p:spPr bwMode="auto">
            <a:xfrm>
              <a:off x="2964" y="2492"/>
              <a:ext cx="259" cy="259"/>
            </a:xfrm>
            <a:prstGeom prst="ellipse">
              <a:avLst/>
            </a:prstGeom>
            <a:solidFill>
              <a:schemeClr val="bg2"/>
            </a:solidFill>
            <a:ln w="19050" algn="ctr">
              <a:solidFill>
                <a:schemeClr val="tx1"/>
              </a:solidFill>
              <a:round/>
              <a:headEnd/>
              <a:tailEnd/>
            </a:ln>
          </p:spPr>
          <p:txBody>
            <a:bodyPr wrap="none" anchor="ctr">
              <a:spAutoFit/>
            </a:bodyPr>
            <a:lstStyle/>
            <a:p>
              <a:endParaRPr lang="en-US" sz="800">
                <a:solidFill>
                  <a:srgbClr val="000000"/>
                </a:solidFill>
                <a:latin typeface="Arial"/>
                <a:ea typeface=""/>
                <a:cs typeface=""/>
              </a:endParaRPr>
            </a:p>
          </p:txBody>
        </p:sp>
        <p:sp>
          <p:nvSpPr>
            <p:cNvPr id="1089" name="Oval 4605"/>
            <p:cNvSpPr>
              <a:spLocks noChangeAspect="1" noChangeArrowheads="1"/>
            </p:cNvSpPr>
            <p:nvPr/>
          </p:nvSpPr>
          <p:spPr bwMode="auto">
            <a:xfrm>
              <a:off x="3032" y="2556"/>
              <a:ext cx="132" cy="132"/>
            </a:xfrm>
            <a:prstGeom prst="ellipse">
              <a:avLst/>
            </a:prstGeom>
            <a:noFill/>
            <a:ln w="19050" algn="ctr">
              <a:solidFill>
                <a:schemeClr val="tx1"/>
              </a:solidFill>
              <a:round/>
              <a:headEnd/>
              <a:tailEnd/>
            </a:ln>
          </p:spPr>
          <p:txBody>
            <a:bodyPr wrap="none" anchor="ctr">
              <a:spAutoFit/>
            </a:bodyPr>
            <a:lstStyle/>
            <a:p>
              <a:endParaRPr lang="en-US" sz="800">
                <a:solidFill>
                  <a:srgbClr val="000000"/>
                </a:solidFill>
                <a:latin typeface="Arial"/>
                <a:ea typeface=""/>
                <a:cs typeface=""/>
              </a:endParaRPr>
            </a:p>
          </p:txBody>
        </p:sp>
        <p:sp>
          <p:nvSpPr>
            <p:cNvPr id="1090" name="Oval 4606"/>
            <p:cNvSpPr>
              <a:spLocks noChangeAspect="1" noChangeArrowheads="1"/>
            </p:cNvSpPr>
            <p:nvPr/>
          </p:nvSpPr>
          <p:spPr bwMode="auto">
            <a:xfrm>
              <a:off x="3420" y="2576"/>
              <a:ext cx="167" cy="167"/>
            </a:xfrm>
            <a:prstGeom prst="ellipse">
              <a:avLst/>
            </a:prstGeom>
            <a:solidFill>
              <a:schemeClr val="bg2"/>
            </a:solidFill>
            <a:ln w="19050" algn="ctr">
              <a:solidFill>
                <a:schemeClr val="tx1"/>
              </a:solidFill>
              <a:round/>
              <a:headEnd/>
              <a:tailEnd/>
            </a:ln>
          </p:spPr>
          <p:txBody>
            <a:bodyPr wrap="none" anchor="ctr">
              <a:spAutoFit/>
            </a:bodyPr>
            <a:lstStyle/>
            <a:p>
              <a:endParaRPr lang="en-US" sz="800">
                <a:solidFill>
                  <a:srgbClr val="000000"/>
                </a:solidFill>
                <a:latin typeface="Arial"/>
                <a:ea typeface=""/>
                <a:cs typeface=""/>
              </a:endParaRPr>
            </a:p>
          </p:txBody>
        </p:sp>
        <p:sp>
          <p:nvSpPr>
            <p:cNvPr id="1091" name="Oval 4607"/>
            <p:cNvSpPr>
              <a:spLocks noChangeAspect="1" noChangeArrowheads="1"/>
            </p:cNvSpPr>
            <p:nvPr/>
          </p:nvSpPr>
          <p:spPr bwMode="auto">
            <a:xfrm>
              <a:off x="3460" y="2616"/>
              <a:ext cx="86" cy="86"/>
            </a:xfrm>
            <a:prstGeom prst="ellipse">
              <a:avLst/>
            </a:prstGeom>
            <a:noFill/>
            <a:ln w="19050" algn="ctr">
              <a:solidFill>
                <a:schemeClr val="tx1"/>
              </a:solidFill>
              <a:round/>
              <a:headEnd/>
              <a:tailEnd/>
            </a:ln>
          </p:spPr>
          <p:txBody>
            <a:bodyPr wrap="none" anchor="ctr">
              <a:spAutoFit/>
            </a:bodyPr>
            <a:lstStyle/>
            <a:p>
              <a:endParaRPr lang="en-US" sz="800">
                <a:solidFill>
                  <a:srgbClr val="000000"/>
                </a:solidFill>
                <a:latin typeface="Arial"/>
                <a:ea typeface=""/>
                <a:cs typeface=""/>
              </a:endParaRPr>
            </a:p>
          </p:txBody>
        </p:sp>
      </p:grpSp>
      <p:sp>
        <p:nvSpPr>
          <p:cNvPr id="1092" name="Freeform 1091"/>
          <p:cNvSpPr/>
          <p:nvPr/>
        </p:nvSpPr>
        <p:spPr bwMode="auto">
          <a:xfrm>
            <a:off x="8007659" y="4844874"/>
            <a:ext cx="809187" cy="215444"/>
          </a:xfrm>
          <a:custGeom>
            <a:avLst/>
            <a:gdLst>
              <a:gd name="connsiteX0" fmla="*/ 29870 w 673608"/>
              <a:gd name="connsiteY0" fmla="*/ 21946 h 118660"/>
              <a:gd name="connsiteX1" fmla="*/ 201777 w 673608"/>
              <a:gd name="connsiteY1" fmla="*/ 18288 h 118660"/>
              <a:gd name="connsiteX2" fmla="*/ 293217 w 673608"/>
              <a:gd name="connsiteY2" fmla="*/ 10973 h 118660"/>
              <a:gd name="connsiteX3" fmla="*/ 402945 w 673608"/>
              <a:gd name="connsiteY3" fmla="*/ 3658 h 118660"/>
              <a:gd name="connsiteX4" fmla="*/ 435864 w 673608"/>
              <a:gd name="connsiteY4" fmla="*/ 0 h 118660"/>
              <a:gd name="connsiteX5" fmla="*/ 582168 w 673608"/>
              <a:gd name="connsiteY5" fmla="*/ 7315 h 118660"/>
              <a:gd name="connsiteX6" fmla="*/ 600456 w 673608"/>
              <a:gd name="connsiteY6" fmla="*/ 10973 h 118660"/>
              <a:gd name="connsiteX7" fmla="*/ 666292 w 673608"/>
              <a:gd name="connsiteY7" fmla="*/ 14630 h 118660"/>
              <a:gd name="connsiteX8" fmla="*/ 673608 w 673608"/>
              <a:gd name="connsiteY8" fmla="*/ 21946 h 118660"/>
              <a:gd name="connsiteX9" fmla="*/ 655320 w 673608"/>
              <a:gd name="connsiteY9" fmla="*/ 51206 h 118660"/>
              <a:gd name="connsiteX10" fmla="*/ 651662 w 673608"/>
              <a:gd name="connsiteY10" fmla="*/ 62179 h 118660"/>
              <a:gd name="connsiteX11" fmla="*/ 640689 w 673608"/>
              <a:gd name="connsiteY11" fmla="*/ 73152 h 118660"/>
              <a:gd name="connsiteX12" fmla="*/ 534619 w 673608"/>
              <a:gd name="connsiteY12" fmla="*/ 91440 h 118660"/>
              <a:gd name="connsiteX13" fmla="*/ 472440 w 673608"/>
              <a:gd name="connsiteY13" fmla="*/ 95098 h 118660"/>
              <a:gd name="connsiteX14" fmla="*/ 457809 w 673608"/>
              <a:gd name="connsiteY14" fmla="*/ 98755 h 118660"/>
              <a:gd name="connsiteX15" fmla="*/ 252984 w 673608"/>
              <a:gd name="connsiteY15" fmla="*/ 106070 h 118660"/>
              <a:gd name="connsiteX16" fmla="*/ 238353 w 673608"/>
              <a:gd name="connsiteY16" fmla="*/ 109728 h 118660"/>
              <a:gd name="connsiteX17" fmla="*/ 161544 w 673608"/>
              <a:gd name="connsiteY17" fmla="*/ 117043 h 118660"/>
              <a:gd name="connsiteX18" fmla="*/ 55473 w 673608"/>
              <a:gd name="connsiteY18" fmla="*/ 109728 h 118660"/>
              <a:gd name="connsiteX19" fmla="*/ 44500 w 673608"/>
              <a:gd name="connsiteY19" fmla="*/ 106070 h 118660"/>
              <a:gd name="connsiteX20" fmla="*/ 33528 w 673608"/>
              <a:gd name="connsiteY20" fmla="*/ 98755 h 118660"/>
              <a:gd name="connsiteX21" fmla="*/ 22555 w 673608"/>
              <a:gd name="connsiteY21" fmla="*/ 51206 h 118660"/>
              <a:gd name="connsiteX22" fmla="*/ 29870 w 673608"/>
              <a:gd name="connsiteY22" fmla="*/ 21946 h 11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3608" h="118660">
                <a:moveTo>
                  <a:pt x="29870" y="21946"/>
                </a:moveTo>
                <a:cubicBezTo>
                  <a:pt x="59740" y="16460"/>
                  <a:pt x="144492" y="20166"/>
                  <a:pt x="201777" y="18288"/>
                </a:cubicBezTo>
                <a:cubicBezTo>
                  <a:pt x="223425" y="17578"/>
                  <a:pt x="269772" y="13104"/>
                  <a:pt x="293217" y="10973"/>
                </a:cubicBezTo>
                <a:cubicBezTo>
                  <a:pt x="344071" y="801"/>
                  <a:pt x="292272" y="10168"/>
                  <a:pt x="402945" y="3658"/>
                </a:cubicBezTo>
                <a:cubicBezTo>
                  <a:pt x="413966" y="3010"/>
                  <a:pt x="424891" y="1219"/>
                  <a:pt x="435864" y="0"/>
                </a:cubicBezTo>
                <a:lnTo>
                  <a:pt x="582168" y="7315"/>
                </a:lnTo>
                <a:cubicBezTo>
                  <a:pt x="588361" y="7854"/>
                  <a:pt x="594263" y="10434"/>
                  <a:pt x="600456" y="10973"/>
                </a:cubicBezTo>
                <a:cubicBezTo>
                  <a:pt x="622353" y="12877"/>
                  <a:pt x="644347" y="13411"/>
                  <a:pt x="666292" y="14630"/>
                </a:cubicBezTo>
                <a:cubicBezTo>
                  <a:pt x="668731" y="17069"/>
                  <a:pt x="673608" y="18497"/>
                  <a:pt x="673608" y="21946"/>
                </a:cubicBezTo>
                <a:cubicBezTo>
                  <a:pt x="673608" y="42257"/>
                  <a:pt x="667745" y="42923"/>
                  <a:pt x="655320" y="51206"/>
                </a:cubicBezTo>
                <a:cubicBezTo>
                  <a:pt x="654101" y="54864"/>
                  <a:pt x="653801" y="58971"/>
                  <a:pt x="651662" y="62179"/>
                </a:cubicBezTo>
                <a:cubicBezTo>
                  <a:pt x="648793" y="66483"/>
                  <a:pt x="644663" y="69841"/>
                  <a:pt x="640689" y="73152"/>
                </a:cubicBezTo>
                <a:cubicBezTo>
                  <a:pt x="612699" y="96477"/>
                  <a:pt x="565283" y="89782"/>
                  <a:pt x="534619" y="91440"/>
                </a:cubicBezTo>
                <a:lnTo>
                  <a:pt x="472440" y="95098"/>
                </a:lnTo>
                <a:cubicBezTo>
                  <a:pt x="467563" y="96317"/>
                  <a:pt x="462768" y="97929"/>
                  <a:pt x="457809" y="98755"/>
                </a:cubicBezTo>
                <a:cubicBezTo>
                  <a:pt x="395410" y="109154"/>
                  <a:pt x="289839" y="105302"/>
                  <a:pt x="252984" y="106070"/>
                </a:cubicBezTo>
                <a:cubicBezTo>
                  <a:pt x="248107" y="107289"/>
                  <a:pt x="243322" y="108964"/>
                  <a:pt x="238353" y="109728"/>
                </a:cubicBezTo>
                <a:cubicBezTo>
                  <a:pt x="219627" y="112609"/>
                  <a:pt x="178162" y="115658"/>
                  <a:pt x="161544" y="117043"/>
                </a:cubicBezTo>
                <a:cubicBezTo>
                  <a:pt x="120690" y="115341"/>
                  <a:pt x="91198" y="118660"/>
                  <a:pt x="55473" y="109728"/>
                </a:cubicBezTo>
                <a:cubicBezTo>
                  <a:pt x="51733" y="108793"/>
                  <a:pt x="47948" y="107794"/>
                  <a:pt x="44500" y="106070"/>
                </a:cubicBezTo>
                <a:cubicBezTo>
                  <a:pt x="40568" y="104104"/>
                  <a:pt x="37185" y="101193"/>
                  <a:pt x="33528" y="98755"/>
                </a:cubicBezTo>
                <a:cubicBezTo>
                  <a:pt x="23485" y="68631"/>
                  <a:pt x="27302" y="84443"/>
                  <a:pt x="22555" y="51206"/>
                </a:cubicBezTo>
                <a:cubicBezTo>
                  <a:pt x="26557" y="23189"/>
                  <a:pt x="0" y="27432"/>
                  <a:pt x="29870" y="21946"/>
                </a:cubicBezTo>
                <a:close/>
              </a:path>
            </a:pathLst>
          </a:custGeom>
          <a:solidFill>
            <a:srgbClr val="948A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z="800">
              <a:solidFill>
                <a:srgbClr val="000000">
                  <a:lumMod val="65000"/>
                  <a:lumOff val="35000"/>
                </a:srgbClr>
              </a:solidFill>
              <a:latin typeface="Arial"/>
              <a:ea typeface=""/>
              <a:cs typeface=""/>
            </a:endParaRPr>
          </a:p>
        </p:txBody>
      </p:sp>
      <p:sp>
        <p:nvSpPr>
          <p:cNvPr id="560" name="Line 120"/>
          <p:cNvSpPr>
            <a:spLocks noChangeAspect="1" noChangeShapeType="1"/>
          </p:cNvSpPr>
          <p:nvPr/>
        </p:nvSpPr>
        <p:spPr bwMode="auto">
          <a:xfrm flipV="1">
            <a:off x="8149441" y="4385536"/>
            <a:ext cx="0" cy="312790"/>
          </a:xfrm>
          <a:prstGeom prst="line">
            <a:avLst/>
          </a:prstGeom>
          <a:noFill/>
          <a:ln w="28575">
            <a:solidFill>
              <a:schemeClr val="tx1"/>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561" name="Line 120"/>
          <p:cNvSpPr>
            <a:spLocks noChangeAspect="1" noChangeShapeType="1"/>
          </p:cNvSpPr>
          <p:nvPr/>
        </p:nvSpPr>
        <p:spPr bwMode="auto">
          <a:xfrm flipV="1">
            <a:off x="8390465" y="4392115"/>
            <a:ext cx="0" cy="312790"/>
          </a:xfrm>
          <a:prstGeom prst="line">
            <a:avLst/>
          </a:prstGeom>
          <a:noFill/>
          <a:ln w="28575">
            <a:solidFill>
              <a:srgbClr val="EA36DD"/>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562" name="Line 120"/>
          <p:cNvSpPr>
            <a:spLocks noChangeAspect="1" noChangeShapeType="1"/>
          </p:cNvSpPr>
          <p:nvPr/>
        </p:nvSpPr>
        <p:spPr bwMode="auto">
          <a:xfrm flipV="1">
            <a:off x="8271928" y="4388826"/>
            <a:ext cx="0" cy="312790"/>
          </a:xfrm>
          <a:prstGeom prst="line">
            <a:avLst/>
          </a:prstGeom>
          <a:noFill/>
          <a:ln w="28575">
            <a:solidFill>
              <a:srgbClr val="7030A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563" name="Text Box 285"/>
          <p:cNvSpPr txBox="1">
            <a:spLocks noChangeAspect="1" noChangeArrowheads="1"/>
          </p:cNvSpPr>
          <p:nvPr/>
        </p:nvSpPr>
        <p:spPr bwMode="auto">
          <a:xfrm>
            <a:off x="6037494" y="5234361"/>
            <a:ext cx="822661" cy="430887"/>
          </a:xfrm>
          <a:prstGeom prst="rect">
            <a:avLst/>
          </a:prstGeom>
          <a:noFill/>
          <a:ln w="9525">
            <a:noFill/>
            <a:miter lim="800000"/>
            <a:headEnd/>
            <a:tailEnd/>
          </a:ln>
        </p:spPr>
        <p:txBody>
          <a:bodyPr wrap="none">
            <a:spAutoFit/>
          </a:bodyPr>
          <a:lstStyle/>
          <a:p>
            <a:r>
              <a:rPr lang="en-US" sz="1100" b="1" dirty="0">
                <a:solidFill>
                  <a:srgbClr val="EA36DD"/>
                </a:solidFill>
                <a:effectLst>
                  <a:outerShdw blurRad="38100" dist="38100" dir="2700000" algn="tl">
                    <a:srgbClr val="000000">
                      <a:alpha val="43137"/>
                    </a:srgbClr>
                  </a:outerShdw>
                </a:effectLst>
                <a:latin typeface="Arial Rounded MT Bold" pitchFamily="34" charset="0"/>
                <a:ea typeface=""/>
                <a:cs typeface=""/>
              </a:rPr>
              <a:t>Crops</a:t>
            </a:r>
          </a:p>
          <a:p>
            <a:r>
              <a:rPr lang="en-US" sz="1100" b="1" dirty="0">
                <a:solidFill>
                  <a:srgbClr val="EA36DD"/>
                </a:solidFill>
                <a:effectLst>
                  <a:outerShdw blurRad="38100" dist="38100" dir="2700000" algn="tl">
                    <a:srgbClr val="000000">
                      <a:alpha val="43137"/>
                    </a:srgbClr>
                  </a:outerShdw>
                </a:effectLst>
                <a:latin typeface="Arial Rounded MT Bold" pitchFamily="34" charset="0"/>
                <a:ea typeface=""/>
                <a:cs typeface=""/>
              </a:rPr>
              <a:t>Irrigation</a:t>
            </a:r>
          </a:p>
        </p:txBody>
      </p:sp>
      <p:sp>
        <p:nvSpPr>
          <p:cNvPr id="569" name="Line 9"/>
          <p:cNvSpPr>
            <a:spLocks noChangeAspect="1" noChangeShapeType="1"/>
          </p:cNvSpPr>
          <p:nvPr/>
        </p:nvSpPr>
        <p:spPr bwMode="auto">
          <a:xfrm>
            <a:off x="5899424" y="3130963"/>
            <a:ext cx="1926454" cy="0"/>
          </a:xfrm>
          <a:prstGeom prst="line">
            <a:avLst/>
          </a:prstGeom>
          <a:noFill/>
          <a:ln w="9525">
            <a:solidFill>
              <a:srgbClr val="EA36DD"/>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pic>
        <p:nvPicPr>
          <p:cNvPr id="2053" name="Picture 5"/>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9072115">
            <a:off x="6469107" y="5599473"/>
            <a:ext cx="289919" cy="224389"/>
          </a:xfrm>
          <a:prstGeom prst="rect">
            <a:avLst/>
          </a:prstGeom>
          <a:noFill/>
          <a:ln w="9525">
            <a:noFill/>
            <a:miter lim="800000"/>
            <a:headEnd/>
            <a:tailEnd/>
          </a:ln>
        </p:spPr>
      </p:pic>
      <p:sp>
        <p:nvSpPr>
          <p:cNvPr id="580" name="Freeform 579"/>
          <p:cNvSpPr/>
          <p:nvPr/>
        </p:nvSpPr>
        <p:spPr bwMode="auto">
          <a:xfrm>
            <a:off x="6323555" y="5731099"/>
            <a:ext cx="118479" cy="109470"/>
          </a:xfrm>
          <a:custGeom>
            <a:avLst/>
            <a:gdLst>
              <a:gd name="connsiteX0" fmla="*/ 98628 w 98628"/>
              <a:gd name="connsiteY0" fmla="*/ 0 h 109470"/>
              <a:gd name="connsiteX1" fmla="*/ 92188 w 98628"/>
              <a:gd name="connsiteY1" fmla="*/ 12879 h 109470"/>
              <a:gd name="connsiteX2" fmla="*/ 82529 w 98628"/>
              <a:gd name="connsiteY2" fmla="*/ 16099 h 109470"/>
              <a:gd name="connsiteX3" fmla="*/ 76090 w 98628"/>
              <a:gd name="connsiteY3" fmla="*/ 25758 h 109470"/>
              <a:gd name="connsiteX4" fmla="*/ 72870 w 98628"/>
              <a:gd name="connsiteY4" fmla="*/ 48296 h 109470"/>
              <a:gd name="connsiteX5" fmla="*/ 59991 w 98628"/>
              <a:gd name="connsiteY5" fmla="*/ 64394 h 109470"/>
              <a:gd name="connsiteX6" fmla="*/ 18135 w 98628"/>
              <a:gd name="connsiteY6" fmla="*/ 67614 h 109470"/>
              <a:gd name="connsiteX7" fmla="*/ 8476 w 98628"/>
              <a:gd name="connsiteY7" fmla="*/ 70834 h 109470"/>
              <a:gd name="connsiteX8" fmla="*/ 2036 w 98628"/>
              <a:gd name="connsiteY8" fmla="*/ 109470 h 10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628" h="109470">
                <a:moveTo>
                  <a:pt x="98628" y="0"/>
                </a:moveTo>
                <a:cubicBezTo>
                  <a:pt x="96481" y="4293"/>
                  <a:pt x="95582" y="9485"/>
                  <a:pt x="92188" y="12879"/>
                </a:cubicBezTo>
                <a:cubicBezTo>
                  <a:pt x="89788" y="15279"/>
                  <a:pt x="85179" y="13979"/>
                  <a:pt x="82529" y="16099"/>
                </a:cubicBezTo>
                <a:cubicBezTo>
                  <a:pt x="79507" y="18516"/>
                  <a:pt x="78236" y="22538"/>
                  <a:pt x="76090" y="25758"/>
                </a:cubicBezTo>
                <a:cubicBezTo>
                  <a:pt x="75017" y="33271"/>
                  <a:pt x="74358" y="40854"/>
                  <a:pt x="72870" y="48296"/>
                </a:cubicBezTo>
                <a:cubicBezTo>
                  <a:pt x="71363" y="55829"/>
                  <a:pt x="69125" y="62681"/>
                  <a:pt x="59991" y="64394"/>
                </a:cubicBezTo>
                <a:cubicBezTo>
                  <a:pt x="46237" y="66973"/>
                  <a:pt x="32087" y="66541"/>
                  <a:pt x="18135" y="67614"/>
                </a:cubicBezTo>
                <a:cubicBezTo>
                  <a:pt x="14915" y="68687"/>
                  <a:pt x="10449" y="68072"/>
                  <a:pt x="8476" y="70834"/>
                </a:cubicBezTo>
                <a:cubicBezTo>
                  <a:pt x="0" y="82701"/>
                  <a:pt x="2036" y="96228"/>
                  <a:pt x="2036" y="109470"/>
                </a:cubicBezTo>
              </a:path>
            </a:pathLst>
          </a:cu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z="800">
              <a:solidFill>
                <a:srgbClr val="000000"/>
              </a:solidFill>
              <a:latin typeface="Arial"/>
              <a:ea typeface=""/>
              <a:cs typeface=""/>
            </a:endParaRPr>
          </a:p>
        </p:txBody>
      </p:sp>
      <p:sp>
        <p:nvSpPr>
          <p:cNvPr id="581" name="Freeform 580"/>
          <p:cNvSpPr/>
          <p:nvPr/>
        </p:nvSpPr>
        <p:spPr bwMode="auto">
          <a:xfrm rot="20320240">
            <a:off x="6375126" y="5751488"/>
            <a:ext cx="118479" cy="109470"/>
          </a:xfrm>
          <a:custGeom>
            <a:avLst/>
            <a:gdLst>
              <a:gd name="connsiteX0" fmla="*/ 98628 w 98628"/>
              <a:gd name="connsiteY0" fmla="*/ 0 h 109470"/>
              <a:gd name="connsiteX1" fmla="*/ 92188 w 98628"/>
              <a:gd name="connsiteY1" fmla="*/ 12879 h 109470"/>
              <a:gd name="connsiteX2" fmla="*/ 82529 w 98628"/>
              <a:gd name="connsiteY2" fmla="*/ 16099 h 109470"/>
              <a:gd name="connsiteX3" fmla="*/ 76090 w 98628"/>
              <a:gd name="connsiteY3" fmla="*/ 25758 h 109470"/>
              <a:gd name="connsiteX4" fmla="*/ 72870 w 98628"/>
              <a:gd name="connsiteY4" fmla="*/ 48296 h 109470"/>
              <a:gd name="connsiteX5" fmla="*/ 59991 w 98628"/>
              <a:gd name="connsiteY5" fmla="*/ 64394 h 109470"/>
              <a:gd name="connsiteX6" fmla="*/ 18135 w 98628"/>
              <a:gd name="connsiteY6" fmla="*/ 67614 h 109470"/>
              <a:gd name="connsiteX7" fmla="*/ 8476 w 98628"/>
              <a:gd name="connsiteY7" fmla="*/ 70834 h 109470"/>
              <a:gd name="connsiteX8" fmla="*/ 2036 w 98628"/>
              <a:gd name="connsiteY8" fmla="*/ 109470 h 10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628" h="109470">
                <a:moveTo>
                  <a:pt x="98628" y="0"/>
                </a:moveTo>
                <a:cubicBezTo>
                  <a:pt x="96481" y="4293"/>
                  <a:pt x="95582" y="9485"/>
                  <a:pt x="92188" y="12879"/>
                </a:cubicBezTo>
                <a:cubicBezTo>
                  <a:pt x="89788" y="15279"/>
                  <a:pt x="85179" y="13979"/>
                  <a:pt x="82529" y="16099"/>
                </a:cubicBezTo>
                <a:cubicBezTo>
                  <a:pt x="79507" y="18516"/>
                  <a:pt x="78236" y="22538"/>
                  <a:pt x="76090" y="25758"/>
                </a:cubicBezTo>
                <a:cubicBezTo>
                  <a:pt x="75017" y="33271"/>
                  <a:pt x="74358" y="40854"/>
                  <a:pt x="72870" y="48296"/>
                </a:cubicBezTo>
                <a:cubicBezTo>
                  <a:pt x="71363" y="55829"/>
                  <a:pt x="69125" y="62681"/>
                  <a:pt x="59991" y="64394"/>
                </a:cubicBezTo>
                <a:cubicBezTo>
                  <a:pt x="46237" y="66973"/>
                  <a:pt x="32087" y="66541"/>
                  <a:pt x="18135" y="67614"/>
                </a:cubicBezTo>
                <a:cubicBezTo>
                  <a:pt x="14915" y="68687"/>
                  <a:pt x="10449" y="68072"/>
                  <a:pt x="8476" y="70834"/>
                </a:cubicBezTo>
                <a:cubicBezTo>
                  <a:pt x="0" y="82701"/>
                  <a:pt x="2036" y="96228"/>
                  <a:pt x="2036" y="109470"/>
                </a:cubicBezTo>
              </a:path>
            </a:pathLst>
          </a:cu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z="800">
              <a:solidFill>
                <a:srgbClr val="000000"/>
              </a:solidFill>
              <a:latin typeface="Arial"/>
              <a:ea typeface=""/>
              <a:cs typeface=""/>
            </a:endParaRPr>
          </a:p>
        </p:txBody>
      </p:sp>
      <p:sp>
        <p:nvSpPr>
          <p:cNvPr id="582" name="Freeform 581"/>
          <p:cNvSpPr/>
          <p:nvPr/>
        </p:nvSpPr>
        <p:spPr bwMode="auto">
          <a:xfrm rot="980860">
            <a:off x="6293903" y="5706412"/>
            <a:ext cx="118479" cy="109470"/>
          </a:xfrm>
          <a:custGeom>
            <a:avLst/>
            <a:gdLst>
              <a:gd name="connsiteX0" fmla="*/ 98628 w 98628"/>
              <a:gd name="connsiteY0" fmla="*/ 0 h 109470"/>
              <a:gd name="connsiteX1" fmla="*/ 92188 w 98628"/>
              <a:gd name="connsiteY1" fmla="*/ 12879 h 109470"/>
              <a:gd name="connsiteX2" fmla="*/ 82529 w 98628"/>
              <a:gd name="connsiteY2" fmla="*/ 16099 h 109470"/>
              <a:gd name="connsiteX3" fmla="*/ 76090 w 98628"/>
              <a:gd name="connsiteY3" fmla="*/ 25758 h 109470"/>
              <a:gd name="connsiteX4" fmla="*/ 72870 w 98628"/>
              <a:gd name="connsiteY4" fmla="*/ 48296 h 109470"/>
              <a:gd name="connsiteX5" fmla="*/ 59991 w 98628"/>
              <a:gd name="connsiteY5" fmla="*/ 64394 h 109470"/>
              <a:gd name="connsiteX6" fmla="*/ 18135 w 98628"/>
              <a:gd name="connsiteY6" fmla="*/ 67614 h 109470"/>
              <a:gd name="connsiteX7" fmla="*/ 8476 w 98628"/>
              <a:gd name="connsiteY7" fmla="*/ 70834 h 109470"/>
              <a:gd name="connsiteX8" fmla="*/ 2036 w 98628"/>
              <a:gd name="connsiteY8" fmla="*/ 109470 h 10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628" h="109470">
                <a:moveTo>
                  <a:pt x="98628" y="0"/>
                </a:moveTo>
                <a:cubicBezTo>
                  <a:pt x="96481" y="4293"/>
                  <a:pt x="95582" y="9485"/>
                  <a:pt x="92188" y="12879"/>
                </a:cubicBezTo>
                <a:cubicBezTo>
                  <a:pt x="89788" y="15279"/>
                  <a:pt x="85179" y="13979"/>
                  <a:pt x="82529" y="16099"/>
                </a:cubicBezTo>
                <a:cubicBezTo>
                  <a:pt x="79507" y="18516"/>
                  <a:pt x="78236" y="22538"/>
                  <a:pt x="76090" y="25758"/>
                </a:cubicBezTo>
                <a:cubicBezTo>
                  <a:pt x="75017" y="33271"/>
                  <a:pt x="74358" y="40854"/>
                  <a:pt x="72870" y="48296"/>
                </a:cubicBezTo>
                <a:cubicBezTo>
                  <a:pt x="71363" y="55829"/>
                  <a:pt x="69125" y="62681"/>
                  <a:pt x="59991" y="64394"/>
                </a:cubicBezTo>
                <a:cubicBezTo>
                  <a:pt x="46237" y="66973"/>
                  <a:pt x="32087" y="66541"/>
                  <a:pt x="18135" y="67614"/>
                </a:cubicBezTo>
                <a:cubicBezTo>
                  <a:pt x="14915" y="68687"/>
                  <a:pt x="10449" y="68072"/>
                  <a:pt x="8476" y="70834"/>
                </a:cubicBezTo>
                <a:cubicBezTo>
                  <a:pt x="0" y="82701"/>
                  <a:pt x="2036" y="96228"/>
                  <a:pt x="2036" y="109470"/>
                </a:cubicBezTo>
              </a:path>
            </a:pathLst>
          </a:cu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z="800">
              <a:solidFill>
                <a:srgbClr val="000000"/>
              </a:solidFill>
              <a:latin typeface="Arial"/>
              <a:ea typeface=""/>
              <a:cs typeface=""/>
            </a:endParaRPr>
          </a:p>
        </p:txBody>
      </p:sp>
      <p:sp>
        <p:nvSpPr>
          <p:cNvPr id="583" name="Line 36"/>
          <p:cNvSpPr>
            <a:spLocks noChangeAspect="1" noChangeShapeType="1"/>
          </p:cNvSpPr>
          <p:nvPr/>
        </p:nvSpPr>
        <p:spPr bwMode="auto">
          <a:xfrm flipH="1" flipV="1">
            <a:off x="3447954" y="5439981"/>
            <a:ext cx="147301" cy="134412"/>
          </a:xfrm>
          <a:prstGeom prst="line">
            <a:avLst/>
          </a:prstGeom>
          <a:noFill/>
          <a:ln w="38100">
            <a:solidFill>
              <a:srgbClr val="0070C0"/>
            </a:solidFill>
            <a:round/>
            <a:headEnd type="none" w="sm" len="sm"/>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584" name="Text Box 285"/>
          <p:cNvSpPr txBox="1">
            <a:spLocks noChangeAspect="1" noChangeArrowheads="1"/>
          </p:cNvSpPr>
          <p:nvPr/>
        </p:nvSpPr>
        <p:spPr bwMode="auto">
          <a:xfrm>
            <a:off x="3507004" y="5363495"/>
            <a:ext cx="934323" cy="261610"/>
          </a:xfrm>
          <a:prstGeom prst="rect">
            <a:avLst/>
          </a:prstGeom>
          <a:noFill/>
          <a:ln w="9525">
            <a:noFill/>
            <a:miter lim="800000"/>
            <a:headEnd/>
            <a:tailEnd/>
          </a:ln>
        </p:spPr>
        <p:txBody>
          <a:bodyPr wrap="none">
            <a:spAutoFit/>
          </a:bodyPr>
          <a:lstStyle/>
          <a:p>
            <a:r>
              <a:rPr lang="en-US" sz="1100" b="1" dirty="0">
                <a:solidFill>
                  <a:srgbClr val="EA36DD"/>
                </a:solidFill>
                <a:latin typeface="Arial Rounded MT Bold" pitchFamily="34" charset="0"/>
                <a:ea typeface=""/>
                <a:cs typeface=""/>
              </a:rPr>
              <a:t>Flooding</a:t>
            </a:r>
          </a:p>
        </p:txBody>
      </p:sp>
      <p:sp>
        <p:nvSpPr>
          <p:cNvPr id="593" name="Line 36"/>
          <p:cNvSpPr>
            <a:spLocks noChangeAspect="1" noChangeShapeType="1"/>
          </p:cNvSpPr>
          <p:nvPr/>
        </p:nvSpPr>
        <p:spPr bwMode="auto">
          <a:xfrm>
            <a:off x="5336638" y="5117436"/>
            <a:ext cx="278358" cy="254000"/>
          </a:xfrm>
          <a:prstGeom prst="line">
            <a:avLst/>
          </a:prstGeom>
          <a:noFill/>
          <a:ln w="38100">
            <a:solidFill>
              <a:srgbClr val="0070C0"/>
            </a:solidFill>
            <a:round/>
            <a:headEnd type="none" w="sm" len="sm"/>
            <a:tailEnd type="triangle" w="med" len="med"/>
          </a:ln>
        </p:spPr>
        <p:txBody>
          <a:bodyPr wrap="none" anchor="ctr"/>
          <a:lstStyle/>
          <a:p>
            <a:endParaRPr lang="en-US" sz="800">
              <a:solidFill>
                <a:srgbClr val="000000">
                  <a:lumMod val="65000"/>
                  <a:lumOff val="35000"/>
                </a:srgbClr>
              </a:solidFill>
              <a:latin typeface="Arial"/>
              <a:ea typeface=""/>
              <a:cs typeface=""/>
            </a:endParaRPr>
          </a:p>
        </p:txBody>
      </p:sp>
      <p:cxnSp>
        <p:nvCxnSpPr>
          <p:cNvPr id="595" name="Straight Connector 594"/>
          <p:cNvCxnSpPr/>
          <p:nvPr/>
        </p:nvCxnSpPr>
        <p:spPr bwMode="auto">
          <a:xfrm>
            <a:off x="1143050" y="2223493"/>
            <a:ext cx="217732" cy="0"/>
          </a:xfrm>
          <a:prstGeom prst="line">
            <a:avLst/>
          </a:prstGeom>
          <a:noFill/>
          <a:ln w="28575" cap="flat" cmpd="sng" algn="ctr">
            <a:solidFill>
              <a:srgbClr val="000099"/>
            </a:solidFill>
            <a:prstDash val="solid"/>
            <a:round/>
            <a:headEnd type="none" w="med" len="med"/>
            <a:tailEnd type="none" w="med" len="med"/>
          </a:ln>
          <a:effectLst/>
        </p:spPr>
      </p:cxnSp>
      <p:cxnSp>
        <p:nvCxnSpPr>
          <p:cNvPr id="596" name="Straight Connector 595"/>
          <p:cNvCxnSpPr/>
          <p:nvPr/>
        </p:nvCxnSpPr>
        <p:spPr bwMode="auto">
          <a:xfrm>
            <a:off x="3576217" y="2209601"/>
            <a:ext cx="217732" cy="0"/>
          </a:xfrm>
          <a:prstGeom prst="line">
            <a:avLst/>
          </a:prstGeom>
          <a:noFill/>
          <a:ln w="28575" cap="flat" cmpd="sng" algn="ctr">
            <a:solidFill>
              <a:srgbClr val="000099"/>
            </a:solidFill>
            <a:prstDash val="solid"/>
            <a:round/>
            <a:headEnd type="none" w="med" len="med"/>
            <a:tailEnd type="none" w="med" len="med"/>
          </a:ln>
          <a:effectLst/>
        </p:spPr>
      </p:cxnSp>
      <p:sp>
        <p:nvSpPr>
          <p:cNvPr id="597" name="TextBox 596"/>
          <p:cNvSpPr txBox="1"/>
          <p:nvPr/>
        </p:nvSpPr>
        <p:spPr>
          <a:xfrm>
            <a:off x="8016768" y="0"/>
            <a:ext cx="1127232" cy="400110"/>
          </a:xfrm>
          <a:prstGeom prst="rect">
            <a:avLst/>
          </a:prstGeom>
          <a:solidFill>
            <a:srgbClr val="FFC000"/>
          </a:solidFill>
          <a:ln>
            <a:solidFill>
              <a:schemeClr val="tx1"/>
            </a:solidFill>
          </a:ln>
        </p:spPr>
        <p:txBody>
          <a:bodyPr wrap="none" rtlCol="0">
            <a:spAutoFit/>
          </a:bodyPr>
          <a:lstStyle/>
          <a:p>
            <a:pPr defTabSz="914021" eaLnBrk="1" fontAlgn="auto" hangingPunct="1">
              <a:spcBef>
                <a:spcPts val="0"/>
              </a:spcBef>
              <a:spcAft>
                <a:spcPts val="0"/>
              </a:spcAft>
            </a:pPr>
            <a:r>
              <a:rPr lang="en-US" sz="2000" dirty="0">
                <a:solidFill>
                  <a:srgbClr val="000000"/>
                </a:solidFill>
                <a:latin typeface="Arial Rounded MT Bold" pitchFamily="34" charset="0"/>
                <a:ea typeface=""/>
                <a:cs typeface=""/>
              </a:rPr>
              <a:t>CLM4.5</a:t>
            </a:r>
          </a:p>
        </p:txBody>
      </p:sp>
      <p:sp>
        <p:nvSpPr>
          <p:cNvPr id="587" name="TextBox 586"/>
          <p:cNvSpPr txBox="1"/>
          <p:nvPr/>
        </p:nvSpPr>
        <p:spPr>
          <a:xfrm>
            <a:off x="6156896" y="6550223"/>
            <a:ext cx="2972289" cy="307777"/>
          </a:xfrm>
          <a:prstGeom prst="rect">
            <a:avLst/>
          </a:prstGeom>
          <a:noFill/>
        </p:spPr>
        <p:txBody>
          <a:bodyPr wrap="none" rtlCol="0">
            <a:spAutoFit/>
          </a:bodyPr>
          <a:lstStyle/>
          <a:p>
            <a:pPr defTabSz="457200" eaLnBrk="1" fontAlgn="auto" hangingPunct="1">
              <a:spcBef>
                <a:spcPts val="0"/>
              </a:spcBef>
              <a:spcAft>
                <a:spcPts val="0"/>
              </a:spcAft>
            </a:pPr>
            <a:r>
              <a:rPr lang="en-US" sz="1400" dirty="0">
                <a:solidFill>
                  <a:srgbClr val="000000"/>
                </a:solidFill>
                <a:latin typeface="Arial"/>
                <a:ea typeface=""/>
                <a:cs typeface=""/>
              </a:rPr>
              <a:t>Slides from Dave Lawrence, CGD. </a:t>
            </a:r>
          </a:p>
        </p:txBody>
      </p:sp>
      <p:sp>
        <p:nvSpPr>
          <p:cNvPr id="32" name="Footer Placeholder 31"/>
          <p:cNvSpPr>
            <a:spLocks noGrp="1"/>
          </p:cNvSpPr>
          <p:nvPr>
            <p:ph type="ftr" sz="quarter" idx="11"/>
          </p:nvPr>
        </p:nvSpPr>
        <p:spPr/>
        <p:txBody>
          <a:bodyPr/>
          <a:lstStyle/>
          <a:p>
            <a:pPr>
              <a:defRPr/>
            </a:pPr>
            <a:endParaRPr lang="en-US" dirty="0">
              <a:solidFill>
                <a:srgbClr val="000000"/>
              </a:solidFill>
            </a:endParaRPr>
          </a:p>
        </p:txBody>
      </p:sp>
      <p:sp>
        <p:nvSpPr>
          <p:cNvPr id="33" name="Slide Number Placeholder 32">
            <a:extLst>
              <a:ext uri="{FF2B5EF4-FFF2-40B4-BE49-F238E27FC236}">
                <a16:creationId xmlns:a16="http://schemas.microsoft.com/office/drawing/2014/main" id="{C578247F-22C5-2B4E-92E4-EA377D58F297}"/>
              </a:ext>
            </a:extLst>
          </p:cNvPr>
          <p:cNvSpPr>
            <a:spLocks noGrp="1"/>
          </p:cNvSpPr>
          <p:nvPr>
            <p:ph type="sldNum" sz="quarter" idx="12"/>
          </p:nvPr>
        </p:nvSpPr>
        <p:spPr/>
        <p:txBody>
          <a:bodyPr/>
          <a:lstStyle/>
          <a:p>
            <a:pPr>
              <a:defRPr/>
            </a:pPr>
            <a:fld id="{52FB0CF8-7AA6-475A-B4AE-421DEDBF7E36}" type="slidenum">
              <a:rPr lang="en-US" smtClean="0">
                <a:solidFill>
                  <a:srgbClr val="000000"/>
                </a:solidFill>
              </a:rPr>
              <a:pPr>
                <a:defRPr/>
              </a:pPr>
              <a:t>44</a:t>
            </a:fld>
            <a:endParaRPr lang="en-US">
              <a:solidFill>
                <a:srgbClr val="000000"/>
              </a:solidFill>
            </a:endParaRPr>
          </a:p>
        </p:txBody>
      </p:sp>
      <p:sp>
        <p:nvSpPr>
          <p:cNvPr id="594" name="Slide Number Placeholder 3">
            <a:extLst>
              <a:ext uri="{FF2B5EF4-FFF2-40B4-BE49-F238E27FC236}">
                <a16:creationId xmlns:a16="http://schemas.microsoft.com/office/drawing/2014/main" id="{11B0C70A-AFB7-5141-A209-CE6F395D9BA3}"/>
              </a:ext>
            </a:extLst>
          </p:cNvPr>
          <p:cNvSpPr txBox="1">
            <a:spLocks/>
          </p:cNvSpPr>
          <p:nvPr/>
        </p:nvSpPr>
        <p:spPr>
          <a:xfrm>
            <a:off x="0" y="6581001"/>
            <a:ext cx="2228110" cy="276999"/>
          </a:xfrm>
          <a:prstGeom prst="rect">
            <a:avLst/>
          </a:prstGeom>
          <a:ln/>
        </p:spPr>
        <p:txBody>
          <a:bodyPr wrap="none">
            <a:spAutoFit/>
          </a:bodyPr>
          <a:lstStyle>
            <a:defPPr>
              <a:defRPr lang="en-US"/>
            </a:defPPr>
            <a:lvl1pPr marL="0" algn="l" defTabSz="457200" rtl="0" eaLnBrk="1" latinLnBrk="0" hangingPunct="1">
              <a:defRPr sz="18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44</a:t>
            </a:fld>
            <a:endParaRPr lang="en-US" sz="1200" dirty="0">
              <a:solidFill>
                <a:schemeClr val="tx1"/>
              </a:solidFill>
            </a:endParaRPr>
          </a:p>
        </p:txBody>
      </p:sp>
    </p:spTree>
    <p:extLst>
      <p:ext uri="{BB962C8B-B14F-4D97-AF65-F5344CB8AC3E}">
        <p14:creationId xmlns:p14="http://schemas.microsoft.com/office/powerpoint/2010/main" val="3010862286"/>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241414" y="1622967"/>
            <a:ext cx="3629818" cy="2889871"/>
          </a:xfrm>
          <a:prstGeom prst="rect">
            <a:avLst/>
          </a:prstGeom>
        </p:spPr>
      </p:pic>
      <p:sp>
        <p:nvSpPr>
          <p:cNvPr id="2" name="TextBox 1"/>
          <p:cNvSpPr txBox="1"/>
          <p:nvPr/>
        </p:nvSpPr>
        <p:spPr>
          <a:xfrm>
            <a:off x="201840" y="2793703"/>
            <a:ext cx="8048614" cy="3754874"/>
          </a:xfrm>
          <a:prstGeom prst="rect">
            <a:avLst/>
          </a:prstGeom>
          <a:noFill/>
        </p:spPr>
        <p:txBody>
          <a:bodyPr wrap="square" rtlCol="0">
            <a:spAutoFit/>
          </a:bodyPr>
          <a:lstStyle/>
          <a:p>
            <a:pPr marL="285750" indent="-285750" defTabSz="457200" eaLnBrk="1" fontAlgn="auto" hangingPunct="1">
              <a:spcBef>
                <a:spcPts val="0"/>
              </a:spcBef>
              <a:spcAft>
                <a:spcPts val="0"/>
              </a:spcAft>
              <a:buFont typeface="Arial"/>
              <a:buChar char="•"/>
            </a:pPr>
            <a:r>
              <a:rPr lang="fr-FR" sz="2000" dirty="0">
                <a:solidFill>
                  <a:prstClr val="black"/>
                </a:solidFill>
                <a:latin typeface="Calibri"/>
                <a:ea typeface=""/>
                <a:cs typeface=""/>
              </a:rPr>
              <a:t>9.7 km </a:t>
            </a:r>
            <a:r>
              <a:rPr lang="fr-FR" sz="2000" dirty="0" err="1">
                <a:solidFill>
                  <a:prstClr val="black"/>
                </a:solidFill>
                <a:latin typeface="Calibri"/>
                <a:ea typeface=""/>
                <a:cs typeface=""/>
              </a:rPr>
              <a:t>east</a:t>
            </a:r>
            <a:r>
              <a:rPr lang="fr-FR" sz="2000" dirty="0">
                <a:solidFill>
                  <a:prstClr val="black"/>
                </a:solidFill>
                <a:latin typeface="Calibri"/>
                <a:ea typeface=""/>
                <a:cs typeface=""/>
              </a:rPr>
              <a:t> of the Continental </a:t>
            </a:r>
            <a:r>
              <a:rPr lang="fr-FR" sz="2000" dirty="0" err="1">
                <a:solidFill>
                  <a:prstClr val="black"/>
                </a:solidFill>
                <a:latin typeface="Calibri"/>
                <a:ea typeface=""/>
                <a:cs typeface=""/>
              </a:rPr>
              <a:t>Divide</a:t>
            </a:r>
            <a:endParaRPr lang="fr-FR" sz="2000" dirty="0">
              <a:solidFill>
                <a:prstClr val="black"/>
              </a:solidFill>
              <a:latin typeface="Calibri"/>
              <a:ea typeface=""/>
              <a:cs typeface=""/>
            </a:endParaRPr>
          </a:p>
          <a:p>
            <a:pPr marL="285750" indent="-285750" defTabSz="457200" eaLnBrk="1" fontAlgn="auto" hangingPunct="1">
              <a:spcBef>
                <a:spcPts val="0"/>
              </a:spcBef>
              <a:spcAft>
                <a:spcPts val="0"/>
              </a:spcAft>
              <a:buFont typeface="Arial"/>
              <a:buChar char="•"/>
            </a:pPr>
            <a:r>
              <a:rPr lang="fr-FR" sz="2000" dirty="0">
                <a:solidFill>
                  <a:prstClr val="black"/>
                </a:solidFill>
                <a:latin typeface="Calibri"/>
                <a:ea typeface=""/>
                <a:cs typeface=""/>
              </a:rPr>
              <a:t>C-1 </a:t>
            </a:r>
            <a:r>
              <a:rPr lang="fr-FR" sz="2000" dirty="0" err="1">
                <a:solidFill>
                  <a:prstClr val="black"/>
                </a:solidFill>
                <a:latin typeface="Calibri"/>
                <a:ea typeface=""/>
                <a:cs typeface=""/>
              </a:rPr>
              <a:t>is</a:t>
            </a:r>
            <a:r>
              <a:rPr lang="fr-FR" sz="2000" dirty="0">
                <a:solidFill>
                  <a:prstClr val="black"/>
                </a:solidFill>
                <a:latin typeface="Calibri"/>
                <a:ea typeface=""/>
                <a:cs typeface=""/>
              </a:rPr>
              <a:t> </a:t>
            </a:r>
            <a:r>
              <a:rPr lang="fr-FR" sz="2000" dirty="0" err="1">
                <a:solidFill>
                  <a:prstClr val="black"/>
                </a:solidFill>
                <a:latin typeface="Calibri"/>
                <a:ea typeface=""/>
                <a:cs typeface=""/>
              </a:rPr>
              <a:t>located</a:t>
            </a:r>
            <a:r>
              <a:rPr lang="fr-FR" sz="2000" dirty="0">
                <a:solidFill>
                  <a:prstClr val="black"/>
                </a:solidFill>
                <a:latin typeface="Calibri"/>
                <a:ea typeface=""/>
                <a:cs typeface=""/>
              </a:rPr>
              <a:t> in a Subalpine Forest</a:t>
            </a:r>
          </a:p>
          <a:p>
            <a:pPr marL="285750" indent="-285750" defTabSz="457200" eaLnBrk="1" fontAlgn="auto" hangingPunct="1">
              <a:spcBef>
                <a:spcPts val="0"/>
              </a:spcBef>
              <a:spcAft>
                <a:spcPts val="0"/>
              </a:spcAft>
              <a:buFont typeface="Arial"/>
              <a:buChar char="•"/>
            </a:pPr>
            <a:r>
              <a:rPr lang="fr-FR" sz="2000" dirty="0">
                <a:solidFill>
                  <a:prstClr val="black"/>
                </a:solidFill>
                <a:latin typeface="Calibri"/>
                <a:ea typeface=""/>
                <a:cs typeface=""/>
              </a:rPr>
              <a:t>(40º 02' 09'' N; 105º 32' 09'' W; 3021 m)</a:t>
            </a:r>
            <a:endParaRPr lang="en-US" sz="2000" dirty="0">
              <a:solidFill>
                <a:prstClr val="black"/>
              </a:solidFill>
              <a:latin typeface="Calibri"/>
              <a:ea typeface=""/>
              <a:cs typeface=""/>
            </a:endParaRPr>
          </a:p>
          <a:p>
            <a:pPr marL="285750" indent="-285750" defTabSz="457200" eaLnBrk="1" fontAlgn="auto" hangingPunct="1">
              <a:spcBef>
                <a:spcPts val="0"/>
              </a:spcBef>
              <a:spcAft>
                <a:spcPts val="0"/>
              </a:spcAft>
              <a:buFont typeface="Arial"/>
              <a:buChar char="•"/>
            </a:pPr>
            <a:r>
              <a:rPr lang="en-US" sz="2000" dirty="0">
                <a:solidFill>
                  <a:prstClr val="black"/>
                </a:solidFill>
                <a:latin typeface="Calibri"/>
                <a:ea typeface=""/>
                <a:cs typeface=""/>
              </a:rPr>
              <a:t>One column of Community Land Model (CLM)</a:t>
            </a:r>
          </a:p>
          <a:p>
            <a:pPr marL="742950" lvl="1" indent="-285750" defTabSz="457200" eaLnBrk="1" fontAlgn="auto" hangingPunct="1">
              <a:spcBef>
                <a:spcPts val="0"/>
              </a:spcBef>
              <a:spcAft>
                <a:spcPts val="0"/>
              </a:spcAft>
              <a:buFont typeface="Arial"/>
              <a:buChar char="•"/>
            </a:pPr>
            <a:r>
              <a:rPr lang="en-US" sz="2000" dirty="0">
                <a:solidFill>
                  <a:prstClr val="black"/>
                </a:solidFill>
                <a:latin typeface="Calibri"/>
                <a:ea typeface=""/>
                <a:cs typeface=""/>
              </a:rPr>
              <a:t>Spun up for 1500 years with site-specific information.</a:t>
            </a:r>
          </a:p>
          <a:p>
            <a:pPr marL="285750" indent="-285750" defTabSz="457200" eaLnBrk="1" fontAlgn="auto" hangingPunct="1">
              <a:spcBef>
                <a:spcPts val="0"/>
              </a:spcBef>
              <a:spcAft>
                <a:spcPts val="0"/>
              </a:spcAft>
              <a:buFont typeface="Arial"/>
              <a:buChar char="•"/>
            </a:pPr>
            <a:r>
              <a:rPr lang="en-US" sz="2000" dirty="0">
                <a:solidFill>
                  <a:prstClr val="black"/>
                </a:solidFill>
                <a:latin typeface="Calibri"/>
                <a:ea typeface=""/>
                <a:cs typeface=""/>
              </a:rPr>
              <a:t>64 ensemble members</a:t>
            </a:r>
          </a:p>
          <a:p>
            <a:pPr marL="285750" indent="-285750" defTabSz="457200" eaLnBrk="1" fontAlgn="auto" hangingPunct="1">
              <a:spcBef>
                <a:spcPts val="0"/>
              </a:spcBef>
              <a:spcAft>
                <a:spcPts val="0"/>
              </a:spcAft>
              <a:buFont typeface="Arial"/>
              <a:buChar char="•"/>
            </a:pPr>
            <a:r>
              <a:rPr lang="en-US" sz="2000" dirty="0">
                <a:solidFill>
                  <a:prstClr val="black"/>
                </a:solidFill>
                <a:latin typeface="Calibri"/>
                <a:ea typeface=""/>
                <a:cs typeface=""/>
              </a:rPr>
              <a:t>Forcing from the DART/CAM reanalysis,</a:t>
            </a:r>
          </a:p>
          <a:p>
            <a:pPr marL="285750" indent="-285750" defTabSz="457200" eaLnBrk="1" fontAlgn="auto" hangingPunct="1">
              <a:spcBef>
                <a:spcPts val="0"/>
              </a:spcBef>
              <a:spcAft>
                <a:spcPts val="0"/>
              </a:spcAft>
              <a:buFont typeface="Arial"/>
              <a:buChar char="•"/>
            </a:pPr>
            <a:r>
              <a:rPr lang="en-US" sz="2000" dirty="0">
                <a:solidFill>
                  <a:prstClr val="black"/>
                </a:solidFill>
                <a:latin typeface="Calibri"/>
                <a:ea typeface=""/>
                <a:cs typeface=""/>
              </a:rPr>
              <a:t>Assimilating tower fluxes of latent heat (LE), sensible heat (H), and net ecosystem production (NEP).</a:t>
            </a:r>
          </a:p>
          <a:p>
            <a:pPr marL="285750" indent="-285750" defTabSz="457200" eaLnBrk="1" fontAlgn="auto" hangingPunct="1">
              <a:spcBef>
                <a:spcPts val="0"/>
              </a:spcBef>
              <a:spcAft>
                <a:spcPts val="0"/>
              </a:spcAft>
              <a:buFont typeface="Arial"/>
              <a:buChar char="•"/>
            </a:pPr>
            <a:r>
              <a:rPr lang="en-US" sz="2000" dirty="0">
                <a:solidFill>
                  <a:prstClr val="black"/>
                </a:solidFill>
                <a:latin typeface="Calibri"/>
                <a:ea typeface=""/>
                <a:cs typeface=""/>
              </a:rPr>
              <a:t>Impacts CLM variables: LEAFC, LIVEROOTC, LIVESTEMC, DEADSTEMC, LITR1C, LITR2C, SOIL1C, SOIL2C, SOILLIQ … all of these are </a:t>
            </a:r>
            <a:r>
              <a:rPr lang="en-US" sz="2000" i="1" dirty="0">
                <a:solidFill>
                  <a:prstClr val="black"/>
                </a:solidFill>
                <a:latin typeface="Calibri"/>
                <a:ea typeface=""/>
                <a:cs typeface=""/>
              </a:rPr>
              <a:t>unobserved</a:t>
            </a:r>
            <a:r>
              <a:rPr lang="en-US" sz="2000" dirty="0">
                <a:solidFill>
                  <a:prstClr val="black"/>
                </a:solidFill>
                <a:latin typeface="Calibri"/>
                <a:ea typeface=""/>
                <a:cs typeface=""/>
              </a:rPr>
              <a:t>.</a:t>
            </a:r>
          </a:p>
          <a:p>
            <a:pPr defTabSz="457200" eaLnBrk="1" fontAlgn="auto" hangingPunct="1">
              <a:spcBef>
                <a:spcPts val="0"/>
              </a:spcBef>
              <a:spcAft>
                <a:spcPts val="0"/>
              </a:spcAft>
            </a:pPr>
            <a:r>
              <a:rPr lang="fr-FR" sz="1800" dirty="0">
                <a:solidFill>
                  <a:prstClr val="black"/>
                </a:solidFill>
                <a:latin typeface="Calibri"/>
                <a:ea typeface=""/>
                <a:cs typeface=""/>
              </a:rPr>
              <a:t>	</a:t>
            </a:r>
          </a:p>
        </p:txBody>
      </p:sp>
      <p:pic>
        <p:nvPicPr>
          <p:cNvPr id="7" name="Picture 6"/>
          <p:cNvPicPr>
            <a:picLocks noChangeAspect="1"/>
          </p:cNvPicPr>
          <p:nvPr/>
        </p:nvPicPr>
        <p:blipFill rotWithShape="1">
          <a:blip r:embed="rId3"/>
          <a:srcRect t="-31470" b="31335"/>
          <a:stretch/>
        </p:blipFill>
        <p:spPr>
          <a:xfrm>
            <a:off x="364416" y="895989"/>
            <a:ext cx="1251169" cy="1673352"/>
          </a:xfrm>
          <a:prstGeom prst="rect">
            <a:avLst/>
          </a:prstGeom>
        </p:spPr>
      </p:pic>
      <p:sp>
        <p:nvSpPr>
          <p:cNvPr id="5" name="Title 4"/>
          <p:cNvSpPr>
            <a:spLocks noGrp="1"/>
          </p:cNvSpPr>
          <p:nvPr>
            <p:ph type="title"/>
          </p:nvPr>
        </p:nvSpPr>
        <p:spPr>
          <a:xfrm>
            <a:off x="112054" y="733434"/>
            <a:ext cx="8431445" cy="1020304"/>
          </a:xfrm>
        </p:spPr>
        <p:txBody>
          <a:bodyPr>
            <a:noAutofit/>
          </a:bodyPr>
          <a:lstStyle/>
          <a:p>
            <a:pPr algn="ctr"/>
            <a:r>
              <a:rPr lang="en-US" sz="3200" cap="none" dirty="0">
                <a:solidFill>
                  <a:srgbClr val="1F497D"/>
                </a:solidFill>
                <a:latin typeface="+mj-lt"/>
              </a:rPr>
              <a:t>In collaboration with Andy Fox (U. Arizona)</a:t>
            </a:r>
            <a:br>
              <a:rPr lang="en-US" sz="3200" cap="none" dirty="0">
                <a:solidFill>
                  <a:srgbClr val="1F497D"/>
                </a:solidFill>
                <a:latin typeface="+mj-lt"/>
              </a:rPr>
            </a:br>
            <a:r>
              <a:rPr lang="en-US" sz="3200" cap="none" dirty="0">
                <a:solidFill>
                  <a:srgbClr val="1F497D"/>
                </a:solidFill>
                <a:latin typeface="+mj-lt"/>
              </a:rPr>
              <a:t> An experiment at Niwot Ridge</a:t>
            </a:r>
          </a:p>
        </p:txBody>
      </p:sp>
      <p:sp>
        <p:nvSpPr>
          <p:cNvPr id="8" name="TextBox 7">
            <a:extLst>
              <a:ext uri="{FF2B5EF4-FFF2-40B4-BE49-F238E27FC236}">
                <a16:creationId xmlns:a16="http://schemas.microsoft.com/office/drawing/2014/main" id="{E953BCED-0ECF-7948-B4B9-D5F13391A593}"/>
              </a:ext>
            </a:extLst>
          </p:cNvPr>
          <p:cNvSpPr txBox="1"/>
          <p:nvPr/>
        </p:nvSpPr>
        <p:spPr>
          <a:xfrm>
            <a:off x="0" y="-1"/>
            <a:ext cx="9144000" cy="523220"/>
          </a:xfrm>
          <a:prstGeom prst="rect">
            <a:avLst/>
          </a:prstGeom>
          <a:solidFill>
            <a:srgbClr val="3366FF"/>
          </a:solidFill>
        </p:spPr>
        <p:txBody>
          <a:bodyPr wrap="square" rtlCol="0">
            <a:spAutoFit/>
          </a:bodyPr>
          <a:lstStyle/>
          <a:p>
            <a:pPr algn="ctr" defTabSz="914400" eaLnBrk="0" fontAlgn="base" hangingPunct="0">
              <a:spcBef>
                <a:spcPct val="0"/>
              </a:spcBef>
              <a:spcAft>
                <a:spcPct val="0"/>
              </a:spcAft>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110" charset="0"/>
                <a:ea typeface="ＭＳ Ｐゴシック" pitchFamily="-110" charset="-128"/>
                <a:cs typeface="ＭＳ Ｐゴシック" pitchFamily="-110" charset="-128"/>
              </a:rPr>
              <a:t>Estimating Ecosystem Variables in CLM</a:t>
            </a:r>
          </a:p>
        </p:txBody>
      </p:sp>
      <p:sp>
        <p:nvSpPr>
          <p:cNvPr id="9" name="Slide Number Placeholder 3">
            <a:extLst>
              <a:ext uri="{FF2B5EF4-FFF2-40B4-BE49-F238E27FC236}">
                <a16:creationId xmlns:a16="http://schemas.microsoft.com/office/drawing/2014/main" id="{5589DCC6-E11F-AA41-9D38-65571559D423}"/>
              </a:ext>
            </a:extLst>
          </p:cNvPr>
          <p:cNvSpPr txBox="1">
            <a:spLocks/>
          </p:cNvSpPr>
          <p:nvPr/>
        </p:nvSpPr>
        <p:spPr>
          <a:xfrm>
            <a:off x="0" y="6581001"/>
            <a:ext cx="2228110" cy="276999"/>
          </a:xfrm>
          <a:prstGeom prst="rect">
            <a:avLst/>
          </a:prstGeom>
        </p:spPr>
        <p:txBody>
          <a:bodyPr wrap="none">
            <a:spAutoFit/>
          </a:bodyPr>
          <a:lstStyle>
            <a:defPPr>
              <a:defRPr lang="en-US"/>
            </a:defPPr>
            <a:lvl1pPr marL="0" algn="l" defTabSz="457200" rtl="0" eaLnBrk="1" latinLnBrk="0" hangingPunct="1">
              <a:defRPr sz="18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45</a:t>
            </a:fld>
            <a:endParaRPr lang="en-US" sz="1200" dirty="0">
              <a:solidFill>
                <a:schemeClr val="tx1"/>
              </a:solidFill>
            </a:endParaRPr>
          </a:p>
        </p:txBody>
      </p:sp>
    </p:spTree>
    <p:extLst>
      <p:ext uri="{BB962C8B-B14F-4D97-AF65-F5344CB8AC3E}">
        <p14:creationId xmlns:p14="http://schemas.microsoft.com/office/powerpoint/2010/main" val="42283186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6" descr="Untitled.png"/>
          <p:cNvPicPr>
            <a:picLocks noChangeAspect="1"/>
          </p:cNvPicPr>
          <p:nvPr/>
        </p:nvPicPr>
        <p:blipFill>
          <a:blip r:embed="rId2"/>
          <a:srcRect l="-18" r="-18"/>
          <a:stretch>
            <a:fillRect/>
          </a:stretch>
        </p:blipFill>
        <p:spPr>
          <a:xfrm>
            <a:off x="275431" y="465940"/>
            <a:ext cx="8868214" cy="6400800"/>
          </a:xfrm>
          <a:prstGeom prst="rect">
            <a:avLst/>
          </a:prstGeom>
        </p:spPr>
      </p:pic>
      <p:sp>
        <p:nvSpPr>
          <p:cNvPr id="5" name="TextBox 4"/>
          <p:cNvSpPr txBox="1"/>
          <p:nvPr/>
        </p:nvSpPr>
        <p:spPr>
          <a:xfrm>
            <a:off x="4245136" y="6219586"/>
            <a:ext cx="1454244" cy="461665"/>
          </a:xfrm>
          <a:prstGeom prst="rect">
            <a:avLst/>
          </a:prstGeom>
          <a:solidFill>
            <a:schemeClr val="bg1"/>
          </a:solidFill>
        </p:spPr>
        <p:txBody>
          <a:bodyPr wrap="none" rtlCol="0">
            <a:spAutoFit/>
          </a:bodyPr>
          <a:lstStyle/>
          <a:p>
            <a:pPr defTabSz="457200" eaLnBrk="1" fontAlgn="auto" hangingPunct="1">
              <a:spcBef>
                <a:spcPts val="0"/>
              </a:spcBef>
              <a:spcAft>
                <a:spcPts val="0"/>
              </a:spcAft>
            </a:pPr>
            <a:r>
              <a:rPr lang="en-US" dirty="0">
                <a:solidFill>
                  <a:prstClr val="black"/>
                </a:solidFill>
                <a:latin typeface="Calibri"/>
                <a:ea typeface=""/>
                <a:cs typeface=""/>
              </a:rPr>
              <a:t>June 2004</a:t>
            </a:r>
          </a:p>
        </p:txBody>
      </p:sp>
      <p:grpSp>
        <p:nvGrpSpPr>
          <p:cNvPr id="6" name="Group 5"/>
          <p:cNvGrpSpPr/>
          <p:nvPr/>
        </p:nvGrpSpPr>
        <p:grpSpPr>
          <a:xfrm>
            <a:off x="168952" y="3272964"/>
            <a:ext cx="1622630" cy="646331"/>
            <a:chOff x="213742" y="1286935"/>
            <a:chExt cx="1622630" cy="646331"/>
          </a:xfrm>
        </p:grpSpPr>
        <p:sp>
          <p:nvSpPr>
            <p:cNvPr id="7" name="TextBox 6"/>
            <p:cNvSpPr txBox="1"/>
            <p:nvPr/>
          </p:nvSpPr>
          <p:spPr>
            <a:xfrm>
              <a:off x="213742" y="1286935"/>
              <a:ext cx="1020983" cy="646331"/>
            </a:xfrm>
            <a:prstGeom prst="rect">
              <a:avLst/>
            </a:prstGeom>
            <a:noFill/>
          </p:spPr>
          <p:txBody>
            <a:bodyPr wrap="none" rtlCol="0">
              <a:spAutoFit/>
            </a:bodyPr>
            <a:lstStyle/>
            <a:p>
              <a:pPr algn="r" defTabSz="457200" eaLnBrk="1" fontAlgn="auto" hangingPunct="1">
                <a:spcBef>
                  <a:spcPts val="0"/>
                </a:spcBef>
                <a:spcAft>
                  <a:spcPts val="0"/>
                </a:spcAft>
              </a:pPr>
              <a:r>
                <a:rPr lang="en-US" sz="1800" dirty="0">
                  <a:solidFill>
                    <a:prstClr val="black"/>
                  </a:solidFill>
                  <a:latin typeface="Calibri"/>
                  <a:ea typeface=""/>
                  <a:cs typeface=""/>
                </a:rPr>
                <a:t>Free Run</a:t>
              </a:r>
            </a:p>
            <a:p>
              <a:pPr algn="r" defTabSz="457200" eaLnBrk="1" fontAlgn="auto" hangingPunct="1">
                <a:spcBef>
                  <a:spcPts val="0"/>
                </a:spcBef>
                <a:spcAft>
                  <a:spcPts val="0"/>
                </a:spcAft>
              </a:pPr>
              <a:r>
                <a:rPr lang="en-US" sz="1800" dirty="0" err="1">
                  <a:solidFill>
                    <a:prstClr val="black"/>
                  </a:solidFill>
                  <a:latin typeface="Calibri"/>
                  <a:ea typeface=""/>
                  <a:cs typeface=""/>
                </a:rPr>
                <a:t>Assim</a:t>
              </a:r>
              <a:endParaRPr lang="en-US" sz="1800" dirty="0">
                <a:solidFill>
                  <a:prstClr val="black"/>
                </a:solidFill>
                <a:latin typeface="Calibri"/>
                <a:ea typeface=""/>
                <a:cs typeface=""/>
              </a:endParaRPr>
            </a:p>
          </p:txBody>
        </p:sp>
        <p:cxnSp>
          <p:nvCxnSpPr>
            <p:cNvPr id="8" name="Straight Connector 7"/>
            <p:cNvCxnSpPr/>
            <p:nvPr/>
          </p:nvCxnSpPr>
          <p:spPr>
            <a:xfrm>
              <a:off x="1164876" y="1522592"/>
              <a:ext cx="671496"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164876" y="1798593"/>
              <a:ext cx="671496"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TextBox 11">
            <a:extLst>
              <a:ext uri="{FF2B5EF4-FFF2-40B4-BE49-F238E27FC236}">
                <a16:creationId xmlns:a16="http://schemas.microsoft.com/office/drawing/2014/main" id="{51F2173F-F9BC-A449-A14A-56395B5E52BB}"/>
              </a:ext>
            </a:extLst>
          </p:cNvPr>
          <p:cNvSpPr txBox="1"/>
          <p:nvPr/>
        </p:nvSpPr>
        <p:spPr>
          <a:xfrm>
            <a:off x="0" y="-1"/>
            <a:ext cx="9144000" cy="523220"/>
          </a:xfrm>
          <a:prstGeom prst="rect">
            <a:avLst/>
          </a:prstGeom>
          <a:solidFill>
            <a:srgbClr val="3366FF"/>
          </a:solidFill>
        </p:spPr>
        <p:txBody>
          <a:bodyPr wrap="square" rtlCol="0">
            <a:spAutoFit/>
          </a:bodyPr>
          <a:lstStyle/>
          <a:p>
            <a:pPr algn="ctr" defTabSz="914400" eaLnBrk="0" fontAlgn="base" hangingPunct="0">
              <a:spcBef>
                <a:spcPct val="0"/>
              </a:spcBef>
              <a:spcAft>
                <a:spcPct val="0"/>
              </a:spcAft>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110" charset="0"/>
                <a:ea typeface="ＭＳ Ｐゴシック" pitchFamily="-110" charset="-128"/>
                <a:cs typeface="ＭＳ Ｐゴシック" pitchFamily="-110" charset="-128"/>
              </a:rPr>
              <a:t>Estimating Ecosystem Variables in CLM</a:t>
            </a:r>
          </a:p>
        </p:txBody>
      </p:sp>
      <p:sp>
        <p:nvSpPr>
          <p:cNvPr id="13" name="TextBox 12">
            <a:extLst>
              <a:ext uri="{FF2B5EF4-FFF2-40B4-BE49-F238E27FC236}">
                <a16:creationId xmlns:a16="http://schemas.microsoft.com/office/drawing/2014/main" id="{1E56B06D-F648-6C45-9FF3-8BCEAB805AA1}"/>
              </a:ext>
            </a:extLst>
          </p:cNvPr>
          <p:cNvSpPr txBox="1"/>
          <p:nvPr/>
        </p:nvSpPr>
        <p:spPr>
          <a:xfrm>
            <a:off x="381000" y="523219"/>
            <a:ext cx="6972300" cy="400110"/>
          </a:xfrm>
          <a:prstGeom prst="rect">
            <a:avLst/>
          </a:prstGeom>
          <a:noFill/>
        </p:spPr>
        <p:txBody>
          <a:bodyPr wrap="square" rtlCol="0">
            <a:spAutoFit/>
          </a:bodyPr>
          <a:lstStyle/>
          <a:p>
            <a:r>
              <a:rPr lang="en-US" sz="2000" dirty="0"/>
              <a:t>Unobserved variables are updated. </a:t>
            </a:r>
          </a:p>
        </p:txBody>
      </p:sp>
      <p:sp>
        <p:nvSpPr>
          <p:cNvPr id="11" name="Slide Number Placeholder 3">
            <a:extLst>
              <a:ext uri="{FF2B5EF4-FFF2-40B4-BE49-F238E27FC236}">
                <a16:creationId xmlns:a16="http://schemas.microsoft.com/office/drawing/2014/main" id="{87DDDEE0-05B7-954A-A3EB-DC310DCEFB59}"/>
              </a:ext>
            </a:extLst>
          </p:cNvPr>
          <p:cNvSpPr>
            <a:spLocks noGrp="1"/>
          </p:cNvSpPr>
          <p:nvPr>
            <p:ph type="sldNum" sz="quarter" idx="12"/>
          </p:nvPr>
        </p:nvSpPr>
        <p:spPr>
          <a:xfrm>
            <a:off x="0" y="6581001"/>
            <a:ext cx="2228110" cy="276999"/>
          </a:xfrm>
          <a:prstGeom prst="rect">
            <a:avLst/>
          </a:prstGeom>
        </p:spPr>
        <p:txBody>
          <a:bodyPr wrap="none">
            <a:spAutoFit/>
          </a:bodyPr>
          <a:lstStyle>
            <a:lvl1pPr>
              <a:defRPr>
                <a:solidFill>
                  <a:schemeClr val="bg1">
                    <a:lumMod val="50000"/>
                  </a:schemeClr>
                </a:solidFill>
              </a:defRPr>
            </a:lvl1pPr>
          </a:lstStyle>
          <a:p>
            <a:r>
              <a:rPr lang="en-US" sz="1200" dirty="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46</a:t>
            </a:fld>
            <a:endParaRPr lang="en-US" sz="1200" dirty="0">
              <a:solidFill>
                <a:schemeClr val="tx1"/>
              </a:solidFill>
            </a:endParaRPr>
          </a:p>
        </p:txBody>
      </p:sp>
    </p:spTree>
    <p:extLst>
      <p:ext uri="{BB962C8B-B14F-4D97-AF65-F5344CB8AC3E}">
        <p14:creationId xmlns:p14="http://schemas.microsoft.com/office/powerpoint/2010/main" val="39108698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novation_GIMMS_plot_LAI240_VALUE_Jul_2001.png"/>
          <p:cNvPicPr>
            <a:picLocks noChangeAspect="1"/>
          </p:cNvPicPr>
          <p:nvPr/>
        </p:nvPicPr>
        <p:blipFill rotWithShape="1">
          <a:blip r:embed="rId3">
            <a:extLst>
              <a:ext uri="{28A0092B-C50C-407E-A947-70E740481C1C}">
                <a14:useLocalDpi xmlns:a14="http://schemas.microsoft.com/office/drawing/2010/main" val="0"/>
              </a:ext>
            </a:extLst>
          </a:blip>
          <a:srcRect l="6243" t="3009" r="38262" b="5135"/>
          <a:stretch/>
        </p:blipFill>
        <p:spPr>
          <a:xfrm>
            <a:off x="578917" y="1599594"/>
            <a:ext cx="3513358" cy="4360300"/>
          </a:xfrm>
          <a:prstGeom prst="rect">
            <a:avLst/>
          </a:prstGeom>
        </p:spPr>
      </p:pic>
      <p:pic>
        <p:nvPicPr>
          <p:cNvPr id="5" name="Picture 4" descr="Innovation_GIMMS_plot_LAI240_VALUE_AUG_2001.png"/>
          <p:cNvPicPr>
            <a:picLocks noChangeAspect="1"/>
          </p:cNvPicPr>
          <p:nvPr/>
        </p:nvPicPr>
        <p:blipFill rotWithShape="1">
          <a:blip r:embed="rId4">
            <a:extLst>
              <a:ext uri="{28A0092B-C50C-407E-A947-70E740481C1C}">
                <a14:useLocalDpi xmlns:a14="http://schemas.microsoft.com/office/drawing/2010/main" val="0"/>
              </a:ext>
            </a:extLst>
          </a:blip>
          <a:srcRect l="8836" t="3009" r="38262" b="5135"/>
          <a:stretch/>
        </p:blipFill>
        <p:spPr>
          <a:xfrm>
            <a:off x="4908298" y="1606632"/>
            <a:ext cx="3343775" cy="4353262"/>
          </a:xfrm>
          <a:prstGeom prst="rect">
            <a:avLst/>
          </a:prstGeom>
        </p:spPr>
      </p:pic>
      <p:sp>
        <p:nvSpPr>
          <p:cNvPr id="3" name="Footer Placeholder 2">
            <a:extLst>
              <a:ext uri="{FF2B5EF4-FFF2-40B4-BE49-F238E27FC236}">
                <a16:creationId xmlns:a16="http://schemas.microsoft.com/office/drawing/2014/main" id="{5CD9A3D2-0AD9-974F-8417-77F7015F1B6B}"/>
              </a:ext>
            </a:extLst>
          </p:cNvPr>
          <p:cNvSpPr>
            <a:spLocks noGrp="1"/>
          </p:cNvSpPr>
          <p:nvPr>
            <p:ph type="ftr" sz="quarter" idx="11"/>
          </p:nvPr>
        </p:nvSpPr>
        <p:spPr/>
        <p:txBody>
          <a:bodyPr/>
          <a:lstStyle/>
          <a:p>
            <a:r>
              <a:rPr lang="en-US"/>
              <a:t>CISL Seminar: 6 Nov 2019</a:t>
            </a:r>
            <a:endParaRPr lang="en-US" dirty="0"/>
          </a:p>
        </p:txBody>
      </p:sp>
      <p:sp>
        <p:nvSpPr>
          <p:cNvPr id="6" name="TextBox 5">
            <a:extLst>
              <a:ext uri="{FF2B5EF4-FFF2-40B4-BE49-F238E27FC236}">
                <a16:creationId xmlns:a16="http://schemas.microsoft.com/office/drawing/2014/main" id="{6A0DEB24-6E16-E545-AC4C-621702F15522}"/>
              </a:ext>
            </a:extLst>
          </p:cNvPr>
          <p:cNvSpPr txBox="1"/>
          <p:nvPr/>
        </p:nvSpPr>
        <p:spPr>
          <a:xfrm>
            <a:off x="0" y="-1"/>
            <a:ext cx="9144000" cy="523220"/>
          </a:xfrm>
          <a:prstGeom prst="rect">
            <a:avLst/>
          </a:prstGeom>
          <a:solidFill>
            <a:srgbClr val="3366FF"/>
          </a:solidFill>
        </p:spPr>
        <p:txBody>
          <a:bodyPr wrap="square" rtlCol="0">
            <a:spAutoFit/>
          </a:bodyPr>
          <a:lstStyle/>
          <a:p>
            <a:pPr algn="ctr" defTabSz="914400" eaLnBrk="0" fontAlgn="base" hangingPunct="0">
              <a:spcBef>
                <a:spcPct val="0"/>
              </a:spcBef>
              <a:spcAft>
                <a:spcPct val="0"/>
              </a:spcAft>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110" charset="0"/>
                <a:ea typeface="ＭＳ Ｐゴシック" pitchFamily="-110" charset="-128"/>
                <a:cs typeface="ＭＳ Ｐゴシック" pitchFamily="-110" charset="-128"/>
              </a:rPr>
              <a:t>Estimating Ecosystem Variables in CLM</a:t>
            </a:r>
          </a:p>
        </p:txBody>
      </p:sp>
      <p:sp>
        <p:nvSpPr>
          <p:cNvPr id="9" name="TextBox 8">
            <a:extLst>
              <a:ext uri="{FF2B5EF4-FFF2-40B4-BE49-F238E27FC236}">
                <a16:creationId xmlns:a16="http://schemas.microsoft.com/office/drawing/2014/main" id="{7D7937EC-C441-1A46-9BAC-9856BBFBA20A}"/>
              </a:ext>
            </a:extLst>
          </p:cNvPr>
          <p:cNvSpPr txBox="1"/>
          <p:nvPr/>
        </p:nvSpPr>
        <p:spPr>
          <a:xfrm>
            <a:off x="63500" y="958850"/>
            <a:ext cx="8807450" cy="400110"/>
          </a:xfrm>
          <a:prstGeom prst="rect">
            <a:avLst/>
          </a:prstGeom>
          <a:noFill/>
        </p:spPr>
        <p:txBody>
          <a:bodyPr wrap="square" rtlCol="0">
            <a:spAutoFit/>
          </a:bodyPr>
          <a:lstStyle/>
          <a:p>
            <a:r>
              <a:rPr lang="en-US" sz="2000" dirty="0"/>
              <a:t>Global case. Remote sensing DA changes to Leaf Area Index estimates.</a:t>
            </a:r>
          </a:p>
        </p:txBody>
      </p:sp>
      <p:sp>
        <p:nvSpPr>
          <p:cNvPr id="7" name="Slide Number Placeholder 3">
            <a:extLst>
              <a:ext uri="{FF2B5EF4-FFF2-40B4-BE49-F238E27FC236}">
                <a16:creationId xmlns:a16="http://schemas.microsoft.com/office/drawing/2014/main" id="{C20D1609-2836-6B43-9C25-FE107A897663}"/>
              </a:ext>
            </a:extLst>
          </p:cNvPr>
          <p:cNvSpPr txBox="1">
            <a:spLocks/>
          </p:cNvSpPr>
          <p:nvPr/>
        </p:nvSpPr>
        <p:spPr>
          <a:xfrm>
            <a:off x="0" y="6581001"/>
            <a:ext cx="2228110" cy="276999"/>
          </a:xfrm>
          <a:prstGeom prst="rect">
            <a:avLst/>
          </a:prstGeom>
        </p:spPr>
        <p:txBody>
          <a:bodyPr wrap="none">
            <a:spAutoFit/>
          </a:bodyPr>
          <a:lstStyle>
            <a:defPPr>
              <a:defRPr lang="en-US"/>
            </a:defPPr>
            <a:lvl1pPr marL="0" algn="l" defTabSz="457200" rtl="0" eaLnBrk="1" latinLnBrk="0" hangingPunct="1">
              <a:defRPr sz="18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47</a:t>
            </a:fld>
            <a:endParaRPr lang="en-US" sz="1200" dirty="0">
              <a:solidFill>
                <a:schemeClr val="tx1"/>
              </a:solidFill>
            </a:endParaRPr>
          </a:p>
        </p:txBody>
      </p:sp>
    </p:spTree>
    <p:extLst>
      <p:ext uri="{BB962C8B-B14F-4D97-AF65-F5344CB8AC3E}">
        <p14:creationId xmlns:p14="http://schemas.microsoft.com/office/powerpoint/2010/main" val="17364868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defTabSz="914400" eaLnBrk="0" fontAlgn="base" hangingPunct="0">
              <a:spcBef>
                <a:spcPct val="0"/>
              </a:spcBef>
              <a:spcAft>
                <a:spcPct val="0"/>
              </a:spcAft>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110" charset="0"/>
                <a:ea typeface="ＭＳ Ｐゴシック" pitchFamily="-110" charset="-128"/>
                <a:cs typeface="ＭＳ Ｐゴシック" pitchFamily="-110" charset="-128"/>
              </a:rPr>
              <a:t>Cool Science Example 5</a:t>
            </a:r>
          </a:p>
        </p:txBody>
      </p:sp>
      <p:sp>
        <p:nvSpPr>
          <p:cNvPr id="5" name="TextBox 4">
            <a:extLst>
              <a:ext uri="{FF2B5EF4-FFF2-40B4-BE49-F238E27FC236}">
                <a16:creationId xmlns:a16="http://schemas.microsoft.com/office/drawing/2014/main" id="{A8D8E703-E302-5E46-8DAE-362BF0F67FA7}"/>
              </a:ext>
            </a:extLst>
          </p:cNvPr>
          <p:cNvSpPr txBox="1"/>
          <p:nvPr/>
        </p:nvSpPr>
        <p:spPr>
          <a:xfrm>
            <a:off x="648627" y="1041113"/>
            <a:ext cx="2938409" cy="2585323"/>
          </a:xfrm>
          <a:prstGeom prst="rect">
            <a:avLst/>
          </a:prstGeom>
          <a:noFill/>
        </p:spPr>
        <p:txBody>
          <a:bodyPr wrap="square" rtlCol="0">
            <a:spAutoFit/>
          </a:bodyPr>
          <a:lstStyle/>
          <a:p>
            <a:r>
              <a:rPr lang="en-US" u="sng" dirty="0" err="1"/>
              <a:t>DAReS</a:t>
            </a:r>
            <a:r>
              <a:rPr lang="en-US" u="sng" dirty="0"/>
              <a:t> Lead</a:t>
            </a:r>
          </a:p>
          <a:p>
            <a:r>
              <a:rPr lang="en-US" dirty="0"/>
              <a:t>Jeff Anderson</a:t>
            </a:r>
          </a:p>
          <a:p>
            <a:endParaRPr lang="en-US" dirty="0"/>
          </a:p>
          <a:p>
            <a:endParaRPr lang="en-US" dirty="0"/>
          </a:p>
          <a:p>
            <a:r>
              <a:rPr lang="en-US" dirty="0"/>
              <a:t>With </a:t>
            </a:r>
            <a:r>
              <a:rPr lang="en-US" dirty="0" err="1"/>
              <a:t>DAReS</a:t>
            </a:r>
            <a:r>
              <a:rPr lang="en-US" dirty="0"/>
              <a:t> since before it existed.</a:t>
            </a:r>
          </a:p>
          <a:p>
            <a:endParaRPr lang="en-US" dirty="0"/>
          </a:p>
          <a:p>
            <a:endParaRPr lang="en-US" dirty="0"/>
          </a:p>
          <a:p>
            <a:endParaRPr lang="en-US" dirty="0"/>
          </a:p>
        </p:txBody>
      </p:sp>
      <p:sp>
        <p:nvSpPr>
          <p:cNvPr id="7" name="TextBox 6">
            <a:extLst>
              <a:ext uri="{FF2B5EF4-FFF2-40B4-BE49-F238E27FC236}">
                <a16:creationId xmlns:a16="http://schemas.microsoft.com/office/drawing/2014/main" id="{3C80FCBA-84AD-164E-AA9F-D1F0C609FEFC}"/>
              </a:ext>
            </a:extLst>
          </p:cNvPr>
          <p:cNvSpPr txBox="1"/>
          <p:nvPr/>
        </p:nvSpPr>
        <p:spPr>
          <a:xfrm>
            <a:off x="4743735" y="1091320"/>
            <a:ext cx="3215812" cy="1200329"/>
          </a:xfrm>
          <a:prstGeom prst="rect">
            <a:avLst/>
          </a:prstGeom>
          <a:noFill/>
        </p:spPr>
        <p:txBody>
          <a:bodyPr wrap="square" rtlCol="0">
            <a:spAutoFit/>
          </a:bodyPr>
          <a:lstStyle/>
          <a:p>
            <a:r>
              <a:rPr lang="en-US" u="sng" dirty="0"/>
              <a:t>Forecast Model</a:t>
            </a:r>
          </a:p>
          <a:p>
            <a:r>
              <a:rPr lang="en-US" dirty="0"/>
              <a:t>WACCM-X</a:t>
            </a:r>
          </a:p>
          <a:p>
            <a:r>
              <a:rPr lang="en-US" dirty="0"/>
              <a:t>Whole Atmosphere Community Climate Model, Extended Top</a:t>
            </a:r>
          </a:p>
        </p:txBody>
      </p:sp>
      <p:sp>
        <p:nvSpPr>
          <p:cNvPr id="8" name="TextBox 7">
            <a:extLst>
              <a:ext uri="{FF2B5EF4-FFF2-40B4-BE49-F238E27FC236}">
                <a16:creationId xmlns:a16="http://schemas.microsoft.com/office/drawing/2014/main" id="{41D0B1BC-D7DF-B845-A391-92A144366A28}"/>
              </a:ext>
            </a:extLst>
          </p:cNvPr>
          <p:cNvSpPr txBox="1"/>
          <p:nvPr/>
        </p:nvSpPr>
        <p:spPr>
          <a:xfrm>
            <a:off x="4743735" y="2877741"/>
            <a:ext cx="2650733" cy="923330"/>
          </a:xfrm>
          <a:prstGeom prst="rect">
            <a:avLst/>
          </a:prstGeom>
          <a:noFill/>
        </p:spPr>
        <p:txBody>
          <a:bodyPr wrap="square" rtlCol="0">
            <a:spAutoFit/>
          </a:bodyPr>
          <a:lstStyle/>
          <a:p>
            <a:r>
              <a:rPr lang="en-US" u="sng" dirty="0"/>
              <a:t>Science Collaborator</a:t>
            </a:r>
          </a:p>
          <a:p>
            <a:r>
              <a:rPr lang="en-US" dirty="0"/>
              <a:t>HAO (Nick </a:t>
            </a:r>
            <a:r>
              <a:rPr lang="en-US" dirty="0" err="1"/>
              <a:t>Pedatella</a:t>
            </a:r>
            <a:r>
              <a:rPr lang="en-US" dirty="0"/>
              <a:t>)</a:t>
            </a:r>
          </a:p>
          <a:p>
            <a:r>
              <a:rPr lang="en-US" dirty="0"/>
              <a:t>Colorado</a:t>
            </a:r>
          </a:p>
        </p:txBody>
      </p:sp>
      <p:sp>
        <p:nvSpPr>
          <p:cNvPr id="9" name="TextBox 8">
            <a:extLst>
              <a:ext uri="{FF2B5EF4-FFF2-40B4-BE49-F238E27FC236}">
                <a16:creationId xmlns:a16="http://schemas.microsoft.com/office/drawing/2014/main" id="{7AE3BCC8-62D6-4D44-91C3-D46B1D854120}"/>
              </a:ext>
            </a:extLst>
          </p:cNvPr>
          <p:cNvSpPr txBox="1"/>
          <p:nvPr/>
        </p:nvSpPr>
        <p:spPr>
          <a:xfrm>
            <a:off x="4743735" y="4560801"/>
            <a:ext cx="2537717" cy="923330"/>
          </a:xfrm>
          <a:prstGeom prst="rect">
            <a:avLst/>
          </a:prstGeom>
          <a:noFill/>
        </p:spPr>
        <p:txBody>
          <a:bodyPr wrap="square" rtlCol="0">
            <a:spAutoFit/>
          </a:bodyPr>
          <a:lstStyle/>
          <a:p>
            <a:r>
              <a:rPr lang="en-US" u="sng" dirty="0"/>
              <a:t>DA Capability</a:t>
            </a:r>
          </a:p>
          <a:p>
            <a:r>
              <a:rPr lang="en-US" dirty="0"/>
              <a:t>Observing System Evaluation</a:t>
            </a:r>
          </a:p>
        </p:txBody>
      </p:sp>
      <p:sp>
        <p:nvSpPr>
          <p:cNvPr id="10" name="Rectangle 9">
            <a:extLst>
              <a:ext uri="{FF2B5EF4-FFF2-40B4-BE49-F238E27FC236}">
                <a16:creationId xmlns:a16="http://schemas.microsoft.com/office/drawing/2014/main" id="{8BA68DF2-5080-034E-BD61-7955B2DADC08}"/>
              </a:ext>
            </a:extLst>
          </p:cNvPr>
          <p:cNvSpPr/>
          <p:nvPr/>
        </p:nvSpPr>
        <p:spPr>
          <a:xfrm>
            <a:off x="520700" y="934948"/>
            <a:ext cx="8159750" cy="5205502"/>
          </a:xfrm>
          <a:prstGeom prst="rect">
            <a:avLst/>
          </a:prstGeom>
          <a:noFill/>
          <a:ln w="69850" cmpd="dbl">
            <a:solidFill>
              <a:srgbClr val="2B5DC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3738BF2-3B92-CB41-A00C-65E37DF9588E}"/>
              </a:ext>
            </a:extLst>
          </p:cNvPr>
          <p:cNvCxnSpPr>
            <a:stCxn id="10" idx="0"/>
            <a:endCxn id="10" idx="2"/>
          </p:cNvCxnSpPr>
          <p:nvPr/>
        </p:nvCxnSpPr>
        <p:spPr>
          <a:xfrm>
            <a:off x="4600575" y="934948"/>
            <a:ext cx="0" cy="5205502"/>
          </a:xfrm>
          <a:prstGeom prst="line">
            <a:avLst/>
          </a:prstGeom>
          <a:ln>
            <a:solidFill>
              <a:srgbClr val="2B5DCE"/>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6EA0338-9841-104F-8333-0D19E0ACE47F}"/>
              </a:ext>
            </a:extLst>
          </p:cNvPr>
          <p:cNvCxnSpPr/>
          <p:nvPr/>
        </p:nvCxnSpPr>
        <p:spPr>
          <a:xfrm>
            <a:off x="4600575" y="2670967"/>
            <a:ext cx="4079875" cy="0"/>
          </a:xfrm>
          <a:prstGeom prst="line">
            <a:avLst/>
          </a:prstGeom>
          <a:ln>
            <a:solidFill>
              <a:srgbClr val="2B5DCE"/>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32909720-353F-7648-AE10-60B9C5005082}"/>
              </a:ext>
            </a:extLst>
          </p:cNvPr>
          <p:cNvCxnSpPr/>
          <p:nvPr/>
        </p:nvCxnSpPr>
        <p:spPr>
          <a:xfrm>
            <a:off x="4600574" y="4354028"/>
            <a:ext cx="4079875" cy="0"/>
          </a:xfrm>
          <a:prstGeom prst="line">
            <a:avLst/>
          </a:prstGeom>
          <a:ln>
            <a:solidFill>
              <a:srgbClr val="2B5DCE"/>
            </a:soli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3">
            <a:extLst>
              <a:ext uri="{FF2B5EF4-FFF2-40B4-BE49-F238E27FC236}">
                <a16:creationId xmlns:a16="http://schemas.microsoft.com/office/drawing/2014/main" id="{D95538B9-5C97-8C4B-AEEA-234405E1E945}"/>
              </a:ext>
            </a:extLst>
          </p:cNvPr>
          <p:cNvSpPr txBox="1">
            <a:spLocks/>
          </p:cNvSpPr>
          <p:nvPr/>
        </p:nvSpPr>
        <p:spPr>
          <a:xfrm>
            <a:off x="0" y="6581001"/>
            <a:ext cx="2228110" cy="276999"/>
          </a:xfrm>
          <a:prstGeom prst="rect">
            <a:avLst/>
          </a:prstGeom>
        </p:spPr>
        <p:txBody>
          <a:bodyPr wrap="none">
            <a:spAutoFit/>
          </a:bodyPr>
          <a:lstStyle>
            <a:defPPr>
              <a:defRPr lang="en-US"/>
            </a:defPPr>
            <a:lvl1pPr marL="0" algn="l" defTabSz="457200" rtl="0" eaLnBrk="1" latinLnBrk="0" hangingPunct="1">
              <a:defRPr sz="18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48</a:t>
            </a:fld>
            <a:endParaRPr lang="en-US" sz="1200" dirty="0">
              <a:solidFill>
                <a:schemeClr val="tx1"/>
              </a:solidFill>
            </a:endParaRPr>
          </a:p>
        </p:txBody>
      </p:sp>
    </p:spTree>
    <p:extLst>
      <p:ext uri="{BB962C8B-B14F-4D97-AF65-F5344CB8AC3E}">
        <p14:creationId xmlns:p14="http://schemas.microsoft.com/office/powerpoint/2010/main" val="2219567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extBox 78"/>
          <p:cNvSpPr txBox="1"/>
          <p:nvPr/>
        </p:nvSpPr>
        <p:spPr>
          <a:xfrm>
            <a:off x="0" y="1661"/>
            <a:ext cx="9144000" cy="523220"/>
          </a:xfrm>
          <a:prstGeom prst="rect">
            <a:avLst/>
          </a:prstGeom>
          <a:solidFill>
            <a:srgbClr val="3366FF"/>
          </a:solidFill>
        </p:spPr>
        <p:txBody>
          <a:bodyPr wrap="square" rtlCol="0">
            <a:spAutoFit/>
          </a:bodyPr>
          <a:lstStyle/>
          <a:p>
            <a:pPr algn="ctr"/>
            <a:r>
              <a:rPr lang="en-US" sz="2800" dirty="0">
                <a:solidFill>
                  <a:schemeClr val="bg1"/>
                </a:solidFill>
              </a:rPr>
              <a:t>Deep Atmospheric Component Coupled DA </a:t>
            </a:r>
          </a:p>
        </p:txBody>
      </p:sp>
      <p:sp>
        <p:nvSpPr>
          <p:cNvPr id="5" name="TextBox 4"/>
          <p:cNvSpPr txBox="1"/>
          <p:nvPr/>
        </p:nvSpPr>
        <p:spPr>
          <a:xfrm>
            <a:off x="304800" y="838201"/>
            <a:ext cx="8608612" cy="5078313"/>
          </a:xfrm>
          <a:prstGeom prst="rect">
            <a:avLst/>
          </a:prstGeom>
          <a:noFill/>
        </p:spPr>
        <p:txBody>
          <a:bodyPr wrap="square" rtlCol="0">
            <a:spAutoFit/>
          </a:bodyPr>
          <a:lstStyle/>
          <a:p>
            <a:r>
              <a:rPr lang="en-US" dirty="0"/>
              <a:t>WACCMX:</a:t>
            </a:r>
          </a:p>
          <a:p>
            <a:pPr marL="342900" indent="-342900">
              <a:buFont typeface="Arial" charset="0"/>
              <a:buChar char="•"/>
            </a:pPr>
            <a:r>
              <a:rPr lang="en-US" dirty="0"/>
              <a:t>2 degrees, 126 levels, top at 4.1x10</a:t>
            </a:r>
            <a:r>
              <a:rPr lang="en-US" baseline="30000" dirty="0"/>
              <a:t>-10</a:t>
            </a:r>
            <a:r>
              <a:rPr lang="en-US" dirty="0"/>
              <a:t> </a:t>
            </a:r>
            <a:r>
              <a:rPr lang="en-US" dirty="0" err="1"/>
              <a:t>hPa</a:t>
            </a:r>
            <a:r>
              <a:rPr lang="en-US" dirty="0"/>
              <a:t> (more than 500 km)</a:t>
            </a:r>
          </a:p>
          <a:p>
            <a:pPr marL="342900" indent="-342900">
              <a:buFont typeface="Arial" charset="0"/>
              <a:buChar char="•"/>
            </a:pPr>
            <a:r>
              <a:rPr lang="en-US" dirty="0"/>
              <a:t>High-top extension of CAM</a:t>
            </a:r>
          </a:p>
          <a:p>
            <a:pPr marL="342900" indent="-342900">
              <a:buFont typeface="Arial" charset="0"/>
              <a:buChar char="•"/>
            </a:pPr>
            <a:r>
              <a:rPr lang="en-US" dirty="0"/>
              <a:t>Includes ionospheric processes</a:t>
            </a:r>
          </a:p>
          <a:p>
            <a:pPr marL="342900" indent="-342900">
              <a:buFont typeface="Arial" charset="0"/>
              <a:buChar char="•"/>
            </a:pPr>
            <a:r>
              <a:rPr lang="en-US" dirty="0"/>
              <a:t>Persistence forecasts of solar and geomagnetic forcing</a:t>
            </a:r>
          </a:p>
          <a:p>
            <a:pPr>
              <a:lnSpc>
                <a:spcPct val="150000"/>
              </a:lnSpc>
            </a:pPr>
            <a:r>
              <a:rPr lang="en-US" dirty="0"/>
              <a:t>Observations:</a:t>
            </a:r>
          </a:p>
          <a:p>
            <a:pPr marL="342900" indent="-342900">
              <a:buFont typeface="Arial" charset="0"/>
              <a:buChar char="•"/>
            </a:pPr>
            <a:r>
              <a:rPr lang="en-US" dirty="0"/>
              <a:t>All in situ plus GPS refractivity in troposphere/lower stratosphere</a:t>
            </a:r>
          </a:p>
          <a:p>
            <a:pPr marL="342900" indent="-342900">
              <a:buFont typeface="Arial" charset="0"/>
              <a:buChar char="•"/>
            </a:pPr>
            <a:r>
              <a:rPr lang="en-US" dirty="0"/>
              <a:t>Temperature from AURA Microwave Limb Sounder (MLS)</a:t>
            </a:r>
          </a:p>
          <a:p>
            <a:pPr marL="342900" indent="-342900">
              <a:buFont typeface="Arial" charset="0"/>
              <a:buChar char="•"/>
            </a:pPr>
            <a:r>
              <a:rPr lang="en-US" dirty="0"/>
              <a:t>Temperature from TIMED/SABER</a:t>
            </a:r>
          </a:p>
          <a:p>
            <a:pPr marL="342900" indent="-342900">
              <a:buFont typeface="Arial" charset="0"/>
              <a:buChar char="•"/>
            </a:pPr>
            <a:r>
              <a:rPr lang="en-US" dirty="0"/>
              <a:t>Temperatures only up to 100km</a:t>
            </a:r>
          </a:p>
          <a:p>
            <a:pPr>
              <a:lnSpc>
                <a:spcPct val="150000"/>
              </a:lnSpc>
            </a:pPr>
            <a:r>
              <a:rPr lang="en-US" dirty="0"/>
              <a:t>DART:</a:t>
            </a:r>
          </a:p>
          <a:p>
            <a:pPr marL="342900" indent="-342900">
              <a:buFont typeface="Arial" charset="0"/>
              <a:buChar char="•"/>
            </a:pPr>
            <a:r>
              <a:rPr lang="en-US" dirty="0"/>
              <a:t>40 members</a:t>
            </a:r>
          </a:p>
          <a:p>
            <a:pPr marL="342900" indent="-342900">
              <a:buFont typeface="Arial" charset="0"/>
              <a:buChar char="•"/>
            </a:pPr>
            <a:r>
              <a:rPr lang="en-US" dirty="0"/>
              <a:t>Adaptive inflation, GC localization</a:t>
            </a:r>
          </a:p>
          <a:p>
            <a:pPr marL="342900" indent="-342900">
              <a:buFont typeface="Arial" charset="0"/>
              <a:buChar char="•"/>
            </a:pPr>
            <a:r>
              <a:rPr lang="en-US" dirty="0"/>
              <a:t>6-hour window</a:t>
            </a:r>
          </a:p>
          <a:p>
            <a:endParaRPr lang="en-US" dirty="0"/>
          </a:p>
          <a:p>
            <a:endParaRPr lang="en-US" dirty="0"/>
          </a:p>
          <a:p>
            <a:endParaRPr lang="en-US" dirty="0"/>
          </a:p>
        </p:txBody>
      </p:sp>
      <p:sp>
        <p:nvSpPr>
          <p:cNvPr id="6" name="Slide Number Placeholder 3">
            <a:extLst>
              <a:ext uri="{FF2B5EF4-FFF2-40B4-BE49-F238E27FC236}">
                <a16:creationId xmlns:a16="http://schemas.microsoft.com/office/drawing/2014/main" id="{E1EF3A5B-5A63-9941-81EB-BB85EBF273F4}"/>
              </a:ext>
            </a:extLst>
          </p:cNvPr>
          <p:cNvSpPr txBox="1">
            <a:spLocks/>
          </p:cNvSpPr>
          <p:nvPr/>
        </p:nvSpPr>
        <p:spPr>
          <a:xfrm>
            <a:off x="0" y="6581001"/>
            <a:ext cx="2228110" cy="276999"/>
          </a:xfrm>
          <a:prstGeom prst="rect">
            <a:avLst/>
          </a:prstGeom>
        </p:spPr>
        <p:txBody>
          <a:bodyPr wrap="none">
            <a:spAutoFit/>
          </a:bodyPr>
          <a:lstStyle>
            <a:defPPr>
              <a:defRPr lang="en-US"/>
            </a:defPPr>
            <a:lvl1pPr marL="0" algn="l" defTabSz="457200" rtl="0" eaLnBrk="1" latinLnBrk="0" hangingPunct="1">
              <a:defRPr sz="18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49</a:t>
            </a:fld>
            <a:endParaRPr lang="en-US" sz="1200" dirty="0">
              <a:solidFill>
                <a:schemeClr val="tx1"/>
              </a:solidFill>
            </a:endParaRPr>
          </a:p>
        </p:txBody>
      </p:sp>
    </p:spTree>
    <p:extLst>
      <p:ext uri="{BB962C8B-B14F-4D97-AF65-F5344CB8AC3E}">
        <p14:creationId xmlns:p14="http://schemas.microsoft.com/office/powerpoint/2010/main" val="2448977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914400"/>
          </a:xfrm>
        </p:spPr>
        <p:txBody>
          <a:bodyPr/>
          <a:lstStyle/>
          <a:p>
            <a:r>
              <a:rPr lang="en-US" dirty="0"/>
              <a:t>Ensemble DA in the Lorenz Model</a:t>
            </a:r>
          </a:p>
        </p:txBody>
      </p:sp>
      <p:sp>
        <p:nvSpPr>
          <p:cNvPr id="2" name="TextBox 1">
            <a:extLst>
              <a:ext uri="{FF2B5EF4-FFF2-40B4-BE49-F238E27FC236}">
                <a16:creationId xmlns:a16="http://schemas.microsoft.com/office/drawing/2014/main" id="{C0FACA7C-067D-E84B-9FCC-2BB0B69781B2}"/>
              </a:ext>
            </a:extLst>
          </p:cNvPr>
          <p:cNvSpPr txBox="1"/>
          <p:nvPr/>
        </p:nvSpPr>
        <p:spPr>
          <a:xfrm>
            <a:off x="339047" y="1232899"/>
            <a:ext cx="8507002" cy="3139321"/>
          </a:xfrm>
          <a:prstGeom prst="rect">
            <a:avLst/>
          </a:prstGeom>
          <a:noFill/>
        </p:spPr>
        <p:txBody>
          <a:bodyPr wrap="square" rtlCol="0">
            <a:spAutoFit/>
          </a:bodyPr>
          <a:lstStyle/>
          <a:p>
            <a:r>
              <a:rPr lang="en-US" dirty="0"/>
              <a:t>In 1963, Ed Lorenz made a very simple model of convection.</a:t>
            </a:r>
          </a:p>
          <a:p>
            <a:r>
              <a:rPr lang="en-US" dirty="0"/>
              <a:t>It only has 3 variables.</a:t>
            </a:r>
          </a:p>
          <a:p>
            <a:r>
              <a:rPr lang="en-US" dirty="0"/>
              <a:t>Surprise! Very small differences at the start become HUGE for long forecasts.</a:t>
            </a:r>
          </a:p>
          <a:p>
            <a:endParaRPr lang="en-US" dirty="0"/>
          </a:p>
          <a:p>
            <a:r>
              <a:rPr lang="en-US" dirty="0"/>
              <a:t>Model also describes how a ball moves in space.</a:t>
            </a:r>
          </a:p>
          <a:p>
            <a:endParaRPr lang="en-US" dirty="0"/>
          </a:p>
          <a:p>
            <a:endParaRPr lang="en-US" dirty="0"/>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3E1B8EFD-AC8C-A64E-BC25-0B935B855FBE}"/>
              </a:ext>
            </a:extLst>
          </p:cNvPr>
          <p:cNvPicPr>
            <a:picLocks noChangeAspect="1"/>
          </p:cNvPicPr>
          <p:nvPr/>
        </p:nvPicPr>
        <p:blipFill>
          <a:blip r:embed="rId2"/>
          <a:stretch>
            <a:fillRect/>
          </a:stretch>
        </p:blipFill>
        <p:spPr>
          <a:xfrm>
            <a:off x="221921" y="2726150"/>
            <a:ext cx="5405120" cy="4053840"/>
          </a:xfrm>
          <a:prstGeom prst="rect">
            <a:avLst/>
          </a:prstGeom>
        </p:spPr>
      </p:pic>
      <p:pic>
        <p:nvPicPr>
          <p:cNvPr id="9" name="Picture 8">
            <a:extLst>
              <a:ext uri="{FF2B5EF4-FFF2-40B4-BE49-F238E27FC236}">
                <a16:creationId xmlns:a16="http://schemas.microsoft.com/office/drawing/2014/main" id="{BB053F30-3393-704B-8D77-B72757485B15}"/>
              </a:ext>
            </a:extLst>
          </p:cNvPr>
          <p:cNvPicPr>
            <a:picLocks noChangeAspect="1"/>
          </p:cNvPicPr>
          <p:nvPr/>
        </p:nvPicPr>
        <p:blipFill>
          <a:blip r:embed="rId3"/>
          <a:stretch>
            <a:fillRect/>
          </a:stretch>
        </p:blipFill>
        <p:spPr>
          <a:xfrm>
            <a:off x="5627041" y="2195948"/>
            <a:ext cx="3108960" cy="4352544"/>
          </a:xfrm>
          <a:prstGeom prst="rect">
            <a:avLst/>
          </a:prstGeom>
        </p:spPr>
      </p:pic>
      <p:sp>
        <p:nvSpPr>
          <p:cNvPr id="7" name="Slide Number Placeholder 3">
            <a:extLst>
              <a:ext uri="{FF2B5EF4-FFF2-40B4-BE49-F238E27FC236}">
                <a16:creationId xmlns:a16="http://schemas.microsoft.com/office/drawing/2014/main" id="{D48129B0-6557-2241-9B6D-4BC50AE20F94}"/>
              </a:ext>
            </a:extLst>
          </p:cNvPr>
          <p:cNvSpPr>
            <a:spLocks noGrp="1"/>
          </p:cNvSpPr>
          <p:nvPr>
            <p:ph type="sldNum" sz="quarter" idx="12"/>
          </p:nvPr>
        </p:nvSpPr>
        <p:spPr>
          <a:xfrm>
            <a:off x="0" y="6581001"/>
            <a:ext cx="2228110" cy="276999"/>
          </a:xfrm>
          <a:prstGeom prst="rect">
            <a:avLst/>
          </a:prstGeom>
        </p:spPr>
        <p:txBody>
          <a:bodyPr wrap="none">
            <a:spAutoFit/>
          </a:bodyPr>
          <a:lstStyle>
            <a:lvl1pPr>
              <a:defRPr>
                <a:solidFill>
                  <a:schemeClr val="bg1">
                    <a:lumMod val="50000"/>
                  </a:schemeClr>
                </a:solidFill>
              </a:defRPr>
            </a:lvl1pPr>
          </a:lstStyle>
          <a:p>
            <a:r>
              <a:rPr lang="en-US" sz="1200" dirty="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5</a:t>
            </a:fld>
            <a:endParaRPr lang="en-US" sz="1200" dirty="0">
              <a:solidFill>
                <a:schemeClr val="tx1"/>
              </a:solidFill>
            </a:endParaRPr>
          </a:p>
        </p:txBody>
      </p:sp>
    </p:spTree>
    <p:extLst>
      <p:ext uri="{BB962C8B-B14F-4D97-AF65-F5344CB8AC3E}">
        <p14:creationId xmlns:p14="http://schemas.microsoft.com/office/powerpoint/2010/main" val="4165888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extBox 78"/>
          <p:cNvSpPr txBox="1"/>
          <p:nvPr/>
        </p:nvSpPr>
        <p:spPr>
          <a:xfrm>
            <a:off x="0" y="1661"/>
            <a:ext cx="9144000" cy="523220"/>
          </a:xfrm>
          <a:prstGeom prst="rect">
            <a:avLst/>
          </a:prstGeom>
          <a:solidFill>
            <a:srgbClr val="3366FF"/>
          </a:solidFill>
        </p:spPr>
        <p:txBody>
          <a:bodyPr wrap="square" rtlCol="0">
            <a:spAutoFit/>
          </a:bodyPr>
          <a:lstStyle/>
          <a:p>
            <a:pPr algn="ctr"/>
            <a:r>
              <a:rPr lang="en-US" sz="2800" dirty="0">
                <a:solidFill>
                  <a:schemeClr val="bg1"/>
                </a:solidFill>
              </a:rPr>
              <a:t>Deep Atmospheric Component Coupled DA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685800"/>
            <a:ext cx="5436832" cy="5599938"/>
          </a:xfrm>
          <a:prstGeom prst="rect">
            <a:avLst/>
          </a:prstGeom>
        </p:spPr>
      </p:pic>
      <p:sp>
        <p:nvSpPr>
          <p:cNvPr id="3" name="TextBox 2"/>
          <p:cNvSpPr txBox="1"/>
          <p:nvPr/>
        </p:nvSpPr>
        <p:spPr>
          <a:xfrm>
            <a:off x="228600" y="914400"/>
            <a:ext cx="3124200" cy="5029200"/>
          </a:xfrm>
          <a:prstGeom prst="rect">
            <a:avLst/>
          </a:prstGeom>
          <a:noFill/>
        </p:spPr>
        <p:txBody>
          <a:bodyPr wrap="square" rtlCol="0">
            <a:spAutoFit/>
          </a:bodyPr>
          <a:lstStyle/>
          <a:p>
            <a:endParaRPr lang="en-US" dirty="0"/>
          </a:p>
        </p:txBody>
      </p:sp>
      <p:sp>
        <p:nvSpPr>
          <p:cNvPr id="5" name="TextBox 4"/>
          <p:cNvSpPr txBox="1"/>
          <p:nvPr/>
        </p:nvSpPr>
        <p:spPr>
          <a:xfrm>
            <a:off x="228600" y="914400"/>
            <a:ext cx="3200400" cy="2862322"/>
          </a:xfrm>
          <a:prstGeom prst="rect">
            <a:avLst/>
          </a:prstGeom>
          <a:noFill/>
        </p:spPr>
        <p:txBody>
          <a:bodyPr wrap="square" rtlCol="0">
            <a:spAutoFit/>
          </a:bodyPr>
          <a:lstStyle/>
          <a:p>
            <a:r>
              <a:rPr lang="en-US" dirty="0"/>
              <a:t>Impact of Stratospheric Sudden Warming on ionosphere</a:t>
            </a:r>
          </a:p>
          <a:p>
            <a:endParaRPr lang="en-US" dirty="0"/>
          </a:p>
          <a:p>
            <a:r>
              <a:rPr lang="en-US" dirty="0"/>
              <a:t>Forecast (top panel), reanalysis (middle), and independent </a:t>
            </a:r>
            <a:r>
              <a:rPr lang="en-US" dirty="0" err="1"/>
              <a:t>obs</a:t>
            </a:r>
            <a:r>
              <a:rPr lang="en-US" dirty="0"/>
              <a:t> of Total Electron Content.</a:t>
            </a:r>
          </a:p>
          <a:p>
            <a:endParaRPr lang="en-US" dirty="0"/>
          </a:p>
          <a:p>
            <a:r>
              <a:rPr lang="en-US" dirty="0"/>
              <a:t>Agreement of forecast with observations indicates significant prediction skill.</a:t>
            </a:r>
          </a:p>
        </p:txBody>
      </p:sp>
      <p:sp>
        <p:nvSpPr>
          <p:cNvPr id="7" name="Slide Number Placeholder 3">
            <a:extLst>
              <a:ext uri="{FF2B5EF4-FFF2-40B4-BE49-F238E27FC236}">
                <a16:creationId xmlns:a16="http://schemas.microsoft.com/office/drawing/2014/main" id="{0BE3860D-E6DC-704A-AC94-6D1A18205582}"/>
              </a:ext>
            </a:extLst>
          </p:cNvPr>
          <p:cNvSpPr txBox="1">
            <a:spLocks/>
          </p:cNvSpPr>
          <p:nvPr/>
        </p:nvSpPr>
        <p:spPr>
          <a:xfrm>
            <a:off x="0" y="6581001"/>
            <a:ext cx="2228110" cy="276999"/>
          </a:xfrm>
          <a:prstGeom prst="rect">
            <a:avLst/>
          </a:prstGeom>
        </p:spPr>
        <p:txBody>
          <a:bodyPr wrap="none">
            <a:spAutoFit/>
          </a:bodyPr>
          <a:lstStyle>
            <a:defPPr>
              <a:defRPr lang="en-US"/>
            </a:defPPr>
            <a:lvl1pPr marL="0" algn="l" defTabSz="457200" rtl="0" eaLnBrk="1" latinLnBrk="0" hangingPunct="1">
              <a:defRPr sz="18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50</a:t>
            </a:fld>
            <a:endParaRPr lang="en-US" sz="1200" dirty="0">
              <a:solidFill>
                <a:schemeClr val="tx1"/>
              </a:solidFill>
            </a:endParaRPr>
          </a:p>
        </p:txBody>
      </p:sp>
    </p:spTree>
    <p:extLst>
      <p:ext uri="{BB962C8B-B14F-4D97-AF65-F5344CB8AC3E}">
        <p14:creationId xmlns:p14="http://schemas.microsoft.com/office/powerpoint/2010/main" val="9814130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defTabSz="914400" eaLnBrk="0" fontAlgn="base" hangingPunct="0">
              <a:spcBef>
                <a:spcPct val="0"/>
              </a:spcBef>
              <a:spcAft>
                <a:spcPct val="0"/>
              </a:spcAft>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110" charset="0"/>
                <a:ea typeface="ＭＳ Ｐゴシック" pitchFamily="-110" charset="-128"/>
                <a:cs typeface="ＭＳ Ｐゴシック" pitchFamily="-110" charset="-128"/>
              </a:rPr>
              <a:t>Cool Science Example 6</a:t>
            </a:r>
          </a:p>
        </p:txBody>
      </p:sp>
      <p:sp>
        <p:nvSpPr>
          <p:cNvPr id="5" name="TextBox 4">
            <a:extLst>
              <a:ext uri="{FF2B5EF4-FFF2-40B4-BE49-F238E27FC236}">
                <a16:creationId xmlns:a16="http://schemas.microsoft.com/office/drawing/2014/main" id="{A8D8E703-E302-5E46-8DAE-362BF0F67FA7}"/>
              </a:ext>
            </a:extLst>
          </p:cNvPr>
          <p:cNvSpPr txBox="1"/>
          <p:nvPr/>
        </p:nvSpPr>
        <p:spPr>
          <a:xfrm>
            <a:off x="648627" y="1041113"/>
            <a:ext cx="2938409" cy="3970318"/>
          </a:xfrm>
          <a:prstGeom prst="rect">
            <a:avLst/>
          </a:prstGeom>
          <a:noFill/>
        </p:spPr>
        <p:txBody>
          <a:bodyPr wrap="square" rtlCol="0">
            <a:spAutoFit/>
          </a:bodyPr>
          <a:lstStyle/>
          <a:p>
            <a:r>
              <a:rPr lang="en-US" u="sng" dirty="0" err="1"/>
              <a:t>DAReS</a:t>
            </a:r>
            <a:r>
              <a:rPr lang="en-US" u="sng" dirty="0"/>
              <a:t> (Honorary) Lead</a:t>
            </a:r>
          </a:p>
          <a:p>
            <a:r>
              <a:rPr lang="en-US" dirty="0"/>
              <a:t>Arthur </a:t>
            </a:r>
            <a:r>
              <a:rPr lang="en-US" dirty="0" err="1"/>
              <a:t>Mizzi</a:t>
            </a:r>
            <a:endParaRPr lang="en-US" dirty="0"/>
          </a:p>
          <a:p>
            <a:r>
              <a:rPr lang="en-US" dirty="0"/>
              <a:t>(Had ACOM/CISL joint)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Now with State of Colorado.</a:t>
            </a:r>
          </a:p>
          <a:p>
            <a:endParaRPr lang="en-US" dirty="0"/>
          </a:p>
          <a:p>
            <a:r>
              <a:rPr lang="en-US" dirty="0"/>
              <a:t>Often at Mesa Lab on Friday.</a:t>
            </a:r>
          </a:p>
        </p:txBody>
      </p:sp>
      <p:sp>
        <p:nvSpPr>
          <p:cNvPr id="7" name="TextBox 6">
            <a:extLst>
              <a:ext uri="{FF2B5EF4-FFF2-40B4-BE49-F238E27FC236}">
                <a16:creationId xmlns:a16="http://schemas.microsoft.com/office/drawing/2014/main" id="{3C80FCBA-84AD-164E-AA9F-D1F0C609FEFC}"/>
              </a:ext>
            </a:extLst>
          </p:cNvPr>
          <p:cNvSpPr txBox="1"/>
          <p:nvPr/>
        </p:nvSpPr>
        <p:spPr>
          <a:xfrm>
            <a:off x="4743734" y="1091320"/>
            <a:ext cx="3539775" cy="646331"/>
          </a:xfrm>
          <a:prstGeom prst="rect">
            <a:avLst/>
          </a:prstGeom>
          <a:noFill/>
        </p:spPr>
        <p:txBody>
          <a:bodyPr wrap="square" rtlCol="0">
            <a:spAutoFit/>
          </a:bodyPr>
          <a:lstStyle/>
          <a:p>
            <a:r>
              <a:rPr lang="en-US" u="sng" dirty="0"/>
              <a:t>Forecast Model</a:t>
            </a:r>
          </a:p>
          <a:p>
            <a:r>
              <a:rPr lang="en-US" dirty="0"/>
              <a:t>WRF/Chem (WRF with Chemistry)</a:t>
            </a:r>
          </a:p>
        </p:txBody>
      </p:sp>
      <p:sp>
        <p:nvSpPr>
          <p:cNvPr id="8" name="TextBox 7">
            <a:extLst>
              <a:ext uri="{FF2B5EF4-FFF2-40B4-BE49-F238E27FC236}">
                <a16:creationId xmlns:a16="http://schemas.microsoft.com/office/drawing/2014/main" id="{41D0B1BC-D7DF-B845-A391-92A144366A28}"/>
              </a:ext>
            </a:extLst>
          </p:cNvPr>
          <p:cNvSpPr txBox="1"/>
          <p:nvPr/>
        </p:nvSpPr>
        <p:spPr>
          <a:xfrm>
            <a:off x="4743735" y="2877741"/>
            <a:ext cx="2650733" cy="1200329"/>
          </a:xfrm>
          <a:prstGeom prst="rect">
            <a:avLst/>
          </a:prstGeom>
          <a:noFill/>
        </p:spPr>
        <p:txBody>
          <a:bodyPr wrap="square" rtlCol="0">
            <a:spAutoFit/>
          </a:bodyPr>
          <a:lstStyle/>
          <a:p>
            <a:r>
              <a:rPr lang="en-US" u="sng" dirty="0"/>
              <a:t>Science Collaborator</a:t>
            </a:r>
          </a:p>
          <a:p>
            <a:r>
              <a:rPr lang="en-US" dirty="0"/>
              <a:t>State of Colorado</a:t>
            </a:r>
          </a:p>
          <a:p>
            <a:r>
              <a:rPr lang="en-US" dirty="0"/>
              <a:t>ACOM</a:t>
            </a:r>
          </a:p>
          <a:p>
            <a:r>
              <a:rPr lang="en-US" dirty="0"/>
              <a:t>UC Berkeley</a:t>
            </a:r>
          </a:p>
        </p:txBody>
      </p:sp>
      <p:sp>
        <p:nvSpPr>
          <p:cNvPr id="9" name="TextBox 8">
            <a:extLst>
              <a:ext uri="{FF2B5EF4-FFF2-40B4-BE49-F238E27FC236}">
                <a16:creationId xmlns:a16="http://schemas.microsoft.com/office/drawing/2014/main" id="{7AE3BCC8-62D6-4D44-91C3-D46B1D854120}"/>
              </a:ext>
            </a:extLst>
          </p:cNvPr>
          <p:cNvSpPr txBox="1"/>
          <p:nvPr/>
        </p:nvSpPr>
        <p:spPr>
          <a:xfrm>
            <a:off x="4743735" y="4560801"/>
            <a:ext cx="2537717" cy="646331"/>
          </a:xfrm>
          <a:prstGeom prst="rect">
            <a:avLst/>
          </a:prstGeom>
          <a:noFill/>
        </p:spPr>
        <p:txBody>
          <a:bodyPr wrap="square" rtlCol="0">
            <a:spAutoFit/>
          </a:bodyPr>
          <a:lstStyle/>
          <a:p>
            <a:r>
              <a:rPr lang="en-US" u="sng" dirty="0"/>
              <a:t>DA Capability</a:t>
            </a:r>
          </a:p>
          <a:p>
            <a:r>
              <a:rPr lang="en-US" dirty="0"/>
              <a:t>Observing System Design</a:t>
            </a:r>
          </a:p>
        </p:txBody>
      </p:sp>
      <p:sp>
        <p:nvSpPr>
          <p:cNvPr id="10" name="Rectangle 9">
            <a:extLst>
              <a:ext uri="{FF2B5EF4-FFF2-40B4-BE49-F238E27FC236}">
                <a16:creationId xmlns:a16="http://schemas.microsoft.com/office/drawing/2014/main" id="{8BA68DF2-5080-034E-BD61-7955B2DADC08}"/>
              </a:ext>
            </a:extLst>
          </p:cNvPr>
          <p:cNvSpPr/>
          <p:nvPr/>
        </p:nvSpPr>
        <p:spPr>
          <a:xfrm>
            <a:off x="520700" y="934948"/>
            <a:ext cx="8159750" cy="5205502"/>
          </a:xfrm>
          <a:prstGeom prst="rect">
            <a:avLst/>
          </a:prstGeom>
          <a:noFill/>
          <a:ln w="69850" cmpd="dbl">
            <a:solidFill>
              <a:srgbClr val="2B5DC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3738BF2-3B92-CB41-A00C-65E37DF9588E}"/>
              </a:ext>
            </a:extLst>
          </p:cNvPr>
          <p:cNvCxnSpPr>
            <a:stCxn id="10" idx="0"/>
            <a:endCxn id="10" idx="2"/>
          </p:cNvCxnSpPr>
          <p:nvPr/>
        </p:nvCxnSpPr>
        <p:spPr>
          <a:xfrm>
            <a:off x="4600575" y="934948"/>
            <a:ext cx="0" cy="5205502"/>
          </a:xfrm>
          <a:prstGeom prst="line">
            <a:avLst/>
          </a:prstGeom>
          <a:ln>
            <a:solidFill>
              <a:srgbClr val="2B5DCE"/>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6EA0338-9841-104F-8333-0D19E0ACE47F}"/>
              </a:ext>
            </a:extLst>
          </p:cNvPr>
          <p:cNvCxnSpPr/>
          <p:nvPr/>
        </p:nvCxnSpPr>
        <p:spPr>
          <a:xfrm>
            <a:off x="4600575" y="2670967"/>
            <a:ext cx="4079875" cy="0"/>
          </a:xfrm>
          <a:prstGeom prst="line">
            <a:avLst/>
          </a:prstGeom>
          <a:ln>
            <a:solidFill>
              <a:srgbClr val="2B5DCE"/>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32909720-353F-7648-AE10-60B9C5005082}"/>
              </a:ext>
            </a:extLst>
          </p:cNvPr>
          <p:cNvCxnSpPr/>
          <p:nvPr/>
        </p:nvCxnSpPr>
        <p:spPr>
          <a:xfrm>
            <a:off x="4600574" y="4354028"/>
            <a:ext cx="4079875" cy="0"/>
          </a:xfrm>
          <a:prstGeom prst="line">
            <a:avLst/>
          </a:prstGeom>
          <a:ln>
            <a:solidFill>
              <a:srgbClr val="2B5DCE"/>
            </a:solidFill>
          </a:ln>
          <a:effectLst/>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50CB0935-F166-5C49-A6B4-6EE1B625FF67}"/>
              </a:ext>
            </a:extLst>
          </p:cNvPr>
          <p:cNvPicPr>
            <a:picLocks noChangeAspect="1"/>
          </p:cNvPicPr>
          <p:nvPr/>
        </p:nvPicPr>
        <p:blipFill>
          <a:blip r:embed="rId3"/>
          <a:srcRect/>
          <a:stretch/>
        </p:blipFill>
        <p:spPr>
          <a:xfrm rot="5400000">
            <a:off x="634454" y="2199656"/>
            <a:ext cx="1808226" cy="1356169"/>
          </a:xfrm>
          <a:prstGeom prst="rect">
            <a:avLst/>
          </a:prstGeom>
        </p:spPr>
      </p:pic>
      <p:sp>
        <p:nvSpPr>
          <p:cNvPr id="13" name="Slide Number Placeholder 3">
            <a:extLst>
              <a:ext uri="{FF2B5EF4-FFF2-40B4-BE49-F238E27FC236}">
                <a16:creationId xmlns:a16="http://schemas.microsoft.com/office/drawing/2014/main" id="{EC3BE34D-F5B8-8445-80AB-BD1D7AC0D2B9}"/>
              </a:ext>
            </a:extLst>
          </p:cNvPr>
          <p:cNvSpPr txBox="1">
            <a:spLocks/>
          </p:cNvSpPr>
          <p:nvPr/>
        </p:nvSpPr>
        <p:spPr>
          <a:xfrm>
            <a:off x="0" y="6581001"/>
            <a:ext cx="2228110" cy="276999"/>
          </a:xfrm>
          <a:prstGeom prst="rect">
            <a:avLst/>
          </a:prstGeom>
        </p:spPr>
        <p:txBody>
          <a:bodyPr wrap="none">
            <a:spAutoFit/>
          </a:bodyPr>
          <a:lstStyle>
            <a:defPPr>
              <a:defRPr lang="en-US"/>
            </a:defPPr>
            <a:lvl1pPr marL="0" algn="l" defTabSz="457200" rtl="0" eaLnBrk="1" latinLnBrk="0" hangingPunct="1">
              <a:defRPr sz="18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51</a:t>
            </a:fld>
            <a:endParaRPr lang="en-US" sz="1200" dirty="0">
              <a:solidFill>
                <a:schemeClr val="tx1"/>
              </a:solidFill>
            </a:endParaRPr>
          </a:p>
        </p:txBody>
      </p:sp>
    </p:spTree>
    <p:extLst>
      <p:ext uri="{BB962C8B-B14F-4D97-AF65-F5344CB8AC3E}">
        <p14:creationId xmlns:p14="http://schemas.microsoft.com/office/powerpoint/2010/main" val="19400774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600" dirty="0">
                <a:latin typeface="Arial"/>
                <a:cs typeface="Arial"/>
              </a:rPr>
              <a:t>Air Quality Prediction Example</a:t>
            </a:r>
          </a:p>
        </p:txBody>
      </p:sp>
      <p:sp>
        <p:nvSpPr>
          <p:cNvPr id="7" name="Rectangle 2"/>
          <p:cNvSpPr txBox="1">
            <a:spLocks noChangeArrowheads="1"/>
          </p:cNvSpPr>
          <p:nvPr/>
        </p:nvSpPr>
        <p:spPr>
          <a:xfrm>
            <a:off x="228600" y="838200"/>
            <a:ext cx="8763000" cy="54102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200" dirty="0"/>
          </a:p>
          <a:p>
            <a:pPr marL="0" indent="0">
              <a:buNone/>
            </a:pPr>
            <a:r>
              <a:rPr lang="en-US" sz="2200" dirty="0" err="1"/>
              <a:t>Xueling</a:t>
            </a:r>
            <a:r>
              <a:rPr lang="en-US" sz="2200" dirty="0"/>
              <a:t> Liu, Ron Cohen, Inez Fung UC Berkeley.</a:t>
            </a:r>
          </a:p>
          <a:p>
            <a:pPr marL="0" indent="0">
              <a:buNone/>
            </a:pPr>
            <a:endParaRPr lang="en-US" sz="2200" dirty="0"/>
          </a:p>
          <a:p>
            <a:pPr marL="0" indent="0">
              <a:buNone/>
            </a:pPr>
            <a:r>
              <a:rPr lang="en-US" sz="2200" dirty="0"/>
              <a:t>Build NO</a:t>
            </a:r>
            <a:r>
              <a:rPr lang="en-US" sz="2200" baseline="-25000" dirty="0"/>
              <a:t>2</a:t>
            </a:r>
            <a:r>
              <a:rPr lang="en-US" sz="2200" dirty="0"/>
              <a:t> prediction system for Denver Metro.</a:t>
            </a:r>
          </a:p>
          <a:p>
            <a:pPr marL="0" indent="0">
              <a:buNone/>
            </a:pPr>
            <a:r>
              <a:rPr lang="en-US" sz="2200" dirty="0"/>
              <a:t>	Model is WRF/CHEM.</a:t>
            </a:r>
          </a:p>
          <a:p>
            <a:pPr marL="0" indent="0">
              <a:buNone/>
            </a:pPr>
            <a:r>
              <a:rPr lang="en-US" sz="2200" dirty="0"/>
              <a:t>	Observations are in situ plus satellite NO</a:t>
            </a:r>
            <a:r>
              <a:rPr lang="en-US" sz="2200" baseline="-25000" dirty="0"/>
              <a:t>2 </a:t>
            </a:r>
            <a:r>
              <a:rPr lang="en-US" sz="2200" dirty="0"/>
              <a:t>(and NWP </a:t>
            </a:r>
            <a:r>
              <a:rPr lang="en-US" sz="2200" dirty="0" err="1"/>
              <a:t>obs</a:t>
            </a:r>
            <a:r>
              <a:rPr lang="en-US" sz="2200" dirty="0"/>
              <a:t>).</a:t>
            </a:r>
          </a:p>
          <a:p>
            <a:pPr marL="0" indent="0">
              <a:buNone/>
            </a:pPr>
            <a:endParaRPr lang="en-US" sz="2200" dirty="0"/>
          </a:p>
          <a:p>
            <a:pPr marL="0" indent="0">
              <a:buNone/>
            </a:pPr>
            <a:r>
              <a:rPr lang="en-US" sz="2200" dirty="0"/>
              <a:t>An observing system simulation experiment. </a:t>
            </a:r>
          </a:p>
          <a:p>
            <a:pPr marL="0" indent="0">
              <a:buNone/>
            </a:pPr>
            <a:r>
              <a:rPr lang="en-US" sz="2200" dirty="0"/>
              <a:t>	(No real observations yet).</a:t>
            </a:r>
          </a:p>
          <a:p>
            <a:pPr marL="0" indent="0">
              <a:buNone/>
            </a:pPr>
            <a:endParaRPr lang="en-US" sz="2200" dirty="0"/>
          </a:p>
          <a:p>
            <a:pPr marL="0" indent="0">
              <a:buNone/>
            </a:pPr>
            <a:r>
              <a:rPr lang="en-US" sz="2200" dirty="0"/>
              <a:t>Source estimation at km scale is eventual goal.</a:t>
            </a:r>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1400" dirty="0"/>
          </a:p>
        </p:txBody>
      </p:sp>
      <p:sp>
        <p:nvSpPr>
          <p:cNvPr id="6" name="Slide Number Placeholder 3">
            <a:extLst>
              <a:ext uri="{FF2B5EF4-FFF2-40B4-BE49-F238E27FC236}">
                <a16:creationId xmlns:a16="http://schemas.microsoft.com/office/drawing/2014/main" id="{692B1171-694E-BE4D-BAA5-2CDAEF43CC93}"/>
              </a:ext>
            </a:extLst>
          </p:cNvPr>
          <p:cNvSpPr>
            <a:spLocks noGrp="1"/>
          </p:cNvSpPr>
          <p:nvPr>
            <p:ph type="sldNum" sz="quarter" idx="12"/>
          </p:nvPr>
        </p:nvSpPr>
        <p:spPr>
          <a:xfrm>
            <a:off x="0" y="6581001"/>
            <a:ext cx="2228110" cy="276999"/>
          </a:xfrm>
          <a:prstGeom prst="rect">
            <a:avLst/>
          </a:prstGeom>
        </p:spPr>
        <p:txBody>
          <a:bodyPr wrap="none">
            <a:spAutoFit/>
          </a:bodyPr>
          <a:lstStyle>
            <a:lvl1pPr>
              <a:defRPr>
                <a:solidFill>
                  <a:schemeClr val="bg1">
                    <a:lumMod val="50000"/>
                  </a:schemeClr>
                </a:solidFill>
              </a:defRPr>
            </a:lvl1pPr>
          </a:lstStyle>
          <a:p>
            <a:r>
              <a:rPr lang="en-US" sz="1200" dirty="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52</a:t>
            </a:fld>
            <a:endParaRPr lang="en-US" sz="1200" dirty="0">
              <a:solidFill>
                <a:schemeClr val="tx1"/>
              </a:solidFill>
            </a:endParaRPr>
          </a:p>
        </p:txBody>
      </p:sp>
    </p:spTree>
    <p:extLst>
      <p:ext uri="{BB962C8B-B14F-4D97-AF65-F5344CB8AC3E}">
        <p14:creationId xmlns:p14="http://schemas.microsoft.com/office/powerpoint/2010/main" val="41914664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600" dirty="0">
                <a:latin typeface="Arial"/>
                <a:cs typeface="Arial"/>
              </a:rPr>
              <a:t>Air Quality Prediction Example</a:t>
            </a:r>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685800"/>
            <a:ext cx="7010400" cy="4343400"/>
          </a:xfrm>
          <a:prstGeom prst="rect">
            <a:avLst/>
          </a:prstGeom>
          <a:noFill/>
        </p:spPr>
      </p:pic>
      <p:sp>
        <p:nvSpPr>
          <p:cNvPr id="2" name="TextBox 1"/>
          <p:cNvSpPr txBox="1"/>
          <p:nvPr/>
        </p:nvSpPr>
        <p:spPr>
          <a:xfrm>
            <a:off x="457200" y="4876800"/>
            <a:ext cx="7924800" cy="1200328"/>
          </a:xfrm>
          <a:prstGeom prst="rect">
            <a:avLst/>
          </a:prstGeom>
          <a:noFill/>
        </p:spPr>
        <p:txBody>
          <a:bodyPr wrap="square" rtlCol="0">
            <a:spAutoFit/>
          </a:bodyPr>
          <a:lstStyle/>
          <a:p>
            <a:r>
              <a:rPr lang="en-US" dirty="0"/>
              <a:t>12 km outer domain and 3 km inner domain.</a:t>
            </a:r>
          </a:p>
          <a:p>
            <a:r>
              <a:rPr lang="en-US" dirty="0"/>
              <a:t>Weather observations assimilated on inner domain. </a:t>
            </a:r>
          </a:p>
          <a:p>
            <a:r>
              <a:rPr lang="en-US" dirty="0"/>
              <a:t>TEMPO NO</a:t>
            </a:r>
            <a:r>
              <a:rPr lang="en-US" baseline="-25000" dirty="0"/>
              <a:t>2</a:t>
            </a:r>
            <a:r>
              <a:rPr lang="en-US" dirty="0"/>
              <a:t> observations assimilated in red rectangle. </a:t>
            </a:r>
          </a:p>
        </p:txBody>
      </p:sp>
      <p:sp>
        <p:nvSpPr>
          <p:cNvPr id="7" name="Slide Number Placeholder 3">
            <a:extLst>
              <a:ext uri="{FF2B5EF4-FFF2-40B4-BE49-F238E27FC236}">
                <a16:creationId xmlns:a16="http://schemas.microsoft.com/office/drawing/2014/main" id="{94C7D540-A0D9-BC43-8854-BABF121EAEF3}"/>
              </a:ext>
            </a:extLst>
          </p:cNvPr>
          <p:cNvSpPr>
            <a:spLocks noGrp="1"/>
          </p:cNvSpPr>
          <p:nvPr>
            <p:ph type="sldNum" sz="quarter" idx="12"/>
          </p:nvPr>
        </p:nvSpPr>
        <p:spPr>
          <a:xfrm>
            <a:off x="0" y="6581001"/>
            <a:ext cx="2228110" cy="276999"/>
          </a:xfrm>
          <a:prstGeom prst="rect">
            <a:avLst/>
          </a:prstGeom>
        </p:spPr>
        <p:txBody>
          <a:bodyPr wrap="none">
            <a:spAutoFit/>
          </a:bodyPr>
          <a:lstStyle>
            <a:lvl1pPr>
              <a:defRPr>
                <a:solidFill>
                  <a:schemeClr val="bg1">
                    <a:lumMod val="50000"/>
                  </a:schemeClr>
                </a:solidFill>
              </a:defRPr>
            </a:lvl1pPr>
          </a:lstStyle>
          <a:p>
            <a:r>
              <a:rPr lang="en-US" sz="1200" dirty="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53</a:t>
            </a:fld>
            <a:endParaRPr lang="en-US" sz="1200" dirty="0">
              <a:solidFill>
                <a:schemeClr val="tx1"/>
              </a:solidFill>
            </a:endParaRPr>
          </a:p>
        </p:txBody>
      </p:sp>
    </p:spTree>
    <p:extLst>
      <p:ext uri="{BB962C8B-B14F-4D97-AF65-F5344CB8AC3E}">
        <p14:creationId xmlns:p14="http://schemas.microsoft.com/office/powerpoint/2010/main" val="41661092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600" dirty="0">
                <a:latin typeface="Arial"/>
                <a:cs typeface="Arial"/>
              </a:rPr>
              <a:t>Air Quality Prediction Example</a:t>
            </a: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457200" y="838200"/>
            <a:ext cx="7848600" cy="4038600"/>
          </a:xfrm>
          <a:prstGeom prst="rect">
            <a:avLst/>
          </a:prstGeom>
          <a:noFill/>
        </p:spPr>
      </p:pic>
      <p:sp>
        <p:nvSpPr>
          <p:cNvPr id="4" name="TextBox 3"/>
          <p:cNvSpPr txBox="1"/>
          <p:nvPr/>
        </p:nvSpPr>
        <p:spPr>
          <a:xfrm>
            <a:off x="457200" y="4953000"/>
            <a:ext cx="8229600" cy="1200328"/>
          </a:xfrm>
          <a:prstGeom prst="rect">
            <a:avLst/>
          </a:prstGeom>
          <a:noFill/>
        </p:spPr>
        <p:txBody>
          <a:bodyPr wrap="square" rtlCol="0">
            <a:spAutoFit/>
          </a:bodyPr>
          <a:lstStyle/>
          <a:p>
            <a:r>
              <a:rPr lang="en-US" dirty="0"/>
              <a:t>System also estimates emissions.</a:t>
            </a:r>
          </a:p>
          <a:p>
            <a:r>
              <a:rPr lang="en-US" dirty="0"/>
              <a:t>9:00 am (top) 4:00 pm (bottom) on July 3</a:t>
            </a:r>
            <a:r>
              <a:rPr lang="en-US" baseline="30000" dirty="0"/>
              <a:t>rd</a:t>
            </a:r>
            <a:r>
              <a:rPr lang="en-US" dirty="0"/>
              <a:t>. </a:t>
            </a:r>
          </a:p>
          <a:p>
            <a:r>
              <a:rPr lang="en-US" dirty="0"/>
              <a:t>Comparison of analysis to specified truth.</a:t>
            </a:r>
          </a:p>
        </p:txBody>
      </p:sp>
      <p:sp>
        <p:nvSpPr>
          <p:cNvPr id="8" name="Slide Number Placeholder 3">
            <a:extLst>
              <a:ext uri="{FF2B5EF4-FFF2-40B4-BE49-F238E27FC236}">
                <a16:creationId xmlns:a16="http://schemas.microsoft.com/office/drawing/2014/main" id="{9F4F916C-C054-0947-AF43-C7382370E76F}"/>
              </a:ext>
            </a:extLst>
          </p:cNvPr>
          <p:cNvSpPr>
            <a:spLocks noGrp="1"/>
          </p:cNvSpPr>
          <p:nvPr>
            <p:ph type="sldNum" sz="quarter" idx="12"/>
          </p:nvPr>
        </p:nvSpPr>
        <p:spPr>
          <a:xfrm>
            <a:off x="0" y="6581001"/>
            <a:ext cx="2228110" cy="276999"/>
          </a:xfrm>
          <a:prstGeom prst="rect">
            <a:avLst/>
          </a:prstGeom>
        </p:spPr>
        <p:txBody>
          <a:bodyPr wrap="none">
            <a:spAutoFit/>
          </a:bodyPr>
          <a:lstStyle>
            <a:lvl1pPr>
              <a:defRPr>
                <a:solidFill>
                  <a:schemeClr val="bg1">
                    <a:lumMod val="50000"/>
                  </a:schemeClr>
                </a:solidFill>
              </a:defRPr>
            </a:lvl1pPr>
          </a:lstStyle>
          <a:p>
            <a:r>
              <a:rPr lang="en-US" sz="1200" dirty="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54</a:t>
            </a:fld>
            <a:endParaRPr lang="en-US" sz="1200" dirty="0">
              <a:solidFill>
                <a:schemeClr val="tx1"/>
              </a:solidFill>
            </a:endParaRPr>
          </a:p>
        </p:txBody>
      </p:sp>
    </p:spTree>
    <p:extLst>
      <p:ext uri="{BB962C8B-B14F-4D97-AF65-F5344CB8AC3E}">
        <p14:creationId xmlns:p14="http://schemas.microsoft.com/office/powerpoint/2010/main" val="30888698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defTabSz="914400" eaLnBrk="0" fontAlgn="base" hangingPunct="0">
              <a:spcBef>
                <a:spcPct val="0"/>
              </a:spcBef>
              <a:spcAft>
                <a:spcPct val="0"/>
              </a:spcAft>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110" charset="0"/>
                <a:ea typeface="ＭＳ Ｐゴシック" pitchFamily="-110" charset="-128"/>
                <a:cs typeface="ＭＳ Ｐゴシック" pitchFamily="-110" charset="-128"/>
              </a:rPr>
              <a:t>Cool Science Example 7</a:t>
            </a:r>
          </a:p>
        </p:txBody>
      </p:sp>
      <p:sp>
        <p:nvSpPr>
          <p:cNvPr id="5" name="TextBox 4">
            <a:extLst>
              <a:ext uri="{FF2B5EF4-FFF2-40B4-BE49-F238E27FC236}">
                <a16:creationId xmlns:a16="http://schemas.microsoft.com/office/drawing/2014/main" id="{A8D8E703-E302-5E46-8DAE-362BF0F67FA7}"/>
              </a:ext>
            </a:extLst>
          </p:cNvPr>
          <p:cNvSpPr txBox="1"/>
          <p:nvPr/>
        </p:nvSpPr>
        <p:spPr>
          <a:xfrm>
            <a:off x="648627" y="1041113"/>
            <a:ext cx="2938409" cy="3970318"/>
          </a:xfrm>
          <a:prstGeom prst="rect">
            <a:avLst/>
          </a:prstGeom>
          <a:noFill/>
        </p:spPr>
        <p:txBody>
          <a:bodyPr wrap="square" rtlCol="0">
            <a:spAutoFit/>
          </a:bodyPr>
          <a:lstStyle/>
          <a:p>
            <a:r>
              <a:rPr lang="en-US" u="sng" dirty="0" err="1"/>
              <a:t>DAReS</a:t>
            </a:r>
            <a:r>
              <a:rPr lang="en-US" u="sng" dirty="0"/>
              <a:t> Leads</a:t>
            </a:r>
          </a:p>
          <a:p>
            <a:r>
              <a:rPr lang="en-US" dirty="0"/>
              <a:t>Jeff Steward</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Nancy Collins</a:t>
            </a:r>
          </a:p>
          <a:p>
            <a:endParaRPr lang="en-US" dirty="0"/>
          </a:p>
          <a:p>
            <a:endParaRPr lang="en-US" dirty="0"/>
          </a:p>
          <a:p>
            <a:endParaRPr lang="en-US" dirty="0"/>
          </a:p>
        </p:txBody>
      </p:sp>
      <p:sp>
        <p:nvSpPr>
          <p:cNvPr id="7" name="TextBox 6">
            <a:extLst>
              <a:ext uri="{FF2B5EF4-FFF2-40B4-BE49-F238E27FC236}">
                <a16:creationId xmlns:a16="http://schemas.microsoft.com/office/drawing/2014/main" id="{3C80FCBA-84AD-164E-AA9F-D1F0C609FEFC}"/>
              </a:ext>
            </a:extLst>
          </p:cNvPr>
          <p:cNvSpPr txBox="1"/>
          <p:nvPr/>
        </p:nvSpPr>
        <p:spPr>
          <a:xfrm>
            <a:off x="4743735" y="1091320"/>
            <a:ext cx="3215812" cy="1200329"/>
          </a:xfrm>
          <a:prstGeom prst="rect">
            <a:avLst/>
          </a:prstGeom>
          <a:noFill/>
        </p:spPr>
        <p:txBody>
          <a:bodyPr wrap="square" rtlCol="0">
            <a:spAutoFit/>
          </a:bodyPr>
          <a:lstStyle/>
          <a:p>
            <a:r>
              <a:rPr lang="en-US" u="sng" dirty="0"/>
              <a:t>Forecast Model</a:t>
            </a:r>
          </a:p>
          <a:p>
            <a:r>
              <a:rPr lang="en-US" dirty="0"/>
              <a:t>WP-GITM (Ocean Wave Propagation-Global Ionosphere Thermosphere Model)</a:t>
            </a:r>
          </a:p>
        </p:txBody>
      </p:sp>
      <p:sp>
        <p:nvSpPr>
          <p:cNvPr id="8" name="TextBox 7">
            <a:extLst>
              <a:ext uri="{FF2B5EF4-FFF2-40B4-BE49-F238E27FC236}">
                <a16:creationId xmlns:a16="http://schemas.microsoft.com/office/drawing/2014/main" id="{41D0B1BC-D7DF-B845-A391-92A144366A28}"/>
              </a:ext>
            </a:extLst>
          </p:cNvPr>
          <p:cNvSpPr txBox="1"/>
          <p:nvPr/>
        </p:nvSpPr>
        <p:spPr>
          <a:xfrm>
            <a:off x="4743735" y="2877741"/>
            <a:ext cx="2650733" cy="646331"/>
          </a:xfrm>
          <a:prstGeom prst="rect">
            <a:avLst/>
          </a:prstGeom>
          <a:noFill/>
        </p:spPr>
        <p:txBody>
          <a:bodyPr wrap="square" rtlCol="0">
            <a:spAutoFit/>
          </a:bodyPr>
          <a:lstStyle/>
          <a:p>
            <a:r>
              <a:rPr lang="en-US" u="sng" dirty="0"/>
              <a:t>Science Collaborator</a:t>
            </a:r>
          </a:p>
          <a:p>
            <a:r>
              <a:rPr lang="en-US" dirty="0"/>
              <a:t>JPL (Panagiotis)</a:t>
            </a:r>
          </a:p>
        </p:txBody>
      </p:sp>
      <p:sp>
        <p:nvSpPr>
          <p:cNvPr id="9" name="TextBox 8">
            <a:extLst>
              <a:ext uri="{FF2B5EF4-FFF2-40B4-BE49-F238E27FC236}">
                <a16:creationId xmlns:a16="http://schemas.microsoft.com/office/drawing/2014/main" id="{7AE3BCC8-62D6-4D44-91C3-D46B1D854120}"/>
              </a:ext>
            </a:extLst>
          </p:cNvPr>
          <p:cNvSpPr txBox="1"/>
          <p:nvPr/>
        </p:nvSpPr>
        <p:spPr>
          <a:xfrm>
            <a:off x="4743735" y="4560801"/>
            <a:ext cx="2537717" cy="646331"/>
          </a:xfrm>
          <a:prstGeom prst="rect">
            <a:avLst/>
          </a:prstGeom>
          <a:noFill/>
        </p:spPr>
        <p:txBody>
          <a:bodyPr wrap="square" rtlCol="0">
            <a:spAutoFit/>
          </a:bodyPr>
          <a:lstStyle/>
          <a:p>
            <a:r>
              <a:rPr lang="en-US" u="sng" dirty="0"/>
              <a:t>DA Capability</a:t>
            </a:r>
          </a:p>
          <a:p>
            <a:r>
              <a:rPr lang="en-US" dirty="0"/>
              <a:t>Sensitivity</a:t>
            </a:r>
          </a:p>
        </p:txBody>
      </p:sp>
      <p:sp>
        <p:nvSpPr>
          <p:cNvPr id="10" name="Rectangle 9">
            <a:extLst>
              <a:ext uri="{FF2B5EF4-FFF2-40B4-BE49-F238E27FC236}">
                <a16:creationId xmlns:a16="http://schemas.microsoft.com/office/drawing/2014/main" id="{8BA68DF2-5080-034E-BD61-7955B2DADC08}"/>
              </a:ext>
            </a:extLst>
          </p:cNvPr>
          <p:cNvSpPr/>
          <p:nvPr/>
        </p:nvSpPr>
        <p:spPr>
          <a:xfrm>
            <a:off x="520700" y="934948"/>
            <a:ext cx="8159750" cy="5205502"/>
          </a:xfrm>
          <a:prstGeom prst="rect">
            <a:avLst/>
          </a:prstGeom>
          <a:noFill/>
          <a:ln w="69850" cmpd="dbl">
            <a:solidFill>
              <a:srgbClr val="2B5DC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3738BF2-3B92-CB41-A00C-65E37DF9588E}"/>
              </a:ext>
            </a:extLst>
          </p:cNvPr>
          <p:cNvCxnSpPr>
            <a:stCxn id="10" idx="0"/>
            <a:endCxn id="10" idx="2"/>
          </p:cNvCxnSpPr>
          <p:nvPr/>
        </p:nvCxnSpPr>
        <p:spPr>
          <a:xfrm>
            <a:off x="4600575" y="934948"/>
            <a:ext cx="0" cy="5205502"/>
          </a:xfrm>
          <a:prstGeom prst="line">
            <a:avLst/>
          </a:prstGeom>
          <a:ln>
            <a:solidFill>
              <a:srgbClr val="2B5DCE"/>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6EA0338-9841-104F-8333-0D19E0ACE47F}"/>
              </a:ext>
            </a:extLst>
          </p:cNvPr>
          <p:cNvCxnSpPr/>
          <p:nvPr/>
        </p:nvCxnSpPr>
        <p:spPr>
          <a:xfrm>
            <a:off x="4600575" y="2670967"/>
            <a:ext cx="4079875" cy="0"/>
          </a:xfrm>
          <a:prstGeom prst="line">
            <a:avLst/>
          </a:prstGeom>
          <a:ln>
            <a:solidFill>
              <a:srgbClr val="2B5DCE"/>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32909720-353F-7648-AE10-60B9C5005082}"/>
              </a:ext>
            </a:extLst>
          </p:cNvPr>
          <p:cNvCxnSpPr/>
          <p:nvPr/>
        </p:nvCxnSpPr>
        <p:spPr>
          <a:xfrm>
            <a:off x="4600574" y="4354028"/>
            <a:ext cx="4079875" cy="0"/>
          </a:xfrm>
          <a:prstGeom prst="line">
            <a:avLst/>
          </a:prstGeom>
          <a:ln>
            <a:solidFill>
              <a:srgbClr val="2B5DCE"/>
            </a:solidFill>
          </a:ln>
          <a:effectLst/>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50CB0935-F166-5C49-A6B4-6EE1B625FF67}"/>
              </a:ext>
            </a:extLst>
          </p:cNvPr>
          <p:cNvPicPr>
            <a:picLocks noChangeAspect="1"/>
          </p:cNvPicPr>
          <p:nvPr/>
        </p:nvPicPr>
        <p:blipFill>
          <a:blip r:embed="rId3"/>
          <a:srcRect/>
          <a:stretch/>
        </p:blipFill>
        <p:spPr>
          <a:xfrm>
            <a:off x="719137" y="1876008"/>
            <a:ext cx="1317625" cy="1757045"/>
          </a:xfrm>
          <a:prstGeom prst="rect">
            <a:avLst/>
          </a:prstGeom>
        </p:spPr>
      </p:pic>
      <p:sp>
        <p:nvSpPr>
          <p:cNvPr id="3" name="TextBox 2">
            <a:extLst>
              <a:ext uri="{FF2B5EF4-FFF2-40B4-BE49-F238E27FC236}">
                <a16:creationId xmlns:a16="http://schemas.microsoft.com/office/drawing/2014/main" id="{72852CD7-10C1-8B49-BCC0-506ABF91EC7A}"/>
              </a:ext>
            </a:extLst>
          </p:cNvPr>
          <p:cNvSpPr txBox="1"/>
          <p:nvPr/>
        </p:nvSpPr>
        <p:spPr>
          <a:xfrm>
            <a:off x="2260600" y="2108200"/>
            <a:ext cx="1974850" cy="646331"/>
          </a:xfrm>
          <a:prstGeom prst="rect">
            <a:avLst/>
          </a:prstGeom>
          <a:noFill/>
        </p:spPr>
        <p:txBody>
          <a:bodyPr wrap="square" rtlCol="0">
            <a:spAutoFit/>
          </a:bodyPr>
          <a:lstStyle/>
          <a:p>
            <a:r>
              <a:rPr lang="en-US" dirty="0"/>
              <a:t>With </a:t>
            </a:r>
            <a:r>
              <a:rPr lang="en-US" dirty="0" err="1"/>
              <a:t>DAReS</a:t>
            </a:r>
            <a:r>
              <a:rPr lang="en-US" dirty="0"/>
              <a:t> since September.</a:t>
            </a:r>
          </a:p>
        </p:txBody>
      </p:sp>
      <p:sp>
        <p:nvSpPr>
          <p:cNvPr id="4" name="TextBox 3">
            <a:extLst>
              <a:ext uri="{FF2B5EF4-FFF2-40B4-BE49-F238E27FC236}">
                <a16:creationId xmlns:a16="http://schemas.microsoft.com/office/drawing/2014/main" id="{062C3B39-B747-E342-94B2-20C589922594}"/>
              </a:ext>
            </a:extLst>
          </p:cNvPr>
          <p:cNvSpPr txBox="1"/>
          <p:nvPr/>
        </p:nvSpPr>
        <p:spPr>
          <a:xfrm>
            <a:off x="2260600" y="4614091"/>
            <a:ext cx="1892300" cy="646331"/>
          </a:xfrm>
          <a:prstGeom prst="rect">
            <a:avLst/>
          </a:prstGeom>
          <a:noFill/>
        </p:spPr>
        <p:txBody>
          <a:bodyPr wrap="square" rtlCol="0">
            <a:spAutoFit/>
          </a:bodyPr>
          <a:lstStyle/>
          <a:p>
            <a:r>
              <a:rPr lang="en-US" dirty="0"/>
              <a:t>With </a:t>
            </a:r>
            <a:r>
              <a:rPr lang="en-US" dirty="0" err="1"/>
              <a:t>DAReS</a:t>
            </a:r>
            <a:r>
              <a:rPr lang="en-US" dirty="0"/>
              <a:t> since 2006.</a:t>
            </a:r>
          </a:p>
        </p:txBody>
      </p:sp>
      <p:sp>
        <p:nvSpPr>
          <p:cNvPr id="15" name="Slide Number Placeholder 3">
            <a:extLst>
              <a:ext uri="{FF2B5EF4-FFF2-40B4-BE49-F238E27FC236}">
                <a16:creationId xmlns:a16="http://schemas.microsoft.com/office/drawing/2014/main" id="{4893D38A-785E-B440-B904-4B50FA2E2036}"/>
              </a:ext>
            </a:extLst>
          </p:cNvPr>
          <p:cNvSpPr txBox="1">
            <a:spLocks/>
          </p:cNvSpPr>
          <p:nvPr/>
        </p:nvSpPr>
        <p:spPr>
          <a:xfrm>
            <a:off x="0" y="6581001"/>
            <a:ext cx="2228110" cy="276999"/>
          </a:xfrm>
          <a:prstGeom prst="rect">
            <a:avLst/>
          </a:prstGeom>
        </p:spPr>
        <p:txBody>
          <a:bodyPr wrap="none">
            <a:spAutoFit/>
          </a:bodyPr>
          <a:lstStyle>
            <a:defPPr>
              <a:defRPr lang="en-US"/>
            </a:defPPr>
            <a:lvl1pPr marL="0" algn="l" defTabSz="457200" rtl="0" eaLnBrk="1" latinLnBrk="0" hangingPunct="1">
              <a:defRPr sz="18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55</a:t>
            </a:fld>
            <a:endParaRPr lang="en-US" sz="1200" dirty="0">
              <a:solidFill>
                <a:schemeClr val="tx1"/>
              </a:solidFill>
            </a:endParaRPr>
          </a:p>
        </p:txBody>
      </p:sp>
      <p:pic>
        <p:nvPicPr>
          <p:cNvPr id="13" name="Picture 12">
            <a:extLst>
              <a:ext uri="{FF2B5EF4-FFF2-40B4-BE49-F238E27FC236}">
                <a16:creationId xmlns:a16="http://schemas.microsoft.com/office/drawing/2014/main" id="{644F31AB-10EF-9B4F-A8EB-29446400B846}"/>
              </a:ext>
            </a:extLst>
          </p:cNvPr>
          <p:cNvPicPr>
            <a:picLocks noChangeAspect="1"/>
          </p:cNvPicPr>
          <p:nvPr/>
        </p:nvPicPr>
        <p:blipFill>
          <a:blip r:embed="rId4"/>
          <a:stretch>
            <a:fillRect/>
          </a:stretch>
        </p:blipFill>
        <p:spPr>
          <a:xfrm>
            <a:off x="719137" y="4267603"/>
            <a:ext cx="1335292" cy="1757046"/>
          </a:xfrm>
          <a:prstGeom prst="rect">
            <a:avLst/>
          </a:prstGeom>
        </p:spPr>
      </p:pic>
    </p:spTree>
    <p:extLst>
      <p:ext uri="{BB962C8B-B14F-4D97-AF65-F5344CB8AC3E}">
        <p14:creationId xmlns:p14="http://schemas.microsoft.com/office/powerpoint/2010/main" val="21267872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defTabSz="914400" eaLnBrk="0" fontAlgn="base" hangingPunct="0">
              <a:spcBef>
                <a:spcPct val="0"/>
              </a:spcBef>
              <a:spcAft>
                <a:spcPct val="0"/>
              </a:spcAft>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110" charset="0"/>
                <a:ea typeface="ＭＳ Ｐゴシック" pitchFamily="-110" charset="-128"/>
                <a:cs typeface="ＭＳ Ｐゴシック" pitchFamily="-110" charset="-128"/>
              </a:rPr>
              <a:t>Observing Tsunamis via the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110" charset="0"/>
                <a:ea typeface="ＭＳ Ｐゴシック" pitchFamily="-110" charset="-128"/>
                <a:cs typeface="ＭＳ Ｐゴシック" pitchFamily="-110" charset="-128"/>
              </a:rPr>
              <a:t>Ionopshere</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110" charset="0"/>
              <a:ea typeface="ＭＳ Ｐゴシック" pitchFamily="-110" charset="-128"/>
              <a:cs typeface="ＭＳ Ｐゴシック" pitchFamily="-110" charset="-128"/>
            </a:endParaRPr>
          </a:p>
        </p:txBody>
      </p:sp>
      <p:pic>
        <p:nvPicPr>
          <p:cNvPr id="4" name="Picture 3">
            <a:extLst>
              <a:ext uri="{FF2B5EF4-FFF2-40B4-BE49-F238E27FC236}">
                <a16:creationId xmlns:a16="http://schemas.microsoft.com/office/drawing/2014/main" id="{A1F403C1-3E0B-5D47-9E60-2EF41DCB0570}"/>
              </a:ext>
            </a:extLst>
          </p:cNvPr>
          <p:cNvPicPr>
            <a:picLocks noChangeAspect="1"/>
          </p:cNvPicPr>
          <p:nvPr/>
        </p:nvPicPr>
        <p:blipFill>
          <a:blip r:embed="rId3"/>
          <a:stretch>
            <a:fillRect/>
          </a:stretch>
        </p:blipFill>
        <p:spPr>
          <a:xfrm>
            <a:off x="1720808" y="2254250"/>
            <a:ext cx="4957445" cy="3806190"/>
          </a:xfrm>
          <a:prstGeom prst="rect">
            <a:avLst/>
          </a:prstGeom>
        </p:spPr>
      </p:pic>
      <p:sp>
        <p:nvSpPr>
          <p:cNvPr id="10" name="TextBox 9">
            <a:extLst>
              <a:ext uri="{FF2B5EF4-FFF2-40B4-BE49-F238E27FC236}">
                <a16:creationId xmlns:a16="http://schemas.microsoft.com/office/drawing/2014/main" id="{7B5876F5-B05A-C94E-AADB-9ABE36AD46C2}"/>
              </a:ext>
            </a:extLst>
          </p:cNvPr>
          <p:cNvSpPr txBox="1"/>
          <p:nvPr/>
        </p:nvSpPr>
        <p:spPr>
          <a:xfrm>
            <a:off x="355600" y="704850"/>
            <a:ext cx="8356600" cy="1477328"/>
          </a:xfrm>
          <a:prstGeom prst="rect">
            <a:avLst/>
          </a:prstGeom>
          <a:noFill/>
        </p:spPr>
        <p:txBody>
          <a:bodyPr wrap="square" rtlCol="0">
            <a:spAutoFit/>
          </a:bodyPr>
          <a:lstStyle/>
          <a:p>
            <a:r>
              <a:rPr lang="en-US" dirty="0"/>
              <a:t>Tsunamis make very small changes to sea surface height in open ocean.</a:t>
            </a:r>
          </a:p>
          <a:p>
            <a:r>
              <a:rPr lang="en-US" dirty="0"/>
              <a:t>But, waves amplify in the atmosphere, 100m plus amplitude in ionosphere.</a:t>
            </a:r>
          </a:p>
          <a:p>
            <a:r>
              <a:rPr lang="en-US" dirty="0"/>
              <a:t>Changes Total Electron Content (TEC) of Ionosphere.</a:t>
            </a:r>
          </a:p>
          <a:p>
            <a:r>
              <a:rPr lang="en-US" dirty="0"/>
              <a:t>GPS signals are slowed by electrons. </a:t>
            </a:r>
          </a:p>
          <a:p>
            <a:r>
              <a:rPr lang="en-US" dirty="0"/>
              <a:t>Delays at ground stations can detect tsunami impacts in ionosphere (no way)!</a:t>
            </a:r>
          </a:p>
        </p:txBody>
      </p:sp>
      <p:sp>
        <p:nvSpPr>
          <p:cNvPr id="7" name="Slide Number Placeholder 3">
            <a:extLst>
              <a:ext uri="{FF2B5EF4-FFF2-40B4-BE49-F238E27FC236}">
                <a16:creationId xmlns:a16="http://schemas.microsoft.com/office/drawing/2014/main" id="{4BED8D70-D2EB-3E48-8C28-5E422ED186F7}"/>
              </a:ext>
            </a:extLst>
          </p:cNvPr>
          <p:cNvSpPr txBox="1">
            <a:spLocks/>
          </p:cNvSpPr>
          <p:nvPr/>
        </p:nvSpPr>
        <p:spPr>
          <a:xfrm>
            <a:off x="0" y="6581001"/>
            <a:ext cx="2228110" cy="276999"/>
          </a:xfrm>
          <a:prstGeom prst="rect">
            <a:avLst/>
          </a:prstGeom>
        </p:spPr>
        <p:txBody>
          <a:bodyPr wrap="none">
            <a:spAutoFit/>
          </a:bodyPr>
          <a:lstStyle>
            <a:defPPr>
              <a:defRPr lang="en-US"/>
            </a:defPPr>
            <a:lvl1pPr marL="0" algn="l" defTabSz="457200" rtl="0" eaLnBrk="1" latinLnBrk="0" hangingPunct="1">
              <a:defRPr sz="18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56</a:t>
            </a:fld>
            <a:endParaRPr lang="en-US" sz="1200" dirty="0">
              <a:solidFill>
                <a:schemeClr val="tx1"/>
              </a:solidFill>
            </a:endParaRPr>
          </a:p>
        </p:txBody>
      </p:sp>
    </p:spTree>
    <p:extLst>
      <p:ext uri="{BB962C8B-B14F-4D97-AF65-F5344CB8AC3E}">
        <p14:creationId xmlns:p14="http://schemas.microsoft.com/office/powerpoint/2010/main" val="42889859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defTabSz="914400" eaLnBrk="0" fontAlgn="base" hangingPunct="0">
              <a:spcBef>
                <a:spcPct val="0"/>
              </a:spcBef>
              <a:spcAft>
                <a:spcPct val="0"/>
              </a:spcAft>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110" charset="0"/>
                <a:ea typeface="ＭＳ Ｐゴシック" pitchFamily="-110" charset="-128"/>
                <a:cs typeface="ＭＳ Ｐゴシック" pitchFamily="-110" charset="-128"/>
              </a:rPr>
              <a:t>Observing Tsunamis via the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110" charset="0"/>
                <a:ea typeface="ＭＳ Ｐゴシック" pitchFamily="-110" charset="-128"/>
                <a:cs typeface="ＭＳ Ｐゴシック" pitchFamily="-110" charset="-128"/>
              </a:rPr>
              <a:t>Ionopshere</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110" charset="0"/>
              <a:ea typeface="ＭＳ Ｐゴシック" pitchFamily="-110" charset="-128"/>
              <a:cs typeface="ＭＳ Ｐゴシック" pitchFamily="-110" charset="-128"/>
            </a:endParaRPr>
          </a:p>
        </p:txBody>
      </p:sp>
      <p:pic>
        <p:nvPicPr>
          <p:cNvPr id="5" name="Picture 4">
            <a:extLst>
              <a:ext uri="{FF2B5EF4-FFF2-40B4-BE49-F238E27FC236}">
                <a16:creationId xmlns:a16="http://schemas.microsoft.com/office/drawing/2014/main" id="{7A11F936-17CB-2E4D-AD08-E17606571683}"/>
              </a:ext>
            </a:extLst>
          </p:cNvPr>
          <p:cNvPicPr>
            <a:picLocks noChangeAspect="1"/>
          </p:cNvPicPr>
          <p:nvPr/>
        </p:nvPicPr>
        <p:blipFill>
          <a:blip r:embed="rId3"/>
          <a:stretch>
            <a:fillRect/>
          </a:stretch>
        </p:blipFill>
        <p:spPr>
          <a:xfrm>
            <a:off x="951197" y="1854808"/>
            <a:ext cx="6508750" cy="4217670"/>
          </a:xfrm>
          <a:prstGeom prst="rect">
            <a:avLst/>
          </a:prstGeom>
        </p:spPr>
      </p:pic>
      <p:sp>
        <p:nvSpPr>
          <p:cNvPr id="7" name="TextBox 6">
            <a:extLst>
              <a:ext uri="{FF2B5EF4-FFF2-40B4-BE49-F238E27FC236}">
                <a16:creationId xmlns:a16="http://schemas.microsoft.com/office/drawing/2014/main" id="{F6F3660E-064F-D74C-A7C3-E32EFDA7B745}"/>
              </a:ext>
            </a:extLst>
          </p:cNvPr>
          <p:cNvSpPr txBox="1"/>
          <p:nvPr/>
        </p:nvSpPr>
        <p:spPr>
          <a:xfrm>
            <a:off x="355600" y="704850"/>
            <a:ext cx="8356600" cy="923330"/>
          </a:xfrm>
          <a:prstGeom prst="rect">
            <a:avLst/>
          </a:prstGeom>
          <a:noFill/>
        </p:spPr>
        <p:txBody>
          <a:bodyPr wrap="square" rtlCol="0">
            <a:spAutoFit/>
          </a:bodyPr>
          <a:lstStyle/>
          <a:p>
            <a:r>
              <a:rPr lang="en-US" dirty="0" err="1"/>
              <a:t>Tohuku</a:t>
            </a:r>
            <a:r>
              <a:rPr lang="en-US" dirty="0"/>
              <a:t> example: Gravity waves in ionosphere over tsunami waves in ocean.</a:t>
            </a:r>
          </a:p>
          <a:p>
            <a:endParaRPr lang="en-US" dirty="0"/>
          </a:p>
          <a:p>
            <a:r>
              <a:rPr lang="en-US" dirty="0"/>
              <a:t>Use DART to find tsunami by assimilating GPS observations of TEC.</a:t>
            </a:r>
          </a:p>
        </p:txBody>
      </p:sp>
      <p:sp>
        <p:nvSpPr>
          <p:cNvPr id="8" name="Slide Number Placeholder 3">
            <a:extLst>
              <a:ext uri="{FF2B5EF4-FFF2-40B4-BE49-F238E27FC236}">
                <a16:creationId xmlns:a16="http://schemas.microsoft.com/office/drawing/2014/main" id="{1EF9584D-722B-5C43-A3E4-5D3941604FA7}"/>
              </a:ext>
            </a:extLst>
          </p:cNvPr>
          <p:cNvSpPr txBox="1">
            <a:spLocks/>
          </p:cNvSpPr>
          <p:nvPr/>
        </p:nvSpPr>
        <p:spPr>
          <a:xfrm>
            <a:off x="0" y="6581001"/>
            <a:ext cx="2228110" cy="276999"/>
          </a:xfrm>
          <a:prstGeom prst="rect">
            <a:avLst/>
          </a:prstGeom>
        </p:spPr>
        <p:txBody>
          <a:bodyPr wrap="none">
            <a:spAutoFit/>
          </a:bodyPr>
          <a:lstStyle>
            <a:defPPr>
              <a:defRPr lang="en-US"/>
            </a:defPPr>
            <a:lvl1pPr marL="0" algn="l" defTabSz="457200" rtl="0" eaLnBrk="1" latinLnBrk="0" hangingPunct="1">
              <a:defRPr sz="18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57</a:t>
            </a:fld>
            <a:endParaRPr lang="en-US" sz="1200" dirty="0">
              <a:solidFill>
                <a:schemeClr val="tx1"/>
              </a:solidFill>
            </a:endParaRPr>
          </a:p>
        </p:txBody>
      </p:sp>
    </p:spTree>
    <p:extLst>
      <p:ext uri="{BB962C8B-B14F-4D97-AF65-F5344CB8AC3E}">
        <p14:creationId xmlns:p14="http://schemas.microsoft.com/office/powerpoint/2010/main" val="21784270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defTabSz="914400" eaLnBrk="0" fontAlgn="base" hangingPunct="0">
              <a:spcBef>
                <a:spcPct val="0"/>
              </a:spcBef>
              <a:spcAft>
                <a:spcPct val="0"/>
              </a:spcAft>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110" charset="0"/>
                <a:ea typeface="ＭＳ Ｐゴシック" pitchFamily="-110" charset="-128"/>
                <a:cs typeface="ＭＳ Ｐゴシック" pitchFamily="-110" charset="-128"/>
              </a:rPr>
              <a:t>Cool Science Example 8</a:t>
            </a:r>
          </a:p>
        </p:txBody>
      </p:sp>
      <p:sp>
        <p:nvSpPr>
          <p:cNvPr id="5" name="TextBox 4">
            <a:extLst>
              <a:ext uri="{FF2B5EF4-FFF2-40B4-BE49-F238E27FC236}">
                <a16:creationId xmlns:a16="http://schemas.microsoft.com/office/drawing/2014/main" id="{A8D8E703-E302-5E46-8DAE-362BF0F67FA7}"/>
              </a:ext>
            </a:extLst>
          </p:cNvPr>
          <p:cNvSpPr txBox="1"/>
          <p:nvPr/>
        </p:nvSpPr>
        <p:spPr>
          <a:xfrm>
            <a:off x="648627" y="1041113"/>
            <a:ext cx="2938409" cy="5078313"/>
          </a:xfrm>
          <a:prstGeom prst="rect">
            <a:avLst/>
          </a:prstGeom>
          <a:noFill/>
        </p:spPr>
        <p:txBody>
          <a:bodyPr wrap="square" rtlCol="0">
            <a:spAutoFit/>
          </a:bodyPr>
          <a:lstStyle/>
          <a:p>
            <a:r>
              <a:rPr lang="en-US" u="sng" dirty="0" err="1"/>
              <a:t>DAReS</a:t>
            </a:r>
            <a:r>
              <a:rPr lang="en-US" u="sng" dirty="0"/>
              <a:t> Lead</a:t>
            </a:r>
          </a:p>
          <a:p>
            <a:r>
              <a:rPr lang="en-US" dirty="0"/>
              <a:t>Dan </a:t>
            </a:r>
            <a:r>
              <a:rPr lang="en-US" dirty="0" err="1"/>
              <a:t>Amrhein</a:t>
            </a:r>
            <a:r>
              <a:rPr lang="en-US" dirty="0"/>
              <a:t> (80% CGD)</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Dan sits in A-tower but joins </a:t>
            </a:r>
            <a:r>
              <a:rPr lang="en-US" dirty="0" err="1"/>
              <a:t>DAReS</a:t>
            </a:r>
            <a:r>
              <a:rPr lang="en-US" dirty="0"/>
              <a:t> software standups. </a:t>
            </a:r>
          </a:p>
          <a:p>
            <a:endParaRPr lang="en-US" dirty="0"/>
          </a:p>
          <a:p>
            <a:r>
              <a:rPr lang="en-US" dirty="0"/>
              <a:t>With </a:t>
            </a:r>
            <a:r>
              <a:rPr lang="en-US" dirty="0" err="1"/>
              <a:t>DAReS</a:t>
            </a:r>
            <a:r>
              <a:rPr lang="en-US" dirty="0"/>
              <a:t> since September.</a:t>
            </a:r>
          </a:p>
          <a:p>
            <a:endParaRPr lang="en-US" dirty="0"/>
          </a:p>
          <a:p>
            <a:endParaRPr lang="en-US" dirty="0"/>
          </a:p>
          <a:p>
            <a:endParaRPr lang="en-US" dirty="0"/>
          </a:p>
        </p:txBody>
      </p:sp>
      <p:sp>
        <p:nvSpPr>
          <p:cNvPr id="7" name="TextBox 6">
            <a:extLst>
              <a:ext uri="{FF2B5EF4-FFF2-40B4-BE49-F238E27FC236}">
                <a16:creationId xmlns:a16="http://schemas.microsoft.com/office/drawing/2014/main" id="{3C80FCBA-84AD-164E-AA9F-D1F0C609FEFC}"/>
              </a:ext>
            </a:extLst>
          </p:cNvPr>
          <p:cNvSpPr txBox="1"/>
          <p:nvPr/>
        </p:nvSpPr>
        <p:spPr>
          <a:xfrm>
            <a:off x="4743735" y="1091320"/>
            <a:ext cx="3215812" cy="646331"/>
          </a:xfrm>
          <a:prstGeom prst="rect">
            <a:avLst/>
          </a:prstGeom>
          <a:noFill/>
        </p:spPr>
        <p:txBody>
          <a:bodyPr wrap="square" rtlCol="0">
            <a:spAutoFit/>
          </a:bodyPr>
          <a:lstStyle/>
          <a:p>
            <a:r>
              <a:rPr lang="en-US" u="sng" dirty="0"/>
              <a:t>Forecast Model</a:t>
            </a:r>
          </a:p>
          <a:p>
            <a:r>
              <a:rPr lang="en-US" dirty="0"/>
              <a:t>POP/CAM/CLM/CICE in CESM</a:t>
            </a:r>
          </a:p>
        </p:txBody>
      </p:sp>
      <p:sp>
        <p:nvSpPr>
          <p:cNvPr id="8" name="TextBox 7">
            <a:extLst>
              <a:ext uri="{FF2B5EF4-FFF2-40B4-BE49-F238E27FC236}">
                <a16:creationId xmlns:a16="http://schemas.microsoft.com/office/drawing/2014/main" id="{41D0B1BC-D7DF-B845-A391-92A144366A28}"/>
              </a:ext>
            </a:extLst>
          </p:cNvPr>
          <p:cNvSpPr txBox="1"/>
          <p:nvPr/>
        </p:nvSpPr>
        <p:spPr>
          <a:xfrm>
            <a:off x="4743735" y="2877741"/>
            <a:ext cx="2650733" cy="923330"/>
          </a:xfrm>
          <a:prstGeom prst="rect">
            <a:avLst/>
          </a:prstGeom>
          <a:noFill/>
        </p:spPr>
        <p:txBody>
          <a:bodyPr wrap="square" rtlCol="0">
            <a:spAutoFit/>
          </a:bodyPr>
          <a:lstStyle/>
          <a:p>
            <a:r>
              <a:rPr lang="en-US" u="sng" dirty="0"/>
              <a:t>Science Collaborator</a:t>
            </a:r>
          </a:p>
          <a:p>
            <a:r>
              <a:rPr lang="en-US" dirty="0"/>
              <a:t>CGD (Alicia </a:t>
            </a:r>
            <a:r>
              <a:rPr lang="en-US" dirty="0" err="1"/>
              <a:t>Karspeck</a:t>
            </a:r>
            <a:r>
              <a:rPr lang="en-US" dirty="0"/>
              <a:t>), Washington, Oklahoma</a:t>
            </a:r>
          </a:p>
        </p:txBody>
      </p:sp>
      <p:sp>
        <p:nvSpPr>
          <p:cNvPr id="9" name="TextBox 8">
            <a:extLst>
              <a:ext uri="{FF2B5EF4-FFF2-40B4-BE49-F238E27FC236}">
                <a16:creationId xmlns:a16="http://schemas.microsoft.com/office/drawing/2014/main" id="{7AE3BCC8-62D6-4D44-91C3-D46B1D854120}"/>
              </a:ext>
            </a:extLst>
          </p:cNvPr>
          <p:cNvSpPr txBox="1"/>
          <p:nvPr/>
        </p:nvSpPr>
        <p:spPr>
          <a:xfrm>
            <a:off x="4743735" y="4560801"/>
            <a:ext cx="2923174" cy="646331"/>
          </a:xfrm>
          <a:prstGeom prst="rect">
            <a:avLst/>
          </a:prstGeom>
          <a:noFill/>
        </p:spPr>
        <p:txBody>
          <a:bodyPr wrap="square" rtlCol="0">
            <a:spAutoFit/>
          </a:bodyPr>
          <a:lstStyle/>
          <a:p>
            <a:r>
              <a:rPr lang="en-US" u="sng" dirty="0"/>
              <a:t>DA Capability</a:t>
            </a:r>
          </a:p>
          <a:p>
            <a:r>
              <a:rPr lang="en-US" dirty="0"/>
              <a:t>Assimilation methodology.</a:t>
            </a:r>
          </a:p>
        </p:txBody>
      </p:sp>
      <p:sp>
        <p:nvSpPr>
          <p:cNvPr id="10" name="Rectangle 9">
            <a:extLst>
              <a:ext uri="{FF2B5EF4-FFF2-40B4-BE49-F238E27FC236}">
                <a16:creationId xmlns:a16="http://schemas.microsoft.com/office/drawing/2014/main" id="{8BA68DF2-5080-034E-BD61-7955B2DADC08}"/>
              </a:ext>
            </a:extLst>
          </p:cNvPr>
          <p:cNvSpPr/>
          <p:nvPr/>
        </p:nvSpPr>
        <p:spPr>
          <a:xfrm>
            <a:off x="520700" y="934948"/>
            <a:ext cx="8159750" cy="5205502"/>
          </a:xfrm>
          <a:prstGeom prst="rect">
            <a:avLst/>
          </a:prstGeom>
          <a:noFill/>
          <a:ln w="69850" cmpd="dbl">
            <a:solidFill>
              <a:srgbClr val="2B5DC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3738BF2-3B92-CB41-A00C-65E37DF9588E}"/>
              </a:ext>
            </a:extLst>
          </p:cNvPr>
          <p:cNvCxnSpPr>
            <a:stCxn id="10" idx="0"/>
            <a:endCxn id="10" idx="2"/>
          </p:cNvCxnSpPr>
          <p:nvPr/>
        </p:nvCxnSpPr>
        <p:spPr>
          <a:xfrm>
            <a:off x="4600575" y="934948"/>
            <a:ext cx="0" cy="5205502"/>
          </a:xfrm>
          <a:prstGeom prst="line">
            <a:avLst/>
          </a:prstGeom>
          <a:ln>
            <a:solidFill>
              <a:srgbClr val="2B5DCE"/>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6EA0338-9841-104F-8333-0D19E0ACE47F}"/>
              </a:ext>
            </a:extLst>
          </p:cNvPr>
          <p:cNvCxnSpPr/>
          <p:nvPr/>
        </p:nvCxnSpPr>
        <p:spPr>
          <a:xfrm>
            <a:off x="4600575" y="2670967"/>
            <a:ext cx="4079875" cy="0"/>
          </a:xfrm>
          <a:prstGeom prst="line">
            <a:avLst/>
          </a:prstGeom>
          <a:ln>
            <a:solidFill>
              <a:srgbClr val="2B5DCE"/>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32909720-353F-7648-AE10-60B9C5005082}"/>
              </a:ext>
            </a:extLst>
          </p:cNvPr>
          <p:cNvCxnSpPr/>
          <p:nvPr/>
        </p:nvCxnSpPr>
        <p:spPr>
          <a:xfrm>
            <a:off x="4600574" y="4354028"/>
            <a:ext cx="4079875" cy="0"/>
          </a:xfrm>
          <a:prstGeom prst="line">
            <a:avLst/>
          </a:prstGeom>
          <a:ln>
            <a:solidFill>
              <a:srgbClr val="2B5DCE"/>
            </a:solidFill>
          </a:ln>
          <a:effectLst/>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50CB0935-F166-5C49-A6B4-6EE1B625FF67}"/>
              </a:ext>
            </a:extLst>
          </p:cNvPr>
          <p:cNvPicPr>
            <a:picLocks noChangeAspect="1"/>
          </p:cNvPicPr>
          <p:nvPr/>
        </p:nvPicPr>
        <p:blipFill>
          <a:blip r:embed="rId3"/>
          <a:srcRect/>
          <a:stretch/>
        </p:blipFill>
        <p:spPr>
          <a:xfrm rot="5400000">
            <a:off x="634454" y="2199656"/>
            <a:ext cx="1808226" cy="1356169"/>
          </a:xfrm>
          <a:prstGeom prst="rect">
            <a:avLst/>
          </a:prstGeom>
        </p:spPr>
      </p:pic>
      <p:sp>
        <p:nvSpPr>
          <p:cNvPr id="13" name="Slide Number Placeholder 3">
            <a:extLst>
              <a:ext uri="{FF2B5EF4-FFF2-40B4-BE49-F238E27FC236}">
                <a16:creationId xmlns:a16="http://schemas.microsoft.com/office/drawing/2014/main" id="{2C0CCE75-F75C-7041-A1F1-12C7BD88E8A8}"/>
              </a:ext>
            </a:extLst>
          </p:cNvPr>
          <p:cNvSpPr txBox="1">
            <a:spLocks/>
          </p:cNvSpPr>
          <p:nvPr/>
        </p:nvSpPr>
        <p:spPr>
          <a:xfrm>
            <a:off x="0" y="6581001"/>
            <a:ext cx="2228110" cy="276999"/>
          </a:xfrm>
          <a:prstGeom prst="rect">
            <a:avLst/>
          </a:prstGeom>
        </p:spPr>
        <p:txBody>
          <a:bodyPr wrap="none">
            <a:spAutoFit/>
          </a:bodyPr>
          <a:lstStyle>
            <a:defPPr>
              <a:defRPr lang="en-US"/>
            </a:defPPr>
            <a:lvl1pPr marL="0" algn="l" defTabSz="457200" rtl="0" eaLnBrk="1" latinLnBrk="0" hangingPunct="1">
              <a:defRPr sz="18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58</a:t>
            </a:fld>
            <a:endParaRPr lang="en-US" sz="1200" dirty="0">
              <a:solidFill>
                <a:schemeClr val="tx1"/>
              </a:solidFill>
            </a:endParaRPr>
          </a:p>
        </p:txBody>
      </p:sp>
    </p:spTree>
    <p:extLst>
      <p:ext uri="{BB962C8B-B14F-4D97-AF65-F5344CB8AC3E}">
        <p14:creationId xmlns:p14="http://schemas.microsoft.com/office/powerpoint/2010/main" val="13701650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Group 101"/>
          <p:cNvGrpSpPr>
            <a:grpSpLocks noChangeAspect="1"/>
          </p:cNvGrpSpPr>
          <p:nvPr/>
        </p:nvGrpSpPr>
        <p:grpSpPr>
          <a:xfrm>
            <a:off x="685800" y="685800"/>
            <a:ext cx="7770645" cy="5217623"/>
            <a:chOff x="164202" y="232005"/>
            <a:chExt cx="9250768" cy="6211456"/>
          </a:xfrm>
        </p:grpSpPr>
        <p:cxnSp>
          <p:nvCxnSpPr>
            <p:cNvPr id="103" name="Straight Connector 102"/>
            <p:cNvCxnSpPr/>
            <p:nvPr/>
          </p:nvCxnSpPr>
          <p:spPr>
            <a:xfrm>
              <a:off x="911282" y="1858979"/>
              <a:ext cx="519032" cy="842509"/>
            </a:xfrm>
            <a:prstGeom prst="line">
              <a:avLst/>
            </a:prstGeom>
            <a:ln>
              <a:headEnd type="triangle" w="lg"/>
              <a:tailEnd type="triangle" w="lg"/>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2199502" y="557538"/>
              <a:ext cx="953188" cy="216664"/>
            </a:xfrm>
            <a:prstGeom prst="line">
              <a:avLst/>
            </a:prstGeom>
            <a:ln>
              <a:headEnd type="triangle" w="lg"/>
              <a:tailEnd type="triangle" w="lg"/>
            </a:ln>
          </p:spPr>
          <p:style>
            <a:lnRef idx="2">
              <a:schemeClr val="accent1"/>
            </a:lnRef>
            <a:fillRef idx="0">
              <a:schemeClr val="accent1"/>
            </a:fillRef>
            <a:effectRef idx="1">
              <a:schemeClr val="accent1"/>
            </a:effectRef>
            <a:fontRef idx="minor">
              <a:schemeClr val="tx1"/>
            </a:fontRef>
          </p:style>
        </p:cxnSp>
        <p:sp>
          <p:nvSpPr>
            <p:cNvPr id="105" name="Cloud 104"/>
            <p:cNvSpPr/>
            <p:nvPr/>
          </p:nvSpPr>
          <p:spPr>
            <a:xfrm>
              <a:off x="984861" y="232005"/>
              <a:ext cx="1677387" cy="1296907"/>
            </a:xfrm>
            <a:prstGeom prst="cloud">
              <a:avLst/>
            </a:prstGeom>
            <a:ln/>
          </p:spPr>
          <p:style>
            <a:lnRef idx="1">
              <a:schemeClr val="accent5"/>
            </a:lnRef>
            <a:fillRef idx="3">
              <a:schemeClr val="accent5"/>
            </a:fillRef>
            <a:effectRef idx="2">
              <a:schemeClr val="accent5"/>
            </a:effectRef>
            <a:fontRef idx="minor">
              <a:schemeClr val="lt1"/>
            </a:fontRef>
          </p:style>
        </p:sp>
        <p:sp>
          <p:nvSpPr>
            <p:cNvPr id="106" name="Block Arc 105"/>
            <p:cNvSpPr/>
            <p:nvPr/>
          </p:nvSpPr>
          <p:spPr>
            <a:xfrm>
              <a:off x="1735971" y="601534"/>
              <a:ext cx="5695898" cy="4896231"/>
            </a:xfrm>
            <a:prstGeom prst="blockArc">
              <a:avLst>
                <a:gd name="adj1" fmla="val 13642098"/>
                <a:gd name="adj2" fmla="val 19029353"/>
                <a:gd name="adj3" fmla="val 7922"/>
              </a:avLst>
            </a:prstGeom>
            <a:ln/>
          </p:spPr>
          <p:style>
            <a:lnRef idx="1">
              <a:schemeClr val="accent5"/>
            </a:lnRef>
            <a:fillRef idx="2">
              <a:schemeClr val="accent5"/>
            </a:fillRef>
            <a:effectRef idx="1">
              <a:schemeClr val="accent5"/>
            </a:effectRef>
            <a:fontRef idx="minor">
              <a:schemeClr val="dk1"/>
            </a:fontRef>
          </p:style>
        </p:sp>
        <p:sp>
          <p:nvSpPr>
            <p:cNvPr id="107" name="Block Arc 106"/>
            <p:cNvSpPr/>
            <p:nvPr/>
          </p:nvSpPr>
          <p:spPr>
            <a:xfrm rot="16200000">
              <a:off x="1287293" y="931409"/>
              <a:ext cx="5210643" cy="4896231"/>
            </a:xfrm>
            <a:prstGeom prst="blockArc">
              <a:avLst>
                <a:gd name="adj1" fmla="val 13642098"/>
                <a:gd name="adj2" fmla="val 19029353"/>
                <a:gd name="adj3" fmla="val 7922"/>
              </a:avLst>
            </a:prstGeom>
            <a:ln/>
          </p:spPr>
          <p:style>
            <a:lnRef idx="1">
              <a:schemeClr val="accent5"/>
            </a:lnRef>
            <a:fillRef idx="2">
              <a:schemeClr val="accent5"/>
            </a:fillRef>
            <a:effectRef idx="1">
              <a:schemeClr val="accent5"/>
            </a:effectRef>
            <a:fontRef idx="minor">
              <a:schemeClr val="dk1"/>
            </a:fontRef>
          </p:style>
        </p:sp>
        <p:sp>
          <p:nvSpPr>
            <p:cNvPr id="108" name="Oval 107"/>
            <p:cNvSpPr/>
            <p:nvPr/>
          </p:nvSpPr>
          <p:spPr>
            <a:xfrm>
              <a:off x="4161354" y="3129103"/>
              <a:ext cx="756453" cy="756453"/>
            </a:xfrm>
            <a:prstGeom prst="ellipse">
              <a:avLst/>
            </a:prstGeom>
            <a:ln/>
          </p:spPr>
          <p:style>
            <a:lnRef idx="1">
              <a:schemeClr val="accent6"/>
            </a:lnRef>
            <a:fillRef idx="2">
              <a:schemeClr val="accent6"/>
            </a:fillRef>
            <a:effectRef idx="1">
              <a:schemeClr val="accent6"/>
            </a:effectRef>
            <a:fontRef idx="minor">
              <a:schemeClr val="dk1"/>
            </a:fontRef>
          </p:style>
          <p:txBody>
            <a:bodyPr vert="horz" wrap="none" anchor="t" anchorCtr="0">
              <a:normAutofit lnSpcReduction="10000"/>
            </a:bodyPr>
            <a:lstStyle/>
            <a:p>
              <a:endParaRPr lang="en-US" sz="2400" dirty="0"/>
            </a:p>
          </p:txBody>
        </p:sp>
        <p:sp>
          <p:nvSpPr>
            <p:cNvPr id="109" name="TextBox 108"/>
            <p:cNvSpPr txBox="1"/>
            <p:nvPr/>
          </p:nvSpPr>
          <p:spPr>
            <a:xfrm>
              <a:off x="4184976" y="3326804"/>
              <a:ext cx="847538" cy="307777"/>
            </a:xfrm>
            <a:prstGeom prst="rect">
              <a:avLst/>
            </a:prstGeom>
            <a:noFill/>
          </p:spPr>
          <p:txBody>
            <a:bodyPr wrap="square" rtlCol="0">
              <a:spAutoFit/>
            </a:bodyPr>
            <a:lstStyle/>
            <a:p>
              <a:r>
                <a:rPr lang="en-US" sz="1400" dirty="0"/>
                <a:t>Coupler</a:t>
              </a:r>
            </a:p>
          </p:txBody>
        </p:sp>
        <p:sp>
          <p:nvSpPr>
            <p:cNvPr id="110" name="Rectangle 109"/>
            <p:cNvSpPr/>
            <p:nvPr/>
          </p:nvSpPr>
          <p:spPr>
            <a:xfrm>
              <a:off x="4264831" y="2108177"/>
              <a:ext cx="832357" cy="730917"/>
            </a:xfrm>
            <a:prstGeom prst="rect">
              <a:avLst/>
            </a:prstGeom>
            <a:ln/>
          </p:spPr>
          <p:style>
            <a:lnRef idx="1">
              <a:schemeClr val="accent4"/>
            </a:lnRef>
            <a:fillRef idx="3">
              <a:schemeClr val="accent4"/>
            </a:fillRef>
            <a:effectRef idx="2">
              <a:schemeClr val="accent4"/>
            </a:effectRef>
            <a:fontRef idx="minor">
              <a:schemeClr val="lt1"/>
            </a:fontRef>
          </p:style>
          <p:txBody>
            <a:bodyPr wrap="none">
              <a:normAutofit/>
            </a:bodyPr>
            <a:lstStyle/>
            <a:p>
              <a:endParaRPr lang="en-US" sz="2400" dirty="0">
                <a:solidFill>
                  <a:schemeClr val="tx1"/>
                </a:solidFill>
              </a:endParaRPr>
            </a:p>
          </p:txBody>
        </p:sp>
        <p:sp>
          <p:nvSpPr>
            <p:cNvPr id="111" name="Rectangle 110"/>
            <p:cNvSpPr/>
            <p:nvPr/>
          </p:nvSpPr>
          <p:spPr>
            <a:xfrm>
              <a:off x="4179178" y="2154699"/>
              <a:ext cx="832357" cy="730917"/>
            </a:xfrm>
            <a:prstGeom prst="rect">
              <a:avLst/>
            </a:prstGeom>
            <a:ln/>
          </p:spPr>
          <p:style>
            <a:lnRef idx="1">
              <a:schemeClr val="accent4"/>
            </a:lnRef>
            <a:fillRef idx="3">
              <a:schemeClr val="accent4"/>
            </a:fillRef>
            <a:effectRef idx="2">
              <a:schemeClr val="accent4"/>
            </a:effectRef>
            <a:fontRef idx="minor">
              <a:schemeClr val="lt1"/>
            </a:fontRef>
          </p:style>
          <p:txBody>
            <a:bodyPr wrap="none">
              <a:normAutofit/>
            </a:bodyPr>
            <a:lstStyle/>
            <a:p>
              <a:endParaRPr lang="en-US" sz="2400" dirty="0">
                <a:solidFill>
                  <a:schemeClr val="tx1"/>
                </a:solidFill>
              </a:endParaRPr>
            </a:p>
          </p:txBody>
        </p:sp>
        <p:sp>
          <p:nvSpPr>
            <p:cNvPr id="112" name="Rectangle 111"/>
            <p:cNvSpPr/>
            <p:nvPr/>
          </p:nvSpPr>
          <p:spPr>
            <a:xfrm>
              <a:off x="4093525" y="2201221"/>
              <a:ext cx="832357" cy="730917"/>
            </a:xfrm>
            <a:prstGeom prst="rect">
              <a:avLst/>
            </a:prstGeom>
            <a:ln/>
          </p:spPr>
          <p:style>
            <a:lnRef idx="1">
              <a:schemeClr val="accent4"/>
            </a:lnRef>
            <a:fillRef idx="3">
              <a:schemeClr val="accent4"/>
            </a:fillRef>
            <a:effectRef idx="2">
              <a:schemeClr val="accent4"/>
            </a:effectRef>
            <a:fontRef idx="minor">
              <a:schemeClr val="lt1"/>
            </a:fontRef>
          </p:style>
          <p:txBody>
            <a:bodyPr wrap="none">
              <a:normAutofit/>
            </a:bodyPr>
            <a:lstStyle/>
            <a:p>
              <a:endParaRPr lang="en-US" sz="2400" dirty="0">
                <a:solidFill>
                  <a:schemeClr val="tx1"/>
                </a:solidFill>
              </a:endParaRPr>
            </a:p>
          </p:txBody>
        </p:sp>
        <p:sp>
          <p:nvSpPr>
            <p:cNvPr id="113" name="TextBox 112"/>
            <p:cNvSpPr txBox="1"/>
            <p:nvPr/>
          </p:nvSpPr>
          <p:spPr>
            <a:xfrm>
              <a:off x="4155631" y="2318434"/>
              <a:ext cx="793095" cy="403041"/>
            </a:xfrm>
            <a:prstGeom prst="rect">
              <a:avLst/>
            </a:prstGeom>
            <a:noFill/>
          </p:spPr>
          <p:txBody>
            <a:bodyPr wrap="square" rtlCol="0">
              <a:spAutoFit/>
            </a:bodyPr>
            <a:lstStyle/>
            <a:p>
              <a:r>
                <a:rPr lang="en-US" sz="1600" dirty="0"/>
                <a:t>CAM</a:t>
              </a:r>
            </a:p>
          </p:txBody>
        </p:sp>
        <p:cxnSp>
          <p:nvCxnSpPr>
            <p:cNvPr id="114" name="Straight Arrow Connector 113"/>
            <p:cNvCxnSpPr/>
            <p:nvPr/>
          </p:nvCxnSpPr>
          <p:spPr>
            <a:xfrm rot="5400000">
              <a:off x="4305710" y="3054540"/>
              <a:ext cx="215893" cy="89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15" name="Straight Arrow Connector 114"/>
            <p:cNvCxnSpPr/>
            <p:nvPr/>
          </p:nvCxnSpPr>
          <p:spPr>
            <a:xfrm rot="5400000" flipH="1" flipV="1">
              <a:off x="4609938" y="3043540"/>
              <a:ext cx="204467" cy="89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16" name="Cloud 115"/>
            <p:cNvSpPr/>
            <p:nvPr/>
          </p:nvSpPr>
          <p:spPr>
            <a:xfrm>
              <a:off x="164202" y="1137289"/>
              <a:ext cx="1677387" cy="1296907"/>
            </a:xfrm>
            <a:prstGeom prst="cloud">
              <a:avLst/>
            </a:prstGeom>
            <a:ln/>
          </p:spPr>
          <p:style>
            <a:lnRef idx="1">
              <a:schemeClr val="accent5"/>
            </a:lnRef>
            <a:fillRef idx="3">
              <a:schemeClr val="accent5"/>
            </a:fillRef>
            <a:effectRef idx="2">
              <a:schemeClr val="accent5"/>
            </a:effectRef>
            <a:fontRef idx="minor">
              <a:schemeClr val="lt1"/>
            </a:fontRef>
          </p:style>
        </p:sp>
        <p:sp>
          <p:nvSpPr>
            <p:cNvPr id="117" name="TextBox 116"/>
            <p:cNvSpPr txBox="1"/>
            <p:nvPr/>
          </p:nvSpPr>
          <p:spPr>
            <a:xfrm>
              <a:off x="345631" y="1411291"/>
              <a:ext cx="1235735" cy="461666"/>
            </a:xfrm>
            <a:prstGeom prst="rect">
              <a:avLst/>
            </a:prstGeom>
            <a:noFill/>
          </p:spPr>
          <p:txBody>
            <a:bodyPr wrap="none" rtlCol="0">
              <a:spAutoFit/>
            </a:bodyPr>
            <a:lstStyle/>
            <a:p>
              <a:r>
                <a:rPr lang="en-US" sz="2400" dirty="0" err="1"/>
                <a:t>Ocn</a:t>
              </a:r>
              <a:r>
                <a:rPr lang="en-US" sz="2400" dirty="0"/>
                <a:t> </a:t>
              </a:r>
              <a:r>
                <a:rPr lang="en-US" sz="2400" dirty="0" err="1"/>
                <a:t>Obs</a:t>
              </a:r>
              <a:endParaRPr lang="en-US" sz="2400" dirty="0"/>
            </a:p>
          </p:txBody>
        </p:sp>
        <p:sp>
          <p:nvSpPr>
            <p:cNvPr id="118" name="TextBox 117"/>
            <p:cNvSpPr txBox="1"/>
            <p:nvPr/>
          </p:nvSpPr>
          <p:spPr>
            <a:xfrm>
              <a:off x="980631" y="4042005"/>
              <a:ext cx="1288985" cy="400110"/>
            </a:xfrm>
            <a:prstGeom prst="rect">
              <a:avLst/>
            </a:prstGeom>
            <a:noFill/>
          </p:spPr>
          <p:txBody>
            <a:bodyPr wrap="none" rtlCol="0">
              <a:spAutoFit/>
            </a:bodyPr>
            <a:lstStyle/>
            <a:p>
              <a:r>
                <a:rPr lang="en-US" sz="2000" dirty="0"/>
                <a:t>POP/DART</a:t>
              </a:r>
            </a:p>
          </p:txBody>
        </p:sp>
        <p:sp>
          <p:nvSpPr>
            <p:cNvPr id="119" name="Rectangle 118"/>
            <p:cNvSpPr/>
            <p:nvPr/>
          </p:nvSpPr>
          <p:spPr>
            <a:xfrm rot="16200000">
              <a:off x="3053965" y="2969050"/>
              <a:ext cx="845056" cy="742068"/>
            </a:xfrm>
            <a:prstGeom prst="rect">
              <a:avLst/>
            </a:prstGeom>
            <a:ln/>
          </p:spPr>
          <p:style>
            <a:lnRef idx="1">
              <a:schemeClr val="accent3"/>
            </a:lnRef>
            <a:fillRef idx="3">
              <a:schemeClr val="accent3"/>
            </a:fillRef>
            <a:effectRef idx="2">
              <a:schemeClr val="accent3"/>
            </a:effectRef>
            <a:fontRef idx="minor">
              <a:schemeClr val="lt1"/>
            </a:fontRef>
          </p:style>
          <p:txBody>
            <a:bodyPr wrap="none">
              <a:normAutofit/>
            </a:bodyPr>
            <a:lstStyle/>
            <a:p>
              <a:endParaRPr lang="en-US" sz="2400" dirty="0">
                <a:solidFill>
                  <a:schemeClr val="tx1"/>
                </a:solidFill>
              </a:endParaRPr>
            </a:p>
          </p:txBody>
        </p:sp>
        <p:sp>
          <p:nvSpPr>
            <p:cNvPr id="120" name="Rectangle 119"/>
            <p:cNvSpPr/>
            <p:nvPr/>
          </p:nvSpPr>
          <p:spPr>
            <a:xfrm rot="16200000">
              <a:off x="3101197" y="3056010"/>
              <a:ext cx="845056" cy="742068"/>
            </a:xfrm>
            <a:prstGeom prst="rect">
              <a:avLst/>
            </a:prstGeom>
            <a:ln/>
          </p:spPr>
          <p:style>
            <a:lnRef idx="1">
              <a:schemeClr val="accent3"/>
            </a:lnRef>
            <a:fillRef idx="3">
              <a:schemeClr val="accent3"/>
            </a:fillRef>
            <a:effectRef idx="2">
              <a:schemeClr val="accent3"/>
            </a:effectRef>
            <a:fontRef idx="minor">
              <a:schemeClr val="lt1"/>
            </a:fontRef>
          </p:style>
          <p:txBody>
            <a:bodyPr wrap="none">
              <a:normAutofit/>
            </a:bodyPr>
            <a:lstStyle/>
            <a:p>
              <a:endParaRPr lang="en-US" sz="2400" dirty="0">
                <a:solidFill>
                  <a:schemeClr val="tx1"/>
                </a:solidFill>
              </a:endParaRPr>
            </a:p>
          </p:txBody>
        </p:sp>
        <p:sp>
          <p:nvSpPr>
            <p:cNvPr id="121" name="Multidocument 120"/>
            <p:cNvSpPr/>
            <p:nvPr/>
          </p:nvSpPr>
          <p:spPr>
            <a:xfrm rot="16200000">
              <a:off x="2317011" y="3107255"/>
              <a:ext cx="582064" cy="611913"/>
            </a:xfrm>
            <a:prstGeom prst="flowChartMultidocument">
              <a:avLst/>
            </a:prstGeom>
            <a:ln/>
          </p:spPr>
          <p:style>
            <a:lnRef idx="2">
              <a:schemeClr val="accent3"/>
            </a:lnRef>
            <a:fillRef idx="1">
              <a:schemeClr val="lt1"/>
            </a:fillRef>
            <a:effectRef idx="0">
              <a:schemeClr val="accent3"/>
            </a:effectRef>
            <a:fontRef idx="minor">
              <a:schemeClr val="dk1"/>
            </a:fontRef>
          </p:style>
        </p:sp>
        <p:sp>
          <p:nvSpPr>
            <p:cNvPr id="122" name="Rectangle 121"/>
            <p:cNvSpPr/>
            <p:nvPr/>
          </p:nvSpPr>
          <p:spPr>
            <a:xfrm rot="16200000">
              <a:off x="3148429" y="3142970"/>
              <a:ext cx="845056" cy="742068"/>
            </a:xfrm>
            <a:prstGeom prst="rect">
              <a:avLst/>
            </a:prstGeom>
            <a:ln/>
          </p:spPr>
          <p:style>
            <a:lnRef idx="1">
              <a:schemeClr val="accent3"/>
            </a:lnRef>
            <a:fillRef idx="3">
              <a:schemeClr val="accent3"/>
            </a:fillRef>
            <a:effectRef idx="2">
              <a:schemeClr val="accent3"/>
            </a:effectRef>
            <a:fontRef idx="minor">
              <a:schemeClr val="lt1"/>
            </a:fontRef>
          </p:style>
          <p:txBody>
            <a:bodyPr wrap="none">
              <a:normAutofit/>
            </a:bodyPr>
            <a:lstStyle/>
            <a:p>
              <a:endParaRPr lang="en-US" sz="2400" dirty="0">
                <a:solidFill>
                  <a:schemeClr val="tx1"/>
                </a:solidFill>
              </a:endParaRPr>
            </a:p>
          </p:txBody>
        </p:sp>
        <p:sp>
          <p:nvSpPr>
            <p:cNvPr id="123" name="TextBox 122"/>
            <p:cNvSpPr txBox="1"/>
            <p:nvPr/>
          </p:nvSpPr>
          <p:spPr>
            <a:xfrm>
              <a:off x="3248488" y="3315312"/>
              <a:ext cx="736854" cy="403041"/>
            </a:xfrm>
            <a:prstGeom prst="rect">
              <a:avLst/>
            </a:prstGeom>
            <a:noFill/>
          </p:spPr>
          <p:txBody>
            <a:bodyPr wrap="square" rtlCol="0">
              <a:spAutoFit/>
            </a:bodyPr>
            <a:lstStyle/>
            <a:p>
              <a:r>
                <a:rPr lang="en-US" sz="1600" dirty="0"/>
                <a:t>POP</a:t>
              </a:r>
            </a:p>
          </p:txBody>
        </p:sp>
        <p:cxnSp>
          <p:nvCxnSpPr>
            <p:cNvPr id="124" name="Straight Arrow Connector 123"/>
            <p:cNvCxnSpPr/>
            <p:nvPr/>
          </p:nvCxnSpPr>
          <p:spPr>
            <a:xfrm>
              <a:off x="3957121" y="3640963"/>
              <a:ext cx="219186" cy="90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25" name="Straight Arrow Connector 124"/>
            <p:cNvCxnSpPr/>
            <p:nvPr/>
          </p:nvCxnSpPr>
          <p:spPr>
            <a:xfrm flipH="1" flipV="1">
              <a:off x="3951753" y="3307994"/>
              <a:ext cx="207586" cy="90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26" name="Straight Arrow Connector 125"/>
            <p:cNvCxnSpPr/>
            <p:nvPr/>
          </p:nvCxnSpPr>
          <p:spPr>
            <a:xfrm>
              <a:off x="2857828" y="3618415"/>
              <a:ext cx="219186" cy="9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7" name="Straight Arrow Connector 126"/>
            <p:cNvCxnSpPr/>
            <p:nvPr/>
          </p:nvCxnSpPr>
          <p:spPr>
            <a:xfrm flipH="1" flipV="1">
              <a:off x="2852460" y="3285446"/>
              <a:ext cx="207586" cy="9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p:nvPr/>
          </p:nvCxnSpPr>
          <p:spPr>
            <a:xfrm>
              <a:off x="2059123" y="3611970"/>
              <a:ext cx="219186" cy="9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9" name="Straight Arrow Connector 128"/>
            <p:cNvCxnSpPr/>
            <p:nvPr/>
          </p:nvCxnSpPr>
          <p:spPr>
            <a:xfrm flipH="1" flipV="1">
              <a:off x="2053756" y="3279001"/>
              <a:ext cx="207586" cy="9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0" name="Rectangle 129"/>
            <p:cNvSpPr/>
            <p:nvPr/>
          </p:nvSpPr>
          <p:spPr>
            <a:xfrm rot="10800000">
              <a:off x="4047663" y="4182329"/>
              <a:ext cx="763238" cy="670221"/>
            </a:xfrm>
            <a:prstGeom prst="rect">
              <a:avLst/>
            </a:prstGeom>
            <a:ln/>
          </p:spPr>
          <p:style>
            <a:lnRef idx="1">
              <a:schemeClr val="accent6"/>
            </a:lnRef>
            <a:fillRef idx="3">
              <a:schemeClr val="accent6"/>
            </a:fillRef>
            <a:effectRef idx="2">
              <a:schemeClr val="accent6"/>
            </a:effectRef>
            <a:fontRef idx="minor">
              <a:schemeClr val="lt1"/>
            </a:fontRef>
          </p:style>
          <p:txBody>
            <a:bodyPr wrap="none">
              <a:normAutofit/>
            </a:bodyPr>
            <a:lstStyle/>
            <a:p>
              <a:endParaRPr lang="en-US" sz="2400" dirty="0">
                <a:solidFill>
                  <a:schemeClr val="tx1"/>
                </a:solidFill>
              </a:endParaRPr>
            </a:p>
          </p:txBody>
        </p:sp>
        <p:sp>
          <p:nvSpPr>
            <p:cNvPr id="131" name="Rectangle 130"/>
            <p:cNvSpPr/>
            <p:nvPr/>
          </p:nvSpPr>
          <p:spPr>
            <a:xfrm rot="10800000">
              <a:off x="4126203" y="4139670"/>
              <a:ext cx="763238" cy="670221"/>
            </a:xfrm>
            <a:prstGeom prst="rect">
              <a:avLst/>
            </a:prstGeom>
            <a:ln/>
          </p:spPr>
          <p:style>
            <a:lnRef idx="1">
              <a:schemeClr val="accent6"/>
            </a:lnRef>
            <a:fillRef idx="3">
              <a:schemeClr val="accent6"/>
            </a:fillRef>
            <a:effectRef idx="2">
              <a:schemeClr val="accent6"/>
            </a:effectRef>
            <a:fontRef idx="minor">
              <a:schemeClr val="lt1"/>
            </a:fontRef>
          </p:style>
          <p:txBody>
            <a:bodyPr wrap="none">
              <a:normAutofit/>
            </a:bodyPr>
            <a:lstStyle/>
            <a:p>
              <a:endParaRPr lang="en-US" sz="2400" dirty="0">
                <a:solidFill>
                  <a:schemeClr val="tx1"/>
                </a:solidFill>
              </a:endParaRPr>
            </a:p>
          </p:txBody>
        </p:sp>
        <p:sp>
          <p:nvSpPr>
            <p:cNvPr id="132" name="Rectangle 131"/>
            <p:cNvSpPr/>
            <p:nvPr/>
          </p:nvSpPr>
          <p:spPr>
            <a:xfrm rot="10800000">
              <a:off x="4204744" y="4097011"/>
              <a:ext cx="763238" cy="670221"/>
            </a:xfrm>
            <a:prstGeom prst="rect">
              <a:avLst/>
            </a:prstGeom>
            <a:ln/>
          </p:spPr>
          <p:style>
            <a:lnRef idx="1">
              <a:schemeClr val="accent6"/>
            </a:lnRef>
            <a:fillRef idx="3">
              <a:schemeClr val="accent6"/>
            </a:fillRef>
            <a:effectRef idx="2">
              <a:schemeClr val="accent6"/>
            </a:effectRef>
            <a:fontRef idx="minor">
              <a:schemeClr val="lt1"/>
            </a:fontRef>
          </p:style>
          <p:txBody>
            <a:bodyPr wrap="none">
              <a:normAutofit/>
            </a:bodyPr>
            <a:lstStyle/>
            <a:p>
              <a:endParaRPr lang="en-US" sz="2400" dirty="0">
                <a:solidFill>
                  <a:schemeClr val="tx1"/>
                </a:solidFill>
              </a:endParaRPr>
            </a:p>
          </p:txBody>
        </p:sp>
        <p:sp>
          <p:nvSpPr>
            <p:cNvPr id="133" name="TextBox 132"/>
            <p:cNvSpPr txBox="1"/>
            <p:nvPr/>
          </p:nvSpPr>
          <p:spPr>
            <a:xfrm>
              <a:off x="4155631" y="4269815"/>
              <a:ext cx="738718" cy="403041"/>
            </a:xfrm>
            <a:prstGeom prst="rect">
              <a:avLst/>
            </a:prstGeom>
            <a:noFill/>
          </p:spPr>
          <p:txBody>
            <a:bodyPr wrap="square" rtlCol="0">
              <a:spAutoFit/>
            </a:bodyPr>
            <a:lstStyle/>
            <a:p>
              <a:r>
                <a:rPr lang="en-US" sz="1600" dirty="0"/>
                <a:t>CLM</a:t>
              </a:r>
            </a:p>
          </p:txBody>
        </p:sp>
        <p:cxnSp>
          <p:nvCxnSpPr>
            <p:cNvPr id="134" name="Straight Arrow Connector 133"/>
            <p:cNvCxnSpPr/>
            <p:nvPr/>
          </p:nvCxnSpPr>
          <p:spPr>
            <a:xfrm rot="16200000">
              <a:off x="4602457" y="3983955"/>
              <a:ext cx="197965" cy="81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35" name="Straight Arrow Connector 134"/>
            <p:cNvCxnSpPr/>
            <p:nvPr/>
          </p:nvCxnSpPr>
          <p:spPr>
            <a:xfrm rot="16200000" flipH="1" flipV="1">
              <a:off x="4306964" y="3994041"/>
              <a:ext cx="187488" cy="81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36" name="Rectangle 135"/>
            <p:cNvSpPr/>
            <p:nvPr/>
          </p:nvSpPr>
          <p:spPr>
            <a:xfrm rot="5400000" flipH="1">
              <a:off x="5134457" y="2953028"/>
              <a:ext cx="845056" cy="742068"/>
            </a:xfrm>
            <a:prstGeom prst="rect">
              <a:avLst/>
            </a:prstGeom>
            <a:ln/>
          </p:spPr>
          <p:style>
            <a:lnRef idx="1">
              <a:schemeClr val="accent1"/>
            </a:lnRef>
            <a:fillRef idx="3">
              <a:schemeClr val="accent1"/>
            </a:fillRef>
            <a:effectRef idx="2">
              <a:schemeClr val="accent1"/>
            </a:effectRef>
            <a:fontRef idx="minor">
              <a:schemeClr val="lt1"/>
            </a:fontRef>
          </p:style>
          <p:txBody>
            <a:bodyPr wrap="none">
              <a:normAutofit/>
            </a:bodyPr>
            <a:lstStyle/>
            <a:p>
              <a:endParaRPr lang="en-US" sz="2400" dirty="0">
                <a:solidFill>
                  <a:schemeClr val="tx1"/>
                </a:solidFill>
              </a:endParaRPr>
            </a:p>
          </p:txBody>
        </p:sp>
        <p:sp>
          <p:nvSpPr>
            <p:cNvPr id="137" name="Rectangle 136"/>
            <p:cNvSpPr/>
            <p:nvPr/>
          </p:nvSpPr>
          <p:spPr>
            <a:xfrm rot="5400000" flipH="1">
              <a:off x="5087225" y="3039988"/>
              <a:ext cx="845056" cy="742068"/>
            </a:xfrm>
            <a:prstGeom prst="rect">
              <a:avLst/>
            </a:prstGeom>
            <a:ln/>
          </p:spPr>
          <p:style>
            <a:lnRef idx="1">
              <a:schemeClr val="accent1"/>
            </a:lnRef>
            <a:fillRef idx="3">
              <a:schemeClr val="accent1"/>
            </a:fillRef>
            <a:effectRef idx="2">
              <a:schemeClr val="accent1"/>
            </a:effectRef>
            <a:fontRef idx="minor">
              <a:schemeClr val="lt1"/>
            </a:fontRef>
          </p:style>
          <p:txBody>
            <a:bodyPr wrap="none">
              <a:normAutofit/>
            </a:bodyPr>
            <a:lstStyle/>
            <a:p>
              <a:endParaRPr lang="en-US" sz="2400" dirty="0">
                <a:solidFill>
                  <a:schemeClr val="tx1"/>
                </a:solidFill>
              </a:endParaRPr>
            </a:p>
          </p:txBody>
        </p:sp>
        <p:sp>
          <p:nvSpPr>
            <p:cNvPr id="138" name="Rectangle 137"/>
            <p:cNvSpPr/>
            <p:nvPr/>
          </p:nvSpPr>
          <p:spPr>
            <a:xfrm rot="5400000" flipH="1">
              <a:off x="5039993" y="3126948"/>
              <a:ext cx="845056" cy="742068"/>
            </a:xfrm>
            <a:prstGeom prst="rect">
              <a:avLst/>
            </a:prstGeom>
            <a:ln/>
          </p:spPr>
          <p:style>
            <a:lnRef idx="1">
              <a:schemeClr val="accent1"/>
            </a:lnRef>
            <a:fillRef idx="3">
              <a:schemeClr val="accent1"/>
            </a:fillRef>
            <a:effectRef idx="2">
              <a:schemeClr val="accent1"/>
            </a:effectRef>
            <a:fontRef idx="minor">
              <a:schemeClr val="lt1"/>
            </a:fontRef>
          </p:style>
          <p:txBody>
            <a:bodyPr wrap="none">
              <a:normAutofit/>
            </a:bodyPr>
            <a:lstStyle/>
            <a:p>
              <a:endParaRPr lang="en-US" sz="2400" dirty="0">
                <a:solidFill>
                  <a:schemeClr val="tx1"/>
                </a:solidFill>
              </a:endParaRPr>
            </a:p>
          </p:txBody>
        </p:sp>
        <p:sp>
          <p:nvSpPr>
            <p:cNvPr id="139" name="TextBox 138"/>
            <p:cNvSpPr txBox="1"/>
            <p:nvPr/>
          </p:nvSpPr>
          <p:spPr>
            <a:xfrm flipH="1">
              <a:off x="5062774" y="3299291"/>
              <a:ext cx="845818" cy="403041"/>
            </a:xfrm>
            <a:prstGeom prst="rect">
              <a:avLst/>
            </a:prstGeom>
            <a:noFill/>
          </p:spPr>
          <p:txBody>
            <a:bodyPr wrap="square" rtlCol="0">
              <a:spAutoFit/>
            </a:bodyPr>
            <a:lstStyle/>
            <a:p>
              <a:r>
                <a:rPr lang="en-US" sz="1600" dirty="0"/>
                <a:t>CICE</a:t>
              </a:r>
            </a:p>
          </p:txBody>
        </p:sp>
        <p:cxnSp>
          <p:nvCxnSpPr>
            <p:cNvPr id="140" name="Straight Arrow Connector 139"/>
            <p:cNvCxnSpPr/>
            <p:nvPr/>
          </p:nvCxnSpPr>
          <p:spPr>
            <a:xfrm flipH="1">
              <a:off x="4857171" y="3624941"/>
              <a:ext cx="219186" cy="90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41" name="Straight Arrow Connector 140"/>
            <p:cNvCxnSpPr/>
            <p:nvPr/>
          </p:nvCxnSpPr>
          <p:spPr>
            <a:xfrm flipV="1">
              <a:off x="4874139" y="3291972"/>
              <a:ext cx="207586" cy="90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42" name="TextBox 141"/>
            <p:cNvSpPr txBox="1"/>
            <p:nvPr/>
          </p:nvSpPr>
          <p:spPr>
            <a:xfrm>
              <a:off x="2897814" y="4794657"/>
              <a:ext cx="6517156" cy="1648804"/>
            </a:xfrm>
            <a:prstGeom prst="rect">
              <a:avLst/>
            </a:prstGeom>
            <a:noFill/>
          </p:spPr>
          <p:txBody>
            <a:bodyPr wrap="square" rtlCol="0">
              <a:spAutoFit/>
            </a:bodyPr>
            <a:lstStyle/>
            <a:p>
              <a:r>
                <a:rPr lang="en-US" sz="2800" dirty="0"/>
                <a:t>Multiple components assimilating with different DART(s) in fully-coupled CESM.</a:t>
              </a:r>
            </a:p>
          </p:txBody>
        </p:sp>
        <p:sp>
          <p:nvSpPr>
            <p:cNvPr id="143" name="TextBox 142"/>
            <p:cNvSpPr txBox="1"/>
            <p:nvPr/>
          </p:nvSpPr>
          <p:spPr>
            <a:xfrm>
              <a:off x="3611345" y="594862"/>
              <a:ext cx="1841967" cy="476321"/>
            </a:xfrm>
            <a:prstGeom prst="rect">
              <a:avLst/>
            </a:prstGeom>
            <a:noFill/>
          </p:spPr>
          <p:txBody>
            <a:bodyPr wrap="square" rtlCol="0">
              <a:spAutoFit/>
            </a:bodyPr>
            <a:lstStyle/>
            <a:p>
              <a:r>
                <a:rPr lang="en-US" sz="2000" dirty="0"/>
                <a:t>CAM/DART</a:t>
              </a:r>
            </a:p>
          </p:txBody>
        </p:sp>
        <p:sp>
          <p:nvSpPr>
            <p:cNvPr id="144" name="Multidocument 143"/>
            <p:cNvSpPr/>
            <p:nvPr/>
          </p:nvSpPr>
          <p:spPr>
            <a:xfrm>
              <a:off x="4322323" y="1316876"/>
              <a:ext cx="573317" cy="602718"/>
            </a:xfrm>
            <a:prstGeom prst="flowChartMultidocument">
              <a:avLst/>
            </a:prstGeom>
            <a:ln/>
          </p:spPr>
          <p:style>
            <a:lnRef idx="2">
              <a:schemeClr val="accent4"/>
            </a:lnRef>
            <a:fillRef idx="1">
              <a:schemeClr val="lt1"/>
            </a:fillRef>
            <a:effectRef idx="0">
              <a:schemeClr val="accent4"/>
            </a:effectRef>
            <a:fontRef idx="minor">
              <a:schemeClr val="dk1"/>
            </a:fontRef>
          </p:style>
        </p:sp>
        <p:cxnSp>
          <p:nvCxnSpPr>
            <p:cNvPr id="145" name="Straight Arrow Connector 144"/>
            <p:cNvCxnSpPr/>
            <p:nvPr/>
          </p:nvCxnSpPr>
          <p:spPr>
            <a:xfrm rot="5400000">
              <a:off x="4298469" y="1971766"/>
              <a:ext cx="215893" cy="8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p:nvPr/>
          </p:nvCxnSpPr>
          <p:spPr>
            <a:xfrm rot="5400000" flipH="1" flipV="1">
              <a:off x="4632147" y="1960766"/>
              <a:ext cx="204467" cy="8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7" name="Straight Arrow Connector 146"/>
            <p:cNvCxnSpPr/>
            <p:nvPr/>
          </p:nvCxnSpPr>
          <p:spPr>
            <a:xfrm rot="5400000">
              <a:off x="4304817" y="1185064"/>
              <a:ext cx="215893" cy="8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rot="5400000" flipH="1" flipV="1">
              <a:off x="4638495" y="1174064"/>
              <a:ext cx="204467" cy="8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9" name="TextBox 148"/>
            <p:cNvSpPr txBox="1"/>
            <p:nvPr/>
          </p:nvSpPr>
          <p:spPr>
            <a:xfrm>
              <a:off x="1162059" y="504148"/>
              <a:ext cx="1267144" cy="461666"/>
            </a:xfrm>
            <a:prstGeom prst="rect">
              <a:avLst/>
            </a:prstGeom>
            <a:noFill/>
          </p:spPr>
          <p:txBody>
            <a:bodyPr wrap="none" rtlCol="0">
              <a:spAutoFit/>
            </a:bodyPr>
            <a:lstStyle/>
            <a:p>
              <a:r>
                <a:rPr lang="en-US" sz="2400" dirty="0" err="1"/>
                <a:t>Atm</a:t>
              </a:r>
              <a:r>
                <a:rPr lang="en-US" sz="2400" dirty="0"/>
                <a:t> </a:t>
              </a:r>
              <a:r>
                <a:rPr lang="en-US" sz="2400" dirty="0" err="1"/>
                <a:t>Obs</a:t>
              </a:r>
              <a:endParaRPr lang="en-US" sz="2400" dirty="0"/>
            </a:p>
          </p:txBody>
        </p:sp>
      </p:grpSp>
      <p:sp>
        <p:nvSpPr>
          <p:cNvPr id="150" name="TextBox 149"/>
          <p:cNvSpPr txBox="1"/>
          <p:nvPr/>
        </p:nvSpPr>
        <p:spPr>
          <a:xfrm>
            <a:off x="0" y="1661"/>
            <a:ext cx="9144000" cy="523220"/>
          </a:xfrm>
          <a:prstGeom prst="rect">
            <a:avLst/>
          </a:prstGeom>
          <a:solidFill>
            <a:srgbClr val="3366FF"/>
          </a:solidFill>
        </p:spPr>
        <p:txBody>
          <a:bodyPr wrap="square" rtlCol="0">
            <a:spAutoFit/>
          </a:bodyPr>
          <a:lstStyle/>
          <a:p>
            <a:pPr algn="ctr"/>
            <a:r>
              <a:rPr lang="en-US" sz="2800" dirty="0">
                <a:solidFill>
                  <a:schemeClr val="bg1"/>
                </a:solidFill>
              </a:rPr>
              <a:t>Multiple Component POP/CAM Coupled DA </a:t>
            </a:r>
          </a:p>
        </p:txBody>
      </p:sp>
      <p:sp>
        <p:nvSpPr>
          <p:cNvPr id="54" name="TextBox 53"/>
          <p:cNvSpPr txBox="1"/>
          <p:nvPr/>
        </p:nvSpPr>
        <p:spPr>
          <a:xfrm>
            <a:off x="330196" y="5109038"/>
            <a:ext cx="2667000" cy="646331"/>
          </a:xfrm>
          <a:prstGeom prst="rect">
            <a:avLst/>
          </a:prstGeom>
          <a:noFill/>
        </p:spPr>
        <p:txBody>
          <a:bodyPr wrap="square" rtlCol="0">
            <a:spAutoFit/>
          </a:bodyPr>
          <a:lstStyle/>
          <a:p>
            <a:r>
              <a:rPr lang="en-US" dirty="0"/>
              <a:t>Results from </a:t>
            </a:r>
          </a:p>
          <a:p>
            <a:r>
              <a:rPr lang="en-US" dirty="0"/>
              <a:t>Alicia </a:t>
            </a:r>
            <a:r>
              <a:rPr lang="en-US" dirty="0" err="1"/>
              <a:t>Karspeck</a:t>
            </a:r>
            <a:endParaRPr lang="en-US" dirty="0"/>
          </a:p>
        </p:txBody>
      </p:sp>
      <p:sp>
        <p:nvSpPr>
          <p:cNvPr id="55" name="Rectangle 54"/>
          <p:cNvSpPr/>
          <p:nvPr/>
        </p:nvSpPr>
        <p:spPr>
          <a:xfrm>
            <a:off x="310860" y="5173753"/>
            <a:ext cx="2170763" cy="766281"/>
          </a:xfrm>
          <a:prstGeom prst="rect">
            <a:avLst/>
          </a:prstGeom>
          <a:noFill/>
          <a:ln w="127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Slide Number Placeholder 3">
            <a:extLst>
              <a:ext uri="{FF2B5EF4-FFF2-40B4-BE49-F238E27FC236}">
                <a16:creationId xmlns:a16="http://schemas.microsoft.com/office/drawing/2014/main" id="{6192CBEB-2DE2-014D-8410-58DD8223EB8B}"/>
              </a:ext>
            </a:extLst>
          </p:cNvPr>
          <p:cNvSpPr txBox="1">
            <a:spLocks/>
          </p:cNvSpPr>
          <p:nvPr/>
        </p:nvSpPr>
        <p:spPr>
          <a:xfrm>
            <a:off x="0" y="6581001"/>
            <a:ext cx="2228110" cy="276999"/>
          </a:xfrm>
          <a:prstGeom prst="rect">
            <a:avLst/>
          </a:prstGeom>
        </p:spPr>
        <p:txBody>
          <a:bodyPr wrap="none">
            <a:spAutoFit/>
          </a:bodyPr>
          <a:lstStyle>
            <a:defPPr>
              <a:defRPr lang="en-US"/>
            </a:defPPr>
            <a:lvl1pPr marL="0" algn="l" defTabSz="457200" rtl="0" eaLnBrk="1" latinLnBrk="0" hangingPunct="1">
              <a:defRPr sz="18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59</a:t>
            </a:fld>
            <a:endParaRPr lang="en-US" sz="1200" dirty="0">
              <a:solidFill>
                <a:schemeClr val="tx1"/>
              </a:solidFill>
            </a:endParaRPr>
          </a:p>
        </p:txBody>
      </p:sp>
    </p:spTree>
    <p:extLst>
      <p:ext uri="{BB962C8B-B14F-4D97-AF65-F5344CB8AC3E}">
        <p14:creationId xmlns:p14="http://schemas.microsoft.com/office/powerpoint/2010/main" val="2779729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914400"/>
          </a:xfrm>
        </p:spPr>
        <p:txBody>
          <a:bodyPr/>
          <a:lstStyle/>
          <a:p>
            <a:r>
              <a:rPr lang="en-US" dirty="0"/>
              <a:t>Ensemble DA in the Lorenz Model</a:t>
            </a:r>
          </a:p>
        </p:txBody>
      </p:sp>
      <p:sp>
        <p:nvSpPr>
          <p:cNvPr id="2" name="TextBox 1">
            <a:extLst>
              <a:ext uri="{FF2B5EF4-FFF2-40B4-BE49-F238E27FC236}">
                <a16:creationId xmlns:a16="http://schemas.microsoft.com/office/drawing/2014/main" id="{C0FACA7C-067D-E84B-9FCC-2BB0B69781B2}"/>
              </a:ext>
            </a:extLst>
          </p:cNvPr>
          <p:cNvSpPr txBox="1"/>
          <p:nvPr/>
        </p:nvSpPr>
        <p:spPr>
          <a:xfrm>
            <a:off x="339047" y="1232899"/>
            <a:ext cx="8507002" cy="3693319"/>
          </a:xfrm>
          <a:prstGeom prst="rect">
            <a:avLst/>
          </a:prstGeom>
          <a:noFill/>
        </p:spPr>
        <p:txBody>
          <a:bodyPr wrap="square" rtlCol="0">
            <a:spAutoFit/>
          </a:bodyPr>
          <a:lstStyle/>
          <a:p>
            <a:r>
              <a:rPr lang="en-US" dirty="0"/>
              <a:t>We’ll show an example with 20 ensemble members. </a:t>
            </a:r>
          </a:p>
          <a:p>
            <a:endParaRPr lang="en-US" dirty="0"/>
          </a:p>
          <a:p>
            <a:r>
              <a:rPr lang="en-US" dirty="0"/>
              <a:t>One solution of model is defined to be the ‘truth’.</a:t>
            </a:r>
          </a:p>
          <a:p>
            <a:endParaRPr lang="en-US" dirty="0"/>
          </a:p>
          <a:p>
            <a:r>
              <a:rPr lang="en-US" dirty="0"/>
              <a:t>‘Observations’ are created by adding random error to truth.</a:t>
            </a:r>
          </a:p>
          <a:p>
            <a:endParaRPr lang="en-US" dirty="0"/>
          </a:p>
          <a:p>
            <a:r>
              <a:rPr lang="en-US" dirty="0"/>
              <a:t>Observations only every 6 hours.</a:t>
            </a:r>
          </a:p>
          <a:p>
            <a:endParaRPr lang="en-US" dirty="0"/>
          </a:p>
          <a:p>
            <a:endParaRPr lang="en-US" dirty="0"/>
          </a:p>
          <a:p>
            <a:endParaRPr lang="en-US" dirty="0"/>
          </a:p>
          <a:p>
            <a:endParaRPr lang="en-US" dirty="0"/>
          </a:p>
          <a:p>
            <a:endParaRPr lang="en-US" dirty="0"/>
          </a:p>
          <a:p>
            <a:endParaRPr lang="en-US" dirty="0"/>
          </a:p>
        </p:txBody>
      </p:sp>
      <p:sp>
        <p:nvSpPr>
          <p:cNvPr id="5" name="Slide Number Placeholder 3">
            <a:extLst>
              <a:ext uri="{FF2B5EF4-FFF2-40B4-BE49-F238E27FC236}">
                <a16:creationId xmlns:a16="http://schemas.microsoft.com/office/drawing/2014/main" id="{D895F622-689B-F148-838D-5BCCED2AEE0D}"/>
              </a:ext>
            </a:extLst>
          </p:cNvPr>
          <p:cNvSpPr>
            <a:spLocks noGrp="1"/>
          </p:cNvSpPr>
          <p:nvPr>
            <p:ph type="sldNum" sz="quarter" idx="12"/>
          </p:nvPr>
        </p:nvSpPr>
        <p:spPr>
          <a:xfrm>
            <a:off x="0" y="6581001"/>
            <a:ext cx="2228110" cy="276999"/>
          </a:xfrm>
          <a:prstGeom prst="rect">
            <a:avLst/>
          </a:prstGeom>
        </p:spPr>
        <p:txBody>
          <a:bodyPr wrap="none">
            <a:spAutoFit/>
          </a:bodyPr>
          <a:lstStyle>
            <a:lvl1pPr>
              <a:defRPr>
                <a:solidFill>
                  <a:schemeClr val="bg1">
                    <a:lumMod val="50000"/>
                  </a:schemeClr>
                </a:solidFill>
              </a:defRPr>
            </a:lvl1pPr>
          </a:lstStyle>
          <a:p>
            <a:r>
              <a:rPr lang="en-US" sz="1200" dirty="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6</a:t>
            </a:fld>
            <a:endParaRPr lang="en-US" sz="1200" dirty="0">
              <a:solidFill>
                <a:schemeClr val="tx1"/>
              </a:solidFill>
            </a:endParaRPr>
          </a:p>
        </p:txBody>
      </p:sp>
    </p:spTree>
    <p:extLst>
      <p:ext uri="{BB962C8B-B14F-4D97-AF65-F5344CB8AC3E}">
        <p14:creationId xmlns:p14="http://schemas.microsoft.com/office/powerpoint/2010/main" val="2308241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TextBox 149"/>
          <p:cNvSpPr txBox="1"/>
          <p:nvPr/>
        </p:nvSpPr>
        <p:spPr>
          <a:xfrm>
            <a:off x="0" y="1661"/>
            <a:ext cx="9144000" cy="523220"/>
          </a:xfrm>
          <a:prstGeom prst="rect">
            <a:avLst/>
          </a:prstGeom>
          <a:solidFill>
            <a:srgbClr val="3366FF"/>
          </a:solidFill>
        </p:spPr>
        <p:txBody>
          <a:bodyPr wrap="square" rtlCol="0">
            <a:spAutoFit/>
          </a:bodyPr>
          <a:lstStyle/>
          <a:p>
            <a:pPr algn="ctr"/>
            <a:r>
              <a:rPr lang="en-US" sz="2800" dirty="0">
                <a:solidFill>
                  <a:schemeClr val="bg1"/>
                </a:solidFill>
              </a:rPr>
              <a:t>Multiple </a:t>
            </a:r>
            <a:r>
              <a:rPr lang="en-US" sz="2800">
                <a:solidFill>
                  <a:schemeClr val="bg1"/>
                </a:solidFill>
              </a:rPr>
              <a:t>Component POP/CAM Coupled </a:t>
            </a:r>
            <a:r>
              <a:rPr lang="en-US" sz="2800" dirty="0">
                <a:solidFill>
                  <a:schemeClr val="bg1"/>
                </a:solidFill>
              </a:rPr>
              <a:t>DA </a:t>
            </a:r>
          </a:p>
        </p:txBody>
      </p:sp>
      <p:sp>
        <p:nvSpPr>
          <p:cNvPr id="2" name="TextBox 1"/>
          <p:cNvSpPr txBox="1"/>
          <p:nvPr/>
        </p:nvSpPr>
        <p:spPr>
          <a:xfrm>
            <a:off x="228600" y="762000"/>
            <a:ext cx="8610600" cy="5632311"/>
          </a:xfrm>
          <a:prstGeom prst="rect">
            <a:avLst/>
          </a:prstGeom>
          <a:noFill/>
        </p:spPr>
        <p:txBody>
          <a:bodyPr wrap="square" rtlCol="0">
            <a:spAutoFit/>
          </a:bodyPr>
          <a:lstStyle/>
          <a:p>
            <a:r>
              <a:rPr lang="en-US" dirty="0"/>
              <a:t>Weakly coupled reanalysis from 1970-1981</a:t>
            </a:r>
          </a:p>
          <a:p>
            <a:pPr>
              <a:lnSpc>
                <a:spcPct val="200000"/>
              </a:lnSpc>
            </a:pPr>
            <a:r>
              <a:rPr lang="en-US" dirty="0"/>
              <a:t>Model:</a:t>
            </a:r>
          </a:p>
          <a:p>
            <a:pPr marL="342900" indent="-342900">
              <a:buFont typeface="Arial" charset="0"/>
              <a:buChar char="•"/>
            </a:pPr>
            <a:r>
              <a:rPr lang="en-US" dirty="0"/>
              <a:t>POP, 1 degree, standard CESM configuration</a:t>
            </a:r>
          </a:p>
          <a:p>
            <a:pPr marL="342900" indent="-342900">
              <a:buFont typeface="Arial" charset="0"/>
              <a:buChar char="•"/>
            </a:pPr>
            <a:r>
              <a:rPr lang="en-US" dirty="0"/>
              <a:t>CAM-FV, 1 degree, standard CESM configuration</a:t>
            </a:r>
          </a:p>
          <a:p>
            <a:pPr>
              <a:lnSpc>
                <a:spcPct val="150000"/>
              </a:lnSpc>
            </a:pPr>
            <a:r>
              <a:rPr lang="en-US" dirty="0"/>
              <a:t>Observations:</a:t>
            </a:r>
          </a:p>
          <a:p>
            <a:pPr marL="342900" indent="-342900">
              <a:buFont typeface="Arial" charset="0"/>
              <a:buChar char="•"/>
            </a:pPr>
            <a:r>
              <a:rPr lang="en-US" dirty="0"/>
              <a:t>In-situ atmosphere observations from NCEP reanalysis</a:t>
            </a:r>
          </a:p>
          <a:p>
            <a:pPr marL="342900" indent="-342900">
              <a:buFont typeface="Arial" charset="0"/>
              <a:buChar char="•"/>
            </a:pPr>
            <a:r>
              <a:rPr lang="en-US" dirty="0"/>
              <a:t>Ocean temperature and salinity, World Ocean Database</a:t>
            </a:r>
          </a:p>
          <a:p>
            <a:pPr>
              <a:lnSpc>
                <a:spcPct val="150000"/>
              </a:lnSpc>
            </a:pPr>
            <a:r>
              <a:rPr lang="en-US" dirty="0"/>
              <a:t>DART:</a:t>
            </a:r>
          </a:p>
          <a:p>
            <a:pPr marL="342900" indent="-342900">
              <a:buFont typeface="Arial" charset="0"/>
              <a:buChar char="•"/>
            </a:pPr>
            <a:r>
              <a:rPr lang="en-US" dirty="0"/>
              <a:t>30 members</a:t>
            </a:r>
          </a:p>
          <a:p>
            <a:pPr marL="342900" indent="-342900">
              <a:buFont typeface="Arial" charset="0"/>
              <a:buChar char="•"/>
            </a:pPr>
            <a:r>
              <a:rPr lang="en-US" dirty="0"/>
              <a:t>Limited adaptive inflation in ocean</a:t>
            </a:r>
          </a:p>
          <a:p>
            <a:pPr marL="342900" indent="-342900">
              <a:buFont typeface="Arial" charset="0"/>
              <a:buChar char="•"/>
            </a:pPr>
            <a:r>
              <a:rPr lang="en-US" dirty="0"/>
              <a:t>Fully adaptive inflation in atmosphere</a:t>
            </a:r>
          </a:p>
          <a:p>
            <a:pPr marL="342900" indent="-342900">
              <a:buFont typeface="Arial" charset="0"/>
              <a:buChar char="•"/>
            </a:pPr>
            <a:r>
              <a:rPr lang="en-US" dirty="0"/>
              <a:t>GC localization</a:t>
            </a:r>
          </a:p>
          <a:p>
            <a:endParaRPr lang="en-US" dirty="0"/>
          </a:p>
        </p:txBody>
      </p:sp>
      <p:sp>
        <p:nvSpPr>
          <p:cNvPr id="5" name="Slide Number Placeholder 3">
            <a:extLst>
              <a:ext uri="{FF2B5EF4-FFF2-40B4-BE49-F238E27FC236}">
                <a16:creationId xmlns:a16="http://schemas.microsoft.com/office/drawing/2014/main" id="{94BEFC67-D845-AC4B-AFED-D227F83FD3DE}"/>
              </a:ext>
            </a:extLst>
          </p:cNvPr>
          <p:cNvSpPr txBox="1">
            <a:spLocks/>
          </p:cNvSpPr>
          <p:nvPr/>
        </p:nvSpPr>
        <p:spPr>
          <a:xfrm>
            <a:off x="0" y="6581001"/>
            <a:ext cx="2228110" cy="276999"/>
          </a:xfrm>
          <a:prstGeom prst="rect">
            <a:avLst/>
          </a:prstGeom>
        </p:spPr>
        <p:txBody>
          <a:bodyPr wrap="none">
            <a:spAutoFit/>
          </a:bodyPr>
          <a:lstStyle>
            <a:defPPr>
              <a:defRPr lang="en-US"/>
            </a:defPPr>
            <a:lvl1pPr marL="0" algn="l" defTabSz="457200" rtl="0" eaLnBrk="1" latinLnBrk="0" hangingPunct="1">
              <a:defRPr sz="18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60</a:t>
            </a:fld>
            <a:endParaRPr lang="en-US" sz="1200" dirty="0">
              <a:solidFill>
                <a:schemeClr val="tx1"/>
              </a:solidFill>
            </a:endParaRPr>
          </a:p>
        </p:txBody>
      </p:sp>
    </p:spTree>
    <p:extLst>
      <p:ext uri="{BB962C8B-B14F-4D97-AF65-F5344CB8AC3E}">
        <p14:creationId xmlns:p14="http://schemas.microsoft.com/office/powerpoint/2010/main" val="26494163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TextBox 149"/>
          <p:cNvSpPr txBox="1"/>
          <p:nvPr/>
        </p:nvSpPr>
        <p:spPr>
          <a:xfrm>
            <a:off x="0" y="1661"/>
            <a:ext cx="9144000" cy="523220"/>
          </a:xfrm>
          <a:prstGeom prst="rect">
            <a:avLst/>
          </a:prstGeom>
          <a:solidFill>
            <a:srgbClr val="3366FF"/>
          </a:solidFill>
        </p:spPr>
        <p:txBody>
          <a:bodyPr wrap="square" rtlCol="0">
            <a:spAutoFit/>
          </a:bodyPr>
          <a:lstStyle/>
          <a:p>
            <a:pPr algn="ctr"/>
            <a:r>
              <a:rPr lang="en-US" sz="2800" dirty="0">
                <a:solidFill>
                  <a:schemeClr val="bg1"/>
                </a:solidFill>
              </a:rPr>
              <a:t>Multiple </a:t>
            </a:r>
            <a:r>
              <a:rPr lang="en-US" sz="2800">
                <a:solidFill>
                  <a:schemeClr val="bg1"/>
                </a:solidFill>
              </a:rPr>
              <a:t>Component POP/CAM Coupled </a:t>
            </a:r>
            <a:r>
              <a:rPr lang="en-US" sz="2800" dirty="0">
                <a:solidFill>
                  <a:schemeClr val="bg1"/>
                </a:solidFill>
              </a:rPr>
              <a:t>DA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762000"/>
            <a:ext cx="6858000" cy="5143500"/>
          </a:xfrm>
          <a:prstGeom prst="rect">
            <a:avLst/>
          </a:prstGeom>
        </p:spPr>
      </p:pic>
      <p:sp>
        <p:nvSpPr>
          <p:cNvPr id="5" name="TextBox 4"/>
          <p:cNvSpPr txBox="1"/>
          <p:nvPr/>
        </p:nvSpPr>
        <p:spPr>
          <a:xfrm>
            <a:off x="609600" y="5715000"/>
            <a:ext cx="7924800" cy="457200"/>
          </a:xfrm>
          <a:prstGeom prst="rect">
            <a:avLst/>
          </a:prstGeom>
          <a:noFill/>
        </p:spPr>
        <p:txBody>
          <a:bodyPr wrap="square" rtlCol="0">
            <a:spAutoFit/>
          </a:bodyPr>
          <a:lstStyle/>
          <a:p>
            <a:r>
              <a:rPr lang="en-US" dirty="0"/>
              <a:t>Observations are sparse for this period.</a:t>
            </a:r>
          </a:p>
        </p:txBody>
      </p:sp>
      <p:sp>
        <p:nvSpPr>
          <p:cNvPr id="6" name="Slide Number Placeholder 3">
            <a:extLst>
              <a:ext uri="{FF2B5EF4-FFF2-40B4-BE49-F238E27FC236}">
                <a16:creationId xmlns:a16="http://schemas.microsoft.com/office/drawing/2014/main" id="{75F75E6B-D78E-BF48-978A-A73074D05F96}"/>
              </a:ext>
            </a:extLst>
          </p:cNvPr>
          <p:cNvSpPr txBox="1">
            <a:spLocks/>
          </p:cNvSpPr>
          <p:nvPr/>
        </p:nvSpPr>
        <p:spPr>
          <a:xfrm>
            <a:off x="0" y="6581001"/>
            <a:ext cx="2228110" cy="276999"/>
          </a:xfrm>
          <a:prstGeom prst="rect">
            <a:avLst/>
          </a:prstGeom>
        </p:spPr>
        <p:txBody>
          <a:bodyPr wrap="none">
            <a:spAutoFit/>
          </a:bodyPr>
          <a:lstStyle>
            <a:defPPr>
              <a:defRPr lang="en-US"/>
            </a:defPPr>
            <a:lvl1pPr marL="0" algn="l" defTabSz="457200" rtl="0" eaLnBrk="1" latinLnBrk="0" hangingPunct="1">
              <a:defRPr sz="18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61</a:t>
            </a:fld>
            <a:endParaRPr lang="en-US" sz="1200" dirty="0">
              <a:solidFill>
                <a:schemeClr val="tx1"/>
              </a:solidFill>
            </a:endParaRPr>
          </a:p>
        </p:txBody>
      </p:sp>
    </p:spTree>
    <p:extLst>
      <p:ext uri="{BB962C8B-B14F-4D97-AF65-F5344CB8AC3E}">
        <p14:creationId xmlns:p14="http://schemas.microsoft.com/office/powerpoint/2010/main" val="7095818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4294967295"/>
          </p:nvPr>
        </p:nvSpPr>
        <p:spPr>
          <a:xfrm>
            <a:off x="4419600" y="6492875"/>
            <a:ext cx="38100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000" kern="1200">
                <a:solidFill>
                  <a:schemeClr val="tx1">
                    <a:tint val="75000"/>
                  </a:schemeClr>
                </a:solidFill>
                <a:latin typeface="Arial" pitchFamily="-110" charset="0"/>
                <a:ea typeface="ＭＳ Ｐゴシック" pitchFamily="-110" charset="-128"/>
                <a:cs typeface="ＭＳ Ｐゴシック" pitchFamily="-110" charset="-128"/>
              </a:defRPr>
            </a:lvl1pPr>
            <a:lvl2pPr marL="457200"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2pPr>
            <a:lvl3pPr marL="914400"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3pPr>
            <a:lvl4pPr marL="1371600"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4pPr>
            <a:lvl5pPr marL="1828800"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5pPr>
            <a:lvl6pPr marL="2286000" algn="l" defTabSz="457200" rtl="0" eaLnBrk="1" latinLnBrk="0" hangingPunct="1">
              <a:defRPr sz="2400" kern="1200">
                <a:solidFill>
                  <a:schemeClr val="tx1"/>
                </a:solidFill>
                <a:latin typeface="Arial" pitchFamily="-110" charset="0"/>
                <a:ea typeface="ＭＳ Ｐゴシック" pitchFamily="-110" charset="-128"/>
                <a:cs typeface="ＭＳ Ｐゴシック" pitchFamily="-110" charset="-128"/>
              </a:defRPr>
            </a:lvl6pPr>
            <a:lvl7pPr marL="2743200" algn="l" defTabSz="457200" rtl="0" eaLnBrk="1" latinLnBrk="0" hangingPunct="1">
              <a:defRPr sz="2400" kern="1200">
                <a:solidFill>
                  <a:schemeClr val="tx1"/>
                </a:solidFill>
                <a:latin typeface="Arial" pitchFamily="-110" charset="0"/>
                <a:ea typeface="ＭＳ Ｐゴシック" pitchFamily="-110" charset="-128"/>
                <a:cs typeface="ＭＳ Ｐゴシック" pitchFamily="-110" charset="-128"/>
              </a:defRPr>
            </a:lvl7pPr>
            <a:lvl8pPr marL="3200400" algn="l" defTabSz="457200" rtl="0" eaLnBrk="1" latinLnBrk="0" hangingPunct="1">
              <a:defRPr sz="2400" kern="1200">
                <a:solidFill>
                  <a:schemeClr val="tx1"/>
                </a:solidFill>
                <a:latin typeface="Arial" pitchFamily="-110" charset="0"/>
                <a:ea typeface="ＭＳ Ｐゴシック" pitchFamily="-110" charset="-128"/>
                <a:cs typeface="ＭＳ Ｐゴシック" pitchFamily="-110" charset="-128"/>
              </a:defRPr>
            </a:lvl8pPr>
            <a:lvl9pPr marL="3657600" algn="l" defTabSz="457200" rtl="0" eaLnBrk="1" latinLnBrk="0" hangingPunct="1">
              <a:defRPr sz="2400" kern="1200">
                <a:solidFill>
                  <a:schemeClr val="tx1"/>
                </a:solidFill>
                <a:latin typeface="Arial" pitchFamily="-110" charset="0"/>
                <a:ea typeface="ＭＳ Ｐゴシック" pitchFamily="-110" charset="-128"/>
                <a:cs typeface="ＭＳ Ｐゴシック" pitchFamily="-110" charset="-128"/>
              </a:defRPr>
            </a:lvl9pPr>
          </a:lstStyle>
          <a:p>
            <a:r>
              <a:rPr lang="en-US"/>
              <a:t>CISL Seminar: 6 Nov 2019</a:t>
            </a:r>
            <a:endParaRPr lang="en-US" sz="1400" dirty="0">
              <a:solidFill>
                <a:schemeClr val="tx1"/>
              </a:solidFill>
              <a:latin typeface="+mj-lt"/>
            </a:endParaRPr>
          </a:p>
        </p:txBody>
      </p:sp>
      <p:sp>
        <p:nvSpPr>
          <p:cNvPr id="150" name="TextBox 149"/>
          <p:cNvSpPr txBox="1"/>
          <p:nvPr/>
        </p:nvSpPr>
        <p:spPr>
          <a:xfrm>
            <a:off x="0" y="1661"/>
            <a:ext cx="9144000" cy="523220"/>
          </a:xfrm>
          <a:prstGeom prst="rect">
            <a:avLst/>
          </a:prstGeom>
          <a:solidFill>
            <a:srgbClr val="3366FF"/>
          </a:solidFill>
        </p:spPr>
        <p:txBody>
          <a:bodyPr wrap="square" rtlCol="0">
            <a:spAutoFit/>
          </a:bodyPr>
          <a:lstStyle/>
          <a:p>
            <a:pPr algn="ctr"/>
            <a:r>
              <a:rPr lang="en-US" sz="2800" dirty="0">
                <a:solidFill>
                  <a:schemeClr val="bg1"/>
                </a:solidFill>
              </a:rPr>
              <a:t>Multiple </a:t>
            </a:r>
            <a:r>
              <a:rPr lang="en-US" sz="2800">
                <a:solidFill>
                  <a:schemeClr val="bg1"/>
                </a:solidFill>
              </a:rPr>
              <a:t>Component POP/CAM Coupled </a:t>
            </a:r>
            <a:r>
              <a:rPr lang="en-US" sz="2800" dirty="0">
                <a:solidFill>
                  <a:schemeClr val="bg1"/>
                </a:solidFill>
              </a:rPr>
              <a:t>DA </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1380"/>
          <a:stretch/>
        </p:blipFill>
        <p:spPr>
          <a:xfrm>
            <a:off x="3319718" y="524881"/>
            <a:ext cx="5486400" cy="3235071"/>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0371"/>
          <a:stretch/>
        </p:blipFill>
        <p:spPr>
          <a:xfrm>
            <a:off x="3306708" y="3581400"/>
            <a:ext cx="5486400" cy="3276600"/>
          </a:xfrm>
          <a:prstGeom prst="rect">
            <a:avLst/>
          </a:prstGeom>
        </p:spPr>
      </p:pic>
      <p:sp>
        <p:nvSpPr>
          <p:cNvPr id="5" name="TextBox 4"/>
          <p:cNvSpPr txBox="1"/>
          <p:nvPr/>
        </p:nvSpPr>
        <p:spPr>
          <a:xfrm>
            <a:off x="304800" y="838200"/>
            <a:ext cx="3124200" cy="5632311"/>
          </a:xfrm>
          <a:prstGeom prst="rect">
            <a:avLst/>
          </a:prstGeom>
          <a:noFill/>
        </p:spPr>
        <p:txBody>
          <a:bodyPr wrap="square" rtlCol="0">
            <a:spAutoFit/>
          </a:bodyPr>
          <a:lstStyle/>
          <a:p>
            <a:r>
              <a:rPr lang="en-US" dirty="0"/>
              <a:t>Comparisons to HADISST and HADSLP.</a:t>
            </a:r>
          </a:p>
          <a:p>
            <a:endParaRPr lang="en-US" dirty="0"/>
          </a:p>
          <a:p>
            <a:r>
              <a:rPr lang="en-US" dirty="0"/>
              <a:t>Correlation high where observations existed.</a:t>
            </a:r>
          </a:p>
          <a:p>
            <a:endParaRPr lang="en-US" dirty="0"/>
          </a:p>
          <a:p>
            <a:r>
              <a:rPr lang="en-US" dirty="0"/>
              <a:t>DART did not assimilate SST products or observations.</a:t>
            </a:r>
          </a:p>
          <a:p>
            <a:endParaRPr lang="en-US" dirty="0"/>
          </a:p>
          <a:p>
            <a:r>
              <a:rPr lang="en-US" dirty="0"/>
              <a:t>Produces competitive reanalysis.</a:t>
            </a:r>
          </a:p>
        </p:txBody>
      </p:sp>
      <p:sp>
        <p:nvSpPr>
          <p:cNvPr id="7" name="Slide Number Placeholder 3">
            <a:extLst>
              <a:ext uri="{FF2B5EF4-FFF2-40B4-BE49-F238E27FC236}">
                <a16:creationId xmlns:a16="http://schemas.microsoft.com/office/drawing/2014/main" id="{2ABA4766-ABA5-0B4D-B84F-E614D214FD53}"/>
              </a:ext>
            </a:extLst>
          </p:cNvPr>
          <p:cNvSpPr txBox="1">
            <a:spLocks/>
          </p:cNvSpPr>
          <p:nvPr/>
        </p:nvSpPr>
        <p:spPr>
          <a:xfrm>
            <a:off x="0" y="6581001"/>
            <a:ext cx="2228110" cy="276999"/>
          </a:xfrm>
          <a:prstGeom prst="rect">
            <a:avLst/>
          </a:prstGeom>
        </p:spPr>
        <p:txBody>
          <a:bodyPr wrap="none">
            <a:spAutoFit/>
          </a:bodyPr>
          <a:lstStyle>
            <a:defPPr>
              <a:defRPr lang="en-US"/>
            </a:defPPr>
            <a:lvl1pPr marL="0" algn="l" defTabSz="457200" rtl="0" eaLnBrk="1" latinLnBrk="0" hangingPunct="1">
              <a:defRPr sz="18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62</a:t>
            </a:fld>
            <a:endParaRPr lang="en-US" sz="1200" dirty="0">
              <a:solidFill>
                <a:schemeClr val="tx1"/>
              </a:solidFill>
            </a:endParaRPr>
          </a:p>
        </p:txBody>
      </p:sp>
    </p:spTree>
    <p:extLst>
      <p:ext uri="{BB962C8B-B14F-4D97-AF65-F5344CB8AC3E}">
        <p14:creationId xmlns:p14="http://schemas.microsoft.com/office/powerpoint/2010/main" val="7364852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defTabSz="914400" eaLnBrk="0" fontAlgn="base" hangingPunct="0">
              <a:spcBef>
                <a:spcPct val="0"/>
              </a:spcBef>
              <a:spcAft>
                <a:spcPct val="0"/>
              </a:spcAft>
            </a:pP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110" charset="0"/>
                <a:ea typeface="ＭＳ Ｐゴシック" pitchFamily="-110" charset="-128"/>
                <a:cs typeface="ＭＳ Ｐゴシック" pitchFamily="-110" charset="-128"/>
              </a:rPr>
              <a:t>DAReS</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110" charset="0"/>
                <a:ea typeface="ＭＳ Ｐゴシック" pitchFamily="-110" charset="-128"/>
                <a:cs typeface="ＭＳ Ｐゴシック" pitchFamily="-110" charset="-128"/>
              </a:rPr>
              <a:t> DA Science Research</a:t>
            </a:r>
          </a:p>
        </p:txBody>
      </p:sp>
      <p:sp>
        <p:nvSpPr>
          <p:cNvPr id="3" name="TextBox 2">
            <a:extLst>
              <a:ext uri="{FF2B5EF4-FFF2-40B4-BE49-F238E27FC236}">
                <a16:creationId xmlns:a16="http://schemas.microsoft.com/office/drawing/2014/main" id="{488B8C9D-421F-F44A-827D-496647E8A11B}"/>
              </a:ext>
            </a:extLst>
          </p:cNvPr>
          <p:cNvSpPr txBox="1"/>
          <p:nvPr/>
        </p:nvSpPr>
        <p:spPr>
          <a:xfrm>
            <a:off x="425450" y="889000"/>
            <a:ext cx="8280400" cy="2585323"/>
          </a:xfrm>
          <a:prstGeom prst="rect">
            <a:avLst/>
          </a:prstGeom>
          <a:noFill/>
        </p:spPr>
        <p:txBody>
          <a:bodyPr wrap="square" rtlCol="0">
            <a:spAutoFit/>
          </a:bodyPr>
          <a:lstStyle/>
          <a:p>
            <a:r>
              <a:rPr lang="en-US" dirty="0" err="1"/>
              <a:t>DAReS</a:t>
            </a:r>
            <a:r>
              <a:rPr lang="en-US" dirty="0"/>
              <a:t> staff develop improved algorithms that can be added to DART.</a:t>
            </a:r>
          </a:p>
          <a:p>
            <a:endParaRPr lang="en-US" dirty="0"/>
          </a:p>
          <a:p>
            <a:r>
              <a:rPr lang="en-US" dirty="0" err="1"/>
              <a:t>DAReS</a:t>
            </a:r>
            <a:r>
              <a:rPr lang="en-US" dirty="0"/>
              <a:t> world leader in complex algorithms for:</a:t>
            </a:r>
          </a:p>
          <a:p>
            <a:r>
              <a:rPr lang="en-US" dirty="0"/>
              <a:t>	Adaptive inflation,</a:t>
            </a:r>
          </a:p>
          <a:p>
            <a:r>
              <a:rPr lang="en-US" dirty="0"/>
              <a:t>	Localization,</a:t>
            </a:r>
          </a:p>
          <a:p>
            <a:r>
              <a:rPr lang="en-US" dirty="0"/>
              <a:t>	Sampling error reduction.</a:t>
            </a:r>
          </a:p>
          <a:p>
            <a:endParaRPr lang="en-US" dirty="0"/>
          </a:p>
          <a:p>
            <a:r>
              <a:rPr lang="en-US" dirty="0"/>
              <a:t>All of these are available and nearly universally used in DART.</a:t>
            </a:r>
          </a:p>
          <a:p>
            <a:endParaRPr lang="en-US" dirty="0"/>
          </a:p>
        </p:txBody>
      </p:sp>
      <p:sp>
        <p:nvSpPr>
          <p:cNvPr id="5" name="Slide Number Placeholder 3">
            <a:extLst>
              <a:ext uri="{FF2B5EF4-FFF2-40B4-BE49-F238E27FC236}">
                <a16:creationId xmlns:a16="http://schemas.microsoft.com/office/drawing/2014/main" id="{F7009287-9F10-B14C-84B9-1AE81FA102F3}"/>
              </a:ext>
            </a:extLst>
          </p:cNvPr>
          <p:cNvSpPr txBox="1">
            <a:spLocks/>
          </p:cNvSpPr>
          <p:nvPr/>
        </p:nvSpPr>
        <p:spPr>
          <a:xfrm>
            <a:off x="0" y="6581001"/>
            <a:ext cx="2228110" cy="276999"/>
          </a:xfrm>
          <a:prstGeom prst="rect">
            <a:avLst/>
          </a:prstGeom>
        </p:spPr>
        <p:txBody>
          <a:bodyPr wrap="none">
            <a:spAutoFit/>
          </a:bodyPr>
          <a:lstStyle>
            <a:defPPr>
              <a:defRPr lang="en-US"/>
            </a:defPPr>
            <a:lvl1pPr marL="0" algn="l" defTabSz="457200" rtl="0" eaLnBrk="1" latinLnBrk="0" hangingPunct="1">
              <a:defRPr sz="18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63</a:t>
            </a:fld>
            <a:endParaRPr lang="en-US" sz="1200" dirty="0">
              <a:solidFill>
                <a:schemeClr val="tx1"/>
              </a:solidFill>
            </a:endParaRPr>
          </a:p>
        </p:txBody>
      </p:sp>
    </p:spTree>
    <p:extLst>
      <p:ext uri="{BB962C8B-B14F-4D97-AF65-F5344CB8AC3E}">
        <p14:creationId xmlns:p14="http://schemas.microsoft.com/office/powerpoint/2010/main" val="24759648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defTabSz="914400" eaLnBrk="0" fontAlgn="base" hangingPunct="0">
              <a:spcBef>
                <a:spcPct val="0"/>
              </a:spcBef>
              <a:spcAft>
                <a:spcPct val="0"/>
              </a:spcAft>
            </a:pP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110" charset="0"/>
                <a:ea typeface="ＭＳ Ｐゴシック" pitchFamily="-110" charset="-128"/>
                <a:cs typeface="ＭＳ Ｐゴシック" pitchFamily="-110" charset="-128"/>
              </a:rPr>
              <a:t>DAReS</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110" charset="0"/>
                <a:ea typeface="ＭＳ Ｐゴシック" pitchFamily="-110" charset="-128"/>
                <a:cs typeface="ＭＳ Ｐゴシック" pitchFamily="-110" charset="-128"/>
              </a:rPr>
              <a:t> DA Science Research</a:t>
            </a:r>
          </a:p>
        </p:txBody>
      </p:sp>
      <p:sp>
        <p:nvSpPr>
          <p:cNvPr id="3" name="TextBox 2">
            <a:extLst>
              <a:ext uri="{FF2B5EF4-FFF2-40B4-BE49-F238E27FC236}">
                <a16:creationId xmlns:a16="http://schemas.microsoft.com/office/drawing/2014/main" id="{488B8C9D-421F-F44A-827D-496647E8A11B}"/>
              </a:ext>
            </a:extLst>
          </p:cNvPr>
          <p:cNvSpPr txBox="1"/>
          <p:nvPr/>
        </p:nvSpPr>
        <p:spPr>
          <a:xfrm>
            <a:off x="425450" y="889000"/>
            <a:ext cx="8280400" cy="369332"/>
          </a:xfrm>
          <a:prstGeom prst="rect">
            <a:avLst/>
          </a:prstGeom>
          <a:noFill/>
        </p:spPr>
        <p:txBody>
          <a:bodyPr wrap="square" rtlCol="0">
            <a:spAutoFit/>
          </a:bodyPr>
          <a:lstStyle/>
          <a:p>
            <a:r>
              <a:rPr lang="en-US" dirty="0"/>
              <a:t>Most DA algorithms are Gaussian and linear.</a:t>
            </a:r>
          </a:p>
        </p:txBody>
      </p:sp>
      <p:pic>
        <p:nvPicPr>
          <p:cNvPr id="7" name="Picture 6" descr="s01f12.eps">
            <a:extLst>
              <a:ext uri="{FF2B5EF4-FFF2-40B4-BE49-F238E27FC236}">
                <a16:creationId xmlns:a16="http://schemas.microsoft.com/office/drawing/2014/main" id="{15C63FD1-8A85-3F4E-969E-CB64A25330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591983" y="1043185"/>
            <a:ext cx="2114042" cy="4920488"/>
          </a:xfrm>
          <a:prstGeom prst="rect">
            <a:avLst/>
          </a:prstGeom>
        </p:spPr>
      </p:pic>
      <p:pic>
        <p:nvPicPr>
          <p:cNvPr id="8" name="Picture 7" descr="s11f13.eps">
            <a:extLst>
              <a:ext uri="{FF2B5EF4-FFF2-40B4-BE49-F238E27FC236}">
                <a16:creationId xmlns:a16="http://schemas.microsoft.com/office/drawing/2014/main" id="{5858187B-41A8-474E-9229-42216DD10C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440019" y="1817696"/>
            <a:ext cx="3338957" cy="3362198"/>
          </a:xfrm>
          <a:prstGeom prst="rect">
            <a:avLst/>
          </a:prstGeom>
        </p:spPr>
      </p:pic>
      <p:sp>
        <p:nvSpPr>
          <p:cNvPr id="4" name="TextBox 3">
            <a:extLst>
              <a:ext uri="{FF2B5EF4-FFF2-40B4-BE49-F238E27FC236}">
                <a16:creationId xmlns:a16="http://schemas.microsoft.com/office/drawing/2014/main" id="{5EEFDDF8-8317-8B44-9784-809A1709C392}"/>
              </a:ext>
            </a:extLst>
          </p:cNvPr>
          <p:cNvSpPr txBox="1"/>
          <p:nvPr/>
        </p:nvSpPr>
        <p:spPr>
          <a:xfrm>
            <a:off x="704850" y="4743450"/>
            <a:ext cx="4330700" cy="369332"/>
          </a:xfrm>
          <a:prstGeom prst="rect">
            <a:avLst/>
          </a:prstGeom>
          <a:noFill/>
        </p:spPr>
        <p:txBody>
          <a:bodyPr wrap="square" rtlCol="0">
            <a:spAutoFit/>
          </a:bodyPr>
          <a:lstStyle/>
          <a:p>
            <a:r>
              <a:rPr lang="en-US" dirty="0"/>
              <a:t>Fit a Gaussian to ensemble members.</a:t>
            </a:r>
          </a:p>
        </p:txBody>
      </p:sp>
      <p:sp>
        <p:nvSpPr>
          <p:cNvPr id="9" name="TextBox 8">
            <a:extLst>
              <a:ext uri="{FF2B5EF4-FFF2-40B4-BE49-F238E27FC236}">
                <a16:creationId xmlns:a16="http://schemas.microsoft.com/office/drawing/2014/main" id="{A87FC1AE-A754-DA45-BC57-CE4F5F2FA901}"/>
              </a:ext>
            </a:extLst>
          </p:cNvPr>
          <p:cNvSpPr txBox="1"/>
          <p:nvPr/>
        </p:nvSpPr>
        <p:spPr>
          <a:xfrm>
            <a:off x="5513998" y="5273734"/>
            <a:ext cx="3407752" cy="369332"/>
          </a:xfrm>
          <a:prstGeom prst="rect">
            <a:avLst/>
          </a:prstGeom>
          <a:noFill/>
        </p:spPr>
        <p:txBody>
          <a:bodyPr wrap="square" rtlCol="0">
            <a:spAutoFit/>
          </a:bodyPr>
          <a:lstStyle/>
          <a:p>
            <a:r>
              <a:rPr lang="en-US" dirty="0"/>
              <a:t>Do a least squares fit to ensemble.</a:t>
            </a:r>
          </a:p>
        </p:txBody>
      </p:sp>
      <p:sp>
        <p:nvSpPr>
          <p:cNvPr id="10" name="Slide Number Placeholder 3">
            <a:extLst>
              <a:ext uri="{FF2B5EF4-FFF2-40B4-BE49-F238E27FC236}">
                <a16:creationId xmlns:a16="http://schemas.microsoft.com/office/drawing/2014/main" id="{6AA2C76E-C6EE-6F47-B257-2EFECCABBA8B}"/>
              </a:ext>
            </a:extLst>
          </p:cNvPr>
          <p:cNvSpPr txBox="1">
            <a:spLocks/>
          </p:cNvSpPr>
          <p:nvPr/>
        </p:nvSpPr>
        <p:spPr>
          <a:xfrm>
            <a:off x="0" y="6581001"/>
            <a:ext cx="2228110" cy="276999"/>
          </a:xfrm>
          <a:prstGeom prst="rect">
            <a:avLst/>
          </a:prstGeom>
        </p:spPr>
        <p:txBody>
          <a:bodyPr wrap="none">
            <a:spAutoFit/>
          </a:bodyPr>
          <a:lstStyle>
            <a:defPPr>
              <a:defRPr lang="en-US"/>
            </a:defPPr>
            <a:lvl1pPr marL="0" algn="l" defTabSz="457200" rtl="0" eaLnBrk="1" latinLnBrk="0" hangingPunct="1">
              <a:defRPr sz="18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64</a:t>
            </a:fld>
            <a:endParaRPr lang="en-US" sz="1200" dirty="0">
              <a:solidFill>
                <a:schemeClr val="tx1"/>
              </a:solidFill>
            </a:endParaRPr>
          </a:p>
        </p:txBody>
      </p:sp>
    </p:spTree>
    <p:extLst>
      <p:ext uri="{BB962C8B-B14F-4D97-AF65-F5344CB8AC3E}">
        <p14:creationId xmlns:p14="http://schemas.microsoft.com/office/powerpoint/2010/main" val="33233593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defTabSz="914400" eaLnBrk="0" fontAlgn="base" hangingPunct="0">
              <a:spcBef>
                <a:spcPct val="0"/>
              </a:spcBef>
              <a:spcAft>
                <a:spcPct val="0"/>
              </a:spcAft>
            </a:pP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110" charset="0"/>
                <a:ea typeface="ＭＳ Ｐゴシック" pitchFamily="-110" charset="-128"/>
                <a:cs typeface="ＭＳ Ｐゴシック" pitchFamily="-110" charset="-128"/>
              </a:rPr>
              <a:t>DAReS</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110" charset="0"/>
                <a:ea typeface="ＭＳ Ｐゴシック" pitchFamily="-110" charset="-128"/>
                <a:cs typeface="ＭＳ Ｐゴシック" pitchFamily="-110" charset="-128"/>
              </a:rPr>
              <a:t> DA Science Research</a:t>
            </a:r>
          </a:p>
        </p:txBody>
      </p:sp>
      <p:sp>
        <p:nvSpPr>
          <p:cNvPr id="3" name="TextBox 2">
            <a:extLst>
              <a:ext uri="{FF2B5EF4-FFF2-40B4-BE49-F238E27FC236}">
                <a16:creationId xmlns:a16="http://schemas.microsoft.com/office/drawing/2014/main" id="{488B8C9D-421F-F44A-827D-496647E8A11B}"/>
              </a:ext>
            </a:extLst>
          </p:cNvPr>
          <p:cNvSpPr txBox="1"/>
          <p:nvPr/>
        </p:nvSpPr>
        <p:spPr>
          <a:xfrm>
            <a:off x="425450" y="889000"/>
            <a:ext cx="8280400" cy="3416320"/>
          </a:xfrm>
          <a:prstGeom prst="rect">
            <a:avLst/>
          </a:prstGeom>
          <a:noFill/>
        </p:spPr>
        <p:txBody>
          <a:bodyPr wrap="square" rtlCol="0">
            <a:spAutoFit/>
          </a:bodyPr>
          <a:lstStyle/>
          <a:p>
            <a:r>
              <a:rPr lang="en-US" dirty="0"/>
              <a:t>All earth system applications are Non-Gaussian and Nonlinear</a:t>
            </a:r>
          </a:p>
          <a:p>
            <a:endParaRPr lang="en-US" dirty="0"/>
          </a:p>
          <a:p>
            <a:r>
              <a:rPr lang="en-US" dirty="0"/>
              <a:t>Especially true for bounded quantities:</a:t>
            </a:r>
          </a:p>
          <a:p>
            <a:r>
              <a:rPr lang="en-US" dirty="0"/>
              <a:t>	Streamflow</a:t>
            </a:r>
          </a:p>
          <a:p>
            <a:r>
              <a:rPr lang="en-US" dirty="0"/>
              <a:t>	Relative humidity</a:t>
            </a:r>
          </a:p>
          <a:p>
            <a:r>
              <a:rPr lang="en-US" dirty="0"/>
              <a:t>	Emission of carbon dioxide</a:t>
            </a:r>
          </a:p>
          <a:p>
            <a:endParaRPr lang="en-US" dirty="0"/>
          </a:p>
          <a:p>
            <a:r>
              <a:rPr lang="en-US" dirty="0"/>
              <a:t>Two Non-Gaussian, Nonlinear algorithms being tested in DART</a:t>
            </a:r>
          </a:p>
          <a:p>
            <a:endParaRPr lang="en-US" dirty="0"/>
          </a:p>
          <a:p>
            <a:pPr marL="342900" indent="-342900">
              <a:buAutoNum type="arabicPeriod"/>
            </a:pPr>
            <a:r>
              <a:rPr lang="en-US" dirty="0" err="1"/>
              <a:t>Anamorphosis</a:t>
            </a:r>
            <a:r>
              <a:rPr lang="en-US" dirty="0"/>
              <a:t>, </a:t>
            </a:r>
            <a:r>
              <a:rPr lang="en-US" dirty="0" err="1"/>
              <a:t>Moha</a:t>
            </a:r>
            <a:endParaRPr lang="en-US" dirty="0"/>
          </a:p>
          <a:p>
            <a:pPr marL="342900" indent="-342900">
              <a:buAutoNum type="arabicPeriod"/>
            </a:pPr>
            <a:endParaRPr lang="en-US" dirty="0"/>
          </a:p>
          <a:p>
            <a:pPr marL="342900" indent="-342900">
              <a:buAutoNum type="arabicPeriod"/>
            </a:pPr>
            <a:r>
              <a:rPr lang="en-US" dirty="0"/>
              <a:t>Marginal Correction Rank Histogram Filter, Jeff A.</a:t>
            </a:r>
          </a:p>
        </p:txBody>
      </p:sp>
      <p:sp>
        <p:nvSpPr>
          <p:cNvPr id="5" name="Slide Number Placeholder 3">
            <a:extLst>
              <a:ext uri="{FF2B5EF4-FFF2-40B4-BE49-F238E27FC236}">
                <a16:creationId xmlns:a16="http://schemas.microsoft.com/office/drawing/2014/main" id="{C9C154E5-05D8-EC49-930F-E5591D294A1E}"/>
              </a:ext>
            </a:extLst>
          </p:cNvPr>
          <p:cNvSpPr txBox="1">
            <a:spLocks/>
          </p:cNvSpPr>
          <p:nvPr/>
        </p:nvSpPr>
        <p:spPr>
          <a:xfrm>
            <a:off x="0" y="6581001"/>
            <a:ext cx="2228110" cy="276999"/>
          </a:xfrm>
          <a:prstGeom prst="rect">
            <a:avLst/>
          </a:prstGeom>
        </p:spPr>
        <p:txBody>
          <a:bodyPr wrap="none">
            <a:spAutoFit/>
          </a:bodyPr>
          <a:lstStyle>
            <a:defPPr>
              <a:defRPr lang="en-US"/>
            </a:defPPr>
            <a:lvl1pPr marL="0" algn="l" defTabSz="457200" rtl="0" eaLnBrk="1" latinLnBrk="0" hangingPunct="1">
              <a:defRPr sz="18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65</a:t>
            </a:fld>
            <a:endParaRPr lang="en-US" sz="1200" dirty="0">
              <a:solidFill>
                <a:schemeClr val="tx1"/>
              </a:solidFill>
            </a:endParaRPr>
          </a:p>
        </p:txBody>
      </p:sp>
    </p:spTree>
    <p:extLst>
      <p:ext uri="{BB962C8B-B14F-4D97-AF65-F5344CB8AC3E}">
        <p14:creationId xmlns:p14="http://schemas.microsoft.com/office/powerpoint/2010/main" val="26873125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BBFC3-8A5C-244C-A3A0-F3BD5910812C}"/>
              </a:ext>
            </a:extLst>
          </p:cNvPr>
          <p:cNvSpPr>
            <a:spLocks noGrp="1"/>
          </p:cNvSpPr>
          <p:nvPr>
            <p:ph type="title"/>
          </p:nvPr>
        </p:nvSpPr>
        <p:spPr/>
        <p:txBody>
          <a:bodyPr/>
          <a:lstStyle/>
          <a:p>
            <a:r>
              <a:rPr lang="en-US" dirty="0"/>
              <a:t>Gaussian </a:t>
            </a:r>
            <a:r>
              <a:rPr lang="en-US" dirty="0" err="1"/>
              <a:t>Anamorphosis</a:t>
            </a:r>
            <a:endParaRPr lang="en-US" dirty="0"/>
          </a:p>
        </p:txBody>
      </p:sp>
      <p:pic>
        <p:nvPicPr>
          <p:cNvPr id="5" name="Picture 4">
            <a:extLst>
              <a:ext uri="{FF2B5EF4-FFF2-40B4-BE49-F238E27FC236}">
                <a16:creationId xmlns:a16="http://schemas.microsoft.com/office/drawing/2014/main" id="{07740A04-BB79-4C44-A952-6CEE3545044A}"/>
              </a:ext>
            </a:extLst>
          </p:cNvPr>
          <p:cNvPicPr>
            <a:picLocks noChangeAspect="1"/>
          </p:cNvPicPr>
          <p:nvPr/>
        </p:nvPicPr>
        <p:blipFill>
          <a:blip r:embed="rId3"/>
          <a:stretch>
            <a:fillRect/>
          </a:stretch>
        </p:blipFill>
        <p:spPr>
          <a:xfrm>
            <a:off x="3323800" y="709672"/>
            <a:ext cx="5147307" cy="6035040"/>
          </a:xfrm>
          <a:prstGeom prst="rect">
            <a:avLst/>
          </a:prstGeom>
        </p:spPr>
      </p:pic>
      <p:sp>
        <p:nvSpPr>
          <p:cNvPr id="6" name="TextBox 5">
            <a:extLst>
              <a:ext uri="{FF2B5EF4-FFF2-40B4-BE49-F238E27FC236}">
                <a16:creationId xmlns:a16="http://schemas.microsoft.com/office/drawing/2014/main" id="{425F7124-D93F-434B-A4CA-29BB401EDEF6}"/>
              </a:ext>
            </a:extLst>
          </p:cNvPr>
          <p:cNvSpPr txBox="1"/>
          <p:nvPr/>
        </p:nvSpPr>
        <p:spPr>
          <a:xfrm>
            <a:off x="176978" y="2296031"/>
            <a:ext cx="2940295" cy="2585323"/>
          </a:xfrm>
          <a:prstGeom prst="rect">
            <a:avLst/>
          </a:prstGeom>
          <a:noFill/>
        </p:spPr>
        <p:txBody>
          <a:bodyPr wrap="square" rtlCol="0">
            <a:spAutoFit/>
          </a:bodyPr>
          <a:lstStyle/>
          <a:p>
            <a:r>
              <a:rPr lang="en-US" dirty="0"/>
              <a:t>Observation rejection is improved with GA. </a:t>
            </a:r>
          </a:p>
          <a:p>
            <a:endParaRPr lang="en-US" dirty="0"/>
          </a:p>
          <a:p>
            <a:r>
              <a:rPr lang="en-US" dirty="0"/>
              <a:t>Better fit to the observations on Sep. 17</a:t>
            </a:r>
            <a:r>
              <a:rPr lang="en-US" baseline="30000" dirty="0"/>
              <a:t>th</a:t>
            </a:r>
            <a:r>
              <a:rPr lang="en-US" dirty="0"/>
              <a:t>. </a:t>
            </a:r>
          </a:p>
          <a:p>
            <a:endParaRPr lang="en-US" dirty="0"/>
          </a:p>
          <a:p>
            <a:r>
              <a:rPr lang="en-US" dirty="0"/>
              <a:t>Higher order moments are almost completely eliminated using GA.  </a:t>
            </a:r>
          </a:p>
        </p:txBody>
      </p:sp>
      <p:sp>
        <p:nvSpPr>
          <p:cNvPr id="4" name="TextBox 3">
            <a:extLst>
              <a:ext uri="{FF2B5EF4-FFF2-40B4-BE49-F238E27FC236}">
                <a16:creationId xmlns:a16="http://schemas.microsoft.com/office/drawing/2014/main" id="{AA05515D-7934-EE47-A629-E7F33550CC6B}"/>
              </a:ext>
            </a:extLst>
          </p:cNvPr>
          <p:cNvSpPr txBox="1"/>
          <p:nvPr/>
        </p:nvSpPr>
        <p:spPr>
          <a:xfrm>
            <a:off x="6441311" y="1811438"/>
            <a:ext cx="671331" cy="184666"/>
          </a:xfrm>
          <a:prstGeom prst="rect">
            <a:avLst/>
          </a:prstGeom>
          <a:solidFill>
            <a:schemeClr val="bg1"/>
          </a:solidFill>
        </p:spPr>
        <p:txBody>
          <a:bodyPr wrap="square" lIns="0" tIns="0" rIns="0" bIns="0" rtlCol="0">
            <a:spAutoFit/>
          </a:bodyPr>
          <a:lstStyle/>
          <a:p>
            <a:r>
              <a:rPr lang="en-US" sz="1100" dirty="0"/>
              <a:t>Control</a:t>
            </a:r>
            <a:r>
              <a:rPr lang="en-US" sz="1200" dirty="0"/>
              <a:t>,</a:t>
            </a:r>
          </a:p>
        </p:txBody>
      </p:sp>
      <p:sp>
        <p:nvSpPr>
          <p:cNvPr id="8" name="TextBox 7">
            <a:extLst>
              <a:ext uri="{FF2B5EF4-FFF2-40B4-BE49-F238E27FC236}">
                <a16:creationId xmlns:a16="http://schemas.microsoft.com/office/drawing/2014/main" id="{24D0B46A-339B-4146-8143-2DEA54A18372}"/>
              </a:ext>
            </a:extLst>
          </p:cNvPr>
          <p:cNvSpPr txBox="1"/>
          <p:nvPr/>
        </p:nvSpPr>
        <p:spPr>
          <a:xfrm>
            <a:off x="6575515" y="5158353"/>
            <a:ext cx="671331" cy="184666"/>
          </a:xfrm>
          <a:prstGeom prst="rect">
            <a:avLst/>
          </a:prstGeom>
          <a:solidFill>
            <a:schemeClr val="bg1"/>
          </a:solidFill>
        </p:spPr>
        <p:txBody>
          <a:bodyPr wrap="square" lIns="0" tIns="0" rIns="0" bIns="0" rtlCol="0">
            <a:spAutoFit/>
          </a:bodyPr>
          <a:lstStyle/>
          <a:p>
            <a:r>
              <a:rPr lang="en-US" sz="1100" dirty="0"/>
              <a:t>Control</a:t>
            </a:r>
            <a:r>
              <a:rPr lang="en-US" sz="1200" dirty="0"/>
              <a:t>,</a:t>
            </a:r>
          </a:p>
        </p:txBody>
      </p:sp>
      <p:sp>
        <p:nvSpPr>
          <p:cNvPr id="9" name="Slide Number Placeholder 3">
            <a:extLst>
              <a:ext uri="{FF2B5EF4-FFF2-40B4-BE49-F238E27FC236}">
                <a16:creationId xmlns:a16="http://schemas.microsoft.com/office/drawing/2014/main" id="{30CC137D-87CB-E546-8052-7BBEE61F21B5}"/>
              </a:ext>
            </a:extLst>
          </p:cNvPr>
          <p:cNvSpPr>
            <a:spLocks noGrp="1"/>
          </p:cNvSpPr>
          <p:nvPr>
            <p:ph type="sldNum" sz="quarter" idx="12"/>
          </p:nvPr>
        </p:nvSpPr>
        <p:spPr>
          <a:xfrm>
            <a:off x="0" y="6581001"/>
            <a:ext cx="2228110" cy="276999"/>
          </a:xfrm>
          <a:prstGeom prst="rect">
            <a:avLst/>
          </a:prstGeom>
        </p:spPr>
        <p:txBody>
          <a:bodyPr wrap="none">
            <a:spAutoFit/>
          </a:bodyPr>
          <a:lstStyle>
            <a:lvl1pPr>
              <a:defRPr>
                <a:solidFill>
                  <a:schemeClr val="bg1">
                    <a:lumMod val="50000"/>
                  </a:schemeClr>
                </a:solidFill>
              </a:defRPr>
            </a:lvl1pPr>
          </a:lstStyle>
          <a:p>
            <a:r>
              <a:rPr lang="en-US" sz="1200" dirty="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66</a:t>
            </a:fld>
            <a:endParaRPr lang="en-US" sz="1200" dirty="0">
              <a:solidFill>
                <a:schemeClr val="tx1"/>
              </a:solidFill>
            </a:endParaRPr>
          </a:p>
        </p:txBody>
      </p:sp>
    </p:spTree>
    <p:extLst>
      <p:ext uri="{BB962C8B-B14F-4D97-AF65-F5344CB8AC3E}">
        <p14:creationId xmlns:p14="http://schemas.microsoft.com/office/powerpoint/2010/main" val="293395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
            <a:ext cx="9144000" cy="523220"/>
          </a:xfrm>
          <a:prstGeom prst="rect">
            <a:avLst/>
          </a:prstGeom>
          <a:solidFill>
            <a:srgbClr val="3366FF"/>
          </a:solidFill>
        </p:spPr>
        <p:txBody>
          <a:bodyPr wrap="square" rtlCol="0">
            <a:spAutoFit/>
          </a:bodyPr>
          <a:lstStyle/>
          <a:p>
            <a:pPr algn="ctr"/>
            <a:r>
              <a:rPr lang="en-US" sz="2800" dirty="0">
                <a:solidFill>
                  <a:schemeClr val="bg1"/>
                </a:solidFill>
              </a:rPr>
              <a:t>Marginal Correction Rank Histogram</a:t>
            </a:r>
          </a:p>
        </p:txBody>
      </p:sp>
      <p:pic>
        <p:nvPicPr>
          <p:cNvPr id="3" name="Picture 2">
            <a:extLst>
              <a:ext uri="{FF2B5EF4-FFF2-40B4-BE49-F238E27FC236}">
                <a16:creationId xmlns:a16="http://schemas.microsoft.com/office/drawing/2014/main" id="{13484770-CB13-3F41-A473-D7906821745F}"/>
              </a:ext>
            </a:extLst>
          </p:cNvPr>
          <p:cNvPicPr>
            <a:picLocks noChangeAspect="1"/>
          </p:cNvPicPr>
          <p:nvPr/>
        </p:nvPicPr>
        <p:blipFill>
          <a:blip r:embed="rId2"/>
          <a:stretch>
            <a:fillRect/>
          </a:stretch>
        </p:blipFill>
        <p:spPr>
          <a:xfrm>
            <a:off x="533400" y="762000"/>
            <a:ext cx="5689600" cy="4267200"/>
          </a:xfrm>
          <a:prstGeom prst="rect">
            <a:avLst/>
          </a:prstGeom>
        </p:spPr>
      </p:pic>
      <p:sp>
        <p:nvSpPr>
          <p:cNvPr id="5" name="TextBox 4">
            <a:extLst>
              <a:ext uri="{FF2B5EF4-FFF2-40B4-BE49-F238E27FC236}">
                <a16:creationId xmlns:a16="http://schemas.microsoft.com/office/drawing/2014/main" id="{9E3352ED-8B36-2845-A0B6-8B37CC212022}"/>
              </a:ext>
            </a:extLst>
          </p:cNvPr>
          <p:cNvSpPr txBox="1"/>
          <p:nvPr/>
        </p:nvSpPr>
        <p:spPr>
          <a:xfrm>
            <a:off x="533400" y="5257800"/>
            <a:ext cx="6858000" cy="646331"/>
          </a:xfrm>
          <a:prstGeom prst="rect">
            <a:avLst/>
          </a:prstGeom>
          <a:noFill/>
        </p:spPr>
        <p:txBody>
          <a:bodyPr wrap="square" rtlCol="0">
            <a:spAutoFit/>
          </a:bodyPr>
          <a:lstStyle/>
          <a:p>
            <a:r>
              <a:rPr lang="en-US" dirty="0"/>
              <a:t>Lorenz-63 example: x is observed, z is not observed.</a:t>
            </a:r>
          </a:p>
          <a:p>
            <a:r>
              <a:rPr lang="en-US" dirty="0"/>
              <a:t>Red indicates observation and error </a:t>
            </a:r>
            <a:r>
              <a:rPr lang="en-US" dirty="0" err="1"/>
              <a:t>s.d.</a:t>
            </a:r>
            <a:endParaRPr lang="en-US" dirty="0"/>
          </a:p>
        </p:txBody>
      </p:sp>
      <p:sp>
        <p:nvSpPr>
          <p:cNvPr id="6" name="TextBox 5">
            <a:extLst>
              <a:ext uri="{FF2B5EF4-FFF2-40B4-BE49-F238E27FC236}">
                <a16:creationId xmlns:a16="http://schemas.microsoft.com/office/drawing/2014/main" id="{A5B5E98E-B937-1544-BAA5-5C5F830FEE37}"/>
              </a:ext>
            </a:extLst>
          </p:cNvPr>
          <p:cNvSpPr txBox="1"/>
          <p:nvPr/>
        </p:nvSpPr>
        <p:spPr>
          <a:xfrm>
            <a:off x="6096000" y="1143000"/>
            <a:ext cx="2743200" cy="830997"/>
          </a:xfrm>
          <a:prstGeom prst="rect">
            <a:avLst/>
          </a:prstGeom>
          <a:noFill/>
        </p:spPr>
        <p:txBody>
          <a:bodyPr wrap="square" rtlCol="0">
            <a:spAutoFit/>
          </a:bodyPr>
          <a:lstStyle/>
          <a:p>
            <a:r>
              <a:rPr lang="en-US" dirty="0"/>
              <a:t>Green prior.</a:t>
            </a:r>
          </a:p>
          <a:p>
            <a:r>
              <a:rPr lang="en-US" dirty="0"/>
              <a:t>Blue Posterior.</a:t>
            </a:r>
          </a:p>
        </p:txBody>
      </p:sp>
      <p:sp>
        <p:nvSpPr>
          <p:cNvPr id="7" name="Slide Number Placeholder 3">
            <a:extLst>
              <a:ext uri="{FF2B5EF4-FFF2-40B4-BE49-F238E27FC236}">
                <a16:creationId xmlns:a16="http://schemas.microsoft.com/office/drawing/2014/main" id="{75CC8F4C-B2B8-BB42-9E2B-C422D8C82934}"/>
              </a:ext>
            </a:extLst>
          </p:cNvPr>
          <p:cNvSpPr txBox="1">
            <a:spLocks/>
          </p:cNvSpPr>
          <p:nvPr/>
        </p:nvSpPr>
        <p:spPr>
          <a:xfrm>
            <a:off x="0" y="6581001"/>
            <a:ext cx="2228110" cy="276999"/>
          </a:xfrm>
          <a:prstGeom prst="rect">
            <a:avLst/>
          </a:prstGeom>
        </p:spPr>
        <p:txBody>
          <a:bodyPr wrap="none">
            <a:spAutoFit/>
          </a:bodyPr>
          <a:lstStyle>
            <a:defPPr>
              <a:defRPr lang="en-US"/>
            </a:defPPr>
            <a:lvl1pPr marL="0" algn="l" defTabSz="457200" rtl="0" eaLnBrk="1" latinLnBrk="0" hangingPunct="1">
              <a:defRPr sz="18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67</a:t>
            </a:fld>
            <a:endParaRPr lang="en-US" sz="1200" dirty="0">
              <a:solidFill>
                <a:schemeClr val="tx1"/>
              </a:solidFill>
            </a:endParaRPr>
          </a:p>
        </p:txBody>
      </p:sp>
    </p:spTree>
    <p:extLst>
      <p:ext uri="{BB962C8B-B14F-4D97-AF65-F5344CB8AC3E}">
        <p14:creationId xmlns:p14="http://schemas.microsoft.com/office/powerpoint/2010/main" val="30471789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defTabSz="914400" eaLnBrk="0" fontAlgn="base" hangingPunct="0">
              <a:spcBef>
                <a:spcPct val="0"/>
              </a:spcBef>
              <a:spcAft>
                <a:spcPct val="0"/>
              </a:spcAft>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110" charset="0"/>
                <a:ea typeface="ＭＳ Ｐゴシック" pitchFamily="-110" charset="-128"/>
                <a:cs typeface="ＭＳ Ｐゴシック" pitchFamily="-110" charset="-128"/>
              </a:rPr>
              <a:t>Interactions with CISL Colleagues</a:t>
            </a:r>
          </a:p>
        </p:txBody>
      </p:sp>
      <p:sp>
        <p:nvSpPr>
          <p:cNvPr id="3" name="TextBox 2">
            <a:extLst>
              <a:ext uri="{FF2B5EF4-FFF2-40B4-BE49-F238E27FC236}">
                <a16:creationId xmlns:a16="http://schemas.microsoft.com/office/drawing/2014/main" id="{F9FACB3C-B7BD-5846-8A66-02506787B3D1}"/>
              </a:ext>
            </a:extLst>
          </p:cNvPr>
          <p:cNvSpPr txBox="1"/>
          <p:nvPr/>
        </p:nvSpPr>
        <p:spPr>
          <a:xfrm>
            <a:off x="492826" y="950026"/>
            <a:ext cx="7243948" cy="4247317"/>
          </a:xfrm>
          <a:prstGeom prst="rect">
            <a:avLst/>
          </a:prstGeom>
          <a:noFill/>
        </p:spPr>
        <p:txBody>
          <a:bodyPr wrap="square" rtlCol="0">
            <a:spAutoFit/>
          </a:bodyPr>
          <a:lstStyle/>
          <a:p>
            <a:r>
              <a:rPr lang="en-US" dirty="0"/>
              <a:t>Brian Dobbins, John Dennis, Mick </a:t>
            </a:r>
            <a:r>
              <a:rPr lang="en-US" dirty="0" err="1"/>
              <a:t>Coady</a:t>
            </a:r>
            <a:r>
              <a:rPr lang="en-US" dirty="0"/>
              <a:t>, D. J. Gagne, many others.</a:t>
            </a:r>
          </a:p>
          <a:p>
            <a:endParaRPr lang="en-US" dirty="0"/>
          </a:p>
          <a:p>
            <a:r>
              <a:rPr lang="en-US" dirty="0"/>
              <a:t>Observations. </a:t>
            </a:r>
          </a:p>
          <a:p>
            <a:endParaRPr lang="en-US" dirty="0"/>
          </a:p>
          <a:p>
            <a:r>
              <a:rPr lang="en-US" dirty="0"/>
              <a:t>Really, really big data.</a:t>
            </a:r>
          </a:p>
          <a:p>
            <a:endParaRPr lang="en-US" dirty="0"/>
          </a:p>
          <a:p>
            <a:r>
              <a:rPr lang="en-US" dirty="0"/>
              <a:t>Large user of super-computing resources, need optimization.</a:t>
            </a:r>
          </a:p>
          <a:p>
            <a:endParaRPr lang="en-US" dirty="0"/>
          </a:p>
          <a:p>
            <a:r>
              <a:rPr lang="en-US" dirty="0"/>
              <a:t>Machine learning. </a:t>
            </a:r>
          </a:p>
          <a:p>
            <a:endParaRPr lang="en-US" dirty="0"/>
          </a:p>
          <a:p>
            <a:r>
              <a:rPr lang="en-US" dirty="0" err="1"/>
              <a:t>SIParCS</a:t>
            </a:r>
            <a:r>
              <a:rPr lang="en-US" dirty="0"/>
              <a:t>, we love working with these students.</a:t>
            </a:r>
          </a:p>
          <a:p>
            <a:endParaRPr lang="en-US" dirty="0"/>
          </a:p>
          <a:p>
            <a:endParaRPr lang="en-US" dirty="0"/>
          </a:p>
          <a:p>
            <a:endParaRPr lang="en-US" dirty="0"/>
          </a:p>
          <a:p>
            <a:r>
              <a:rPr lang="en-US" dirty="0"/>
              <a:t>Why are we in CISL? Because this is the best place for us.</a:t>
            </a:r>
          </a:p>
        </p:txBody>
      </p:sp>
      <p:sp>
        <p:nvSpPr>
          <p:cNvPr id="5" name="Slide Number Placeholder 3">
            <a:extLst>
              <a:ext uri="{FF2B5EF4-FFF2-40B4-BE49-F238E27FC236}">
                <a16:creationId xmlns:a16="http://schemas.microsoft.com/office/drawing/2014/main" id="{9E75B12C-AE2E-AA42-9136-97C6B9FECE6B}"/>
              </a:ext>
            </a:extLst>
          </p:cNvPr>
          <p:cNvSpPr txBox="1">
            <a:spLocks/>
          </p:cNvSpPr>
          <p:nvPr/>
        </p:nvSpPr>
        <p:spPr>
          <a:xfrm>
            <a:off x="0" y="6581001"/>
            <a:ext cx="2228110" cy="276999"/>
          </a:xfrm>
          <a:prstGeom prst="rect">
            <a:avLst/>
          </a:prstGeom>
        </p:spPr>
        <p:txBody>
          <a:bodyPr wrap="none">
            <a:spAutoFit/>
          </a:bodyPr>
          <a:lstStyle>
            <a:defPPr>
              <a:defRPr lang="en-US"/>
            </a:defPPr>
            <a:lvl1pPr marL="0" algn="l" defTabSz="457200" rtl="0" eaLnBrk="1" latinLnBrk="0" hangingPunct="1">
              <a:defRPr sz="18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68</a:t>
            </a:fld>
            <a:endParaRPr lang="en-US" sz="1200" dirty="0">
              <a:solidFill>
                <a:schemeClr val="tx1"/>
              </a:solidFill>
            </a:endParaRPr>
          </a:p>
        </p:txBody>
      </p:sp>
      <p:sp>
        <p:nvSpPr>
          <p:cNvPr id="2" name="Rectangle 1">
            <a:extLst>
              <a:ext uri="{FF2B5EF4-FFF2-40B4-BE49-F238E27FC236}">
                <a16:creationId xmlns:a16="http://schemas.microsoft.com/office/drawing/2014/main" id="{EAD20103-11F4-B341-BFA4-FC84DE864B6D}"/>
              </a:ext>
            </a:extLst>
          </p:cNvPr>
          <p:cNvSpPr/>
          <p:nvPr/>
        </p:nvSpPr>
        <p:spPr>
          <a:xfrm>
            <a:off x="448117" y="4802114"/>
            <a:ext cx="5510622" cy="395229"/>
          </a:xfrm>
          <a:prstGeom prst="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92064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defTabSz="914400" eaLnBrk="0" fontAlgn="base" hangingPunct="0">
              <a:spcBef>
                <a:spcPct val="0"/>
              </a:spcBef>
              <a:spcAft>
                <a:spcPct val="0"/>
              </a:spcAft>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110" charset="0"/>
                <a:ea typeface="ＭＳ Ｐゴシック" pitchFamily="-110" charset="-128"/>
                <a:cs typeface="ＭＳ Ｐゴシック" pitchFamily="-110" charset="-128"/>
              </a:rPr>
              <a:t>Some Exciting Next Steps</a:t>
            </a:r>
          </a:p>
        </p:txBody>
      </p:sp>
      <p:sp>
        <p:nvSpPr>
          <p:cNvPr id="3" name="TextBox 2">
            <a:extLst>
              <a:ext uri="{FF2B5EF4-FFF2-40B4-BE49-F238E27FC236}">
                <a16:creationId xmlns:a16="http://schemas.microsoft.com/office/drawing/2014/main" id="{F9FACB3C-B7BD-5846-8A66-02506787B3D1}"/>
              </a:ext>
            </a:extLst>
          </p:cNvPr>
          <p:cNvSpPr txBox="1"/>
          <p:nvPr/>
        </p:nvSpPr>
        <p:spPr>
          <a:xfrm>
            <a:off x="492826" y="950026"/>
            <a:ext cx="7243948" cy="4524315"/>
          </a:xfrm>
          <a:prstGeom prst="rect">
            <a:avLst/>
          </a:prstGeom>
          <a:noFill/>
        </p:spPr>
        <p:txBody>
          <a:bodyPr wrap="square" rtlCol="0">
            <a:spAutoFit/>
          </a:bodyPr>
          <a:lstStyle/>
          <a:p>
            <a:pPr marL="285750" indent="-285750">
              <a:buFont typeface="Arial" panose="020B0604020202020204" pitchFamily="34" charset="0"/>
              <a:buChar char="•"/>
            </a:pPr>
            <a:r>
              <a:rPr lang="en-US" dirty="0"/>
              <a:t>Fully-coupled atmosphere, ocean (land, sea-ice) DA with CGD.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DA for satellite radiance observations with CMCC/Italy.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New software for handling observations:</a:t>
            </a:r>
          </a:p>
          <a:p>
            <a:r>
              <a:rPr lang="en-US" dirty="0"/>
              <a:t>	Better IO,</a:t>
            </a:r>
          </a:p>
          <a:p>
            <a:r>
              <a:rPr lang="en-US" dirty="0"/>
              <a:t>	Handle correlated observation errors,</a:t>
            </a:r>
          </a:p>
          <a:p>
            <a:r>
              <a:rPr lang="en-US" dirty="0"/>
              <a:t>	Better parallelism.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DART for SIMA, System for Integrated Modeling of the Atmosphere.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DART for MUSICA, new chemistry modeling.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Prediction with MPAS and regional MPAS (</a:t>
            </a:r>
            <a:r>
              <a:rPr lang="en-US" dirty="0" err="1"/>
              <a:t>Soyoung</a:t>
            </a:r>
            <a:r>
              <a:rPr lang="en-US" dirty="0"/>
              <a:t> Ha, MMM).</a:t>
            </a:r>
          </a:p>
          <a:p>
            <a:endParaRPr lang="en-US" dirty="0"/>
          </a:p>
          <a:p>
            <a:r>
              <a:rPr lang="en-US" dirty="0">
                <a:solidFill>
                  <a:srgbClr val="FF0000"/>
                </a:solidFill>
              </a:rPr>
              <a:t>Priority: Stay nimble so we can work with more novel science applications.</a:t>
            </a:r>
          </a:p>
        </p:txBody>
      </p:sp>
      <p:sp>
        <p:nvSpPr>
          <p:cNvPr id="5" name="Slide Number Placeholder 3">
            <a:extLst>
              <a:ext uri="{FF2B5EF4-FFF2-40B4-BE49-F238E27FC236}">
                <a16:creationId xmlns:a16="http://schemas.microsoft.com/office/drawing/2014/main" id="{047048A2-0BD9-E94E-9821-D752BB1BDCDC}"/>
              </a:ext>
            </a:extLst>
          </p:cNvPr>
          <p:cNvSpPr txBox="1">
            <a:spLocks/>
          </p:cNvSpPr>
          <p:nvPr/>
        </p:nvSpPr>
        <p:spPr>
          <a:xfrm>
            <a:off x="0" y="6581001"/>
            <a:ext cx="2228110" cy="276999"/>
          </a:xfrm>
          <a:prstGeom prst="rect">
            <a:avLst/>
          </a:prstGeom>
        </p:spPr>
        <p:txBody>
          <a:bodyPr wrap="none">
            <a:spAutoFit/>
          </a:bodyPr>
          <a:lstStyle>
            <a:defPPr>
              <a:defRPr lang="en-US"/>
            </a:defPPr>
            <a:lvl1pPr marL="0" algn="l" defTabSz="457200" rtl="0" eaLnBrk="1" latinLnBrk="0" hangingPunct="1">
              <a:defRPr sz="18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69</a:t>
            </a:fld>
            <a:endParaRPr lang="en-US" sz="1200" dirty="0">
              <a:solidFill>
                <a:schemeClr val="tx1"/>
              </a:solidFill>
            </a:endParaRPr>
          </a:p>
        </p:txBody>
      </p:sp>
    </p:spTree>
    <p:extLst>
      <p:ext uri="{BB962C8B-B14F-4D97-AF65-F5344CB8AC3E}">
        <p14:creationId xmlns:p14="http://schemas.microsoft.com/office/powerpoint/2010/main" val="538194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21"/>
            <a:ext cx="9144000" cy="1143000"/>
          </a:xfrm>
        </p:spPr>
        <p:txBody>
          <a:bodyPr>
            <a:normAutofit fontScale="90000"/>
          </a:bodyPr>
          <a:lstStyle/>
          <a:p>
            <a:r>
              <a:rPr lang="en-US" dirty="0"/>
              <a:t>Simple Example: Lorenz 63</a:t>
            </a:r>
            <a:br>
              <a:rPr lang="en-US" dirty="0"/>
            </a:br>
            <a:r>
              <a:rPr lang="en-US" dirty="0"/>
              <a:t>3-variable chaotic model</a:t>
            </a:r>
          </a:p>
        </p:txBody>
      </p:sp>
      <p:pic>
        <p:nvPicPr>
          <p:cNvPr id="5" name="Picture 4" descr="s17f02.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09700"/>
            <a:ext cx="4432300" cy="4038600"/>
          </a:xfrm>
          <a:prstGeom prst="rect">
            <a:avLst/>
          </a:prstGeom>
        </p:spPr>
      </p:pic>
      <p:sp>
        <p:nvSpPr>
          <p:cNvPr id="6" name="TextBox 5"/>
          <p:cNvSpPr txBox="1"/>
          <p:nvPr/>
        </p:nvSpPr>
        <p:spPr>
          <a:xfrm>
            <a:off x="5090643" y="1926974"/>
            <a:ext cx="3793301" cy="2862322"/>
          </a:xfrm>
          <a:prstGeom prst="rect">
            <a:avLst/>
          </a:prstGeom>
          <a:noFill/>
        </p:spPr>
        <p:txBody>
          <a:bodyPr wrap="none" rtlCol="0">
            <a:spAutoFit/>
          </a:bodyPr>
          <a:lstStyle/>
          <a:p>
            <a:r>
              <a:rPr lang="en-US" sz="2000" dirty="0"/>
              <a:t>Observation in red.</a:t>
            </a:r>
          </a:p>
          <a:p>
            <a:endParaRPr lang="en-US" sz="2000" dirty="0"/>
          </a:p>
          <a:p>
            <a:r>
              <a:rPr lang="en-US" sz="2000" dirty="0"/>
              <a:t>Prior ensemble in green.</a:t>
            </a:r>
          </a:p>
          <a:p>
            <a:endParaRPr lang="en-US" sz="2000" dirty="0"/>
          </a:p>
          <a:p>
            <a:r>
              <a:rPr lang="en-US" sz="2000" dirty="0"/>
              <a:t>Observing all three state variables.</a:t>
            </a:r>
          </a:p>
          <a:p>
            <a:endParaRPr lang="en-US" sz="2000" dirty="0"/>
          </a:p>
          <a:p>
            <a:r>
              <a:rPr lang="en-US" sz="2000" dirty="0"/>
              <a:t>Obs. Error variance = 4.0.</a:t>
            </a:r>
          </a:p>
          <a:p>
            <a:endParaRPr lang="en-US" sz="2000" dirty="0"/>
          </a:p>
          <a:p>
            <a:r>
              <a:rPr lang="en-US" sz="2000" dirty="0"/>
              <a:t>Four 20-member ensembles.</a:t>
            </a:r>
          </a:p>
        </p:txBody>
      </p:sp>
      <p:sp>
        <p:nvSpPr>
          <p:cNvPr id="8" name="Slide Number Placeholder 3">
            <a:extLst>
              <a:ext uri="{FF2B5EF4-FFF2-40B4-BE49-F238E27FC236}">
                <a16:creationId xmlns:a16="http://schemas.microsoft.com/office/drawing/2014/main" id="{2F755B1A-BD3D-1C4F-B51E-FB41BC9E5C51}"/>
              </a:ext>
            </a:extLst>
          </p:cNvPr>
          <p:cNvSpPr>
            <a:spLocks noGrp="1"/>
          </p:cNvSpPr>
          <p:nvPr>
            <p:ph type="sldNum" sz="quarter" idx="12"/>
          </p:nvPr>
        </p:nvSpPr>
        <p:spPr>
          <a:xfrm>
            <a:off x="0" y="6581001"/>
            <a:ext cx="2228110" cy="276999"/>
          </a:xfrm>
          <a:prstGeom prst="rect">
            <a:avLst/>
          </a:prstGeom>
        </p:spPr>
        <p:txBody>
          <a:bodyPr wrap="none">
            <a:spAutoFit/>
          </a:bodyPr>
          <a:lstStyle>
            <a:lvl1pPr>
              <a:defRPr>
                <a:solidFill>
                  <a:schemeClr val="bg1">
                    <a:lumMod val="50000"/>
                  </a:schemeClr>
                </a:solidFill>
              </a:defRPr>
            </a:lvl1pPr>
          </a:lstStyle>
          <a:p>
            <a:r>
              <a:rPr lang="en-US" sz="1200" dirty="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7</a:t>
            </a:fld>
            <a:endParaRPr lang="en-US" sz="1200" dirty="0">
              <a:solidFill>
                <a:schemeClr val="tx1"/>
              </a:solidFill>
            </a:endParaRPr>
          </a:p>
        </p:txBody>
      </p:sp>
    </p:spTree>
    <p:extLst>
      <p:ext uri="{BB962C8B-B14F-4D97-AF65-F5344CB8AC3E}">
        <p14:creationId xmlns:p14="http://schemas.microsoft.com/office/powerpoint/2010/main" val="3659956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21"/>
            <a:ext cx="9144000" cy="1143000"/>
          </a:xfrm>
        </p:spPr>
        <p:txBody>
          <a:bodyPr>
            <a:normAutofit fontScale="90000"/>
          </a:bodyPr>
          <a:lstStyle/>
          <a:p>
            <a:r>
              <a:rPr lang="en-US" dirty="0"/>
              <a:t>Simple Example: Lorenz 63</a:t>
            </a:r>
            <a:br>
              <a:rPr lang="en-US" dirty="0"/>
            </a:br>
            <a:r>
              <a:rPr lang="en-US" dirty="0"/>
              <a:t>3-variable chaotic model</a:t>
            </a:r>
          </a:p>
        </p:txBody>
      </p:sp>
      <p:pic>
        <p:nvPicPr>
          <p:cNvPr id="8" name="Picture 7" descr="s17f03.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09700"/>
            <a:ext cx="4432300" cy="4038600"/>
          </a:xfrm>
          <a:prstGeom prst="rect">
            <a:avLst/>
          </a:prstGeom>
        </p:spPr>
      </p:pic>
      <p:sp>
        <p:nvSpPr>
          <p:cNvPr id="9" name="TextBox 8"/>
          <p:cNvSpPr txBox="1"/>
          <p:nvPr/>
        </p:nvSpPr>
        <p:spPr>
          <a:xfrm>
            <a:off x="5090643" y="1926974"/>
            <a:ext cx="2738951" cy="1015663"/>
          </a:xfrm>
          <a:prstGeom prst="rect">
            <a:avLst/>
          </a:prstGeom>
          <a:noFill/>
        </p:spPr>
        <p:txBody>
          <a:bodyPr wrap="none" rtlCol="0">
            <a:spAutoFit/>
          </a:bodyPr>
          <a:lstStyle/>
          <a:p>
            <a:r>
              <a:rPr lang="en-US" sz="2000" dirty="0">
                <a:solidFill>
                  <a:schemeClr val="bg1">
                    <a:lumMod val="50000"/>
                  </a:schemeClr>
                </a:solidFill>
              </a:rPr>
              <a:t>Observation in red.</a:t>
            </a:r>
          </a:p>
          <a:p>
            <a:endParaRPr lang="en-US" sz="2000" dirty="0">
              <a:solidFill>
                <a:schemeClr val="bg1">
                  <a:lumMod val="50000"/>
                </a:schemeClr>
              </a:solidFill>
            </a:endParaRPr>
          </a:p>
          <a:p>
            <a:r>
              <a:rPr lang="en-US" sz="2000" dirty="0">
                <a:solidFill>
                  <a:schemeClr val="bg1">
                    <a:lumMod val="50000"/>
                  </a:schemeClr>
                </a:solidFill>
              </a:rPr>
              <a:t>Prior ensemble in green.</a:t>
            </a:r>
          </a:p>
        </p:txBody>
      </p:sp>
      <p:sp>
        <p:nvSpPr>
          <p:cNvPr id="7" name="Slide Number Placeholder 3">
            <a:extLst>
              <a:ext uri="{FF2B5EF4-FFF2-40B4-BE49-F238E27FC236}">
                <a16:creationId xmlns:a16="http://schemas.microsoft.com/office/drawing/2014/main" id="{7C3FB520-F4A0-A14F-B5D2-5B01E27E6A5F}"/>
              </a:ext>
            </a:extLst>
          </p:cNvPr>
          <p:cNvSpPr>
            <a:spLocks noGrp="1"/>
          </p:cNvSpPr>
          <p:nvPr>
            <p:ph type="sldNum" sz="quarter" idx="12"/>
          </p:nvPr>
        </p:nvSpPr>
        <p:spPr>
          <a:xfrm>
            <a:off x="0" y="6581001"/>
            <a:ext cx="2228110" cy="276999"/>
          </a:xfrm>
          <a:prstGeom prst="rect">
            <a:avLst/>
          </a:prstGeom>
        </p:spPr>
        <p:txBody>
          <a:bodyPr wrap="none">
            <a:spAutoFit/>
          </a:bodyPr>
          <a:lstStyle>
            <a:lvl1pPr>
              <a:defRPr>
                <a:solidFill>
                  <a:schemeClr val="bg1">
                    <a:lumMod val="50000"/>
                  </a:schemeClr>
                </a:solidFill>
              </a:defRPr>
            </a:lvl1pPr>
          </a:lstStyle>
          <a:p>
            <a:r>
              <a:rPr lang="en-US" sz="1200" dirty="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8</a:t>
            </a:fld>
            <a:endParaRPr lang="en-US" sz="1200" dirty="0">
              <a:solidFill>
                <a:schemeClr val="tx1"/>
              </a:solidFill>
            </a:endParaRPr>
          </a:p>
        </p:txBody>
      </p:sp>
    </p:spTree>
    <p:extLst>
      <p:ext uri="{BB962C8B-B14F-4D97-AF65-F5344CB8AC3E}">
        <p14:creationId xmlns:p14="http://schemas.microsoft.com/office/powerpoint/2010/main" val="2699803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21"/>
            <a:ext cx="9144000" cy="1143000"/>
          </a:xfrm>
        </p:spPr>
        <p:txBody>
          <a:bodyPr>
            <a:normAutofit fontScale="90000"/>
          </a:bodyPr>
          <a:lstStyle/>
          <a:p>
            <a:r>
              <a:rPr lang="en-US" dirty="0"/>
              <a:t>Simple Example: Lorenz 63</a:t>
            </a:r>
            <a:br>
              <a:rPr lang="en-US" dirty="0"/>
            </a:br>
            <a:r>
              <a:rPr lang="en-US" dirty="0"/>
              <a:t>3-variable chaotic model</a:t>
            </a:r>
          </a:p>
        </p:txBody>
      </p:sp>
      <p:pic>
        <p:nvPicPr>
          <p:cNvPr id="5" name="Picture 4" descr="s17f04.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09700"/>
            <a:ext cx="4432300" cy="4038600"/>
          </a:xfrm>
          <a:prstGeom prst="rect">
            <a:avLst/>
          </a:prstGeom>
        </p:spPr>
      </p:pic>
      <p:sp>
        <p:nvSpPr>
          <p:cNvPr id="8" name="TextBox 7"/>
          <p:cNvSpPr txBox="1"/>
          <p:nvPr/>
        </p:nvSpPr>
        <p:spPr>
          <a:xfrm>
            <a:off x="5090643" y="1926974"/>
            <a:ext cx="2738951" cy="1015663"/>
          </a:xfrm>
          <a:prstGeom prst="rect">
            <a:avLst/>
          </a:prstGeom>
          <a:noFill/>
        </p:spPr>
        <p:txBody>
          <a:bodyPr wrap="none" rtlCol="0">
            <a:spAutoFit/>
          </a:bodyPr>
          <a:lstStyle/>
          <a:p>
            <a:r>
              <a:rPr lang="en-US" sz="2000" dirty="0">
                <a:solidFill>
                  <a:schemeClr val="bg1">
                    <a:lumMod val="50000"/>
                  </a:schemeClr>
                </a:solidFill>
              </a:rPr>
              <a:t>Observation in red.</a:t>
            </a:r>
          </a:p>
          <a:p>
            <a:endParaRPr lang="en-US" sz="2000" dirty="0">
              <a:solidFill>
                <a:schemeClr val="bg1">
                  <a:lumMod val="50000"/>
                </a:schemeClr>
              </a:solidFill>
            </a:endParaRPr>
          </a:p>
          <a:p>
            <a:r>
              <a:rPr lang="en-US" sz="2000" dirty="0">
                <a:solidFill>
                  <a:schemeClr val="bg1">
                    <a:lumMod val="50000"/>
                  </a:schemeClr>
                </a:solidFill>
              </a:rPr>
              <a:t>Prior ensemble in green.</a:t>
            </a:r>
          </a:p>
        </p:txBody>
      </p:sp>
      <p:sp>
        <p:nvSpPr>
          <p:cNvPr id="7" name="Slide Number Placeholder 3">
            <a:extLst>
              <a:ext uri="{FF2B5EF4-FFF2-40B4-BE49-F238E27FC236}">
                <a16:creationId xmlns:a16="http://schemas.microsoft.com/office/drawing/2014/main" id="{D7952B2F-45AE-B64E-8820-350E1F9D9FC9}"/>
              </a:ext>
            </a:extLst>
          </p:cNvPr>
          <p:cNvSpPr>
            <a:spLocks noGrp="1"/>
          </p:cNvSpPr>
          <p:nvPr>
            <p:ph type="sldNum" sz="quarter" idx="12"/>
          </p:nvPr>
        </p:nvSpPr>
        <p:spPr>
          <a:xfrm>
            <a:off x="0" y="6581001"/>
            <a:ext cx="2228110" cy="276999"/>
          </a:xfrm>
          <a:prstGeom prst="rect">
            <a:avLst/>
          </a:prstGeom>
        </p:spPr>
        <p:txBody>
          <a:bodyPr wrap="none">
            <a:spAutoFit/>
          </a:bodyPr>
          <a:lstStyle>
            <a:lvl1pPr>
              <a:defRPr>
                <a:solidFill>
                  <a:schemeClr val="bg1">
                    <a:lumMod val="50000"/>
                  </a:schemeClr>
                </a:solidFill>
              </a:defRPr>
            </a:lvl1pPr>
          </a:lstStyle>
          <a:p>
            <a:r>
              <a:rPr lang="en-US" sz="1200" dirty="0">
                <a:solidFill>
                  <a:schemeClr val="tx1"/>
                </a:solidFill>
                <a:ea typeface="ＭＳ Ｐゴシック"/>
                <a:cs typeface="ＭＳ Ｐゴシック"/>
              </a:rPr>
              <a:t>CISL Seminar: 6 Nov 2019 page </a:t>
            </a:r>
            <a:fld id="{283B4FF1-25A9-3741-B230-AA79218BFD91}" type="slidenum">
              <a:rPr lang="en-US" sz="1200" smtClean="0">
                <a:solidFill>
                  <a:schemeClr val="tx1"/>
                </a:solidFill>
              </a:rPr>
              <a:pPr/>
              <a:t>9</a:t>
            </a:fld>
            <a:endParaRPr lang="en-US" sz="1200" dirty="0">
              <a:solidFill>
                <a:schemeClr val="tx1"/>
              </a:solidFill>
            </a:endParaRPr>
          </a:p>
        </p:txBody>
      </p:sp>
    </p:spTree>
    <p:extLst>
      <p:ext uri="{BB962C8B-B14F-4D97-AF65-F5344CB8AC3E}">
        <p14:creationId xmlns:p14="http://schemas.microsoft.com/office/powerpoint/2010/main" val="1727200254"/>
      </p:ext>
    </p:extLst>
  </p:cSld>
  <p:clrMapOvr>
    <a:masterClrMapping/>
  </p:clrMapOvr>
</p:sld>
</file>

<file path=ppt/theme/theme1.xml><?xml version="1.0" encoding="utf-8"?>
<a:theme xmlns:a="http://schemas.openxmlformats.org/drawingml/2006/main" name="DART_Tuto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DART_Tutorial.potx</Template>
  <TotalTime>9387</TotalTime>
  <Words>4904</Words>
  <Application>Microsoft Macintosh PowerPoint</Application>
  <PresentationFormat>On-screen Show (4:3)</PresentationFormat>
  <Paragraphs>868</Paragraphs>
  <Slides>69</Slides>
  <Notes>45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69</vt:i4>
      </vt:variant>
    </vt:vector>
  </HeadingPairs>
  <TitlesOfParts>
    <vt:vector size="81" baseType="lpstr">
      <vt:lpstr>Arial</vt:lpstr>
      <vt:lpstr>Arial Rounded MT Bold</vt:lpstr>
      <vt:lpstr>Calibri</vt:lpstr>
      <vt:lpstr>Century Gothic</vt:lpstr>
      <vt:lpstr>Comic Sans MS</vt:lpstr>
      <vt:lpstr>Helvetica</vt:lpstr>
      <vt:lpstr>Helvetica Neue</vt:lpstr>
      <vt:lpstr>Roboto</vt:lpstr>
      <vt:lpstr>Times</vt:lpstr>
      <vt:lpstr>Times New Roman</vt:lpstr>
      <vt:lpstr>Wingdings</vt:lpstr>
      <vt:lpstr>DART_Tutorial</vt:lpstr>
      <vt:lpstr>CISL's Data Assimilation Research Section:  Accelerating NCAR Science with Ensemble Data Assimilation</vt:lpstr>
      <vt:lpstr>Outline</vt:lpstr>
      <vt:lpstr>What is Data Assimilation?</vt:lpstr>
      <vt:lpstr>Uncertainty and Ensemble Data Assimilation</vt:lpstr>
      <vt:lpstr>Ensemble DA in the Lorenz Model</vt:lpstr>
      <vt:lpstr>Ensemble DA in the Lorenz Model</vt:lpstr>
      <vt:lpstr>Simple Example: Lorenz 63 3-variable chaotic model</vt:lpstr>
      <vt:lpstr>Simple Example: Lorenz 63 3-variable chaotic model</vt:lpstr>
      <vt:lpstr>Simple Example: Lorenz 63 3-variable chaotic model</vt:lpstr>
      <vt:lpstr>Simple Example: Lorenz 63 3-variable chaotic model</vt:lpstr>
      <vt:lpstr>Simple Example: Lorenz 63 3-variable chaotic model</vt:lpstr>
      <vt:lpstr>Simple Example: Lorenz 63 3-variable chaotic model</vt:lpstr>
      <vt:lpstr>Simple Example: Lorenz 63 3-variable model</vt:lpstr>
      <vt:lpstr>Ensemble Kalman Filter: The Details</vt:lpstr>
      <vt:lpstr>Ensemble Kalman Filter: The Details</vt:lpstr>
      <vt:lpstr>Ensemble Kalman Filter: The Details</vt:lpstr>
      <vt:lpstr>Ensemble Kalman Filter: The Details</vt:lpstr>
      <vt:lpstr>Ensemble Kalman Filter: The Details</vt:lpstr>
      <vt:lpstr>Ensemble Kalman Filter: The Details</vt:lpstr>
      <vt:lpstr>The Data Assimilation Research Section (DAReS)</vt:lpstr>
      <vt:lpstr>PowerPoint Presentation</vt:lpstr>
      <vt:lpstr>DART is used at: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Ensemble Reanalysis with CAM in CESM: Motivation</vt:lpstr>
      <vt:lpstr>An Ensemble Reanalysis with CAM in CESM: Logistics</vt:lpstr>
      <vt:lpstr>An Ensemble Reanalysis with CAM in CESM: Observations</vt:lpstr>
      <vt:lpstr>An Ensemble Reanalysis with CAM in CESM: Results</vt:lpstr>
      <vt:lpstr>An Ensemble Reanalysis with CAM in CESM: Results</vt:lpstr>
      <vt:lpstr>PowerPoint Presentation</vt:lpstr>
      <vt:lpstr>WRF-Hydro/DART: The Model</vt:lpstr>
      <vt:lpstr>WRF-Hydro/DART: DA System</vt:lpstr>
      <vt:lpstr>WRF-Hydro/DART: Florence 2018</vt:lpstr>
      <vt:lpstr>WRF-Hydro/DART: The Florence Region</vt:lpstr>
      <vt:lpstr>WRF-Hydro/DART: No DA Control</vt:lpstr>
      <vt:lpstr>WRF-Hydro/DART: DA Impact</vt:lpstr>
      <vt:lpstr>WRF-Hydro/DART: Bucket Problems</vt:lpstr>
      <vt:lpstr>PowerPoint Presentation</vt:lpstr>
      <vt:lpstr>PowerPoint Presentation</vt:lpstr>
      <vt:lpstr>In collaboration with Andy Fox (U. Arizona)  An experiment at Niwot Ridge</vt:lpstr>
      <vt:lpstr>PowerPoint Presentation</vt:lpstr>
      <vt:lpstr>PowerPoint Presentation</vt:lpstr>
      <vt:lpstr>PowerPoint Presentation</vt:lpstr>
      <vt:lpstr>PowerPoint Presentation</vt:lpstr>
      <vt:lpstr>PowerPoint Presentation</vt:lpstr>
      <vt:lpstr>PowerPoint Presentation</vt:lpstr>
      <vt:lpstr>Air Quality Prediction Example</vt:lpstr>
      <vt:lpstr>Air Quality Prediction Example</vt:lpstr>
      <vt:lpstr>Air Quality Prediction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Gaussian Anamorphosis</vt:lpstr>
      <vt:lpstr>PowerPoint Presentation</vt:lpstr>
      <vt:lpstr>PowerPoint Presentation</vt:lpstr>
      <vt:lpstr>PowerPoint Presentation</vt:lpstr>
    </vt:vector>
  </TitlesOfParts>
  <Company>NCAR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Assimilation Research Testbed (DART) Tutorial</dc:title>
  <dc:creator>Tim Hoar</dc:creator>
  <cp:lastModifiedBy>Jeff Anderson</cp:lastModifiedBy>
  <cp:revision>219</cp:revision>
  <dcterms:created xsi:type="dcterms:W3CDTF">2014-06-30T16:52:54Z</dcterms:created>
  <dcterms:modified xsi:type="dcterms:W3CDTF">2019-11-06T15:12:36Z</dcterms:modified>
</cp:coreProperties>
</file>