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6" r:id="rId1"/>
  </p:sldMasterIdLst>
  <p:notesMasterIdLst>
    <p:notesMasterId r:id="rId39"/>
  </p:notesMasterIdLst>
  <p:handoutMasterIdLst>
    <p:handoutMasterId r:id="rId40"/>
  </p:handoutMasterIdLst>
  <p:sldIdLst>
    <p:sldId id="428" r:id="rId2"/>
    <p:sldId id="526" r:id="rId3"/>
    <p:sldId id="868" r:id="rId4"/>
    <p:sldId id="865" r:id="rId5"/>
    <p:sldId id="864" r:id="rId6"/>
    <p:sldId id="527" r:id="rId7"/>
    <p:sldId id="854" r:id="rId8"/>
    <p:sldId id="857" r:id="rId9"/>
    <p:sldId id="856" r:id="rId10"/>
    <p:sldId id="858" r:id="rId11"/>
    <p:sldId id="855" r:id="rId12"/>
    <p:sldId id="515" r:id="rId13"/>
    <p:sldId id="516" r:id="rId14"/>
    <p:sldId id="518" r:id="rId15"/>
    <p:sldId id="519" r:id="rId16"/>
    <p:sldId id="520" r:id="rId17"/>
    <p:sldId id="521" r:id="rId18"/>
    <p:sldId id="866" r:id="rId19"/>
    <p:sldId id="867" r:id="rId20"/>
    <p:sldId id="869" r:id="rId21"/>
    <p:sldId id="870" r:id="rId22"/>
    <p:sldId id="522" r:id="rId23"/>
    <p:sldId id="859" r:id="rId24"/>
    <p:sldId id="860" r:id="rId25"/>
    <p:sldId id="861" r:id="rId26"/>
    <p:sldId id="862" r:id="rId27"/>
    <p:sldId id="863" r:id="rId28"/>
    <p:sldId id="525" r:id="rId29"/>
    <p:sldId id="784" r:id="rId30"/>
    <p:sldId id="571" r:id="rId31"/>
    <p:sldId id="618" r:id="rId32"/>
    <p:sldId id="529" r:id="rId33"/>
    <p:sldId id="531" r:id="rId34"/>
    <p:sldId id="528" r:id="rId35"/>
    <p:sldId id="474" r:id="rId36"/>
    <p:sldId id="514" r:id="rId37"/>
    <p:sldId id="50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CD5"/>
    <a:srgbClr val="80FF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88" autoAdjust="0"/>
    <p:restoredTop sz="78297" autoAdjust="0"/>
  </p:normalViewPr>
  <p:slideViewPr>
    <p:cSldViewPr snapToGrid="0" snapToObjects="1">
      <p:cViewPr varScale="1">
        <p:scale>
          <a:sx n="131" d="100"/>
          <a:sy n="131" d="100"/>
        </p:scale>
        <p:origin x="183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4" d="100"/>
        <a:sy n="134" d="100"/>
      </p:scale>
      <p:origin x="0" y="0"/>
    </p:cViewPr>
  </p:sorterViewPr>
  <p:notesViewPr>
    <p:cSldViewPr snapToGrid="0" snapToObjects="1">
      <p:cViewPr varScale="1">
        <p:scale>
          <a:sx n="158" d="100"/>
          <a:sy n="158" d="100"/>
        </p:scale>
        <p:origin x="5448"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2A52B-0C85-5947-B3FD-8B55D014CAEE}" type="datetimeFigureOut">
              <a:rPr lang="en-US" smtClean="0"/>
              <a:pPr/>
              <a:t>1/6/20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C11E5A-FBD5-E045-8E41-38C21C955175}" type="slidenum">
              <a:rPr lang="en-US" smtClean="0"/>
              <a:pPr/>
              <a:t>‹#›</a:t>
            </a:fld>
            <a:endParaRPr lang="en-US"/>
          </a:p>
        </p:txBody>
      </p:sp>
    </p:spTree>
    <p:extLst>
      <p:ext uri="{BB962C8B-B14F-4D97-AF65-F5344CB8AC3E}">
        <p14:creationId xmlns:p14="http://schemas.microsoft.com/office/powerpoint/2010/main" val="2268681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CD23FD-ADFC-3B4C-8E01-8C3685402FD6}" type="datetimeFigureOut">
              <a:rPr lang="en-US" smtClean="0"/>
              <a:pPr/>
              <a:t>1/6/20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074D54-BCCE-6445-A115-0B20BFE62C19}" type="slidenum">
              <a:rPr lang="en-US" smtClean="0"/>
              <a:pPr/>
              <a:t>‹#›</a:t>
            </a:fld>
            <a:endParaRPr lang="en-US"/>
          </a:p>
        </p:txBody>
      </p:sp>
    </p:spTree>
    <p:extLst>
      <p:ext uri="{BB962C8B-B14F-4D97-AF65-F5344CB8AC3E}">
        <p14:creationId xmlns:p14="http://schemas.microsoft.com/office/powerpoint/2010/main" val="10662266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74D54-BCCE-6445-A115-0B20BFE62C19}" type="slidenum">
              <a:rPr lang="en-US" smtClean="0"/>
              <a:pPr/>
              <a:t>1</a:t>
            </a:fld>
            <a:endParaRPr lang="en-US"/>
          </a:p>
        </p:txBody>
      </p:sp>
    </p:spTree>
    <p:extLst>
      <p:ext uri="{BB962C8B-B14F-4D97-AF65-F5344CB8AC3E}">
        <p14:creationId xmlns:p14="http://schemas.microsoft.com/office/powerpoint/2010/main" val="70249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15</a:t>
            </a:fld>
            <a:endParaRPr lang="en-US"/>
          </a:p>
        </p:txBody>
      </p:sp>
    </p:spTree>
    <p:extLst>
      <p:ext uri="{BB962C8B-B14F-4D97-AF65-F5344CB8AC3E}">
        <p14:creationId xmlns:p14="http://schemas.microsoft.com/office/powerpoint/2010/main" val="3122194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16</a:t>
            </a:fld>
            <a:endParaRPr lang="en-US"/>
          </a:p>
        </p:txBody>
      </p:sp>
    </p:spTree>
    <p:extLst>
      <p:ext uri="{BB962C8B-B14F-4D97-AF65-F5344CB8AC3E}">
        <p14:creationId xmlns:p14="http://schemas.microsoft.com/office/powerpoint/2010/main" val="2115005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17</a:t>
            </a:fld>
            <a:endParaRPr lang="en-US"/>
          </a:p>
        </p:txBody>
      </p:sp>
    </p:spTree>
    <p:extLst>
      <p:ext uri="{BB962C8B-B14F-4D97-AF65-F5344CB8AC3E}">
        <p14:creationId xmlns:p14="http://schemas.microsoft.com/office/powerpoint/2010/main" val="305248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18</a:t>
            </a:fld>
            <a:endParaRPr lang="en-US"/>
          </a:p>
        </p:txBody>
      </p:sp>
    </p:spTree>
    <p:extLst>
      <p:ext uri="{BB962C8B-B14F-4D97-AF65-F5344CB8AC3E}">
        <p14:creationId xmlns:p14="http://schemas.microsoft.com/office/powerpoint/2010/main" val="3656393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19</a:t>
            </a:fld>
            <a:endParaRPr lang="en-US"/>
          </a:p>
        </p:txBody>
      </p:sp>
    </p:spTree>
    <p:extLst>
      <p:ext uri="{BB962C8B-B14F-4D97-AF65-F5344CB8AC3E}">
        <p14:creationId xmlns:p14="http://schemas.microsoft.com/office/powerpoint/2010/main" val="3410448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20</a:t>
            </a:fld>
            <a:endParaRPr lang="en-US"/>
          </a:p>
        </p:txBody>
      </p:sp>
    </p:spTree>
    <p:extLst>
      <p:ext uri="{BB962C8B-B14F-4D97-AF65-F5344CB8AC3E}">
        <p14:creationId xmlns:p14="http://schemas.microsoft.com/office/powerpoint/2010/main" val="323949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21</a:t>
            </a:fld>
            <a:endParaRPr lang="en-US"/>
          </a:p>
        </p:txBody>
      </p:sp>
    </p:spTree>
    <p:extLst>
      <p:ext uri="{BB962C8B-B14F-4D97-AF65-F5344CB8AC3E}">
        <p14:creationId xmlns:p14="http://schemas.microsoft.com/office/powerpoint/2010/main" val="3512306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22</a:t>
            </a:fld>
            <a:endParaRPr lang="en-US"/>
          </a:p>
        </p:txBody>
      </p:sp>
    </p:spTree>
    <p:extLst>
      <p:ext uri="{BB962C8B-B14F-4D97-AF65-F5344CB8AC3E}">
        <p14:creationId xmlns:p14="http://schemas.microsoft.com/office/powerpoint/2010/main" val="1823648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23</a:t>
            </a:fld>
            <a:endParaRPr lang="en-US"/>
          </a:p>
        </p:txBody>
      </p:sp>
    </p:spTree>
    <p:extLst>
      <p:ext uri="{BB962C8B-B14F-4D97-AF65-F5344CB8AC3E}">
        <p14:creationId xmlns:p14="http://schemas.microsoft.com/office/powerpoint/2010/main" val="3325563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24</a:t>
            </a:fld>
            <a:endParaRPr lang="en-US"/>
          </a:p>
        </p:txBody>
      </p:sp>
    </p:spTree>
    <p:extLst>
      <p:ext uri="{BB962C8B-B14F-4D97-AF65-F5344CB8AC3E}">
        <p14:creationId xmlns:p14="http://schemas.microsoft.com/office/powerpoint/2010/main" val="252449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a:t>
            </a:fld>
            <a:endParaRPr lang="en-US"/>
          </a:p>
        </p:txBody>
      </p:sp>
    </p:spTree>
    <p:extLst>
      <p:ext uri="{BB962C8B-B14F-4D97-AF65-F5344CB8AC3E}">
        <p14:creationId xmlns:p14="http://schemas.microsoft.com/office/powerpoint/2010/main" val="269206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25</a:t>
            </a:fld>
            <a:endParaRPr lang="en-US"/>
          </a:p>
        </p:txBody>
      </p:sp>
    </p:spTree>
    <p:extLst>
      <p:ext uri="{BB962C8B-B14F-4D97-AF65-F5344CB8AC3E}">
        <p14:creationId xmlns:p14="http://schemas.microsoft.com/office/powerpoint/2010/main" val="4275282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26</a:t>
            </a:fld>
            <a:endParaRPr lang="en-US"/>
          </a:p>
        </p:txBody>
      </p:sp>
    </p:spTree>
    <p:extLst>
      <p:ext uri="{BB962C8B-B14F-4D97-AF65-F5344CB8AC3E}">
        <p14:creationId xmlns:p14="http://schemas.microsoft.com/office/powerpoint/2010/main" val="1210240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27</a:t>
            </a:fld>
            <a:endParaRPr lang="en-US"/>
          </a:p>
        </p:txBody>
      </p:sp>
    </p:spTree>
    <p:extLst>
      <p:ext uri="{BB962C8B-B14F-4D97-AF65-F5344CB8AC3E}">
        <p14:creationId xmlns:p14="http://schemas.microsoft.com/office/powerpoint/2010/main" val="3853673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28</a:t>
            </a:fld>
            <a:endParaRPr lang="en-US"/>
          </a:p>
        </p:txBody>
      </p:sp>
    </p:spTree>
    <p:extLst>
      <p:ext uri="{BB962C8B-B14F-4D97-AF65-F5344CB8AC3E}">
        <p14:creationId xmlns:p14="http://schemas.microsoft.com/office/powerpoint/2010/main" val="3560382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9EDD4-76B0-2144-883C-A0FB16EB04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8676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9EDD4-76B0-2144-883C-A0FB16EB04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233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32</a:t>
            </a:fld>
            <a:endParaRPr lang="en-US"/>
          </a:p>
        </p:txBody>
      </p:sp>
    </p:spTree>
    <p:extLst>
      <p:ext uri="{BB962C8B-B14F-4D97-AF65-F5344CB8AC3E}">
        <p14:creationId xmlns:p14="http://schemas.microsoft.com/office/powerpoint/2010/main" val="975954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33</a:t>
            </a:fld>
            <a:endParaRPr lang="en-US"/>
          </a:p>
        </p:txBody>
      </p:sp>
    </p:spTree>
    <p:extLst>
      <p:ext uri="{BB962C8B-B14F-4D97-AF65-F5344CB8AC3E}">
        <p14:creationId xmlns:p14="http://schemas.microsoft.com/office/powerpoint/2010/main" val="1765518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34</a:t>
            </a:fld>
            <a:endParaRPr lang="en-US"/>
          </a:p>
        </p:txBody>
      </p:sp>
    </p:spTree>
    <p:extLst>
      <p:ext uri="{BB962C8B-B14F-4D97-AF65-F5344CB8AC3E}">
        <p14:creationId xmlns:p14="http://schemas.microsoft.com/office/powerpoint/2010/main" val="4001517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35</a:t>
            </a:fld>
            <a:endParaRPr lang="en-US"/>
          </a:p>
        </p:txBody>
      </p:sp>
    </p:spTree>
    <p:extLst>
      <p:ext uri="{BB962C8B-B14F-4D97-AF65-F5344CB8AC3E}">
        <p14:creationId xmlns:p14="http://schemas.microsoft.com/office/powerpoint/2010/main" val="1301056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a:t>
            </a:fld>
            <a:endParaRPr lang="en-US"/>
          </a:p>
        </p:txBody>
      </p:sp>
    </p:spTree>
    <p:extLst>
      <p:ext uri="{BB962C8B-B14F-4D97-AF65-F5344CB8AC3E}">
        <p14:creationId xmlns:p14="http://schemas.microsoft.com/office/powerpoint/2010/main" val="761443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36</a:t>
            </a:fld>
            <a:endParaRPr lang="en-US"/>
          </a:p>
        </p:txBody>
      </p:sp>
    </p:spTree>
    <p:extLst>
      <p:ext uri="{BB962C8B-B14F-4D97-AF65-F5344CB8AC3E}">
        <p14:creationId xmlns:p14="http://schemas.microsoft.com/office/powerpoint/2010/main" val="3603166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37</a:t>
            </a:fld>
            <a:endParaRPr lang="en-US"/>
          </a:p>
        </p:txBody>
      </p:sp>
    </p:spTree>
    <p:extLst>
      <p:ext uri="{BB962C8B-B14F-4D97-AF65-F5344CB8AC3E}">
        <p14:creationId xmlns:p14="http://schemas.microsoft.com/office/powerpoint/2010/main" val="1153146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4</a:t>
            </a:fld>
            <a:endParaRPr lang="en-US"/>
          </a:p>
        </p:txBody>
      </p:sp>
    </p:spTree>
    <p:extLst>
      <p:ext uri="{BB962C8B-B14F-4D97-AF65-F5344CB8AC3E}">
        <p14:creationId xmlns:p14="http://schemas.microsoft.com/office/powerpoint/2010/main" val="3717813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5</a:t>
            </a:fld>
            <a:endParaRPr lang="en-US"/>
          </a:p>
        </p:txBody>
      </p:sp>
    </p:spTree>
    <p:extLst>
      <p:ext uri="{BB962C8B-B14F-4D97-AF65-F5344CB8AC3E}">
        <p14:creationId xmlns:p14="http://schemas.microsoft.com/office/powerpoint/2010/main" val="179538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6</a:t>
            </a:fld>
            <a:endParaRPr lang="en-US"/>
          </a:p>
        </p:txBody>
      </p:sp>
    </p:spTree>
    <p:extLst>
      <p:ext uri="{BB962C8B-B14F-4D97-AF65-F5344CB8AC3E}">
        <p14:creationId xmlns:p14="http://schemas.microsoft.com/office/powerpoint/2010/main" val="1632997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12</a:t>
            </a:fld>
            <a:endParaRPr lang="en-US"/>
          </a:p>
        </p:txBody>
      </p:sp>
    </p:spTree>
    <p:extLst>
      <p:ext uri="{BB962C8B-B14F-4D97-AF65-F5344CB8AC3E}">
        <p14:creationId xmlns:p14="http://schemas.microsoft.com/office/powerpoint/2010/main" val="419301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13</a:t>
            </a:fld>
            <a:endParaRPr lang="en-US"/>
          </a:p>
        </p:txBody>
      </p:sp>
    </p:spTree>
    <p:extLst>
      <p:ext uri="{BB962C8B-B14F-4D97-AF65-F5344CB8AC3E}">
        <p14:creationId xmlns:p14="http://schemas.microsoft.com/office/powerpoint/2010/main" val="1720538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am interested in Ensemble DA which involves running multiple instances of the model that differ only in their initial state –</a:t>
            </a:r>
          </a:p>
          <a:p>
            <a:r>
              <a:rPr lang="en-US" sz="1600" dirty="0"/>
              <a:t>this represents our uncertainty in our knowledge of the state of the system.</a:t>
            </a:r>
          </a:p>
          <a:p>
            <a:r>
              <a:rPr lang="en-US" sz="1600" dirty="0"/>
              <a:t>The first public release of DART was in 2004 and the seminal review paper is from 2009.</a:t>
            </a:r>
          </a:p>
          <a:p>
            <a:endParaRPr lang="en-US" sz="1600" dirty="0"/>
          </a:p>
          <a:p>
            <a:endParaRPr lang="en-US" sz="1600" dirty="0"/>
          </a:p>
          <a:p>
            <a:r>
              <a:rPr lang="en-US" sz="1600" strike="sngStrike" dirty="0"/>
              <a:t>I want to make sure that we understand each other and when I say ‘data assimilation’ I am referring to confronting a model state with observations and updating the model </a:t>
            </a:r>
            <a:r>
              <a:rPr lang="en-US" sz="1600" b="1" strike="sngStrike" dirty="0"/>
              <a:t>state</a:t>
            </a:r>
            <a:r>
              <a:rPr lang="en-US" sz="1600" strike="sngStrike" dirty="0"/>
              <a:t> to reflect the information in the observations. DART additionally allows one to augment the state with parameters which can be estimated – which is of interest to the rest of the team – but that’s a topic for a different talk.</a:t>
            </a:r>
            <a:endParaRPr lang="en-US" strike="sngStrike" dirty="0"/>
          </a:p>
        </p:txBody>
      </p:sp>
      <p:sp>
        <p:nvSpPr>
          <p:cNvPr id="4" name="Slide Number Placeholder 3"/>
          <p:cNvSpPr>
            <a:spLocks noGrp="1"/>
          </p:cNvSpPr>
          <p:nvPr>
            <p:ph type="sldNum" sz="quarter" idx="5"/>
          </p:nvPr>
        </p:nvSpPr>
        <p:spPr/>
        <p:txBody>
          <a:bodyPr/>
          <a:lstStyle/>
          <a:p>
            <a:fld id="{D2074D54-BCCE-6445-A115-0B20BFE62C19}" type="slidenum">
              <a:rPr lang="en-US" smtClean="0"/>
              <a:pPr/>
              <a:t>14</a:t>
            </a:fld>
            <a:endParaRPr lang="en-US"/>
          </a:p>
        </p:txBody>
      </p:sp>
    </p:spTree>
    <p:extLst>
      <p:ext uri="{BB962C8B-B14F-4D97-AF65-F5344CB8AC3E}">
        <p14:creationId xmlns:p14="http://schemas.microsoft.com/office/powerpoint/2010/main" val="3700328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4" name="Picture 8" descr="DARTspaghettiSquare"/>
          <p:cNvPicPr>
            <a:picLocks noChangeAspect="1" noChangeArrowheads="1"/>
          </p:cNvPicPr>
          <p:nvPr userDrawn="1"/>
        </p:nvPicPr>
        <p:blipFill>
          <a:blip r:embed="rId2"/>
          <a:srcRect/>
          <a:stretch>
            <a:fillRect/>
          </a:stretch>
        </p:blipFill>
        <p:spPr bwMode="auto">
          <a:xfrm>
            <a:off x="5015517" y="3988206"/>
            <a:ext cx="2989263" cy="1830388"/>
          </a:xfrm>
          <a:prstGeom prst="rect">
            <a:avLst/>
          </a:prstGeom>
          <a:noFill/>
          <a:ln w="9525">
            <a:noFill/>
            <a:miter lim="800000"/>
            <a:headEnd/>
            <a:tailEnd/>
          </a:ln>
        </p:spPr>
      </p:pic>
      <p:pic>
        <p:nvPicPr>
          <p:cNvPr id="15" name="Picture 9" descr="visitus914"/>
          <p:cNvPicPr>
            <a:picLocks noChangeAspect="1" noChangeArrowheads="1"/>
          </p:cNvPicPr>
          <p:nvPr userDrawn="1"/>
        </p:nvPicPr>
        <p:blipFill>
          <a:blip r:embed="rId3"/>
          <a:srcRect/>
          <a:stretch>
            <a:fillRect/>
          </a:stretch>
        </p:blipFill>
        <p:spPr bwMode="auto">
          <a:xfrm>
            <a:off x="1117146" y="3994557"/>
            <a:ext cx="2770188" cy="1824037"/>
          </a:xfrm>
          <a:prstGeom prst="rect">
            <a:avLst/>
          </a:prstGeom>
          <a:noFill/>
          <a:ln w="9525">
            <a:noFill/>
            <a:miter lim="800000"/>
            <a:headEnd/>
            <a:tailEnd/>
          </a:ln>
        </p:spPr>
      </p:pic>
      <p:sp>
        <p:nvSpPr>
          <p:cNvPr id="16" name="Title 5"/>
          <p:cNvSpPr>
            <a:spLocks noGrp="1"/>
          </p:cNvSpPr>
          <p:nvPr>
            <p:ph type="title"/>
          </p:nvPr>
        </p:nvSpPr>
        <p:spPr>
          <a:xfrm>
            <a:off x="0" y="2528662"/>
            <a:ext cx="9144000" cy="1143000"/>
          </a:xfrm>
        </p:spPr>
        <p:txBody>
          <a:bodyPr>
            <a:normAutofit fontScale="90000"/>
          </a:bodyPr>
          <a:lstStyle>
            <a:lvl1pPr>
              <a:defRPr sz="3200"/>
            </a:lvl1pPr>
          </a:lstStyle>
          <a:p>
            <a:r>
              <a:rPr lang="en-US"/>
              <a:t>Click to edit Master title style</a:t>
            </a:r>
            <a:endParaRPr lang="en-US" dirty="0"/>
          </a:p>
        </p:txBody>
      </p:sp>
      <p:sp>
        <p:nvSpPr>
          <p:cNvPr id="17" name="TextBox 16"/>
          <p:cNvSpPr txBox="1"/>
          <p:nvPr userDrawn="1"/>
        </p:nvSpPr>
        <p:spPr>
          <a:xfrm>
            <a:off x="622752" y="6224699"/>
            <a:ext cx="5288874" cy="553998"/>
          </a:xfrm>
          <a:prstGeom prst="rect">
            <a:avLst/>
          </a:prstGeom>
          <a:noFill/>
        </p:spPr>
        <p:txBody>
          <a:bodyPr wrap="square" rtlCol="0">
            <a:spAutoFit/>
          </a:bodyPr>
          <a:lstStyle/>
          <a:p>
            <a:r>
              <a:rPr lang="en-US" sz="1000" dirty="0">
                <a:solidFill>
                  <a:prstClr val="black"/>
                </a:solidFill>
                <a:latin typeface="Calibri"/>
              </a:rPr>
              <a:t>The National Center for Atmospheric Research is sponsored by the National Science Foundation. Any opinions, findings and conclusions or recommendations expressed in this publication are those of the author(s) and do not necessarily reflect the views of the National Science Foundation.</a:t>
            </a:r>
          </a:p>
        </p:txBody>
      </p:sp>
      <p:sp>
        <p:nvSpPr>
          <p:cNvPr id="18" name="TextBox 17"/>
          <p:cNvSpPr txBox="1"/>
          <p:nvPr userDrawn="1"/>
        </p:nvSpPr>
        <p:spPr>
          <a:xfrm>
            <a:off x="8114374" y="6010420"/>
            <a:ext cx="906017" cy="246221"/>
          </a:xfrm>
          <a:prstGeom prst="rect">
            <a:avLst/>
          </a:prstGeom>
          <a:noFill/>
        </p:spPr>
        <p:txBody>
          <a:bodyPr wrap="none" rtlCol="0">
            <a:spAutoFit/>
          </a:bodyPr>
          <a:lstStyle/>
          <a:p>
            <a:r>
              <a:rPr lang="en-US" sz="1000" dirty="0">
                <a:solidFill>
                  <a:prstClr val="black"/>
                </a:solidFill>
                <a:latin typeface="Calibri"/>
              </a:rPr>
              <a:t> ©UCAR 2019</a:t>
            </a:r>
          </a:p>
        </p:txBody>
      </p:sp>
      <p:pic>
        <p:nvPicPr>
          <p:cNvPr id="19" name="Picture 18" descr="DARTYellowWhit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99734" y="332083"/>
            <a:ext cx="6344532" cy="1874520"/>
          </a:xfrm>
          <a:prstGeom prst="rect">
            <a:avLst/>
          </a:prstGeom>
        </p:spPr>
      </p:pic>
      <p:pic>
        <p:nvPicPr>
          <p:cNvPr id="20" name="Picture 7" descr="nsf1"/>
          <p:cNvPicPr>
            <a:picLocks noChangeAspect="1" noChangeArrowheads="1"/>
          </p:cNvPicPr>
          <p:nvPr userDrawn="1"/>
        </p:nvPicPr>
        <p:blipFill>
          <a:blip r:embed="rId5"/>
          <a:srcRect/>
          <a:stretch>
            <a:fillRect/>
          </a:stretch>
        </p:blipFill>
        <p:spPr bwMode="auto">
          <a:xfrm>
            <a:off x="101576" y="6222806"/>
            <a:ext cx="554444" cy="557784"/>
          </a:xfrm>
          <a:prstGeom prst="rect">
            <a:avLst/>
          </a:prstGeom>
          <a:noFill/>
          <a:ln w="9525">
            <a:noFill/>
            <a:miter lim="800000"/>
            <a:headEnd/>
            <a:tailEnd/>
          </a:ln>
        </p:spPr>
      </p:pic>
      <p:pic>
        <p:nvPicPr>
          <p:cNvPr id="21" name="Picture 20" descr="ncar_ucar_logo_text.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67682" y="6244656"/>
            <a:ext cx="2250831" cy="512064"/>
          </a:xfrm>
          <a:prstGeom prst="rect">
            <a:avLst/>
          </a:prstGeom>
        </p:spPr>
      </p:pic>
    </p:spTree>
    <p:extLst>
      <p:ext uri="{BB962C8B-B14F-4D97-AF65-F5344CB8AC3E}">
        <p14:creationId xmlns:p14="http://schemas.microsoft.com/office/powerpoint/2010/main" val="2257703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a:t>Click to edit Master title style</a:t>
            </a:r>
            <a:endParaRPr lang="en-US" dirty="0"/>
          </a:p>
        </p:txBody>
      </p:sp>
      <p:pic>
        <p:nvPicPr>
          <p:cNvPr id="3" name="Picture 2" descr="DARTYellowWhi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33" y="6339163"/>
            <a:ext cx="1528463" cy="451591"/>
          </a:xfrm>
          <a:prstGeom prst="rect">
            <a:avLst/>
          </a:prstGeom>
        </p:spPr>
      </p:pic>
      <p:sp>
        <p:nvSpPr>
          <p:cNvPr id="4" name="Slide Number Placeholder 3"/>
          <p:cNvSpPr>
            <a:spLocks noGrp="1"/>
          </p:cNvSpPr>
          <p:nvPr>
            <p:ph type="sldNum" sz="quarter" idx="12"/>
          </p:nvPr>
        </p:nvSpPr>
        <p:spPr>
          <a:xfrm>
            <a:off x="8246578" y="6492875"/>
            <a:ext cx="897421" cy="365125"/>
          </a:xfrm>
          <a:prstGeom prst="rect">
            <a:avLst/>
          </a:prstGeom>
        </p:spPr>
        <p:txBody>
          <a:bodyPr/>
          <a:lstStyle>
            <a:lvl1pPr>
              <a:defRPr>
                <a:solidFill>
                  <a:schemeClr val="bg1">
                    <a:lumMod val="50000"/>
                  </a:schemeClr>
                </a:solidFill>
              </a:defRPr>
            </a:lvl1pPr>
          </a:lstStyle>
          <a:p>
            <a:pPr algn="r"/>
            <a:fld id="{283B4FF1-25A9-3741-B230-AA79218BFD91}" type="slidenum">
              <a:rPr lang="en-US" sz="1200" smtClean="0"/>
              <a:pPr algn="r"/>
              <a:t>‹#›</a:t>
            </a:fld>
            <a:r>
              <a:rPr lang="en-US" sz="1200" dirty="0"/>
              <a:t> </a:t>
            </a:r>
          </a:p>
        </p:txBody>
      </p:sp>
      <p:sp>
        <p:nvSpPr>
          <p:cNvPr id="2" name="TextBox 1">
            <a:extLst>
              <a:ext uri="{FF2B5EF4-FFF2-40B4-BE49-F238E27FC236}">
                <a16:creationId xmlns:a16="http://schemas.microsoft.com/office/drawing/2014/main" id="{C75425D0-454F-314F-8949-E5FE082CF50C}"/>
              </a:ext>
            </a:extLst>
          </p:cNvPr>
          <p:cNvSpPr txBox="1"/>
          <p:nvPr userDrawn="1"/>
        </p:nvSpPr>
        <p:spPr>
          <a:xfrm>
            <a:off x="3524918" y="6449026"/>
            <a:ext cx="1558440" cy="369332"/>
          </a:xfrm>
          <a:prstGeom prst="rect">
            <a:avLst/>
          </a:prstGeom>
          <a:noFill/>
        </p:spPr>
        <p:txBody>
          <a:bodyPr wrap="none" rtlCol="0">
            <a:spAutoFit/>
          </a:bodyPr>
          <a:lstStyle/>
          <a:p>
            <a:r>
              <a:rPr lang="en-US" dirty="0"/>
              <a:t>AMS Jan. 2020</a:t>
            </a:r>
          </a:p>
        </p:txBody>
      </p:sp>
    </p:spTree>
    <p:extLst>
      <p:ext uri="{BB962C8B-B14F-4D97-AF65-F5344CB8AC3E}">
        <p14:creationId xmlns:p14="http://schemas.microsoft.com/office/powerpoint/2010/main" val="39266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38425"/>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84067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1544638"/>
            <a:ext cx="7772400" cy="1362075"/>
          </a:xfrm>
          <a:prstGeom prst="rect">
            <a:avLst/>
          </a:prstGeom>
        </p:spPr>
        <p:txBody>
          <a:bodyPr anchor="b" anchorCtr="0">
            <a:normAutofit/>
          </a:bodyPr>
          <a:lstStyle>
            <a:lvl1pPr algn="l">
              <a:defRPr sz="3600" b="1" i="0" cap="all">
                <a:ln>
                  <a:solidFill>
                    <a:schemeClr val="accent4"/>
                  </a:solidFill>
                </a:ln>
                <a:solidFill>
                  <a:schemeClr val="accent4"/>
                </a:solidFill>
                <a:latin typeface="Century Gothic"/>
                <a:cs typeface="Century Gothic"/>
              </a:defRPr>
            </a:lvl1pPr>
          </a:lstStyle>
          <a:p>
            <a:r>
              <a:rPr lang="en-US" dirty="0"/>
              <a:t>Click to edit Master title style</a:t>
            </a:r>
          </a:p>
        </p:txBody>
      </p:sp>
      <p:sp>
        <p:nvSpPr>
          <p:cNvPr id="3" name="Text Placeholder 2"/>
          <p:cNvSpPr>
            <a:spLocks noGrp="1"/>
          </p:cNvSpPr>
          <p:nvPr>
            <p:ph type="body" idx="1"/>
          </p:nvPr>
        </p:nvSpPr>
        <p:spPr>
          <a:xfrm>
            <a:off x="722313" y="2984865"/>
            <a:ext cx="7772400" cy="1500187"/>
          </a:xfrm>
          <a:prstGeom prst="rect">
            <a:avLst/>
          </a:prstGeom>
        </p:spPr>
        <p:txBody>
          <a:bodyPr anchor="t" anchorCtr="0"/>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1" name="Footer Placeholder 7"/>
          <p:cNvSpPr>
            <a:spLocks noGrp="1"/>
          </p:cNvSpPr>
          <p:nvPr>
            <p:ph type="ftr" sz="quarter" idx="11"/>
          </p:nvPr>
        </p:nvSpPr>
        <p:spPr>
          <a:xfrm>
            <a:off x="2469667" y="6532922"/>
            <a:ext cx="2895600" cy="365125"/>
          </a:xfrm>
          <a:prstGeom prst="rect">
            <a:avLst/>
          </a:prstGeom>
        </p:spPr>
        <p:txBody>
          <a:bodyPr/>
          <a:lstStyle>
            <a:lvl1pPr>
              <a:defRPr sz="1000">
                <a:solidFill>
                  <a:schemeClr val="bg1"/>
                </a:solidFill>
              </a:defRPr>
            </a:lvl1pPr>
          </a:lstStyle>
          <a:p>
            <a:r>
              <a:rPr lang="en-US"/>
              <a:t>AMS, 7 January 2019</a:t>
            </a:r>
            <a:endParaRPr lang="en-US" dirty="0"/>
          </a:p>
        </p:txBody>
      </p:sp>
      <p:sp>
        <p:nvSpPr>
          <p:cNvPr id="12" name="Slide Number Placeholder 8"/>
          <p:cNvSpPr>
            <a:spLocks noGrp="1"/>
          </p:cNvSpPr>
          <p:nvPr>
            <p:ph type="sldNum" sz="quarter" idx="12"/>
          </p:nvPr>
        </p:nvSpPr>
        <p:spPr>
          <a:xfrm>
            <a:off x="6153518" y="6532922"/>
            <a:ext cx="651917" cy="365125"/>
          </a:xfrm>
          <a:prstGeom prst="rect">
            <a:avLst/>
          </a:prstGeom>
        </p:spPr>
        <p:txBody>
          <a:bodyPr/>
          <a:lstStyle>
            <a:lvl1pPr>
              <a:defRPr sz="1000">
                <a:solidFill>
                  <a:schemeClr val="bg1"/>
                </a:solidFill>
              </a:defRPr>
            </a:lvl1pPr>
          </a:lstStyle>
          <a:p>
            <a:fld id="{36D6F7B0-F2CD-7E47-8ADC-5FFE04B522BF}" type="slidenum">
              <a:rPr lang="en-US" smtClean="0"/>
              <a:pPr/>
              <a:t>‹#›</a:t>
            </a:fld>
            <a:endParaRPr lang="en-US"/>
          </a:p>
        </p:txBody>
      </p:sp>
      <p:sp>
        <p:nvSpPr>
          <p:cNvPr id="7" name="Date Placeholder 6"/>
          <p:cNvSpPr>
            <a:spLocks noGrp="1"/>
          </p:cNvSpPr>
          <p:nvPr>
            <p:ph type="dt" sz="half" idx="10"/>
          </p:nvPr>
        </p:nvSpPr>
        <p:spPr>
          <a:xfrm>
            <a:off x="1445846" y="6532922"/>
            <a:ext cx="749614" cy="365125"/>
          </a:xfrm>
          <a:prstGeom prst="rect">
            <a:avLst/>
          </a:prstGeom>
        </p:spPr>
        <p:txBody>
          <a:bodyPr/>
          <a:lstStyle>
            <a:lvl1pPr>
              <a:defRPr sz="1000">
                <a:solidFill>
                  <a:schemeClr val="bg1"/>
                </a:solidFill>
              </a:defRPr>
            </a:lvl1pPr>
          </a:lstStyle>
          <a:p>
            <a:endParaRPr lang="en-US"/>
          </a:p>
        </p:txBody>
      </p:sp>
    </p:spTree>
    <p:extLst>
      <p:ext uri="{BB962C8B-B14F-4D97-AF65-F5344CB8AC3E}">
        <p14:creationId xmlns:p14="http://schemas.microsoft.com/office/powerpoint/2010/main" val="3229108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3" name="Content Placeholder 2"/>
          <p:cNvSpPr>
            <a:spLocks noGrp="1"/>
          </p:cNvSpPr>
          <p:nvPr>
            <p:ph idx="1"/>
          </p:nvPr>
        </p:nvSpPr>
        <p:spPr>
          <a:xfrm>
            <a:off x="1445846" y="1006230"/>
            <a:ext cx="6270655" cy="4525963"/>
          </a:xfrm>
          <a:prstGeom prst="rect">
            <a:avLst/>
          </a:prstGeom>
        </p:spPr>
        <p:txBody>
          <a:bodyPr>
            <a:normAutofit/>
          </a:bodyPr>
          <a:lstStyle>
            <a:lvl1pPr>
              <a:defRPr sz="20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457200" y="0"/>
            <a:ext cx="8229600" cy="781538"/>
          </a:xfrm>
          <a:prstGeom prst="rect">
            <a:avLst/>
          </a:prstGeom>
        </p:spPr>
        <p:txBody>
          <a:bodyPr anchor="b" anchorCtr="0">
            <a:normAutofit/>
          </a:bodyPr>
          <a:lstStyle>
            <a:lvl1pPr algn="ctr">
              <a:defRPr sz="3000">
                <a:ln>
                  <a:solidFill>
                    <a:schemeClr val="accent4"/>
                  </a:solidFill>
                </a:ln>
                <a:solidFill>
                  <a:schemeClr val="accent4"/>
                </a:solidFill>
              </a:defRPr>
            </a:lvl1pPr>
          </a:lstStyle>
          <a:p>
            <a:r>
              <a:rPr lang="en-US" dirty="0"/>
              <a:t>Click to edit Master title style</a:t>
            </a:r>
          </a:p>
        </p:txBody>
      </p:sp>
      <p:cxnSp>
        <p:nvCxnSpPr>
          <p:cNvPr id="15" name="Straight Connector 14"/>
          <p:cNvCxnSpPr/>
          <p:nvPr userDrawn="1"/>
        </p:nvCxnSpPr>
        <p:spPr>
          <a:xfrm>
            <a:off x="0" y="915840"/>
            <a:ext cx="9144000" cy="1588"/>
          </a:xfrm>
          <a:prstGeom prst="line">
            <a:avLst/>
          </a:prstGeom>
          <a:ln w="19050">
            <a:solidFill>
              <a:schemeClr val="accent4"/>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8" name="Date Placeholder 6"/>
          <p:cNvSpPr>
            <a:spLocks noGrp="1"/>
          </p:cNvSpPr>
          <p:nvPr>
            <p:ph type="dt" sz="half" idx="10"/>
          </p:nvPr>
        </p:nvSpPr>
        <p:spPr>
          <a:xfrm>
            <a:off x="1486271" y="6437882"/>
            <a:ext cx="749614" cy="365125"/>
          </a:xfrm>
          <a:prstGeom prst="rect">
            <a:avLst/>
          </a:prstGeom>
        </p:spPr>
        <p:txBody>
          <a:bodyPr/>
          <a:lstStyle>
            <a:lvl1pPr>
              <a:defRPr sz="1000">
                <a:solidFill>
                  <a:schemeClr val="bg1"/>
                </a:solidFill>
              </a:defRPr>
            </a:lvl1pPr>
          </a:lstStyle>
          <a:p>
            <a:endParaRPr lang="en-US"/>
          </a:p>
        </p:txBody>
      </p:sp>
      <p:sp>
        <p:nvSpPr>
          <p:cNvPr id="12" name="Footer Placeholder 7"/>
          <p:cNvSpPr>
            <a:spLocks noGrp="1"/>
          </p:cNvSpPr>
          <p:nvPr>
            <p:ph type="ftr" sz="quarter" idx="11"/>
          </p:nvPr>
        </p:nvSpPr>
        <p:spPr>
          <a:xfrm>
            <a:off x="4687272" y="6532922"/>
            <a:ext cx="2895600" cy="365125"/>
          </a:xfrm>
          <a:prstGeom prst="rect">
            <a:avLst/>
          </a:prstGeom>
        </p:spPr>
        <p:txBody>
          <a:bodyPr/>
          <a:lstStyle>
            <a:lvl1pPr>
              <a:defRPr sz="1000">
                <a:solidFill>
                  <a:schemeClr val="bg1"/>
                </a:solidFill>
              </a:defRPr>
            </a:lvl1pPr>
          </a:lstStyle>
          <a:p>
            <a:r>
              <a:rPr lang="en-US"/>
              <a:t>AMS, 7 January 2019</a:t>
            </a:r>
            <a:endParaRPr lang="en-US" dirty="0"/>
          </a:p>
        </p:txBody>
      </p:sp>
    </p:spTree>
    <p:extLst>
      <p:ext uri="{BB962C8B-B14F-4D97-AF65-F5344CB8AC3E}">
        <p14:creationId xmlns:p14="http://schemas.microsoft.com/office/powerpoint/2010/main" val="3323263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623"/>
            <a:ext cx="9144000" cy="1143000"/>
          </a:xfrm>
          <a:prstGeom prst="rect">
            <a:avLst/>
          </a:prstGeom>
          <a:solidFill>
            <a:srgbClr val="3366FF"/>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195634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hf hdr="0" dt="0"/>
  <p:txStyles>
    <p:titleStyle>
      <a:lvl1pPr algn="ctr" defTabSz="457200" rtl="0" eaLnBrk="1" latinLnBrk="0" hangingPunct="1">
        <a:spcBef>
          <a:spcPct val="0"/>
        </a:spcBef>
        <a:buNone/>
        <a:defRPr sz="4400" kern="1200">
          <a:solidFill>
            <a:schemeClr val="bg1"/>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image.ucar.edu/DAReS/DART"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5120"/>
            <a:ext cx="9144000" cy="1600778"/>
          </a:xfrm>
        </p:spPr>
        <p:txBody>
          <a:bodyPr>
            <a:noAutofit/>
          </a:bodyPr>
          <a:lstStyle/>
          <a:p>
            <a:r>
              <a:rPr lang="en-US" dirty="0">
                <a:effectLst/>
              </a:rPr>
              <a:t>Results from an Ensemble Reanalysis with the</a:t>
            </a:r>
            <a:br>
              <a:rPr lang="en-US" dirty="0">
                <a:effectLst/>
              </a:rPr>
            </a:br>
            <a:r>
              <a:rPr lang="en-US" dirty="0">
                <a:effectLst/>
              </a:rPr>
              <a:t>Community Earth System Model 2.1</a:t>
            </a:r>
            <a:br>
              <a:rPr lang="en-US" dirty="0">
                <a:effectLst/>
              </a:rPr>
            </a:br>
            <a:r>
              <a:rPr lang="en-US" sz="1800" dirty="0">
                <a:effectLst/>
              </a:rPr>
              <a:t>Kevin Raeder, Jeff Anderson, Tim Hoar, Nancy Collins, </a:t>
            </a:r>
            <a:r>
              <a:rPr lang="en-US" sz="1800" dirty="0" err="1">
                <a:effectLst/>
              </a:rPr>
              <a:t>Moha</a:t>
            </a:r>
            <a:r>
              <a:rPr lang="en-US" sz="1800" dirty="0">
                <a:effectLst/>
              </a:rPr>
              <a:t> El </a:t>
            </a:r>
            <a:r>
              <a:rPr lang="en-US" sz="1800" dirty="0" err="1">
                <a:effectLst/>
              </a:rPr>
              <a:t>Gharamti</a:t>
            </a:r>
            <a:br>
              <a:rPr lang="en-US" sz="1800" dirty="0">
                <a:effectLst/>
              </a:rPr>
            </a:br>
            <a:r>
              <a:rPr lang="en-US" sz="1800" dirty="0">
                <a:effectLst/>
              </a:rPr>
              <a:t>NCAR/CISL Data Assimilation Research Section</a:t>
            </a:r>
            <a:endParaRPr lang="en-US" sz="1800" dirty="0"/>
          </a:p>
        </p:txBody>
      </p:sp>
    </p:spTree>
    <p:extLst>
      <p:ext uri="{BB962C8B-B14F-4D97-AF65-F5344CB8AC3E}">
        <p14:creationId xmlns:p14="http://schemas.microsoft.com/office/powerpoint/2010/main" val="167083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081678-D47A-784A-B11C-FD4A3CA7E440}"/>
              </a:ext>
            </a:extLst>
          </p:cNvPr>
          <p:cNvPicPr>
            <a:picLocks noChangeAspect="1"/>
          </p:cNvPicPr>
          <p:nvPr/>
        </p:nvPicPr>
        <p:blipFill rotWithShape="1">
          <a:blip r:embed="rId2"/>
          <a:srcRect l="13705" t="17798" r="11663" b="20965"/>
          <a:stretch/>
        </p:blipFill>
        <p:spPr>
          <a:xfrm>
            <a:off x="1375094" y="1244991"/>
            <a:ext cx="6756032" cy="4283612"/>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7" name="TextBox 6">
            <a:extLst>
              <a:ext uri="{FF2B5EF4-FFF2-40B4-BE49-F238E27FC236}">
                <a16:creationId xmlns:a16="http://schemas.microsoft.com/office/drawing/2014/main" id="{B3614291-B313-B243-9503-458C07621D8E}"/>
              </a:ext>
            </a:extLst>
          </p:cNvPr>
          <p:cNvSpPr txBox="1"/>
          <p:nvPr/>
        </p:nvSpPr>
        <p:spPr>
          <a:xfrm>
            <a:off x="1375094" y="2976949"/>
            <a:ext cx="2599345"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Remote sensing reduces SH uncertainty.</a:t>
            </a:r>
          </a:p>
        </p:txBody>
      </p:sp>
      <p:cxnSp>
        <p:nvCxnSpPr>
          <p:cNvPr id="6" name="Straight Arrow Connector 5">
            <a:extLst>
              <a:ext uri="{FF2B5EF4-FFF2-40B4-BE49-F238E27FC236}">
                <a16:creationId xmlns:a16="http://schemas.microsoft.com/office/drawing/2014/main" id="{BA7077AE-17C0-F04F-A20F-5A9CE0984E21}"/>
              </a:ext>
            </a:extLst>
          </p:cNvPr>
          <p:cNvCxnSpPr/>
          <p:nvPr/>
        </p:nvCxnSpPr>
        <p:spPr>
          <a:xfrm>
            <a:off x="3319670" y="3637722"/>
            <a:ext cx="1093304" cy="47707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Slide Number Placeholder 2">
            <a:extLst>
              <a:ext uri="{FF2B5EF4-FFF2-40B4-BE49-F238E27FC236}">
                <a16:creationId xmlns:a16="http://schemas.microsoft.com/office/drawing/2014/main" id="{629F33EF-7C49-8F4F-973B-0DE90112F7E0}"/>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10</a:t>
            </a:fld>
            <a:r>
              <a:rPr lang="en-US" sz="1200" dirty="0"/>
              <a:t> </a:t>
            </a:r>
          </a:p>
        </p:txBody>
      </p:sp>
      <p:sp>
        <p:nvSpPr>
          <p:cNvPr id="11" name="TextBox 10">
            <a:extLst>
              <a:ext uri="{FF2B5EF4-FFF2-40B4-BE49-F238E27FC236}">
                <a16:creationId xmlns:a16="http://schemas.microsoft.com/office/drawing/2014/main" id="{55CAB777-5280-A545-958D-980F36016B1E}"/>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1139506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081678-D47A-784A-B11C-FD4A3CA7E440}"/>
              </a:ext>
            </a:extLst>
          </p:cNvPr>
          <p:cNvPicPr>
            <a:picLocks noChangeAspect="1"/>
          </p:cNvPicPr>
          <p:nvPr/>
        </p:nvPicPr>
        <p:blipFill rotWithShape="1">
          <a:blip r:embed="rId2"/>
          <a:srcRect t="3620" r="12208" b="20965"/>
          <a:stretch/>
        </p:blipFill>
        <p:spPr>
          <a:xfrm>
            <a:off x="134469" y="253218"/>
            <a:ext cx="7947420" cy="5275385"/>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5" name="Slide Number Placeholder 2">
            <a:extLst>
              <a:ext uri="{FF2B5EF4-FFF2-40B4-BE49-F238E27FC236}">
                <a16:creationId xmlns:a16="http://schemas.microsoft.com/office/drawing/2014/main" id="{91F4FF16-CDDD-AD43-8ADA-F675C95D0BCD}"/>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11</a:t>
            </a:fld>
            <a:r>
              <a:rPr lang="en-US" sz="1200" dirty="0"/>
              <a:t> </a:t>
            </a:r>
          </a:p>
        </p:txBody>
      </p:sp>
      <p:sp>
        <p:nvSpPr>
          <p:cNvPr id="6" name="TextBox 5">
            <a:extLst>
              <a:ext uri="{FF2B5EF4-FFF2-40B4-BE49-F238E27FC236}">
                <a16:creationId xmlns:a16="http://schemas.microsoft.com/office/drawing/2014/main" id="{089DE8CB-6FAA-BD41-9F48-7EC7BE97D6C2}"/>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301731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F12C0-8CDE-D544-9869-D58A33DFF994}"/>
              </a:ext>
            </a:extLst>
          </p:cNvPr>
          <p:cNvPicPr>
            <a:picLocks noChangeAspect="1"/>
          </p:cNvPicPr>
          <p:nvPr/>
        </p:nvPicPr>
        <p:blipFill>
          <a:blip r:embed="rId3"/>
          <a:srcRect/>
          <a:stretch/>
        </p:blipFill>
        <p:spPr>
          <a:xfrm>
            <a:off x="640080" y="0"/>
            <a:ext cx="8178800" cy="6134100"/>
          </a:xfrm>
          <a:prstGeom prst="rect">
            <a:avLst/>
          </a:prstGeom>
        </p:spPr>
      </p:pic>
      <p:sp>
        <p:nvSpPr>
          <p:cNvPr id="2" name="Title 1"/>
          <p:cNvSpPr>
            <a:spLocks noGrp="1"/>
          </p:cNvSpPr>
          <p:nvPr>
            <p:ph type="title"/>
          </p:nvPr>
        </p:nvSpPr>
        <p:spPr/>
        <p:txBody>
          <a:bodyPr/>
          <a:lstStyle/>
          <a:p>
            <a:r>
              <a:rPr lang="en-US" dirty="0"/>
              <a:t>DART/CAM 6 Reanalysis Timeline</a:t>
            </a:r>
          </a:p>
        </p:txBody>
      </p:sp>
      <p:sp>
        <p:nvSpPr>
          <p:cNvPr id="3" name="Slide Number Placeholder 2">
            <a:extLst>
              <a:ext uri="{FF2B5EF4-FFF2-40B4-BE49-F238E27FC236}">
                <a16:creationId xmlns:a16="http://schemas.microsoft.com/office/drawing/2014/main" id="{96C21E51-202F-0840-B51A-8ACA63469E8D}"/>
              </a:ext>
            </a:extLst>
          </p:cNvPr>
          <p:cNvSpPr>
            <a:spLocks noGrp="1"/>
          </p:cNvSpPr>
          <p:nvPr>
            <p:ph type="sldNum" sz="quarter" idx="12"/>
          </p:nvPr>
        </p:nvSpPr>
        <p:spPr/>
        <p:txBody>
          <a:bodyPr/>
          <a:lstStyle/>
          <a:p>
            <a:pPr algn="r"/>
            <a:fld id="{283B4FF1-25A9-3741-B230-AA79218BFD91}" type="slidenum">
              <a:rPr lang="en-US" sz="1200" smtClean="0"/>
              <a:pPr algn="r"/>
              <a:t>12</a:t>
            </a:fld>
            <a:r>
              <a:rPr lang="en-US" sz="1200" dirty="0"/>
              <a:t> </a:t>
            </a:r>
          </a:p>
        </p:txBody>
      </p:sp>
    </p:spTree>
    <p:extLst>
      <p:ext uri="{BB962C8B-B14F-4D97-AF65-F5344CB8AC3E}">
        <p14:creationId xmlns:p14="http://schemas.microsoft.com/office/powerpoint/2010/main" val="3133372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F12C0-8CDE-D544-9869-D58A33DFF994}"/>
              </a:ext>
            </a:extLst>
          </p:cNvPr>
          <p:cNvPicPr>
            <a:picLocks noChangeAspect="1"/>
          </p:cNvPicPr>
          <p:nvPr/>
        </p:nvPicPr>
        <p:blipFill>
          <a:blip r:embed="rId3"/>
          <a:srcRect/>
          <a:stretch/>
        </p:blipFill>
        <p:spPr>
          <a:xfrm>
            <a:off x="640080" y="0"/>
            <a:ext cx="8178800" cy="6134100"/>
          </a:xfrm>
          <a:prstGeom prst="rect">
            <a:avLst/>
          </a:prstGeom>
        </p:spPr>
      </p:pic>
      <p:sp>
        <p:nvSpPr>
          <p:cNvPr id="2" name="Title 1"/>
          <p:cNvSpPr>
            <a:spLocks noGrp="1"/>
          </p:cNvSpPr>
          <p:nvPr>
            <p:ph type="title"/>
          </p:nvPr>
        </p:nvSpPr>
        <p:spPr/>
        <p:txBody>
          <a:bodyPr/>
          <a:lstStyle/>
          <a:p>
            <a:r>
              <a:rPr lang="en-US" dirty="0"/>
              <a:t>DART/CAM 6 Reanalysis Timeline</a:t>
            </a:r>
          </a:p>
        </p:txBody>
      </p:sp>
      <p:sp>
        <p:nvSpPr>
          <p:cNvPr id="3" name="TextBox 2">
            <a:extLst>
              <a:ext uri="{FF2B5EF4-FFF2-40B4-BE49-F238E27FC236}">
                <a16:creationId xmlns:a16="http://schemas.microsoft.com/office/drawing/2014/main" id="{B37296F5-4618-124D-81A4-350AD08F850F}"/>
              </a:ext>
            </a:extLst>
          </p:cNvPr>
          <p:cNvSpPr txBox="1"/>
          <p:nvPr/>
        </p:nvSpPr>
        <p:spPr>
          <a:xfrm>
            <a:off x="796834" y="4728754"/>
            <a:ext cx="7276012" cy="369332"/>
          </a:xfrm>
          <a:prstGeom prst="rect">
            <a:avLst/>
          </a:prstGeom>
          <a:noFill/>
        </p:spPr>
        <p:txBody>
          <a:bodyPr wrap="square" rtlCol="0">
            <a:spAutoFit/>
          </a:bodyPr>
          <a:lstStyle/>
          <a:p>
            <a:r>
              <a:rPr lang="en-US" dirty="0"/>
              <a:t>CAM 6 Phase 1 Supported by NCAR Strategic Capability (NSC) </a:t>
            </a:r>
          </a:p>
        </p:txBody>
      </p:sp>
      <p:sp>
        <p:nvSpPr>
          <p:cNvPr id="5" name="Slide Number Placeholder 4">
            <a:extLst>
              <a:ext uri="{FF2B5EF4-FFF2-40B4-BE49-F238E27FC236}">
                <a16:creationId xmlns:a16="http://schemas.microsoft.com/office/drawing/2014/main" id="{EE1E23F4-9502-1646-A1F4-FD8F59BC52F4}"/>
              </a:ext>
            </a:extLst>
          </p:cNvPr>
          <p:cNvSpPr>
            <a:spLocks noGrp="1"/>
          </p:cNvSpPr>
          <p:nvPr>
            <p:ph type="sldNum" sz="quarter" idx="12"/>
          </p:nvPr>
        </p:nvSpPr>
        <p:spPr/>
        <p:txBody>
          <a:bodyPr/>
          <a:lstStyle/>
          <a:p>
            <a:pPr algn="r"/>
            <a:fld id="{283B4FF1-25A9-3741-B230-AA79218BFD91}" type="slidenum">
              <a:rPr lang="en-US" sz="1200" smtClean="0"/>
              <a:pPr algn="r"/>
              <a:t>13</a:t>
            </a:fld>
            <a:r>
              <a:rPr lang="en-US" sz="1200" dirty="0"/>
              <a:t> </a:t>
            </a:r>
          </a:p>
        </p:txBody>
      </p:sp>
    </p:spTree>
    <p:extLst>
      <p:ext uri="{BB962C8B-B14F-4D97-AF65-F5344CB8AC3E}">
        <p14:creationId xmlns:p14="http://schemas.microsoft.com/office/powerpoint/2010/main" val="3502467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3F12C0-8CDE-D544-9869-D58A33DFF994}"/>
              </a:ext>
            </a:extLst>
          </p:cNvPr>
          <p:cNvPicPr>
            <a:picLocks noChangeAspect="1"/>
          </p:cNvPicPr>
          <p:nvPr/>
        </p:nvPicPr>
        <p:blipFill>
          <a:blip r:embed="rId3"/>
          <a:srcRect/>
          <a:stretch/>
        </p:blipFill>
        <p:spPr>
          <a:xfrm>
            <a:off x="640080" y="0"/>
            <a:ext cx="8178800" cy="6134100"/>
          </a:xfrm>
          <a:prstGeom prst="rect">
            <a:avLst/>
          </a:prstGeom>
        </p:spPr>
      </p:pic>
      <p:sp>
        <p:nvSpPr>
          <p:cNvPr id="2" name="Title 1"/>
          <p:cNvSpPr>
            <a:spLocks noGrp="1"/>
          </p:cNvSpPr>
          <p:nvPr>
            <p:ph type="title"/>
          </p:nvPr>
        </p:nvSpPr>
        <p:spPr/>
        <p:txBody>
          <a:bodyPr/>
          <a:lstStyle/>
          <a:p>
            <a:r>
              <a:rPr lang="en-US" dirty="0"/>
              <a:t>DART/CAM 6 Reanalysis Timeline</a:t>
            </a:r>
          </a:p>
        </p:txBody>
      </p:sp>
      <p:sp>
        <p:nvSpPr>
          <p:cNvPr id="5" name="TextBox 4">
            <a:extLst>
              <a:ext uri="{FF2B5EF4-FFF2-40B4-BE49-F238E27FC236}">
                <a16:creationId xmlns:a16="http://schemas.microsoft.com/office/drawing/2014/main" id="{F47FF500-CB48-8743-BEDD-B9353E81D3C1}"/>
              </a:ext>
            </a:extLst>
          </p:cNvPr>
          <p:cNvSpPr txBox="1"/>
          <p:nvPr/>
        </p:nvSpPr>
        <p:spPr>
          <a:xfrm>
            <a:off x="796834" y="4728754"/>
            <a:ext cx="7276012" cy="369332"/>
          </a:xfrm>
          <a:prstGeom prst="rect">
            <a:avLst/>
          </a:prstGeom>
          <a:noFill/>
        </p:spPr>
        <p:txBody>
          <a:bodyPr wrap="square" rtlCol="0">
            <a:spAutoFit/>
          </a:bodyPr>
          <a:lstStyle/>
          <a:p>
            <a:r>
              <a:rPr lang="en-US" dirty="0"/>
              <a:t>CAM 6 Phase 2 Contingent on Additional NCAR Computational Resources </a:t>
            </a:r>
          </a:p>
        </p:txBody>
      </p:sp>
      <p:sp>
        <p:nvSpPr>
          <p:cNvPr id="3" name="Slide Number Placeholder 2">
            <a:extLst>
              <a:ext uri="{FF2B5EF4-FFF2-40B4-BE49-F238E27FC236}">
                <a16:creationId xmlns:a16="http://schemas.microsoft.com/office/drawing/2014/main" id="{98FF09FA-6977-294B-BEDE-79A2CC188EB0}"/>
              </a:ext>
            </a:extLst>
          </p:cNvPr>
          <p:cNvSpPr>
            <a:spLocks noGrp="1"/>
          </p:cNvSpPr>
          <p:nvPr>
            <p:ph type="sldNum" sz="quarter" idx="12"/>
          </p:nvPr>
        </p:nvSpPr>
        <p:spPr/>
        <p:txBody>
          <a:bodyPr/>
          <a:lstStyle/>
          <a:p>
            <a:pPr algn="r"/>
            <a:fld id="{283B4FF1-25A9-3741-B230-AA79218BFD91}" type="slidenum">
              <a:rPr lang="en-US" sz="1200" smtClean="0"/>
              <a:pPr algn="r"/>
              <a:t>14</a:t>
            </a:fld>
            <a:r>
              <a:rPr lang="en-US" sz="1200" dirty="0"/>
              <a:t> </a:t>
            </a:r>
          </a:p>
        </p:txBody>
      </p:sp>
    </p:spTree>
    <p:extLst>
      <p:ext uri="{BB962C8B-B14F-4D97-AF65-F5344CB8AC3E}">
        <p14:creationId xmlns:p14="http://schemas.microsoft.com/office/powerpoint/2010/main" val="864997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7"/>
            <a:ext cx="8307978" cy="2400657"/>
          </a:xfrm>
          <a:prstGeom prst="rect">
            <a:avLst/>
          </a:prstGeom>
          <a:noFill/>
        </p:spPr>
        <p:txBody>
          <a:bodyPr wrap="square" rtlCol="0">
            <a:spAutoFit/>
          </a:bodyPr>
          <a:lstStyle/>
          <a:p>
            <a:r>
              <a:rPr lang="en-US" sz="2200" dirty="0"/>
              <a:t>Four output products available as they are completed:</a:t>
            </a:r>
          </a:p>
          <a:p>
            <a:endParaRPr lang="en-US" sz="2200" dirty="0"/>
          </a:p>
          <a:p>
            <a:pPr marL="342900" indent="-342900">
              <a:buAutoNum type="arabicPeriod"/>
            </a:pPr>
            <a:r>
              <a:rPr lang="en-US" sz="2200" dirty="0"/>
              <a:t>80-Member ensemble of CAM6 initial conditions.</a:t>
            </a:r>
          </a:p>
          <a:p>
            <a:pPr marL="342900" indent="-342900">
              <a:buAutoNum type="arabicPeriod"/>
            </a:pPr>
            <a:r>
              <a:rPr lang="en-US" sz="2200" dirty="0"/>
              <a:t>80-Member ensemble of forcing files for other CESM components.</a:t>
            </a:r>
          </a:p>
          <a:p>
            <a:pPr marL="342900" indent="-342900">
              <a:buAutoNum type="arabicPeriod"/>
            </a:pPr>
            <a:r>
              <a:rPr lang="en-US" sz="2200" dirty="0"/>
              <a:t>Comparison of CAM6 6-hour forecasts to observations.</a:t>
            </a:r>
          </a:p>
          <a:p>
            <a:pPr marL="342900" indent="-342900">
              <a:buAutoNum type="arabicPeriod"/>
            </a:pPr>
            <a:r>
              <a:rPr lang="en-US" sz="2200" dirty="0"/>
              <a:t>Ensemble mean and spread.</a:t>
            </a:r>
          </a:p>
          <a:p>
            <a:pPr marL="342900" indent="-342900">
              <a:buAutoNum type="arabicPeriod"/>
            </a:pPr>
            <a:endParaRPr lang="en-US" dirty="0"/>
          </a:p>
        </p:txBody>
      </p:sp>
      <p:sp>
        <p:nvSpPr>
          <p:cNvPr id="4" name="Slide Number Placeholder 3">
            <a:extLst>
              <a:ext uri="{FF2B5EF4-FFF2-40B4-BE49-F238E27FC236}">
                <a16:creationId xmlns:a16="http://schemas.microsoft.com/office/drawing/2014/main" id="{4E1CDB25-E250-0C47-B9AB-148B2A61265E}"/>
              </a:ext>
            </a:extLst>
          </p:cNvPr>
          <p:cNvSpPr>
            <a:spLocks noGrp="1"/>
          </p:cNvSpPr>
          <p:nvPr>
            <p:ph type="sldNum" sz="quarter" idx="12"/>
          </p:nvPr>
        </p:nvSpPr>
        <p:spPr/>
        <p:txBody>
          <a:bodyPr/>
          <a:lstStyle/>
          <a:p>
            <a:pPr algn="r"/>
            <a:fld id="{283B4FF1-25A9-3741-B230-AA79218BFD91}" type="slidenum">
              <a:rPr lang="en-US" sz="1200" smtClean="0"/>
              <a:pPr algn="r"/>
              <a:t>15</a:t>
            </a:fld>
            <a:r>
              <a:rPr lang="en-US" sz="1200" dirty="0"/>
              <a:t> </a:t>
            </a:r>
          </a:p>
        </p:txBody>
      </p:sp>
    </p:spTree>
    <p:extLst>
      <p:ext uri="{BB962C8B-B14F-4D97-AF65-F5344CB8AC3E}">
        <p14:creationId xmlns:p14="http://schemas.microsoft.com/office/powerpoint/2010/main" val="2559442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F13DA-A478-B14B-9A8E-24946E7719B5}"/>
              </a:ext>
            </a:extLst>
          </p:cNvPr>
          <p:cNvPicPr>
            <a:picLocks noChangeAspect="1"/>
          </p:cNvPicPr>
          <p:nvPr/>
        </p:nvPicPr>
        <p:blipFill rotWithShape="1">
          <a:blip r:embed="rId3"/>
          <a:srcRect l="19172" r="17169"/>
          <a:stretch/>
        </p:blipFill>
        <p:spPr>
          <a:xfrm rot="16200000">
            <a:off x="5017300" y="2366175"/>
            <a:ext cx="2721279" cy="5532120"/>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1723549"/>
          </a:xfrm>
          <a:prstGeom prst="rect">
            <a:avLst/>
          </a:prstGeom>
          <a:noFill/>
        </p:spPr>
        <p:txBody>
          <a:bodyPr wrap="square" rtlCol="0">
            <a:spAutoFit/>
          </a:bodyPr>
          <a:lstStyle/>
          <a:p>
            <a:r>
              <a:rPr lang="en-US" sz="2200" dirty="0"/>
              <a:t>1. 80-Member ensemble of CAM6 initial conditions.</a:t>
            </a:r>
          </a:p>
          <a:p>
            <a:pPr marL="457200" indent="-457200">
              <a:buAutoNum type="arabicPeriod"/>
            </a:pPr>
            <a:endParaRPr lang="en-US" sz="2200" dirty="0"/>
          </a:p>
          <a:p>
            <a:r>
              <a:rPr lang="en-US" sz="2200" dirty="0">
                <a:solidFill>
                  <a:srgbClr val="FF0000"/>
                </a:solidFill>
              </a:rPr>
              <a:t>Available once per week. </a:t>
            </a:r>
          </a:p>
          <a:p>
            <a:r>
              <a:rPr lang="en-US" sz="2200" dirty="0"/>
              <a:t>	</a:t>
            </a:r>
          </a:p>
          <a:p>
            <a:endParaRPr lang="en-US" dirty="0"/>
          </a:p>
        </p:txBody>
      </p:sp>
      <p:sp>
        <p:nvSpPr>
          <p:cNvPr id="6" name="TextBox 5">
            <a:extLst>
              <a:ext uri="{FF2B5EF4-FFF2-40B4-BE49-F238E27FC236}">
                <a16:creationId xmlns:a16="http://schemas.microsoft.com/office/drawing/2014/main" id="{705E0BE1-90AF-BE41-AD90-47142DA25A2F}"/>
              </a:ext>
            </a:extLst>
          </p:cNvPr>
          <p:cNvSpPr txBox="1"/>
          <p:nvPr/>
        </p:nvSpPr>
        <p:spPr>
          <a:xfrm>
            <a:off x="548638" y="2512911"/>
            <a:ext cx="7315201" cy="1754326"/>
          </a:xfrm>
          <a:prstGeom prst="rect">
            <a:avLst/>
          </a:prstGeom>
          <a:noFill/>
        </p:spPr>
        <p:txBody>
          <a:bodyPr wrap="square" rtlCol="0">
            <a:spAutoFit/>
          </a:bodyPr>
          <a:lstStyle/>
          <a:p>
            <a:r>
              <a:rPr lang="en-US" dirty="0"/>
              <a:t>High-quality, 1 degree initial conditions.</a:t>
            </a:r>
          </a:p>
          <a:p>
            <a:r>
              <a:rPr lang="en-US" dirty="0"/>
              <a:t>Members sample initial condition uncertainty (not ad hoc perturbations).</a:t>
            </a:r>
          </a:p>
          <a:p>
            <a:r>
              <a:rPr lang="en-US" dirty="0"/>
              <a:t>Consistent with CAM dynamics, minimize forecast spin-up.</a:t>
            </a:r>
          </a:p>
          <a:p>
            <a:r>
              <a:rPr lang="en-US" dirty="0"/>
              <a:t>Only biases present are from CAM, not another model.</a:t>
            </a:r>
          </a:p>
          <a:p>
            <a:r>
              <a:rPr lang="en-US" dirty="0"/>
              <a:t>Can be down/up-scaled for different resolutions.</a:t>
            </a:r>
          </a:p>
          <a:p>
            <a:endParaRPr lang="en-US" dirty="0"/>
          </a:p>
        </p:txBody>
      </p:sp>
      <p:sp>
        <p:nvSpPr>
          <p:cNvPr id="4" name="Slide Number Placeholder 3">
            <a:extLst>
              <a:ext uri="{FF2B5EF4-FFF2-40B4-BE49-F238E27FC236}">
                <a16:creationId xmlns:a16="http://schemas.microsoft.com/office/drawing/2014/main" id="{825E4D07-6648-4E4E-A5D4-024C60B86A81}"/>
              </a:ext>
            </a:extLst>
          </p:cNvPr>
          <p:cNvSpPr>
            <a:spLocks noGrp="1"/>
          </p:cNvSpPr>
          <p:nvPr>
            <p:ph type="sldNum" sz="quarter" idx="12"/>
          </p:nvPr>
        </p:nvSpPr>
        <p:spPr/>
        <p:txBody>
          <a:bodyPr/>
          <a:lstStyle/>
          <a:p>
            <a:pPr algn="r"/>
            <a:fld id="{283B4FF1-25A9-3741-B230-AA79218BFD91}" type="slidenum">
              <a:rPr lang="en-US" sz="1200" smtClean="0"/>
              <a:pPr algn="r"/>
              <a:t>16</a:t>
            </a:fld>
            <a:r>
              <a:rPr lang="en-US" sz="1200" dirty="0"/>
              <a:t> </a:t>
            </a:r>
          </a:p>
        </p:txBody>
      </p:sp>
    </p:spTree>
    <p:extLst>
      <p:ext uri="{BB962C8B-B14F-4D97-AF65-F5344CB8AC3E}">
        <p14:creationId xmlns:p14="http://schemas.microsoft.com/office/powerpoint/2010/main" val="1826570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5447645"/>
          </a:xfrm>
          <a:prstGeom prst="rect">
            <a:avLst/>
          </a:prstGeom>
          <a:noFill/>
        </p:spPr>
        <p:txBody>
          <a:bodyPr wrap="square" rtlCol="0">
            <a:spAutoFit/>
          </a:bodyPr>
          <a:lstStyle/>
          <a:p>
            <a:r>
              <a:rPr lang="en-US" sz="2200" dirty="0"/>
              <a:t>2. 80-Member ensemble of forcing files for other CESM components.</a:t>
            </a:r>
          </a:p>
          <a:p>
            <a:endParaRPr lang="en-US" sz="2200" dirty="0"/>
          </a:p>
          <a:p>
            <a:r>
              <a:rPr lang="en-US" sz="2200" dirty="0">
                <a:solidFill>
                  <a:srgbClr val="FF0000"/>
                </a:solidFill>
              </a:rPr>
              <a:t>Available hourly to daily as appropriate for each variable. </a:t>
            </a:r>
          </a:p>
          <a:p>
            <a:endParaRPr lang="en-US" sz="2200" dirty="0">
              <a:solidFill>
                <a:srgbClr val="FF0000"/>
              </a:solidFill>
            </a:endParaRPr>
          </a:p>
          <a:p>
            <a:r>
              <a:rPr lang="en-US" sz="2200" dirty="0"/>
              <a:t>Provide forcing for ensemble simulations or data assimilation.</a:t>
            </a:r>
          </a:p>
          <a:p>
            <a:endParaRPr lang="en-US" sz="2200" dirty="0">
              <a:solidFill>
                <a:srgbClr val="FF0000"/>
              </a:solidFill>
            </a:endParaRPr>
          </a:p>
          <a:p>
            <a:r>
              <a:rPr lang="en-US" sz="2200" dirty="0"/>
              <a:t>Can be used directly with CESM coupler to force:</a:t>
            </a:r>
          </a:p>
          <a:p>
            <a:r>
              <a:rPr lang="en-US" sz="2200" dirty="0"/>
              <a:t>	POP (MOM)</a:t>
            </a:r>
          </a:p>
          <a:p>
            <a:r>
              <a:rPr lang="en-US" sz="2200" dirty="0"/>
              <a:t>	CLM/CTSM</a:t>
            </a:r>
          </a:p>
          <a:p>
            <a:r>
              <a:rPr lang="en-US" sz="2200" dirty="0"/>
              <a:t>	CICE</a:t>
            </a:r>
          </a:p>
          <a:p>
            <a:endParaRPr lang="en-US" sz="2200" dirty="0"/>
          </a:p>
          <a:p>
            <a:r>
              <a:rPr lang="en-US" sz="2200" dirty="0"/>
              <a:t>Physically-consistent, realistic, balanced for CESM use.</a:t>
            </a:r>
          </a:p>
          <a:p>
            <a:r>
              <a:rPr lang="en-US" sz="2200" dirty="0"/>
              <a:t>Realistic ensemble uncertainty consistent with observing network.</a:t>
            </a:r>
          </a:p>
          <a:p>
            <a:endParaRPr lang="en-US" sz="2200" dirty="0">
              <a:solidFill>
                <a:srgbClr val="FF0000"/>
              </a:solidFill>
            </a:endParaRPr>
          </a:p>
          <a:p>
            <a:r>
              <a:rPr lang="en-US" sz="2200" dirty="0"/>
              <a:t>	</a:t>
            </a:r>
          </a:p>
          <a:p>
            <a:endParaRPr lang="en-US" dirty="0"/>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17</a:t>
            </a:fld>
            <a:r>
              <a:rPr lang="en-US" sz="1200" dirty="0"/>
              <a:t> </a:t>
            </a:r>
          </a:p>
        </p:txBody>
      </p:sp>
    </p:spTree>
    <p:extLst>
      <p:ext uri="{BB962C8B-B14F-4D97-AF65-F5344CB8AC3E}">
        <p14:creationId xmlns:p14="http://schemas.microsoft.com/office/powerpoint/2010/main" val="32732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F96FB0-25FC-D64C-AAEA-357C8FC94417}"/>
              </a:ext>
            </a:extLst>
          </p:cNvPr>
          <p:cNvPicPr>
            <a:picLocks noChangeAspect="1"/>
          </p:cNvPicPr>
          <p:nvPr/>
        </p:nvPicPr>
        <p:blipFill rotWithShape="1">
          <a:blip r:embed="rId3"/>
          <a:srcRect l="19660" t="13509" r="19833" b="14746"/>
          <a:stretch/>
        </p:blipFill>
        <p:spPr>
          <a:xfrm rot="16200000">
            <a:off x="2573978" y="1400953"/>
            <a:ext cx="3762302" cy="577315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18</a:t>
            </a:fld>
            <a:r>
              <a:rPr lang="en-US" sz="1200" dirty="0"/>
              <a:t> </a:t>
            </a:r>
          </a:p>
        </p:txBody>
      </p:sp>
      <p:sp>
        <p:nvSpPr>
          <p:cNvPr id="7" name="TextBox 6">
            <a:extLst>
              <a:ext uri="{FF2B5EF4-FFF2-40B4-BE49-F238E27FC236}">
                <a16:creationId xmlns:a16="http://schemas.microsoft.com/office/drawing/2014/main" id="{FAE2EF07-02F8-7D41-886C-85E63D33227C}"/>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spTree>
    <p:extLst>
      <p:ext uri="{BB962C8B-B14F-4D97-AF65-F5344CB8AC3E}">
        <p14:creationId xmlns:p14="http://schemas.microsoft.com/office/powerpoint/2010/main" val="2666552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F96FB0-25FC-D64C-AAEA-357C8FC94417}"/>
              </a:ext>
            </a:extLst>
          </p:cNvPr>
          <p:cNvPicPr>
            <a:picLocks noChangeAspect="1"/>
          </p:cNvPicPr>
          <p:nvPr/>
        </p:nvPicPr>
        <p:blipFill rotWithShape="1">
          <a:blip r:embed="rId3"/>
          <a:srcRect b="19942"/>
          <a:stretch/>
        </p:blipFill>
        <p:spPr>
          <a:xfrm>
            <a:off x="483325" y="1175602"/>
            <a:ext cx="8046720" cy="497791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19</a:t>
            </a:fld>
            <a:r>
              <a:rPr lang="en-US" sz="1200" dirty="0"/>
              <a:t> </a:t>
            </a:r>
          </a:p>
        </p:txBody>
      </p:sp>
      <p:sp>
        <p:nvSpPr>
          <p:cNvPr id="7" name="TextBox 6">
            <a:extLst>
              <a:ext uri="{FF2B5EF4-FFF2-40B4-BE49-F238E27FC236}">
                <a16:creationId xmlns:a16="http://schemas.microsoft.com/office/drawing/2014/main" id="{2495EA9D-EB38-FD4D-9813-60A850B4CBE2}"/>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spTree>
    <p:extLst>
      <p:ext uri="{BB962C8B-B14F-4D97-AF65-F5344CB8AC3E}">
        <p14:creationId xmlns:p14="http://schemas.microsoft.com/office/powerpoint/2010/main" val="2666142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2</a:t>
            </a:fld>
            <a:r>
              <a:rPr lang="en-US" sz="1200" dirty="0"/>
              <a:t> </a:t>
            </a:r>
          </a:p>
        </p:txBody>
      </p:sp>
      <p:sp>
        <p:nvSpPr>
          <p:cNvPr id="6" name="TextBox 5">
            <a:extLst>
              <a:ext uri="{FF2B5EF4-FFF2-40B4-BE49-F238E27FC236}">
                <a16:creationId xmlns:a16="http://schemas.microsoft.com/office/drawing/2014/main" id="{B02B9B33-E9B0-424E-86ED-929736F41167}"/>
              </a:ext>
            </a:extLst>
          </p:cNvPr>
          <p:cNvSpPr txBox="1"/>
          <p:nvPr/>
        </p:nvSpPr>
        <p:spPr>
          <a:xfrm>
            <a:off x="228600" y="838200"/>
            <a:ext cx="8610600" cy="3693319"/>
          </a:xfrm>
          <a:prstGeom prst="rect">
            <a:avLst/>
          </a:prstGeom>
          <a:noFill/>
        </p:spPr>
        <p:txBody>
          <a:bodyPr wrap="square" rtlCol="0">
            <a:spAutoFit/>
          </a:bodyPr>
          <a:lstStyle/>
          <a:p>
            <a:r>
              <a:rPr lang="en-US" dirty="0"/>
              <a:t>1. Evaluate weather prediction capabilities of CAM.</a:t>
            </a:r>
          </a:p>
          <a:p>
            <a:pPr marL="285750" indent="-285750">
              <a:buFont typeface="Arial" panose="020B0604020202020204" pitchFamily="34" charset="0"/>
              <a:buChar char="•"/>
            </a:pPr>
            <a:r>
              <a:rPr lang="en-US" dirty="0"/>
              <a:t>Confront climate model with observations.</a:t>
            </a:r>
          </a:p>
          <a:p>
            <a:pPr marL="285750" indent="-285750">
              <a:buFont typeface="Arial" panose="020B0604020202020204" pitchFamily="34" charset="0"/>
              <a:buChar char="•"/>
            </a:pPr>
            <a:r>
              <a:rPr lang="en-US" dirty="0"/>
              <a:t>Identify systematic short-term forecast errors.	</a:t>
            </a:r>
          </a:p>
          <a:p>
            <a:pPr marL="285750" indent="-285750">
              <a:buFont typeface="Arial" panose="020B0604020202020204" pitchFamily="34" charset="0"/>
              <a:buChar char="•"/>
            </a:pPr>
            <a:r>
              <a:rPr lang="en-US" dirty="0"/>
              <a:t>Compare to earlier CAM reanalysis.</a:t>
            </a:r>
          </a:p>
          <a:p>
            <a:endParaRPr lang="en-US" dirty="0"/>
          </a:p>
          <a:p>
            <a:r>
              <a:rPr lang="en-US" dirty="0"/>
              <a:t>2. Provide forcing for CESM component model simulations and </a:t>
            </a:r>
            <a:r>
              <a:rPr lang="en-US" dirty="0" err="1"/>
              <a:t>reanalyses</a:t>
            </a:r>
            <a:r>
              <a:rPr lang="en-US" dirty="0"/>
              <a:t>.</a:t>
            </a:r>
          </a:p>
          <a:p>
            <a:pPr marL="285750" indent="-285750">
              <a:buFont typeface="Arial" panose="020B0604020202020204" pitchFamily="34" charset="0"/>
              <a:buChar char="•"/>
            </a:pPr>
            <a:r>
              <a:rPr lang="en-US" dirty="0"/>
              <a:t>POP ocean model.</a:t>
            </a:r>
          </a:p>
          <a:p>
            <a:pPr marL="285750" indent="-285750">
              <a:buFont typeface="Arial" panose="020B0604020202020204" pitchFamily="34" charset="0"/>
              <a:buChar char="•"/>
            </a:pPr>
            <a:r>
              <a:rPr lang="en-US" dirty="0"/>
              <a:t>CLM land surface.</a:t>
            </a:r>
          </a:p>
          <a:p>
            <a:pPr marL="285750" indent="-285750">
              <a:buFont typeface="Arial" panose="020B0604020202020204" pitchFamily="34" charset="0"/>
              <a:buChar char="•"/>
            </a:pPr>
            <a:r>
              <a:rPr lang="en-US" dirty="0"/>
              <a:t>CICE sea ice model.</a:t>
            </a:r>
          </a:p>
          <a:p>
            <a:pPr marL="285750" indent="-285750">
              <a:buFont typeface="Arial" panose="020B0604020202020204" pitchFamily="34" charset="0"/>
              <a:buChar char="•"/>
            </a:pPr>
            <a:r>
              <a:rPr lang="en-US" dirty="0"/>
              <a:t>Offline chemistry transport models.</a:t>
            </a:r>
          </a:p>
          <a:p>
            <a:endParaRPr lang="en-US" dirty="0"/>
          </a:p>
          <a:p>
            <a:r>
              <a:rPr lang="en-US" dirty="0"/>
              <a:t>	</a:t>
            </a:r>
          </a:p>
          <a:p>
            <a:pPr marL="457200" indent="-457200">
              <a:buAutoNum type="arabicPeriod"/>
            </a:pPr>
            <a:endParaRPr lang="en-US" dirty="0"/>
          </a:p>
        </p:txBody>
      </p:sp>
      <p:sp>
        <p:nvSpPr>
          <p:cNvPr id="7" name="Title 1">
            <a:extLst>
              <a:ext uri="{FF2B5EF4-FFF2-40B4-BE49-F238E27FC236}">
                <a16:creationId xmlns:a16="http://schemas.microsoft.com/office/drawing/2014/main" id="{E0F67907-3D6B-354B-880A-0A948CC5BE20}"/>
              </a:ext>
            </a:extLst>
          </p:cNvPr>
          <p:cNvSpPr>
            <a:spLocks noGrp="1"/>
          </p:cNvSpPr>
          <p:nvPr>
            <p:ph type="title"/>
          </p:nvPr>
        </p:nvSpPr>
        <p:spPr/>
        <p:txBody>
          <a:bodyPr/>
          <a:lstStyle/>
          <a:p>
            <a:r>
              <a:rPr lang="en-US" sz="3200" dirty="0">
                <a:effectLst/>
              </a:rPr>
              <a:t>Motivation for an Ensemble Reanalysis with CAM</a:t>
            </a:r>
            <a:endParaRPr lang="en-US" sz="3200" dirty="0"/>
          </a:p>
        </p:txBody>
      </p:sp>
    </p:spTree>
    <p:extLst>
      <p:ext uri="{BB962C8B-B14F-4D97-AF65-F5344CB8AC3E}">
        <p14:creationId xmlns:p14="http://schemas.microsoft.com/office/powerpoint/2010/main" val="350585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20</a:t>
            </a:fld>
            <a:r>
              <a:rPr lang="en-US" sz="1200" dirty="0"/>
              <a:t> </a:t>
            </a:r>
          </a:p>
        </p:txBody>
      </p:sp>
      <p:sp>
        <p:nvSpPr>
          <p:cNvPr id="7" name="TextBox 6">
            <a:extLst>
              <a:ext uri="{FF2B5EF4-FFF2-40B4-BE49-F238E27FC236}">
                <a16:creationId xmlns:a16="http://schemas.microsoft.com/office/drawing/2014/main" id="{2495EA9D-EB38-FD4D-9813-60A850B4CBE2}"/>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pic>
        <p:nvPicPr>
          <p:cNvPr id="11" name="Picture 10">
            <a:extLst>
              <a:ext uri="{FF2B5EF4-FFF2-40B4-BE49-F238E27FC236}">
                <a16:creationId xmlns:a16="http://schemas.microsoft.com/office/drawing/2014/main" id="{34428E7A-BC32-8341-A45D-13F5AF9B75FD}"/>
              </a:ext>
            </a:extLst>
          </p:cNvPr>
          <p:cNvPicPr>
            <a:picLocks noChangeAspect="1"/>
          </p:cNvPicPr>
          <p:nvPr/>
        </p:nvPicPr>
        <p:blipFill rotWithShape="1">
          <a:blip r:embed="rId3"/>
          <a:srcRect l="20629" t="15024" r="20304" b="14541"/>
          <a:stretch/>
        </p:blipFill>
        <p:spPr>
          <a:xfrm rot="16200000">
            <a:off x="2689982" y="1445798"/>
            <a:ext cx="3673778" cy="5669274"/>
          </a:xfrm>
          <a:prstGeom prst="rect">
            <a:avLst/>
          </a:prstGeom>
        </p:spPr>
      </p:pic>
    </p:spTree>
    <p:extLst>
      <p:ext uri="{BB962C8B-B14F-4D97-AF65-F5344CB8AC3E}">
        <p14:creationId xmlns:p14="http://schemas.microsoft.com/office/powerpoint/2010/main" val="629649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430887"/>
          </a:xfrm>
          <a:prstGeom prst="rect">
            <a:avLst/>
          </a:prstGeom>
          <a:noFill/>
        </p:spPr>
        <p:txBody>
          <a:bodyPr wrap="square" rtlCol="0">
            <a:spAutoFit/>
          </a:bodyPr>
          <a:lstStyle/>
          <a:p>
            <a:r>
              <a:rPr lang="en-US" sz="2200" dirty="0"/>
              <a:t>2. 80-Member ensemble of forcing files for other CESM components.</a:t>
            </a:r>
          </a:p>
        </p:txBody>
      </p:sp>
      <p:sp>
        <p:nvSpPr>
          <p:cNvPr id="4" name="Slide Number Placeholder 3">
            <a:extLst>
              <a:ext uri="{FF2B5EF4-FFF2-40B4-BE49-F238E27FC236}">
                <a16:creationId xmlns:a16="http://schemas.microsoft.com/office/drawing/2014/main" id="{E55D6025-9374-3549-BFF4-0187B601722F}"/>
              </a:ext>
            </a:extLst>
          </p:cNvPr>
          <p:cNvSpPr>
            <a:spLocks noGrp="1"/>
          </p:cNvSpPr>
          <p:nvPr>
            <p:ph type="sldNum" sz="quarter" idx="12"/>
          </p:nvPr>
        </p:nvSpPr>
        <p:spPr/>
        <p:txBody>
          <a:bodyPr/>
          <a:lstStyle/>
          <a:p>
            <a:pPr algn="r"/>
            <a:fld id="{283B4FF1-25A9-3741-B230-AA79218BFD91}" type="slidenum">
              <a:rPr lang="en-US" sz="1200" smtClean="0"/>
              <a:pPr algn="r"/>
              <a:t>21</a:t>
            </a:fld>
            <a:r>
              <a:rPr lang="en-US" sz="1200" dirty="0"/>
              <a:t> </a:t>
            </a:r>
          </a:p>
        </p:txBody>
      </p:sp>
      <p:sp>
        <p:nvSpPr>
          <p:cNvPr id="7" name="TextBox 6">
            <a:extLst>
              <a:ext uri="{FF2B5EF4-FFF2-40B4-BE49-F238E27FC236}">
                <a16:creationId xmlns:a16="http://schemas.microsoft.com/office/drawing/2014/main" id="{2495EA9D-EB38-FD4D-9813-60A850B4CBE2}"/>
              </a:ext>
            </a:extLst>
          </p:cNvPr>
          <p:cNvSpPr txBox="1"/>
          <p:nvPr/>
        </p:nvSpPr>
        <p:spPr>
          <a:xfrm>
            <a:off x="7279697" y="4451618"/>
            <a:ext cx="1556425" cy="923330"/>
          </a:xfrm>
          <a:prstGeom prst="rect">
            <a:avLst/>
          </a:prstGeom>
          <a:noFill/>
        </p:spPr>
        <p:txBody>
          <a:bodyPr wrap="square" rtlCol="0">
            <a:spAutoFit/>
          </a:bodyPr>
          <a:lstStyle/>
          <a:p>
            <a:r>
              <a:rPr lang="en-US" dirty="0"/>
              <a:t>Black is ensemble mean.</a:t>
            </a:r>
          </a:p>
        </p:txBody>
      </p:sp>
      <p:pic>
        <p:nvPicPr>
          <p:cNvPr id="6" name="Picture 5">
            <a:extLst>
              <a:ext uri="{FF2B5EF4-FFF2-40B4-BE49-F238E27FC236}">
                <a16:creationId xmlns:a16="http://schemas.microsoft.com/office/drawing/2014/main" id="{4268063D-4A3F-B940-9514-D9ED83DA3258}"/>
              </a:ext>
            </a:extLst>
          </p:cNvPr>
          <p:cNvPicPr>
            <a:picLocks noChangeAspect="1"/>
          </p:cNvPicPr>
          <p:nvPr/>
        </p:nvPicPr>
        <p:blipFill rotWithShape="1">
          <a:blip r:embed="rId3"/>
          <a:srcRect t="5628" r="11531" b="19394"/>
          <a:stretch/>
        </p:blipFill>
        <p:spPr>
          <a:xfrm>
            <a:off x="475013" y="1526326"/>
            <a:ext cx="7125935" cy="4666727"/>
          </a:xfrm>
          <a:prstGeom prst="rect">
            <a:avLst/>
          </a:prstGeom>
        </p:spPr>
      </p:pic>
    </p:spTree>
    <p:extLst>
      <p:ext uri="{BB962C8B-B14F-4D97-AF65-F5344CB8AC3E}">
        <p14:creationId xmlns:p14="http://schemas.microsoft.com/office/powerpoint/2010/main" val="1525223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sp>
        <p:nvSpPr>
          <p:cNvPr id="3" name="TextBox 2">
            <a:extLst>
              <a:ext uri="{FF2B5EF4-FFF2-40B4-BE49-F238E27FC236}">
                <a16:creationId xmlns:a16="http://schemas.microsoft.com/office/drawing/2014/main" id="{2B29599C-62CC-504A-80B6-2D216FB5D9C0}"/>
              </a:ext>
            </a:extLst>
          </p:cNvPr>
          <p:cNvSpPr txBox="1"/>
          <p:nvPr/>
        </p:nvSpPr>
        <p:spPr>
          <a:xfrm>
            <a:off x="418011" y="1084218"/>
            <a:ext cx="8177349" cy="3416320"/>
          </a:xfrm>
          <a:prstGeom prst="rect">
            <a:avLst/>
          </a:prstGeom>
          <a:noFill/>
        </p:spPr>
        <p:txBody>
          <a:bodyPr wrap="square" rtlCol="0">
            <a:spAutoFit/>
          </a:bodyPr>
          <a:lstStyle/>
          <a:p>
            <a:r>
              <a:rPr lang="en-US" sz="2200" dirty="0"/>
              <a:t>3. Comparison of CAM6 6-hour forecasts to observations.</a:t>
            </a:r>
          </a:p>
          <a:p>
            <a:endParaRPr lang="en-US" sz="2200" dirty="0"/>
          </a:p>
          <a:p>
            <a:r>
              <a:rPr lang="en-US" sz="2200" dirty="0">
                <a:solidFill>
                  <a:srgbClr val="FF0000"/>
                </a:solidFill>
              </a:rPr>
              <a:t>Available every 6 hours. </a:t>
            </a:r>
          </a:p>
          <a:p>
            <a:endParaRPr lang="en-US" sz="2200" dirty="0">
              <a:solidFill>
                <a:srgbClr val="FF0000"/>
              </a:solidFill>
            </a:endParaRPr>
          </a:p>
          <a:p>
            <a:r>
              <a:rPr lang="en-US" sz="2200" dirty="0"/>
              <a:t>Reveal CAM6 model systematic differences from observations.</a:t>
            </a:r>
          </a:p>
          <a:p>
            <a:r>
              <a:rPr lang="en-US" sz="2200" dirty="0"/>
              <a:t>Short-term systematic errors often related to longer-term.</a:t>
            </a:r>
          </a:p>
          <a:p>
            <a:r>
              <a:rPr lang="en-US" sz="2200" dirty="0"/>
              <a:t>Can focus on specific regions and quantities.</a:t>
            </a:r>
          </a:p>
          <a:p>
            <a:r>
              <a:rPr lang="en-US" sz="2200" dirty="0"/>
              <a:t>Helpful as baseline for new model development.</a:t>
            </a:r>
          </a:p>
          <a:p>
            <a:r>
              <a:rPr lang="en-US" sz="2200" dirty="0"/>
              <a:t>	</a:t>
            </a:r>
          </a:p>
          <a:p>
            <a:endParaRPr lang="en-US" dirty="0"/>
          </a:p>
        </p:txBody>
      </p:sp>
      <p:sp>
        <p:nvSpPr>
          <p:cNvPr id="4" name="Slide Number Placeholder 3">
            <a:extLst>
              <a:ext uri="{FF2B5EF4-FFF2-40B4-BE49-F238E27FC236}">
                <a16:creationId xmlns:a16="http://schemas.microsoft.com/office/drawing/2014/main" id="{FBBE7F18-7CB1-BC4C-B2DD-D8B542BB44B2}"/>
              </a:ext>
            </a:extLst>
          </p:cNvPr>
          <p:cNvSpPr>
            <a:spLocks noGrp="1"/>
          </p:cNvSpPr>
          <p:nvPr>
            <p:ph type="sldNum" sz="quarter" idx="12"/>
          </p:nvPr>
        </p:nvSpPr>
        <p:spPr/>
        <p:txBody>
          <a:bodyPr/>
          <a:lstStyle/>
          <a:p>
            <a:pPr algn="r"/>
            <a:fld id="{283B4FF1-25A9-3741-B230-AA79218BFD91}" type="slidenum">
              <a:rPr lang="en-US" sz="1200" smtClean="0"/>
              <a:pPr algn="r"/>
              <a:t>22</a:t>
            </a:fld>
            <a:r>
              <a:rPr lang="en-US" sz="1200" dirty="0"/>
              <a:t> </a:t>
            </a:r>
          </a:p>
        </p:txBody>
      </p:sp>
    </p:spTree>
    <p:extLst>
      <p:ext uri="{BB962C8B-B14F-4D97-AF65-F5344CB8AC3E}">
        <p14:creationId xmlns:p14="http://schemas.microsoft.com/office/powerpoint/2010/main" val="694595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rcRect/>
          <a:stretch/>
        </p:blipFill>
        <p:spPr>
          <a:xfrm>
            <a:off x="1074420" y="1776715"/>
            <a:ext cx="3497580" cy="4526280"/>
          </a:xfrm>
          <a:prstGeom prst="rect">
            <a:avLst/>
          </a:prstGeom>
        </p:spPr>
      </p:pic>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Temperature profiles, September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23</a:t>
            </a:fld>
            <a:r>
              <a:rPr lang="en-US" sz="1200" dirty="0"/>
              <a:t> </a:t>
            </a:r>
          </a:p>
        </p:txBody>
      </p:sp>
      <p:sp>
        <p:nvSpPr>
          <p:cNvPr id="4" name="TextBox 3">
            <a:extLst>
              <a:ext uri="{FF2B5EF4-FFF2-40B4-BE49-F238E27FC236}">
                <a16:creationId xmlns:a16="http://schemas.microsoft.com/office/drawing/2014/main" id="{F99F6712-842A-1F4C-9A85-33583A3BF990}"/>
              </a:ext>
            </a:extLst>
          </p:cNvPr>
          <p:cNvSpPr txBox="1"/>
          <p:nvPr/>
        </p:nvSpPr>
        <p:spPr>
          <a:xfrm>
            <a:off x="509266" y="3509856"/>
            <a:ext cx="953310" cy="369332"/>
          </a:xfrm>
          <a:prstGeom prst="rect">
            <a:avLst/>
          </a:prstGeom>
          <a:noFill/>
        </p:spPr>
        <p:txBody>
          <a:bodyPr wrap="square" rtlCol="0">
            <a:spAutoFit/>
          </a:bodyPr>
          <a:lstStyle/>
          <a:p>
            <a:r>
              <a:rPr lang="en-US" dirty="0"/>
              <a:t>Bias</a:t>
            </a:r>
          </a:p>
        </p:txBody>
      </p:sp>
      <p:cxnSp>
        <p:nvCxnSpPr>
          <p:cNvPr id="10" name="Straight Arrow Connector 9">
            <a:extLst>
              <a:ext uri="{FF2B5EF4-FFF2-40B4-BE49-F238E27FC236}">
                <a16:creationId xmlns:a16="http://schemas.microsoft.com/office/drawing/2014/main" id="{105CE03A-23BA-754A-B1CA-E9CDDF175A26}"/>
              </a:ext>
            </a:extLst>
          </p:cNvPr>
          <p:cNvCxnSpPr/>
          <p:nvPr/>
        </p:nvCxnSpPr>
        <p:spPr>
          <a:xfrm>
            <a:off x="1074745" y="3762616"/>
            <a:ext cx="1036482" cy="51556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748B997-F5F7-384E-957F-5903DC749134}"/>
              </a:ext>
            </a:extLst>
          </p:cNvPr>
          <p:cNvSpPr txBox="1"/>
          <p:nvPr/>
        </p:nvSpPr>
        <p:spPr>
          <a:xfrm>
            <a:off x="4085617" y="3015574"/>
            <a:ext cx="875489" cy="369332"/>
          </a:xfrm>
          <a:prstGeom prst="rect">
            <a:avLst/>
          </a:prstGeom>
          <a:noFill/>
        </p:spPr>
        <p:txBody>
          <a:bodyPr wrap="square" rtlCol="0">
            <a:spAutoFit/>
          </a:bodyPr>
          <a:lstStyle/>
          <a:p>
            <a:r>
              <a:rPr lang="en-US" dirty="0"/>
              <a:t>RMSE</a:t>
            </a:r>
          </a:p>
        </p:txBody>
      </p:sp>
      <p:cxnSp>
        <p:nvCxnSpPr>
          <p:cNvPr id="14" name="Straight Arrow Connector 13">
            <a:extLst>
              <a:ext uri="{FF2B5EF4-FFF2-40B4-BE49-F238E27FC236}">
                <a16:creationId xmlns:a16="http://schemas.microsoft.com/office/drawing/2014/main" id="{FEC92C35-8A23-2E4B-A65F-61CF6350E68E}"/>
              </a:ext>
            </a:extLst>
          </p:cNvPr>
          <p:cNvCxnSpPr/>
          <p:nvPr/>
        </p:nvCxnSpPr>
        <p:spPr>
          <a:xfrm flipH="1">
            <a:off x="3054485" y="3307404"/>
            <a:ext cx="1021404" cy="571784"/>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2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rcRect/>
          <a:stretch/>
        </p:blipFill>
        <p:spPr>
          <a:xfrm>
            <a:off x="1074420" y="1776715"/>
            <a:ext cx="3497580" cy="4526280"/>
          </a:xfrm>
          <a:prstGeom prst="rect">
            <a:avLst/>
          </a:prstGeom>
        </p:spPr>
      </p:pic>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Temperature profiles, September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24</a:t>
            </a:fld>
            <a:r>
              <a:rPr lang="en-US" sz="1200" dirty="0"/>
              <a:t> </a:t>
            </a:r>
          </a:p>
        </p:txBody>
      </p:sp>
      <p:sp>
        <p:nvSpPr>
          <p:cNvPr id="6" name="TextBox 5">
            <a:extLst>
              <a:ext uri="{FF2B5EF4-FFF2-40B4-BE49-F238E27FC236}">
                <a16:creationId xmlns:a16="http://schemas.microsoft.com/office/drawing/2014/main" id="{83866C24-8817-6D41-9780-DEC2E3E59EC5}"/>
              </a:ext>
            </a:extLst>
          </p:cNvPr>
          <p:cNvSpPr txBox="1"/>
          <p:nvPr/>
        </p:nvSpPr>
        <p:spPr>
          <a:xfrm>
            <a:off x="4182894" y="4523362"/>
            <a:ext cx="1643974" cy="369332"/>
          </a:xfrm>
          <a:prstGeom prst="rect">
            <a:avLst/>
          </a:prstGeom>
          <a:noFill/>
        </p:spPr>
        <p:txBody>
          <a:bodyPr wrap="square" rtlCol="0">
            <a:spAutoFit/>
          </a:bodyPr>
          <a:lstStyle/>
          <a:p>
            <a:r>
              <a:rPr lang="en-US" dirty="0"/>
              <a:t>Obs. Available</a:t>
            </a:r>
          </a:p>
        </p:txBody>
      </p:sp>
      <p:cxnSp>
        <p:nvCxnSpPr>
          <p:cNvPr id="9" name="Straight Arrow Connector 8">
            <a:extLst>
              <a:ext uri="{FF2B5EF4-FFF2-40B4-BE49-F238E27FC236}">
                <a16:creationId xmlns:a16="http://schemas.microsoft.com/office/drawing/2014/main" id="{360E4A27-A169-6F49-8A94-521538D7EFC8}"/>
              </a:ext>
            </a:extLst>
          </p:cNvPr>
          <p:cNvCxnSpPr>
            <a:cxnSpLocks/>
          </p:cNvCxnSpPr>
          <p:nvPr/>
        </p:nvCxnSpPr>
        <p:spPr>
          <a:xfrm flipH="1">
            <a:off x="2996119" y="4659150"/>
            <a:ext cx="1186775" cy="46708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156B729-0DAA-514D-90D9-0BA9AE53AEA3}"/>
              </a:ext>
            </a:extLst>
          </p:cNvPr>
          <p:cNvSpPr txBox="1"/>
          <p:nvPr/>
        </p:nvSpPr>
        <p:spPr>
          <a:xfrm>
            <a:off x="4017523" y="5885234"/>
            <a:ext cx="1809345" cy="369332"/>
          </a:xfrm>
          <a:prstGeom prst="rect">
            <a:avLst/>
          </a:prstGeom>
          <a:noFill/>
        </p:spPr>
        <p:txBody>
          <a:bodyPr wrap="square" rtlCol="0">
            <a:spAutoFit/>
          </a:bodyPr>
          <a:lstStyle/>
          <a:p>
            <a:r>
              <a:rPr lang="en-US" dirty="0" err="1"/>
              <a:t>Obs</a:t>
            </a:r>
            <a:r>
              <a:rPr lang="en-US" dirty="0"/>
              <a:t> Assimilated</a:t>
            </a:r>
          </a:p>
        </p:txBody>
      </p:sp>
      <p:cxnSp>
        <p:nvCxnSpPr>
          <p:cNvPr id="17" name="Straight Arrow Connector 16">
            <a:extLst>
              <a:ext uri="{FF2B5EF4-FFF2-40B4-BE49-F238E27FC236}">
                <a16:creationId xmlns:a16="http://schemas.microsoft.com/office/drawing/2014/main" id="{DAAF8E02-7CFB-3944-9295-BFC0DB0262FE}"/>
              </a:ext>
            </a:extLst>
          </p:cNvPr>
          <p:cNvCxnSpPr>
            <a:stCxn id="15" idx="1"/>
          </p:cNvCxnSpPr>
          <p:nvPr/>
        </p:nvCxnSpPr>
        <p:spPr>
          <a:xfrm flipH="1" flipV="1">
            <a:off x="2898843" y="5223753"/>
            <a:ext cx="1118680" cy="84614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4010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rcRect/>
          <a:stretch/>
        </p:blipFill>
        <p:spPr>
          <a:xfrm>
            <a:off x="1074420" y="1776715"/>
            <a:ext cx="3497580" cy="4526280"/>
          </a:xfrm>
          <a:prstGeom prst="rect">
            <a:avLst/>
          </a:prstGeom>
        </p:spPr>
      </p:pic>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Temperature profiles, September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25</a:t>
            </a:fld>
            <a:r>
              <a:rPr lang="en-US" sz="1200" dirty="0"/>
              <a:t> </a:t>
            </a:r>
          </a:p>
        </p:txBody>
      </p:sp>
      <p:pic>
        <p:nvPicPr>
          <p:cNvPr id="10" name="Picture 9">
            <a:extLst>
              <a:ext uri="{FF2B5EF4-FFF2-40B4-BE49-F238E27FC236}">
                <a16:creationId xmlns:a16="http://schemas.microsoft.com/office/drawing/2014/main" id="{4C8CAA69-7ABB-FD45-B4F4-A167228151A3}"/>
              </a:ext>
            </a:extLst>
          </p:cNvPr>
          <p:cNvPicPr>
            <a:picLocks noChangeAspect="1"/>
          </p:cNvPicPr>
          <p:nvPr/>
        </p:nvPicPr>
        <p:blipFill>
          <a:blip r:embed="rId4"/>
          <a:srcRect/>
          <a:stretch/>
        </p:blipFill>
        <p:spPr>
          <a:xfrm>
            <a:off x="4748998" y="1776715"/>
            <a:ext cx="3497580" cy="4526280"/>
          </a:xfrm>
          <a:prstGeom prst="rect">
            <a:avLst/>
          </a:prstGeom>
        </p:spPr>
      </p:pic>
      <p:sp>
        <p:nvSpPr>
          <p:cNvPr id="4" name="TextBox 3">
            <a:extLst>
              <a:ext uri="{FF2B5EF4-FFF2-40B4-BE49-F238E27FC236}">
                <a16:creationId xmlns:a16="http://schemas.microsoft.com/office/drawing/2014/main" id="{8BC02203-03EA-0C47-9F0F-A9274461D0AA}"/>
              </a:ext>
            </a:extLst>
          </p:cNvPr>
          <p:cNvSpPr txBox="1"/>
          <p:nvPr/>
        </p:nvSpPr>
        <p:spPr>
          <a:xfrm>
            <a:off x="7723762" y="4231532"/>
            <a:ext cx="1040859" cy="369332"/>
          </a:xfrm>
          <a:prstGeom prst="rect">
            <a:avLst/>
          </a:prstGeom>
          <a:noFill/>
        </p:spPr>
        <p:txBody>
          <a:bodyPr wrap="square" rtlCol="0">
            <a:spAutoFit/>
          </a:bodyPr>
          <a:lstStyle/>
          <a:p>
            <a:r>
              <a:rPr lang="en-US" dirty="0"/>
              <a:t>RMSE</a:t>
            </a:r>
          </a:p>
        </p:txBody>
      </p:sp>
      <p:cxnSp>
        <p:nvCxnSpPr>
          <p:cNvPr id="8" name="Straight Arrow Connector 7">
            <a:extLst>
              <a:ext uri="{FF2B5EF4-FFF2-40B4-BE49-F238E27FC236}">
                <a16:creationId xmlns:a16="http://schemas.microsoft.com/office/drawing/2014/main" id="{9D8AE940-DD2B-DB4A-89ED-BAD0E64D3517}"/>
              </a:ext>
            </a:extLst>
          </p:cNvPr>
          <p:cNvCxnSpPr>
            <a:stCxn id="4" idx="1"/>
          </p:cNvCxnSpPr>
          <p:nvPr/>
        </p:nvCxnSpPr>
        <p:spPr>
          <a:xfrm flipH="1">
            <a:off x="6692630" y="4416198"/>
            <a:ext cx="1031132" cy="58381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5CC747B-7A87-DA41-AE61-B3B66FB97FC1}"/>
              </a:ext>
            </a:extLst>
          </p:cNvPr>
          <p:cNvSpPr txBox="1"/>
          <p:nvPr/>
        </p:nvSpPr>
        <p:spPr>
          <a:xfrm>
            <a:off x="4184132" y="4786009"/>
            <a:ext cx="1293779" cy="646331"/>
          </a:xfrm>
          <a:prstGeom prst="rect">
            <a:avLst/>
          </a:prstGeom>
          <a:noFill/>
        </p:spPr>
        <p:txBody>
          <a:bodyPr wrap="square" rtlCol="0">
            <a:spAutoFit/>
          </a:bodyPr>
          <a:lstStyle/>
          <a:p>
            <a:r>
              <a:rPr lang="en-US" dirty="0"/>
              <a:t>Total</a:t>
            </a:r>
          </a:p>
          <a:p>
            <a:r>
              <a:rPr lang="en-US" dirty="0"/>
              <a:t>Spread</a:t>
            </a:r>
          </a:p>
        </p:txBody>
      </p:sp>
      <p:cxnSp>
        <p:nvCxnSpPr>
          <p:cNvPr id="14" name="Straight Arrow Connector 13">
            <a:extLst>
              <a:ext uri="{FF2B5EF4-FFF2-40B4-BE49-F238E27FC236}">
                <a16:creationId xmlns:a16="http://schemas.microsoft.com/office/drawing/2014/main" id="{F8B7687E-4ADD-6D49-B84F-EA828391E754}"/>
              </a:ext>
            </a:extLst>
          </p:cNvPr>
          <p:cNvCxnSpPr/>
          <p:nvPr/>
        </p:nvCxnSpPr>
        <p:spPr>
          <a:xfrm flipV="1">
            <a:off x="5073925" y="4922196"/>
            <a:ext cx="1269923" cy="7782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1140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4C0D0-2DAC-614B-BC3F-E09890D3C01C}"/>
              </a:ext>
            </a:extLst>
          </p:cNvPr>
          <p:cNvPicPr>
            <a:picLocks noChangeAspect="1"/>
          </p:cNvPicPr>
          <p:nvPr/>
        </p:nvPicPr>
        <p:blipFill>
          <a:blip r:embed="rId3"/>
          <a:stretch>
            <a:fillRect/>
          </a:stretch>
        </p:blipFill>
        <p:spPr>
          <a:xfrm>
            <a:off x="1029415" y="1285367"/>
            <a:ext cx="6739128" cy="520750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NH AIRS Spec. Humidity, upper troposphere, Sept.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26</a:t>
            </a:fld>
            <a:r>
              <a:rPr lang="en-US" sz="1200" dirty="0"/>
              <a:t> </a:t>
            </a:r>
          </a:p>
        </p:txBody>
      </p:sp>
    </p:spTree>
    <p:extLst>
      <p:ext uri="{BB962C8B-B14F-4D97-AF65-F5344CB8AC3E}">
        <p14:creationId xmlns:p14="http://schemas.microsoft.com/office/powerpoint/2010/main" val="994021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14C0D0-2DAC-614B-BC3F-E09890D3C01C}"/>
              </a:ext>
            </a:extLst>
          </p:cNvPr>
          <p:cNvPicPr>
            <a:picLocks noChangeAspect="1"/>
          </p:cNvPicPr>
          <p:nvPr/>
        </p:nvPicPr>
        <p:blipFill>
          <a:blip r:embed="rId3"/>
          <a:srcRect/>
          <a:stretch/>
        </p:blipFill>
        <p:spPr>
          <a:xfrm>
            <a:off x="1029415" y="1285367"/>
            <a:ext cx="6739128" cy="5207508"/>
          </a:xfrm>
          <a:prstGeom prst="rect">
            <a:avLst/>
          </a:prstGeom>
        </p:spPr>
      </p:pic>
      <p:sp>
        <p:nvSpPr>
          <p:cNvPr id="2" name="Title 1"/>
          <p:cNvSpPr>
            <a:spLocks noGrp="1"/>
          </p:cNvSpPr>
          <p:nvPr>
            <p:ph type="title"/>
          </p:nvPr>
        </p:nvSpPr>
        <p:spPr/>
        <p:txBody>
          <a:bodyPr/>
          <a:lstStyle/>
          <a:p>
            <a:r>
              <a:rPr lang="en-US" dirty="0"/>
              <a:t>Products You Can Use</a:t>
            </a:r>
          </a:p>
        </p:txBody>
      </p:sp>
      <p:sp>
        <p:nvSpPr>
          <p:cNvPr id="11" name="TextBox 10">
            <a:extLst>
              <a:ext uri="{FF2B5EF4-FFF2-40B4-BE49-F238E27FC236}">
                <a16:creationId xmlns:a16="http://schemas.microsoft.com/office/drawing/2014/main" id="{76E96683-08D0-4343-8122-A122CBF1BC59}"/>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 6-hour forecasts to observations.</a:t>
            </a:r>
          </a:p>
          <a:p>
            <a:r>
              <a:rPr lang="en-US" sz="2200" dirty="0"/>
              <a:t>	Example: SH GPS RO, upper troposphere, Sept. 2010.</a:t>
            </a:r>
          </a:p>
          <a:p>
            <a:r>
              <a:rPr lang="en-US" sz="2200" dirty="0"/>
              <a:t>	</a:t>
            </a:r>
          </a:p>
          <a:p>
            <a:endParaRPr lang="en-US" dirty="0"/>
          </a:p>
        </p:txBody>
      </p:sp>
      <p:sp>
        <p:nvSpPr>
          <p:cNvPr id="3" name="Slide Number Placeholder 2">
            <a:extLst>
              <a:ext uri="{FF2B5EF4-FFF2-40B4-BE49-F238E27FC236}">
                <a16:creationId xmlns:a16="http://schemas.microsoft.com/office/drawing/2014/main" id="{D81038C8-73B2-264F-ACF8-4D91D06B603A}"/>
              </a:ext>
            </a:extLst>
          </p:cNvPr>
          <p:cNvSpPr>
            <a:spLocks noGrp="1"/>
          </p:cNvSpPr>
          <p:nvPr>
            <p:ph type="sldNum" sz="quarter" idx="12"/>
          </p:nvPr>
        </p:nvSpPr>
        <p:spPr/>
        <p:txBody>
          <a:bodyPr/>
          <a:lstStyle/>
          <a:p>
            <a:pPr algn="r"/>
            <a:fld id="{283B4FF1-25A9-3741-B230-AA79218BFD91}" type="slidenum">
              <a:rPr lang="en-US" sz="1200" smtClean="0"/>
              <a:pPr algn="r"/>
              <a:t>27</a:t>
            </a:fld>
            <a:r>
              <a:rPr lang="en-US" sz="1200" dirty="0"/>
              <a:t> </a:t>
            </a:r>
          </a:p>
        </p:txBody>
      </p:sp>
    </p:spTree>
    <p:extLst>
      <p:ext uri="{BB962C8B-B14F-4D97-AF65-F5344CB8AC3E}">
        <p14:creationId xmlns:p14="http://schemas.microsoft.com/office/powerpoint/2010/main" val="2957924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You Can Use</a:t>
            </a:r>
          </a:p>
        </p:txBody>
      </p:sp>
      <p:pic>
        <p:nvPicPr>
          <p:cNvPr id="5" name="Picture 4">
            <a:extLst>
              <a:ext uri="{FF2B5EF4-FFF2-40B4-BE49-F238E27FC236}">
                <a16:creationId xmlns:a16="http://schemas.microsoft.com/office/drawing/2014/main" id="{4DCEB15D-75E5-9C44-B376-A8F5D485AEA6}"/>
              </a:ext>
            </a:extLst>
          </p:cNvPr>
          <p:cNvPicPr>
            <a:picLocks noChangeAspect="1"/>
          </p:cNvPicPr>
          <p:nvPr/>
        </p:nvPicPr>
        <p:blipFill>
          <a:blip r:embed="rId3"/>
          <a:stretch>
            <a:fillRect/>
          </a:stretch>
        </p:blipFill>
        <p:spPr>
          <a:xfrm>
            <a:off x="1074420" y="1776715"/>
            <a:ext cx="3497580" cy="4526280"/>
          </a:xfrm>
          <a:prstGeom prst="rect">
            <a:avLst/>
          </a:prstGeom>
        </p:spPr>
      </p:pic>
      <p:pic>
        <p:nvPicPr>
          <p:cNvPr id="7" name="Picture 6">
            <a:extLst>
              <a:ext uri="{FF2B5EF4-FFF2-40B4-BE49-F238E27FC236}">
                <a16:creationId xmlns:a16="http://schemas.microsoft.com/office/drawing/2014/main" id="{60507574-391D-AA42-B765-1539B54665E1}"/>
              </a:ext>
            </a:extLst>
          </p:cNvPr>
          <p:cNvPicPr>
            <a:picLocks noChangeAspect="1"/>
          </p:cNvPicPr>
          <p:nvPr/>
        </p:nvPicPr>
        <p:blipFill>
          <a:blip r:embed="rId4"/>
          <a:stretch>
            <a:fillRect/>
          </a:stretch>
        </p:blipFill>
        <p:spPr>
          <a:xfrm>
            <a:off x="4748998" y="1776715"/>
            <a:ext cx="3497580" cy="4526280"/>
          </a:xfrm>
          <a:prstGeom prst="rect">
            <a:avLst/>
          </a:prstGeom>
        </p:spPr>
      </p:pic>
      <p:sp>
        <p:nvSpPr>
          <p:cNvPr id="8" name="TextBox 7">
            <a:extLst>
              <a:ext uri="{FF2B5EF4-FFF2-40B4-BE49-F238E27FC236}">
                <a16:creationId xmlns:a16="http://schemas.microsoft.com/office/drawing/2014/main" id="{0FAB6CA8-DC18-6E4E-AA7F-C992068F8D68}"/>
              </a:ext>
            </a:extLst>
          </p:cNvPr>
          <p:cNvSpPr txBox="1"/>
          <p:nvPr/>
        </p:nvSpPr>
        <p:spPr>
          <a:xfrm>
            <a:off x="2766951" y="2551854"/>
            <a:ext cx="926275" cy="369332"/>
          </a:xfrm>
          <a:prstGeom prst="rect">
            <a:avLst/>
          </a:prstGeom>
          <a:noFill/>
        </p:spPr>
        <p:txBody>
          <a:bodyPr wrap="square" rtlCol="0">
            <a:spAutoFit/>
          </a:bodyPr>
          <a:lstStyle/>
          <a:p>
            <a:r>
              <a:rPr lang="en-US" dirty="0">
                <a:solidFill>
                  <a:srgbClr val="FF0000"/>
                </a:solidFill>
              </a:rPr>
              <a:t>CAM4</a:t>
            </a:r>
          </a:p>
        </p:txBody>
      </p:sp>
      <p:sp>
        <p:nvSpPr>
          <p:cNvPr id="9" name="TextBox 8">
            <a:extLst>
              <a:ext uri="{FF2B5EF4-FFF2-40B4-BE49-F238E27FC236}">
                <a16:creationId xmlns:a16="http://schemas.microsoft.com/office/drawing/2014/main" id="{9F9839AA-5480-5342-A487-674509A3886E}"/>
              </a:ext>
            </a:extLst>
          </p:cNvPr>
          <p:cNvSpPr txBox="1"/>
          <p:nvPr/>
        </p:nvSpPr>
        <p:spPr>
          <a:xfrm>
            <a:off x="6543304" y="2551854"/>
            <a:ext cx="807522" cy="369332"/>
          </a:xfrm>
          <a:prstGeom prst="rect">
            <a:avLst/>
          </a:prstGeom>
          <a:noFill/>
        </p:spPr>
        <p:txBody>
          <a:bodyPr wrap="square" rtlCol="0">
            <a:spAutoFit/>
          </a:bodyPr>
          <a:lstStyle/>
          <a:p>
            <a:r>
              <a:rPr lang="en-US" dirty="0">
                <a:solidFill>
                  <a:srgbClr val="FF0000"/>
                </a:solidFill>
              </a:rPr>
              <a:t>CAM6</a:t>
            </a:r>
          </a:p>
        </p:txBody>
      </p:sp>
      <p:sp>
        <p:nvSpPr>
          <p:cNvPr id="4" name="TextBox 3">
            <a:extLst>
              <a:ext uri="{FF2B5EF4-FFF2-40B4-BE49-F238E27FC236}">
                <a16:creationId xmlns:a16="http://schemas.microsoft.com/office/drawing/2014/main" id="{3E6908FD-8003-D84C-BBBF-8F82749C8913}"/>
              </a:ext>
            </a:extLst>
          </p:cNvPr>
          <p:cNvSpPr txBox="1"/>
          <p:nvPr/>
        </p:nvSpPr>
        <p:spPr>
          <a:xfrm rot="20615490">
            <a:off x="1762651" y="3705982"/>
            <a:ext cx="6483927" cy="461664"/>
          </a:xfrm>
          <a:prstGeom prst="rect">
            <a:avLst/>
          </a:prstGeom>
          <a:noFill/>
        </p:spPr>
        <p:txBody>
          <a:bodyPr wrap="square" rtlCol="0">
            <a:spAutoFit/>
          </a:bodyPr>
          <a:lstStyle/>
          <a:p>
            <a:r>
              <a:rPr lang="en-US" sz="2400" dirty="0">
                <a:solidFill>
                  <a:srgbClr val="FF0000"/>
                </a:solidFill>
              </a:rPr>
              <a:t>Sample Only: Do not use for science applications.</a:t>
            </a:r>
          </a:p>
        </p:txBody>
      </p:sp>
      <p:sp>
        <p:nvSpPr>
          <p:cNvPr id="10" name="TextBox 9">
            <a:extLst>
              <a:ext uri="{FF2B5EF4-FFF2-40B4-BE49-F238E27FC236}">
                <a16:creationId xmlns:a16="http://schemas.microsoft.com/office/drawing/2014/main" id="{1FE92116-BFF7-904A-AA7A-62A36D9C18BD}"/>
              </a:ext>
            </a:extLst>
          </p:cNvPr>
          <p:cNvSpPr txBox="1"/>
          <p:nvPr/>
        </p:nvSpPr>
        <p:spPr>
          <a:xfrm>
            <a:off x="418011" y="1084218"/>
            <a:ext cx="8177349" cy="1384995"/>
          </a:xfrm>
          <a:prstGeom prst="rect">
            <a:avLst/>
          </a:prstGeom>
          <a:noFill/>
        </p:spPr>
        <p:txBody>
          <a:bodyPr wrap="square" rtlCol="0">
            <a:spAutoFit/>
          </a:bodyPr>
          <a:lstStyle/>
          <a:p>
            <a:r>
              <a:rPr lang="en-US" sz="2200" dirty="0"/>
              <a:t>3. Comparison of CAM6/CAM4 6-hour forecasts to observations.</a:t>
            </a:r>
          </a:p>
          <a:p>
            <a:r>
              <a:rPr lang="en-US" sz="2200" dirty="0"/>
              <a:t>	Example: SH Temperature profiles, August 2010.</a:t>
            </a:r>
          </a:p>
          <a:p>
            <a:r>
              <a:rPr lang="en-US" sz="2200" dirty="0"/>
              <a:t>	</a:t>
            </a:r>
          </a:p>
          <a:p>
            <a:endParaRPr lang="en-US" dirty="0"/>
          </a:p>
        </p:txBody>
      </p:sp>
      <p:sp>
        <p:nvSpPr>
          <p:cNvPr id="3" name="Slide Number Placeholder 2">
            <a:extLst>
              <a:ext uri="{FF2B5EF4-FFF2-40B4-BE49-F238E27FC236}">
                <a16:creationId xmlns:a16="http://schemas.microsoft.com/office/drawing/2014/main" id="{2A8674E8-2E29-DA47-A674-B47337EEA1FD}"/>
              </a:ext>
            </a:extLst>
          </p:cNvPr>
          <p:cNvSpPr>
            <a:spLocks noGrp="1"/>
          </p:cNvSpPr>
          <p:nvPr>
            <p:ph type="sldNum" sz="quarter" idx="12"/>
          </p:nvPr>
        </p:nvSpPr>
        <p:spPr/>
        <p:txBody>
          <a:bodyPr/>
          <a:lstStyle/>
          <a:p>
            <a:pPr algn="r"/>
            <a:fld id="{283B4FF1-25A9-3741-B230-AA79218BFD91}" type="slidenum">
              <a:rPr lang="en-US" sz="1200" smtClean="0"/>
              <a:pPr algn="r"/>
              <a:t>28</a:t>
            </a:fld>
            <a:r>
              <a:rPr lang="en-US" sz="1200" dirty="0"/>
              <a:t> </a:t>
            </a:r>
          </a:p>
        </p:txBody>
      </p:sp>
      <p:cxnSp>
        <p:nvCxnSpPr>
          <p:cNvPr id="11" name="Straight Arrow Connector 10">
            <a:extLst>
              <a:ext uri="{FF2B5EF4-FFF2-40B4-BE49-F238E27FC236}">
                <a16:creationId xmlns:a16="http://schemas.microsoft.com/office/drawing/2014/main" id="{9FFA5B8D-3EF5-FE42-A7BE-C5CBBF8D4143}"/>
              </a:ext>
            </a:extLst>
          </p:cNvPr>
          <p:cNvCxnSpPr/>
          <p:nvPr/>
        </p:nvCxnSpPr>
        <p:spPr>
          <a:xfrm>
            <a:off x="3540868" y="2799581"/>
            <a:ext cx="3002436" cy="0"/>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675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effectLst/>
              </a:rPr>
              <a:t>Atmospheric ensemble reanalysis essential for CLM, CICE, POP DA </a:t>
            </a:r>
            <a:endParaRPr lang="en-US" sz="2400" dirty="0"/>
          </a:p>
        </p:txBody>
      </p:sp>
      <p:sp>
        <p:nvSpPr>
          <p:cNvPr id="7" name="TextBox 6">
            <a:extLst>
              <a:ext uri="{FF2B5EF4-FFF2-40B4-BE49-F238E27FC236}">
                <a16:creationId xmlns:a16="http://schemas.microsoft.com/office/drawing/2014/main" id="{4A0B3383-5F0E-9341-B9FA-C403B566B91F}"/>
              </a:ext>
            </a:extLst>
          </p:cNvPr>
          <p:cNvSpPr txBox="1"/>
          <p:nvPr/>
        </p:nvSpPr>
        <p:spPr>
          <a:xfrm>
            <a:off x="228600" y="838200"/>
            <a:ext cx="8610600" cy="3139321"/>
          </a:xfrm>
          <a:prstGeom prst="rect">
            <a:avLst/>
          </a:prstGeom>
          <a:noFill/>
        </p:spPr>
        <p:txBody>
          <a:bodyPr wrap="square" rtlCol="0">
            <a:spAutoFit/>
          </a:bodyPr>
          <a:lstStyle/>
          <a:p>
            <a:r>
              <a:rPr lang="en-US" dirty="0"/>
              <a:t>Want to do ensemble DA for other CESM components:</a:t>
            </a:r>
          </a:p>
          <a:p>
            <a:pPr lvl="1"/>
            <a:endParaRPr lang="en-US" dirty="0"/>
          </a:p>
          <a:p>
            <a:pPr marL="285750" lvl="1" indent="-285750">
              <a:buFont typeface="Arial" panose="020B0604020202020204" pitchFamily="34" charset="0"/>
              <a:buChar char="•"/>
            </a:pPr>
            <a:r>
              <a:rPr lang="en-US" dirty="0"/>
              <a:t>Land, ice and ocean are strongly forced by atmosphere.</a:t>
            </a: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Single deterministic forcing leads to loss of variability.</a:t>
            </a: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Loss of variability is key challenge to ensemble DA.</a:t>
            </a: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Example for CLM ensemble makes this clear.</a:t>
            </a:r>
          </a:p>
          <a:p>
            <a:r>
              <a:rPr lang="en-US" dirty="0"/>
              <a:t>	</a:t>
            </a:r>
          </a:p>
          <a:p>
            <a:pPr marL="457200" indent="-457200">
              <a:buAutoNum type="arabicPeriod"/>
            </a:pPr>
            <a:endParaRPr lang="en-US" dirty="0"/>
          </a:p>
        </p:txBody>
      </p:sp>
    </p:spTree>
    <p:extLst>
      <p:ext uri="{BB962C8B-B14F-4D97-AF65-F5344CB8AC3E}">
        <p14:creationId xmlns:p14="http://schemas.microsoft.com/office/powerpoint/2010/main" val="1558850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Model</a:t>
            </a:r>
          </a:p>
        </p:txBody>
      </p:sp>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3</a:t>
            </a:fld>
            <a:r>
              <a:rPr lang="en-US" sz="1200" dirty="0"/>
              <a:t> </a:t>
            </a:r>
          </a:p>
        </p:txBody>
      </p:sp>
      <p:sp>
        <p:nvSpPr>
          <p:cNvPr id="5" name="TextBox 4">
            <a:extLst>
              <a:ext uri="{FF2B5EF4-FFF2-40B4-BE49-F238E27FC236}">
                <a16:creationId xmlns:a16="http://schemas.microsoft.com/office/drawing/2014/main" id="{518C38B5-352B-DC4C-8EE1-2CE93B0CA72E}"/>
              </a:ext>
            </a:extLst>
          </p:cNvPr>
          <p:cNvSpPr txBox="1"/>
          <p:nvPr/>
        </p:nvSpPr>
        <p:spPr>
          <a:xfrm>
            <a:off x="228600" y="838200"/>
            <a:ext cx="8610600" cy="2800767"/>
          </a:xfrm>
          <a:prstGeom prst="rect">
            <a:avLst/>
          </a:prstGeom>
          <a:noFill/>
        </p:spPr>
        <p:txBody>
          <a:bodyPr wrap="square" rtlCol="0">
            <a:spAutoFit/>
          </a:bodyPr>
          <a:lstStyle/>
          <a:p>
            <a:r>
              <a:rPr lang="en-US" sz="2000" dirty="0"/>
              <a:t>Model:</a:t>
            </a:r>
          </a:p>
          <a:p>
            <a:pPr marL="342900" indent="-342900">
              <a:buFont typeface="Arial" panose="020B0604020202020204" pitchFamily="34" charset="0"/>
              <a:buChar char="•"/>
            </a:pPr>
            <a:r>
              <a:rPr lang="en-US" sz="2000" dirty="0"/>
              <a:t>CESM 2.1 release, also used for CMIP 6.</a:t>
            </a:r>
          </a:p>
          <a:p>
            <a:pPr marL="342900" indent="-342900">
              <a:buFont typeface="Arial" panose="020B0604020202020204" pitchFamily="34" charset="0"/>
              <a:buChar char="•"/>
            </a:pPr>
            <a:r>
              <a:rPr lang="en-US" sz="2000" dirty="0"/>
              <a:t>Atmosphere: CAM6 0.9 degree latitude by 1.2 degree longitude, 32 levels.</a:t>
            </a:r>
          </a:p>
          <a:p>
            <a:pPr marL="342900" indent="-342900">
              <a:buFont typeface="Arial" panose="020B0604020202020204" pitchFamily="34" charset="0"/>
              <a:buChar char="•"/>
            </a:pPr>
            <a:r>
              <a:rPr lang="en-US" sz="2000" dirty="0"/>
              <a:t>Land: CLM 5.0 BGC-CROP version, same grid as CAM.</a:t>
            </a:r>
          </a:p>
          <a:p>
            <a:pPr marL="342900" indent="-342900">
              <a:buFont typeface="Arial" panose="020B0604020202020204" pitchFamily="34" charset="0"/>
              <a:buChar char="•"/>
            </a:pPr>
            <a:r>
              <a:rPr lang="en-US" sz="2000" dirty="0"/>
              <a:t>SST and Sea Ice Coverage: Specified daily 0.25 degree from AVHRR.</a:t>
            </a:r>
          </a:p>
          <a:p>
            <a:pPr marL="342900" indent="-342900">
              <a:buFont typeface="Arial" panose="020B0604020202020204" pitchFamily="34" charset="0"/>
              <a:buChar char="•"/>
            </a:pPr>
            <a:r>
              <a:rPr lang="en-US" sz="2000" dirty="0"/>
              <a:t>Sea Ice Thickness from CICE model.</a:t>
            </a:r>
          </a:p>
          <a:p>
            <a:pPr marL="342900" indent="-342900">
              <a:buFont typeface="Arial" panose="020B0604020202020204" pitchFamily="34" charset="0"/>
              <a:buChar char="•"/>
            </a:pPr>
            <a:r>
              <a:rPr lang="en-US" sz="2000" dirty="0"/>
              <a:t>Aerosols, greenhouse gases, volcanic forcing: from CESM when available.</a:t>
            </a:r>
          </a:p>
          <a:p>
            <a:r>
              <a:rPr lang="en-US" dirty="0"/>
              <a:t>	</a:t>
            </a:r>
          </a:p>
          <a:p>
            <a:pPr marL="457200" indent="-457200">
              <a:buAutoNum type="arabicPeriod"/>
            </a:pPr>
            <a:endParaRPr lang="en-US" dirty="0"/>
          </a:p>
        </p:txBody>
      </p:sp>
    </p:spTree>
    <p:extLst>
      <p:ext uri="{BB962C8B-B14F-4D97-AF65-F5344CB8AC3E}">
        <p14:creationId xmlns:p14="http://schemas.microsoft.com/office/powerpoint/2010/main" val="101839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3">
            <a:alphaModFix amt="72000"/>
          </a:blip>
          <a:srcRect t="175" r="4353" b="-4562"/>
          <a:stretch/>
        </p:blipFill>
        <p:spPr>
          <a:xfrm>
            <a:off x="7560" y="0"/>
            <a:ext cx="9144000" cy="6600714"/>
          </a:xfrm>
          <a:prstGeom prst="rect">
            <a:avLst/>
          </a:prstGeom>
        </p:spPr>
      </p:pic>
      <p:sp>
        <p:nvSpPr>
          <p:cNvPr id="4" name="Title 3"/>
          <p:cNvSpPr>
            <a:spLocks noGrp="1"/>
          </p:cNvSpPr>
          <p:nvPr>
            <p:ph type="title"/>
          </p:nvPr>
        </p:nvSpPr>
        <p:spPr>
          <a:xfrm>
            <a:off x="722313" y="1893287"/>
            <a:ext cx="7772400" cy="1362075"/>
          </a:xfrm>
        </p:spPr>
        <p:txBody>
          <a:bodyPr>
            <a:noAutofit/>
          </a:bodyPr>
          <a:lstStyle/>
          <a:p>
            <a:pPr algn="ctr"/>
            <a:r>
              <a:rPr lang="en-US" sz="4000"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Initializing carbon cycle predictions from CLM by assimilating biomass and LAI observations</a:t>
            </a:r>
          </a:p>
        </p:txBody>
      </p:sp>
      <p:sp>
        <p:nvSpPr>
          <p:cNvPr id="5" name="Text Placeholder 4"/>
          <p:cNvSpPr>
            <a:spLocks noGrp="1"/>
          </p:cNvSpPr>
          <p:nvPr>
            <p:ph type="body" idx="1"/>
          </p:nvPr>
        </p:nvSpPr>
        <p:spPr>
          <a:xfrm>
            <a:off x="1090872" y="3981998"/>
            <a:ext cx="7171518" cy="1500187"/>
          </a:xfrm>
        </p:spPr>
        <p:txBody>
          <a:bodyPr>
            <a:normAutofit lnSpcReduction="10000"/>
          </a:bodyPr>
          <a:lstStyle/>
          <a:p>
            <a:pPr algn="ctr"/>
            <a:r>
              <a:rPr lang="en-US" sz="2400" b="1" dirty="0">
                <a:solidFill>
                  <a:schemeClr val="tx1"/>
                </a:solidFill>
              </a:rPr>
              <a:t>Andrew Fox</a:t>
            </a:r>
            <a:r>
              <a:rPr lang="en-US" sz="2400" b="1" baseline="30000" dirty="0">
                <a:solidFill>
                  <a:schemeClr val="tx1"/>
                </a:solidFill>
              </a:rPr>
              <a:t>1,2</a:t>
            </a:r>
            <a:r>
              <a:rPr lang="en-US" sz="2400" b="1" dirty="0">
                <a:solidFill>
                  <a:schemeClr val="tx1"/>
                </a:solidFill>
              </a:rPr>
              <a:t>, Tim Hoar</a:t>
            </a:r>
            <a:r>
              <a:rPr lang="en-US" sz="2400" b="1" baseline="30000" dirty="0">
                <a:solidFill>
                  <a:schemeClr val="tx1"/>
                </a:solidFill>
              </a:rPr>
              <a:t>2</a:t>
            </a:r>
            <a:r>
              <a:rPr lang="en-US" sz="2400" b="1" dirty="0">
                <a:solidFill>
                  <a:schemeClr val="tx1"/>
                </a:solidFill>
              </a:rPr>
              <a:t>, William Kolby-Smith</a:t>
            </a:r>
            <a:r>
              <a:rPr lang="en-US" sz="2400" b="1" baseline="30000" dirty="0">
                <a:solidFill>
                  <a:schemeClr val="tx1"/>
                </a:solidFill>
              </a:rPr>
              <a:t>1</a:t>
            </a:r>
            <a:r>
              <a:rPr lang="en-US" sz="2400" b="1" dirty="0">
                <a:solidFill>
                  <a:schemeClr val="tx1"/>
                </a:solidFill>
              </a:rPr>
              <a:t>, </a:t>
            </a:r>
          </a:p>
          <a:p>
            <a:pPr algn="ctr"/>
            <a:r>
              <a:rPr lang="en-US" sz="2400" b="1" dirty="0">
                <a:solidFill>
                  <a:schemeClr val="tx1"/>
                </a:solidFill>
              </a:rPr>
              <a:t>Jeffrey Anderson</a:t>
            </a:r>
            <a:r>
              <a:rPr lang="en-US" sz="2400" b="1" baseline="30000" dirty="0">
                <a:solidFill>
                  <a:schemeClr val="tx1"/>
                </a:solidFill>
              </a:rPr>
              <a:t>2</a:t>
            </a:r>
            <a:r>
              <a:rPr lang="en-US" sz="2400" b="1" dirty="0">
                <a:solidFill>
                  <a:schemeClr val="tx1"/>
                </a:solidFill>
              </a:rPr>
              <a:t> &amp; David Moore</a:t>
            </a:r>
            <a:r>
              <a:rPr lang="en-US" sz="2400" b="1" baseline="30000" dirty="0">
                <a:solidFill>
                  <a:schemeClr val="tx1"/>
                </a:solidFill>
              </a:rPr>
              <a:t>1</a:t>
            </a:r>
            <a:endParaRPr lang="en-US" b="1" dirty="0"/>
          </a:p>
          <a:p>
            <a:pPr marL="457200" indent="-457200">
              <a:buAutoNum type="arabicPeriod"/>
            </a:pPr>
            <a:r>
              <a:rPr lang="en-US" dirty="0">
                <a:solidFill>
                  <a:srgbClr val="000000"/>
                </a:solidFill>
              </a:rPr>
              <a:t>University of Arizona</a:t>
            </a:r>
          </a:p>
          <a:p>
            <a:pPr marL="457200" indent="-457200">
              <a:buAutoNum type="arabicPeriod"/>
            </a:pPr>
            <a:r>
              <a:rPr lang="en-US" dirty="0">
                <a:solidFill>
                  <a:srgbClr val="000000"/>
                </a:solidFill>
              </a:rPr>
              <a:t>National Center for Atmospheric Research</a:t>
            </a:r>
          </a:p>
        </p:txBody>
      </p:sp>
      <p:pic>
        <p:nvPicPr>
          <p:cNvPr id="10" name="Picture 9" descr="DoE_acknowledgem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750" y="6366713"/>
            <a:ext cx="4828167" cy="447410"/>
          </a:xfrm>
          <a:prstGeom prst="rect">
            <a:avLst/>
          </a:prstGeom>
        </p:spPr>
      </p:pic>
      <p:sp>
        <p:nvSpPr>
          <p:cNvPr id="7" name="Slide Number Placeholder 2">
            <a:extLst>
              <a:ext uri="{FF2B5EF4-FFF2-40B4-BE49-F238E27FC236}">
                <a16:creationId xmlns:a16="http://schemas.microsoft.com/office/drawing/2014/main" id="{149FC14F-24E3-7E46-AE4F-4E7D6CA3F888}"/>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30</a:t>
            </a:fld>
            <a:r>
              <a:rPr lang="en-US" sz="1200" dirty="0"/>
              <a:t> </a:t>
            </a:r>
          </a:p>
        </p:txBody>
      </p:sp>
    </p:spTree>
    <p:extLst>
      <p:ext uri="{BB962C8B-B14F-4D97-AF65-F5344CB8AC3E}">
        <p14:creationId xmlns:p14="http://schemas.microsoft.com/office/powerpoint/2010/main" val="2796443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solidFill>
                  <a:schemeClr val="bg2"/>
                </a:solidFill>
              </a:rPr>
              <a:t>Uniform Climate Forcing v. Initial Conditions</a:t>
            </a:r>
          </a:p>
        </p:txBody>
      </p:sp>
      <p:pic>
        <p:nvPicPr>
          <p:cNvPr id="4" name="Picture 3" descr="AGU17_Fig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1097280"/>
            <a:ext cx="7110374" cy="5332781"/>
          </a:xfrm>
          <a:prstGeom prst="rect">
            <a:avLst/>
          </a:prstGeom>
        </p:spPr>
      </p:pic>
      <p:sp>
        <p:nvSpPr>
          <p:cNvPr id="3" name="Footer Placeholder 2">
            <a:extLst>
              <a:ext uri="{FF2B5EF4-FFF2-40B4-BE49-F238E27FC236}">
                <a16:creationId xmlns:a16="http://schemas.microsoft.com/office/drawing/2014/main" id="{E078BFD7-395C-DE49-8D04-E26148EE7104}"/>
              </a:ext>
            </a:extLst>
          </p:cNvPr>
          <p:cNvSpPr>
            <a:spLocks noGrp="1"/>
          </p:cNvSpPr>
          <p:nvPr>
            <p:ph type="ftr" sz="quarter" idx="11"/>
          </p:nvPr>
        </p:nvSpPr>
        <p:spPr/>
        <p:txBody>
          <a:bodyPr/>
          <a:lstStyle/>
          <a:p>
            <a:r>
              <a:rPr lang="en-US"/>
              <a:t>AMS, 7 January 2019</a:t>
            </a:r>
            <a:endParaRPr lang="en-US" dirty="0"/>
          </a:p>
        </p:txBody>
      </p:sp>
      <p:sp>
        <p:nvSpPr>
          <p:cNvPr id="5" name="TextBox 4">
            <a:extLst>
              <a:ext uri="{FF2B5EF4-FFF2-40B4-BE49-F238E27FC236}">
                <a16:creationId xmlns:a16="http://schemas.microsoft.com/office/drawing/2014/main" id="{5E24A3CC-56E0-E34C-8B6D-18FE89C20EC4}"/>
              </a:ext>
            </a:extLst>
          </p:cNvPr>
          <p:cNvSpPr txBox="1"/>
          <p:nvPr/>
        </p:nvSpPr>
        <p:spPr>
          <a:xfrm>
            <a:off x="7684850" y="3429000"/>
            <a:ext cx="1857983" cy="1200329"/>
          </a:xfrm>
          <a:prstGeom prst="rect">
            <a:avLst/>
          </a:prstGeom>
          <a:noFill/>
        </p:spPr>
        <p:txBody>
          <a:bodyPr wrap="square" rtlCol="0">
            <a:spAutoFit/>
          </a:bodyPr>
          <a:lstStyle/>
          <a:p>
            <a:r>
              <a:rPr lang="en-US" dirty="0"/>
              <a:t>Single forcing leads to ensemble collapse.</a:t>
            </a:r>
          </a:p>
        </p:txBody>
      </p:sp>
      <p:cxnSp>
        <p:nvCxnSpPr>
          <p:cNvPr id="7" name="Straight Arrow Connector 6">
            <a:extLst>
              <a:ext uri="{FF2B5EF4-FFF2-40B4-BE49-F238E27FC236}">
                <a16:creationId xmlns:a16="http://schemas.microsoft.com/office/drawing/2014/main" id="{6C363074-14A2-744A-8FAF-D5654483FB3C}"/>
              </a:ext>
            </a:extLst>
          </p:cNvPr>
          <p:cNvCxnSpPr/>
          <p:nvPr/>
        </p:nvCxnSpPr>
        <p:spPr>
          <a:xfrm flipH="1" flipV="1">
            <a:off x="6955277" y="3112851"/>
            <a:ext cx="627595" cy="71984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D028CC4-A76F-014C-9E0F-91D3A6A99B7D}"/>
              </a:ext>
            </a:extLst>
          </p:cNvPr>
          <p:cNvSpPr txBox="1"/>
          <p:nvPr/>
        </p:nvSpPr>
        <p:spPr>
          <a:xfrm>
            <a:off x="2349391" y="884399"/>
            <a:ext cx="5233481" cy="461665"/>
          </a:xfrm>
          <a:prstGeom prst="rect">
            <a:avLst/>
          </a:prstGeom>
          <a:noFill/>
        </p:spPr>
        <p:txBody>
          <a:bodyPr wrap="square" rtlCol="0">
            <a:spAutoFit/>
          </a:bodyPr>
          <a:lstStyle/>
          <a:p>
            <a:r>
              <a:rPr lang="en-US" sz="2400" dirty="0"/>
              <a:t>Ensemble Integrations of CLM 4.5.</a:t>
            </a:r>
          </a:p>
        </p:txBody>
      </p:sp>
    </p:spTree>
    <p:extLst>
      <p:ext uri="{BB962C8B-B14F-4D97-AF65-F5344CB8AC3E}">
        <p14:creationId xmlns:p14="http://schemas.microsoft.com/office/powerpoint/2010/main" val="2407413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Who’s doing the work?</a:t>
            </a:r>
          </a:p>
        </p:txBody>
      </p:sp>
      <p:sp>
        <p:nvSpPr>
          <p:cNvPr id="3" name="TextBox 2">
            <a:extLst>
              <a:ext uri="{FF2B5EF4-FFF2-40B4-BE49-F238E27FC236}">
                <a16:creationId xmlns:a16="http://schemas.microsoft.com/office/drawing/2014/main" id="{25842EDA-6504-FA4B-8FC9-974DB5CA0305}"/>
              </a:ext>
            </a:extLst>
          </p:cNvPr>
          <p:cNvSpPr txBox="1"/>
          <p:nvPr/>
        </p:nvSpPr>
        <p:spPr>
          <a:xfrm>
            <a:off x="451262" y="1068779"/>
            <a:ext cx="8193974" cy="4247317"/>
          </a:xfrm>
          <a:prstGeom prst="rect">
            <a:avLst/>
          </a:prstGeom>
          <a:noFill/>
        </p:spPr>
        <p:txBody>
          <a:bodyPr wrap="square" rtlCol="0">
            <a:spAutoFit/>
          </a:bodyPr>
          <a:lstStyle/>
          <a:p>
            <a:r>
              <a:rPr lang="en-US" dirty="0"/>
              <a:t>Kevin Raeder: Overall project lead, keeps everything running (really hard).</a:t>
            </a:r>
          </a:p>
          <a:p>
            <a:r>
              <a:rPr lang="en-US" dirty="0"/>
              <a:t>	This has been essentially 24/7 for 6 months so far.</a:t>
            </a:r>
          </a:p>
          <a:p>
            <a:endParaRPr lang="en-US" dirty="0"/>
          </a:p>
          <a:p>
            <a:r>
              <a:rPr lang="en-US" dirty="0"/>
              <a:t>Nancy Collins: Observations, software engineering.</a:t>
            </a:r>
          </a:p>
          <a:p>
            <a:endParaRPr lang="en-US" dirty="0"/>
          </a:p>
          <a:p>
            <a:r>
              <a:rPr lang="en-US" dirty="0"/>
              <a:t>Tim Hoar: Diagnostics, support for forcing other components.</a:t>
            </a:r>
          </a:p>
          <a:p>
            <a:endParaRPr lang="en-US" dirty="0"/>
          </a:p>
          <a:p>
            <a:r>
              <a:rPr lang="en-US" dirty="0" err="1"/>
              <a:t>Moha</a:t>
            </a:r>
            <a:r>
              <a:rPr lang="en-US" dirty="0"/>
              <a:t> El </a:t>
            </a:r>
            <a:r>
              <a:rPr lang="en-US" dirty="0" err="1"/>
              <a:t>Gharamti</a:t>
            </a:r>
            <a:r>
              <a:rPr lang="en-US" dirty="0"/>
              <a:t>: Improved DART inflation, DART tuning.</a:t>
            </a:r>
          </a:p>
          <a:p>
            <a:endParaRPr lang="en-US" dirty="0"/>
          </a:p>
          <a:p>
            <a:r>
              <a:rPr lang="en-US" dirty="0"/>
              <a:t>Jeff Anderson: Organizational support.</a:t>
            </a:r>
          </a:p>
          <a:p>
            <a:endParaRPr lang="en-US" dirty="0"/>
          </a:p>
          <a:p>
            <a:r>
              <a:rPr lang="en-US" dirty="0"/>
              <a:t>All: Product evaluation and quality monitoring.</a:t>
            </a:r>
          </a:p>
          <a:p>
            <a:endParaRPr lang="en-US" dirty="0"/>
          </a:p>
          <a:p>
            <a:endParaRPr lang="en-US" dirty="0"/>
          </a:p>
          <a:p>
            <a:r>
              <a:rPr lang="en-US" dirty="0"/>
              <a:t>A National Lab with dedicated support staff is really required to do this.</a:t>
            </a:r>
          </a:p>
        </p:txBody>
      </p:sp>
      <p:sp>
        <p:nvSpPr>
          <p:cNvPr id="4" name="Slide Number Placeholder 3">
            <a:extLst>
              <a:ext uri="{FF2B5EF4-FFF2-40B4-BE49-F238E27FC236}">
                <a16:creationId xmlns:a16="http://schemas.microsoft.com/office/drawing/2014/main" id="{46AF37B7-539C-EB45-9FD0-72A4E393B784}"/>
              </a:ext>
            </a:extLst>
          </p:cNvPr>
          <p:cNvSpPr>
            <a:spLocks noGrp="1"/>
          </p:cNvSpPr>
          <p:nvPr>
            <p:ph type="sldNum" sz="quarter" idx="12"/>
          </p:nvPr>
        </p:nvSpPr>
        <p:spPr/>
        <p:txBody>
          <a:bodyPr/>
          <a:lstStyle/>
          <a:p>
            <a:pPr algn="r"/>
            <a:fld id="{283B4FF1-25A9-3741-B230-AA79218BFD91}" type="slidenum">
              <a:rPr lang="en-US" sz="1200" smtClean="0"/>
              <a:pPr algn="r"/>
              <a:t>32</a:t>
            </a:fld>
            <a:r>
              <a:rPr lang="en-US" sz="1200" dirty="0"/>
              <a:t> </a:t>
            </a:r>
          </a:p>
        </p:txBody>
      </p:sp>
    </p:spTree>
    <p:extLst>
      <p:ext uri="{BB962C8B-B14F-4D97-AF65-F5344CB8AC3E}">
        <p14:creationId xmlns:p14="http://schemas.microsoft.com/office/powerpoint/2010/main" val="3455819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a Demanding Computational Task</a:t>
            </a:r>
          </a:p>
        </p:txBody>
      </p:sp>
      <p:sp>
        <p:nvSpPr>
          <p:cNvPr id="3" name="TextBox 2">
            <a:extLst>
              <a:ext uri="{FF2B5EF4-FFF2-40B4-BE49-F238E27FC236}">
                <a16:creationId xmlns:a16="http://schemas.microsoft.com/office/drawing/2014/main" id="{25842EDA-6504-FA4B-8FC9-974DB5CA0305}"/>
              </a:ext>
            </a:extLst>
          </p:cNvPr>
          <p:cNvSpPr txBox="1"/>
          <p:nvPr/>
        </p:nvSpPr>
        <p:spPr>
          <a:xfrm>
            <a:off x="377736" y="1068779"/>
            <a:ext cx="8193974" cy="3416320"/>
          </a:xfrm>
          <a:prstGeom prst="rect">
            <a:avLst/>
          </a:prstGeom>
          <a:noFill/>
        </p:spPr>
        <p:txBody>
          <a:bodyPr wrap="square" rtlCol="0">
            <a:spAutoFit/>
          </a:bodyPr>
          <a:lstStyle/>
          <a:p>
            <a:r>
              <a:rPr lang="en-US" dirty="0"/>
              <a:t>Phase 1 of CAM6 requires the following resources:</a:t>
            </a:r>
          </a:p>
          <a:p>
            <a:endParaRPr lang="en-US" dirty="0"/>
          </a:p>
          <a:p>
            <a:r>
              <a:rPr lang="en-US" dirty="0"/>
              <a:t>Computation:</a:t>
            </a:r>
          </a:p>
          <a:p>
            <a:pPr marL="285750" indent="-285750">
              <a:buFont typeface="Arial" panose="020B0604020202020204" pitchFamily="34" charset="0"/>
              <a:buChar char="•"/>
            </a:pPr>
            <a:r>
              <a:rPr lang="en-US" dirty="0"/>
              <a:t>240 nodes on NCAR’s Cheyenne supercomputer.</a:t>
            </a:r>
          </a:p>
          <a:p>
            <a:pPr marL="285750" indent="-285750">
              <a:buFont typeface="Arial" panose="020B0604020202020204" pitchFamily="34" charset="0"/>
              <a:buChar char="•"/>
            </a:pPr>
            <a:r>
              <a:rPr lang="en-US" dirty="0"/>
              <a:t>Approximately 18 million core hours.</a:t>
            </a:r>
          </a:p>
          <a:p>
            <a:endParaRPr lang="en-US" dirty="0"/>
          </a:p>
          <a:p>
            <a:r>
              <a:rPr lang="en-US" dirty="0"/>
              <a:t>Storage:</a:t>
            </a:r>
          </a:p>
          <a:p>
            <a:pPr marL="285750" indent="-285750">
              <a:buFont typeface="Arial" panose="020B0604020202020204" pitchFamily="34" charset="0"/>
              <a:buChar char="•"/>
            </a:pPr>
            <a:r>
              <a:rPr lang="en-US" dirty="0"/>
              <a:t>Forcing files: 				18.2 Tb</a:t>
            </a:r>
          </a:p>
          <a:p>
            <a:pPr marL="285750" indent="-285750">
              <a:buFont typeface="Arial" panose="020B0604020202020204" pitchFamily="34" charset="0"/>
              <a:buChar char="•"/>
            </a:pPr>
            <a:r>
              <a:rPr lang="en-US" dirty="0"/>
              <a:t>Weekly ensemble restarts: 	80 Tb</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6AF37B7-539C-EB45-9FD0-72A4E393B784}"/>
              </a:ext>
            </a:extLst>
          </p:cNvPr>
          <p:cNvSpPr>
            <a:spLocks noGrp="1"/>
          </p:cNvSpPr>
          <p:nvPr>
            <p:ph type="sldNum" sz="quarter" idx="12"/>
          </p:nvPr>
        </p:nvSpPr>
        <p:spPr/>
        <p:txBody>
          <a:bodyPr/>
          <a:lstStyle/>
          <a:p>
            <a:pPr algn="r"/>
            <a:fld id="{283B4FF1-25A9-3741-B230-AA79218BFD91}" type="slidenum">
              <a:rPr lang="en-US" sz="1200" smtClean="0"/>
              <a:pPr algn="r"/>
              <a:t>33</a:t>
            </a:fld>
            <a:r>
              <a:rPr lang="en-US" sz="1200" dirty="0"/>
              <a:t> </a:t>
            </a:r>
          </a:p>
        </p:txBody>
      </p:sp>
    </p:spTree>
    <p:extLst>
      <p:ext uri="{BB962C8B-B14F-4D97-AF65-F5344CB8AC3E}">
        <p14:creationId xmlns:p14="http://schemas.microsoft.com/office/powerpoint/2010/main" val="928887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CRITICAL REQUEST</a:t>
            </a:r>
          </a:p>
        </p:txBody>
      </p:sp>
      <p:sp>
        <p:nvSpPr>
          <p:cNvPr id="3" name="TextBox 2">
            <a:extLst>
              <a:ext uri="{FF2B5EF4-FFF2-40B4-BE49-F238E27FC236}">
                <a16:creationId xmlns:a16="http://schemas.microsoft.com/office/drawing/2014/main" id="{6253A0BC-3226-6641-970C-CA0697994D36}"/>
              </a:ext>
            </a:extLst>
          </p:cNvPr>
          <p:cNvSpPr txBox="1"/>
          <p:nvPr/>
        </p:nvSpPr>
        <p:spPr>
          <a:xfrm>
            <a:off x="353519" y="643622"/>
            <a:ext cx="8253351" cy="5078313"/>
          </a:xfrm>
          <a:prstGeom prst="rect">
            <a:avLst/>
          </a:prstGeom>
          <a:noFill/>
        </p:spPr>
        <p:txBody>
          <a:bodyPr wrap="square" rtlCol="0">
            <a:spAutoFit/>
          </a:bodyPr>
          <a:lstStyle/>
          <a:p>
            <a:r>
              <a:rPr lang="en-US" sz="3200" dirty="0">
                <a:solidFill>
                  <a:srgbClr val="FF0000"/>
                </a:solidFill>
              </a:rPr>
              <a:t>What other output would people like?</a:t>
            </a:r>
          </a:p>
          <a:p>
            <a:endParaRPr lang="en-US" sz="2400" dirty="0"/>
          </a:p>
          <a:p>
            <a:r>
              <a:rPr lang="en-US" sz="2400" dirty="0"/>
              <a:t>Periods with more frequent ensemble state output?</a:t>
            </a:r>
          </a:p>
          <a:p>
            <a:pPr marL="285750" indent="-285750">
              <a:buFont typeface="Arial" panose="020B0604020202020204" pitchFamily="34" charset="0"/>
              <a:buChar char="•"/>
            </a:pPr>
            <a:r>
              <a:rPr lang="en-US" sz="2400" dirty="0"/>
              <a:t>Forcing for off-line chemistry simulations/DA,</a:t>
            </a:r>
          </a:p>
          <a:p>
            <a:pPr marL="285750" indent="-285750">
              <a:buFont typeface="Arial" panose="020B0604020202020204" pitchFamily="34" charset="0"/>
              <a:buChar char="•"/>
            </a:pPr>
            <a:r>
              <a:rPr lang="en-US" sz="2400" dirty="0"/>
              <a:t>Forcing for simulations/DA of models above troposphere,</a:t>
            </a:r>
          </a:p>
          <a:p>
            <a:pPr marL="285750" indent="-285750">
              <a:buFont typeface="Arial" panose="020B0604020202020204" pitchFamily="34" charset="0"/>
              <a:buChar char="•"/>
            </a:pPr>
            <a:r>
              <a:rPr lang="en-US" sz="2400" dirty="0"/>
              <a:t>Boundary forcing for regional simulations/DA (WRF, MPAS…),</a:t>
            </a:r>
          </a:p>
          <a:p>
            <a:pPr marL="285750" indent="-285750">
              <a:buFont typeface="Arial" panose="020B0604020202020204" pitchFamily="34" charset="0"/>
              <a:buChar char="•"/>
            </a:pPr>
            <a:r>
              <a:rPr lang="en-US" sz="2400" dirty="0"/>
              <a:t>Baseline for DA experiments with deeper atmosphere models.</a:t>
            </a:r>
          </a:p>
          <a:p>
            <a:endParaRPr lang="en-US" sz="2400" dirty="0"/>
          </a:p>
          <a:p>
            <a:r>
              <a:rPr lang="en-US" sz="2400" dirty="0"/>
              <a:t>Other diagnostic output???</a:t>
            </a:r>
          </a:p>
          <a:p>
            <a:endParaRPr lang="en-US" dirty="0"/>
          </a:p>
          <a:p>
            <a:endParaRPr lang="en-US" dirty="0"/>
          </a:p>
          <a:p>
            <a:r>
              <a:rPr lang="en-US" sz="3200" dirty="0"/>
              <a:t>Contact us at </a:t>
            </a:r>
            <a:r>
              <a:rPr lang="en-US" sz="3200" dirty="0" err="1">
                <a:solidFill>
                  <a:srgbClr val="FF0000"/>
                </a:solidFill>
              </a:rPr>
              <a:t>dart@ucar.edu</a:t>
            </a:r>
            <a:endParaRPr lang="en-US" sz="3200" dirty="0">
              <a:solidFill>
                <a:srgbClr val="FF0000"/>
              </a:solidFill>
            </a:endParaRPr>
          </a:p>
          <a:p>
            <a:r>
              <a:rPr lang="en-US" sz="3200" dirty="0"/>
              <a:t>The wheels are turning, don’t delay.</a:t>
            </a:r>
          </a:p>
        </p:txBody>
      </p:sp>
      <p:sp>
        <p:nvSpPr>
          <p:cNvPr id="4" name="Slide Number Placeholder 3">
            <a:extLst>
              <a:ext uri="{FF2B5EF4-FFF2-40B4-BE49-F238E27FC236}">
                <a16:creationId xmlns:a16="http://schemas.microsoft.com/office/drawing/2014/main" id="{493EA9CE-505B-5A48-98CC-081AA4E6E801}"/>
              </a:ext>
            </a:extLst>
          </p:cNvPr>
          <p:cNvSpPr>
            <a:spLocks noGrp="1"/>
          </p:cNvSpPr>
          <p:nvPr>
            <p:ph type="sldNum" sz="quarter" idx="12"/>
          </p:nvPr>
        </p:nvSpPr>
        <p:spPr/>
        <p:txBody>
          <a:bodyPr/>
          <a:lstStyle/>
          <a:p>
            <a:pPr algn="r"/>
            <a:fld id="{283B4FF1-25A9-3741-B230-AA79218BFD91}" type="slidenum">
              <a:rPr lang="en-US" sz="1200" smtClean="0"/>
              <a:pPr algn="r"/>
              <a:t>34</a:t>
            </a:fld>
            <a:r>
              <a:rPr lang="en-US" sz="1200" dirty="0"/>
              <a:t> </a:t>
            </a:r>
          </a:p>
        </p:txBody>
      </p:sp>
    </p:spTree>
    <p:extLst>
      <p:ext uri="{BB962C8B-B14F-4D97-AF65-F5344CB8AC3E}">
        <p14:creationId xmlns:p14="http://schemas.microsoft.com/office/powerpoint/2010/main" val="632531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Rectangle 3"/>
          <p:cNvSpPr txBox="1">
            <a:spLocks noChangeArrowheads="1"/>
          </p:cNvSpPr>
          <p:nvPr/>
        </p:nvSpPr>
        <p:spPr bwMode="auto">
          <a:xfrm>
            <a:off x="1355930" y="3919392"/>
            <a:ext cx="6432140" cy="1548359"/>
          </a:xfrm>
          <a:prstGeom prst="rect">
            <a:avLst/>
          </a:prstGeom>
          <a:noFill/>
          <a:ln w="9525">
            <a:noFill/>
            <a:miter lim="800000"/>
            <a:headEnd/>
            <a:tailEnd/>
          </a:ln>
        </p:spPr>
        <p:txBody>
          <a:bodyPr>
            <a:prstTxWarp prst="textNoShape">
              <a:avLst/>
            </a:prstTxWarp>
          </a:bodyPr>
          <a:lstStyle/>
          <a:p>
            <a:pPr algn="ctr">
              <a:spcBef>
                <a:spcPct val="20000"/>
              </a:spcBef>
            </a:pPr>
            <a:r>
              <a:rPr lang="en-US" sz="3200" dirty="0">
                <a:hlinkClick r:id="rId3"/>
              </a:rPr>
              <a:t>www.image.ucar.edu/DAReS/DART</a:t>
            </a:r>
            <a:endParaRPr lang="en-US" sz="3200" dirty="0"/>
          </a:p>
          <a:p>
            <a:pPr algn="ctr">
              <a:spcBef>
                <a:spcPct val="20000"/>
              </a:spcBef>
            </a:pPr>
            <a:r>
              <a:rPr lang="en-US" sz="3200" dirty="0" err="1"/>
              <a:t>dart@ucar.edu</a:t>
            </a:r>
            <a:endParaRPr lang="en-US" sz="3200" dirty="0"/>
          </a:p>
        </p:txBody>
      </p:sp>
      <p:sp>
        <p:nvSpPr>
          <p:cNvPr id="5" name="TextBox 4"/>
          <p:cNvSpPr txBox="1"/>
          <p:nvPr/>
        </p:nvSpPr>
        <p:spPr>
          <a:xfrm>
            <a:off x="216059" y="4485563"/>
            <a:ext cx="2381031" cy="461665"/>
          </a:xfrm>
          <a:prstGeom prst="rect">
            <a:avLst/>
          </a:prstGeom>
          <a:noFill/>
        </p:spPr>
        <p:txBody>
          <a:bodyPr wrap="square" rtlCol="0">
            <a:spAutoFit/>
          </a:bodyPr>
          <a:lstStyle/>
          <a:p>
            <a:r>
              <a:rPr lang="en-US" sz="2400" i="1" dirty="0" err="1">
                <a:solidFill>
                  <a:schemeClr val="tx1">
                    <a:lumMod val="50000"/>
                    <a:lumOff val="50000"/>
                  </a:schemeClr>
                </a:solidFill>
                <a:latin typeface="Chalkboard"/>
                <a:cs typeface="Chalkboard"/>
              </a:rPr>
              <a:t>MITgcm_ocean</a:t>
            </a:r>
            <a:endParaRPr lang="en-US" sz="2400" i="1" dirty="0">
              <a:solidFill>
                <a:schemeClr val="tx1">
                  <a:lumMod val="50000"/>
                  <a:lumOff val="50000"/>
                </a:schemeClr>
              </a:solidFill>
              <a:latin typeface="Chalkboard"/>
              <a:cs typeface="Chalkboard"/>
            </a:endParaRPr>
          </a:p>
        </p:txBody>
      </p:sp>
      <p:sp>
        <p:nvSpPr>
          <p:cNvPr id="6" name="TextBox 5"/>
          <p:cNvSpPr txBox="1"/>
          <p:nvPr/>
        </p:nvSpPr>
        <p:spPr>
          <a:xfrm>
            <a:off x="2146626" y="5496157"/>
            <a:ext cx="125124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NAAPS</a:t>
            </a:r>
          </a:p>
        </p:txBody>
      </p:sp>
      <p:sp>
        <p:nvSpPr>
          <p:cNvPr id="7" name="TextBox 6"/>
          <p:cNvSpPr txBox="1"/>
          <p:nvPr/>
        </p:nvSpPr>
        <p:spPr>
          <a:xfrm>
            <a:off x="1117478" y="5006077"/>
            <a:ext cx="1779048"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NCOMMAS</a:t>
            </a:r>
          </a:p>
        </p:txBody>
      </p:sp>
      <p:sp>
        <p:nvSpPr>
          <p:cNvPr id="8" name="TextBox 7"/>
          <p:cNvSpPr txBox="1"/>
          <p:nvPr/>
        </p:nvSpPr>
        <p:spPr>
          <a:xfrm>
            <a:off x="4676622" y="831201"/>
            <a:ext cx="126517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PBL_1d</a:t>
            </a:r>
          </a:p>
        </p:txBody>
      </p:sp>
      <p:sp>
        <p:nvSpPr>
          <p:cNvPr id="9" name="TextBox 8"/>
          <p:cNvSpPr txBox="1"/>
          <p:nvPr/>
        </p:nvSpPr>
        <p:spPr>
          <a:xfrm>
            <a:off x="7988383" y="2105999"/>
            <a:ext cx="863885"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POP</a:t>
            </a:r>
          </a:p>
        </p:txBody>
      </p:sp>
      <p:sp>
        <p:nvSpPr>
          <p:cNvPr id="10" name="TextBox 9"/>
          <p:cNvSpPr txBox="1"/>
          <p:nvPr/>
        </p:nvSpPr>
        <p:spPr>
          <a:xfrm>
            <a:off x="39853" y="2554064"/>
            <a:ext cx="91252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AM2</a:t>
            </a:r>
          </a:p>
        </p:txBody>
      </p:sp>
      <p:sp>
        <p:nvSpPr>
          <p:cNvPr id="11" name="TextBox 10"/>
          <p:cNvSpPr txBox="1"/>
          <p:nvPr/>
        </p:nvSpPr>
        <p:spPr>
          <a:xfrm>
            <a:off x="7821495" y="3011167"/>
            <a:ext cx="1188324"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BGRID</a:t>
            </a:r>
          </a:p>
        </p:txBody>
      </p:sp>
      <p:sp>
        <p:nvSpPr>
          <p:cNvPr id="12" name="TextBox 11"/>
          <p:cNvSpPr txBox="1"/>
          <p:nvPr/>
        </p:nvSpPr>
        <p:spPr>
          <a:xfrm>
            <a:off x="375706" y="1001067"/>
            <a:ext cx="91830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CAM</a:t>
            </a:r>
          </a:p>
        </p:txBody>
      </p:sp>
      <p:sp>
        <p:nvSpPr>
          <p:cNvPr id="13" name="TextBox 12"/>
          <p:cNvSpPr txBox="1"/>
          <p:nvPr/>
        </p:nvSpPr>
        <p:spPr>
          <a:xfrm>
            <a:off x="206689" y="1875166"/>
            <a:ext cx="878852"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CLM</a:t>
            </a:r>
          </a:p>
        </p:txBody>
      </p:sp>
      <p:sp>
        <p:nvSpPr>
          <p:cNvPr id="14" name="TextBox 13"/>
          <p:cNvSpPr txBox="1"/>
          <p:nvPr/>
        </p:nvSpPr>
        <p:spPr>
          <a:xfrm>
            <a:off x="88508" y="3810074"/>
            <a:ext cx="1492698"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COAMPS</a:t>
            </a:r>
          </a:p>
        </p:txBody>
      </p:sp>
      <p:sp>
        <p:nvSpPr>
          <p:cNvPr id="15" name="TextBox 14"/>
          <p:cNvSpPr txBox="1"/>
          <p:nvPr/>
        </p:nvSpPr>
        <p:spPr>
          <a:xfrm>
            <a:off x="6574327" y="5232400"/>
            <a:ext cx="2277941" cy="461665"/>
          </a:xfrm>
          <a:prstGeom prst="rect">
            <a:avLst/>
          </a:prstGeom>
          <a:noFill/>
        </p:spPr>
        <p:txBody>
          <a:bodyPr wrap="none" rtlCol="0">
            <a:spAutoFit/>
          </a:bodyPr>
          <a:lstStyle/>
          <a:p>
            <a:r>
              <a:rPr lang="en-US" sz="2400" i="1" dirty="0" err="1">
                <a:solidFill>
                  <a:schemeClr val="tx1">
                    <a:lumMod val="50000"/>
                    <a:lumOff val="50000"/>
                  </a:schemeClr>
                </a:solidFill>
                <a:latin typeface="Chalkboard"/>
                <a:cs typeface="Chalkboard"/>
              </a:rPr>
              <a:t>COAMPS_nest</a:t>
            </a:r>
            <a:endParaRPr lang="en-US" sz="2400" i="1" dirty="0">
              <a:solidFill>
                <a:schemeClr val="tx1">
                  <a:lumMod val="50000"/>
                  <a:lumOff val="50000"/>
                </a:schemeClr>
              </a:solidFill>
              <a:latin typeface="Chalkboard"/>
              <a:cs typeface="Chalkboard"/>
            </a:endParaRPr>
          </a:p>
        </p:txBody>
      </p:sp>
      <p:sp>
        <p:nvSpPr>
          <p:cNvPr id="16" name="TextBox 15"/>
          <p:cNvSpPr txBox="1"/>
          <p:nvPr/>
        </p:nvSpPr>
        <p:spPr>
          <a:xfrm>
            <a:off x="2866302" y="5140501"/>
            <a:ext cx="188276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MPAS_OCN</a:t>
            </a:r>
          </a:p>
        </p:txBody>
      </p:sp>
      <p:sp>
        <p:nvSpPr>
          <p:cNvPr id="17" name="TextBox 16"/>
          <p:cNvSpPr txBox="1"/>
          <p:nvPr/>
        </p:nvSpPr>
        <p:spPr>
          <a:xfrm>
            <a:off x="7119907" y="4500969"/>
            <a:ext cx="1889912"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MPAS_ATM</a:t>
            </a:r>
          </a:p>
        </p:txBody>
      </p:sp>
      <p:sp>
        <p:nvSpPr>
          <p:cNvPr id="18" name="TextBox 17"/>
          <p:cNvSpPr txBox="1"/>
          <p:nvPr/>
        </p:nvSpPr>
        <p:spPr>
          <a:xfrm>
            <a:off x="7194608" y="821063"/>
            <a:ext cx="158755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NOAH-MP</a:t>
            </a:r>
          </a:p>
        </p:txBody>
      </p:sp>
      <p:sp>
        <p:nvSpPr>
          <p:cNvPr id="19" name="TextBox 18"/>
          <p:cNvSpPr txBox="1"/>
          <p:nvPr/>
        </p:nvSpPr>
        <p:spPr>
          <a:xfrm>
            <a:off x="4007306" y="5584643"/>
            <a:ext cx="133863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PE2LYR</a:t>
            </a:r>
          </a:p>
        </p:txBody>
      </p:sp>
      <p:sp>
        <p:nvSpPr>
          <p:cNvPr id="20" name="TextBox 19"/>
          <p:cNvSpPr txBox="1"/>
          <p:nvPr/>
        </p:nvSpPr>
        <p:spPr>
          <a:xfrm>
            <a:off x="364989" y="3150136"/>
            <a:ext cx="90333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SQG</a:t>
            </a:r>
          </a:p>
        </p:txBody>
      </p:sp>
      <p:sp>
        <p:nvSpPr>
          <p:cNvPr id="21" name="TextBox 20"/>
          <p:cNvSpPr txBox="1"/>
          <p:nvPr/>
        </p:nvSpPr>
        <p:spPr>
          <a:xfrm>
            <a:off x="7797146" y="3847784"/>
            <a:ext cx="93428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a:t>
            </a:r>
          </a:p>
        </p:txBody>
      </p:sp>
      <p:sp>
        <p:nvSpPr>
          <p:cNvPr id="22" name="TextBox 21"/>
          <p:cNvSpPr txBox="1"/>
          <p:nvPr/>
        </p:nvSpPr>
        <p:spPr>
          <a:xfrm>
            <a:off x="4857366" y="5274917"/>
            <a:ext cx="140359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TIEGCM</a:t>
            </a:r>
          </a:p>
        </p:txBody>
      </p:sp>
      <p:sp>
        <p:nvSpPr>
          <p:cNvPr id="23" name="TextBox 22"/>
          <p:cNvSpPr txBox="1"/>
          <p:nvPr/>
        </p:nvSpPr>
        <p:spPr>
          <a:xfrm>
            <a:off x="1175636" y="1327396"/>
            <a:ext cx="1060794"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GITM</a:t>
            </a:r>
          </a:p>
        </p:txBody>
      </p:sp>
      <p:sp>
        <p:nvSpPr>
          <p:cNvPr id="24" name="TextBox 23"/>
          <p:cNvSpPr txBox="1"/>
          <p:nvPr/>
        </p:nvSpPr>
        <p:spPr>
          <a:xfrm>
            <a:off x="1615062" y="793815"/>
            <a:ext cx="1147175"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GCOM</a:t>
            </a:r>
          </a:p>
        </p:txBody>
      </p:sp>
      <p:sp>
        <p:nvSpPr>
          <p:cNvPr id="25" name="TextBox 24"/>
          <p:cNvSpPr txBox="1"/>
          <p:nvPr/>
        </p:nvSpPr>
        <p:spPr>
          <a:xfrm>
            <a:off x="3169982" y="1314125"/>
            <a:ext cx="187052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WRF-Hydro</a:t>
            </a:r>
          </a:p>
        </p:txBody>
      </p:sp>
      <p:sp>
        <p:nvSpPr>
          <p:cNvPr id="26" name="TextBox 25"/>
          <p:cNvSpPr txBox="1"/>
          <p:nvPr/>
        </p:nvSpPr>
        <p:spPr>
          <a:xfrm>
            <a:off x="6009750" y="922634"/>
            <a:ext cx="1129153"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ROMS</a:t>
            </a:r>
          </a:p>
        </p:txBody>
      </p:sp>
      <p:sp>
        <p:nvSpPr>
          <p:cNvPr id="27" name="TextBox 26"/>
          <p:cNvSpPr txBox="1"/>
          <p:nvPr/>
        </p:nvSpPr>
        <p:spPr>
          <a:xfrm>
            <a:off x="5667459" y="5662474"/>
            <a:ext cx="116689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CABLE</a:t>
            </a:r>
          </a:p>
        </p:txBody>
      </p:sp>
      <p:sp>
        <p:nvSpPr>
          <p:cNvPr id="28" name="TextBox 27"/>
          <p:cNvSpPr txBox="1"/>
          <p:nvPr/>
        </p:nvSpPr>
        <p:spPr>
          <a:xfrm>
            <a:off x="6952171" y="1356997"/>
            <a:ext cx="1390676"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WACCM</a:t>
            </a:r>
          </a:p>
        </p:txBody>
      </p:sp>
      <p:sp>
        <p:nvSpPr>
          <p:cNvPr id="29" name="TextBox 28"/>
          <p:cNvSpPr txBox="1"/>
          <p:nvPr/>
        </p:nvSpPr>
        <p:spPr>
          <a:xfrm>
            <a:off x="2866302" y="831202"/>
            <a:ext cx="1785850"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CAM-</a:t>
            </a:r>
            <a:r>
              <a:rPr lang="en-US" sz="2400" i="1" dirty="0" err="1">
                <a:solidFill>
                  <a:schemeClr val="tx1">
                    <a:lumMod val="50000"/>
                    <a:lumOff val="50000"/>
                  </a:schemeClr>
                </a:solidFill>
                <a:latin typeface="Chalkboard"/>
                <a:cs typeface="Chalkboard"/>
              </a:rPr>
              <a:t>Chem</a:t>
            </a:r>
            <a:endParaRPr lang="en-US" sz="2400" i="1" dirty="0">
              <a:solidFill>
                <a:schemeClr val="tx1">
                  <a:lumMod val="50000"/>
                  <a:lumOff val="50000"/>
                </a:schemeClr>
              </a:solidFill>
              <a:latin typeface="Chalkboard"/>
              <a:cs typeface="Chalkboard"/>
            </a:endParaRPr>
          </a:p>
        </p:txBody>
      </p:sp>
      <p:sp>
        <p:nvSpPr>
          <p:cNvPr id="30" name="TextBox 29"/>
          <p:cNvSpPr txBox="1"/>
          <p:nvPr/>
        </p:nvSpPr>
        <p:spPr>
          <a:xfrm>
            <a:off x="138448" y="5485025"/>
            <a:ext cx="1812377"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WRF-</a:t>
            </a:r>
            <a:r>
              <a:rPr lang="en-US" sz="2400" i="1" dirty="0" err="1">
                <a:solidFill>
                  <a:schemeClr val="tx1">
                    <a:lumMod val="50000"/>
                    <a:lumOff val="50000"/>
                  </a:schemeClr>
                </a:solidFill>
                <a:latin typeface="Chalkboard"/>
                <a:cs typeface="Chalkboard"/>
              </a:rPr>
              <a:t>Chem</a:t>
            </a:r>
            <a:endParaRPr lang="en-US" sz="2400" i="1" dirty="0">
              <a:solidFill>
                <a:schemeClr val="tx1">
                  <a:lumMod val="50000"/>
                  <a:lumOff val="50000"/>
                </a:schemeClr>
              </a:solidFill>
              <a:latin typeface="Chalkboard"/>
              <a:cs typeface="Chalkboard"/>
            </a:endParaRPr>
          </a:p>
        </p:txBody>
      </p:sp>
      <p:sp>
        <p:nvSpPr>
          <p:cNvPr id="31" name="TextBox 30">
            <a:extLst>
              <a:ext uri="{FF2B5EF4-FFF2-40B4-BE49-F238E27FC236}">
                <a16:creationId xmlns:a16="http://schemas.microsoft.com/office/drawing/2014/main" id="{E17D1253-A795-4E4B-894E-B9E9B20E463A}"/>
              </a:ext>
            </a:extLst>
          </p:cNvPr>
          <p:cNvSpPr txBox="1"/>
          <p:nvPr/>
        </p:nvSpPr>
        <p:spPr>
          <a:xfrm>
            <a:off x="5815781" y="4829867"/>
            <a:ext cx="1585049"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WACCM-X</a:t>
            </a:r>
          </a:p>
        </p:txBody>
      </p:sp>
      <p:grpSp>
        <p:nvGrpSpPr>
          <p:cNvPr id="37" name="Group 36">
            <a:extLst>
              <a:ext uri="{FF2B5EF4-FFF2-40B4-BE49-F238E27FC236}">
                <a16:creationId xmlns:a16="http://schemas.microsoft.com/office/drawing/2014/main" id="{3509A213-38D0-0A43-B191-5552A62D4812}"/>
              </a:ext>
            </a:extLst>
          </p:cNvPr>
          <p:cNvGrpSpPr/>
          <p:nvPr/>
        </p:nvGrpSpPr>
        <p:grpSpPr>
          <a:xfrm>
            <a:off x="597896" y="6202007"/>
            <a:ext cx="7948209" cy="553998"/>
            <a:chOff x="399377" y="6202007"/>
            <a:chExt cx="8533498" cy="553998"/>
          </a:xfrm>
        </p:grpSpPr>
        <p:sp>
          <p:nvSpPr>
            <p:cNvPr id="32" name="Rectangle 31">
              <a:extLst>
                <a:ext uri="{FF2B5EF4-FFF2-40B4-BE49-F238E27FC236}">
                  <a16:creationId xmlns:a16="http://schemas.microsoft.com/office/drawing/2014/main" id="{92B51067-538E-6041-88BC-C433406C0A1C}"/>
                </a:ext>
              </a:extLst>
            </p:cNvPr>
            <p:cNvSpPr/>
            <p:nvPr/>
          </p:nvSpPr>
          <p:spPr>
            <a:xfrm>
              <a:off x="2346795" y="6202007"/>
              <a:ext cx="6586080" cy="553998"/>
            </a:xfrm>
            <a:prstGeom prst="rect">
              <a:avLst/>
            </a:prstGeom>
          </p:spPr>
          <p:txBody>
            <a:bodyPr wrap="square" lIns="0" tIns="0" rIns="0" bIns="0">
              <a:spAutoFit/>
            </a:bodyPr>
            <a:lstStyle/>
            <a:p>
              <a:r>
                <a:rPr lang="en-US" sz="1200" dirty="0"/>
                <a:t>We would like to acknowledge high-performance computing support from Cheyenne (doi:10.5065/D6RX99HX) provided by NCAR's Computational and Information Systems Laboratory, sponsored by the National Science Foundation.</a:t>
              </a:r>
            </a:p>
          </p:txBody>
        </p:sp>
        <p:pic>
          <p:nvPicPr>
            <p:cNvPr id="36" name="Picture 35">
              <a:extLst>
                <a:ext uri="{FF2B5EF4-FFF2-40B4-BE49-F238E27FC236}">
                  <a16:creationId xmlns:a16="http://schemas.microsoft.com/office/drawing/2014/main" id="{B201312F-1C1C-4049-8F45-536DFD29043F}"/>
                </a:ext>
              </a:extLst>
            </p:cNvPr>
            <p:cNvPicPr>
              <a:picLocks noChangeAspect="1"/>
            </p:cNvPicPr>
            <p:nvPr/>
          </p:nvPicPr>
          <p:blipFill rotWithShape="1">
            <a:blip r:embed="rId4"/>
            <a:srcRect l="5537" t="19053" r="4148" b="21959"/>
            <a:stretch/>
          </p:blipFill>
          <p:spPr>
            <a:xfrm>
              <a:off x="399377" y="6214690"/>
              <a:ext cx="1891940" cy="528632"/>
            </a:xfrm>
            <a:prstGeom prst="rect">
              <a:avLst/>
            </a:prstGeom>
          </p:spPr>
        </p:pic>
      </p:grpSp>
      <p:pic>
        <p:nvPicPr>
          <p:cNvPr id="38" name="Picture 37" descr="DARTYellowWhite.jpg">
            <a:extLst>
              <a:ext uri="{FF2B5EF4-FFF2-40B4-BE49-F238E27FC236}">
                <a16:creationId xmlns:a16="http://schemas.microsoft.com/office/drawing/2014/main" id="{C32992E1-B68A-884B-8E77-B3C567887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734" y="1935554"/>
            <a:ext cx="6344532" cy="1874520"/>
          </a:xfrm>
          <a:prstGeom prst="rect">
            <a:avLst/>
          </a:prstGeom>
        </p:spPr>
      </p:pic>
      <p:sp>
        <p:nvSpPr>
          <p:cNvPr id="40" name="TextBox 39">
            <a:extLst>
              <a:ext uri="{FF2B5EF4-FFF2-40B4-BE49-F238E27FC236}">
                <a16:creationId xmlns:a16="http://schemas.microsoft.com/office/drawing/2014/main" id="{310864B4-5C50-3344-801F-4F48E994D0FA}"/>
              </a:ext>
            </a:extLst>
          </p:cNvPr>
          <p:cNvSpPr txBox="1"/>
          <p:nvPr/>
        </p:nvSpPr>
        <p:spPr>
          <a:xfrm>
            <a:off x="5502580" y="1313230"/>
            <a:ext cx="851515"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CICE</a:t>
            </a:r>
          </a:p>
        </p:txBody>
      </p:sp>
      <p:sp>
        <p:nvSpPr>
          <p:cNvPr id="41" name="TextBox 40">
            <a:extLst>
              <a:ext uri="{FF2B5EF4-FFF2-40B4-BE49-F238E27FC236}">
                <a16:creationId xmlns:a16="http://schemas.microsoft.com/office/drawing/2014/main" id="{03E50287-FA70-3841-A189-15283C95DE72}"/>
              </a:ext>
            </a:extLst>
          </p:cNvPr>
          <p:cNvSpPr txBox="1"/>
          <p:nvPr/>
        </p:nvSpPr>
        <p:spPr>
          <a:xfrm>
            <a:off x="7592902" y="5671254"/>
            <a:ext cx="734496" cy="461665"/>
          </a:xfrm>
          <a:prstGeom prst="rect">
            <a:avLst/>
          </a:prstGeom>
          <a:noFill/>
        </p:spPr>
        <p:txBody>
          <a:bodyPr wrap="none" rtlCol="0">
            <a:spAutoFit/>
          </a:bodyPr>
          <a:lstStyle/>
          <a:p>
            <a:r>
              <a:rPr lang="en-US" sz="2400" i="1" dirty="0">
                <a:solidFill>
                  <a:schemeClr val="tx1">
                    <a:lumMod val="50000"/>
                    <a:lumOff val="50000"/>
                  </a:schemeClr>
                </a:solidFill>
                <a:latin typeface="Chalkboard"/>
                <a:cs typeface="Chalkboard"/>
              </a:rPr>
              <a:t>CM1</a:t>
            </a:r>
          </a:p>
        </p:txBody>
      </p:sp>
    </p:spTree>
    <p:extLst>
      <p:ext uri="{BB962C8B-B14F-4D97-AF65-F5344CB8AC3E}">
        <p14:creationId xmlns:p14="http://schemas.microsoft.com/office/powerpoint/2010/main" val="2435139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A22321E-0784-904F-87D1-B192497D5CB0}"/>
              </a:ext>
            </a:extLst>
          </p:cNvPr>
          <p:cNvPicPr>
            <a:picLocks noChangeAspect="1"/>
          </p:cNvPicPr>
          <p:nvPr/>
        </p:nvPicPr>
        <p:blipFill rotWithShape="1">
          <a:blip r:embed="rId3"/>
          <a:srcRect t="22243" b="22699"/>
          <a:stretch/>
        </p:blipFill>
        <p:spPr>
          <a:xfrm>
            <a:off x="1501902" y="696350"/>
            <a:ext cx="6140196" cy="4375053"/>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16" name="TextBox 15">
            <a:extLst>
              <a:ext uri="{FF2B5EF4-FFF2-40B4-BE49-F238E27FC236}">
                <a16:creationId xmlns:a16="http://schemas.microsoft.com/office/drawing/2014/main" id="{CDB6580D-888F-9847-9FF0-0BBD7B829651}"/>
              </a:ext>
            </a:extLst>
          </p:cNvPr>
          <p:cNvSpPr txBox="1"/>
          <p:nvPr/>
        </p:nvSpPr>
        <p:spPr>
          <a:xfrm>
            <a:off x="587828" y="5018146"/>
            <a:ext cx="7968343" cy="923330"/>
          </a:xfrm>
          <a:prstGeom prst="rect">
            <a:avLst/>
          </a:prstGeom>
          <a:noFill/>
        </p:spPr>
        <p:txBody>
          <a:bodyPr wrap="square" rtlCol="0">
            <a:spAutoFit/>
          </a:bodyPr>
          <a:lstStyle/>
          <a:p>
            <a:r>
              <a:rPr lang="en-US" dirty="0"/>
              <a:t>That’s hurricane Earl (2010).</a:t>
            </a:r>
          </a:p>
          <a:p>
            <a:r>
              <a:rPr lang="en-US" dirty="0"/>
              <a:t>Even at 1 degree, CAM6 provides good position.</a:t>
            </a:r>
          </a:p>
          <a:p>
            <a:r>
              <a:rPr lang="en-US" dirty="0"/>
              <a:t>A bit weak but still a hurricane.</a:t>
            </a:r>
          </a:p>
        </p:txBody>
      </p:sp>
      <p:sp>
        <p:nvSpPr>
          <p:cNvPr id="6" name="TextBox 5">
            <a:extLst>
              <a:ext uri="{FF2B5EF4-FFF2-40B4-BE49-F238E27FC236}">
                <a16:creationId xmlns:a16="http://schemas.microsoft.com/office/drawing/2014/main" id="{5116880D-2354-FC4B-A026-28B8F42B21A4}"/>
              </a:ext>
            </a:extLst>
          </p:cNvPr>
          <p:cNvSpPr txBox="1"/>
          <p:nvPr/>
        </p:nvSpPr>
        <p:spPr>
          <a:xfrm>
            <a:off x="6462483" y="2487358"/>
            <a:ext cx="2232805"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Hurricane Earl. Headed for Canada.</a:t>
            </a:r>
          </a:p>
        </p:txBody>
      </p:sp>
      <p:cxnSp>
        <p:nvCxnSpPr>
          <p:cNvPr id="4" name="Straight Arrow Connector 3">
            <a:extLst>
              <a:ext uri="{FF2B5EF4-FFF2-40B4-BE49-F238E27FC236}">
                <a16:creationId xmlns:a16="http://schemas.microsoft.com/office/drawing/2014/main" id="{DB2F4CFA-3EDB-C146-A8BF-AADFAA29FB32}"/>
              </a:ext>
            </a:extLst>
          </p:cNvPr>
          <p:cNvCxnSpPr/>
          <p:nvPr/>
        </p:nvCxnSpPr>
        <p:spPr>
          <a:xfrm flipH="1">
            <a:off x="6746488" y="3150476"/>
            <a:ext cx="345688" cy="577343"/>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1ACB65ED-25DB-8B42-8E54-10EFF415CCC1}"/>
              </a:ext>
            </a:extLst>
          </p:cNvPr>
          <p:cNvSpPr>
            <a:spLocks noGrp="1"/>
          </p:cNvSpPr>
          <p:nvPr>
            <p:ph type="sldNum" sz="quarter" idx="12"/>
          </p:nvPr>
        </p:nvSpPr>
        <p:spPr/>
        <p:txBody>
          <a:bodyPr/>
          <a:lstStyle/>
          <a:p>
            <a:pPr algn="r"/>
            <a:fld id="{283B4FF1-25A9-3741-B230-AA79218BFD91}" type="slidenum">
              <a:rPr lang="en-US" sz="1200" smtClean="0"/>
              <a:pPr algn="r"/>
              <a:t>36</a:t>
            </a:fld>
            <a:r>
              <a:rPr lang="en-US" sz="1200" dirty="0"/>
              <a:t> </a:t>
            </a:r>
          </a:p>
        </p:txBody>
      </p:sp>
    </p:spTree>
    <p:extLst>
      <p:ext uri="{BB962C8B-B14F-4D97-AF65-F5344CB8AC3E}">
        <p14:creationId xmlns:p14="http://schemas.microsoft.com/office/powerpoint/2010/main" val="3362771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F203-C00C-004A-8439-AE7756B32D3B}"/>
              </a:ext>
            </a:extLst>
          </p:cNvPr>
          <p:cNvSpPr>
            <a:spLocks noGrp="1"/>
          </p:cNvSpPr>
          <p:nvPr>
            <p:ph type="title"/>
          </p:nvPr>
        </p:nvSpPr>
        <p:spPr/>
        <p:txBody>
          <a:bodyPr/>
          <a:lstStyle/>
          <a:p>
            <a:r>
              <a:rPr lang="en-US" dirty="0"/>
              <a:t>DART/CESM Assimilation</a:t>
            </a:r>
          </a:p>
        </p:txBody>
      </p:sp>
      <p:grpSp>
        <p:nvGrpSpPr>
          <p:cNvPr id="9" name="Group 8">
            <a:extLst>
              <a:ext uri="{FF2B5EF4-FFF2-40B4-BE49-F238E27FC236}">
                <a16:creationId xmlns:a16="http://schemas.microsoft.com/office/drawing/2014/main" id="{D5605B13-A764-4B40-8B0C-FC70320B32E0}"/>
              </a:ext>
            </a:extLst>
          </p:cNvPr>
          <p:cNvGrpSpPr/>
          <p:nvPr/>
        </p:nvGrpSpPr>
        <p:grpSpPr>
          <a:xfrm>
            <a:off x="1609738" y="790738"/>
            <a:ext cx="5871682" cy="5737225"/>
            <a:chOff x="1501310" y="546100"/>
            <a:chExt cx="6043597" cy="5792788"/>
          </a:xfrm>
        </p:grpSpPr>
        <p:sp>
          <p:nvSpPr>
            <p:cNvPr id="10" name="Donut 9">
              <a:extLst>
                <a:ext uri="{FF2B5EF4-FFF2-40B4-BE49-F238E27FC236}">
                  <a16:creationId xmlns:a16="http://schemas.microsoft.com/office/drawing/2014/main" id="{71B92824-4320-9643-BDF7-B9E34C1D221C}"/>
                </a:ext>
              </a:extLst>
            </p:cNvPr>
            <p:cNvSpPr/>
            <p:nvPr/>
          </p:nvSpPr>
          <p:spPr>
            <a:xfrm>
              <a:off x="1501310" y="546100"/>
              <a:ext cx="6043597" cy="5792788"/>
            </a:xfrm>
            <a:prstGeom prst="donut">
              <a:avLst>
                <a:gd name="adj" fmla="val 8260"/>
              </a:avLst>
            </a:prstGeom>
            <a:ln/>
          </p:spPr>
          <p:style>
            <a:lnRef idx="1">
              <a:schemeClr val="accent5"/>
            </a:lnRef>
            <a:fillRef idx="2">
              <a:schemeClr val="accent5"/>
            </a:fillRef>
            <a:effectRef idx="1">
              <a:schemeClr val="accent5"/>
            </a:effectRef>
            <a:fontRef idx="minor">
              <a:schemeClr val="dk1"/>
            </a:fontRef>
          </p:style>
        </p:sp>
        <p:sp>
          <p:nvSpPr>
            <p:cNvPr id="11" name="TextBox 70">
              <a:extLst>
                <a:ext uri="{FF2B5EF4-FFF2-40B4-BE49-F238E27FC236}">
                  <a16:creationId xmlns:a16="http://schemas.microsoft.com/office/drawing/2014/main" id="{CFC4238F-DF83-3740-A5E4-85438E7D429A}"/>
                </a:ext>
              </a:extLst>
            </p:cNvPr>
            <p:cNvSpPr txBox="1">
              <a:spLocks noChangeArrowheads="1"/>
            </p:cNvSpPr>
            <p:nvPr/>
          </p:nvSpPr>
          <p:spPr bwMode="auto">
            <a:xfrm>
              <a:off x="3937620" y="593472"/>
              <a:ext cx="1194600" cy="403985"/>
            </a:xfrm>
            <a:prstGeom prst="rect">
              <a:avLst/>
            </a:prstGeom>
            <a:noFill/>
            <a:ln w="9525">
              <a:noFill/>
              <a:miter lim="800000"/>
              <a:headEnd/>
              <a:tailEnd/>
            </a:ln>
          </p:spPr>
          <p:txBody>
            <a:bodyPr wrap="none">
              <a:prstTxWarp prst="textNoShape">
                <a:avLst/>
              </a:prstTxWarp>
              <a:spAutoFit/>
            </a:bodyPr>
            <a:lstStyle/>
            <a:p>
              <a:r>
                <a:rPr lang="en-US" sz="2000" dirty="0">
                  <a:solidFill>
                    <a:prstClr val="black"/>
                  </a:solidFill>
                  <a:latin typeface="Calibri"/>
                </a:rPr>
                <a:t>COUPLER</a:t>
              </a:r>
            </a:p>
          </p:txBody>
        </p:sp>
      </p:grpSp>
      <p:sp>
        <p:nvSpPr>
          <p:cNvPr id="12" name="Rectangle 11">
            <a:extLst>
              <a:ext uri="{FF2B5EF4-FFF2-40B4-BE49-F238E27FC236}">
                <a16:creationId xmlns:a16="http://schemas.microsoft.com/office/drawing/2014/main" id="{3A35ABA0-32CC-294D-9EBF-7B9F8EB79C65}"/>
              </a:ext>
            </a:extLst>
          </p:cNvPr>
          <p:cNvSpPr/>
          <p:nvPr/>
        </p:nvSpPr>
        <p:spPr>
          <a:xfrm>
            <a:off x="4250045" y="1551596"/>
            <a:ext cx="808188" cy="723245"/>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3" name="Rectangle 12">
            <a:extLst>
              <a:ext uri="{FF2B5EF4-FFF2-40B4-BE49-F238E27FC236}">
                <a16:creationId xmlns:a16="http://schemas.microsoft.com/office/drawing/2014/main" id="{8C82B3E7-0403-B742-8AEB-EEA53EF3A231}"/>
              </a:ext>
            </a:extLst>
          </p:cNvPr>
          <p:cNvSpPr/>
          <p:nvPr/>
        </p:nvSpPr>
        <p:spPr>
          <a:xfrm>
            <a:off x="4166758" y="1597193"/>
            <a:ext cx="808188" cy="724817"/>
          </a:xfrm>
          <a:prstGeom prst="rect">
            <a:avLst/>
          </a:prstGeom>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4" name="Rectangle 13">
            <a:extLst>
              <a:ext uri="{FF2B5EF4-FFF2-40B4-BE49-F238E27FC236}">
                <a16:creationId xmlns:a16="http://schemas.microsoft.com/office/drawing/2014/main" id="{F5E788E5-FDCE-8C4C-A311-08298877BA5A}"/>
              </a:ext>
            </a:extLst>
          </p:cNvPr>
          <p:cNvSpPr/>
          <p:nvPr/>
        </p:nvSpPr>
        <p:spPr>
          <a:xfrm>
            <a:off x="4059048" y="1644361"/>
            <a:ext cx="808188" cy="723245"/>
          </a:xfrm>
          <a:prstGeom prst="rect">
            <a:avLst/>
          </a:prstGeom>
          <a:gradFill>
            <a:gsLst>
              <a:gs pos="0">
                <a:schemeClr val="accent4">
                  <a:tint val="100000"/>
                  <a:shade val="100000"/>
                  <a:satMod val="130000"/>
                </a:schemeClr>
              </a:gs>
              <a:gs pos="100000">
                <a:schemeClr val="accent4">
                  <a:tint val="50000"/>
                  <a:shade val="100000"/>
                  <a:satMod val="350000"/>
                </a:schemeClr>
              </a:gs>
            </a:gsLst>
          </a:gradFill>
          <a:ln/>
        </p:spPr>
        <p:style>
          <a:lnRef idx="1">
            <a:schemeClr val="accent4"/>
          </a:lnRef>
          <a:fillRef idx="3">
            <a:schemeClr val="accent4"/>
          </a:fillRef>
          <a:effectRef idx="2">
            <a:schemeClr val="accent4"/>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15" name="TextBox 50">
            <a:extLst>
              <a:ext uri="{FF2B5EF4-FFF2-40B4-BE49-F238E27FC236}">
                <a16:creationId xmlns:a16="http://schemas.microsoft.com/office/drawing/2014/main" id="{4C9F93C2-FA4D-0E40-81EE-57BEA3B42800}"/>
              </a:ext>
            </a:extLst>
          </p:cNvPr>
          <p:cNvSpPr txBox="1">
            <a:spLocks noChangeArrowheads="1"/>
          </p:cNvSpPr>
          <p:nvPr/>
        </p:nvSpPr>
        <p:spPr bwMode="auto">
          <a:xfrm>
            <a:off x="4062344" y="1773932"/>
            <a:ext cx="840860"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CAM</a:t>
            </a:r>
          </a:p>
        </p:txBody>
      </p:sp>
      <p:cxnSp>
        <p:nvCxnSpPr>
          <p:cNvPr id="16" name="Straight Arrow Connector 15">
            <a:extLst>
              <a:ext uri="{FF2B5EF4-FFF2-40B4-BE49-F238E27FC236}">
                <a16:creationId xmlns:a16="http://schemas.microsoft.com/office/drawing/2014/main" id="{CBADE49B-C62A-EE48-955B-4158B9202AA8}"/>
              </a:ext>
            </a:extLst>
          </p:cNvPr>
          <p:cNvCxnSpPr/>
          <p:nvPr/>
        </p:nvCxnSpPr>
        <p:spPr>
          <a:xfrm rot="5400000">
            <a:off x="4279628" y="1415609"/>
            <a:ext cx="213829" cy="1542"/>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C62F002-7CB2-D442-8CBF-A92C69395918}"/>
              </a:ext>
            </a:extLst>
          </p:cNvPr>
          <p:cNvCxnSpPr/>
          <p:nvPr/>
        </p:nvCxnSpPr>
        <p:spPr>
          <a:xfrm rot="5400000" flipH="1" flipV="1">
            <a:off x="4604395" y="1405390"/>
            <a:ext cx="202823" cy="1543"/>
          </a:xfrm>
          <a:prstGeom prst="straightConnector1">
            <a:avLst/>
          </a:prstGeom>
          <a:ln>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6E475567-C594-BE4F-9D58-5DDAF2F06F78}"/>
              </a:ext>
            </a:extLst>
          </p:cNvPr>
          <p:cNvGrpSpPr/>
          <p:nvPr/>
        </p:nvGrpSpPr>
        <p:grpSpPr>
          <a:xfrm rot="2081156">
            <a:off x="3088374" y="4746288"/>
            <a:ext cx="893017" cy="748401"/>
            <a:chOff x="3978249" y="4329623"/>
            <a:chExt cx="893017" cy="748401"/>
          </a:xfrm>
        </p:grpSpPr>
        <p:sp>
          <p:nvSpPr>
            <p:cNvPr id="19" name="Rectangle 18">
              <a:extLst>
                <a:ext uri="{FF2B5EF4-FFF2-40B4-BE49-F238E27FC236}">
                  <a16:creationId xmlns:a16="http://schemas.microsoft.com/office/drawing/2014/main" id="{B8B1CF82-7E1E-D24E-B0A1-590DD8F61F91}"/>
                </a:ext>
              </a:extLst>
            </p:cNvPr>
            <p:cNvSpPr/>
            <p:nvPr/>
          </p:nvSpPr>
          <p:spPr>
            <a:xfrm rot="10800000">
              <a:off x="3978249" y="4414525"/>
              <a:ext cx="740325"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0" name="Rectangle 19">
              <a:extLst>
                <a:ext uri="{FF2B5EF4-FFF2-40B4-BE49-F238E27FC236}">
                  <a16:creationId xmlns:a16="http://schemas.microsoft.com/office/drawing/2014/main" id="{37203EC7-3AE1-574F-B30B-0272869EB395}"/>
                </a:ext>
              </a:extLst>
            </p:cNvPr>
            <p:cNvSpPr/>
            <p:nvPr/>
          </p:nvSpPr>
          <p:spPr>
            <a:xfrm rot="10800000">
              <a:off x="4053824" y="4372073"/>
              <a:ext cx="741866"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1" name="Rectangle 20">
              <a:extLst>
                <a:ext uri="{FF2B5EF4-FFF2-40B4-BE49-F238E27FC236}">
                  <a16:creationId xmlns:a16="http://schemas.microsoft.com/office/drawing/2014/main" id="{40967FC2-8159-FA4A-B77B-434D09EC655A}"/>
                </a:ext>
              </a:extLst>
            </p:cNvPr>
            <p:cNvSpPr/>
            <p:nvPr/>
          </p:nvSpPr>
          <p:spPr>
            <a:xfrm rot="10800000">
              <a:off x="4130941" y="4329623"/>
              <a:ext cx="740325" cy="663499"/>
            </a:xfrm>
            <a:prstGeom prst="rect">
              <a:avLst/>
            </a:prstGeom>
            <a:ln/>
          </p:spPr>
          <p:style>
            <a:lnRef idx="1">
              <a:schemeClr val="accent6"/>
            </a:lnRef>
            <a:fillRef idx="3">
              <a:schemeClr val="accent6"/>
            </a:fillRef>
            <a:effectRef idx="2">
              <a:schemeClr val="accent6"/>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2" name="TextBox 95">
              <a:extLst>
                <a:ext uri="{FF2B5EF4-FFF2-40B4-BE49-F238E27FC236}">
                  <a16:creationId xmlns:a16="http://schemas.microsoft.com/office/drawing/2014/main" id="{4663CAC4-3939-8C4F-8177-7105CFC72A5D}"/>
                </a:ext>
              </a:extLst>
            </p:cNvPr>
            <p:cNvSpPr txBox="1">
              <a:spLocks noChangeArrowheads="1"/>
            </p:cNvSpPr>
            <p:nvPr/>
          </p:nvSpPr>
          <p:spPr bwMode="auto">
            <a:xfrm rot="19706518">
              <a:off x="4077115" y="4422082"/>
              <a:ext cx="763590"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ROF</a:t>
              </a:r>
              <a:endParaRPr lang="en-US" dirty="0">
                <a:solidFill>
                  <a:prstClr val="black"/>
                </a:solidFill>
                <a:latin typeface="Calibri"/>
              </a:endParaRPr>
            </a:p>
          </p:txBody>
        </p:sp>
      </p:grpSp>
      <p:grpSp>
        <p:nvGrpSpPr>
          <p:cNvPr id="23" name="Group 22">
            <a:extLst>
              <a:ext uri="{FF2B5EF4-FFF2-40B4-BE49-F238E27FC236}">
                <a16:creationId xmlns:a16="http://schemas.microsoft.com/office/drawing/2014/main" id="{396E22A9-8672-464A-994E-C88AB2FDC5B4}"/>
              </a:ext>
            </a:extLst>
          </p:cNvPr>
          <p:cNvGrpSpPr/>
          <p:nvPr/>
        </p:nvGrpSpPr>
        <p:grpSpPr>
          <a:xfrm rot="8744348">
            <a:off x="5682149" y="5461150"/>
            <a:ext cx="231353" cy="201251"/>
            <a:chOff x="4379913" y="4878388"/>
            <a:chExt cx="301625" cy="203200"/>
          </a:xfrm>
        </p:grpSpPr>
        <p:cxnSp>
          <p:nvCxnSpPr>
            <p:cNvPr id="24" name="Straight Arrow Connector 23">
              <a:extLst>
                <a:ext uri="{FF2B5EF4-FFF2-40B4-BE49-F238E27FC236}">
                  <a16:creationId xmlns:a16="http://schemas.microsoft.com/office/drawing/2014/main" id="{71E45730-C764-4D4C-9371-99D468A28FC9}"/>
                </a:ext>
              </a:extLst>
            </p:cNvPr>
            <p:cNvCxnSpPr/>
            <p:nvPr/>
          </p:nvCxnSpPr>
          <p:spPr>
            <a:xfrm rot="16200000">
              <a:off x="4581525" y="4976813"/>
              <a:ext cx="198437" cy="1588"/>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3E5B889-B49B-2D47-AE77-052050D229A0}"/>
                </a:ext>
              </a:extLst>
            </p:cNvPr>
            <p:cNvCxnSpPr/>
            <p:nvPr/>
          </p:nvCxnSpPr>
          <p:spPr>
            <a:xfrm rot="16200000" flipH="1" flipV="1">
              <a:off x="4287044" y="4987132"/>
              <a:ext cx="187325" cy="1587"/>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6" name="TextBox 51">
            <a:extLst>
              <a:ext uri="{FF2B5EF4-FFF2-40B4-BE49-F238E27FC236}">
                <a16:creationId xmlns:a16="http://schemas.microsoft.com/office/drawing/2014/main" id="{B194DFD6-6E69-1941-9967-E35A58B32551}"/>
              </a:ext>
            </a:extLst>
          </p:cNvPr>
          <p:cNvSpPr txBox="1">
            <a:spLocks noChangeArrowheads="1"/>
          </p:cNvSpPr>
          <p:nvPr/>
        </p:nvSpPr>
        <p:spPr bwMode="auto">
          <a:xfrm>
            <a:off x="3973072" y="3400352"/>
            <a:ext cx="957596"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white"/>
                </a:solidFill>
                <a:latin typeface="Calibri"/>
              </a:rPr>
              <a:t>DART</a:t>
            </a:r>
          </a:p>
        </p:txBody>
      </p:sp>
      <p:grpSp>
        <p:nvGrpSpPr>
          <p:cNvPr id="27" name="Group 26">
            <a:extLst>
              <a:ext uri="{FF2B5EF4-FFF2-40B4-BE49-F238E27FC236}">
                <a16:creationId xmlns:a16="http://schemas.microsoft.com/office/drawing/2014/main" id="{9BF69622-24B3-4B4E-BF6C-CFC877C431E1}"/>
              </a:ext>
            </a:extLst>
          </p:cNvPr>
          <p:cNvGrpSpPr/>
          <p:nvPr/>
        </p:nvGrpSpPr>
        <p:grpSpPr>
          <a:xfrm rot="20729955">
            <a:off x="5732744" y="2758048"/>
            <a:ext cx="832503" cy="965101"/>
            <a:chOff x="5767042" y="2928962"/>
            <a:chExt cx="832503" cy="965101"/>
          </a:xfrm>
        </p:grpSpPr>
        <p:sp>
          <p:nvSpPr>
            <p:cNvPr id="28" name="Rectangle 27">
              <a:extLst>
                <a:ext uri="{FF2B5EF4-FFF2-40B4-BE49-F238E27FC236}">
                  <a16:creationId xmlns:a16="http://schemas.microsoft.com/office/drawing/2014/main" id="{C7A75FA3-5ACB-C84C-BC33-A33BC8158BC1}"/>
                </a:ext>
              </a:extLst>
            </p:cNvPr>
            <p:cNvSpPr/>
            <p:nvPr/>
          </p:nvSpPr>
          <p:spPr>
            <a:xfrm rot="5400000" flipH="1">
              <a:off x="5821183" y="2987050"/>
              <a:ext cx="836449" cy="720274"/>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29" name="Rectangle 28">
              <a:extLst>
                <a:ext uri="{FF2B5EF4-FFF2-40B4-BE49-F238E27FC236}">
                  <a16:creationId xmlns:a16="http://schemas.microsoft.com/office/drawing/2014/main" id="{F2FE4D7F-66E6-6040-8B02-5ECC72D03C93}"/>
                </a:ext>
              </a:extLst>
            </p:cNvPr>
            <p:cNvSpPr/>
            <p:nvPr/>
          </p:nvSpPr>
          <p:spPr>
            <a:xfrm rot="5400000" flipH="1">
              <a:off x="5769991" y="3053837"/>
              <a:ext cx="836449" cy="720274"/>
            </a:xfrm>
            <a:prstGeom prst="rect">
              <a:avLst/>
            </a:prstGeom>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30" name="Rectangle 29">
              <a:extLst>
                <a:ext uri="{FF2B5EF4-FFF2-40B4-BE49-F238E27FC236}">
                  <a16:creationId xmlns:a16="http://schemas.microsoft.com/office/drawing/2014/main" id="{E593058B-747F-3041-80B6-48A91B26B4F9}"/>
                </a:ext>
              </a:extLst>
            </p:cNvPr>
            <p:cNvSpPr/>
            <p:nvPr/>
          </p:nvSpPr>
          <p:spPr>
            <a:xfrm rot="5400000" flipH="1">
              <a:off x="5708939" y="3114145"/>
              <a:ext cx="838021" cy="721816"/>
            </a:xfrm>
            <a:prstGeom prst="rect">
              <a:avLst/>
            </a:prstGeom>
            <a:gradFill>
              <a:gsLst>
                <a:gs pos="0">
                  <a:schemeClr val="accent1"/>
                </a:gs>
                <a:gs pos="100000">
                  <a:schemeClr val="accent1">
                    <a:tint val="50000"/>
                    <a:shade val="100000"/>
                    <a:satMod val="350000"/>
                  </a:schemeClr>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31" name="TextBox 114">
              <a:extLst>
                <a:ext uri="{FF2B5EF4-FFF2-40B4-BE49-F238E27FC236}">
                  <a16:creationId xmlns:a16="http://schemas.microsoft.com/office/drawing/2014/main" id="{90D38364-6A89-DC44-A0CB-B17584AF936D}"/>
                </a:ext>
              </a:extLst>
            </p:cNvPr>
            <p:cNvSpPr txBox="1">
              <a:spLocks noChangeArrowheads="1"/>
            </p:cNvSpPr>
            <p:nvPr/>
          </p:nvSpPr>
          <p:spPr bwMode="auto">
            <a:xfrm rot="870045" flipH="1">
              <a:off x="5774009" y="3218902"/>
              <a:ext cx="748916"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POP</a:t>
              </a:r>
              <a:endParaRPr lang="en-US" dirty="0">
                <a:solidFill>
                  <a:prstClr val="black"/>
                </a:solidFill>
                <a:latin typeface="Calibri"/>
              </a:endParaRPr>
            </a:p>
          </p:txBody>
        </p:sp>
      </p:grpSp>
      <p:grpSp>
        <p:nvGrpSpPr>
          <p:cNvPr id="32" name="Group 31">
            <a:extLst>
              <a:ext uri="{FF2B5EF4-FFF2-40B4-BE49-F238E27FC236}">
                <a16:creationId xmlns:a16="http://schemas.microsoft.com/office/drawing/2014/main" id="{EBFED320-A57D-B544-A2B7-E8A274014D9E}"/>
              </a:ext>
            </a:extLst>
          </p:cNvPr>
          <p:cNvGrpSpPr/>
          <p:nvPr/>
        </p:nvGrpSpPr>
        <p:grpSpPr>
          <a:xfrm rot="20812388">
            <a:off x="6610410" y="2912729"/>
            <a:ext cx="219013" cy="331750"/>
            <a:chOff x="6622384" y="3272469"/>
            <a:chExt cx="219013" cy="331750"/>
          </a:xfrm>
        </p:grpSpPr>
        <p:cxnSp>
          <p:nvCxnSpPr>
            <p:cNvPr id="33" name="Straight Arrow Connector 32">
              <a:extLst>
                <a:ext uri="{FF2B5EF4-FFF2-40B4-BE49-F238E27FC236}">
                  <a16:creationId xmlns:a16="http://schemas.microsoft.com/office/drawing/2014/main" id="{E0C1E156-3689-394F-B7BA-895556B75E03}"/>
                </a:ext>
              </a:extLst>
            </p:cNvPr>
            <p:cNvCxnSpPr/>
            <p:nvPr/>
          </p:nvCxnSpPr>
          <p:spPr>
            <a:xfrm flipH="1">
              <a:off x="6622384" y="3602647"/>
              <a:ext cx="212843" cy="157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5665C013-6491-0D49-8FB4-E7450E0D859F}"/>
                </a:ext>
              </a:extLst>
            </p:cNvPr>
            <p:cNvCxnSpPr/>
            <p:nvPr/>
          </p:nvCxnSpPr>
          <p:spPr>
            <a:xfrm flipV="1">
              <a:off x="6639351" y="3272469"/>
              <a:ext cx="202046" cy="157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8BF06896-6F51-EB4C-82F1-C79C3EB7B90A}"/>
              </a:ext>
            </a:extLst>
          </p:cNvPr>
          <p:cNvGrpSpPr/>
          <p:nvPr/>
        </p:nvGrpSpPr>
        <p:grpSpPr>
          <a:xfrm rot="3382726">
            <a:off x="5081735" y="4627350"/>
            <a:ext cx="840563" cy="973457"/>
            <a:chOff x="5321727" y="4349311"/>
            <a:chExt cx="840563" cy="973457"/>
          </a:xfrm>
        </p:grpSpPr>
        <p:grpSp>
          <p:nvGrpSpPr>
            <p:cNvPr id="36" name="Group 35">
              <a:extLst>
                <a:ext uri="{FF2B5EF4-FFF2-40B4-BE49-F238E27FC236}">
                  <a16:creationId xmlns:a16="http://schemas.microsoft.com/office/drawing/2014/main" id="{187A99DD-1405-FB44-B802-CC2359629E9A}"/>
                </a:ext>
              </a:extLst>
            </p:cNvPr>
            <p:cNvGrpSpPr/>
            <p:nvPr/>
          </p:nvGrpSpPr>
          <p:grpSpPr>
            <a:xfrm>
              <a:off x="5390824" y="4349311"/>
              <a:ext cx="771466" cy="903236"/>
              <a:chOff x="5390824" y="4349311"/>
              <a:chExt cx="771466" cy="903236"/>
            </a:xfrm>
          </p:grpSpPr>
          <p:sp>
            <p:nvSpPr>
              <p:cNvPr id="38" name="Rectangle 37">
                <a:extLst>
                  <a:ext uri="{FF2B5EF4-FFF2-40B4-BE49-F238E27FC236}">
                    <a16:creationId xmlns:a16="http://schemas.microsoft.com/office/drawing/2014/main" id="{F2BE42E1-8DE7-D841-A170-F79FEA40362D}"/>
                  </a:ext>
                </a:extLst>
              </p:cNvPr>
              <p:cNvSpPr/>
              <p:nvPr/>
            </p:nvSpPr>
            <p:spPr>
              <a:xfrm rot="5400000" flipH="1">
                <a:off x="5383928" y="4407399"/>
                <a:ext cx="836449" cy="720274"/>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39" name="Rectangle 38">
                <a:extLst>
                  <a:ext uri="{FF2B5EF4-FFF2-40B4-BE49-F238E27FC236}">
                    <a16:creationId xmlns:a16="http://schemas.microsoft.com/office/drawing/2014/main" id="{53488AE9-18D8-824F-8023-D9D9F48A020A}"/>
                  </a:ext>
                </a:extLst>
              </p:cNvPr>
              <p:cNvSpPr/>
              <p:nvPr/>
            </p:nvSpPr>
            <p:spPr>
              <a:xfrm rot="5400000" flipH="1">
                <a:off x="5332736" y="4474186"/>
                <a:ext cx="836449" cy="720274"/>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grpSp>
        <p:sp>
          <p:nvSpPr>
            <p:cNvPr id="37" name="Rectangle 36">
              <a:extLst>
                <a:ext uri="{FF2B5EF4-FFF2-40B4-BE49-F238E27FC236}">
                  <a16:creationId xmlns:a16="http://schemas.microsoft.com/office/drawing/2014/main" id="{7F176348-4E8F-1D44-BB0A-BD5B30FFFA55}"/>
                </a:ext>
              </a:extLst>
            </p:cNvPr>
            <p:cNvSpPr/>
            <p:nvPr/>
          </p:nvSpPr>
          <p:spPr>
            <a:xfrm rot="5400000" flipH="1">
              <a:off x="5263624" y="4542850"/>
              <a:ext cx="838021" cy="721816"/>
            </a:xfrm>
            <a:prstGeom prst="rect">
              <a:avLst/>
            </a:prstGeom>
            <a:gradFill>
              <a:gsLst>
                <a:gs pos="0">
                  <a:srgbClr val="0080FF"/>
                </a:gs>
                <a:gs pos="100000">
                  <a:srgbClr val="66FFFF"/>
                </a:gs>
              </a:gsLst>
            </a:gradFill>
            <a:ln/>
          </p:spPr>
          <p:style>
            <a:lnRef idx="1">
              <a:schemeClr val="accent1"/>
            </a:lnRef>
            <a:fillRef idx="3">
              <a:schemeClr val="accent1"/>
            </a:fillRef>
            <a:effectRef idx="2">
              <a:schemeClr val="accent1"/>
            </a:effectRef>
            <a:fontRef idx="minor">
              <a:schemeClr val="lt1"/>
            </a:fontRef>
          </p:style>
          <p:txBody>
            <a:bodyPr wrap="none">
              <a:normAutofit/>
            </a:bodyPr>
            <a:lstStyle/>
            <a:p>
              <a:pPr>
                <a:defRPr/>
              </a:pPr>
              <a:endParaRPr lang="en-US" dirty="0">
                <a:solidFill>
                  <a:prstClr val="black"/>
                </a:solidFill>
                <a:latin typeface="Calibri"/>
              </a:endParaRPr>
            </a:p>
          </p:txBody>
        </p:sp>
      </p:grpSp>
      <p:sp>
        <p:nvSpPr>
          <p:cNvPr id="40" name="TextBox 114">
            <a:extLst>
              <a:ext uri="{FF2B5EF4-FFF2-40B4-BE49-F238E27FC236}">
                <a16:creationId xmlns:a16="http://schemas.microsoft.com/office/drawing/2014/main" id="{8E8FCEDD-3B2C-A04C-992C-7802DF50907A}"/>
              </a:ext>
            </a:extLst>
          </p:cNvPr>
          <p:cNvSpPr txBox="1">
            <a:spLocks noChangeArrowheads="1"/>
          </p:cNvSpPr>
          <p:nvPr/>
        </p:nvSpPr>
        <p:spPr bwMode="auto">
          <a:xfrm flipH="1">
            <a:off x="5018457" y="4862354"/>
            <a:ext cx="799555"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CICE</a:t>
            </a:r>
            <a:endParaRPr lang="en-US" dirty="0">
              <a:solidFill>
                <a:prstClr val="black"/>
              </a:solidFill>
              <a:latin typeface="Calibri"/>
            </a:endParaRPr>
          </a:p>
        </p:txBody>
      </p:sp>
      <p:grpSp>
        <p:nvGrpSpPr>
          <p:cNvPr id="41" name="Group 40">
            <a:extLst>
              <a:ext uri="{FF2B5EF4-FFF2-40B4-BE49-F238E27FC236}">
                <a16:creationId xmlns:a16="http://schemas.microsoft.com/office/drawing/2014/main" id="{BB497B75-6BCD-2F43-B8FB-62953624B4BE}"/>
              </a:ext>
            </a:extLst>
          </p:cNvPr>
          <p:cNvGrpSpPr/>
          <p:nvPr/>
        </p:nvGrpSpPr>
        <p:grpSpPr>
          <a:xfrm rot="975234">
            <a:off x="2186565" y="2916699"/>
            <a:ext cx="219013" cy="331750"/>
            <a:chOff x="2024101" y="3494039"/>
            <a:chExt cx="219013" cy="331750"/>
          </a:xfrm>
        </p:grpSpPr>
        <p:cxnSp>
          <p:nvCxnSpPr>
            <p:cNvPr id="42" name="Straight Arrow Connector 41">
              <a:extLst>
                <a:ext uri="{FF2B5EF4-FFF2-40B4-BE49-F238E27FC236}">
                  <a16:creationId xmlns:a16="http://schemas.microsoft.com/office/drawing/2014/main" id="{A66281D6-FB81-AE43-956C-9004281E49CB}"/>
                </a:ext>
              </a:extLst>
            </p:cNvPr>
            <p:cNvCxnSpPr/>
            <p:nvPr/>
          </p:nvCxnSpPr>
          <p:spPr>
            <a:xfrm flipH="1">
              <a:off x="2024101" y="3824217"/>
              <a:ext cx="212843" cy="1572"/>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A407052D-0959-7E46-8DFD-EE9D7DF2AEFB}"/>
                </a:ext>
              </a:extLst>
            </p:cNvPr>
            <p:cNvCxnSpPr/>
            <p:nvPr/>
          </p:nvCxnSpPr>
          <p:spPr>
            <a:xfrm flipV="1">
              <a:off x="2041068" y="3494039"/>
              <a:ext cx="202046" cy="1572"/>
            </a:xfrm>
            <a:prstGeom prst="straightConnector1">
              <a:avLst/>
            </a:prstGeom>
            <a:ln>
              <a:solidFill>
                <a:schemeClr val="accent3"/>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C4F850BD-33AA-A14B-9F39-0911041A9157}"/>
              </a:ext>
            </a:extLst>
          </p:cNvPr>
          <p:cNvGrpSpPr/>
          <p:nvPr/>
        </p:nvGrpSpPr>
        <p:grpSpPr>
          <a:xfrm rot="1100742">
            <a:off x="2426523" y="2726794"/>
            <a:ext cx="824551" cy="1009399"/>
            <a:chOff x="2249284" y="3109537"/>
            <a:chExt cx="824551" cy="1009399"/>
          </a:xfrm>
        </p:grpSpPr>
        <p:sp>
          <p:nvSpPr>
            <p:cNvPr id="45" name="Rectangle 44">
              <a:extLst>
                <a:ext uri="{FF2B5EF4-FFF2-40B4-BE49-F238E27FC236}">
                  <a16:creationId xmlns:a16="http://schemas.microsoft.com/office/drawing/2014/main" id="{2F3492F6-CB29-D849-A05E-8ABE55756EF9}"/>
                </a:ext>
              </a:extLst>
            </p:cNvPr>
            <p:cNvSpPr/>
            <p:nvPr/>
          </p:nvSpPr>
          <p:spPr>
            <a:xfrm rot="16200000">
              <a:off x="2191967" y="3166854"/>
              <a:ext cx="836449" cy="721816"/>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6" name="Rectangle 45">
              <a:extLst>
                <a:ext uri="{FF2B5EF4-FFF2-40B4-BE49-F238E27FC236}">
                  <a16:creationId xmlns:a16="http://schemas.microsoft.com/office/drawing/2014/main" id="{73D2F410-C714-054D-9A0B-D0E3CB3F5E3C}"/>
                </a:ext>
              </a:extLst>
            </p:cNvPr>
            <p:cNvSpPr/>
            <p:nvPr/>
          </p:nvSpPr>
          <p:spPr>
            <a:xfrm rot="16200000">
              <a:off x="2237466" y="3254100"/>
              <a:ext cx="836449" cy="720274"/>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7" name="Rectangle 46">
              <a:extLst>
                <a:ext uri="{FF2B5EF4-FFF2-40B4-BE49-F238E27FC236}">
                  <a16:creationId xmlns:a16="http://schemas.microsoft.com/office/drawing/2014/main" id="{AE31FA38-0776-3442-9FFD-7A2E76AA9FB5}"/>
                </a:ext>
              </a:extLst>
            </p:cNvPr>
            <p:cNvSpPr/>
            <p:nvPr/>
          </p:nvSpPr>
          <p:spPr>
            <a:xfrm rot="16200000">
              <a:off x="2282950" y="3339789"/>
              <a:ext cx="838021" cy="720274"/>
            </a:xfrm>
            <a:prstGeom prst="rect">
              <a:avLst/>
            </a:prstGeom>
            <a:ln/>
          </p:spPr>
          <p:style>
            <a:lnRef idx="1">
              <a:schemeClr val="accent3"/>
            </a:lnRef>
            <a:fillRef idx="3">
              <a:schemeClr val="accent3"/>
            </a:fillRef>
            <a:effectRef idx="2">
              <a:schemeClr val="accent3"/>
            </a:effectRef>
            <a:fontRef idx="minor">
              <a:schemeClr val="lt1"/>
            </a:fontRef>
          </p:style>
          <p:txBody>
            <a:bodyPr wrap="none">
              <a:normAutofit/>
            </a:bodyPr>
            <a:lstStyle/>
            <a:p>
              <a:pPr>
                <a:defRPr/>
              </a:pPr>
              <a:endParaRPr lang="en-US" dirty="0">
                <a:solidFill>
                  <a:prstClr val="black"/>
                </a:solidFill>
                <a:latin typeface="Calibri"/>
              </a:endParaRPr>
            </a:p>
          </p:txBody>
        </p:sp>
        <p:sp>
          <p:nvSpPr>
            <p:cNvPr id="48" name="TextBox 29">
              <a:extLst>
                <a:ext uri="{FF2B5EF4-FFF2-40B4-BE49-F238E27FC236}">
                  <a16:creationId xmlns:a16="http://schemas.microsoft.com/office/drawing/2014/main" id="{89BC3E8F-2D09-CE41-A6B3-F3CE6EAB0F71}"/>
                </a:ext>
              </a:extLst>
            </p:cNvPr>
            <p:cNvSpPr txBox="1">
              <a:spLocks noChangeArrowheads="1"/>
            </p:cNvSpPr>
            <p:nvPr/>
          </p:nvSpPr>
          <p:spPr bwMode="auto">
            <a:xfrm rot="20357757">
              <a:off x="2298198" y="3420752"/>
              <a:ext cx="775637" cy="461665"/>
            </a:xfrm>
            <a:prstGeom prst="rect">
              <a:avLst/>
            </a:prstGeom>
            <a:noFill/>
            <a:ln w="9525">
              <a:noFill/>
              <a:miter lim="800000"/>
              <a:headEnd/>
              <a:tailEnd/>
            </a:ln>
          </p:spPr>
          <p:txBody>
            <a:bodyPr wrap="square">
              <a:prstTxWarp prst="textNoShape">
                <a:avLst/>
              </a:prstTxWarp>
              <a:spAutoFit/>
            </a:bodyPr>
            <a:lstStyle/>
            <a:p>
              <a:pPr algn="ctr"/>
              <a:r>
                <a:rPr lang="en-US" sz="2400" dirty="0">
                  <a:solidFill>
                    <a:prstClr val="black"/>
                  </a:solidFill>
                  <a:latin typeface="Calibri"/>
                </a:rPr>
                <a:t>CLM</a:t>
              </a:r>
              <a:endParaRPr lang="en-US" dirty="0">
                <a:solidFill>
                  <a:prstClr val="black"/>
                </a:solidFill>
                <a:latin typeface="Calibri"/>
              </a:endParaRPr>
            </a:p>
          </p:txBody>
        </p:sp>
      </p:grpSp>
      <p:grpSp>
        <p:nvGrpSpPr>
          <p:cNvPr id="49" name="Group 48">
            <a:extLst>
              <a:ext uri="{FF2B5EF4-FFF2-40B4-BE49-F238E27FC236}">
                <a16:creationId xmlns:a16="http://schemas.microsoft.com/office/drawing/2014/main" id="{A54DB298-78BD-1E49-91E6-423FFC195479}"/>
              </a:ext>
            </a:extLst>
          </p:cNvPr>
          <p:cNvGrpSpPr/>
          <p:nvPr/>
        </p:nvGrpSpPr>
        <p:grpSpPr>
          <a:xfrm rot="12756291">
            <a:off x="3110070" y="5438554"/>
            <a:ext cx="231353" cy="201251"/>
            <a:chOff x="4379913" y="4878388"/>
            <a:chExt cx="301625" cy="203200"/>
          </a:xfrm>
        </p:grpSpPr>
        <p:cxnSp>
          <p:nvCxnSpPr>
            <p:cNvPr id="50" name="Straight Arrow Connector 49">
              <a:extLst>
                <a:ext uri="{FF2B5EF4-FFF2-40B4-BE49-F238E27FC236}">
                  <a16:creationId xmlns:a16="http://schemas.microsoft.com/office/drawing/2014/main" id="{BA670BA7-69BE-E045-B4A8-A1FCD137ED19}"/>
                </a:ext>
              </a:extLst>
            </p:cNvPr>
            <p:cNvCxnSpPr/>
            <p:nvPr/>
          </p:nvCxnSpPr>
          <p:spPr>
            <a:xfrm rot="16200000">
              <a:off x="4581525" y="4976813"/>
              <a:ext cx="198437" cy="1588"/>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0BE6D4C0-F2F1-BA4B-8BA3-6EC5F4B43B89}"/>
                </a:ext>
              </a:extLst>
            </p:cNvPr>
            <p:cNvCxnSpPr/>
            <p:nvPr/>
          </p:nvCxnSpPr>
          <p:spPr>
            <a:xfrm rot="16200000" flipH="1" flipV="1">
              <a:off x="4287044" y="4987132"/>
              <a:ext cx="187325" cy="1587"/>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3" name="Rectangle 52">
            <a:extLst>
              <a:ext uri="{FF2B5EF4-FFF2-40B4-BE49-F238E27FC236}">
                <a16:creationId xmlns:a16="http://schemas.microsoft.com/office/drawing/2014/main" id="{877B386D-8AFE-0247-8319-BF7F3D30BC04}"/>
              </a:ext>
            </a:extLst>
          </p:cNvPr>
          <p:cNvSpPr/>
          <p:nvPr/>
        </p:nvSpPr>
        <p:spPr>
          <a:xfrm>
            <a:off x="63245" y="668992"/>
            <a:ext cx="2793149" cy="1200328"/>
          </a:xfrm>
          <a:prstGeom prst="rect">
            <a:avLst/>
          </a:prstGeom>
        </p:spPr>
        <p:txBody>
          <a:bodyPr wrap="square">
            <a:spAutoFit/>
          </a:bodyPr>
          <a:lstStyle/>
          <a:p>
            <a:r>
              <a:rPr lang="en-US" sz="2400" dirty="0">
                <a:solidFill>
                  <a:prstClr val="black"/>
                </a:solidFill>
                <a:latin typeface="Calibri"/>
              </a:rPr>
              <a:t>DART Multiple Component Data Assimilation</a:t>
            </a:r>
          </a:p>
        </p:txBody>
      </p:sp>
      <p:sp>
        <p:nvSpPr>
          <p:cNvPr id="54" name="Rectangle 53">
            <a:extLst>
              <a:ext uri="{FF2B5EF4-FFF2-40B4-BE49-F238E27FC236}">
                <a16:creationId xmlns:a16="http://schemas.microsoft.com/office/drawing/2014/main" id="{139838F4-8087-3B4A-81B8-8E93E4D0B088}"/>
              </a:ext>
            </a:extLst>
          </p:cNvPr>
          <p:cNvSpPr/>
          <p:nvPr/>
        </p:nvSpPr>
        <p:spPr>
          <a:xfrm>
            <a:off x="6690862" y="665097"/>
            <a:ext cx="2453137" cy="1631216"/>
          </a:xfrm>
          <a:prstGeom prst="rect">
            <a:avLst/>
          </a:prstGeom>
        </p:spPr>
        <p:txBody>
          <a:bodyPr wrap="square">
            <a:spAutoFit/>
          </a:bodyPr>
          <a:lstStyle/>
          <a:p>
            <a:pPr algn="r"/>
            <a:r>
              <a:rPr lang="en-US" sz="2000" dirty="0">
                <a:solidFill>
                  <a:prstClr val="black"/>
                </a:solidFill>
                <a:latin typeface="Calibri"/>
              </a:rPr>
              <a:t>Started with CCSM4 20</a:t>
            </a:r>
            <a:r>
              <a:rPr lang="en-US" sz="2000" baseline="30000" dirty="0">
                <a:solidFill>
                  <a:prstClr val="black"/>
                </a:solidFill>
                <a:latin typeface="Calibri"/>
              </a:rPr>
              <a:t>th</a:t>
            </a:r>
            <a:r>
              <a:rPr lang="en-US" sz="2000" dirty="0">
                <a:solidFill>
                  <a:prstClr val="black"/>
                </a:solidFill>
                <a:latin typeface="Calibri"/>
              </a:rPr>
              <a:t> Century 30-member ensemble for all model components</a:t>
            </a:r>
          </a:p>
        </p:txBody>
      </p:sp>
      <p:sp>
        <p:nvSpPr>
          <p:cNvPr id="55" name="Pie 54">
            <a:extLst>
              <a:ext uri="{FF2B5EF4-FFF2-40B4-BE49-F238E27FC236}">
                <a16:creationId xmlns:a16="http://schemas.microsoft.com/office/drawing/2014/main" id="{2ABA1177-3586-AA4A-86E0-3B91241B9B52}"/>
              </a:ext>
            </a:extLst>
          </p:cNvPr>
          <p:cNvSpPr/>
          <p:nvPr/>
        </p:nvSpPr>
        <p:spPr>
          <a:xfrm rot="2715383">
            <a:off x="4020009" y="3104131"/>
            <a:ext cx="914400" cy="914400"/>
          </a:xfrm>
          <a:prstGeom prst="pie">
            <a:avLst>
              <a:gd name="adj1" fmla="val 10933271"/>
              <a:gd name="adj2" fmla="val 1620000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56" name="Pie 55">
            <a:extLst>
              <a:ext uri="{FF2B5EF4-FFF2-40B4-BE49-F238E27FC236}">
                <a16:creationId xmlns:a16="http://schemas.microsoft.com/office/drawing/2014/main" id="{99DE8BB8-1141-D64C-898D-1A348B16EF6D}"/>
              </a:ext>
            </a:extLst>
          </p:cNvPr>
          <p:cNvSpPr/>
          <p:nvPr/>
        </p:nvSpPr>
        <p:spPr>
          <a:xfrm rot="8086170">
            <a:off x="4094486" y="3169019"/>
            <a:ext cx="914400" cy="914400"/>
          </a:xfrm>
          <a:prstGeom prst="pie">
            <a:avLst>
              <a:gd name="adj1" fmla="val 10868082"/>
              <a:gd name="adj2" fmla="val 1617242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57" name="Pie 56">
            <a:extLst>
              <a:ext uri="{FF2B5EF4-FFF2-40B4-BE49-F238E27FC236}">
                <a16:creationId xmlns:a16="http://schemas.microsoft.com/office/drawing/2014/main" id="{422EB021-46ED-264D-9FE8-DCD3BF51A187}"/>
              </a:ext>
            </a:extLst>
          </p:cNvPr>
          <p:cNvSpPr/>
          <p:nvPr/>
        </p:nvSpPr>
        <p:spPr>
          <a:xfrm rot="18908986">
            <a:off x="3942640" y="3161119"/>
            <a:ext cx="914400" cy="914400"/>
          </a:xfrm>
          <a:prstGeom prst="pie">
            <a:avLst>
              <a:gd name="adj1" fmla="val 10911232"/>
              <a:gd name="adj2" fmla="val 1637031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
        <p:nvSpPr>
          <p:cNvPr id="58" name="Title 1">
            <a:extLst>
              <a:ext uri="{FF2B5EF4-FFF2-40B4-BE49-F238E27FC236}">
                <a16:creationId xmlns:a16="http://schemas.microsoft.com/office/drawing/2014/main" id="{DF034D65-7241-8A4A-8E3D-D26E3ABBCC5D}"/>
              </a:ext>
            </a:extLst>
          </p:cNvPr>
          <p:cNvSpPr txBox="1">
            <a:spLocks/>
          </p:cNvSpPr>
          <p:nvPr/>
        </p:nvSpPr>
        <p:spPr>
          <a:xfrm>
            <a:off x="18525" y="5007282"/>
            <a:ext cx="2668092" cy="11565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prstClr val="black"/>
                </a:solidFill>
                <a:latin typeface="Calibri"/>
              </a:rPr>
              <a:t>DART assimilates </a:t>
            </a:r>
          </a:p>
          <a:p>
            <a:pPr algn="l"/>
            <a:r>
              <a:rPr lang="en-US" sz="2000" dirty="0">
                <a:solidFill>
                  <a:prstClr val="black"/>
                </a:solidFill>
                <a:latin typeface="Calibri"/>
              </a:rPr>
              <a:t>observations into components separately</a:t>
            </a:r>
          </a:p>
        </p:txBody>
      </p:sp>
      <p:sp>
        <p:nvSpPr>
          <p:cNvPr id="59" name="Left-Right Arrow 58">
            <a:extLst>
              <a:ext uri="{FF2B5EF4-FFF2-40B4-BE49-F238E27FC236}">
                <a16:creationId xmlns:a16="http://schemas.microsoft.com/office/drawing/2014/main" id="{3AD4656E-0CA4-8940-9679-21AE52C7E288}"/>
              </a:ext>
            </a:extLst>
          </p:cNvPr>
          <p:cNvSpPr/>
          <p:nvPr/>
        </p:nvSpPr>
        <p:spPr>
          <a:xfrm rot="16200000">
            <a:off x="4142410" y="2602412"/>
            <a:ext cx="685800" cy="288518"/>
          </a:xfrm>
          <a:prstGeom prst="leftRight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0" name="Left-Right Arrow 59">
            <a:extLst>
              <a:ext uri="{FF2B5EF4-FFF2-40B4-BE49-F238E27FC236}">
                <a16:creationId xmlns:a16="http://schemas.microsoft.com/office/drawing/2014/main" id="{EE62E346-1F17-B044-A9EB-538FC34E03B9}"/>
              </a:ext>
            </a:extLst>
          </p:cNvPr>
          <p:cNvSpPr/>
          <p:nvPr/>
        </p:nvSpPr>
        <p:spPr>
          <a:xfrm rot="20723458">
            <a:off x="5022731" y="3329414"/>
            <a:ext cx="685800" cy="288518"/>
          </a:xfrm>
          <a:prstGeom prst="lef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1" name="Left-Right Arrow 60">
            <a:extLst>
              <a:ext uri="{FF2B5EF4-FFF2-40B4-BE49-F238E27FC236}">
                <a16:creationId xmlns:a16="http://schemas.microsoft.com/office/drawing/2014/main" id="{E4E25338-1F02-DB46-8448-286CF83E5C80}"/>
              </a:ext>
            </a:extLst>
          </p:cNvPr>
          <p:cNvSpPr/>
          <p:nvPr/>
        </p:nvSpPr>
        <p:spPr>
          <a:xfrm rot="897403">
            <a:off x="3258578" y="3300096"/>
            <a:ext cx="685800" cy="288518"/>
          </a:xfrm>
          <a:prstGeom prst="lef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2" name="Up Arrow 61">
            <a:extLst>
              <a:ext uri="{FF2B5EF4-FFF2-40B4-BE49-F238E27FC236}">
                <a16:creationId xmlns:a16="http://schemas.microsoft.com/office/drawing/2014/main" id="{52350E4C-ECC0-0D48-A19E-48CE3BC3D3A4}"/>
              </a:ext>
            </a:extLst>
          </p:cNvPr>
          <p:cNvSpPr/>
          <p:nvPr/>
        </p:nvSpPr>
        <p:spPr>
          <a:xfrm flipH="1">
            <a:off x="4250045" y="3715318"/>
            <a:ext cx="424244" cy="734243"/>
          </a:xfrm>
          <a:prstGeom prst="upArrow">
            <a:avLst/>
          </a:prstGeom>
          <a:gradFill flip="none" rotWithShape="0">
            <a:gsLst>
              <a:gs pos="18000">
                <a:schemeClr val="accent3"/>
              </a:gs>
              <a:gs pos="73000">
                <a:schemeClr val="accent1"/>
              </a:gs>
              <a:gs pos="42000">
                <a:schemeClr val="accent4"/>
              </a:gs>
              <a:gs pos="55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3" name="TextBox 62">
            <a:extLst>
              <a:ext uri="{FF2B5EF4-FFF2-40B4-BE49-F238E27FC236}">
                <a16:creationId xmlns:a16="http://schemas.microsoft.com/office/drawing/2014/main" id="{11FF0F1A-7281-E84C-BA39-9213F973CD36}"/>
              </a:ext>
            </a:extLst>
          </p:cNvPr>
          <p:cNvSpPr txBox="1"/>
          <p:nvPr/>
        </p:nvSpPr>
        <p:spPr>
          <a:xfrm>
            <a:off x="3753697" y="4117943"/>
            <a:ext cx="1390124" cy="369332"/>
          </a:xfrm>
          <a:prstGeom prst="rect">
            <a:avLst/>
          </a:prstGeom>
          <a:gradFill flip="none" rotWithShape="1">
            <a:gsLst>
              <a:gs pos="18000">
                <a:schemeClr val="accent3"/>
              </a:gs>
              <a:gs pos="65000">
                <a:schemeClr val="accent4"/>
              </a:gs>
              <a:gs pos="47000">
                <a:schemeClr val="accent4"/>
              </a:gs>
              <a:gs pos="91000">
                <a:schemeClr val="accent1"/>
              </a:gs>
            </a:gsLst>
            <a:lin ang="0" scaled="1"/>
            <a:tileRect/>
          </a:gradFill>
          <a:effectLst/>
        </p:spPr>
        <p:txBody>
          <a:bodyPr wrap="none" rtlCol="0">
            <a:spAutoFit/>
          </a:bodyPr>
          <a:lstStyle/>
          <a:p>
            <a:r>
              <a:rPr lang="en-US" dirty="0">
                <a:solidFill>
                  <a:prstClr val="white"/>
                </a:solidFill>
                <a:latin typeface="Calibri"/>
              </a:rPr>
              <a:t>observations</a:t>
            </a:r>
          </a:p>
        </p:txBody>
      </p:sp>
      <p:sp>
        <p:nvSpPr>
          <p:cNvPr id="64" name="Rectangle 63">
            <a:extLst>
              <a:ext uri="{FF2B5EF4-FFF2-40B4-BE49-F238E27FC236}">
                <a16:creationId xmlns:a16="http://schemas.microsoft.com/office/drawing/2014/main" id="{3708FE4F-DA23-1F46-BDDC-071A98A54678}"/>
              </a:ext>
            </a:extLst>
          </p:cNvPr>
          <p:cNvSpPr/>
          <p:nvPr/>
        </p:nvSpPr>
        <p:spPr>
          <a:xfrm>
            <a:off x="4212789" y="3123083"/>
            <a:ext cx="543739" cy="276999"/>
          </a:xfrm>
          <a:prstGeom prst="rect">
            <a:avLst/>
          </a:prstGeom>
          <a:noFill/>
        </p:spPr>
        <p:txBody>
          <a:bodyPr wrap="none" lIns="91440" tIns="45720" rIns="91440" bIns="45720">
            <a:spAutoFit/>
          </a:bodyP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p>
        </p:txBody>
      </p:sp>
      <p:sp>
        <p:nvSpPr>
          <p:cNvPr id="65" name="Rectangle 64">
            <a:extLst>
              <a:ext uri="{FF2B5EF4-FFF2-40B4-BE49-F238E27FC236}">
                <a16:creationId xmlns:a16="http://schemas.microsoft.com/office/drawing/2014/main" id="{5FBC2FE2-FEBE-6949-BB9C-885C65385D2E}"/>
              </a:ext>
            </a:extLst>
          </p:cNvPr>
          <p:cNvSpPr/>
          <p:nvPr/>
        </p:nvSpPr>
        <p:spPr>
          <a:xfrm rot="16680000">
            <a:off x="3819605" y="3454363"/>
            <a:ext cx="543739" cy="276999"/>
          </a:xfrm>
          <a:prstGeom prst="rect">
            <a:avLst/>
          </a:prstGeom>
          <a:noFill/>
        </p:spPr>
        <p:txBody>
          <a:bodyPr wrap="none" lIns="91440" tIns="45720" rIns="91440" bIns="45720">
            <a:spAutoFit/>
          </a:bodyP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p>
        </p:txBody>
      </p:sp>
      <p:sp>
        <p:nvSpPr>
          <p:cNvPr id="66" name="Rectangle 65">
            <a:extLst>
              <a:ext uri="{FF2B5EF4-FFF2-40B4-BE49-F238E27FC236}">
                <a16:creationId xmlns:a16="http://schemas.microsoft.com/office/drawing/2014/main" id="{3AD8DBBA-B7AF-744E-888E-AFCA33F1D295}"/>
              </a:ext>
            </a:extLst>
          </p:cNvPr>
          <p:cNvSpPr/>
          <p:nvPr/>
        </p:nvSpPr>
        <p:spPr>
          <a:xfrm rot="4860000">
            <a:off x="4588789" y="3481195"/>
            <a:ext cx="543739" cy="276999"/>
          </a:xfrm>
          <a:prstGeom prst="rect">
            <a:avLst/>
          </a:prstGeom>
          <a:noFill/>
        </p:spPr>
        <p:txBody>
          <a:bodyPr wrap="none" lIns="91440" tIns="45720" rIns="91440" bIns="45720">
            <a:spAutoFit/>
          </a:bodyPr>
          <a:lstStyle/>
          <a:p>
            <a:pPr algn="ctr"/>
            <a:r>
              <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DART</a:t>
            </a:r>
          </a:p>
        </p:txBody>
      </p:sp>
      <p:sp>
        <p:nvSpPr>
          <p:cNvPr id="67" name="Title 1">
            <a:extLst>
              <a:ext uri="{FF2B5EF4-FFF2-40B4-BE49-F238E27FC236}">
                <a16:creationId xmlns:a16="http://schemas.microsoft.com/office/drawing/2014/main" id="{AD024E7F-5FCD-4741-AA33-9215913137E9}"/>
              </a:ext>
            </a:extLst>
          </p:cNvPr>
          <p:cNvSpPr txBox="1">
            <a:spLocks/>
          </p:cNvSpPr>
          <p:nvPr/>
        </p:nvSpPr>
        <p:spPr>
          <a:xfrm>
            <a:off x="6635791" y="5349384"/>
            <a:ext cx="2668092" cy="11565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t>Coupler moves the components to the </a:t>
            </a:r>
          </a:p>
          <a:p>
            <a:pPr algn="l"/>
            <a:r>
              <a:rPr lang="en-US" sz="2000" dirty="0"/>
              <a:t>next time step</a:t>
            </a:r>
          </a:p>
        </p:txBody>
      </p:sp>
      <p:sp>
        <p:nvSpPr>
          <p:cNvPr id="68" name="Title 1">
            <a:extLst>
              <a:ext uri="{FF2B5EF4-FFF2-40B4-BE49-F238E27FC236}">
                <a16:creationId xmlns:a16="http://schemas.microsoft.com/office/drawing/2014/main" id="{9E77FE38-2823-8341-9D7E-712B219716EA}"/>
              </a:ext>
            </a:extLst>
          </p:cNvPr>
          <p:cNvSpPr txBox="1">
            <a:spLocks/>
          </p:cNvSpPr>
          <p:nvPr/>
        </p:nvSpPr>
        <p:spPr>
          <a:xfrm>
            <a:off x="117307" y="2026917"/>
            <a:ext cx="1649086" cy="27284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t>Important!</a:t>
            </a:r>
          </a:p>
          <a:p>
            <a:pPr algn="l"/>
            <a:r>
              <a:rPr lang="en-US" sz="2000" dirty="0"/>
              <a:t>There are </a:t>
            </a:r>
            <a:r>
              <a:rPr lang="en-US" sz="2000" i="1" dirty="0"/>
              <a:t>multiple</a:t>
            </a:r>
            <a:r>
              <a:rPr lang="en-US" sz="2000" dirty="0"/>
              <a:t> instances of each model component. </a:t>
            </a:r>
            <a:endParaRPr lang="en-US" sz="2000" b="1" dirty="0"/>
          </a:p>
        </p:txBody>
      </p:sp>
    </p:spTree>
    <p:extLst>
      <p:ext uri="{BB962C8B-B14F-4D97-AF65-F5344CB8AC3E}">
        <p14:creationId xmlns:p14="http://schemas.microsoft.com/office/powerpoint/2010/main" val="26394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9"/>
                                        </p:tgtEl>
                                      </p:cBhvr>
                                    </p:animEffect>
                                    <p:animScale>
                                      <p:cBhvr>
                                        <p:cTn id="7" dur="50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additive="base">
                                        <p:cTn id="12" dur="500" fill="hold"/>
                                        <p:tgtEl>
                                          <p:spTgt spid="62"/>
                                        </p:tgtEl>
                                        <p:attrNameLst>
                                          <p:attrName>ppt_x</p:attrName>
                                        </p:attrNameLst>
                                      </p:cBhvr>
                                      <p:tavLst>
                                        <p:tav tm="0">
                                          <p:val>
                                            <p:strVal val="#ppt_x"/>
                                          </p:val>
                                        </p:tav>
                                        <p:tav tm="100000">
                                          <p:val>
                                            <p:strVal val="#ppt_x"/>
                                          </p:val>
                                        </p:tav>
                                      </p:tavLst>
                                    </p:anim>
                                    <p:anim calcmode="lin" valueType="num">
                                      <p:cBhvr additive="base">
                                        <p:cTn id="13" dur="500" fill="hold"/>
                                        <p:tgtEl>
                                          <p:spTgt spid="6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fill="hold"/>
                                        <p:tgtEl>
                                          <p:spTgt spid="63"/>
                                        </p:tgtEl>
                                        <p:attrNameLst>
                                          <p:attrName>ppt_x</p:attrName>
                                        </p:attrNameLst>
                                      </p:cBhvr>
                                      <p:tavLst>
                                        <p:tav tm="0">
                                          <p:val>
                                            <p:strVal val="#ppt_x"/>
                                          </p:val>
                                        </p:tav>
                                        <p:tav tm="100000">
                                          <p:val>
                                            <p:strVal val="#ppt_x"/>
                                          </p:val>
                                        </p:tav>
                                      </p:tavLst>
                                    </p:anim>
                                    <p:anim calcmode="lin" valueType="num">
                                      <p:cBhvr additive="base">
                                        <p:cTn id="1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59"/>
                                        </p:tgtEl>
                                      </p:cBhvr>
                                    </p:animEffect>
                                    <p:set>
                                      <p:cBhvr>
                                        <p:cTn id="46" dur="1" fill="hold">
                                          <p:stCondLst>
                                            <p:cond delay="499"/>
                                          </p:stCondLst>
                                        </p:cTn>
                                        <p:tgtEl>
                                          <p:spTgt spid="59"/>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55"/>
                                        </p:tgtEl>
                                      </p:cBhvr>
                                    </p:animEffect>
                                    <p:set>
                                      <p:cBhvr>
                                        <p:cTn id="49" dur="1" fill="hold">
                                          <p:stCondLst>
                                            <p:cond delay="499"/>
                                          </p:stCondLst>
                                        </p:cTn>
                                        <p:tgtEl>
                                          <p:spTgt spid="55"/>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64"/>
                                        </p:tgtEl>
                                      </p:cBhvr>
                                    </p:animEffect>
                                    <p:set>
                                      <p:cBhvr>
                                        <p:cTn id="52" dur="1" fill="hold">
                                          <p:stCondLst>
                                            <p:cond delay="499"/>
                                          </p:stCondLst>
                                        </p:cTn>
                                        <p:tgtEl>
                                          <p:spTgt spid="64"/>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60"/>
                                        </p:tgtEl>
                                      </p:cBhvr>
                                    </p:animEffect>
                                    <p:set>
                                      <p:cBhvr>
                                        <p:cTn id="55" dur="1" fill="hold">
                                          <p:stCondLst>
                                            <p:cond delay="499"/>
                                          </p:stCondLst>
                                        </p:cTn>
                                        <p:tgtEl>
                                          <p:spTgt spid="60"/>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56"/>
                                        </p:tgtEl>
                                      </p:cBhvr>
                                    </p:animEffect>
                                    <p:set>
                                      <p:cBhvr>
                                        <p:cTn id="58" dur="1" fill="hold">
                                          <p:stCondLst>
                                            <p:cond delay="499"/>
                                          </p:stCondLst>
                                        </p:cTn>
                                        <p:tgtEl>
                                          <p:spTgt spid="56"/>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66"/>
                                        </p:tgtEl>
                                      </p:cBhvr>
                                    </p:animEffect>
                                    <p:set>
                                      <p:cBhvr>
                                        <p:cTn id="61" dur="1" fill="hold">
                                          <p:stCondLst>
                                            <p:cond delay="499"/>
                                          </p:stCondLst>
                                        </p:cTn>
                                        <p:tgtEl>
                                          <p:spTgt spid="66"/>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63"/>
                                        </p:tgtEl>
                                      </p:cBhvr>
                                    </p:animEffect>
                                    <p:set>
                                      <p:cBhvr>
                                        <p:cTn id="64" dur="1" fill="hold">
                                          <p:stCondLst>
                                            <p:cond delay="499"/>
                                          </p:stCondLst>
                                        </p:cTn>
                                        <p:tgtEl>
                                          <p:spTgt spid="63"/>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62"/>
                                        </p:tgtEl>
                                      </p:cBhvr>
                                    </p:animEffect>
                                    <p:set>
                                      <p:cBhvr>
                                        <p:cTn id="67" dur="1" fill="hold">
                                          <p:stCondLst>
                                            <p:cond delay="499"/>
                                          </p:stCondLst>
                                        </p:cTn>
                                        <p:tgtEl>
                                          <p:spTgt spid="62"/>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57"/>
                                        </p:tgtEl>
                                      </p:cBhvr>
                                    </p:animEffect>
                                    <p:set>
                                      <p:cBhvr>
                                        <p:cTn id="70" dur="1" fill="hold">
                                          <p:stCondLst>
                                            <p:cond delay="499"/>
                                          </p:stCondLst>
                                        </p:cTn>
                                        <p:tgtEl>
                                          <p:spTgt spid="57"/>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65"/>
                                        </p:tgtEl>
                                      </p:cBhvr>
                                    </p:animEffect>
                                    <p:set>
                                      <p:cBhvr>
                                        <p:cTn id="73" dur="1" fill="hold">
                                          <p:stCondLst>
                                            <p:cond delay="499"/>
                                          </p:stCondLst>
                                        </p:cTn>
                                        <p:tgtEl>
                                          <p:spTgt spid="65"/>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61"/>
                                        </p:tgtEl>
                                      </p:cBhvr>
                                    </p:animEffect>
                                    <p:set>
                                      <p:cBhvr>
                                        <p:cTn id="76" dur="1" fill="hold">
                                          <p:stCondLst>
                                            <p:cond delay="499"/>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58"/>
                                        </p:tgtEl>
                                      </p:cBhvr>
                                    </p:animEffect>
                                    <p:set>
                                      <p:cBhvr>
                                        <p:cTn id="79" dur="1" fill="hold">
                                          <p:stCondLst>
                                            <p:cond delay="499"/>
                                          </p:stCondLst>
                                        </p:cTn>
                                        <p:tgtEl>
                                          <p:spTgt spid="5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7"/>
                                        </p:tgtEl>
                                        <p:attrNameLst>
                                          <p:attrName>style.visibility</p:attrName>
                                        </p:attrNameLst>
                                      </p:cBhvr>
                                      <p:to>
                                        <p:strVal val="visible"/>
                                      </p:to>
                                    </p:set>
                                  </p:childTnLst>
                                </p:cTn>
                              </p:par>
                              <p:par>
                                <p:cTn id="84" presetID="26" presetClass="emph" presetSubtype="0" fill="hold" nodeType="withEffect">
                                  <p:stCondLst>
                                    <p:cond delay="0"/>
                                  </p:stCondLst>
                                  <p:childTnLst>
                                    <p:animEffect transition="out" filter="fade">
                                      <p:cBhvr>
                                        <p:cTn id="85" dur="1000" tmFilter="0, 0; .2, .5; .8, .5; 1, 0"/>
                                        <p:tgtEl>
                                          <p:spTgt spid="9"/>
                                        </p:tgtEl>
                                      </p:cBhvr>
                                    </p:animEffect>
                                    <p:animScale>
                                      <p:cBhvr>
                                        <p:cTn id="86"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57" grpId="0" animBg="1"/>
      <p:bldP spid="57" grpId="1" animBg="1"/>
      <p:bldP spid="58" grpId="0"/>
      <p:bldP spid="58" grpId="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p:bldP spid="64" grpId="1"/>
      <p:bldP spid="65" grpId="0"/>
      <p:bldP spid="65" grpId="1"/>
      <p:bldP spid="66" grpId="0"/>
      <p:bldP spid="66" grpId="1"/>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Assimilation</a:t>
            </a:r>
          </a:p>
        </p:txBody>
      </p:sp>
      <p:sp>
        <p:nvSpPr>
          <p:cNvPr id="6" name="TextBox 5">
            <a:extLst>
              <a:ext uri="{FF2B5EF4-FFF2-40B4-BE49-F238E27FC236}">
                <a16:creationId xmlns:a16="http://schemas.microsoft.com/office/drawing/2014/main" id="{B75EE42C-2BFD-0047-B8EA-7BAC36FEEBE4}"/>
              </a:ext>
            </a:extLst>
          </p:cNvPr>
          <p:cNvSpPr txBox="1"/>
          <p:nvPr/>
        </p:nvSpPr>
        <p:spPr>
          <a:xfrm>
            <a:off x="570016" y="1140031"/>
            <a:ext cx="8003968" cy="3354765"/>
          </a:xfrm>
          <a:prstGeom prst="rect">
            <a:avLst/>
          </a:prstGeom>
          <a:noFill/>
        </p:spPr>
        <p:txBody>
          <a:bodyPr wrap="square" rtlCol="0">
            <a:spAutoFit/>
          </a:bodyPr>
          <a:lstStyle/>
          <a:p>
            <a:r>
              <a:rPr lang="en-US" sz="2200" dirty="0"/>
              <a:t>Assimilation: </a:t>
            </a:r>
          </a:p>
          <a:p>
            <a:pPr marL="342900" indent="-342900">
              <a:buFont typeface="Arial" panose="020B0604020202020204" pitchFamily="34" charset="0"/>
              <a:buChar char="•"/>
            </a:pPr>
            <a:r>
              <a:rPr lang="en-US" sz="2200" dirty="0"/>
              <a:t>DART Manhattan. </a:t>
            </a:r>
          </a:p>
          <a:p>
            <a:pPr marL="342900" indent="-342900">
              <a:buFont typeface="Arial" panose="020B0604020202020204" pitchFamily="34" charset="0"/>
              <a:buChar char="•"/>
            </a:pPr>
            <a:r>
              <a:rPr lang="en-US" sz="2200" dirty="0"/>
              <a:t>80 members.</a:t>
            </a:r>
          </a:p>
          <a:p>
            <a:pPr marL="342900" indent="-342900">
              <a:buFont typeface="Arial" panose="020B0604020202020204" pitchFamily="34" charset="0"/>
              <a:buChar char="•"/>
            </a:pPr>
            <a:r>
              <a:rPr lang="en-US" sz="2200" dirty="0"/>
              <a:t>6-hour window.</a:t>
            </a:r>
          </a:p>
          <a:p>
            <a:pPr marL="342900" indent="-342900">
              <a:buFont typeface="Arial" panose="020B0604020202020204" pitchFamily="34" charset="0"/>
              <a:buChar char="•"/>
            </a:pPr>
            <a:r>
              <a:rPr lang="en-US" sz="2200" dirty="0"/>
              <a:t>Updated adaptive inflation.</a:t>
            </a:r>
          </a:p>
          <a:p>
            <a:pPr marL="342900" indent="-342900">
              <a:buFont typeface="Arial" panose="020B0604020202020204" pitchFamily="34" charset="0"/>
              <a:buChar char="•"/>
            </a:pPr>
            <a:r>
              <a:rPr lang="en-US" sz="2200" dirty="0"/>
              <a:t>Tuned parameters for localization, inflation.</a:t>
            </a:r>
          </a:p>
          <a:p>
            <a:pPr marL="342900" indent="-342900">
              <a:buFont typeface="Arial" panose="020B0604020202020204" pitchFamily="34" charset="0"/>
              <a:buChar char="•"/>
            </a:pPr>
            <a:endParaRPr lang="en-US" sz="2200" dirty="0"/>
          </a:p>
          <a:p>
            <a:endParaRPr lang="en-US" sz="2200" dirty="0"/>
          </a:p>
          <a:p>
            <a:endParaRPr lang="en-US" dirty="0"/>
          </a:p>
          <a:p>
            <a:endParaRPr lang="en-US" dirty="0"/>
          </a:p>
        </p:txBody>
      </p:sp>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4</a:t>
            </a:fld>
            <a:r>
              <a:rPr lang="en-US" sz="1200" dirty="0"/>
              <a:t> </a:t>
            </a:r>
          </a:p>
        </p:txBody>
      </p:sp>
    </p:spTree>
    <p:extLst>
      <p:ext uri="{BB962C8B-B14F-4D97-AF65-F5344CB8AC3E}">
        <p14:creationId xmlns:p14="http://schemas.microsoft.com/office/powerpoint/2010/main" val="40448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Observations</a:t>
            </a:r>
          </a:p>
        </p:txBody>
      </p:sp>
      <p:sp>
        <p:nvSpPr>
          <p:cNvPr id="6" name="TextBox 5">
            <a:extLst>
              <a:ext uri="{FF2B5EF4-FFF2-40B4-BE49-F238E27FC236}">
                <a16:creationId xmlns:a16="http://schemas.microsoft.com/office/drawing/2014/main" id="{B75EE42C-2BFD-0047-B8EA-7BAC36FEEBE4}"/>
              </a:ext>
            </a:extLst>
          </p:cNvPr>
          <p:cNvSpPr txBox="1"/>
          <p:nvPr/>
        </p:nvSpPr>
        <p:spPr>
          <a:xfrm>
            <a:off x="570016" y="1140031"/>
            <a:ext cx="8003968" cy="5047536"/>
          </a:xfrm>
          <a:prstGeom prst="rect">
            <a:avLst/>
          </a:prstGeom>
          <a:noFill/>
        </p:spPr>
        <p:txBody>
          <a:bodyPr wrap="square" rtlCol="0">
            <a:spAutoFit/>
          </a:bodyPr>
          <a:lstStyle/>
          <a:p>
            <a:r>
              <a:rPr lang="en-US" sz="2200" dirty="0"/>
              <a:t>Observations assimilated:</a:t>
            </a:r>
          </a:p>
          <a:p>
            <a:pPr marL="342900" indent="-342900">
              <a:buFont typeface="Arial" panose="020B0604020202020204" pitchFamily="34" charset="0"/>
              <a:buChar char="•"/>
            </a:pPr>
            <a:r>
              <a:rPr lang="en-US" sz="2200" dirty="0"/>
              <a:t>Temperatures and winds from radiosondes, ACARS and aircraft.</a:t>
            </a:r>
          </a:p>
          <a:p>
            <a:pPr marL="342900" indent="-342900">
              <a:buFont typeface="Arial" panose="020B0604020202020204" pitchFamily="34" charset="0"/>
              <a:buChar char="•"/>
            </a:pPr>
            <a:r>
              <a:rPr lang="en-US" sz="2200" dirty="0"/>
              <a:t>Cloud motion vector winds.</a:t>
            </a:r>
          </a:p>
          <a:p>
            <a:pPr marL="342900" indent="-342900">
              <a:buFont typeface="Arial" panose="020B0604020202020204" pitchFamily="34" charset="0"/>
              <a:buChar char="•"/>
            </a:pPr>
            <a:r>
              <a:rPr lang="en-US" sz="2200" dirty="0"/>
              <a:t>GPS radio occultation refractivity.</a:t>
            </a:r>
          </a:p>
          <a:p>
            <a:pPr marL="342900" indent="-342900">
              <a:buFont typeface="Arial" panose="020B0604020202020204" pitchFamily="34" charset="0"/>
              <a:buChar char="•"/>
            </a:pPr>
            <a:r>
              <a:rPr lang="en-US" sz="2200" dirty="0"/>
              <a:t>AIRS temperature retrievals.</a:t>
            </a:r>
          </a:p>
          <a:p>
            <a:pPr marL="342900" indent="-342900">
              <a:buFont typeface="Arial" panose="020B0604020202020204" pitchFamily="34" charset="0"/>
              <a:buChar char="•"/>
            </a:pPr>
            <a:endParaRPr lang="en-US" sz="2200" dirty="0"/>
          </a:p>
          <a:p>
            <a:r>
              <a:rPr lang="en-US" sz="2200" dirty="0"/>
              <a:t>Observations evaluated:</a:t>
            </a:r>
          </a:p>
          <a:p>
            <a:pPr marL="342900" indent="-342900">
              <a:buFont typeface="Arial" panose="020B0604020202020204" pitchFamily="34" charset="0"/>
              <a:buChar char="•"/>
            </a:pPr>
            <a:r>
              <a:rPr lang="en-US" sz="2200" dirty="0"/>
              <a:t>Radiosonde specific humidity.</a:t>
            </a:r>
          </a:p>
          <a:p>
            <a:pPr marL="342900" indent="-342900">
              <a:buFont typeface="Arial" panose="020B0604020202020204" pitchFamily="34" charset="0"/>
              <a:buChar char="•"/>
            </a:pPr>
            <a:r>
              <a:rPr lang="en-US" sz="2200" dirty="0"/>
              <a:t>AIRS specific humidity retrievals.</a:t>
            </a:r>
          </a:p>
          <a:p>
            <a:pPr marL="342900" indent="-342900">
              <a:buFont typeface="Arial" panose="020B0604020202020204" pitchFamily="34" charset="0"/>
              <a:buChar char="•"/>
            </a:pPr>
            <a:r>
              <a:rPr lang="en-US" sz="2200" dirty="0"/>
              <a:t>Radiosonde, land and marine altimeter.</a:t>
            </a:r>
          </a:p>
          <a:p>
            <a:endParaRPr lang="en-US" sz="2200" dirty="0"/>
          </a:p>
          <a:p>
            <a:pPr marL="342900" indent="-342900">
              <a:buFont typeface="Arial" panose="020B0604020202020204" pitchFamily="34" charset="0"/>
              <a:buChar char="•"/>
            </a:pPr>
            <a:endParaRPr lang="en-US" sz="2200" dirty="0"/>
          </a:p>
          <a:p>
            <a:endParaRPr lang="en-US" sz="2200" dirty="0"/>
          </a:p>
          <a:p>
            <a:endParaRPr lang="en-US" dirty="0"/>
          </a:p>
          <a:p>
            <a:endParaRPr lang="en-US" dirty="0"/>
          </a:p>
        </p:txBody>
      </p:sp>
      <p:sp>
        <p:nvSpPr>
          <p:cNvPr id="3" name="Slide Number Placeholder 2">
            <a:extLst>
              <a:ext uri="{FF2B5EF4-FFF2-40B4-BE49-F238E27FC236}">
                <a16:creationId xmlns:a16="http://schemas.microsoft.com/office/drawing/2014/main" id="{F9F2FC0A-727E-5646-AF5B-5D5590CC6261}"/>
              </a:ext>
            </a:extLst>
          </p:cNvPr>
          <p:cNvSpPr>
            <a:spLocks noGrp="1"/>
          </p:cNvSpPr>
          <p:nvPr>
            <p:ph type="sldNum" sz="quarter" idx="12"/>
          </p:nvPr>
        </p:nvSpPr>
        <p:spPr/>
        <p:txBody>
          <a:bodyPr/>
          <a:lstStyle/>
          <a:p>
            <a:pPr algn="r"/>
            <a:fld id="{283B4FF1-25A9-3741-B230-AA79218BFD91}" type="slidenum">
              <a:rPr lang="en-US" sz="1200" smtClean="0"/>
              <a:pPr algn="r"/>
              <a:t>5</a:t>
            </a:fld>
            <a:r>
              <a:rPr lang="en-US" sz="1200" dirty="0"/>
              <a:t> </a:t>
            </a:r>
          </a:p>
        </p:txBody>
      </p:sp>
    </p:spTree>
    <p:extLst>
      <p:ext uri="{BB962C8B-B14F-4D97-AF65-F5344CB8AC3E}">
        <p14:creationId xmlns:p14="http://schemas.microsoft.com/office/powerpoint/2010/main" val="3182299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Reanalysis Quick Facts: Observations</a:t>
            </a:r>
          </a:p>
        </p:txBody>
      </p:sp>
      <p:pic>
        <p:nvPicPr>
          <p:cNvPr id="4" name="Picture 3">
            <a:extLst>
              <a:ext uri="{FF2B5EF4-FFF2-40B4-BE49-F238E27FC236}">
                <a16:creationId xmlns:a16="http://schemas.microsoft.com/office/drawing/2014/main" id="{4E99CAC8-81B2-8D45-9181-CD835BAD5AC0}"/>
              </a:ext>
            </a:extLst>
          </p:cNvPr>
          <p:cNvPicPr>
            <a:picLocks noChangeAspect="1"/>
          </p:cNvPicPr>
          <p:nvPr/>
        </p:nvPicPr>
        <p:blipFill>
          <a:blip r:embed="rId3"/>
          <a:stretch>
            <a:fillRect/>
          </a:stretch>
        </p:blipFill>
        <p:spPr>
          <a:xfrm>
            <a:off x="124526" y="913410"/>
            <a:ext cx="3185160" cy="2377440"/>
          </a:xfrm>
          <a:prstGeom prst="rect">
            <a:avLst/>
          </a:prstGeom>
        </p:spPr>
      </p:pic>
      <p:pic>
        <p:nvPicPr>
          <p:cNvPr id="7" name="Picture 6">
            <a:extLst>
              <a:ext uri="{FF2B5EF4-FFF2-40B4-BE49-F238E27FC236}">
                <a16:creationId xmlns:a16="http://schemas.microsoft.com/office/drawing/2014/main" id="{C7A563E6-779C-B448-B48D-C96FCE23E1DA}"/>
              </a:ext>
            </a:extLst>
          </p:cNvPr>
          <p:cNvPicPr>
            <a:picLocks noChangeAspect="1"/>
          </p:cNvPicPr>
          <p:nvPr/>
        </p:nvPicPr>
        <p:blipFill>
          <a:blip r:embed="rId4"/>
          <a:stretch>
            <a:fillRect/>
          </a:stretch>
        </p:blipFill>
        <p:spPr>
          <a:xfrm>
            <a:off x="3059979" y="885597"/>
            <a:ext cx="3199511" cy="2405253"/>
          </a:xfrm>
          <a:prstGeom prst="rect">
            <a:avLst/>
          </a:prstGeom>
        </p:spPr>
      </p:pic>
      <p:pic>
        <p:nvPicPr>
          <p:cNvPr id="9" name="Picture 8">
            <a:extLst>
              <a:ext uri="{FF2B5EF4-FFF2-40B4-BE49-F238E27FC236}">
                <a16:creationId xmlns:a16="http://schemas.microsoft.com/office/drawing/2014/main" id="{2FF520F5-32E1-554B-8D4E-D83C09E40B89}"/>
              </a:ext>
            </a:extLst>
          </p:cNvPr>
          <p:cNvPicPr>
            <a:picLocks noChangeAspect="1"/>
          </p:cNvPicPr>
          <p:nvPr/>
        </p:nvPicPr>
        <p:blipFill rotWithShape="1">
          <a:blip r:embed="rId5"/>
          <a:srcRect r="5482"/>
          <a:stretch/>
        </p:blipFill>
        <p:spPr>
          <a:xfrm>
            <a:off x="5994543" y="913410"/>
            <a:ext cx="3024931" cy="2392680"/>
          </a:xfrm>
          <a:prstGeom prst="rect">
            <a:avLst/>
          </a:prstGeom>
        </p:spPr>
      </p:pic>
      <p:pic>
        <p:nvPicPr>
          <p:cNvPr id="14" name="Picture 13">
            <a:extLst>
              <a:ext uri="{FF2B5EF4-FFF2-40B4-BE49-F238E27FC236}">
                <a16:creationId xmlns:a16="http://schemas.microsoft.com/office/drawing/2014/main" id="{DC419AE4-89BB-854F-986B-F29DA5D5006C}"/>
              </a:ext>
            </a:extLst>
          </p:cNvPr>
          <p:cNvPicPr>
            <a:picLocks noChangeAspect="1"/>
          </p:cNvPicPr>
          <p:nvPr/>
        </p:nvPicPr>
        <p:blipFill>
          <a:blip r:embed="rId6"/>
          <a:stretch>
            <a:fillRect/>
          </a:stretch>
        </p:blipFill>
        <p:spPr>
          <a:xfrm>
            <a:off x="124526" y="3290850"/>
            <a:ext cx="3200400" cy="2392680"/>
          </a:xfrm>
          <a:prstGeom prst="rect">
            <a:avLst/>
          </a:prstGeom>
        </p:spPr>
      </p:pic>
      <p:pic>
        <p:nvPicPr>
          <p:cNvPr id="15" name="Picture 14">
            <a:extLst>
              <a:ext uri="{FF2B5EF4-FFF2-40B4-BE49-F238E27FC236}">
                <a16:creationId xmlns:a16="http://schemas.microsoft.com/office/drawing/2014/main" id="{74630EC7-76FA-3843-93F8-F4748F4F98A6}"/>
              </a:ext>
            </a:extLst>
          </p:cNvPr>
          <p:cNvPicPr>
            <a:picLocks noChangeAspect="1"/>
          </p:cNvPicPr>
          <p:nvPr/>
        </p:nvPicPr>
        <p:blipFill>
          <a:blip r:embed="rId7"/>
          <a:stretch>
            <a:fillRect/>
          </a:stretch>
        </p:blipFill>
        <p:spPr>
          <a:xfrm>
            <a:off x="3044295" y="3275610"/>
            <a:ext cx="3200400" cy="2392680"/>
          </a:xfrm>
          <a:prstGeom prst="rect">
            <a:avLst/>
          </a:prstGeom>
        </p:spPr>
      </p:pic>
      <p:pic>
        <p:nvPicPr>
          <p:cNvPr id="21" name="Picture 20">
            <a:extLst>
              <a:ext uri="{FF2B5EF4-FFF2-40B4-BE49-F238E27FC236}">
                <a16:creationId xmlns:a16="http://schemas.microsoft.com/office/drawing/2014/main" id="{937601F2-E710-1244-AA39-347A657C41C2}"/>
              </a:ext>
            </a:extLst>
          </p:cNvPr>
          <p:cNvPicPr>
            <a:picLocks noChangeAspect="1"/>
          </p:cNvPicPr>
          <p:nvPr/>
        </p:nvPicPr>
        <p:blipFill rotWithShape="1">
          <a:blip r:embed="rId8"/>
          <a:srcRect r="4607"/>
          <a:stretch/>
        </p:blipFill>
        <p:spPr>
          <a:xfrm>
            <a:off x="6017404" y="3275610"/>
            <a:ext cx="3002070" cy="2352802"/>
          </a:xfrm>
          <a:prstGeom prst="rect">
            <a:avLst/>
          </a:prstGeom>
        </p:spPr>
      </p:pic>
      <p:sp>
        <p:nvSpPr>
          <p:cNvPr id="22" name="TextBox 21">
            <a:extLst>
              <a:ext uri="{FF2B5EF4-FFF2-40B4-BE49-F238E27FC236}">
                <a16:creationId xmlns:a16="http://schemas.microsoft.com/office/drawing/2014/main" id="{1810D5A5-169A-1140-88FC-B9A17557238F}"/>
              </a:ext>
            </a:extLst>
          </p:cNvPr>
          <p:cNvSpPr txBox="1"/>
          <p:nvPr/>
        </p:nvSpPr>
        <p:spPr>
          <a:xfrm>
            <a:off x="581891" y="5653050"/>
            <a:ext cx="8015844" cy="369332"/>
          </a:xfrm>
          <a:prstGeom prst="rect">
            <a:avLst/>
          </a:prstGeom>
          <a:noFill/>
        </p:spPr>
        <p:txBody>
          <a:bodyPr wrap="square" rtlCol="0">
            <a:spAutoFit/>
          </a:bodyPr>
          <a:lstStyle/>
          <a:p>
            <a:r>
              <a:rPr lang="en-US" dirty="0"/>
              <a:t>Sample of observations used in 1 day; more than 450,000 for this date. </a:t>
            </a:r>
          </a:p>
        </p:txBody>
      </p:sp>
      <p:sp>
        <p:nvSpPr>
          <p:cNvPr id="3" name="Slide Number Placeholder 2">
            <a:extLst>
              <a:ext uri="{FF2B5EF4-FFF2-40B4-BE49-F238E27FC236}">
                <a16:creationId xmlns:a16="http://schemas.microsoft.com/office/drawing/2014/main" id="{8AB63641-0C30-DD41-8B8B-496C32162DA6}"/>
              </a:ext>
            </a:extLst>
          </p:cNvPr>
          <p:cNvSpPr>
            <a:spLocks noGrp="1"/>
          </p:cNvSpPr>
          <p:nvPr>
            <p:ph type="sldNum" sz="quarter" idx="12"/>
          </p:nvPr>
        </p:nvSpPr>
        <p:spPr/>
        <p:txBody>
          <a:bodyPr/>
          <a:lstStyle/>
          <a:p>
            <a:pPr algn="r"/>
            <a:fld id="{283B4FF1-25A9-3741-B230-AA79218BFD91}" type="slidenum">
              <a:rPr lang="en-US" sz="1200" smtClean="0"/>
              <a:pPr algn="r"/>
              <a:t>6</a:t>
            </a:fld>
            <a:r>
              <a:rPr lang="en-US" sz="1200" dirty="0"/>
              <a:t> </a:t>
            </a:r>
          </a:p>
        </p:txBody>
      </p:sp>
    </p:spTree>
    <p:extLst>
      <p:ext uri="{BB962C8B-B14F-4D97-AF65-F5344CB8AC3E}">
        <p14:creationId xmlns:p14="http://schemas.microsoft.com/office/powerpoint/2010/main" val="402117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288B75-8895-7142-AD01-0AFE5412CEC6}"/>
              </a:ext>
            </a:extLst>
          </p:cNvPr>
          <p:cNvPicPr>
            <a:picLocks noChangeAspect="1"/>
          </p:cNvPicPr>
          <p:nvPr/>
        </p:nvPicPr>
        <p:blipFill rotWithShape="1">
          <a:blip r:embed="rId2"/>
          <a:srcRect l="9548" t="14178" r="11664" b="17748"/>
          <a:stretch/>
        </p:blipFill>
        <p:spPr>
          <a:xfrm>
            <a:off x="998805" y="991772"/>
            <a:ext cx="7132321" cy="4761914"/>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8" name="TextBox 7">
            <a:extLst>
              <a:ext uri="{FF2B5EF4-FFF2-40B4-BE49-F238E27FC236}">
                <a16:creationId xmlns:a16="http://schemas.microsoft.com/office/drawing/2014/main" id="{6A491BFB-88CE-7C48-9A45-B7F889985C3F}"/>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
        <p:nvSpPr>
          <p:cNvPr id="5" name="Slide Number Placeholder 2">
            <a:extLst>
              <a:ext uri="{FF2B5EF4-FFF2-40B4-BE49-F238E27FC236}">
                <a16:creationId xmlns:a16="http://schemas.microsoft.com/office/drawing/2014/main" id="{700C8227-513D-0F4B-BC7C-B255CDD358AD}"/>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7</a:t>
            </a:fld>
            <a:r>
              <a:rPr lang="en-US" sz="1200" dirty="0"/>
              <a:t> </a:t>
            </a:r>
          </a:p>
        </p:txBody>
      </p:sp>
    </p:spTree>
    <p:extLst>
      <p:ext uri="{BB962C8B-B14F-4D97-AF65-F5344CB8AC3E}">
        <p14:creationId xmlns:p14="http://schemas.microsoft.com/office/powerpoint/2010/main" val="891026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E17D66-D686-614C-ACC4-23D8FBDC52CD}"/>
              </a:ext>
            </a:extLst>
          </p:cNvPr>
          <p:cNvPicPr>
            <a:picLocks noChangeAspect="1"/>
          </p:cNvPicPr>
          <p:nvPr/>
        </p:nvPicPr>
        <p:blipFill rotWithShape="1">
          <a:blip r:embed="rId2"/>
          <a:srcRect l="9548" t="14178" r="11664" b="17748"/>
          <a:stretch/>
        </p:blipFill>
        <p:spPr>
          <a:xfrm>
            <a:off x="998805" y="991772"/>
            <a:ext cx="7132321" cy="4761914"/>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5" name="TextBox 4">
            <a:extLst>
              <a:ext uri="{FF2B5EF4-FFF2-40B4-BE49-F238E27FC236}">
                <a16:creationId xmlns:a16="http://schemas.microsoft.com/office/drawing/2014/main" id="{1A17485F-FB14-E144-BE54-029FF11D60EF}"/>
              </a:ext>
            </a:extLst>
          </p:cNvPr>
          <p:cNvSpPr txBox="1"/>
          <p:nvPr/>
        </p:nvSpPr>
        <p:spPr>
          <a:xfrm>
            <a:off x="3737316" y="3923026"/>
            <a:ext cx="2371922"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Agrees with NCEP where well-observed.</a:t>
            </a:r>
          </a:p>
        </p:txBody>
      </p:sp>
      <p:cxnSp>
        <p:nvCxnSpPr>
          <p:cNvPr id="7" name="Straight Arrow Connector 6">
            <a:extLst>
              <a:ext uri="{FF2B5EF4-FFF2-40B4-BE49-F238E27FC236}">
                <a16:creationId xmlns:a16="http://schemas.microsoft.com/office/drawing/2014/main" id="{C00A77C4-E954-FB4E-A042-B504660E60B0}"/>
              </a:ext>
            </a:extLst>
          </p:cNvPr>
          <p:cNvCxnSpPr/>
          <p:nvPr/>
        </p:nvCxnSpPr>
        <p:spPr>
          <a:xfrm flipH="1" flipV="1">
            <a:off x="3375498" y="2996119"/>
            <a:ext cx="1133002" cy="90467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Slide Number Placeholder 2">
            <a:extLst>
              <a:ext uri="{FF2B5EF4-FFF2-40B4-BE49-F238E27FC236}">
                <a16:creationId xmlns:a16="http://schemas.microsoft.com/office/drawing/2014/main" id="{C06F7681-DE89-7540-8343-C95C66FF6AAB}"/>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8</a:t>
            </a:fld>
            <a:r>
              <a:rPr lang="en-US" sz="1200" dirty="0"/>
              <a:t> </a:t>
            </a:r>
          </a:p>
        </p:txBody>
      </p:sp>
      <p:sp>
        <p:nvSpPr>
          <p:cNvPr id="12" name="TextBox 11">
            <a:extLst>
              <a:ext uri="{FF2B5EF4-FFF2-40B4-BE49-F238E27FC236}">
                <a16:creationId xmlns:a16="http://schemas.microsoft.com/office/drawing/2014/main" id="{BC65D413-3F7E-E244-91A7-1D60157505E5}"/>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3428143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3DB628-8CC1-C046-AE8B-41830F9E1716}"/>
              </a:ext>
            </a:extLst>
          </p:cNvPr>
          <p:cNvPicPr>
            <a:picLocks noChangeAspect="1"/>
          </p:cNvPicPr>
          <p:nvPr/>
        </p:nvPicPr>
        <p:blipFill rotWithShape="1">
          <a:blip r:embed="rId2"/>
          <a:srcRect l="13900" t="18401" r="13720" b="20965"/>
          <a:stretch/>
        </p:blipFill>
        <p:spPr>
          <a:xfrm>
            <a:off x="1392701" y="1287194"/>
            <a:ext cx="6552267" cy="4241409"/>
          </a:xfrm>
          <a:prstGeom prst="rect">
            <a:avLst/>
          </a:prstGeom>
        </p:spPr>
      </p:pic>
      <p:sp>
        <p:nvSpPr>
          <p:cNvPr id="2" name="Title 1"/>
          <p:cNvSpPr>
            <a:spLocks noGrp="1"/>
          </p:cNvSpPr>
          <p:nvPr>
            <p:ph type="title"/>
          </p:nvPr>
        </p:nvSpPr>
        <p:spPr/>
        <p:txBody>
          <a:bodyPr/>
          <a:lstStyle/>
          <a:p>
            <a:r>
              <a:rPr lang="en-US" sz="2400" dirty="0">
                <a:effectLst/>
              </a:rPr>
              <a:t>An Ensemble Reanalysis with CAM in CESM: Results</a:t>
            </a:r>
            <a:endParaRPr lang="en-US" sz="2400" dirty="0"/>
          </a:p>
        </p:txBody>
      </p:sp>
      <p:sp>
        <p:nvSpPr>
          <p:cNvPr id="5" name="TextBox 4">
            <a:extLst>
              <a:ext uri="{FF2B5EF4-FFF2-40B4-BE49-F238E27FC236}">
                <a16:creationId xmlns:a16="http://schemas.microsoft.com/office/drawing/2014/main" id="{08227F38-62DB-AA4F-B937-5B442BCA486B}"/>
              </a:ext>
            </a:extLst>
          </p:cNvPr>
          <p:cNvSpPr txBox="1"/>
          <p:nvPr/>
        </p:nvSpPr>
        <p:spPr>
          <a:xfrm>
            <a:off x="3838303" y="4539704"/>
            <a:ext cx="2465529" cy="646331"/>
          </a:xfrm>
          <a:prstGeom prst="rect">
            <a:avLst/>
          </a:prstGeom>
          <a:solidFill>
            <a:schemeClr val="bg1"/>
          </a:solidFill>
          <a:ln>
            <a:solidFill>
              <a:schemeClr val="accent4">
                <a:shade val="95000"/>
                <a:satMod val="105000"/>
              </a:schemeClr>
            </a:solidFill>
          </a:ln>
        </p:spPr>
        <p:txBody>
          <a:bodyPr wrap="square" rtlCol="0">
            <a:spAutoFit/>
          </a:bodyPr>
          <a:lstStyle/>
          <a:p>
            <a:r>
              <a:rPr lang="en-US" dirty="0"/>
              <a:t>Yes, tropical heights are really that uncertain!!!</a:t>
            </a:r>
          </a:p>
        </p:txBody>
      </p:sp>
      <p:cxnSp>
        <p:nvCxnSpPr>
          <p:cNvPr id="4" name="Straight Arrow Connector 3">
            <a:extLst>
              <a:ext uri="{FF2B5EF4-FFF2-40B4-BE49-F238E27FC236}">
                <a16:creationId xmlns:a16="http://schemas.microsoft.com/office/drawing/2014/main" id="{DBB7DF3C-5F50-9546-8FEC-34C2DFE5D6A4}"/>
              </a:ext>
            </a:extLst>
          </p:cNvPr>
          <p:cNvCxnSpPr/>
          <p:nvPr/>
        </p:nvCxnSpPr>
        <p:spPr>
          <a:xfrm flipV="1">
            <a:off x="5506278" y="3697357"/>
            <a:ext cx="1013792" cy="83488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Slide Number Placeholder 2">
            <a:extLst>
              <a:ext uri="{FF2B5EF4-FFF2-40B4-BE49-F238E27FC236}">
                <a16:creationId xmlns:a16="http://schemas.microsoft.com/office/drawing/2014/main" id="{7DA9122F-306E-564E-B60E-75837D37D0A8}"/>
              </a:ext>
            </a:extLst>
          </p:cNvPr>
          <p:cNvSpPr>
            <a:spLocks noGrp="1"/>
          </p:cNvSpPr>
          <p:nvPr>
            <p:ph type="sldNum" sz="quarter" idx="12"/>
          </p:nvPr>
        </p:nvSpPr>
        <p:spPr>
          <a:xfrm>
            <a:off x="8246578" y="6492875"/>
            <a:ext cx="897421" cy="365125"/>
          </a:xfrm>
        </p:spPr>
        <p:txBody>
          <a:bodyPr/>
          <a:lstStyle/>
          <a:p>
            <a:pPr algn="r"/>
            <a:fld id="{283B4FF1-25A9-3741-B230-AA79218BFD91}" type="slidenum">
              <a:rPr lang="en-US" sz="1200" smtClean="0"/>
              <a:pPr algn="r"/>
              <a:t>9</a:t>
            </a:fld>
            <a:r>
              <a:rPr lang="en-US" sz="1200" dirty="0"/>
              <a:t> </a:t>
            </a:r>
          </a:p>
        </p:txBody>
      </p:sp>
      <p:sp>
        <p:nvSpPr>
          <p:cNvPr id="9" name="TextBox 8">
            <a:extLst>
              <a:ext uri="{FF2B5EF4-FFF2-40B4-BE49-F238E27FC236}">
                <a16:creationId xmlns:a16="http://schemas.microsoft.com/office/drawing/2014/main" id="{E03EA099-1DA3-AE4C-9979-E0F3D7ECAC43}"/>
              </a:ext>
            </a:extLst>
          </p:cNvPr>
          <p:cNvSpPr txBox="1"/>
          <p:nvPr/>
        </p:nvSpPr>
        <p:spPr>
          <a:xfrm>
            <a:off x="603250" y="5467350"/>
            <a:ext cx="7810500" cy="646331"/>
          </a:xfrm>
          <a:prstGeom prst="rect">
            <a:avLst/>
          </a:prstGeom>
          <a:noFill/>
        </p:spPr>
        <p:txBody>
          <a:bodyPr wrap="square" rtlCol="0">
            <a:spAutoFit/>
          </a:bodyPr>
          <a:lstStyle/>
          <a:p>
            <a:r>
              <a:rPr lang="en-US" dirty="0"/>
              <a:t>Color contours from DART: Ensemble members (20 of 80) show Uncertainty.</a:t>
            </a:r>
          </a:p>
          <a:p>
            <a:r>
              <a:rPr lang="en-US" dirty="0"/>
              <a:t>Black from operational NCEP FNL analysis.</a:t>
            </a:r>
          </a:p>
        </p:txBody>
      </p:sp>
    </p:spTree>
    <p:extLst>
      <p:ext uri="{BB962C8B-B14F-4D97-AF65-F5344CB8AC3E}">
        <p14:creationId xmlns:p14="http://schemas.microsoft.com/office/powerpoint/2010/main" val="270703608"/>
      </p:ext>
    </p:extLst>
  </p:cSld>
  <p:clrMapOvr>
    <a:masterClrMapping/>
  </p:clrMapOvr>
</p:sld>
</file>

<file path=ppt/theme/theme1.xml><?xml version="1.0" encoding="utf-8"?>
<a:theme xmlns:a="http://schemas.openxmlformats.org/drawingml/2006/main" name="DART_Tuto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RT_template2019" id="{233DBF89-6933-3549-B60D-CB7230B49B4A}" vid="{32693ECF-15FD-AF4A-AD92-1FA5B46E3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19706</TotalTime>
  <Words>4702</Words>
  <Application>Microsoft Macintosh PowerPoint</Application>
  <PresentationFormat>On-screen Show (4:3)</PresentationFormat>
  <Paragraphs>498</Paragraphs>
  <Slides>37</Slides>
  <Notes>31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Century Gothic</vt:lpstr>
      <vt:lpstr>Chalkboard</vt:lpstr>
      <vt:lpstr>DART_Tutorial</vt:lpstr>
      <vt:lpstr>Results from an Ensemble Reanalysis with the Community Earth System Model 2.1 Kevin Raeder, Jeff Anderson, Tim Hoar, Nancy Collins, Moha El Gharamti NCAR/CISL Data Assimilation Research Section</vt:lpstr>
      <vt:lpstr>Motivation for an Ensemble Reanalysis with CAM</vt:lpstr>
      <vt:lpstr>Reanalysis Quick Facts: Model</vt:lpstr>
      <vt:lpstr>Reanalysis Quick Facts: Assimilation</vt:lpstr>
      <vt:lpstr>Reanalysis Quick Facts: Observations</vt:lpstr>
      <vt:lpstr>Reanalysis Quick Facts: Observations</vt:lpstr>
      <vt:lpstr>An Ensemble Reanalysis with CAM in CESM: Results</vt:lpstr>
      <vt:lpstr>An Ensemble Reanalysis with CAM in CESM: Results</vt:lpstr>
      <vt:lpstr>An Ensemble Reanalysis with CAM in CESM: Results</vt:lpstr>
      <vt:lpstr>An Ensemble Reanalysis with CAM in CESM: Results</vt:lpstr>
      <vt:lpstr>An Ensemble Reanalysis with CAM in CESM: Results</vt:lpstr>
      <vt:lpstr>DART/CAM 6 Reanalysis Timeline</vt:lpstr>
      <vt:lpstr>DART/CAM 6 Reanalysis Timeline</vt:lpstr>
      <vt:lpstr>DART/CAM 6 Reanalysis Timeline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Products You Can Use</vt:lpstr>
      <vt:lpstr>Atmospheric ensemble reanalysis essential for CLM, CICE, POP DA </vt:lpstr>
      <vt:lpstr>Initializing carbon cycle predictions from CLM by assimilating biomass and LAI observations</vt:lpstr>
      <vt:lpstr>Uniform Climate Forcing v. Initial Conditions</vt:lpstr>
      <vt:lpstr>Who’s doing the work?</vt:lpstr>
      <vt:lpstr>This is a Demanding Computational Task</vt:lpstr>
      <vt:lpstr>TIME CRITICAL REQUEST</vt:lpstr>
      <vt:lpstr>For more information:</vt:lpstr>
      <vt:lpstr>An Ensemble Reanalysis with CAM in CESM: Results</vt:lpstr>
      <vt:lpstr>DART/CESM Assimilation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Anderson</dc:creator>
  <cp:lastModifiedBy>Jeff Anderson</cp:lastModifiedBy>
  <cp:revision>541</cp:revision>
  <cp:lastPrinted>2018-12-06T21:56:10Z</cp:lastPrinted>
  <dcterms:created xsi:type="dcterms:W3CDTF">2011-12-02T17:56:14Z</dcterms:created>
  <dcterms:modified xsi:type="dcterms:W3CDTF">2020-01-06T21:37:15Z</dcterms:modified>
</cp:coreProperties>
</file>