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922" r:id="rId1"/>
  </p:sldMasterIdLst>
  <p:notesMasterIdLst>
    <p:notesMasterId r:id="rId28"/>
  </p:notesMasterIdLst>
  <p:handoutMasterIdLst>
    <p:handoutMasterId r:id="rId29"/>
  </p:handoutMasterIdLst>
  <p:sldIdLst>
    <p:sldId id="294" r:id="rId2"/>
    <p:sldId id="400" r:id="rId3"/>
    <p:sldId id="355" r:id="rId4"/>
    <p:sldId id="402" r:id="rId5"/>
    <p:sldId id="356" r:id="rId6"/>
    <p:sldId id="357" r:id="rId7"/>
    <p:sldId id="358" r:id="rId8"/>
    <p:sldId id="359" r:id="rId9"/>
    <p:sldId id="408" r:id="rId10"/>
    <p:sldId id="396" r:id="rId11"/>
    <p:sldId id="409" r:id="rId12"/>
    <p:sldId id="378" r:id="rId13"/>
    <p:sldId id="392" r:id="rId14"/>
    <p:sldId id="397" r:id="rId15"/>
    <p:sldId id="403" r:id="rId16"/>
    <p:sldId id="404" r:id="rId17"/>
    <p:sldId id="388" r:id="rId18"/>
    <p:sldId id="406" r:id="rId19"/>
    <p:sldId id="385" r:id="rId20"/>
    <p:sldId id="407" r:id="rId21"/>
    <p:sldId id="398" r:id="rId22"/>
    <p:sldId id="382" r:id="rId23"/>
    <p:sldId id="410" r:id="rId24"/>
    <p:sldId id="387" r:id="rId25"/>
    <p:sldId id="405" r:id="rId26"/>
    <p:sldId id="391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73FF1D"/>
    <a:srgbClr val="162CFF"/>
    <a:srgbClr val="FF22FF"/>
    <a:srgbClr val="00B400"/>
    <a:srgbClr val="FF00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>
    <p:restoredLeft sz="34551" autoAdjust="0"/>
    <p:restoredTop sz="86369" autoAdjust="0"/>
  </p:normalViewPr>
  <p:slideViewPr>
    <p:cSldViewPr>
      <p:cViewPr varScale="1">
        <p:scale>
          <a:sx n="137" d="100"/>
          <a:sy n="137" d="100"/>
        </p:scale>
        <p:origin x="-12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9" d="100"/>
          <a:sy n="119" d="100"/>
        </p:scale>
        <p:origin x="-2152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E8A6F800-CDDD-F64D-8345-3276EAE11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3B4B0FE2-7B5A-884A-8D74-64775432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60BB3-7838-1E4D-BBEB-35478D492AD0}" type="slidenum"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1</a:t>
            </a:fld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ens</a:t>
            </a:r>
            <a:r>
              <a:rPr lang="en-US" baseline="0" dirty="0" smtClean="0"/>
              <a:t> size; higher variability,  sometimes smaller number of </a:t>
            </a:r>
            <a:r>
              <a:rPr lang="en-US" baseline="0" dirty="0" err="1" smtClean="0"/>
              <a:t>obs</a:t>
            </a:r>
            <a:r>
              <a:rPr lang="en-US" baseline="0" dirty="0" smtClean="0"/>
              <a:t> used in </a:t>
            </a:r>
            <a:r>
              <a:rPr lang="en-US" baseline="0" dirty="0" err="1" smtClean="0"/>
              <a:t>rmse</a:t>
            </a:r>
            <a:r>
              <a:rPr lang="en-US" baseline="0" dirty="0" smtClean="0"/>
              <a:t> (not here though)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B0FE2-7B5A-884A-8D74-6477543280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ens</a:t>
            </a:r>
            <a:r>
              <a:rPr lang="en-US" baseline="0" dirty="0" smtClean="0"/>
              <a:t> size; higher variability,  sometimes smaller number of </a:t>
            </a:r>
            <a:r>
              <a:rPr lang="en-US" baseline="0" dirty="0" err="1" smtClean="0"/>
              <a:t>obs</a:t>
            </a:r>
            <a:r>
              <a:rPr lang="en-US" baseline="0" dirty="0" smtClean="0"/>
              <a:t> used in </a:t>
            </a:r>
            <a:r>
              <a:rPr lang="en-US" baseline="0" dirty="0" err="1" smtClean="0"/>
              <a:t>rmse</a:t>
            </a:r>
            <a:r>
              <a:rPr lang="en-US" baseline="0" dirty="0" smtClean="0"/>
              <a:t> (not here though)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B0FE2-7B5A-884A-8D74-6477543280B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obs</a:t>
            </a:r>
            <a:r>
              <a:rPr lang="en-US" baseline="0" dirty="0" smtClean="0"/>
              <a:t> were chosen by prior QC==6 incoming QC undesirable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B0FE2-7B5A-884A-8D74-6477543280B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red dots here indicate</a:t>
            </a:r>
            <a:r>
              <a:rPr lang="en-US" baseline="0" dirty="0" smtClean="0"/>
              <a:t> all the observations rejected by DART (selected by QC==7) outlier </a:t>
            </a:r>
            <a:r>
              <a:rPr lang="en-US" baseline="0" dirty="0" err="1" smtClean="0"/>
              <a:t>threshhold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B0FE2-7B5A-884A-8D74-6477543280B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F6B9D0-EE47-CC42-A4AA-1D2F9878DE8D}" type="slidenum"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26</a:t>
            </a:fld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429A09-4308-3E4E-987E-F59DDFB449E7}" type="slidenum"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3</a:t>
            </a:fld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429A09-4308-3E4E-987E-F59DDFB449E7}" type="slidenum"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4</a:t>
            </a:fld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404F89-7AE7-8242-A3C7-CF5E72025133}" type="slidenum"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5</a:t>
            </a:fld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A7D7F9-E7C6-7549-B761-4A08143660CE}" type="slidenum"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6</a:t>
            </a:fld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07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27785-05CA-9243-977E-9FD33C335478}" type="slidenum"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7</a:t>
            </a:fld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838935-9D7B-664C-BE4C-6F88A68ABF71}" type="slidenum"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8</a:t>
            </a:fld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48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The big picture is that we do an atmospheric assimilation first,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   and use the resulting surface fluxes as atmospheric forcing for an ocean assimilation.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The atmospheric assimilation uses a single SST Analysis, but generates an ensemble of </a:t>
            </a:r>
            <a:r>
              <a:rPr lang="en-US" dirty="0" err="1" smtClean="0"/>
              <a:t>forcings</a:t>
            </a:r>
            <a:r>
              <a:rPr lang="en-US" dirty="0" smtClean="0"/>
              <a:t> for POP/DART.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Both assimilations generate an ensemble of analyses, each member of which is an equally valid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   estimate of the physical system.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B0FE2-7B5A-884A-8D74-6477543280B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 The early DART-POP cases were forced with the Coordinated Ocean-ice Reference Experiments (CORE)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atmospheric data sets from Large and Yeager (2009). The data sets vary </a:t>
            </a:r>
            <a:r>
              <a:rPr lang="en-US" sz="1200" kern="1200" dirty="0" err="1" smtClean="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interannually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@article{Large+Yeager09,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author = {W. G. Large and S. G. Yeager},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title = {The global climatology of an </a:t>
            </a:r>
            <a:r>
              <a:rPr lang="en-US" sz="1200" kern="1200" dirty="0" err="1" smtClean="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interannually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varying air-sea flux data set},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journal = {</a:t>
            </a:r>
            <a:r>
              <a:rPr lang="en-US" sz="1200" kern="1200" dirty="0" err="1" smtClean="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Clim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Dyn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.</a:t>
            </a:r>
            <a:r>
              <a:rPr lang="en-US" sz="1200" kern="1200" smtClean="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}, year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= {2009}, volume = 33, pages = {341--364},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 </a:t>
            </a:r>
            <a:r>
              <a:rPr lang="en-US" sz="1200" kern="1200" dirty="0" err="1" smtClean="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doi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= {10.1007/s00382-008-0441-3} 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B0FE2-7B5A-884A-8D74-6477543280B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AMS – 26 Jan 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AMS – 26 Jan 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AMS – 26 Jan 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AMS – 26 Jan 2011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AMS – 26 Jan 2011</a:t>
            </a:r>
            <a:endParaRPr lang="en-US" dirty="0"/>
          </a:p>
        </p:txBody>
      </p:sp>
      <p:pic>
        <p:nvPicPr>
          <p:cNvPr id="1031" name="Picture 7" descr="nsf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6248400"/>
            <a:ext cx="50323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ncar-logo-me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6324600"/>
            <a:ext cx="12319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Dartboard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62484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562600" y="63246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dirty="0"/>
              <a:t>pg </a:t>
            </a:r>
            <a:fld id="{36C93095-8263-124B-A941-6375B70BC881}" type="slidenum">
              <a:rPr lang="en-US" sz="1200"/>
              <a:pPr algn="ctr">
                <a:defRPr/>
              </a:pPr>
              <a:t>‹#›</a:t>
            </a:fld>
            <a:endParaRPr lang="en-US" sz="1400" dirty="0"/>
          </a:p>
        </p:txBody>
      </p:sp>
      <p:pic>
        <p:nvPicPr>
          <p:cNvPr id="11" name="Picture 7" descr="nsf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6248400"/>
            <a:ext cx="50323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ncar-logo-med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85800" y="6324600"/>
            <a:ext cx="12319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Dartboard7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6248401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6" r:id="rId2"/>
    <p:sldLayoutId id="2147483928" r:id="rId3"/>
    <p:sldLayoutId id="2147483929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4" Type="http://schemas.openxmlformats.org/officeDocument/2006/relationships/image" Target="../media/image19.png"/><Relationship Id="rId5" Type="http://schemas.openxmlformats.org/officeDocument/2006/relationships/image" Target="../media/image20.pdf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df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df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219200"/>
          </a:xfrm>
        </p:spPr>
        <p:txBody>
          <a:bodyPr/>
          <a:lstStyle/>
          <a:p>
            <a:r>
              <a:rPr lang="en-US" dirty="0" smtClean="0"/>
              <a:t>A Loosely Coupled Ocean-Atmosphere Ensemble Assimilation System.</a:t>
            </a:r>
            <a:endParaRPr lang="en-US" dirty="0"/>
          </a:p>
        </p:txBody>
      </p:sp>
      <p:sp>
        <p:nvSpPr>
          <p:cNvPr id="17412" name="Rectangle 3"/>
          <p:cNvSpPr txBox="1">
            <a:spLocks noChangeArrowheads="1"/>
          </p:cNvSpPr>
          <p:nvPr/>
        </p:nvSpPr>
        <p:spPr bwMode="auto">
          <a:xfrm>
            <a:off x="838200" y="3810000"/>
            <a:ext cx="746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2200" dirty="0"/>
              <a:t>Tim Hoar, Nancy Collins,</a:t>
            </a:r>
            <a:r>
              <a:rPr lang="en-US" sz="2200" dirty="0" smtClean="0"/>
              <a:t> Kevin Raeder, Jeffrey Anderson,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1600" dirty="0" smtClean="0"/>
              <a:t>NCAR Institute for Math Applied to Geophysics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1600" dirty="0" smtClean="0"/>
              <a:t>Data Assimilation Research Section</a:t>
            </a:r>
          </a:p>
        </p:txBody>
      </p:sp>
      <p:pic>
        <p:nvPicPr>
          <p:cNvPr id="17413" name="Picture 4" descr="Dartboard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76400"/>
            <a:ext cx="63881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52600" y="4953000"/>
            <a:ext cx="563880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2000" dirty="0" smtClean="0"/>
              <a:t>Steve Yeager,  Mariana </a:t>
            </a:r>
            <a:r>
              <a:rPr lang="en-US" sz="2000" dirty="0" err="1" smtClean="0"/>
              <a:t>Vertenstein</a:t>
            </a:r>
            <a:r>
              <a:rPr lang="en-US" sz="2000" dirty="0" smtClean="0"/>
              <a:t>, </a:t>
            </a:r>
            <a:r>
              <a:rPr lang="en-US" sz="2000" dirty="0" err="1" smtClean="0"/>
              <a:t>Gokhan</a:t>
            </a:r>
            <a:r>
              <a:rPr lang="en-US" sz="2000" dirty="0" smtClean="0"/>
              <a:t> </a:t>
            </a:r>
            <a:r>
              <a:rPr lang="en-US" sz="2000" dirty="0" err="1" smtClean="0"/>
              <a:t>Danabasoglu</a:t>
            </a:r>
            <a:r>
              <a:rPr lang="en-US" sz="2000" dirty="0" smtClean="0"/>
              <a:t>, Alicia </a:t>
            </a:r>
            <a:r>
              <a:rPr lang="en-US" sz="2000" dirty="0" err="1" smtClean="0"/>
              <a:t>Karspeck</a:t>
            </a:r>
            <a:r>
              <a:rPr lang="en-US" sz="2000" dirty="0" smtClean="0"/>
              <a:t>, and Joe </a:t>
            </a:r>
            <a:r>
              <a:rPr lang="en-US" sz="2000" dirty="0" err="1" smtClean="0"/>
              <a:t>Tribbia</a:t>
            </a:r>
            <a:endParaRPr lang="en-US" sz="2000" baseline="30000" dirty="0" smtClean="0"/>
          </a:p>
          <a:p>
            <a:pPr algn="ctr" eaLnBrk="1" hangingPunct="1">
              <a:spcBef>
                <a:spcPct val="20000"/>
              </a:spcBef>
            </a:pPr>
            <a:r>
              <a:rPr lang="en-US" sz="1600" dirty="0" smtClean="0"/>
              <a:t>NCAR/NESL/CGD/Oceanography</a:t>
            </a:r>
            <a:endParaRPr lang="en-US" sz="1600" baseline="30000" dirty="0" smtClean="0"/>
          </a:p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AMS – 26 Jan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10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Coupled Ocean-Atmosphere Schematic</a:t>
            </a:r>
            <a:endParaRPr lang="en-US" dirty="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AMS – 26 Jan 2011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457200" y="838200"/>
            <a:ext cx="8382000" cy="5262563"/>
            <a:chOff x="609600" y="1076325"/>
            <a:chExt cx="8382000" cy="5262563"/>
          </a:xfrm>
        </p:grpSpPr>
        <p:sp>
          <p:nvSpPr>
            <p:cNvPr id="33" name="Trapezoid 32"/>
            <p:cNvSpPr/>
            <p:nvPr/>
          </p:nvSpPr>
          <p:spPr>
            <a:xfrm>
              <a:off x="609600" y="4114800"/>
              <a:ext cx="5122863" cy="1171575"/>
            </a:xfrm>
            <a:prstGeom prst="trapezoid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1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1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4" name="Trapezoid 33"/>
            <p:cNvSpPr/>
            <p:nvPr/>
          </p:nvSpPr>
          <p:spPr>
            <a:xfrm>
              <a:off x="609600" y="2398713"/>
              <a:ext cx="1371600" cy="771525"/>
            </a:xfrm>
            <a:prstGeom prst="trapezoid">
              <a:avLst/>
            </a:prstGeom>
            <a:solidFill>
              <a:srgbClr val="008000">
                <a:alpha val="15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7" name="Oval 36"/>
            <p:cNvSpPr/>
            <p:nvPr/>
          </p:nvSpPr>
          <p:spPr>
            <a:xfrm>
              <a:off x="4572000" y="2438400"/>
              <a:ext cx="1754188" cy="1143000"/>
            </a:xfrm>
            <a:prstGeom prst="ellipse">
              <a:avLst/>
            </a:prstGeom>
            <a:solidFill>
              <a:srgbClr val="008000">
                <a:alpha val="1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39" name="8-Point Star 38"/>
            <p:cNvSpPr/>
            <p:nvPr/>
          </p:nvSpPr>
          <p:spPr>
            <a:xfrm>
              <a:off x="7162800" y="1662113"/>
              <a:ext cx="1600200" cy="1409700"/>
            </a:xfrm>
            <a:prstGeom prst="star8">
              <a:avLst/>
            </a:prstGeom>
            <a:solidFill>
              <a:srgbClr val="FFFF00">
                <a:alpha val="3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1" name="8-Point Star 40"/>
            <p:cNvSpPr/>
            <p:nvPr/>
          </p:nvSpPr>
          <p:spPr>
            <a:xfrm>
              <a:off x="2632075" y="1662113"/>
              <a:ext cx="1592263" cy="1347787"/>
            </a:xfrm>
            <a:prstGeom prst="star8">
              <a:avLst/>
            </a:prstGeom>
            <a:solidFill>
              <a:srgbClr val="FFFF00">
                <a:alpha val="3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3" name="TextBox 3"/>
            <p:cNvSpPr txBox="1">
              <a:spLocks noChangeArrowheads="1"/>
            </p:cNvSpPr>
            <p:nvPr/>
          </p:nvSpPr>
          <p:spPr bwMode="auto">
            <a:xfrm>
              <a:off x="733425" y="2322513"/>
              <a:ext cx="1609725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latin typeface="Calibri" charset="0"/>
                </a:rPr>
                <a:t>Hadley +</a:t>
              </a:r>
            </a:p>
            <a:p>
              <a:r>
                <a:rPr lang="en-US" sz="1800">
                  <a:latin typeface="Calibri" charset="0"/>
                </a:rPr>
                <a:t>NCEP-OI2 </a:t>
              </a:r>
            </a:p>
            <a:p>
              <a:r>
                <a:rPr lang="en-US" sz="1800">
                  <a:latin typeface="Calibri" charset="0"/>
                </a:rPr>
                <a:t>SSTs</a:t>
              </a:r>
            </a:p>
          </p:txBody>
        </p:sp>
        <p:sp>
          <p:nvSpPr>
            <p:cNvPr id="44" name="TextBox 4"/>
            <p:cNvSpPr txBox="1">
              <a:spLocks noChangeArrowheads="1"/>
            </p:cNvSpPr>
            <p:nvPr/>
          </p:nvSpPr>
          <p:spPr bwMode="auto">
            <a:xfrm>
              <a:off x="733425" y="1204913"/>
              <a:ext cx="1316038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latin typeface="Calibri" charset="0"/>
                </a:rPr>
                <a:t>Obs used by</a:t>
              </a:r>
            </a:p>
            <a:p>
              <a:r>
                <a:rPr lang="en-US" sz="1800">
                  <a:latin typeface="Calibri" charset="0"/>
                </a:rPr>
                <a:t>NCAR-NCEP</a:t>
              </a:r>
            </a:p>
            <a:p>
              <a:r>
                <a:rPr lang="en-US" sz="1800">
                  <a:latin typeface="Calibri" charset="0"/>
                </a:rPr>
                <a:t>reanalyses</a:t>
              </a:r>
            </a:p>
          </p:txBody>
        </p:sp>
        <p:sp>
          <p:nvSpPr>
            <p:cNvPr id="45" name="TextBox 5"/>
            <p:cNvSpPr txBox="1">
              <a:spLocks noChangeArrowheads="1"/>
            </p:cNvSpPr>
            <p:nvPr/>
          </p:nvSpPr>
          <p:spPr bwMode="auto">
            <a:xfrm>
              <a:off x="2819400" y="1860550"/>
              <a:ext cx="1292225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latin typeface="Calibri" charset="0"/>
                </a:rPr>
                <a:t>DART/CAM</a:t>
              </a:r>
            </a:p>
            <a:p>
              <a:r>
                <a:rPr lang="en-US" sz="1800">
                  <a:latin typeface="Calibri" charset="0"/>
                </a:rPr>
                <a:t>assimilation</a:t>
              </a:r>
            </a:p>
            <a:p>
              <a:r>
                <a:rPr lang="en-US" sz="1800">
                  <a:latin typeface="Calibri" charset="0"/>
                </a:rPr>
                <a:t>system</a:t>
              </a:r>
            </a:p>
          </p:txBody>
        </p:sp>
        <p:sp>
          <p:nvSpPr>
            <p:cNvPr id="46" name="TextBox 6"/>
            <p:cNvSpPr txBox="1">
              <a:spLocks noChangeArrowheads="1"/>
            </p:cNvSpPr>
            <p:nvPr/>
          </p:nvSpPr>
          <p:spPr bwMode="auto">
            <a:xfrm>
              <a:off x="4457700" y="1204913"/>
              <a:ext cx="2044700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latin typeface="Calibri" charset="0"/>
                </a:rPr>
                <a:t>CESM1 coupler</a:t>
              </a:r>
            </a:p>
            <a:p>
              <a:r>
                <a:rPr lang="en-US" sz="1800">
                  <a:latin typeface="Calibri" charset="0"/>
                </a:rPr>
                <a:t>history files:</a:t>
              </a:r>
            </a:p>
            <a:p>
              <a:r>
                <a:rPr lang="en-US" sz="1800">
                  <a:latin typeface="Calibri" charset="0"/>
                </a:rPr>
                <a:t>atmospheric forcing</a:t>
              </a:r>
            </a:p>
          </p:txBody>
        </p:sp>
        <p:sp>
          <p:nvSpPr>
            <p:cNvPr id="47" name="TextBox 7"/>
            <p:cNvSpPr txBox="1">
              <a:spLocks noChangeArrowheads="1"/>
            </p:cNvSpPr>
            <p:nvPr/>
          </p:nvSpPr>
          <p:spPr bwMode="auto">
            <a:xfrm>
              <a:off x="7351713" y="1879600"/>
              <a:ext cx="1301295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>
                  <a:latin typeface="Calibri" charset="0"/>
                </a:rPr>
                <a:t>DART/POP</a:t>
              </a:r>
            </a:p>
            <a:p>
              <a:r>
                <a:rPr lang="en-US" sz="1800" dirty="0">
                  <a:latin typeface="Calibri" charset="0"/>
                </a:rPr>
                <a:t>assimilation</a:t>
              </a:r>
            </a:p>
            <a:p>
              <a:r>
                <a:rPr lang="en-US" sz="1800" dirty="0">
                  <a:latin typeface="Calibri" charset="0"/>
                </a:rPr>
                <a:t>system</a:t>
              </a:r>
            </a:p>
          </p:txBody>
        </p:sp>
        <p:sp>
          <p:nvSpPr>
            <p:cNvPr id="50" name="TextBox 8"/>
            <p:cNvSpPr txBox="1">
              <a:spLocks noChangeArrowheads="1"/>
            </p:cNvSpPr>
            <p:nvPr/>
          </p:nvSpPr>
          <p:spPr bwMode="auto">
            <a:xfrm>
              <a:off x="4706938" y="2540000"/>
              <a:ext cx="140970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latin typeface="Calibri" charset="0"/>
                </a:rPr>
                <a:t>World Ocean</a:t>
              </a:r>
            </a:p>
            <a:p>
              <a:r>
                <a:rPr lang="en-US" sz="1800">
                  <a:latin typeface="Calibri" charset="0"/>
                </a:rPr>
                <a:t>Database  </a:t>
              </a:r>
            </a:p>
            <a:p>
              <a:r>
                <a:rPr lang="en-US" sz="1800">
                  <a:latin typeface="Calibri" charset="0"/>
                </a:rPr>
                <a:t>Observations</a:t>
              </a:r>
            </a:p>
          </p:txBody>
        </p:sp>
        <p:sp>
          <p:nvSpPr>
            <p:cNvPr id="51" name="TextBox 9"/>
            <p:cNvSpPr txBox="1">
              <a:spLocks noChangeArrowheads="1"/>
            </p:cNvSpPr>
            <p:nvPr/>
          </p:nvSpPr>
          <p:spPr bwMode="auto">
            <a:xfrm>
              <a:off x="2922588" y="4284663"/>
              <a:ext cx="184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1800">
                <a:latin typeface="Calibri" charset="0"/>
              </a:endParaRPr>
            </a:p>
          </p:txBody>
        </p:sp>
        <p:sp>
          <p:nvSpPr>
            <p:cNvPr id="52" name="TextBox 10"/>
            <p:cNvSpPr txBox="1">
              <a:spLocks noChangeArrowheads="1"/>
            </p:cNvSpPr>
            <p:nvPr/>
          </p:nvSpPr>
          <p:spPr bwMode="auto">
            <a:xfrm>
              <a:off x="742950" y="4114800"/>
              <a:ext cx="4810125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latin typeface="Calibri" charset="0"/>
                </a:rPr>
                <a:t>     CAM analyses:</a:t>
              </a:r>
            </a:p>
            <a:p>
              <a:r>
                <a:rPr lang="en-US" sz="1400" dirty="0">
                  <a:latin typeface="Calibri" charset="0"/>
                </a:rPr>
                <a:t>   </a:t>
              </a:r>
              <a:r>
                <a:rPr lang="en-US" sz="1400" dirty="0" smtClean="0">
                  <a:latin typeface="Calibri" charset="0"/>
                </a:rPr>
                <a:t>CAM </a:t>
              </a:r>
              <a:r>
                <a:rPr lang="en-US" sz="1400" dirty="0">
                  <a:latin typeface="Calibri" charset="0"/>
                </a:rPr>
                <a:t>initial files; posterior ensemble mean of state variables</a:t>
              </a:r>
            </a:p>
            <a:p>
              <a:r>
                <a:rPr lang="en-US" sz="1400" dirty="0">
                  <a:latin typeface="Calibri" charset="0"/>
                </a:rPr>
                <a:t>                                    prior ensemble mean of all other variables</a:t>
              </a:r>
            </a:p>
            <a:p>
              <a:r>
                <a:rPr lang="en-US" sz="1400" dirty="0">
                  <a:latin typeface="Calibri" charset="0"/>
                </a:rPr>
                <a:t> CLM restart files; prior ensemble mean of all variables</a:t>
              </a:r>
            </a:p>
            <a:p>
              <a:r>
                <a:rPr lang="en-US" sz="1400" dirty="0">
                  <a:latin typeface="Calibri" charset="0"/>
                </a:rPr>
                <a:t>CICE restart files; prior ensemble mean of all variables</a:t>
              </a:r>
            </a:p>
          </p:txBody>
        </p:sp>
        <p:sp>
          <p:nvSpPr>
            <p:cNvPr id="54" name="TextBox 11"/>
            <p:cNvSpPr txBox="1">
              <a:spLocks noChangeArrowheads="1"/>
            </p:cNvSpPr>
            <p:nvPr/>
          </p:nvSpPr>
          <p:spPr bwMode="auto">
            <a:xfrm>
              <a:off x="742950" y="5608638"/>
              <a:ext cx="5097463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CAM state variables = PS, T, U, V, Q, CLDLIQ, CLDICE</a:t>
              </a:r>
            </a:p>
            <a:p>
              <a:r>
                <a:rPr lang="en-US" sz="1400">
                  <a:latin typeface="Calibri" charset="0"/>
                </a:rPr>
                <a:t>Prior = values before assimilation (but after a short forecast)</a:t>
              </a:r>
            </a:p>
            <a:p>
              <a:r>
                <a:rPr lang="en-US" sz="1400">
                  <a:latin typeface="Calibri" charset="0"/>
                </a:rPr>
                <a:t>Posterior = values after the assimilation of observations at that time</a:t>
              </a:r>
            </a:p>
          </p:txBody>
        </p:sp>
        <p:sp>
          <p:nvSpPr>
            <p:cNvPr id="55" name="Multidocument 54"/>
            <p:cNvSpPr/>
            <p:nvPr/>
          </p:nvSpPr>
          <p:spPr>
            <a:xfrm>
              <a:off x="4519613" y="1108075"/>
              <a:ext cx="2338387" cy="1177925"/>
            </a:xfrm>
            <a:prstGeom prst="flowChartMultidocumen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1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1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56" name="Straight Arrow Connector 55"/>
            <p:cNvCxnSpPr>
              <a:stCxn id="65" idx="6"/>
              <a:endCxn id="41" idx="2"/>
            </p:cNvCxnSpPr>
            <p:nvPr/>
          </p:nvCxnSpPr>
          <p:spPr>
            <a:xfrm>
              <a:off x="2216150" y="1644650"/>
              <a:ext cx="415925" cy="6921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34" idx="3"/>
              <a:endCxn id="41" idx="2"/>
            </p:cNvCxnSpPr>
            <p:nvPr/>
          </p:nvCxnSpPr>
          <p:spPr>
            <a:xfrm flipV="1">
              <a:off x="1884363" y="2336800"/>
              <a:ext cx="747712" cy="4476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endCxn id="55" idx="1"/>
            </p:cNvCxnSpPr>
            <p:nvPr/>
          </p:nvCxnSpPr>
          <p:spPr>
            <a:xfrm flipV="1">
              <a:off x="3990975" y="1697038"/>
              <a:ext cx="528638" cy="1635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endCxn id="39" idx="2"/>
            </p:cNvCxnSpPr>
            <p:nvPr/>
          </p:nvCxnSpPr>
          <p:spPr>
            <a:xfrm>
              <a:off x="6499225" y="2049463"/>
              <a:ext cx="663575" cy="317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37" idx="6"/>
              <a:endCxn id="39" idx="2"/>
            </p:cNvCxnSpPr>
            <p:nvPr/>
          </p:nvCxnSpPr>
          <p:spPr>
            <a:xfrm flipV="1">
              <a:off x="6326188" y="2366963"/>
              <a:ext cx="836612" cy="6429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41" idx="2"/>
              <a:endCxn id="33" idx="0"/>
            </p:cNvCxnSpPr>
            <p:nvPr/>
          </p:nvCxnSpPr>
          <p:spPr>
            <a:xfrm rot="5400000">
              <a:off x="2747169" y="3432969"/>
              <a:ext cx="1104900" cy="2587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46"/>
            <p:cNvSpPr txBox="1">
              <a:spLocks noChangeArrowheads="1"/>
            </p:cNvSpPr>
            <p:nvPr/>
          </p:nvSpPr>
          <p:spPr bwMode="auto">
            <a:xfrm>
              <a:off x="6781800" y="4343400"/>
              <a:ext cx="1504950" cy="146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latin typeface="Calibri" charset="0"/>
                </a:rPr>
                <a:t>POP analyses:</a:t>
              </a:r>
            </a:p>
            <a:p>
              <a:r>
                <a:rPr lang="en-US" sz="1800">
                  <a:latin typeface="Calibri" charset="0"/>
                </a:rPr>
                <a:t>temperature,</a:t>
              </a:r>
            </a:p>
            <a:p>
              <a:r>
                <a:rPr lang="en-US" sz="1800">
                  <a:latin typeface="Calibri" charset="0"/>
                </a:rPr>
                <a:t>salinity, </a:t>
              </a:r>
            </a:p>
            <a:p>
              <a:r>
                <a:rPr lang="en-US" sz="1800">
                  <a:latin typeface="Calibri" charset="0"/>
                </a:rPr>
                <a:t>velocities,</a:t>
              </a:r>
            </a:p>
            <a:p>
              <a:r>
                <a:rPr lang="en-US" sz="1800">
                  <a:latin typeface="Calibri" charset="0"/>
                </a:rPr>
                <a:t>surface height</a:t>
              </a:r>
            </a:p>
          </p:txBody>
        </p:sp>
        <p:cxnSp>
          <p:nvCxnSpPr>
            <p:cNvPr id="63" name="Straight Arrow Connector 62"/>
            <p:cNvCxnSpPr>
              <a:stCxn id="39" idx="2"/>
              <a:endCxn id="67" idx="0"/>
            </p:cNvCxnSpPr>
            <p:nvPr/>
          </p:nvCxnSpPr>
          <p:spPr>
            <a:xfrm rot="5400000">
              <a:off x="7294563" y="3522663"/>
              <a:ext cx="1119187" cy="2174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609600" y="1076325"/>
              <a:ext cx="1606550" cy="1135063"/>
            </a:xfrm>
            <a:prstGeom prst="ellipse">
              <a:avLst/>
            </a:prstGeom>
            <a:solidFill>
              <a:srgbClr val="3366FF">
                <a:alpha val="1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grpSp>
          <p:nvGrpSpPr>
            <p:cNvPr id="66" name="Group 37"/>
            <p:cNvGrpSpPr>
              <a:grpSpLocks/>
            </p:cNvGrpSpPr>
            <p:nvPr/>
          </p:nvGrpSpPr>
          <p:grpSpPr bwMode="auto">
            <a:xfrm>
              <a:off x="6172200" y="4191000"/>
              <a:ext cx="2819400" cy="1698625"/>
              <a:chOff x="6553200" y="4191000"/>
              <a:chExt cx="2819400" cy="1698625"/>
            </a:xfrm>
          </p:grpSpPr>
          <p:sp>
            <p:nvSpPr>
              <p:cNvPr id="67" name="Trapezoid 66"/>
              <p:cNvSpPr/>
              <p:nvPr/>
            </p:nvSpPr>
            <p:spPr>
              <a:xfrm>
                <a:off x="6880225" y="4191000"/>
                <a:ext cx="2492375" cy="1546225"/>
              </a:xfrm>
              <a:prstGeom prst="trapezoid">
                <a:avLst/>
              </a:prstGeom>
              <a:solidFill>
                <a:srgbClr val="008000">
                  <a:alpha val="15000"/>
                </a:srgbClr>
              </a:solidFill>
              <a:ln>
                <a:solidFill>
                  <a:srgbClr val="008000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69" name="Trapezoid 68"/>
              <p:cNvSpPr/>
              <p:nvPr/>
            </p:nvSpPr>
            <p:spPr>
              <a:xfrm>
                <a:off x="6705600" y="4267200"/>
                <a:ext cx="2590800" cy="1546225"/>
              </a:xfrm>
              <a:prstGeom prst="trapezoid">
                <a:avLst/>
              </a:prstGeom>
              <a:solidFill>
                <a:srgbClr val="008000">
                  <a:alpha val="15000"/>
                </a:srgbClr>
              </a:solidFill>
              <a:ln>
                <a:solidFill>
                  <a:srgbClr val="008000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70" name="Trapezoid 69"/>
              <p:cNvSpPr/>
              <p:nvPr/>
            </p:nvSpPr>
            <p:spPr>
              <a:xfrm>
                <a:off x="6553200" y="4343400"/>
                <a:ext cx="2590800" cy="1546225"/>
              </a:xfrm>
              <a:prstGeom prst="trapezoid">
                <a:avLst/>
              </a:prstGeom>
              <a:solidFill>
                <a:srgbClr val="008000">
                  <a:alpha val="15000"/>
                </a:srgbClr>
              </a:solidFill>
              <a:ln w="19050" cmpd="sng">
                <a:solidFill>
                  <a:srgbClr val="008000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eb17_2003_spaghetti_N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47800" y="685800"/>
            <a:ext cx="5598826" cy="54864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AMS – 26 Jan 2011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600200" y="0"/>
            <a:ext cx="5943600" cy="762000"/>
          </a:xfrm>
        </p:spPr>
        <p:txBody>
          <a:bodyPr/>
          <a:lstStyle/>
          <a:p>
            <a:r>
              <a:rPr lang="en-US" dirty="0" smtClean="0"/>
              <a:t>Atmospheric Reanalysis</a:t>
            </a:r>
            <a:endParaRPr lang="en-US" dirty="0"/>
          </a:p>
        </p:txBody>
      </p:sp>
      <p:sp>
        <p:nvSpPr>
          <p:cNvPr id="50180" name="TextBox 6"/>
          <p:cNvSpPr txBox="1">
            <a:spLocks noChangeArrowheads="1"/>
          </p:cNvSpPr>
          <p:nvPr/>
        </p:nvSpPr>
        <p:spPr bwMode="auto">
          <a:xfrm>
            <a:off x="6019800" y="685800"/>
            <a:ext cx="2971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Assimilation uses 80 members of 2</a:t>
            </a:r>
            <a:r>
              <a:rPr lang="en-US" sz="1800" baseline="30000" dirty="0" smtClean="0">
                <a:latin typeface="Arial" charset="0"/>
                <a:ea typeface="ＭＳ Ｐゴシック" charset="-128"/>
                <a:cs typeface="ＭＳ Ｐゴシック" charset="-128"/>
              </a:rPr>
              <a:t>o  </a:t>
            </a:r>
            <a:r>
              <a:rPr lang="en-US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FV CAM forced by a single ocean (Hadley+ NCEP-OI2)  and produces a very   competitive reanalysis.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762000"/>
            <a:ext cx="23622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O(1 million) atmospheric </a:t>
            </a:r>
            <a:r>
              <a:rPr lang="en-US" sz="1800" dirty="0" err="1" smtClean="0">
                <a:latin typeface="Arial" charset="0"/>
                <a:ea typeface="ＭＳ Ｐゴシック" charset="-128"/>
                <a:cs typeface="ＭＳ Ｐゴシック" charset="-128"/>
              </a:rPr>
              <a:t>obs</a:t>
            </a:r>
            <a:r>
              <a:rPr lang="en-US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 are assimilated every day.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4724400"/>
            <a:ext cx="2133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Generates additional ocean spread.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8768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charset="0"/>
                <a:ea typeface="ＭＳ Ｐゴシック" charset="-128"/>
                <a:cs typeface="ＭＳ Ｐゴシック" charset="-128"/>
              </a:rPr>
              <a:t>Each POP ensemble                             member is forced with a different atmospheric reanalysis member. 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505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500 </a:t>
            </a:r>
            <a:r>
              <a:rPr lang="en-US" sz="1400" dirty="0" err="1" smtClean="0"/>
              <a:t>hPa</a:t>
            </a:r>
            <a:r>
              <a:rPr lang="en-US" sz="1400" dirty="0" smtClean="0"/>
              <a:t> GPH</a:t>
            </a:r>
          </a:p>
          <a:p>
            <a:pPr algn="r"/>
            <a:r>
              <a:rPr lang="en-US" sz="1400" dirty="0" smtClean="0"/>
              <a:t>Feb 17 2003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381000" y="11430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FLOAT_SALINITY</a:t>
            </a:r>
            <a:r>
              <a:rPr lang="en-US" sz="1600" dirty="0"/>
              <a:t>   	</a:t>
            </a:r>
            <a:r>
              <a:rPr lang="en-US" sz="1600" dirty="0" smtClean="0"/>
              <a:t>		68200</a:t>
            </a:r>
            <a:r>
              <a:rPr lang="en-US" sz="1600" dirty="0"/>
              <a:t>               </a:t>
            </a:r>
          </a:p>
          <a:p>
            <a:r>
              <a:rPr lang="en-US" sz="1600" dirty="0" smtClean="0"/>
              <a:t>FLOAT_TEMPERATURE		395032</a:t>
            </a:r>
            <a:r>
              <a:rPr lang="en-US" sz="1600" dirty="0"/>
              <a:t>             </a:t>
            </a:r>
          </a:p>
          <a:p>
            <a:r>
              <a:rPr lang="en-US" sz="1600" dirty="0" smtClean="0"/>
              <a:t>DRIFTER_TEMPERATURE		33963</a:t>
            </a:r>
            <a:r>
              <a:rPr lang="en-US" sz="1600" dirty="0"/>
              <a:t>               </a:t>
            </a:r>
          </a:p>
          <a:p>
            <a:r>
              <a:rPr lang="en-US" sz="1600" dirty="0"/>
              <a:t>MOORING_SALINITY  </a:t>
            </a:r>
            <a:r>
              <a:rPr lang="en-US" sz="1600" dirty="0" smtClean="0"/>
              <a:t> 		27476</a:t>
            </a:r>
            <a:r>
              <a:rPr lang="en-US" sz="1600" dirty="0"/>
              <a:t>              </a:t>
            </a:r>
          </a:p>
          <a:p>
            <a:r>
              <a:rPr lang="en-US" sz="1600" dirty="0"/>
              <a:t>MOORING_TEMPERATURE </a:t>
            </a:r>
            <a:r>
              <a:rPr lang="en-US" sz="1600" dirty="0" smtClean="0"/>
              <a:t> 		</a:t>
            </a:r>
            <a:r>
              <a:rPr lang="en-US" sz="1600" dirty="0"/>
              <a:t>623967                </a:t>
            </a:r>
          </a:p>
          <a:p>
            <a:r>
              <a:rPr lang="en-US" sz="1600" dirty="0"/>
              <a:t>BOTTLE_SALINITY  </a:t>
            </a:r>
            <a:r>
              <a:rPr lang="en-US" sz="1600" dirty="0" smtClean="0"/>
              <a:t> 		79855</a:t>
            </a:r>
            <a:r>
              <a:rPr lang="en-US" sz="1600" dirty="0"/>
              <a:t>             </a:t>
            </a:r>
          </a:p>
          <a:p>
            <a:r>
              <a:rPr lang="en-US" sz="1600" dirty="0"/>
              <a:t>BOTTLE_TEMPERATURE   </a:t>
            </a:r>
            <a:r>
              <a:rPr lang="en-US" sz="1600" dirty="0" smtClean="0"/>
              <a:t>		81488</a:t>
            </a:r>
            <a:r>
              <a:rPr lang="en-US" sz="1600" dirty="0"/>
              <a:t>                     </a:t>
            </a:r>
          </a:p>
          <a:p>
            <a:r>
              <a:rPr lang="en-US" sz="1600" dirty="0"/>
              <a:t>CTD_SALINITY  	</a:t>
            </a:r>
            <a:r>
              <a:rPr lang="en-US" sz="1600" dirty="0" smtClean="0"/>
              <a:t>		328812</a:t>
            </a:r>
            <a:r>
              <a:rPr lang="en-US" sz="1600" dirty="0"/>
              <a:t>                   </a:t>
            </a:r>
          </a:p>
          <a:p>
            <a:r>
              <a:rPr lang="en-US" sz="1600" dirty="0"/>
              <a:t>CTD_TEMPERATURE  </a:t>
            </a:r>
            <a:r>
              <a:rPr lang="en-US" sz="1600" dirty="0" smtClean="0"/>
              <a:t>		368715</a:t>
            </a:r>
            <a:r>
              <a:rPr lang="en-US" sz="1600" dirty="0"/>
              <a:t>                     </a:t>
            </a:r>
          </a:p>
          <a:p>
            <a:r>
              <a:rPr lang="en-US" sz="1600" dirty="0"/>
              <a:t>STD_SALINITY     	</a:t>
            </a:r>
            <a:r>
              <a:rPr lang="en-US" sz="1600" dirty="0" smtClean="0"/>
              <a:t>		674</a:t>
            </a:r>
            <a:r>
              <a:rPr lang="en-US" sz="1600" dirty="0"/>
              <a:t>                  </a:t>
            </a:r>
          </a:p>
          <a:p>
            <a:r>
              <a:rPr lang="en-US" sz="1600" dirty="0"/>
              <a:t>STD_TEMPERATURE     		677                   </a:t>
            </a:r>
          </a:p>
          <a:p>
            <a:r>
              <a:rPr lang="en-US" sz="1600" dirty="0"/>
              <a:t>XCTD_SALINITY    	</a:t>
            </a:r>
            <a:r>
              <a:rPr lang="en-US" sz="1600" dirty="0" smtClean="0"/>
              <a:t>		3328</a:t>
            </a:r>
            <a:r>
              <a:rPr lang="en-US" sz="1600" dirty="0"/>
              <a:t>                 </a:t>
            </a:r>
          </a:p>
          <a:p>
            <a:r>
              <a:rPr lang="en-US" sz="1600" dirty="0"/>
              <a:t>XCTD_TEMPERATURE   	 	5790                 </a:t>
            </a:r>
          </a:p>
          <a:p>
            <a:r>
              <a:rPr lang="en-US" sz="1600" dirty="0"/>
              <a:t>MBT_TEMPERATURE   		58206                  </a:t>
            </a:r>
          </a:p>
          <a:p>
            <a:r>
              <a:rPr lang="en-US" sz="1600" dirty="0"/>
              <a:t>XBT_TEMPERATURE 		1093330                </a:t>
            </a:r>
          </a:p>
          <a:p>
            <a:r>
              <a:rPr lang="en-US" sz="1600" dirty="0"/>
              <a:t>APB_TEMPERATURE  	</a:t>
            </a:r>
            <a:r>
              <a:rPr lang="en-US" sz="1600" dirty="0" smtClean="0"/>
              <a:t>	580111</a:t>
            </a:r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9941" name="Picture 7" descr="sea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276600"/>
            <a:ext cx="2743200" cy="183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8" descr="ta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143000"/>
            <a:ext cx="2743200" cy="207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AMS – 26 Jan 2011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World Ocean Database T,S observation counts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85900" y="609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These counts are for 1998 &amp; 1999 and are representative.</a:t>
            </a:r>
            <a:endParaRPr lang="en-US" sz="1800" dirty="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914400" y="5181600"/>
            <a:ext cx="702945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temperature observation error standard deviation == 0.5 K.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 salinity </a:t>
            </a:r>
            <a:r>
              <a:rPr lang="en-US" sz="2000" dirty="0"/>
              <a:t>observation error standard deviation</a:t>
            </a:r>
            <a:r>
              <a:rPr lang="en-US" sz="2000" dirty="0" smtClean="0"/>
              <a:t>  == 0.5 </a:t>
            </a:r>
            <a:r>
              <a:rPr lang="en-US" sz="2000" dirty="0" err="1" smtClean="0"/>
              <a:t>msu</a:t>
            </a:r>
            <a:r>
              <a:rPr lang="en-US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762000" y="762001"/>
            <a:ext cx="79248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sz="2000" b="1" dirty="0" smtClean="0"/>
              <a:t>23 POP 1 DATM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sz="1800" dirty="0" smtClean="0"/>
              <a:t>POP </a:t>
            </a:r>
            <a:r>
              <a:rPr lang="en-US" sz="1800" dirty="0"/>
              <a:t>1-degree displaced pole;</a:t>
            </a:r>
            <a:endParaRPr lang="en-US" sz="1800" dirty="0" smtClean="0"/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sz="1800" dirty="0" smtClean="0"/>
              <a:t>23 ensemble members starting from a ‘</a:t>
            </a:r>
            <a:r>
              <a:rPr lang="en-US" sz="1800" dirty="0" err="1" smtClean="0"/>
              <a:t>climatological</a:t>
            </a:r>
            <a:r>
              <a:rPr lang="en-US" sz="1800" dirty="0" smtClean="0"/>
              <a:t>’ state;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sz="1800" dirty="0" smtClean="0"/>
              <a:t>Single ‘data’ atmosphere from CORE;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sz="1800" dirty="0" smtClean="0"/>
              <a:t>DART assimilates observations </a:t>
            </a:r>
            <a:r>
              <a:rPr lang="en-US" sz="1800" dirty="0"/>
              <a:t>once</a:t>
            </a:r>
            <a:r>
              <a:rPr lang="en-US" sz="1800" dirty="0" smtClean="0"/>
              <a:t> per day in a +/- 12 hour window centered at midnight;</a:t>
            </a:r>
          </a:p>
          <a:p>
            <a:pPr marL="457200" indent="-457200">
              <a:spcAft>
                <a:spcPts val="0"/>
              </a:spcAft>
              <a:buFontTx/>
              <a:buAutoNum type="arabicPeriod"/>
            </a:pPr>
            <a:r>
              <a:rPr lang="en-US" sz="1800" dirty="0" smtClean="0"/>
              <a:t>The CESM framework is responsible for all model advances.</a:t>
            </a:r>
          </a:p>
          <a:p>
            <a:pPr marL="457200" indent="-457200">
              <a:spcAft>
                <a:spcPts val="0"/>
              </a:spcAft>
              <a:buFontTx/>
              <a:buAutoNum type="arabicPeriod"/>
            </a:pPr>
            <a:endParaRPr lang="en-US" sz="1400" dirty="0" smtClean="0"/>
          </a:p>
          <a:p>
            <a:pPr marL="457200" indent="-457200">
              <a:spcAft>
                <a:spcPts val="600"/>
              </a:spcAft>
            </a:pPr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FF0003"/>
                </a:solidFill>
              </a:rPr>
              <a:t>48 POP 48 CAM </a:t>
            </a:r>
            <a:r>
              <a:rPr lang="en-US" sz="2000" dirty="0" smtClean="0"/>
              <a:t>experiment differed in that: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sz="1800" dirty="0" smtClean="0"/>
              <a:t>48 ensemble members starting from a ‘</a:t>
            </a:r>
            <a:r>
              <a:rPr lang="en-US" sz="1800" dirty="0" err="1" smtClean="0"/>
              <a:t>climatological</a:t>
            </a:r>
            <a:r>
              <a:rPr lang="en-US" sz="1800" dirty="0" smtClean="0"/>
              <a:t>’ state;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sz="1800" dirty="0" smtClean="0"/>
              <a:t>Atmospheric forcing from the DART/CAM ensemble reanalysis;</a:t>
            </a:r>
          </a:p>
          <a:p>
            <a:pPr marL="457200" indent="-457200">
              <a:spcAft>
                <a:spcPts val="0"/>
              </a:spcAft>
            </a:pPr>
            <a:endParaRPr lang="en-US" sz="1400" dirty="0" smtClean="0"/>
          </a:p>
          <a:p>
            <a:pPr marL="457200" indent="-457200">
              <a:spcAft>
                <a:spcPts val="600"/>
              </a:spcAft>
            </a:pPr>
            <a:r>
              <a:rPr lang="en-US" sz="1800" dirty="0" smtClean="0"/>
              <a:t>Guide to the following figures: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sz="1800" dirty="0" smtClean="0"/>
              <a:t>Ensemble mean 1-day lead forecast difference from </a:t>
            </a:r>
            <a:r>
              <a:rPr lang="en-US" sz="1800" b="1" dirty="0" smtClean="0">
                <a:solidFill>
                  <a:srgbClr val="162CFF"/>
                </a:solidFill>
              </a:rPr>
              <a:t>observations</a:t>
            </a:r>
            <a:r>
              <a:rPr lang="en-US" sz="1800" b="1" dirty="0" smtClean="0"/>
              <a:t>.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sz="1800" dirty="0" smtClean="0"/>
              <a:t>      is # observations available; +</a:t>
            </a:r>
            <a:r>
              <a:rPr lang="en-US" sz="1800" dirty="0" smtClean="0">
                <a:solidFill>
                  <a:srgbClr val="FF0003"/>
                </a:solidFill>
              </a:rPr>
              <a:t>,+</a:t>
            </a:r>
            <a:r>
              <a:rPr lang="en-US" sz="1800" dirty="0" smtClean="0"/>
              <a:t> is # assimilated.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sz="1800" dirty="0" err="1" smtClean="0"/>
              <a:t>Obs</a:t>
            </a:r>
            <a:r>
              <a:rPr lang="en-US" sz="1800" dirty="0" smtClean="0"/>
              <a:t> are rejected if too far from ensemble mean (3 std dev here).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endParaRPr lang="en-US" sz="2000" dirty="0" smtClean="0"/>
          </a:p>
          <a:p>
            <a:pPr marL="457200" indent="-457200">
              <a:spcAft>
                <a:spcPts val="600"/>
              </a:spcAft>
            </a:pPr>
            <a:endParaRPr lang="en-US" sz="2000" dirty="0" smtClean="0"/>
          </a:p>
          <a:p>
            <a:pPr marL="457200" indent="-457200">
              <a:spcAft>
                <a:spcPts val="600"/>
              </a:spcAft>
            </a:pPr>
            <a:endParaRPr lang="en-US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AMS – 26 Jan 2011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7315200" cy="457200"/>
          </a:xfrm>
        </p:spPr>
        <p:txBody>
          <a:bodyPr/>
          <a:lstStyle/>
          <a:p>
            <a:r>
              <a:rPr lang="en-US" dirty="0" smtClean="0"/>
              <a:t>Experimental Configurations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371600" y="5410200"/>
            <a:ext cx="228600" cy="228600"/>
            <a:chOff x="304800" y="5143500"/>
            <a:chExt cx="228600" cy="228600"/>
          </a:xfrm>
        </p:grpSpPr>
        <p:sp>
          <p:nvSpPr>
            <p:cNvPr id="13" name="Donut 12"/>
            <p:cNvSpPr/>
            <p:nvPr/>
          </p:nvSpPr>
          <p:spPr bwMode="auto">
            <a:xfrm>
              <a:off x="304800" y="5143500"/>
              <a:ext cx="228600" cy="228600"/>
            </a:xfrm>
            <a:prstGeom prst="donut">
              <a:avLst>
                <a:gd name="adj" fmla="val 22502"/>
              </a:avLst>
            </a:prstGeom>
            <a:solidFill>
              <a:schemeClr val="tx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2" name="Rectangle 11"/>
            <p:cNvSpPr/>
            <p:nvPr/>
          </p:nvSpPr>
          <p:spPr bwMode="auto">
            <a:xfrm>
              <a:off x="327660" y="5166360"/>
              <a:ext cx="182880" cy="18288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400800" cy="685800"/>
          </a:xfrm>
        </p:spPr>
        <p:txBody>
          <a:bodyPr/>
          <a:lstStyle/>
          <a:p>
            <a:r>
              <a:rPr lang="en-US" dirty="0" smtClean="0"/>
              <a:t>Ensemble </a:t>
            </a:r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Spread</a:t>
            </a:r>
            <a:r>
              <a:rPr lang="en-US" dirty="0" smtClean="0"/>
              <a:t> for 100m XBT (Expendable Bathythermograph)</a:t>
            </a:r>
            <a:endParaRPr lang="en-US" dirty="0"/>
          </a:p>
        </p:txBody>
      </p:sp>
      <p:sp>
        <p:nvSpPr>
          <p:cNvPr id="46085" name="TextBox 5"/>
          <p:cNvSpPr txBox="1">
            <a:spLocks noChangeArrowheads="1"/>
          </p:cNvSpPr>
          <p:nvPr/>
        </p:nvSpPr>
        <p:spPr bwMode="auto">
          <a:xfrm>
            <a:off x="304800" y="762000"/>
            <a:ext cx="86106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2000" dirty="0" smtClean="0"/>
          </a:p>
          <a:p>
            <a:pPr>
              <a:spcAft>
                <a:spcPts val="0"/>
              </a:spcAft>
              <a:buFontTx/>
              <a:buAutoNum type="arabicPeriod"/>
            </a:pPr>
            <a:r>
              <a:rPr lang="en-US" sz="1800" dirty="0" smtClean="0"/>
              <a:t> Spread contracts too much for 23 POP 1 DATM; </a:t>
            </a:r>
          </a:p>
          <a:p>
            <a:pPr>
              <a:spcAft>
                <a:spcPts val="0"/>
              </a:spcAft>
              <a:buFontTx/>
              <a:buAutoNum type="arabicPeriod"/>
            </a:pPr>
            <a:r>
              <a:rPr lang="en-US" sz="1800" dirty="0" smtClean="0"/>
              <a:t> Using single atmospheric forcing is also part of the problem;</a:t>
            </a:r>
          </a:p>
          <a:p>
            <a:pPr>
              <a:spcAft>
                <a:spcPts val="0"/>
              </a:spcAft>
              <a:buFontTx/>
              <a:buAutoNum type="arabicPeriod"/>
            </a:pPr>
            <a:r>
              <a:rPr lang="en-US" sz="1800" dirty="0" smtClean="0"/>
              <a:t> Model bias adds to the problem;</a:t>
            </a:r>
          </a:p>
          <a:p>
            <a:pPr>
              <a:spcAft>
                <a:spcPts val="0"/>
              </a:spcAft>
              <a:buFontTx/>
              <a:buAutoNum type="arabicPeriod"/>
            </a:pPr>
            <a:r>
              <a:rPr lang="en-US" sz="1800" dirty="0" smtClean="0"/>
              <a:t> DART Statistical Sampling Error Correction also helps.</a:t>
            </a:r>
            <a:endParaRPr lang="en-US" sz="1800" dirty="0"/>
          </a:p>
        </p:txBody>
      </p:sp>
      <p:pic>
        <p:nvPicPr>
          <p:cNvPr id="6" name="Picture 5" descr="XBT_T_spread_Atlanti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4545" t="11765" r="6364" b="5882"/>
              <a:stretch>
                <a:fillRect/>
              </a:stretch>
            </p:blipFill>
          </mc:Choice>
          <mc:Fallback>
            <p:blipFill>
              <a:blip r:embed="rId3"/>
              <a:srcRect l="4545" t="11765" r="6364" b="5882"/>
              <a:stretch>
                <a:fillRect/>
              </a:stretch>
            </p:blipFill>
          </mc:Fallback>
        </mc:AlternateContent>
        <p:spPr>
          <a:xfrm>
            <a:off x="4648200" y="2971800"/>
            <a:ext cx="4495800" cy="3211343"/>
          </a:xfrm>
          <a:prstGeom prst="rect">
            <a:avLst/>
          </a:prstGeom>
        </p:spPr>
      </p:pic>
      <p:pic>
        <p:nvPicPr>
          <p:cNvPr id="7" name="Picture 6" descr="XBT_T_spread_Pacifi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4545" t="11765" r="6364" b="7059"/>
              <a:stretch>
                <a:fillRect/>
              </a:stretch>
            </p:blipFill>
          </mc:Choice>
          <mc:Fallback>
            <p:blipFill>
              <a:blip r:embed="rId5"/>
              <a:srcRect l="4545" t="11765" r="6364" b="7059"/>
              <a:stretch>
                <a:fillRect/>
              </a:stretch>
            </p:blipFill>
          </mc:Fallback>
        </mc:AlternateContent>
        <p:spPr>
          <a:xfrm>
            <a:off x="0" y="2971800"/>
            <a:ext cx="4495800" cy="31654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77000" y="2590800"/>
            <a:ext cx="95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Atlantic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2590800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Pacific</a:t>
            </a:r>
            <a:endParaRPr lang="en-US" sz="18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AMS – 26 Jan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81100" y="152400"/>
            <a:ext cx="6781800" cy="685800"/>
          </a:xfrm>
        </p:spPr>
        <p:txBody>
          <a:bodyPr/>
          <a:lstStyle/>
          <a:p>
            <a:r>
              <a:rPr lang="en-US" dirty="0" smtClean="0"/>
              <a:t>Ensemble </a:t>
            </a:r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Spread</a:t>
            </a:r>
            <a:r>
              <a:rPr lang="en-US" dirty="0" smtClean="0"/>
              <a:t> for Pacific 100m XBT</a:t>
            </a:r>
            <a:endParaRPr lang="en-US" dirty="0"/>
          </a:p>
        </p:txBody>
      </p:sp>
      <p:pic>
        <p:nvPicPr>
          <p:cNvPr id="7" name="Picture 6" descr="XBT_T_spread_Pacifi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4545" t="11765" r="6364" b="7059"/>
              <a:stretch>
                <a:fillRect/>
              </a:stretch>
            </p:blipFill>
          </mc:Choice>
          <mc:Fallback>
            <p:blipFill>
              <a:blip r:embed="rId3"/>
              <a:srcRect l="4545" t="11765" r="6364" b="7059"/>
              <a:stretch>
                <a:fillRect/>
              </a:stretch>
            </p:blipFill>
          </mc:Fallback>
        </mc:AlternateContent>
        <p:spPr>
          <a:xfrm>
            <a:off x="0" y="1143000"/>
            <a:ext cx="7142861" cy="50292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AMS – 26 Jan 2011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6553201" y="5257800"/>
            <a:ext cx="2590799" cy="461665"/>
            <a:chOff x="6553201" y="5257800"/>
            <a:chExt cx="2590799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7077659" y="5257800"/>
              <a:ext cx="20663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Small spread!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10" idx="1"/>
            </p:cNvCxnSpPr>
            <p:nvPr/>
          </p:nvCxnSpPr>
          <p:spPr bwMode="auto">
            <a:xfrm rot="10800000">
              <a:off x="6553201" y="5486401"/>
              <a:ext cx="524459" cy="223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6" name="TextBox 15"/>
          <p:cNvSpPr txBox="1"/>
          <p:nvPr/>
        </p:nvSpPr>
        <p:spPr>
          <a:xfrm>
            <a:off x="6707215" y="4800600"/>
            <a:ext cx="2436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3"/>
                </a:solidFill>
              </a:rPr>
              <a:t>Twice as much!</a:t>
            </a:r>
            <a:endParaRPr lang="en-US" b="1" dirty="0">
              <a:solidFill>
                <a:srgbClr val="FF0003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590800" y="2362200"/>
            <a:ext cx="6553200" cy="2319992"/>
            <a:chOff x="2590800" y="2362200"/>
            <a:chExt cx="6553200" cy="2319992"/>
          </a:xfrm>
        </p:grpSpPr>
        <p:sp>
          <p:nvSpPr>
            <p:cNvPr id="19" name="TextBox 18"/>
            <p:cNvSpPr txBox="1"/>
            <p:nvPr/>
          </p:nvSpPr>
          <p:spPr>
            <a:xfrm>
              <a:off x="7086600" y="2743200"/>
              <a:ext cx="2057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In general, larger spread rejects fewer </a:t>
              </a:r>
              <a:r>
                <a:rPr lang="en-US" dirty="0" err="1" smtClean="0"/>
                <a:t>obs</a:t>
              </a:r>
              <a:endParaRPr lang="en-US" dirty="0"/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2590800" y="2362200"/>
              <a:ext cx="3352800" cy="20574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23" name="Curved Connector 22"/>
            <p:cNvCxnSpPr>
              <a:stCxn id="19" idx="1"/>
            </p:cNvCxnSpPr>
            <p:nvPr/>
          </p:nvCxnSpPr>
          <p:spPr bwMode="auto">
            <a:xfrm rot="10800000">
              <a:off x="5943600" y="3048000"/>
              <a:ext cx="1143000" cy="664696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685800" y="1371600"/>
            <a:ext cx="167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Spread of the “</a:t>
            </a:r>
            <a:r>
              <a:rPr lang="en-US" sz="1600" dirty="0" err="1" smtClean="0"/>
              <a:t>climatological</a:t>
            </a:r>
            <a:r>
              <a:rPr lang="en-US" sz="1600" dirty="0" smtClean="0"/>
              <a:t>” ensemble</a:t>
            </a:r>
            <a:endParaRPr lang="en-US" sz="1600" dirty="0"/>
          </a:p>
        </p:txBody>
      </p:sp>
      <p:cxnSp>
        <p:nvCxnSpPr>
          <p:cNvPr id="17" name="Curved Connector 16"/>
          <p:cNvCxnSpPr/>
          <p:nvPr/>
        </p:nvCxnSpPr>
        <p:spPr bwMode="auto">
          <a:xfrm rot="10800000" flipV="1">
            <a:off x="1371600" y="1981200"/>
            <a:ext cx="457200" cy="381000"/>
          </a:xfrm>
          <a:prstGeom prst="curvedConnector3">
            <a:avLst>
              <a:gd name="adj1" fmla="val -1682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81100" y="152400"/>
            <a:ext cx="6781800" cy="685800"/>
          </a:xfrm>
        </p:spPr>
        <p:txBody>
          <a:bodyPr/>
          <a:lstStyle/>
          <a:p>
            <a:r>
              <a:rPr lang="en-US" dirty="0" smtClean="0"/>
              <a:t>Ensemble </a:t>
            </a:r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Spread</a:t>
            </a:r>
            <a:r>
              <a:rPr lang="en-US" dirty="0" smtClean="0"/>
              <a:t> for Atlantic 100m XBT</a:t>
            </a:r>
            <a:endParaRPr lang="en-US" dirty="0"/>
          </a:p>
        </p:txBody>
      </p:sp>
      <p:pic>
        <p:nvPicPr>
          <p:cNvPr id="6" name="Picture 5" descr="XBT_T_spread_Atlanti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4545" t="11765" r="6364" b="7059"/>
              <a:stretch>
                <a:fillRect/>
              </a:stretch>
            </p:blipFill>
          </mc:Choice>
          <mc:Fallback>
            <p:blipFill>
              <a:blip r:embed="rId3"/>
              <a:srcRect l="4545" t="11765" r="6364" b="7059"/>
              <a:stretch>
                <a:fillRect/>
              </a:stretch>
            </p:blipFill>
          </mc:Fallback>
        </mc:AlternateContent>
        <p:spPr>
          <a:xfrm>
            <a:off x="0" y="1143000"/>
            <a:ext cx="7142826" cy="50292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AMS – 26 Jan 2011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553201" y="5410200"/>
            <a:ext cx="2590799" cy="461665"/>
            <a:chOff x="6553201" y="5410200"/>
            <a:chExt cx="2590799" cy="461665"/>
          </a:xfrm>
        </p:grpSpPr>
        <p:sp>
          <p:nvSpPr>
            <p:cNvPr id="13" name="TextBox 12"/>
            <p:cNvSpPr txBox="1"/>
            <p:nvPr/>
          </p:nvSpPr>
          <p:spPr>
            <a:xfrm>
              <a:off x="7077659" y="5410200"/>
              <a:ext cx="20663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Small spread!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13" idx="1"/>
            </p:cNvCxnSpPr>
            <p:nvPr/>
          </p:nvCxnSpPr>
          <p:spPr bwMode="auto">
            <a:xfrm rot="10800000">
              <a:off x="6553201" y="5638801"/>
              <a:ext cx="524459" cy="223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8" name="TextBox 17"/>
          <p:cNvSpPr txBox="1"/>
          <p:nvPr/>
        </p:nvSpPr>
        <p:spPr>
          <a:xfrm>
            <a:off x="6707215" y="5029200"/>
            <a:ext cx="2436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3"/>
                </a:solidFill>
              </a:rPr>
              <a:t>Twice as much!</a:t>
            </a:r>
            <a:endParaRPr lang="en-US" b="1" dirty="0">
              <a:solidFill>
                <a:srgbClr val="FF000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86600" y="2743200"/>
            <a:ext cx="205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In general, larger spread rejects fewer </a:t>
            </a:r>
            <a:r>
              <a:rPr lang="en-US" dirty="0" err="1" smtClean="0"/>
              <a:t>obs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2590800" y="2209800"/>
            <a:ext cx="3886200" cy="22098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22" name="Curved Connector 21"/>
          <p:cNvCxnSpPr>
            <a:stCxn id="20" idx="1"/>
          </p:cNvCxnSpPr>
          <p:nvPr/>
        </p:nvCxnSpPr>
        <p:spPr bwMode="auto">
          <a:xfrm rot="10800000">
            <a:off x="5943600" y="3048000"/>
            <a:ext cx="1143000" cy="66469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" y="2362200"/>
            <a:ext cx="4533426" cy="3505200"/>
            <a:chOff x="0" y="2743200"/>
            <a:chExt cx="4533426" cy="3505200"/>
          </a:xfrm>
        </p:grpSpPr>
        <p:pic>
          <p:nvPicPr>
            <p:cNvPr id="6" name="Picture 5" descr="MOORING_T_10m_Pacific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 l="4545" t="11765" r="7273" b="7059"/>
                <a:stretch>
                  <a:fillRect/>
                </a:stretch>
              </p:blipFill>
            </mc:Choice>
            <mc:Fallback>
              <p:blipFill>
                <a:blip r:embed="rId4"/>
                <a:srcRect l="4545" t="11765" r="7273" b="7059"/>
                <a:stretch>
                  <a:fillRect/>
                </a:stretch>
              </p:blipFill>
            </mc:Fallback>
          </mc:AlternateContent>
          <p:spPr>
            <a:xfrm>
              <a:off x="0" y="3023632"/>
              <a:ext cx="4533426" cy="322476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752600" y="2743200"/>
              <a:ext cx="7889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Pacific</a:t>
              </a:r>
              <a:endParaRPr lang="en-US" sz="16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42599" y="2362200"/>
            <a:ext cx="4501401" cy="3540147"/>
            <a:chOff x="4642598" y="2743200"/>
            <a:chExt cx="4501401" cy="3540147"/>
          </a:xfrm>
        </p:grpSpPr>
        <p:pic>
          <p:nvPicPr>
            <p:cNvPr id="8" name="Picture 7" descr="MOORING_T_10m_Atlantic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 l="5455" t="11765" r="7273" b="7059"/>
                <a:stretch>
                  <a:fillRect/>
                </a:stretch>
              </p:blipFill>
            </mc:Choice>
            <mc:Fallback>
              <p:blipFill>
                <a:blip r:embed="rId6"/>
                <a:srcRect l="5455" t="11765" r="7273" b="7059"/>
                <a:stretch>
                  <a:fillRect/>
                </a:stretch>
              </p:blipFill>
            </mc:Fallback>
          </mc:AlternateContent>
          <p:spPr>
            <a:xfrm>
              <a:off x="4642598" y="3048000"/>
              <a:ext cx="4501401" cy="323534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05600" y="2743200"/>
              <a:ext cx="857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Atlantic</a:t>
              </a:r>
              <a:endParaRPr lang="en-US" sz="1600" dirty="0"/>
            </a:p>
          </p:txBody>
        </p:sp>
      </p:grpSp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381000" y="631210"/>
            <a:ext cx="838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endParaRPr lang="en-US" sz="1200" dirty="0" smtClean="0"/>
          </a:p>
          <a:p>
            <a:pPr>
              <a:buFontTx/>
              <a:buAutoNum type="arabicPeriod"/>
            </a:pPr>
            <a:r>
              <a:rPr lang="en-US" sz="2000" dirty="0" smtClean="0"/>
              <a:t> Ensemble </a:t>
            </a:r>
            <a:r>
              <a:rPr lang="en-US" sz="2000" dirty="0"/>
              <a:t>mean 1-</a:t>
            </a:r>
            <a:r>
              <a:rPr lang="en-US" sz="2000" dirty="0" smtClean="0"/>
              <a:t>day lead </a:t>
            </a:r>
            <a:r>
              <a:rPr lang="en-US" sz="2000" dirty="0"/>
              <a:t>forecast difference from </a:t>
            </a:r>
            <a:r>
              <a:rPr lang="en-US" sz="2000" b="1" dirty="0" smtClean="0">
                <a:solidFill>
                  <a:srgbClr val="0000FF"/>
                </a:solidFill>
              </a:rPr>
              <a:t>observations</a:t>
            </a:r>
            <a:r>
              <a:rPr lang="en-US" sz="2000" dirty="0" smtClean="0"/>
              <a:t>.</a:t>
            </a:r>
          </a:p>
          <a:p>
            <a:pPr>
              <a:buFontTx/>
              <a:buAutoNum type="arabicPeriod"/>
            </a:pPr>
            <a:r>
              <a:rPr lang="en-US" sz="2000" dirty="0" smtClean="0"/>
              <a:t>      is # observations available</a:t>
            </a:r>
            <a:r>
              <a:rPr lang="en-US" sz="2000" dirty="0" smtClean="0">
                <a:solidFill>
                  <a:srgbClr val="0000FF"/>
                </a:solidFill>
              </a:rPr>
              <a:t>.  </a:t>
            </a:r>
            <a:r>
              <a:rPr lang="en-US" sz="2000" dirty="0" smtClean="0"/>
              <a:t>+</a:t>
            </a:r>
            <a:r>
              <a:rPr lang="en-US" sz="2000" dirty="0" smtClean="0">
                <a:solidFill>
                  <a:srgbClr val="FF0000"/>
                </a:solidFill>
              </a:rPr>
              <a:t>,+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is # assimilated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</a:p>
          <a:p>
            <a:pPr>
              <a:buFontTx/>
              <a:buAutoNum type="arabicPeriod"/>
            </a:pPr>
            <a:r>
              <a:rPr lang="en-US" sz="2000" dirty="0" smtClean="0"/>
              <a:t> Observations </a:t>
            </a:r>
            <a:r>
              <a:rPr lang="en-US" sz="2000" dirty="0"/>
              <a:t>are rejected if they are too far from ensemble </a:t>
            </a:r>
            <a:r>
              <a:rPr lang="en-US" sz="2000" dirty="0" smtClean="0"/>
              <a:t>mean</a:t>
            </a:r>
          </a:p>
          <a:p>
            <a:r>
              <a:rPr lang="en-US" sz="2000" dirty="0" smtClean="0"/>
              <a:t>    (</a:t>
            </a:r>
            <a:r>
              <a:rPr lang="en-US" sz="2000" dirty="0"/>
              <a:t>3 standard deviations here</a:t>
            </a:r>
            <a:r>
              <a:rPr lang="en-US" sz="2000" dirty="0" smtClean="0"/>
              <a:t>).</a:t>
            </a:r>
          </a:p>
          <a:p>
            <a:endParaRPr lang="en-US" sz="200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AMS – 26 Jan 2011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dirty="0" smtClean="0"/>
              <a:t>10m Mooring Temperature RMSE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62000" y="1219200"/>
            <a:ext cx="228600" cy="228600"/>
            <a:chOff x="304800" y="5143500"/>
            <a:chExt cx="228600" cy="228600"/>
          </a:xfrm>
        </p:grpSpPr>
        <p:sp>
          <p:nvSpPr>
            <p:cNvPr id="15" name="Donut 14"/>
            <p:cNvSpPr/>
            <p:nvPr/>
          </p:nvSpPr>
          <p:spPr bwMode="auto">
            <a:xfrm>
              <a:off x="304800" y="5143500"/>
              <a:ext cx="228600" cy="228600"/>
            </a:xfrm>
            <a:prstGeom prst="donut">
              <a:avLst>
                <a:gd name="adj" fmla="val 22502"/>
              </a:avLst>
            </a:prstGeom>
            <a:solidFill>
              <a:schemeClr val="tx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8" name="Rectangle 17"/>
            <p:cNvSpPr/>
            <p:nvPr/>
          </p:nvSpPr>
          <p:spPr bwMode="auto">
            <a:xfrm>
              <a:off x="327660" y="5166360"/>
              <a:ext cx="182880" cy="18288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OORING_T_10m_Pacifi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4545" t="11765" r="7273" b="7059"/>
              <a:stretch>
                <a:fillRect/>
              </a:stretch>
            </p:blipFill>
          </mc:Choice>
          <mc:Fallback>
            <p:blipFill>
              <a:blip r:embed="rId4"/>
              <a:srcRect l="4545" t="11765" r="7273" b="7059"/>
              <a:stretch>
                <a:fillRect/>
              </a:stretch>
            </p:blipFill>
          </mc:Fallback>
        </mc:AlternateContent>
        <p:spPr>
          <a:xfrm>
            <a:off x="990600" y="1295400"/>
            <a:ext cx="7070122" cy="5029200"/>
          </a:xfrm>
          <a:prstGeom prst="rect">
            <a:avLst/>
          </a:prstGeom>
        </p:spPr>
      </p:pic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685800" y="609600"/>
            <a:ext cx="7772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endParaRPr lang="en-US" sz="1200" dirty="0" smtClean="0"/>
          </a:p>
          <a:p>
            <a:pPr algn="ctr"/>
            <a:r>
              <a:rPr lang="en-US" sz="2000" dirty="0" smtClean="0"/>
              <a:t>Ensemble </a:t>
            </a:r>
            <a:r>
              <a:rPr lang="en-US" sz="2000" dirty="0"/>
              <a:t>mean 1-</a:t>
            </a:r>
            <a:r>
              <a:rPr lang="en-US" sz="2000" dirty="0" smtClean="0"/>
              <a:t>day lead </a:t>
            </a:r>
            <a:r>
              <a:rPr lang="en-US" sz="2000" dirty="0"/>
              <a:t>forecast difference from </a:t>
            </a:r>
            <a:r>
              <a:rPr lang="en-US" sz="2000" b="1" dirty="0" smtClean="0">
                <a:solidFill>
                  <a:srgbClr val="0000FF"/>
                </a:solidFill>
              </a:rPr>
              <a:t>observations</a:t>
            </a:r>
            <a:r>
              <a:rPr lang="en-US" sz="2000" dirty="0" smtClean="0"/>
              <a:t>.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AMS – 26 Jan 2011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dirty="0" smtClean="0"/>
              <a:t>10m Mooring Temperature RMSE – Pacific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4038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POP/CAM as good or better RMSE</a:t>
            </a:r>
            <a:endParaRPr lang="en-US" dirty="0"/>
          </a:p>
        </p:txBody>
      </p:sp>
      <p:cxnSp>
        <p:nvCxnSpPr>
          <p:cNvPr id="16" name="Curved Connector 15"/>
          <p:cNvCxnSpPr>
            <a:stCxn id="12" idx="1"/>
          </p:cNvCxnSpPr>
          <p:nvPr/>
        </p:nvCxnSpPr>
        <p:spPr bwMode="auto">
          <a:xfrm rot="10800000" flipH="1" flipV="1">
            <a:off x="3886200" y="4454098"/>
            <a:ext cx="1066800" cy="879901"/>
          </a:xfrm>
          <a:prstGeom prst="curvedConnector3">
            <a:avLst>
              <a:gd name="adj1" fmla="val -21429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590800" y="16764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 observation rejection characteristics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81000" y="762000"/>
            <a:ext cx="838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Tx/>
              <a:buAutoNum type="arabicPeriod"/>
            </a:pPr>
            <a:r>
              <a:rPr lang="en-US" sz="2000" dirty="0" smtClean="0"/>
              <a:t> 1/3 of the </a:t>
            </a:r>
            <a:r>
              <a:rPr lang="en-US" sz="2000" dirty="0" err="1" smtClean="0"/>
              <a:t>obs</a:t>
            </a:r>
            <a:r>
              <a:rPr lang="en-US" sz="2000" dirty="0" smtClean="0"/>
              <a:t> are still rejected by 48 POP 48 CAM in the Pacific.</a:t>
            </a:r>
          </a:p>
          <a:p>
            <a:pPr>
              <a:spcAft>
                <a:spcPts val="1200"/>
              </a:spcAft>
              <a:buFontTx/>
              <a:buAutoNum type="arabicPeriod"/>
            </a:pPr>
            <a:r>
              <a:rPr lang="en-US" sz="2000" dirty="0" smtClean="0"/>
              <a:t> Model bias in the </a:t>
            </a:r>
            <a:r>
              <a:rPr lang="en-US" sz="2000" dirty="0" err="1" smtClean="0"/>
              <a:t>thermocline</a:t>
            </a:r>
            <a:r>
              <a:rPr lang="en-US" sz="2000" dirty="0" smtClean="0"/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2400" y="2133600"/>
            <a:ext cx="8839200" cy="3459477"/>
            <a:chOff x="0" y="2743200"/>
            <a:chExt cx="8839200" cy="3459477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2743200"/>
              <a:ext cx="4480559" cy="3459477"/>
              <a:chOff x="0" y="2743200"/>
              <a:chExt cx="4480559" cy="3459477"/>
            </a:xfrm>
          </p:grpSpPr>
          <p:pic>
            <p:nvPicPr>
              <p:cNvPr id="6" name="Picture 5" descr="MOORING_T_100m_Pacific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"/>
                  <a:srcRect l="5455" t="11765" r="5455" b="7059"/>
                  <a:stretch>
                    <a:fillRect/>
                  </a:stretch>
                </p:blipFill>
              </mc:Choice>
              <mc:Fallback>
                <p:blipFill>
                  <a:blip r:embed="rId3"/>
                  <a:srcRect l="5455" t="11765" r="5455" b="7059"/>
                  <a:stretch>
                    <a:fillRect/>
                  </a:stretch>
                </p:blipFill>
              </mc:Fallback>
            </mc:AlternateContent>
            <p:spPr>
              <a:xfrm>
                <a:off x="0" y="3048000"/>
                <a:ext cx="4480559" cy="3154677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676400" y="2743200"/>
                <a:ext cx="864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Pacific</a:t>
                </a:r>
                <a:endParaRPr lang="en-US" sz="1800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454562" y="2743200"/>
              <a:ext cx="4384638" cy="3423785"/>
              <a:chOff x="4454562" y="2743200"/>
              <a:chExt cx="4384638" cy="3423785"/>
            </a:xfrm>
          </p:grpSpPr>
          <p:pic>
            <p:nvPicPr>
              <p:cNvPr id="8" name="Picture 7" descr="MOORING_T_100m_Atlantic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 l="5455" t="11765" r="6364" b="7059"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 l="5455" t="11765" r="6364" b="7059"/>
                  <a:stretch>
                    <a:fillRect/>
                  </a:stretch>
                </p:blipFill>
              </mc:Fallback>
            </mc:AlternateContent>
            <p:spPr>
              <a:xfrm>
                <a:off x="4454562" y="3048000"/>
                <a:ext cx="4384638" cy="3118985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6477000" y="2743200"/>
                <a:ext cx="954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Atlantic</a:t>
                </a:r>
                <a:endParaRPr lang="en-US" sz="1800" dirty="0"/>
              </a:p>
            </p:txBody>
          </p:sp>
        </p:grpSp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AMS – 26 Jan 2011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1600200" y="0"/>
            <a:ext cx="5943600" cy="685800"/>
          </a:xfrm>
        </p:spPr>
        <p:txBody>
          <a:bodyPr/>
          <a:lstStyle/>
          <a:p>
            <a:r>
              <a:rPr lang="en-US" dirty="0" smtClean="0"/>
              <a:t>100m Mooring Temperature RMSE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Autofit/>
          </a:bodyPr>
          <a:lstStyle/>
          <a:p>
            <a:r>
              <a:rPr lang="en-US" dirty="0" smtClean="0"/>
              <a:t>Ocean Data Assimilation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38100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Climate change over time scales of 1 to several decades has been identified as very important for mitigation and infrastructure planning.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High fidelity ocean states will be needed by the IPCC decadal prediction program.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The ocean plays a crucial role by providing a source or sink (and system memory) for the atmosphere of many quantities, such as heat, moisture,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etc.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Increasing numbers of observations from larger regions of the oceans are making state-of-the-art data assimilation a promising possibility.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AMS – 26 Jan 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7165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resulting high-fidelity ocean states are needed.</a:t>
            </a:r>
          </a:p>
          <a:p>
            <a:pPr algn="ctr"/>
            <a:r>
              <a:rPr lang="en-US" dirty="0" smtClean="0"/>
              <a:t>The ensembles provide uncertainty quantification.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OORING_T_100m_Pacifi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5455" t="11765" r="5455" b="7059"/>
              <a:stretch>
                <a:fillRect/>
              </a:stretch>
            </p:blipFill>
          </mc:Choice>
          <mc:Fallback>
            <p:blipFill>
              <a:blip r:embed="rId3"/>
              <a:srcRect l="5455" t="11765" r="5455" b="7059"/>
              <a:stretch>
                <a:fillRect/>
              </a:stretch>
            </p:blipFill>
          </mc:Fallback>
        </mc:AlternateContent>
        <p:spPr>
          <a:xfrm>
            <a:off x="990600" y="914400"/>
            <a:ext cx="7142927" cy="5029200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AMS – 26 Jan 2011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7315200" cy="533400"/>
          </a:xfrm>
        </p:spPr>
        <p:txBody>
          <a:bodyPr anchor="t"/>
          <a:lstStyle/>
          <a:p>
            <a:r>
              <a:rPr lang="en-US" dirty="0" smtClean="0"/>
              <a:t>100m Mooring Temperature RMSE – Pacific	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4038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POP/CAM as good or better RMSE</a:t>
            </a:r>
            <a:endParaRPr lang="en-US" dirty="0"/>
          </a:p>
        </p:txBody>
      </p:sp>
      <p:cxnSp>
        <p:nvCxnSpPr>
          <p:cNvPr id="16" name="Curved Connector 15"/>
          <p:cNvCxnSpPr>
            <a:stCxn id="13" idx="1"/>
          </p:cNvCxnSpPr>
          <p:nvPr/>
        </p:nvCxnSpPr>
        <p:spPr bwMode="auto">
          <a:xfrm rot="10800000" flipH="1" flipV="1">
            <a:off x="3886200" y="4454098"/>
            <a:ext cx="1066800" cy="879901"/>
          </a:xfrm>
          <a:prstGeom prst="curvedConnector3">
            <a:avLst>
              <a:gd name="adj1" fmla="val -21429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362200" y="12954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observations still not assimilated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extBox 10"/>
          <p:cNvSpPr txBox="1">
            <a:spLocks noChangeArrowheads="1"/>
          </p:cNvSpPr>
          <p:nvPr/>
        </p:nvSpPr>
        <p:spPr bwMode="auto">
          <a:xfrm rot="-5400000">
            <a:off x="-638145" y="4448145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/>
              <a:t>23 POP 1 DATM</a:t>
            </a:r>
            <a:endParaRPr lang="en-US" sz="2000" b="1" dirty="0"/>
          </a:p>
        </p:txBody>
      </p:sp>
      <p:pic>
        <p:nvPicPr>
          <p:cNvPr id="9" name="Picture 8" descr="SSTA.1998.png"/>
          <p:cNvPicPr>
            <a:picLocks noChangeAspect="1"/>
          </p:cNvPicPr>
          <p:nvPr/>
        </p:nvPicPr>
        <p:blipFill>
          <a:blip r:embed="rId2"/>
          <a:srcRect t="4979"/>
          <a:stretch>
            <a:fillRect/>
          </a:stretch>
        </p:blipFill>
        <p:spPr>
          <a:xfrm>
            <a:off x="685800" y="457200"/>
            <a:ext cx="7696200" cy="57345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773771"/>
            <a:ext cx="492443" cy="21881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2000" dirty="0" smtClean="0"/>
              <a:t>Coupled Free Run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8229600" y="457200"/>
            <a:ext cx="738664" cy="281940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 algn="ctr"/>
            <a:r>
              <a:rPr lang="en-US" sz="1800" dirty="0" smtClean="0">
                <a:solidFill>
                  <a:srgbClr val="000000"/>
                </a:solidFill>
              </a:rPr>
              <a:t>POP forced by observed atmosphere (</a:t>
            </a:r>
            <a:r>
              <a:rPr lang="en-US" sz="1800" dirty="0" err="1" smtClean="0">
                <a:solidFill>
                  <a:srgbClr val="000000"/>
                </a:solidFill>
              </a:rPr>
              <a:t>hindcast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0" y="3649312"/>
            <a:ext cx="492443" cy="199777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48 POP 48 CAM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AMS – 26 Jan 2011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sz="2200" dirty="0" smtClean="0"/>
              <a:t>Physical Space: 1998/1999 SST Anomaly from </a:t>
            </a:r>
            <a:r>
              <a:rPr lang="en-US" sz="2200" dirty="0" err="1" smtClean="0"/>
              <a:t>HadOI</a:t>
            </a:r>
            <a:r>
              <a:rPr lang="en-US" sz="2200" dirty="0" smtClean="0"/>
              <a:t>-SST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 txBox="1">
            <a:spLocks noChangeArrowheads="1"/>
          </p:cNvSpPr>
          <p:nvPr/>
        </p:nvSpPr>
        <p:spPr bwMode="auto">
          <a:xfrm>
            <a:off x="266700" y="4114800"/>
            <a:ext cx="861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dirty="0"/>
              <a:t>http://</a:t>
            </a:r>
            <a:r>
              <a:rPr lang="en-US" dirty="0" err="1"/>
              <a:t>www.image.ucar.edu/DAReS/DART</a:t>
            </a:r>
            <a:r>
              <a:rPr lang="en-US" dirty="0"/>
              <a:t>/</a:t>
            </a:r>
          </a:p>
        </p:txBody>
      </p:sp>
      <p:pic>
        <p:nvPicPr>
          <p:cNvPr id="48132" name="Picture 4" descr="Dartboard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7950" y="1905000"/>
            <a:ext cx="63881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AMS – 26 Jan 2011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638300" y="381000"/>
            <a:ext cx="5867400" cy="914400"/>
          </a:xfrm>
        </p:spPr>
        <p:txBody>
          <a:bodyPr/>
          <a:lstStyle/>
          <a:p>
            <a:r>
              <a:rPr lang="en-US" dirty="0" smtClean="0"/>
              <a:t>Learn about</a:t>
            </a:r>
            <a:r>
              <a:rPr lang="en-US" baseline="0" dirty="0" smtClean="0"/>
              <a:t> ensemble assimilation and DART tools at: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4800600"/>
            <a:ext cx="7924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Anderson, J., Hoar, T., Raeder, K., Liu, H., Collins, N., Torn, R., Arellano, A., 2009: </a:t>
            </a:r>
            <a:r>
              <a:rPr lang="en-US" sz="1800" i="1" dirty="0" smtClean="0"/>
              <a:t>The Data Assimilation Research </a:t>
            </a:r>
            <a:r>
              <a:rPr lang="en-US" sz="1800" i="1" dirty="0" err="1" smtClean="0"/>
              <a:t>Testbed</a:t>
            </a:r>
            <a:r>
              <a:rPr lang="en-US" sz="1800" i="1" dirty="0" smtClean="0"/>
              <a:t>: A community facility.   </a:t>
            </a:r>
            <a:r>
              <a:rPr lang="en-US" sz="1800" dirty="0" smtClean="0"/>
              <a:t>BAMS, </a:t>
            </a:r>
            <a:r>
              <a:rPr lang="en-US" sz="1800" b="1" dirty="0" smtClean="0"/>
              <a:t>90</a:t>
            </a:r>
            <a:r>
              <a:rPr lang="en-US" sz="1800" dirty="0" smtClean="0"/>
              <a:t>, 1283—1296, </a:t>
            </a:r>
            <a:r>
              <a:rPr lang="en-US" sz="1800" dirty="0" err="1" smtClean="0"/>
              <a:t>doi</a:t>
            </a:r>
            <a:r>
              <a:rPr lang="en-US" sz="1800" dirty="0" smtClean="0"/>
              <a:t>: 10.1175/2009BAMS2618.1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AMS – 26 Jan 2011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1" y="3013502"/>
            <a:ext cx="457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End of Presentation, following slides held in reserve.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6" descr="screenshot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23938"/>
            <a:ext cx="91440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AMS – 26 Jan 2011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Observation Visualization Tools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AMS – 26 Jan 2011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dirty="0" smtClean="0"/>
              <a:t>Observation Visualization Tools</a:t>
            </a:r>
            <a:endParaRPr lang="en-US" dirty="0"/>
          </a:p>
        </p:txBody>
      </p:sp>
      <p:pic>
        <p:nvPicPr>
          <p:cNvPr id="7" name="Picture 7" descr="XBT_obs_space_window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88" y="719138"/>
            <a:ext cx="8672512" cy="61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685800" y="1447800"/>
            <a:ext cx="7772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endParaRPr lang="en-US" sz="2000" dirty="0" smtClean="0"/>
          </a:p>
          <a:p>
            <a:pPr marL="457200" indent="-457200">
              <a:buFontTx/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2954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1800" dirty="0" smtClean="0"/>
              <a:t>Uses the CESM1 software framework; ocean, atmosphere, and other components communicate through the coupler.  A few minor script changes and use of the interactive ensemble capability permit each member of an ensemble of </a:t>
            </a:r>
            <a:r>
              <a:rPr lang="en-US" sz="1800" dirty="0" err="1" smtClean="0"/>
              <a:t>POPs</a:t>
            </a:r>
            <a:r>
              <a:rPr lang="en-US" sz="1800" dirty="0" smtClean="0"/>
              <a:t> to be forced by a different CAM atmosphere.  </a:t>
            </a:r>
          </a:p>
          <a:p>
            <a:pPr indent="457200"/>
            <a:r>
              <a:rPr lang="en-US" sz="1800" dirty="0" smtClean="0"/>
              <a:t>Once the additional files are staged, the basic implementation is a trivial addition to the run script that invokes the DART system.</a:t>
            </a:r>
          </a:p>
          <a:p>
            <a:endParaRPr lang="en-US" sz="1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90600" y="3352800"/>
            <a:ext cx="751094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urier"/>
              </a:rPr>
              <a:t># ------------------------------------------------------------------</a:t>
            </a:r>
          </a:p>
          <a:p>
            <a:r>
              <a:rPr lang="en-US" sz="1400" dirty="0" smtClean="0">
                <a:latin typeface="Courier"/>
              </a:rPr>
              <a:t># See if CSM finishes correctly (pirated from </a:t>
            </a:r>
            <a:r>
              <a:rPr lang="en-US" sz="1400" dirty="0" err="1" smtClean="0">
                <a:latin typeface="Courier"/>
              </a:rPr>
              <a:t>ccsm_postrun.csh</a:t>
            </a:r>
            <a:r>
              <a:rPr lang="en-US" sz="1400" dirty="0" smtClean="0">
                <a:latin typeface="Courier"/>
              </a:rPr>
              <a:t>)</a:t>
            </a:r>
          </a:p>
          <a:p>
            <a:r>
              <a:rPr lang="en-US" sz="1400" dirty="0" smtClean="0">
                <a:latin typeface="Courier"/>
              </a:rPr>
              <a:t># ------------------------------------------------------------------</a:t>
            </a:r>
          </a:p>
          <a:p>
            <a:r>
              <a:rPr lang="en-US" sz="1400" dirty="0" smtClean="0">
                <a:latin typeface="Courier"/>
              </a:rPr>
              <a:t># DART assimilation operating on restarts</a:t>
            </a:r>
          </a:p>
          <a:p>
            <a:r>
              <a:rPr lang="en-US" sz="1400" dirty="0" smtClean="0">
                <a:latin typeface="Courier"/>
              </a:rPr>
              <a:t># ------------------------------------------------------------------</a:t>
            </a:r>
          </a:p>
          <a:p>
            <a:endParaRPr lang="en-US" sz="1400" dirty="0" smtClean="0">
              <a:latin typeface="Courier"/>
            </a:endParaRPr>
          </a:p>
          <a:p>
            <a:r>
              <a:rPr lang="en-US" sz="1400" dirty="0" err="1" smtClean="0">
                <a:latin typeface="Courier"/>
              </a:rPr>
              <a:t>grep</a:t>
            </a:r>
            <a:r>
              <a:rPr lang="en-US" sz="1400" dirty="0" smtClean="0">
                <a:latin typeface="Courier"/>
              </a:rPr>
              <a:t> 'SUCCESSFUL TERMINATION' $</a:t>
            </a:r>
            <a:r>
              <a:rPr lang="en-US" sz="1400" dirty="0" err="1" smtClean="0">
                <a:latin typeface="Courier"/>
              </a:rPr>
              <a:t>CplLogFile</a:t>
            </a:r>
            <a:endParaRPr lang="en-US" sz="1400" dirty="0" smtClean="0">
              <a:latin typeface="Courier"/>
            </a:endParaRPr>
          </a:p>
          <a:p>
            <a:r>
              <a:rPr lang="en-US" sz="1400" dirty="0" smtClean="0">
                <a:latin typeface="Courier"/>
              </a:rPr>
              <a:t>if ( $status == 0 ) then</a:t>
            </a:r>
          </a:p>
          <a:p>
            <a:r>
              <a:rPr lang="en-US" sz="1400" dirty="0" smtClean="0">
                <a:latin typeface="Courier"/>
              </a:rPr>
              <a:t>   ${CASEROOT}/</a:t>
            </a:r>
            <a:r>
              <a:rPr lang="en-US" sz="1400" dirty="0" err="1" smtClean="0">
                <a:latin typeface="Courier"/>
              </a:rPr>
              <a:t>assimilate.csh</a:t>
            </a:r>
            <a:endParaRPr lang="en-US" sz="1400" dirty="0" smtClean="0">
              <a:latin typeface="Courier"/>
            </a:endParaRPr>
          </a:p>
          <a:p>
            <a:r>
              <a:rPr lang="en-US" sz="1400" dirty="0" err="1" smtClean="0">
                <a:latin typeface="Courier"/>
              </a:rPr>
              <a:t>endif</a:t>
            </a:r>
            <a:r>
              <a:rPr lang="en-US" sz="1400" dirty="0" smtClean="0">
                <a:latin typeface="Courier"/>
              </a:rPr>
              <a:t> </a:t>
            </a:r>
            <a:endParaRPr lang="en-US" sz="1400" dirty="0">
              <a:latin typeface="Courier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AMS – 26 Jan 2011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 dirty="0" smtClean="0"/>
              <a:t>The CAM-DART-POP</a:t>
            </a:r>
            <a:r>
              <a:rPr lang="en-US" baseline="0" dirty="0" smtClean="0"/>
              <a:t> Implementation</a:t>
            </a:r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AMS – 26 Jan 2011</a:t>
            </a:r>
            <a:endParaRPr lang="en-US" dirty="0"/>
          </a:p>
        </p:txBody>
      </p:sp>
      <p:pic>
        <p:nvPicPr>
          <p:cNvPr id="8" name="Picture 10" descr="DataAssimilationDiagram_fram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1600200"/>
            <a:ext cx="82804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876800" y="3429000"/>
            <a:ext cx="2359025" cy="1552575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dirty="0"/>
              <a:t>Ensemble state at time of next observation (</a:t>
            </a:r>
            <a:r>
              <a:rPr lang="en-US" dirty="0">
                <a:solidFill>
                  <a:srgbClr val="008000"/>
                </a:solidFill>
              </a:rPr>
              <a:t>prior</a:t>
            </a:r>
            <a:r>
              <a:rPr lang="en-US" dirty="0"/>
              <a:t>)</a:t>
            </a:r>
            <a:endParaRPr lang="en-US" dirty="0">
              <a:latin typeface="Times New Roman" pitchFamily="-110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57200" y="2895600"/>
            <a:ext cx="3733800" cy="120015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dirty="0"/>
              <a:t>Ensemble state estimate, </a:t>
            </a:r>
            <a:r>
              <a:rPr lang="en-US" dirty="0" err="1"/>
              <a:t>x(t</a:t>
            </a:r>
            <a:r>
              <a:rPr lang="en-US" baseline="-25000" dirty="0" err="1"/>
              <a:t>k</a:t>
            </a:r>
            <a:r>
              <a:rPr lang="en-US" dirty="0"/>
              <a:t>), after using previous observation (</a:t>
            </a:r>
            <a:r>
              <a:rPr lang="en-US" dirty="0">
                <a:solidFill>
                  <a:srgbClr val="0000FF"/>
                </a:solidFill>
              </a:rPr>
              <a:t>analysis</a:t>
            </a:r>
            <a:r>
              <a:rPr lang="en-US" dirty="0"/>
              <a:t>)</a:t>
            </a:r>
            <a:endParaRPr lang="en-US" dirty="0">
              <a:latin typeface="Times New Roman" pitchFamily="-110" charset="0"/>
            </a:endParaRP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533400" y="1062464"/>
            <a:ext cx="7924800" cy="830997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latin typeface="Times New Roman" pitchFamily="-110" charset="0"/>
              </a:rPr>
              <a:t>1. </a:t>
            </a:r>
            <a:r>
              <a:rPr lang="en-US" sz="2200" dirty="0" smtClean="0"/>
              <a:t>Use model to advance </a:t>
            </a:r>
            <a:r>
              <a:rPr lang="en-US" sz="2200" dirty="0" smtClean="0">
                <a:solidFill>
                  <a:srgbClr val="008000"/>
                </a:solidFill>
              </a:rPr>
              <a:t>ensemble</a:t>
            </a:r>
            <a:r>
              <a:rPr lang="en-US" sz="2200" dirty="0" smtClean="0"/>
              <a:t> (3 members here) to time at which next observation becomes available.</a:t>
            </a:r>
            <a:endParaRPr lang="en-US" sz="2200" dirty="0">
              <a:latin typeface="Times New Roman" pitchFamily="-110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Ensemble Filter For Large Geophysical</a:t>
            </a:r>
            <a:r>
              <a:rPr lang="en-US" sz="280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Models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DataAssimilationDiagram_fram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1600200"/>
            <a:ext cx="82804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533400" y="1062464"/>
            <a:ext cx="7924800" cy="830997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/>
              <a:t>2. Get prior ensemble sample of observation, </a:t>
            </a:r>
            <a:r>
              <a:rPr lang="en-US" sz="2200" dirty="0" err="1"/>
              <a:t>y</a:t>
            </a:r>
            <a:r>
              <a:rPr lang="en-US" sz="2200" dirty="0"/>
              <a:t> = </a:t>
            </a:r>
            <a:r>
              <a:rPr lang="en-US" sz="2200" dirty="0" err="1"/>
              <a:t>h(x</a:t>
            </a:r>
            <a:r>
              <a:rPr lang="en-US" sz="2200" dirty="0"/>
              <a:t>), by applying forward operator </a:t>
            </a:r>
            <a:r>
              <a:rPr lang="en-US" sz="2200" b="1" dirty="0" err="1"/>
              <a:t>h</a:t>
            </a:r>
            <a:r>
              <a:rPr lang="en-US" sz="2200" dirty="0"/>
              <a:t> to each ensemble member.</a:t>
            </a:r>
            <a:endParaRPr lang="en-US" sz="2200" dirty="0">
              <a:latin typeface="Times New Roman" pitchFamily="-110" charset="0"/>
            </a:endParaRPr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5138738" y="3022600"/>
            <a:ext cx="3417887" cy="1552575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Theory: observations from instruments with uncorrelated errors can be done sequentially.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AMS – 26 Jan 2011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  <a:latin typeface="Arial"/>
                <a:ea typeface="ＭＳ Ｐゴシック"/>
                <a:cs typeface="ＭＳ Ｐゴシック"/>
              </a:rPr>
              <a:t>Ensemble Filter For Large Geophysical</a:t>
            </a:r>
            <a:r>
              <a:rPr lang="en-US" sz="2800" baseline="0" dirty="0" smtClean="0">
                <a:solidFill>
                  <a:schemeClr val="tx2"/>
                </a:solidFill>
                <a:latin typeface="Arial"/>
                <a:ea typeface="ＭＳ Ｐゴシック"/>
                <a:cs typeface="ＭＳ Ｐゴシック"/>
              </a:rPr>
              <a:t> Models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DataAssimilationDiagram_fram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1600200"/>
            <a:ext cx="82804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1641475" y="986264"/>
            <a:ext cx="5707063" cy="830997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/>
              <a:t>3. Get </a:t>
            </a:r>
            <a:r>
              <a:rPr lang="en-US" sz="2200" dirty="0">
                <a:solidFill>
                  <a:srgbClr val="FF0000"/>
                </a:solidFill>
              </a:rPr>
              <a:t>observed value</a:t>
            </a:r>
            <a:r>
              <a:rPr lang="en-US" sz="2200" dirty="0"/>
              <a:t> and </a:t>
            </a:r>
            <a:r>
              <a:rPr lang="en-US" sz="2200" dirty="0">
                <a:solidFill>
                  <a:srgbClr val="FF0000"/>
                </a:solidFill>
              </a:rPr>
              <a:t>observational error distribution</a:t>
            </a:r>
            <a:r>
              <a:rPr lang="en-US" sz="2200" dirty="0"/>
              <a:t> from observing system.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AMS – 26 Jan 2011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  <a:latin typeface="Arial"/>
                <a:ea typeface="ＭＳ Ｐゴシック"/>
                <a:cs typeface="ＭＳ Ｐゴシック"/>
              </a:rPr>
              <a:t>Ensemble Filter For Large Geophysical</a:t>
            </a:r>
            <a:r>
              <a:rPr lang="en-US" sz="2800" baseline="0" dirty="0" smtClean="0">
                <a:solidFill>
                  <a:schemeClr val="tx2"/>
                </a:solidFill>
                <a:latin typeface="Arial"/>
                <a:ea typeface="ＭＳ Ｐゴシック"/>
                <a:cs typeface="ＭＳ Ｐゴシック"/>
              </a:rPr>
              <a:t> Models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DataAssimilationDiagram_fram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600200"/>
            <a:ext cx="82804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0" y="914400"/>
            <a:ext cx="9144000" cy="830997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marL="3175" lvl="1" algn="ctr"/>
            <a:r>
              <a:rPr lang="en-US" sz="2200" dirty="0"/>
              <a:t>4.</a:t>
            </a:r>
            <a:r>
              <a:rPr lang="en-US" sz="2200" dirty="0" smtClean="0"/>
              <a:t> Compute the </a:t>
            </a:r>
            <a:r>
              <a:rPr lang="en-US" sz="2200" dirty="0">
                <a:solidFill>
                  <a:srgbClr val="0000FF"/>
                </a:solidFill>
              </a:rPr>
              <a:t>increments</a:t>
            </a:r>
            <a:r>
              <a:rPr lang="en-US" sz="2200" dirty="0"/>
              <a:t> for the prior observation </a:t>
            </a:r>
            <a:r>
              <a:rPr lang="en-US" sz="2200" dirty="0" smtClean="0"/>
              <a:t>ensemble</a:t>
            </a:r>
          </a:p>
          <a:p>
            <a:pPr marL="3175" lvl="1" algn="ctr"/>
            <a:r>
              <a:rPr lang="en-US" sz="2200" dirty="0" smtClean="0"/>
              <a:t>(</a:t>
            </a:r>
            <a:r>
              <a:rPr lang="en-US" sz="2200" dirty="0"/>
              <a:t>this is a scalar problem for uncorrelated observation errors).</a:t>
            </a:r>
            <a:endParaRPr lang="en-US" sz="2200" dirty="0">
              <a:latin typeface="Times New Roman" pitchFamily="-110" charset="0"/>
            </a:endParaRP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4673600" y="3929063"/>
            <a:ext cx="4014788" cy="1552575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Note: Difference between various ensemble filters is primarily in observation increment calculation.</a:t>
            </a:r>
            <a:endParaRPr lang="en-US">
              <a:latin typeface="Times New Roman" pitchFamily="-110" charset="0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AMS – 26 Jan 2011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  <a:latin typeface="Arial"/>
                <a:ea typeface="ＭＳ Ｐゴシック"/>
                <a:cs typeface="ＭＳ Ｐゴシック"/>
              </a:rPr>
              <a:t>Ensemble Filter For Large Geophysical</a:t>
            </a:r>
            <a:r>
              <a:rPr lang="en-US" sz="2800" baseline="0" dirty="0" smtClean="0">
                <a:solidFill>
                  <a:schemeClr val="tx2"/>
                </a:solidFill>
                <a:latin typeface="Arial"/>
                <a:ea typeface="ＭＳ Ｐゴシック"/>
                <a:cs typeface="ＭＳ Ｐゴシック"/>
              </a:rPr>
              <a:t> Models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DataAssimilationDiagram_fram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1600200"/>
            <a:ext cx="82804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493713" y="990600"/>
            <a:ext cx="8193087" cy="733425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/>
              <a:t>5. Use ensemble samples of </a:t>
            </a:r>
            <a:r>
              <a:rPr lang="en-US" sz="2200" b="1" dirty="0" err="1"/>
              <a:t>y</a:t>
            </a:r>
            <a:r>
              <a:rPr lang="en-US" sz="2200" dirty="0"/>
              <a:t> and each state variable to linearly regress </a:t>
            </a:r>
            <a:r>
              <a:rPr lang="en-US" sz="2200" dirty="0">
                <a:solidFill>
                  <a:srgbClr val="0000FF"/>
                </a:solidFill>
              </a:rPr>
              <a:t>observation increments </a:t>
            </a:r>
            <a:r>
              <a:rPr lang="en-US" sz="2200" dirty="0"/>
              <a:t>onto state variable increments.</a:t>
            </a:r>
            <a:endParaRPr lang="en-US" sz="2200" dirty="0">
              <a:latin typeface="Times New Roman" pitchFamily="-110" charset="0"/>
            </a:endParaRP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5097463" y="4652001"/>
            <a:ext cx="3768725" cy="144655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200" dirty="0"/>
              <a:t>Theory: impact of observation increments on each state variable can be handled independently!</a:t>
            </a:r>
            <a:endParaRPr lang="en-US" dirty="0">
              <a:latin typeface="Times New Roman" pitchFamily="-110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AMS – 26 Jan 2011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  <a:latin typeface="Arial"/>
                <a:ea typeface="ＭＳ Ｐゴシック"/>
                <a:cs typeface="ＭＳ Ｐゴシック"/>
              </a:rPr>
              <a:t>Ensemble Filter For Large Geophysical</a:t>
            </a:r>
            <a:r>
              <a:rPr lang="en-US" sz="2800" baseline="0" dirty="0" smtClean="0">
                <a:solidFill>
                  <a:schemeClr val="tx2"/>
                </a:solidFill>
                <a:latin typeface="Arial"/>
                <a:ea typeface="ＭＳ Ｐゴシック"/>
                <a:cs typeface="ＭＳ Ｐゴシック"/>
              </a:rPr>
              <a:t> Models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DataAssimilationDiagram_fram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1600200"/>
            <a:ext cx="82804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969963" y="908884"/>
            <a:ext cx="7050087" cy="1107996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/>
              <a:t>6. When all ensemble members for each state variable are updated, there is a new analysis. Integrate to time of next observation …</a:t>
            </a:r>
            <a:endParaRPr lang="en-US" dirty="0">
              <a:latin typeface="Times New Roman" pitchFamily="-110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AMS – 26 Jan 2011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  <a:latin typeface="Arial"/>
                <a:ea typeface="ＭＳ Ｐゴシック"/>
                <a:cs typeface="ＭＳ Ｐゴシック"/>
              </a:rPr>
              <a:t>Ensemble Filter For Large Geophysical</a:t>
            </a:r>
            <a:r>
              <a:rPr lang="en-US" sz="2800" baseline="0" dirty="0" smtClean="0">
                <a:solidFill>
                  <a:schemeClr val="tx2"/>
                </a:solidFill>
                <a:latin typeface="Arial"/>
                <a:ea typeface="ＭＳ Ｐゴシック"/>
                <a:cs typeface="ＭＳ Ｐゴシック"/>
              </a:rPr>
              <a:t> Models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Autofit/>
          </a:bodyPr>
          <a:lstStyle/>
          <a:p>
            <a:r>
              <a:rPr lang="en-US" dirty="0" smtClean="0"/>
              <a:t>Experiment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95600"/>
            <a:ext cx="7772400" cy="2667000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“</a:t>
            </a:r>
            <a:r>
              <a:rPr lang="en-US" sz="2000" b="1" dirty="0" smtClean="0"/>
              <a:t>23 POP 1 DATM</a:t>
            </a:r>
            <a:r>
              <a:rPr lang="en-US" sz="2000" dirty="0" smtClean="0"/>
              <a:t>” denotes the experiment using 23 POP members and a single “data” atmosphere (CESM framework).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“</a:t>
            </a:r>
            <a:r>
              <a:rPr lang="en-US" sz="2000" b="1" dirty="0" smtClean="0">
                <a:solidFill>
                  <a:srgbClr val="FF0003"/>
                </a:solidFill>
              </a:rPr>
              <a:t>48 POP 48 CAM</a:t>
            </a:r>
            <a:r>
              <a:rPr lang="en-US" sz="2000" dirty="0" smtClean="0"/>
              <a:t>” denotes the loosely coupled experiment using 48 POP members and 48 consistent but unique CAM atmospheres.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Both experiments were conducted for 1998 &amp; 1999.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The 48 POP 48 CAM experiment was subsequently chosen to produce initial conditions for the IPCC decadal prediction program.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AMS – 26 Jan 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8030" y="1066800"/>
            <a:ext cx="7397769" cy="1295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 smtClean="0"/>
              <a:t>Compare the effect of using a single atmospheric boundary vs. an ensemble of atmospheric boundaries on ocean data assimilation with POP.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_ams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jla_ams_mars.thmx</Template>
  <TotalTime>4968</TotalTime>
  <Words>2339</Words>
  <Application>Microsoft Macintosh PowerPoint</Application>
  <PresentationFormat>On-screen Show (4:3)</PresentationFormat>
  <Paragraphs>231</Paragraphs>
  <Slides>26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jla_ams</vt:lpstr>
      <vt:lpstr>A Loosely Coupled Ocean-Atmosphere Ensemble Assimilation System.</vt:lpstr>
      <vt:lpstr>Ocean Data Assimilation Motivation</vt:lpstr>
      <vt:lpstr>Ensemble Filter For Large Geophysical Models </vt:lpstr>
      <vt:lpstr>Ensemble Filter For Large Geophysical Models </vt:lpstr>
      <vt:lpstr>Ensemble Filter For Large Geophysical Models </vt:lpstr>
      <vt:lpstr>Ensemble Filter For Large Geophysical Models </vt:lpstr>
      <vt:lpstr>Ensemble Filter For Large Geophysical Models </vt:lpstr>
      <vt:lpstr>Ensemble Filter For Large Geophysical Models </vt:lpstr>
      <vt:lpstr>Experiment Overview</vt:lpstr>
      <vt:lpstr>Coupled Ocean-Atmosphere Schematic</vt:lpstr>
      <vt:lpstr>Atmospheric Reanalysis</vt:lpstr>
      <vt:lpstr>World Ocean Database T,S observation counts</vt:lpstr>
      <vt:lpstr>Experimental Configurations</vt:lpstr>
      <vt:lpstr>Ensemble Spread for 100m XBT (Expendable Bathythermograph)</vt:lpstr>
      <vt:lpstr>Ensemble Spread for Pacific 100m XBT</vt:lpstr>
      <vt:lpstr>Ensemble Spread for Atlantic 100m XBT</vt:lpstr>
      <vt:lpstr>10m Mooring Temperature RMSE</vt:lpstr>
      <vt:lpstr>10m Mooring Temperature RMSE – Pacific</vt:lpstr>
      <vt:lpstr>100m Mooring Temperature RMSE</vt:lpstr>
      <vt:lpstr>100m Mooring Temperature RMSE – Pacific </vt:lpstr>
      <vt:lpstr>Physical Space: 1998/1999 SST Anomaly from HadOI-SST</vt:lpstr>
      <vt:lpstr>Learn about ensemble assimilation and DART tools at:</vt:lpstr>
      <vt:lpstr>Slide 23</vt:lpstr>
      <vt:lpstr>Observation Visualization Tools</vt:lpstr>
      <vt:lpstr>Observation Visualization Tools</vt:lpstr>
      <vt:lpstr>The CAM-DART-POP Implementation</vt:lpstr>
    </vt:vector>
  </TitlesOfParts>
  <Manager/>
  <Company>ncar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Assimilation Research Testbed Tutorial</dc:title>
  <dc:subject/>
  <dc:creator>ncar</dc:creator>
  <cp:keywords/>
  <dc:description/>
  <cp:lastModifiedBy>Tim Hoar</cp:lastModifiedBy>
  <cp:revision>119</cp:revision>
  <cp:lastPrinted>2011-01-20T20:34:55Z</cp:lastPrinted>
  <dcterms:created xsi:type="dcterms:W3CDTF">2011-01-21T16:55:36Z</dcterms:created>
  <dcterms:modified xsi:type="dcterms:W3CDTF">2011-01-21T16:56:28Z</dcterms:modified>
  <cp:category/>
</cp:coreProperties>
</file>