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56" r:id="rId2"/>
    <p:sldId id="325" r:id="rId3"/>
    <p:sldId id="257" r:id="rId4"/>
    <p:sldId id="308" r:id="rId5"/>
    <p:sldId id="309" r:id="rId6"/>
    <p:sldId id="310" r:id="rId7"/>
    <p:sldId id="297" r:id="rId8"/>
    <p:sldId id="311" r:id="rId9"/>
    <p:sldId id="327" r:id="rId10"/>
    <p:sldId id="328" r:id="rId11"/>
    <p:sldId id="291" r:id="rId12"/>
    <p:sldId id="321" r:id="rId13"/>
    <p:sldId id="317" r:id="rId14"/>
    <p:sldId id="318" r:id="rId15"/>
    <p:sldId id="324" r:id="rId16"/>
    <p:sldId id="319" r:id="rId17"/>
    <p:sldId id="320" r:id="rId18"/>
    <p:sldId id="322" r:id="rId19"/>
    <p:sldId id="323" r:id="rId20"/>
    <p:sldId id="326" r:id="rId21"/>
    <p:sldId id="280" r:id="rId22"/>
    <p:sldId id="272" r:id="rId23"/>
    <p:sldId id="286" r:id="rId24"/>
    <p:sldId id="287" r:id="rId25"/>
    <p:sldId id="298" r:id="rId26"/>
    <p:sldId id="289" r:id="rId27"/>
    <p:sldId id="290" r:id="rId28"/>
    <p:sldId id="299" r:id="rId29"/>
    <p:sldId id="316" r:id="rId30"/>
    <p:sldId id="313" r:id="rId31"/>
    <p:sldId id="273" r:id="rId32"/>
    <p:sldId id="284" r:id="rId33"/>
    <p:sldId id="295" r:id="rId34"/>
    <p:sldId id="277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83" autoAdjust="0"/>
    <p:restoredTop sz="94660"/>
  </p:normalViewPr>
  <p:slideViewPr>
    <p:cSldViewPr snapToGrid="0" snapToObjects="1">
      <p:cViewPr>
        <p:scale>
          <a:sx n="120" d="100"/>
          <a:sy n="120" d="100"/>
        </p:scale>
        <p:origin x="-52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B506A-1EF9-074F-BED1-2E8166D4412D}" type="datetimeFigureOut">
              <a:t>6/19/13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592CC-794B-3449-B290-4DF0DC1EA36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5557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CB6C1-3B32-E140-A878-F8EED6A9A749}" type="datetimeFigureOut">
              <a:rPr lang="en-US" smtClean="0"/>
              <a:t>6/19/13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9713F-C436-EC4C-9B96-DB26EF6BF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844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  brush script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70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  brush script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70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25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  brush script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70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Jeff pointed out that if nodes</a:t>
            </a:r>
            <a:r>
              <a:rPr lang="en-US" baseline="0" dirty="0" smtClean="0"/>
              <a:t> can go arbitrarily close to the pole, that all of the bearings to neighbors would converge to the value ‘south’ or 180.</a:t>
            </a:r>
          </a:p>
          <a:p>
            <a:r>
              <a:rPr lang="en-US" baseline="0" dirty="0" smtClean="0"/>
              <a:t>The regular cubed sphere (at least with </a:t>
            </a:r>
            <a:r>
              <a:rPr lang="en-US" baseline="0" dirty="0" err="1" smtClean="0"/>
              <a:t>np</a:t>
            </a:r>
            <a:r>
              <a:rPr lang="en-US" baseline="0" dirty="0" smtClean="0"/>
              <a:t>=even) doesn’t behave that way, but what about a refined grid with a transition zone over a pole?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26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Jeff wants to know what happens if the 2</a:t>
            </a:r>
            <a:r>
              <a:rPr lang="en-US" baseline="30000" dirty="0" smtClean="0"/>
              <a:t>nd</a:t>
            </a:r>
            <a:r>
              <a:rPr lang="en-US" dirty="0" smtClean="0"/>
              <a:t> closest node is not one that</a:t>
            </a:r>
            <a:r>
              <a:rPr lang="en-US" baseline="0" dirty="0" smtClean="0"/>
              <a:t> defines the enclosing quad.</a:t>
            </a:r>
          </a:p>
          <a:p>
            <a:r>
              <a:rPr lang="en-US" baseline="0" dirty="0" smtClean="0"/>
              <a:t>Is that possible?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473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58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90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2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97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773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709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178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91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135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53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823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71943" y="6323130"/>
            <a:ext cx="17635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CESM/AMWG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12884" y="6324600"/>
            <a:ext cx="44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8" descr="ncar-logo-med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685800" y="6324600"/>
            <a:ext cx="12319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artboard7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6934200" y="6248400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nsf1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2057400" y="6248400"/>
            <a:ext cx="503238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941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3" Type="http://schemas.openxmlformats.org/officeDocument/2006/relationships/image" Target="../media/image5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992" y="349078"/>
            <a:ext cx="5915204" cy="1950152"/>
          </a:xfrm>
        </p:spPr>
        <p:txBody>
          <a:bodyPr>
            <a:normAutofit/>
          </a:bodyPr>
          <a:lstStyle/>
          <a:p>
            <a:r>
              <a:rPr lang="en-US" dirty="0"/>
              <a:t>Data Assimilation with SE-CAM and DART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2606040"/>
            <a:ext cx="6400800" cy="175260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Kevin Raeder</a:t>
            </a:r>
            <a:r>
              <a:rPr lang="en-US" baseline="30000">
                <a:solidFill>
                  <a:schemeClr val="tx1"/>
                </a:solidFill>
              </a:rPr>
              <a:t>1</a:t>
            </a:r>
            <a:r>
              <a:rPr lang="en-US">
                <a:solidFill>
                  <a:schemeClr val="tx1"/>
                </a:solidFill>
              </a:rPr>
              <a:t>, Jeffrey L. Anderson</a:t>
            </a:r>
            <a:r>
              <a:rPr lang="en-US" baseline="30000">
                <a:solidFill>
                  <a:schemeClr val="tx1"/>
                </a:solidFill>
              </a:rPr>
              <a:t>1</a:t>
            </a:r>
            <a:r>
              <a:rPr lang="en-US">
                <a:solidFill>
                  <a:schemeClr val="tx1"/>
                </a:solidFill>
              </a:rPr>
              <a:t>,</a:t>
            </a:r>
          </a:p>
          <a:p>
            <a:r>
              <a:rPr lang="en-US">
                <a:solidFill>
                  <a:schemeClr val="tx1"/>
                </a:solidFill>
              </a:rPr>
              <a:t>Colin Zarzycki</a:t>
            </a:r>
            <a:r>
              <a:rPr lang="en-US" baseline="30000">
                <a:solidFill>
                  <a:schemeClr val="tx1"/>
                </a:solidFill>
              </a:rPr>
              <a:t>2</a:t>
            </a:r>
            <a:r>
              <a:rPr lang="en-US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" y="4974381"/>
            <a:ext cx="31665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aseline="30000"/>
              <a:t>1</a:t>
            </a:r>
            <a:r>
              <a:rPr lang="en-US" sz="2400"/>
              <a:t> NCAR/CISL/IMAGe</a:t>
            </a:r>
          </a:p>
          <a:p>
            <a:r>
              <a:rPr lang="en-US" sz="2400" baseline="30000"/>
              <a:t>2</a:t>
            </a:r>
            <a:r>
              <a:rPr lang="en-US" sz="2400"/>
              <a:t> University of Michigan</a:t>
            </a:r>
            <a:endParaRPr lang="en-US" sz="2400" baseline="30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124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5988485" y="1756073"/>
            <a:ext cx="3012258" cy="3245774"/>
            <a:chOff x="5988485" y="1756073"/>
            <a:chExt cx="3012258" cy="3245774"/>
          </a:xfrm>
        </p:grpSpPr>
        <p:sp>
          <p:nvSpPr>
            <p:cNvPr id="26" name="TextBox 25"/>
            <p:cNvSpPr txBox="1"/>
            <p:nvPr/>
          </p:nvSpPr>
          <p:spPr>
            <a:xfrm>
              <a:off x="5988485" y="4540182"/>
              <a:ext cx="616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(0,0)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53378" y="2675885"/>
              <a:ext cx="1857662" cy="1847343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84506" y="4230206"/>
              <a:ext cx="616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(1,0)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384506" y="2518442"/>
              <a:ext cx="616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(1,1)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97148" y="2217738"/>
              <a:ext cx="616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(0,1)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988485" y="3558640"/>
              <a:ext cx="369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m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242106" y="4540182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7242106" y="1756073"/>
              <a:ext cx="698835" cy="461665"/>
              <a:chOff x="6979352" y="1282679"/>
              <a:chExt cx="698835" cy="461665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7181537" y="1347789"/>
                <a:ext cx="496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,m)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080386" y="1282679"/>
                <a:ext cx="53534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>
                    <a:latin typeface="Brush Script MT"/>
                  </a:rPr>
                  <a:t>l</a:t>
                </a: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6979352" y="1343522"/>
                <a:ext cx="254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(</a:t>
                </a:r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2505339" y="23963"/>
            <a:ext cx="4141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Intermediate maps prevent this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289011" y="457805"/>
            <a:ext cx="6677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8000"/>
                </a:solidFill>
              </a:rPr>
              <a:t>Now observations in the original cell map into the unit square.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59818" y="1695773"/>
            <a:ext cx="3323776" cy="3246594"/>
            <a:chOff x="892487" y="2123699"/>
            <a:chExt cx="3323776" cy="3246594"/>
          </a:xfrm>
        </p:grpSpPr>
        <p:cxnSp>
          <p:nvCxnSpPr>
            <p:cNvPr id="60" name="Straight Connector 59"/>
            <p:cNvCxnSpPr>
              <a:endCxn id="62" idx="6"/>
            </p:cNvCxnSpPr>
            <p:nvPr/>
          </p:nvCxnSpPr>
          <p:spPr>
            <a:xfrm flipH="1" flipV="1">
              <a:off x="954081" y="2846132"/>
              <a:ext cx="697404" cy="1841658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endCxn id="62" idx="7"/>
            </p:cNvCxnSpPr>
            <p:nvPr/>
          </p:nvCxnSpPr>
          <p:spPr>
            <a:xfrm flipH="1" flipV="1">
              <a:off x="972559" y="2821745"/>
              <a:ext cx="2217316" cy="284865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/>
            <p:cNvSpPr/>
            <p:nvPr/>
          </p:nvSpPr>
          <p:spPr>
            <a:xfrm rot="3651266">
              <a:off x="889730" y="2768585"/>
              <a:ext cx="85732" cy="802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 rot="3651266">
              <a:off x="3166687" y="3084565"/>
              <a:ext cx="85732" cy="802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 rot="3651266">
              <a:off x="1608129" y="4642773"/>
              <a:ext cx="85732" cy="802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Connector 64"/>
            <p:cNvCxnSpPr/>
            <p:nvPr/>
          </p:nvCxnSpPr>
          <p:spPr>
            <a:xfrm flipH="1" flipV="1">
              <a:off x="1651484" y="4702376"/>
              <a:ext cx="1951048" cy="592965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67" idx="0"/>
            </p:cNvCxnSpPr>
            <p:nvPr/>
          </p:nvCxnSpPr>
          <p:spPr>
            <a:xfrm flipH="1" flipV="1">
              <a:off x="3189874" y="3106610"/>
              <a:ext cx="451666" cy="216454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l 66"/>
            <p:cNvSpPr/>
            <p:nvPr/>
          </p:nvSpPr>
          <p:spPr>
            <a:xfrm rot="3651266">
              <a:off x="3563643" y="5250024"/>
              <a:ext cx="85732" cy="802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954081" y="2491931"/>
              <a:ext cx="567599" cy="2742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(x</a:t>
              </a:r>
              <a:r>
                <a:rPr lang="en-US" baseline="-25000"/>
                <a:t>1</a:t>
              </a:r>
              <a:r>
                <a:rPr lang="en-US"/>
                <a:t>,y</a:t>
              </a:r>
              <a:r>
                <a:rPr lang="en-US" baseline="-25000"/>
                <a:t>1</a:t>
              </a:r>
              <a:r>
                <a:rPr lang="en-US"/>
                <a:t>)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698710" y="5096025"/>
              <a:ext cx="517553" cy="2742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(x</a:t>
              </a:r>
              <a:r>
                <a:rPr lang="en-US" baseline="-25000"/>
                <a:t>3</a:t>
              </a:r>
              <a:r>
                <a:rPr lang="en-US"/>
                <a:t>,0)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172926" y="4687790"/>
              <a:ext cx="470952" cy="2742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(0,0)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869845" y="2666860"/>
              <a:ext cx="567599" cy="2742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(x</a:t>
              </a:r>
              <a:r>
                <a:rPr lang="en-US" baseline="-25000"/>
                <a:t>2</a:t>
              </a:r>
              <a:r>
                <a:rPr lang="en-US"/>
                <a:t>,y</a:t>
              </a:r>
              <a:r>
                <a:rPr lang="en-US" baseline="-25000"/>
                <a:t>2</a:t>
              </a:r>
              <a:r>
                <a:rPr lang="en-US"/>
                <a:t>)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29008" y="2123699"/>
              <a:ext cx="5867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(x,y)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836553" y="761322"/>
            <a:ext cx="4080094" cy="1335799"/>
            <a:chOff x="2836553" y="761322"/>
            <a:chExt cx="4080094" cy="1335799"/>
          </a:xfrm>
        </p:grpSpPr>
        <p:sp>
          <p:nvSpPr>
            <p:cNvPr id="46" name="TextBox 45"/>
            <p:cNvSpPr txBox="1"/>
            <p:nvPr/>
          </p:nvSpPr>
          <p:spPr>
            <a:xfrm>
              <a:off x="5762005" y="761322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935814" y="784024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927773" y="1234108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750401" y="1244780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889918" y="827134"/>
              <a:ext cx="12154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x = a</a:t>
              </a:r>
              <a:r>
                <a:rPr lang="en-US" baseline="-25000"/>
                <a:t>0</a:t>
              </a:r>
              <a:r>
                <a:rPr lang="en-US"/>
                <a:t> + a</a:t>
              </a:r>
              <a:r>
                <a:rPr lang="en-US" baseline="-25000"/>
                <a:t>1</a:t>
              </a:r>
              <a:r>
                <a:rPr lang="en-US"/>
                <a:t>*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065616" y="834981"/>
              <a:ext cx="18185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*m  + a</a:t>
              </a:r>
              <a:r>
                <a:rPr lang="en-US" baseline="-25000"/>
                <a:t>2</a:t>
              </a:r>
              <a:r>
                <a:rPr lang="en-US"/>
                <a:t>*m +  a</a:t>
              </a:r>
              <a:r>
                <a:rPr lang="en-US" baseline="-25000"/>
                <a:t>3</a:t>
              </a:r>
              <a:r>
                <a:rPr lang="en-US"/>
                <a:t>*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865205" y="1303715"/>
              <a:ext cx="12413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y = b</a:t>
              </a:r>
              <a:r>
                <a:rPr lang="en-US" baseline="-25000"/>
                <a:t>0</a:t>
              </a:r>
              <a:r>
                <a:rPr lang="en-US"/>
                <a:t> + b</a:t>
              </a:r>
              <a:r>
                <a:rPr lang="en-US" baseline="-25000"/>
                <a:t>1</a:t>
              </a:r>
              <a:r>
                <a:rPr lang="en-US"/>
                <a:t>*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077310" y="1314387"/>
              <a:ext cx="18399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*m  + b</a:t>
              </a:r>
              <a:r>
                <a:rPr lang="en-US" baseline="-25000"/>
                <a:t>2</a:t>
              </a:r>
              <a:r>
                <a:rPr lang="en-US"/>
                <a:t>*m +  b</a:t>
              </a:r>
              <a:r>
                <a:rPr lang="en-US" baseline="-25000"/>
                <a:t>3</a:t>
              </a:r>
              <a:r>
                <a:rPr lang="en-US"/>
                <a:t>*</a:t>
              </a:r>
            </a:p>
          </p:txBody>
        </p:sp>
        <p:cxnSp>
          <p:nvCxnSpPr>
            <p:cNvPr id="41" name="Straight Connector 40"/>
            <p:cNvCxnSpPr/>
            <p:nvPr/>
          </p:nvCxnSpPr>
          <p:spPr>
            <a:xfrm flipH="1">
              <a:off x="3234215" y="924875"/>
              <a:ext cx="237935" cy="245369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>
              <a:off x="3234215" y="1378581"/>
              <a:ext cx="237935" cy="245369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475904" y="1378581"/>
              <a:ext cx="237935" cy="245369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2836553" y="1782406"/>
              <a:ext cx="237935" cy="245369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027278" y="1727789"/>
              <a:ext cx="3889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= 0 by choice of (x,y) coordinate system</a:t>
              </a:r>
            </a:p>
          </p:txBody>
        </p:sp>
      </p:grpSp>
      <p:sp>
        <p:nvSpPr>
          <p:cNvPr id="2" name="Right Arrow 1"/>
          <p:cNvSpPr/>
          <p:nvPr/>
        </p:nvSpPr>
        <p:spPr>
          <a:xfrm>
            <a:off x="4217021" y="344334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644019" y="5045026"/>
            <a:ext cx="7975655" cy="1198335"/>
            <a:chOff x="644019" y="5160006"/>
            <a:chExt cx="7975655" cy="1198335"/>
          </a:xfrm>
        </p:grpSpPr>
        <p:sp>
          <p:nvSpPr>
            <p:cNvPr id="84" name="TextBox 83"/>
            <p:cNvSpPr txBox="1"/>
            <p:nvPr/>
          </p:nvSpPr>
          <p:spPr>
            <a:xfrm>
              <a:off x="644019" y="5160006"/>
              <a:ext cx="7975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U</a:t>
              </a:r>
              <a:r>
                <a:rPr lang="en-US"/>
                <a:t>se the 4 corner mappings to generate 3 equations in 3 unknowns (e.g. a</a:t>
              </a:r>
              <a:r>
                <a:rPr lang="en-US" baseline="-25000"/>
                <a:t>n</a:t>
              </a:r>
              <a:r>
                <a:rPr lang="en-US"/>
                <a:t>). 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815761" y="5644194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659818" y="5434091"/>
              <a:ext cx="45547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/>
                <a:t>Solve for a</a:t>
              </a:r>
              <a:r>
                <a:rPr lang="en-US" baseline="-25000"/>
                <a:t>n</a:t>
              </a:r>
              <a:r>
                <a:rPr lang="en-US"/>
                <a:t> in terms of the 4 x</a:t>
              </a:r>
              <a:r>
                <a:rPr lang="en-US" baseline="-25000"/>
                <a:t>n</a:t>
              </a:r>
              <a:r>
                <a:rPr lang="en-US"/>
                <a:t>.  Repeat for b</a:t>
              </a:r>
              <a:r>
                <a:rPr lang="en-US" baseline="-25000"/>
                <a:t>n</a:t>
              </a:r>
              <a:r>
                <a:rPr lang="en-US"/>
                <a:t>. </a:t>
              </a:r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55178" y="5712010"/>
              <a:ext cx="62614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/>
                <a:t>Solve the resulting 2 equations in     and m for any given (mapped) observation location (x</a:t>
              </a:r>
              <a:r>
                <a:rPr lang="en-US" baseline="-25000"/>
                <a:t>o</a:t>
              </a:r>
              <a:r>
                <a:rPr lang="en-US"/>
                <a:t>,y</a:t>
              </a:r>
              <a:r>
                <a:rPr lang="en-US" baseline="-25000"/>
                <a:t>o</a:t>
              </a:r>
              <a:r>
                <a:rPr lang="en-US"/>
                <a:t>).</a:t>
              </a:r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197373" y="3373974"/>
            <a:ext cx="4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ob</a:t>
            </a:r>
          </a:p>
        </p:txBody>
      </p:sp>
      <p:cxnSp>
        <p:nvCxnSpPr>
          <p:cNvPr id="13" name="Straight Arrow Connector 12"/>
          <p:cNvCxnSpPr>
            <a:stCxn id="64" idx="2"/>
            <a:endCxn id="7" idx="2"/>
          </p:cNvCxnSpPr>
          <p:nvPr/>
        </p:nvCxnSpPr>
        <p:spPr>
          <a:xfrm flipV="1">
            <a:off x="1397449" y="3743306"/>
            <a:ext cx="13760" cy="474211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62" idx="6"/>
          </p:cNvCxnSpPr>
          <p:nvPr/>
        </p:nvCxnSpPr>
        <p:spPr>
          <a:xfrm>
            <a:off x="720804" y="2418206"/>
            <a:ext cx="568207" cy="1025134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63" idx="5"/>
          </p:cNvCxnSpPr>
          <p:nvPr/>
        </p:nvCxnSpPr>
        <p:spPr>
          <a:xfrm flipH="1">
            <a:off x="1625045" y="2737033"/>
            <a:ext cx="1341832" cy="706307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67" idx="1"/>
          </p:cNvCxnSpPr>
          <p:nvPr/>
        </p:nvCxnSpPr>
        <p:spPr>
          <a:xfrm flipH="1" flipV="1">
            <a:off x="1625045" y="3743306"/>
            <a:ext cx="1758802" cy="1078615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6453378" y="2678684"/>
            <a:ext cx="151344" cy="961983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6453378" y="3927972"/>
            <a:ext cx="151344" cy="595256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 flipV="1">
            <a:off x="6916647" y="3927972"/>
            <a:ext cx="1394393" cy="595256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>
            <a:off x="6916647" y="2675885"/>
            <a:ext cx="1394393" cy="964783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6488976" y="3558640"/>
            <a:ext cx="4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ob</a:t>
            </a:r>
          </a:p>
        </p:txBody>
      </p:sp>
    </p:spTree>
    <p:extLst>
      <p:ext uri="{BB962C8B-B14F-4D97-AF65-F5344CB8AC3E}">
        <p14:creationId xmlns:p14="http://schemas.microsoft.com/office/powerpoint/2010/main" val="544305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843"/>
            <a:ext cx="8229600" cy="491590"/>
          </a:xfrm>
        </p:spPr>
        <p:txBody>
          <a:bodyPr>
            <a:normAutofit/>
          </a:bodyPr>
          <a:lstStyle/>
          <a:p>
            <a:r>
              <a:rPr lang="en-US" sz="2400"/>
              <a:t>Summary of 3-Maps Interpolation Method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0707" y="797716"/>
            <a:ext cx="80360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Once for each grid , map each cell from (lon,lat) to the unit square (</a:t>
            </a:r>
            <a:r>
              <a:rPr lang="en-US" sz="2000">
                <a:latin typeface="Brush Script MT"/>
              </a:rPr>
              <a:t>l</a:t>
            </a:r>
            <a:r>
              <a:rPr lang="en-US" sz="2000"/>
              <a:t>,m), using each corner as an origin.  This mapping is stored as only 6 numbers - a</a:t>
            </a:r>
            <a:r>
              <a:rPr lang="en-US" sz="2000" baseline="-25000"/>
              <a:t>1,2,3</a:t>
            </a:r>
            <a:r>
              <a:rPr lang="en-US" sz="2000"/>
              <a:t>, b</a:t>
            </a:r>
            <a:r>
              <a:rPr lang="en-US" sz="2000" baseline="-25000"/>
              <a:t>1,2</a:t>
            </a:r>
            <a:r>
              <a:rPr lang="en-US" sz="2000"/>
              <a:t>, and β</a:t>
            </a:r>
            <a:r>
              <a:rPr lang="en-US" sz="2000" baseline="-25000">
                <a:solidFill>
                  <a:srgbClr val="FF0000"/>
                </a:solidFill>
              </a:rPr>
              <a:t>3 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>
                <a:solidFill>
                  <a:srgbClr val="000000"/>
                </a:solidFill>
              </a:rPr>
              <a:t>-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>
                <a:solidFill>
                  <a:srgbClr val="000000"/>
                </a:solidFill>
              </a:rPr>
              <a:t>at each corner</a:t>
            </a:r>
            <a:r>
              <a:rPr lang="en-US" sz="200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0707" y="1914383"/>
            <a:ext cx="798465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Also store the lists of corners of each cell, and which cells  use each corner.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956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843"/>
            <a:ext cx="8229600" cy="491590"/>
          </a:xfrm>
        </p:spPr>
        <p:txBody>
          <a:bodyPr>
            <a:normAutofit/>
          </a:bodyPr>
          <a:lstStyle/>
          <a:p>
            <a:r>
              <a:rPr lang="en-US" sz="2400"/>
              <a:t>Summary of 3-Maps Interpolation Method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0707" y="3169920"/>
            <a:ext cx="3399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It’s certainly complicated.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0707" y="3836908"/>
            <a:ext cx="257143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Does it even work?</a:t>
            </a:r>
          </a:p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50707" y="797716"/>
            <a:ext cx="80360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Once for each grid , map each cell from (lon,lat) to the unit square (</a:t>
            </a:r>
            <a:r>
              <a:rPr lang="en-US" sz="2000">
                <a:latin typeface="Brush Script MT"/>
              </a:rPr>
              <a:t>l</a:t>
            </a:r>
            <a:r>
              <a:rPr lang="en-US" sz="2000"/>
              <a:t>,m), using each corner as an origin.  This mapping is stored as only 6 numbers - a</a:t>
            </a:r>
            <a:r>
              <a:rPr lang="en-US" sz="2000" baseline="-25000"/>
              <a:t>1,2,3</a:t>
            </a:r>
            <a:r>
              <a:rPr lang="en-US" sz="2000"/>
              <a:t>, b</a:t>
            </a:r>
            <a:r>
              <a:rPr lang="en-US" sz="2000" baseline="-25000"/>
              <a:t>1,2</a:t>
            </a:r>
            <a:r>
              <a:rPr lang="en-US" sz="2000"/>
              <a:t>, and β</a:t>
            </a:r>
            <a:r>
              <a:rPr lang="en-US" sz="2000" baseline="-25000">
                <a:solidFill>
                  <a:srgbClr val="FF0000"/>
                </a:solidFill>
              </a:rPr>
              <a:t>3 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>
                <a:solidFill>
                  <a:srgbClr val="000000"/>
                </a:solidFill>
              </a:rPr>
              <a:t>-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>
                <a:solidFill>
                  <a:srgbClr val="000000"/>
                </a:solidFill>
              </a:rPr>
              <a:t>at each corner</a:t>
            </a:r>
            <a:r>
              <a:rPr lang="en-US" sz="2000"/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0707" y="1914383"/>
            <a:ext cx="798465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Also store the lists of corners of each cell, and which cells  use each corner.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609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57200" y="1740170"/>
            <a:ext cx="8229600" cy="4501032"/>
            <a:chOff x="457200" y="1740170"/>
            <a:chExt cx="8229600" cy="4501032"/>
          </a:xfrm>
        </p:grpSpPr>
        <p:pic>
          <p:nvPicPr>
            <p:cNvPr id="5" name="Picture 4" descr="T.1deg_400hPa_interptest.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83" t="13072" r="16959" b="60630"/>
            <a:stretch/>
          </p:blipFill>
          <p:spPr>
            <a:xfrm>
              <a:off x="457200" y="1988398"/>
              <a:ext cx="8229600" cy="4252804"/>
            </a:xfrm>
            <a:prstGeom prst="rect">
              <a:avLst/>
            </a:prstGeom>
          </p:spPr>
        </p:pic>
        <p:sp>
          <p:nvSpPr>
            <p:cNvPr id="8" name="Freeform 7"/>
            <p:cNvSpPr/>
            <p:nvPr/>
          </p:nvSpPr>
          <p:spPr>
            <a:xfrm>
              <a:off x="5730005" y="2795689"/>
              <a:ext cx="2331408" cy="1606981"/>
            </a:xfrm>
            <a:custGeom>
              <a:avLst/>
              <a:gdLst>
                <a:gd name="connsiteX0" fmla="*/ 213458 w 1921120"/>
                <a:gd name="connsiteY0" fmla="*/ 1280623 h 1365998"/>
                <a:gd name="connsiteX1" fmla="*/ 181439 w 1921120"/>
                <a:gd name="connsiteY1" fmla="*/ 586952 h 1365998"/>
                <a:gd name="connsiteX2" fmla="*/ 149420 w 1921120"/>
                <a:gd name="connsiteY2" fmla="*/ 469562 h 1365998"/>
                <a:gd name="connsiteX3" fmla="*/ 85383 w 1921120"/>
                <a:gd name="connsiteY3" fmla="*/ 384187 h 1365998"/>
                <a:gd name="connsiteX4" fmla="*/ 53364 w 1921120"/>
                <a:gd name="connsiteY4" fmla="*/ 288140 h 1365998"/>
                <a:gd name="connsiteX5" fmla="*/ 0 w 1921120"/>
                <a:gd name="connsiteY5" fmla="*/ 192094 h 1365998"/>
                <a:gd name="connsiteX6" fmla="*/ 0 w 1921120"/>
                <a:gd name="connsiteY6" fmla="*/ 192094 h 1365998"/>
                <a:gd name="connsiteX7" fmla="*/ 0 w 1921120"/>
                <a:gd name="connsiteY7" fmla="*/ 96047 h 1365998"/>
                <a:gd name="connsiteX8" fmla="*/ 0 w 1921120"/>
                <a:gd name="connsiteY8" fmla="*/ 96047 h 1365998"/>
                <a:gd name="connsiteX9" fmla="*/ 138747 w 1921120"/>
                <a:gd name="connsiteY9" fmla="*/ 32016 h 1365998"/>
                <a:gd name="connsiteX10" fmla="*/ 426915 w 1921120"/>
                <a:gd name="connsiteY10" fmla="*/ 10672 h 1365998"/>
                <a:gd name="connsiteX11" fmla="*/ 896523 w 1921120"/>
                <a:gd name="connsiteY11" fmla="*/ 0 h 1365998"/>
                <a:gd name="connsiteX12" fmla="*/ 1291420 w 1921120"/>
                <a:gd name="connsiteY12" fmla="*/ 53360 h 1365998"/>
                <a:gd name="connsiteX13" fmla="*/ 1600934 w 1921120"/>
                <a:gd name="connsiteY13" fmla="*/ 149406 h 1365998"/>
                <a:gd name="connsiteX14" fmla="*/ 1803718 w 1921120"/>
                <a:gd name="connsiteY14" fmla="*/ 288140 h 1365998"/>
                <a:gd name="connsiteX15" fmla="*/ 1921120 w 1921120"/>
                <a:gd name="connsiteY15" fmla="*/ 533593 h 1365998"/>
                <a:gd name="connsiteX16" fmla="*/ 1921120 w 1921120"/>
                <a:gd name="connsiteY16" fmla="*/ 715014 h 1365998"/>
                <a:gd name="connsiteX17" fmla="*/ 1899774 w 1921120"/>
                <a:gd name="connsiteY17" fmla="*/ 1056514 h 1365998"/>
                <a:gd name="connsiteX18" fmla="*/ 1899774 w 1921120"/>
                <a:gd name="connsiteY18" fmla="*/ 1259279 h 1365998"/>
                <a:gd name="connsiteX19" fmla="*/ 1899774 w 1921120"/>
                <a:gd name="connsiteY19" fmla="*/ 1259279 h 1365998"/>
                <a:gd name="connsiteX20" fmla="*/ 1835737 w 1921120"/>
                <a:gd name="connsiteY20" fmla="*/ 1333982 h 1365998"/>
                <a:gd name="connsiteX21" fmla="*/ 1419494 w 1921120"/>
                <a:gd name="connsiteY21" fmla="*/ 1365998 h 1365998"/>
                <a:gd name="connsiteX22" fmla="*/ 789794 w 1921120"/>
                <a:gd name="connsiteY22" fmla="*/ 1365998 h 1365998"/>
                <a:gd name="connsiteX23" fmla="*/ 341532 w 1921120"/>
                <a:gd name="connsiteY23" fmla="*/ 1333982 h 1365998"/>
                <a:gd name="connsiteX24" fmla="*/ 341532 w 1921120"/>
                <a:gd name="connsiteY24" fmla="*/ 1333982 h 1365998"/>
                <a:gd name="connsiteX25" fmla="*/ 213458 w 1921120"/>
                <a:gd name="connsiteY25" fmla="*/ 1280623 h 136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21120" h="1365998">
                  <a:moveTo>
                    <a:pt x="213458" y="1280623"/>
                  </a:moveTo>
                  <a:lnTo>
                    <a:pt x="181439" y="586952"/>
                  </a:lnTo>
                  <a:lnTo>
                    <a:pt x="149420" y="469562"/>
                  </a:lnTo>
                  <a:lnTo>
                    <a:pt x="85383" y="384187"/>
                  </a:lnTo>
                  <a:lnTo>
                    <a:pt x="53364" y="288140"/>
                  </a:lnTo>
                  <a:lnTo>
                    <a:pt x="0" y="192094"/>
                  </a:lnTo>
                  <a:lnTo>
                    <a:pt x="0" y="192094"/>
                  </a:lnTo>
                  <a:lnTo>
                    <a:pt x="0" y="96047"/>
                  </a:lnTo>
                  <a:lnTo>
                    <a:pt x="0" y="96047"/>
                  </a:lnTo>
                  <a:lnTo>
                    <a:pt x="138747" y="32016"/>
                  </a:lnTo>
                  <a:lnTo>
                    <a:pt x="426915" y="10672"/>
                  </a:lnTo>
                  <a:lnTo>
                    <a:pt x="896523" y="0"/>
                  </a:lnTo>
                  <a:lnTo>
                    <a:pt x="1291420" y="53360"/>
                  </a:lnTo>
                  <a:lnTo>
                    <a:pt x="1600934" y="149406"/>
                  </a:lnTo>
                  <a:lnTo>
                    <a:pt x="1803718" y="288140"/>
                  </a:lnTo>
                  <a:lnTo>
                    <a:pt x="1921120" y="533593"/>
                  </a:lnTo>
                  <a:lnTo>
                    <a:pt x="1921120" y="715014"/>
                  </a:lnTo>
                  <a:lnTo>
                    <a:pt x="1899774" y="1056514"/>
                  </a:lnTo>
                  <a:lnTo>
                    <a:pt x="1899774" y="1259279"/>
                  </a:lnTo>
                  <a:lnTo>
                    <a:pt x="1899774" y="1259279"/>
                  </a:lnTo>
                  <a:lnTo>
                    <a:pt x="1835737" y="1333982"/>
                  </a:lnTo>
                  <a:lnTo>
                    <a:pt x="1419494" y="1365998"/>
                  </a:lnTo>
                  <a:lnTo>
                    <a:pt x="789794" y="1365998"/>
                  </a:lnTo>
                  <a:lnTo>
                    <a:pt x="341532" y="1333982"/>
                  </a:lnTo>
                  <a:lnTo>
                    <a:pt x="341532" y="1333982"/>
                  </a:lnTo>
                  <a:lnTo>
                    <a:pt x="213458" y="1280623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6085189" y="3078455"/>
              <a:ext cx="1834096" cy="1102410"/>
            </a:xfrm>
            <a:custGeom>
              <a:avLst/>
              <a:gdLst>
                <a:gd name="connsiteX0" fmla="*/ 213458 w 1921120"/>
                <a:gd name="connsiteY0" fmla="*/ 1280623 h 1365998"/>
                <a:gd name="connsiteX1" fmla="*/ 181439 w 1921120"/>
                <a:gd name="connsiteY1" fmla="*/ 586952 h 1365998"/>
                <a:gd name="connsiteX2" fmla="*/ 149420 w 1921120"/>
                <a:gd name="connsiteY2" fmla="*/ 469562 h 1365998"/>
                <a:gd name="connsiteX3" fmla="*/ 85383 w 1921120"/>
                <a:gd name="connsiteY3" fmla="*/ 384187 h 1365998"/>
                <a:gd name="connsiteX4" fmla="*/ 53364 w 1921120"/>
                <a:gd name="connsiteY4" fmla="*/ 288140 h 1365998"/>
                <a:gd name="connsiteX5" fmla="*/ 0 w 1921120"/>
                <a:gd name="connsiteY5" fmla="*/ 192094 h 1365998"/>
                <a:gd name="connsiteX6" fmla="*/ 0 w 1921120"/>
                <a:gd name="connsiteY6" fmla="*/ 192094 h 1365998"/>
                <a:gd name="connsiteX7" fmla="*/ 0 w 1921120"/>
                <a:gd name="connsiteY7" fmla="*/ 96047 h 1365998"/>
                <a:gd name="connsiteX8" fmla="*/ 0 w 1921120"/>
                <a:gd name="connsiteY8" fmla="*/ 96047 h 1365998"/>
                <a:gd name="connsiteX9" fmla="*/ 138747 w 1921120"/>
                <a:gd name="connsiteY9" fmla="*/ 32016 h 1365998"/>
                <a:gd name="connsiteX10" fmla="*/ 426915 w 1921120"/>
                <a:gd name="connsiteY10" fmla="*/ 10672 h 1365998"/>
                <a:gd name="connsiteX11" fmla="*/ 896523 w 1921120"/>
                <a:gd name="connsiteY11" fmla="*/ 0 h 1365998"/>
                <a:gd name="connsiteX12" fmla="*/ 1291420 w 1921120"/>
                <a:gd name="connsiteY12" fmla="*/ 53360 h 1365998"/>
                <a:gd name="connsiteX13" fmla="*/ 1600934 w 1921120"/>
                <a:gd name="connsiteY13" fmla="*/ 149406 h 1365998"/>
                <a:gd name="connsiteX14" fmla="*/ 1803718 w 1921120"/>
                <a:gd name="connsiteY14" fmla="*/ 288140 h 1365998"/>
                <a:gd name="connsiteX15" fmla="*/ 1921120 w 1921120"/>
                <a:gd name="connsiteY15" fmla="*/ 533593 h 1365998"/>
                <a:gd name="connsiteX16" fmla="*/ 1921120 w 1921120"/>
                <a:gd name="connsiteY16" fmla="*/ 715014 h 1365998"/>
                <a:gd name="connsiteX17" fmla="*/ 1899774 w 1921120"/>
                <a:gd name="connsiteY17" fmla="*/ 1056514 h 1365998"/>
                <a:gd name="connsiteX18" fmla="*/ 1899774 w 1921120"/>
                <a:gd name="connsiteY18" fmla="*/ 1259279 h 1365998"/>
                <a:gd name="connsiteX19" fmla="*/ 1899774 w 1921120"/>
                <a:gd name="connsiteY19" fmla="*/ 1259279 h 1365998"/>
                <a:gd name="connsiteX20" fmla="*/ 1835737 w 1921120"/>
                <a:gd name="connsiteY20" fmla="*/ 1333982 h 1365998"/>
                <a:gd name="connsiteX21" fmla="*/ 1419494 w 1921120"/>
                <a:gd name="connsiteY21" fmla="*/ 1365998 h 1365998"/>
                <a:gd name="connsiteX22" fmla="*/ 789794 w 1921120"/>
                <a:gd name="connsiteY22" fmla="*/ 1365998 h 1365998"/>
                <a:gd name="connsiteX23" fmla="*/ 341532 w 1921120"/>
                <a:gd name="connsiteY23" fmla="*/ 1333982 h 1365998"/>
                <a:gd name="connsiteX24" fmla="*/ 341532 w 1921120"/>
                <a:gd name="connsiteY24" fmla="*/ 1333982 h 1365998"/>
                <a:gd name="connsiteX25" fmla="*/ 213458 w 1921120"/>
                <a:gd name="connsiteY25" fmla="*/ 1280623 h 136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21120" h="1365998">
                  <a:moveTo>
                    <a:pt x="213458" y="1280623"/>
                  </a:moveTo>
                  <a:lnTo>
                    <a:pt x="181439" y="586952"/>
                  </a:lnTo>
                  <a:lnTo>
                    <a:pt x="149420" y="469562"/>
                  </a:lnTo>
                  <a:lnTo>
                    <a:pt x="85383" y="384187"/>
                  </a:lnTo>
                  <a:lnTo>
                    <a:pt x="53364" y="288140"/>
                  </a:lnTo>
                  <a:lnTo>
                    <a:pt x="0" y="192094"/>
                  </a:lnTo>
                  <a:lnTo>
                    <a:pt x="0" y="192094"/>
                  </a:lnTo>
                  <a:lnTo>
                    <a:pt x="0" y="96047"/>
                  </a:lnTo>
                  <a:lnTo>
                    <a:pt x="0" y="96047"/>
                  </a:lnTo>
                  <a:lnTo>
                    <a:pt x="138747" y="32016"/>
                  </a:lnTo>
                  <a:lnTo>
                    <a:pt x="426915" y="10672"/>
                  </a:lnTo>
                  <a:lnTo>
                    <a:pt x="896523" y="0"/>
                  </a:lnTo>
                  <a:lnTo>
                    <a:pt x="1291420" y="53360"/>
                  </a:lnTo>
                  <a:lnTo>
                    <a:pt x="1600934" y="149406"/>
                  </a:lnTo>
                  <a:lnTo>
                    <a:pt x="1803718" y="288140"/>
                  </a:lnTo>
                  <a:lnTo>
                    <a:pt x="1921120" y="533593"/>
                  </a:lnTo>
                  <a:lnTo>
                    <a:pt x="1921120" y="715014"/>
                  </a:lnTo>
                  <a:lnTo>
                    <a:pt x="1899774" y="1056514"/>
                  </a:lnTo>
                  <a:lnTo>
                    <a:pt x="1899774" y="1259279"/>
                  </a:lnTo>
                  <a:lnTo>
                    <a:pt x="1899774" y="1259279"/>
                  </a:lnTo>
                  <a:lnTo>
                    <a:pt x="1835737" y="1333982"/>
                  </a:lnTo>
                  <a:lnTo>
                    <a:pt x="1419494" y="1365998"/>
                  </a:lnTo>
                  <a:lnTo>
                    <a:pt x="789794" y="1365998"/>
                  </a:lnTo>
                  <a:lnTo>
                    <a:pt x="341532" y="1333982"/>
                  </a:lnTo>
                  <a:lnTo>
                    <a:pt x="341532" y="1333982"/>
                  </a:lnTo>
                  <a:lnTo>
                    <a:pt x="213458" y="1280623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6408356" y="3274577"/>
              <a:ext cx="1308145" cy="757918"/>
            </a:xfrm>
            <a:custGeom>
              <a:avLst/>
              <a:gdLst>
                <a:gd name="connsiteX0" fmla="*/ 213458 w 1921120"/>
                <a:gd name="connsiteY0" fmla="*/ 1280623 h 1365998"/>
                <a:gd name="connsiteX1" fmla="*/ 181439 w 1921120"/>
                <a:gd name="connsiteY1" fmla="*/ 586952 h 1365998"/>
                <a:gd name="connsiteX2" fmla="*/ 149420 w 1921120"/>
                <a:gd name="connsiteY2" fmla="*/ 469562 h 1365998"/>
                <a:gd name="connsiteX3" fmla="*/ 85383 w 1921120"/>
                <a:gd name="connsiteY3" fmla="*/ 384187 h 1365998"/>
                <a:gd name="connsiteX4" fmla="*/ 53364 w 1921120"/>
                <a:gd name="connsiteY4" fmla="*/ 288140 h 1365998"/>
                <a:gd name="connsiteX5" fmla="*/ 0 w 1921120"/>
                <a:gd name="connsiteY5" fmla="*/ 192094 h 1365998"/>
                <a:gd name="connsiteX6" fmla="*/ 0 w 1921120"/>
                <a:gd name="connsiteY6" fmla="*/ 192094 h 1365998"/>
                <a:gd name="connsiteX7" fmla="*/ 0 w 1921120"/>
                <a:gd name="connsiteY7" fmla="*/ 96047 h 1365998"/>
                <a:gd name="connsiteX8" fmla="*/ 0 w 1921120"/>
                <a:gd name="connsiteY8" fmla="*/ 96047 h 1365998"/>
                <a:gd name="connsiteX9" fmla="*/ 138747 w 1921120"/>
                <a:gd name="connsiteY9" fmla="*/ 32016 h 1365998"/>
                <a:gd name="connsiteX10" fmla="*/ 426915 w 1921120"/>
                <a:gd name="connsiteY10" fmla="*/ 10672 h 1365998"/>
                <a:gd name="connsiteX11" fmla="*/ 896523 w 1921120"/>
                <a:gd name="connsiteY11" fmla="*/ 0 h 1365998"/>
                <a:gd name="connsiteX12" fmla="*/ 1291420 w 1921120"/>
                <a:gd name="connsiteY12" fmla="*/ 53360 h 1365998"/>
                <a:gd name="connsiteX13" fmla="*/ 1600934 w 1921120"/>
                <a:gd name="connsiteY13" fmla="*/ 149406 h 1365998"/>
                <a:gd name="connsiteX14" fmla="*/ 1803718 w 1921120"/>
                <a:gd name="connsiteY14" fmla="*/ 288140 h 1365998"/>
                <a:gd name="connsiteX15" fmla="*/ 1921120 w 1921120"/>
                <a:gd name="connsiteY15" fmla="*/ 533593 h 1365998"/>
                <a:gd name="connsiteX16" fmla="*/ 1921120 w 1921120"/>
                <a:gd name="connsiteY16" fmla="*/ 715014 h 1365998"/>
                <a:gd name="connsiteX17" fmla="*/ 1899774 w 1921120"/>
                <a:gd name="connsiteY17" fmla="*/ 1056514 h 1365998"/>
                <a:gd name="connsiteX18" fmla="*/ 1899774 w 1921120"/>
                <a:gd name="connsiteY18" fmla="*/ 1259279 h 1365998"/>
                <a:gd name="connsiteX19" fmla="*/ 1899774 w 1921120"/>
                <a:gd name="connsiteY19" fmla="*/ 1259279 h 1365998"/>
                <a:gd name="connsiteX20" fmla="*/ 1835737 w 1921120"/>
                <a:gd name="connsiteY20" fmla="*/ 1333982 h 1365998"/>
                <a:gd name="connsiteX21" fmla="*/ 1419494 w 1921120"/>
                <a:gd name="connsiteY21" fmla="*/ 1365998 h 1365998"/>
                <a:gd name="connsiteX22" fmla="*/ 789794 w 1921120"/>
                <a:gd name="connsiteY22" fmla="*/ 1365998 h 1365998"/>
                <a:gd name="connsiteX23" fmla="*/ 341532 w 1921120"/>
                <a:gd name="connsiteY23" fmla="*/ 1333982 h 1365998"/>
                <a:gd name="connsiteX24" fmla="*/ 341532 w 1921120"/>
                <a:gd name="connsiteY24" fmla="*/ 1333982 h 1365998"/>
                <a:gd name="connsiteX25" fmla="*/ 213458 w 1921120"/>
                <a:gd name="connsiteY25" fmla="*/ 1280623 h 136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21120" h="1365998">
                  <a:moveTo>
                    <a:pt x="213458" y="1280623"/>
                  </a:moveTo>
                  <a:lnTo>
                    <a:pt x="181439" y="586952"/>
                  </a:lnTo>
                  <a:lnTo>
                    <a:pt x="149420" y="469562"/>
                  </a:lnTo>
                  <a:lnTo>
                    <a:pt x="85383" y="384187"/>
                  </a:lnTo>
                  <a:lnTo>
                    <a:pt x="53364" y="288140"/>
                  </a:lnTo>
                  <a:lnTo>
                    <a:pt x="0" y="192094"/>
                  </a:lnTo>
                  <a:lnTo>
                    <a:pt x="0" y="192094"/>
                  </a:lnTo>
                  <a:lnTo>
                    <a:pt x="0" y="96047"/>
                  </a:lnTo>
                  <a:lnTo>
                    <a:pt x="0" y="96047"/>
                  </a:lnTo>
                  <a:lnTo>
                    <a:pt x="138747" y="32016"/>
                  </a:lnTo>
                  <a:lnTo>
                    <a:pt x="426915" y="10672"/>
                  </a:lnTo>
                  <a:lnTo>
                    <a:pt x="896523" y="0"/>
                  </a:lnTo>
                  <a:lnTo>
                    <a:pt x="1291420" y="53360"/>
                  </a:lnTo>
                  <a:lnTo>
                    <a:pt x="1600934" y="149406"/>
                  </a:lnTo>
                  <a:lnTo>
                    <a:pt x="1803718" y="288140"/>
                  </a:lnTo>
                  <a:lnTo>
                    <a:pt x="1921120" y="533593"/>
                  </a:lnTo>
                  <a:lnTo>
                    <a:pt x="1921120" y="715014"/>
                  </a:lnTo>
                  <a:lnTo>
                    <a:pt x="1899774" y="1056514"/>
                  </a:lnTo>
                  <a:lnTo>
                    <a:pt x="1899774" y="1259279"/>
                  </a:lnTo>
                  <a:lnTo>
                    <a:pt x="1899774" y="1259279"/>
                  </a:lnTo>
                  <a:lnTo>
                    <a:pt x="1835737" y="1333982"/>
                  </a:lnTo>
                  <a:lnTo>
                    <a:pt x="1419494" y="1365998"/>
                  </a:lnTo>
                  <a:lnTo>
                    <a:pt x="789794" y="1365998"/>
                  </a:lnTo>
                  <a:lnTo>
                    <a:pt x="341532" y="1333982"/>
                  </a:lnTo>
                  <a:lnTo>
                    <a:pt x="341532" y="1333982"/>
                  </a:lnTo>
                  <a:lnTo>
                    <a:pt x="213458" y="1280623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086600" y="3599180"/>
              <a:ext cx="228600" cy="228600"/>
            </a:xfrm>
            <a:prstGeom prst="rect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759200" y="1740170"/>
              <a:ext cx="11036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 400 hPa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7767"/>
          </a:xfrm>
        </p:spPr>
        <p:txBody>
          <a:bodyPr>
            <a:normAutofit/>
          </a:bodyPr>
          <a:lstStyle/>
          <a:p>
            <a:r>
              <a:rPr lang="en-US" sz="2800"/>
              <a:t>Refined grid interpolation for Katrina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779" y="984355"/>
            <a:ext cx="8508029" cy="843655"/>
          </a:xfrm>
        </p:spPr>
        <p:txBody>
          <a:bodyPr>
            <a:normAutofit/>
          </a:bodyPr>
          <a:lstStyle/>
          <a:p>
            <a:r>
              <a:rPr lang="en-US" sz="2000"/>
              <a:t>~1-degree global + 3 nested grids down to ~1/8-degree.</a:t>
            </a:r>
          </a:p>
          <a:p>
            <a:r>
              <a:rPr lang="en-US" sz="2000"/>
              <a:t>Test method by interpolating SE-CAM forecast to a global, 1/10-degree grid.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8833" y="605051"/>
            <a:ext cx="7187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Colin Zarzycki (U Mich) provided the grid and case details for a test</a:t>
            </a:r>
            <a:r>
              <a:rPr lang="en-US"/>
              <a:t>.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5730005" y="3827780"/>
            <a:ext cx="1356595" cy="3025671"/>
          </a:xfrm>
          <a:prstGeom prst="line">
            <a:avLst/>
          </a:prstGeom>
          <a:ln>
            <a:solidFill>
              <a:srgbClr val="008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315200" y="3827780"/>
            <a:ext cx="823383" cy="3025671"/>
          </a:xfrm>
          <a:prstGeom prst="line">
            <a:avLst/>
          </a:prstGeom>
          <a:ln>
            <a:solidFill>
              <a:srgbClr val="008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00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69" y="4272358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293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71943" y="425172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303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01415" y="3820112"/>
            <a:ext cx="59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13.5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30080" y="70109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07115" y="4374110"/>
            <a:ext cx="48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lon</a:t>
            </a:r>
          </a:p>
        </p:txBody>
      </p:sp>
      <p:sp>
        <p:nvSpPr>
          <p:cNvPr id="22" name="TextBox 21"/>
          <p:cNvSpPr txBox="1"/>
          <p:nvPr/>
        </p:nvSpPr>
        <p:spPr>
          <a:xfrm rot="16200000">
            <a:off x="4549907" y="22987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lat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3" name="Picture 12" descr="caminput_T_400hPa_293-303x13.5-22.d63.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 t="25926" r="9771" b="25555"/>
          <a:stretch/>
        </p:blipFill>
        <p:spPr>
          <a:xfrm>
            <a:off x="89246" y="882528"/>
            <a:ext cx="4440834" cy="357449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61999" y="254000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1/8-degree SE-CAM output</a:t>
            </a:r>
          </a:p>
        </p:txBody>
      </p:sp>
    </p:spTree>
    <p:extLst>
      <p:ext uri="{BB962C8B-B14F-4D97-AF65-F5344CB8AC3E}">
        <p14:creationId xmlns:p14="http://schemas.microsoft.com/office/powerpoint/2010/main" val="2031923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 flipH="1">
            <a:off x="5090583" y="0"/>
            <a:ext cx="236004" cy="885764"/>
          </a:xfrm>
          <a:prstGeom prst="line">
            <a:avLst/>
          </a:prstGeom>
          <a:ln>
            <a:solidFill>
              <a:srgbClr val="008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470900" y="0"/>
            <a:ext cx="196850" cy="885764"/>
          </a:xfrm>
          <a:prstGeom prst="line">
            <a:avLst/>
          </a:prstGeom>
          <a:ln>
            <a:solidFill>
              <a:srgbClr val="008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790938" y="4036528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293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11633" y="402328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303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01415" y="3820112"/>
            <a:ext cx="59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13.5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30080" y="70109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53199" y="4004778"/>
            <a:ext cx="48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lon</a:t>
            </a:r>
          </a:p>
        </p:txBody>
      </p:sp>
      <p:sp>
        <p:nvSpPr>
          <p:cNvPr id="22" name="TextBox 21"/>
          <p:cNvSpPr txBox="1"/>
          <p:nvPr/>
        </p:nvSpPr>
        <p:spPr>
          <a:xfrm rot="16200000">
            <a:off x="4549907" y="22987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lat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" name="Picture 9" descr="T.1deg_400hPa_293-303x13.5-22_jetcolor.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6" t="12916" r="16757" b="43001"/>
          <a:stretch/>
        </p:blipFill>
        <p:spPr>
          <a:xfrm>
            <a:off x="4995335" y="882527"/>
            <a:ext cx="3756248" cy="3222065"/>
          </a:xfrm>
          <a:prstGeom prst="rect">
            <a:avLst/>
          </a:prstGeom>
        </p:spPr>
      </p:pic>
      <p:pic>
        <p:nvPicPr>
          <p:cNvPr id="13" name="Picture 12" descr="caminput_T_400hPa_293-303x13.5-22.d63.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 t="25926" r="9771" b="25555"/>
          <a:stretch/>
        </p:blipFill>
        <p:spPr>
          <a:xfrm>
            <a:off x="89246" y="882528"/>
            <a:ext cx="4440834" cy="357449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61999" y="254000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1/8-degree SE-CAM output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40917" y="254000"/>
            <a:ext cx="2627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1/10-degree interpolation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14400" y="4830233"/>
            <a:ext cx="7150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Preliminary assimilations with this grid and case indicate that refined grids can be used in data assimilation using SE-CAM.</a:t>
            </a:r>
          </a:p>
        </p:txBody>
      </p:sp>
    </p:spTree>
    <p:extLst>
      <p:ext uri="{BB962C8B-B14F-4D97-AF65-F5344CB8AC3E}">
        <p14:creationId xmlns:p14="http://schemas.microsoft.com/office/powerpoint/2010/main" val="153290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538162"/>
          </a:xfrm>
        </p:spPr>
        <p:txBody>
          <a:bodyPr>
            <a:normAutofit/>
          </a:bodyPr>
          <a:lstStyle/>
          <a:p>
            <a:r>
              <a:rPr lang="en-US" sz="2400"/>
              <a:t>“Perfect Model” Assimilation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2800"/>
            <a:ext cx="7962900" cy="3928533"/>
          </a:xfrm>
        </p:spPr>
        <p:txBody>
          <a:bodyPr>
            <a:normAutofit/>
          </a:bodyPr>
          <a:lstStyle/>
          <a:p>
            <a:r>
              <a:rPr lang="en-US" sz="2000"/>
              <a:t>A free run of the ~1-degree (ne30, np4) SE-CAM is used as the truth.</a:t>
            </a:r>
          </a:p>
          <a:p>
            <a:r>
              <a:rPr lang="en-US" sz="2000"/>
              <a:t>T, U, and V, observations are taken on 15 levels at 600 approximately uniformly distributed locations at 0Z and 12Z. </a:t>
            </a:r>
          </a:p>
          <a:p>
            <a:r>
              <a:rPr lang="en-US" sz="2000"/>
              <a:t>Random, reasonable, observational error is added to each.</a:t>
            </a:r>
          </a:p>
          <a:p>
            <a:r>
              <a:rPr lang="en-US" sz="2000"/>
              <a:t>An assimilation is performed using 80 members in CESM1_1_1’s multi-instance capability.</a:t>
            </a:r>
          </a:p>
          <a:p>
            <a:r>
              <a:rPr lang="en-US" sz="2000"/>
              <a:t>Get the initial ensemble from random, round-off, T perturbations of a single model state.</a:t>
            </a:r>
          </a:p>
          <a:p>
            <a:r>
              <a:rPr lang="en-US" sz="2000"/>
              <a:t>I allotted 5 nodes/instance, 400 nodes total, and it finished each forecast in ~11 min and each assimilation in ~8 min. 1 node/instance would have worked.  </a:t>
            </a:r>
          </a:p>
          <a:p>
            <a:endParaRPr lang="en-US" sz="20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6596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38"/>
            <a:ext cx="4432300" cy="944562"/>
          </a:xfrm>
        </p:spPr>
        <p:txBody>
          <a:bodyPr>
            <a:normAutofit/>
          </a:bodyPr>
          <a:lstStyle/>
          <a:p>
            <a:pPr algn="l"/>
            <a:r>
              <a:rPr lang="en-US" sz="2400"/>
              <a:t>“Perfect Model” Assimilation Example of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5540"/>
            <a:ext cx="3322319" cy="5105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It’s a fast and easy test; </a:t>
            </a:r>
          </a:p>
        </p:txBody>
      </p:sp>
      <p:pic>
        <p:nvPicPr>
          <p:cNvPr id="5" name="Picture 4" descr="RADIOSONDE_HORIZONTAL_WIND_rmse_totalspread_evolution_200hPa.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7" t="48518" r="5338" b="31297"/>
          <a:stretch/>
        </p:blipFill>
        <p:spPr>
          <a:xfrm>
            <a:off x="679450" y="4406900"/>
            <a:ext cx="8050402" cy="2451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75117" y="3955534"/>
            <a:ext cx="3043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200 hPa horizontal wind error.</a:t>
            </a:r>
          </a:p>
        </p:txBody>
      </p:sp>
      <p:pic>
        <p:nvPicPr>
          <p:cNvPr id="7" name="Picture 6" descr="RADIOSONDE_TEMPERATURE_rmse_bias_profile.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8" t="50741" r="48235" b="7408"/>
          <a:stretch/>
        </p:blipFill>
        <p:spPr>
          <a:xfrm>
            <a:off x="5105400" y="281911"/>
            <a:ext cx="3352800" cy="39675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61354" y="3311659"/>
            <a:ext cx="3367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Temperature bias at obs locations</a:t>
            </a:r>
          </a:p>
        </p:txBody>
      </p:sp>
      <p:cxnSp>
        <p:nvCxnSpPr>
          <p:cNvPr id="10" name="Curved Connector 9"/>
          <p:cNvCxnSpPr/>
          <p:nvPr/>
        </p:nvCxnSpPr>
        <p:spPr>
          <a:xfrm flipV="1">
            <a:off x="4169833" y="3048001"/>
            <a:ext cx="935567" cy="448324"/>
          </a:xfrm>
          <a:prstGeom prst="curved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862896" y="1896348"/>
            <a:ext cx="2947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truth = a natural model state.</a:t>
            </a:r>
          </a:p>
        </p:txBody>
      </p:sp>
      <p:sp>
        <p:nvSpPr>
          <p:cNvPr id="9" name="Rectangle 8"/>
          <p:cNvSpPr/>
          <p:nvPr/>
        </p:nvSpPr>
        <p:spPr>
          <a:xfrm>
            <a:off x="852737" y="1527016"/>
            <a:ext cx="1850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few observations,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2401670"/>
            <a:ext cx="3037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008000"/>
                </a:solidFill>
              </a:rPr>
              <a:t>Not enough days yet to evaluate and claim success.</a:t>
            </a:r>
            <a:r>
              <a:rPr lang="en-US">
                <a:solidFill>
                  <a:srgbClr val="008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3645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660082"/>
          </a:xfrm>
        </p:spPr>
        <p:txBody>
          <a:bodyPr>
            <a:normAutofit/>
          </a:bodyPr>
          <a:lstStyle/>
          <a:p>
            <a:r>
              <a:rPr lang="en-US" sz="280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7440" y="929640"/>
            <a:ext cx="6918960" cy="4525963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sz="2400"/>
              <a:t>Tools exist to use SE-CAM in data assimilation.</a:t>
            </a:r>
          </a:p>
          <a:p>
            <a:pPr>
              <a:buFont typeface="Wingdings" charset="2"/>
              <a:buChar char="Ø"/>
            </a:pPr>
            <a:r>
              <a:rPr lang="en-US" sz="2400"/>
              <a:t>Refined grids are not a mechanical problem.</a:t>
            </a:r>
          </a:p>
          <a:p>
            <a:pPr>
              <a:buFont typeface="Wingdings" charset="2"/>
              <a:buChar char="Ø"/>
            </a:pPr>
            <a:r>
              <a:rPr lang="en-US" sz="2400"/>
              <a:t>Current interpolation scheme works, but efficiency needs to be compared with other schemes.</a:t>
            </a:r>
          </a:p>
          <a:p>
            <a:pPr>
              <a:buFont typeface="Wingdings" charset="2"/>
              <a:buChar char="Ø"/>
            </a:pPr>
            <a:endParaRPr lang="en-US" sz="24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8790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78"/>
            <a:ext cx="8229600" cy="538162"/>
          </a:xfrm>
        </p:spPr>
        <p:txBody>
          <a:bodyPr>
            <a:normAutofit/>
          </a:bodyPr>
          <a:lstStyle/>
          <a:p>
            <a:r>
              <a:rPr lang="en-US" sz="2800"/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840" y="960121"/>
            <a:ext cx="7691120" cy="1935480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"/>
            </a:pPr>
            <a:r>
              <a:rPr lang="en-US" sz="2400"/>
              <a:t>Timing tests vs. other interpolation schemes.</a:t>
            </a:r>
          </a:p>
          <a:p>
            <a:pPr>
              <a:buFont typeface="Wingdings" charset="2"/>
              <a:buChar char=""/>
            </a:pPr>
            <a:r>
              <a:rPr lang="en-US" sz="2400"/>
              <a:t>Assimilations with comprehensive real observation sets.</a:t>
            </a:r>
          </a:p>
          <a:p>
            <a:pPr>
              <a:buFont typeface="Wingdings" charset="2"/>
              <a:buChar char=""/>
            </a:pPr>
            <a:r>
              <a:rPr lang="en-US" sz="2400"/>
              <a:t>Comparison against FV assimilations.</a:t>
            </a:r>
          </a:p>
          <a:p>
            <a:pPr>
              <a:buFont typeface="Wingdings" charset="2"/>
              <a:buChar char=""/>
            </a:pPr>
            <a:r>
              <a:rPr lang="en-US" sz="2400"/>
              <a:t>The usual data assimilation pursuits: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97280" y="2692400"/>
            <a:ext cx="619913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2400"/>
              <a:t>generate initial conditions for forecast studies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2400"/>
              <a:t>identify model biases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2400"/>
              <a:t>sensitivity studies of atmospheric phenomena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2400"/>
              <a:t>observation system simulation experiments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2400"/>
              <a:t> . . .</a:t>
            </a:r>
          </a:p>
          <a:p>
            <a:pPr marL="285750" indent="-285750">
              <a:buFont typeface="Wingdings" charset="2"/>
              <a:buChar char="q"/>
            </a:pPr>
            <a:endParaRPr lang="en-US" sz="24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62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55"/>
            <a:ext cx="8229600" cy="614362"/>
          </a:xfrm>
        </p:spPr>
        <p:txBody>
          <a:bodyPr>
            <a:normAutofit/>
          </a:bodyPr>
          <a:lstStyle/>
          <a:p>
            <a:r>
              <a:rPr lang="en-US" sz="280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9867"/>
            <a:ext cx="8229600" cy="3077634"/>
          </a:xfrm>
        </p:spPr>
        <p:txBody>
          <a:bodyPr>
            <a:normAutofit/>
          </a:bodyPr>
          <a:lstStyle/>
          <a:p>
            <a:r>
              <a:rPr lang="en-US" sz="2400"/>
              <a:t>SE-CAM is/will be the default for "1-degree" and finer CAMs.</a:t>
            </a:r>
          </a:p>
          <a:p>
            <a:r>
              <a:rPr lang="en-US" sz="2400"/>
              <a:t>Refined mesh studies will add to the desire to use CAM in forecast mode for synoptic studies.</a:t>
            </a:r>
          </a:p>
          <a:p>
            <a:r>
              <a:rPr lang="en-US" sz="2400"/>
              <a:t>DA can help with evaluation of SE-CAM.</a:t>
            </a:r>
          </a:p>
          <a:p>
            <a:r>
              <a:rPr lang="en-US" sz="2400"/>
              <a:t>We need the good scaling to make use of current and future supercomputers.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1511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711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9762" b="976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913088" y="377866"/>
            <a:ext cx="58674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Refined mesh grid: all elements are 4-sided, but 3-6 elements may share a </a:t>
            </a:r>
            <a:r>
              <a:rPr lang="en-US" sz="2400" dirty="0" smtClean="0">
                <a:solidFill>
                  <a:srgbClr val="FF0000"/>
                </a:solidFill>
              </a:rPr>
              <a:t>node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9" name="Oval 8"/>
          <p:cNvSpPr/>
          <p:nvPr/>
        </p:nvSpPr>
        <p:spPr>
          <a:xfrm>
            <a:off x="5089464" y="2455371"/>
            <a:ext cx="115876" cy="12057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830445" y="2272192"/>
            <a:ext cx="115876" cy="12057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94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297225" y="470801"/>
            <a:ext cx="2725735" cy="2840443"/>
            <a:chOff x="706800" y="379499"/>
            <a:chExt cx="2725735" cy="2840443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706800" y="379499"/>
              <a:ext cx="1117681" cy="6565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 flipV="1">
              <a:off x="706800" y="379499"/>
              <a:ext cx="192530" cy="11048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909838" y="1487999"/>
              <a:ext cx="1285308" cy="4488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1813796" y="1036097"/>
              <a:ext cx="381350" cy="9007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1824481" y="890854"/>
              <a:ext cx="831149" cy="14524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2655630" y="878632"/>
              <a:ext cx="90834" cy="51209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2195146" y="1390728"/>
              <a:ext cx="551318" cy="54613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746464" y="1390728"/>
              <a:ext cx="556276" cy="2110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2195146" y="1936858"/>
              <a:ext cx="899416" cy="39753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 flipV="1">
              <a:off x="2195146" y="1936858"/>
              <a:ext cx="90834" cy="9040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891348" y="1484312"/>
              <a:ext cx="90834" cy="10547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 flipV="1">
              <a:off x="3094562" y="2334397"/>
              <a:ext cx="337973" cy="88554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979302" y="2539036"/>
              <a:ext cx="1306678" cy="3018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2274793" y="2840902"/>
              <a:ext cx="1157742" cy="37904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H="1">
              <a:off x="3094562" y="1601743"/>
              <a:ext cx="208178" cy="7326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2507346" y="797490"/>
            <a:ext cx="6353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elements at the boundary between coarse grid and refined grid.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485783" y="1693045"/>
            <a:ext cx="605934" cy="606097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Straight Connector 119"/>
          <p:cNvCxnSpPr/>
          <p:nvPr/>
        </p:nvCxnSpPr>
        <p:spPr>
          <a:xfrm flipH="1">
            <a:off x="409714" y="1693045"/>
            <a:ext cx="1076069" cy="1796691"/>
          </a:xfrm>
          <a:prstGeom prst="line">
            <a:avLst/>
          </a:prstGeom>
          <a:ln w="12700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>
            <a:off x="409714" y="2299142"/>
            <a:ext cx="1076069" cy="3784869"/>
          </a:xfrm>
          <a:prstGeom prst="line">
            <a:avLst/>
          </a:prstGeom>
          <a:ln w="12700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2091717" y="1693045"/>
            <a:ext cx="1228469" cy="1796691"/>
          </a:xfrm>
          <a:prstGeom prst="line">
            <a:avLst/>
          </a:prstGeom>
          <a:ln w="12700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2091717" y="2299142"/>
            <a:ext cx="1228469" cy="3784869"/>
          </a:xfrm>
          <a:prstGeom prst="line">
            <a:avLst/>
          </a:prstGeom>
          <a:ln w="12700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Rectangle 162"/>
          <p:cNvSpPr/>
          <p:nvPr/>
        </p:nvSpPr>
        <p:spPr>
          <a:xfrm>
            <a:off x="3858709" y="330572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Each </a:t>
            </a:r>
            <a:r>
              <a:rPr lang="en-US" dirty="0">
                <a:solidFill>
                  <a:srgbClr val="3366FF"/>
                </a:solidFill>
              </a:rPr>
              <a:t>element</a:t>
            </a:r>
            <a:r>
              <a:rPr lang="en-US" dirty="0"/>
              <a:t> has </a:t>
            </a:r>
            <a:r>
              <a:rPr lang="en-US" dirty="0">
                <a:solidFill>
                  <a:srgbClr val="FF0000"/>
                </a:solidFill>
              </a:rPr>
              <a:t>nodes</a:t>
            </a:r>
            <a:r>
              <a:rPr lang="en-US" dirty="0"/>
              <a:t> on its corners, edges, and </a:t>
            </a:r>
            <a:r>
              <a:rPr lang="en-US" dirty="0" smtClean="0"/>
              <a:t>interior.</a:t>
            </a:r>
          </a:p>
          <a:p>
            <a:r>
              <a:rPr lang="en-US" dirty="0" smtClean="0"/>
              <a:t>The nodes form a 3x3 quilt of </a:t>
            </a:r>
            <a:r>
              <a:rPr lang="en-US" dirty="0" smtClean="0">
                <a:solidFill>
                  <a:srgbClr val="008000"/>
                </a:solidFill>
              </a:rPr>
              <a:t>quadrilaterals</a:t>
            </a:r>
            <a:r>
              <a:rPr lang="en-US" dirty="0" smtClean="0"/>
              <a:t> within each element (shown earlier).</a:t>
            </a:r>
            <a:endParaRPr lang="en-US" dirty="0"/>
          </a:p>
        </p:txBody>
      </p:sp>
      <p:sp>
        <p:nvSpPr>
          <p:cNvPr id="189" name="TextBox 188"/>
          <p:cNvSpPr txBox="1"/>
          <p:nvPr/>
        </p:nvSpPr>
        <p:spPr>
          <a:xfrm>
            <a:off x="3858709" y="4702414"/>
            <a:ext cx="45610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each node, store the </a:t>
            </a:r>
            <a:r>
              <a:rPr lang="en-US" dirty="0"/>
              <a:t>the number of quads </a:t>
            </a:r>
            <a:endParaRPr lang="en-US" dirty="0" smtClean="0"/>
          </a:p>
          <a:p>
            <a:r>
              <a:rPr lang="en-US" dirty="0" smtClean="0"/>
              <a:t>and the list of quads which use it as a corner,</a:t>
            </a:r>
          </a:p>
          <a:p>
            <a:r>
              <a:rPr lang="en-US" dirty="0" smtClean="0"/>
              <a:t>once before any assimilation.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409714" y="3489736"/>
            <a:ext cx="2910472" cy="2594275"/>
            <a:chOff x="409714" y="3489736"/>
            <a:chExt cx="2910472" cy="2594275"/>
          </a:xfrm>
        </p:grpSpPr>
        <p:grpSp>
          <p:nvGrpSpPr>
            <p:cNvPr id="165" name="Group 164"/>
            <p:cNvGrpSpPr/>
            <p:nvPr/>
          </p:nvGrpSpPr>
          <p:grpSpPr>
            <a:xfrm>
              <a:off x="409714" y="3489736"/>
              <a:ext cx="2910472" cy="2594275"/>
              <a:chOff x="409714" y="3489736"/>
              <a:chExt cx="2910472" cy="2594275"/>
            </a:xfrm>
          </p:grpSpPr>
          <p:cxnSp>
            <p:nvCxnSpPr>
              <p:cNvPr id="103" name="Straight Connector 102"/>
              <p:cNvCxnSpPr/>
              <p:nvPr/>
            </p:nvCxnSpPr>
            <p:spPr>
              <a:xfrm>
                <a:off x="409714" y="4095833"/>
                <a:ext cx="1501335" cy="546130"/>
              </a:xfrm>
              <a:prstGeom prst="line">
                <a:avLst/>
              </a:prstGeom>
              <a:ln w="12700" cmpd="sng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>
                <a:off x="1414906" y="3489736"/>
                <a:ext cx="496143" cy="1152227"/>
              </a:xfrm>
              <a:prstGeom prst="line">
                <a:avLst/>
              </a:prstGeom>
              <a:ln w="12700" cmpd="sng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flipH="1">
                <a:off x="1911049" y="3489736"/>
                <a:ext cx="1111911" cy="1152227"/>
              </a:xfrm>
              <a:prstGeom prst="line">
                <a:avLst/>
              </a:prstGeom>
              <a:ln w="12700" cmpd="sng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1911049" y="4641963"/>
                <a:ext cx="1409137" cy="620333"/>
              </a:xfrm>
              <a:prstGeom prst="line">
                <a:avLst/>
              </a:prstGeom>
              <a:ln w="12700" cmpd="sng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H="1" flipV="1">
                <a:off x="1911049" y="4641963"/>
                <a:ext cx="180668" cy="1442048"/>
              </a:xfrm>
              <a:prstGeom prst="line">
                <a:avLst/>
              </a:prstGeom>
              <a:ln w="12700" cmpd="sng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Rectangle 116"/>
              <p:cNvSpPr/>
              <p:nvPr/>
            </p:nvSpPr>
            <p:spPr>
              <a:xfrm>
                <a:off x="409714" y="3489736"/>
                <a:ext cx="2910472" cy="25942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1857348" y="4590670"/>
                <a:ext cx="107401" cy="11016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2399945" y="4831339"/>
                <a:ext cx="107401" cy="11016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/>
              <p:cNvSpPr/>
              <p:nvPr/>
            </p:nvSpPr>
            <p:spPr>
              <a:xfrm>
                <a:off x="1984316" y="5495583"/>
                <a:ext cx="107401" cy="11016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935275" y="4277863"/>
                <a:ext cx="107401" cy="11016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1537069" y="3820890"/>
                <a:ext cx="107401" cy="11016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2378335" y="4040748"/>
                <a:ext cx="107401" cy="11016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2870066" y="4222778"/>
                <a:ext cx="107401" cy="11016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2684987" y="5560663"/>
                <a:ext cx="107401" cy="11016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1042676" y="5152127"/>
                <a:ext cx="107401" cy="11016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612811" y="3489736"/>
                <a:ext cx="107401" cy="11016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2023942" y="3489736"/>
                <a:ext cx="107401" cy="11016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3" name="Straight Arrow Connector 142"/>
              <p:cNvCxnSpPr>
                <a:stCxn id="131" idx="6"/>
                <a:endCxn id="132" idx="1"/>
              </p:cNvCxnSpPr>
              <p:nvPr/>
            </p:nvCxnSpPr>
            <p:spPr>
              <a:xfrm>
                <a:off x="1964749" y="4645755"/>
                <a:ext cx="450925" cy="20171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Arrow Connector 147"/>
              <p:cNvCxnSpPr>
                <a:stCxn id="131" idx="1"/>
                <a:endCxn id="135" idx="5"/>
              </p:cNvCxnSpPr>
              <p:nvPr/>
            </p:nvCxnSpPr>
            <p:spPr>
              <a:xfrm flipH="1" flipV="1">
                <a:off x="1628741" y="3914925"/>
                <a:ext cx="244336" cy="69187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Arrow Connector 149"/>
              <p:cNvCxnSpPr>
                <a:stCxn id="131" idx="3"/>
                <a:endCxn id="133" idx="1"/>
              </p:cNvCxnSpPr>
              <p:nvPr/>
            </p:nvCxnSpPr>
            <p:spPr>
              <a:xfrm>
                <a:off x="1873077" y="4684705"/>
                <a:ext cx="126968" cy="82701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Arrow Connector 150"/>
              <p:cNvCxnSpPr>
                <a:stCxn id="131" idx="6"/>
                <a:endCxn id="136" idx="3"/>
              </p:cNvCxnSpPr>
              <p:nvPr/>
            </p:nvCxnSpPr>
            <p:spPr>
              <a:xfrm flipV="1">
                <a:off x="1964749" y="4134783"/>
                <a:ext cx="429315" cy="51097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Arrow Connector 159"/>
              <p:cNvCxnSpPr>
                <a:stCxn id="131" idx="2"/>
                <a:endCxn id="134" idx="6"/>
              </p:cNvCxnSpPr>
              <p:nvPr/>
            </p:nvCxnSpPr>
            <p:spPr>
              <a:xfrm flipH="1" flipV="1">
                <a:off x="1042676" y="4332948"/>
                <a:ext cx="814672" cy="31280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" name="Straight Connector 2"/>
            <p:cNvCxnSpPr>
              <a:stCxn id="131" idx="4"/>
              <a:endCxn id="133" idx="0"/>
            </p:cNvCxnSpPr>
            <p:nvPr/>
          </p:nvCxnSpPr>
          <p:spPr>
            <a:xfrm>
              <a:off x="1911049" y="4700839"/>
              <a:ext cx="126968" cy="794744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139" idx="5"/>
              <a:endCxn id="133" idx="2"/>
            </p:cNvCxnSpPr>
            <p:nvPr/>
          </p:nvCxnSpPr>
          <p:spPr>
            <a:xfrm>
              <a:off x="1134348" y="5246162"/>
              <a:ext cx="849968" cy="304506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134" idx="4"/>
              <a:endCxn id="139" idx="0"/>
            </p:cNvCxnSpPr>
            <p:nvPr/>
          </p:nvCxnSpPr>
          <p:spPr>
            <a:xfrm>
              <a:off x="988976" y="4388032"/>
              <a:ext cx="107401" cy="764095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131" idx="2"/>
              <a:endCxn id="134" idx="5"/>
            </p:cNvCxnSpPr>
            <p:nvPr/>
          </p:nvCxnSpPr>
          <p:spPr>
            <a:xfrm flipH="1" flipV="1">
              <a:off x="1026947" y="4371898"/>
              <a:ext cx="830401" cy="273857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276456" y="4782795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23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99406" y="5061496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24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91897" y="4331507"/>
              <a:ext cx="6526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1001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833569" y="3819781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89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96377" y="3908531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88</a:t>
              </a: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71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0774"/>
            <a:ext cx="8229600" cy="575411"/>
          </a:xfrm>
        </p:spPr>
        <p:txBody>
          <a:bodyPr>
            <a:normAutofit fontScale="90000"/>
          </a:bodyPr>
          <a:lstStyle/>
          <a:p>
            <a:r>
              <a:rPr lang="en-US" sz="2400"/>
              <a:t>The Goal; interpolate fields from nodes to an observation location</a:t>
            </a:r>
          </a:p>
        </p:txBody>
      </p:sp>
      <p:cxnSp>
        <p:nvCxnSpPr>
          <p:cNvPr id="18" name="Straight Connector 17"/>
          <p:cNvCxnSpPr>
            <a:endCxn id="21" idx="1"/>
          </p:cNvCxnSpPr>
          <p:nvPr/>
        </p:nvCxnSpPr>
        <p:spPr>
          <a:xfrm flipH="1" flipV="1">
            <a:off x="2496654" y="3163439"/>
            <a:ext cx="55058" cy="52336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2473849" y="3139424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102514" y="3425403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57940" y="4486392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136933" y="2673809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009476" y="1993602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229229" y="2320862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942191" y="2591814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673845" y="4583264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292654" y="3975156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69392" y="1500677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715394" y="1500677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>
            <a:stCxn id="23" idx="1"/>
          </p:cNvCxnSpPr>
          <p:nvPr/>
        </p:nvCxnSpPr>
        <p:spPr>
          <a:xfrm flipH="1" flipV="1">
            <a:off x="2281280" y="3717649"/>
            <a:ext cx="399465" cy="792758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1448375" y="3661648"/>
            <a:ext cx="716822" cy="350946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2325050" y="3279396"/>
            <a:ext cx="183501" cy="24228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214794" y="2841126"/>
            <a:ext cx="1023825" cy="656535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21" idx="4"/>
            <a:endCxn id="23" idx="0"/>
          </p:cNvCxnSpPr>
          <p:nvPr/>
        </p:nvCxnSpPr>
        <p:spPr>
          <a:xfrm>
            <a:off x="2551710" y="3303411"/>
            <a:ext cx="184091" cy="1182981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29" idx="5"/>
            <a:endCxn id="23" idx="2"/>
          </p:cNvCxnSpPr>
          <p:nvPr/>
        </p:nvCxnSpPr>
        <p:spPr>
          <a:xfrm>
            <a:off x="1425570" y="4115128"/>
            <a:ext cx="1232370" cy="45325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24" idx="4"/>
            <a:endCxn id="29" idx="0"/>
          </p:cNvCxnSpPr>
          <p:nvPr/>
        </p:nvCxnSpPr>
        <p:spPr>
          <a:xfrm>
            <a:off x="1214794" y="2837796"/>
            <a:ext cx="155721" cy="113736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1" idx="2"/>
            <a:endCxn id="24" idx="6"/>
          </p:cNvCxnSpPr>
          <p:nvPr/>
        </p:nvCxnSpPr>
        <p:spPr>
          <a:xfrm flipH="1" flipV="1">
            <a:off x="1292654" y="2755803"/>
            <a:ext cx="1181195" cy="465615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31612" y="3425403"/>
            <a:ext cx="607007" cy="549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24809" y="3840251"/>
            <a:ext cx="607007" cy="549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58912" y="2753658"/>
            <a:ext cx="946269" cy="549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1001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39372" y="1991951"/>
            <a:ext cx="607007" cy="549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89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70515" y="2124056"/>
            <a:ext cx="607007" cy="549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88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057200" y="3368800"/>
            <a:ext cx="4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ob</a:t>
            </a:r>
          </a:p>
        </p:txBody>
      </p:sp>
      <p:cxnSp>
        <p:nvCxnSpPr>
          <p:cNvPr id="105" name="Straight Connector 104"/>
          <p:cNvCxnSpPr>
            <a:stCxn id="30" idx="4"/>
            <a:endCxn id="24" idx="1"/>
          </p:cNvCxnSpPr>
          <p:nvPr/>
        </p:nvCxnSpPr>
        <p:spPr>
          <a:xfrm>
            <a:off x="747253" y="1664664"/>
            <a:ext cx="412485" cy="103316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endCxn id="21" idx="1"/>
          </p:cNvCxnSpPr>
          <p:nvPr/>
        </p:nvCxnSpPr>
        <p:spPr>
          <a:xfrm>
            <a:off x="2133929" y="2157589"/>
            <a:ext cx="362725" cy="100585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30" idx="5"/>
            <a:endCxn id="25" idx="1"/>
          </p:cNvCxnSpPr>
          <p:nvPr/>
        </p:nvCxnSpPr>
        <p:spPr>
          <a:xfrm>
            <a:off x="802308" y="1640649"/>
            <a:ext cx="1229973" cy="37696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stCxn id="31" idx="2"/>
            <a:endCxn id="25" idx="7"/>
          </p:cNvCxnSpPr>
          <p:nvPr/>
        </p:nvCxnSpPr>
        <p:spPr>
          <a:xfrm flipH="1">
            <a:off x="2142392" y="1582671"/>
            <a:ext cx="573002" cy="434946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26" idx="1"/>
          </p:cNvCxnSpPr>
          <p:nvPr/>
        </p:nvCxnSpPr>
        <p:spPr>
          <a:xfrm>
            <a:off x="2853163" y="1664664"/>
            <a:ext cx="398871" cy="680213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26" idx="3"/>
            <a:endCxn id="21" idx="7"/>
          </p:cNvCxnSpPr>
          <p:nvPr/>
        </p:nvCxnSpPr>
        <p:spPr>
          <a:xfrm flipH="1">
            <a:off x="2606765" y="2460834"/>
            <a:ext cx="645269" cy="702605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27" idx="3"/>
            <a:endCxn id="22" idx="7"/>
          </p:cNvCxnSpPr>
          <p:nvPr/>
        </p:nvCxnSpPr>
        <p:spPr>
          <a:xfrm flipH="1">
            <a:off x="3235430" y="2731786"/>
            <a:ext cx="729566" cy="717632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26" idx="5"/>
            <a:endCxn id="27" idx="1"/>
          </p:cNvCxnSpPr>
          <p:nvPr/>
        </p:nvCxnSpPr>
        <p:spPr>
          <a:xfrm>
            <a:off x="3362145" y="2460834"/>
            <a:ext cx="602851" cy="154995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>
            <a:stCxn id="21" idx="5"/>
            <a:endCxn id="22" idx="1"/>
          </p:cNvCxnSpPr>
          <p:nvPr/>
        </p:nvCxnSpPr>
        <p:spPr>
          <a:xfrm>
            <a:off x="2606765" y="3279396"/>
            <a:ext cx="518554" cy="170022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22" idx="4"/>
            <a:endCxn id="28" idx="1"/>
          </p:cNvCxnSpPr>
          <p:nvPr/>
        </p:nvCxnSpPr>
        <p:spPr>
          <a:xfrm>
            <a:off x="3180375" y="3589390"/>
            <a:ext cx="516275" cy="1017889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stCxn id="23" idx="6"/>
            <a:endCxn id="28" idx="2"/>
          </p:cNvCxnSpPr>
          <p:nvPr/>
        </p:nvCxnSpPr>
        <p:spPr>
          <a:xfrm>
            <a:off x="2813661" y="4568386"/>
            <a:ext cx="860184" cy="96872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921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0774"/>
            <a:ext cx="8229600" cy="575411"/>
          </a:xfrm>
        </p:spPr>
        <p:txBody>
          <a:bodyPr>
            <a:normAutofit/>
          </a:bodyPr>
          <a:lstStyle/>
          <a:p>
            <a:r>
              <a:rPr lang="en-US" sz="2400"/>
              <a:t>A Method</a:t>
            </a:r>
          </a:p>
        </p:txBody>
      </p:sp>
      <p:sp>
        <p:nvSpPr>
          <p:cNvPr id="22" name="Oval 21"/>
          <p:cNvSpPr/>
          <p:nvPr/>
        </p:nvSpPr>
        <p:spPr>
          <a:xfrm>
            <a:off x="3102514" y="3425403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009476" y="1993602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229229" y="2320862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942191" y="2591814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673845" y="4583264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69392" y="1500677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715394" y="1500677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824809" y="3840251"/>
            <a:ext cx="607007" cy="549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58912" y="2753658"/>
            <a:ext cx="946269" cy="549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1001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39372" y="1991951"/>
            <a:ext cx="607007" cy="549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89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70515" y="2124056"/>
            <a:ext cx="607007" cy="549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88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136933" y="2673809"/>
            <a:ext cx="1676728" cy="1976570"/>
            <a:chOff x="1136933" y="2673809"/>
            <a:chExt cx="1676728" cy="1976570"/>
          </a:xfrm>
        </p:grpSpPr>
        <p:cxnSp>
          <p:nvCxnSpPr>
            <p:cNvPr id="18" name="Straight Connector 17"/>
            <p:cNvCxnSpPr>
              <a:endCxn id="21" idx="1"/>
            </p:cNvCxnSpPr>
            <p:nvPr/>
          </p:nvCxnSpPr>
          <p:spPr>
            <a:xfrm flipH="1" flipV="1">
              <a:off x="2496654" y="3163439"/>
              <a:ext cx="55058" cy="52336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2473849" y="3139424"/>
              <a:ext cx="155721" cy="16398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2657940" y="4486392"/>
              <a:ext cx="155721" cy="16398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1136933" y="2673809"/>
              <a:ext cx="155721" cy="16398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1292654" y="3975156"/>
              <a:ext cx="155721" cy="16398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Arrow Connector 31"/>
            <p:cNvCxnSpPr>
              <a:stCxn id="23" idx="1"/>
            </p:cNvCxnSpPr>
            <p:nvPr/>
          </p:nvCxnSpPr>
          <p:spPr>
            <a:xfrm flipH="1" flipV="1">
              <a:off x="2281280" y="3717649"/>
              <a:ext cx="399465" cy="792758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1448375" y="3661648"/>
              <a:ext cx="716822" cy="350946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>
              <a:off x="2325050" y="3279396"/>
              <a:ext cx="183501" cy="242280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1214794" y="2841126"/>
              <a:ext cx="1023825" cy="656535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>
              <a:stCxn id="21" idx="4"/>
              <a:endCxn id="23" idx="0"/>
            </p:cNvCxnSpPr>
            <p:nvPr/>
          </p:nvCxnSpPr>
          <p:spPr>
            <a:xfrm>
              <a:off x="2551710" y="3303411"/>
              <a:ext cx="184091" cy="1182981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>
              <a:stCxn id="29" idx="5"/>
              <a:endCxn id="23" idx="2"/>
            </p:cNvCxnSpPr>
            <p:nvPr/>
          </p:nvCxnSpPr>
          <p:spPr>
            <a:xfrm>
              <a:off x="1425570" y="4115128"/>
              <a:ext cx="1232370" cy="453258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>
              <a:stCxn id="24" idx="4"/>
              <a:endCxn id="29" idx="0"/>
            </p:cNvCxnSpPr>
            <p:nvPr/>
          </p:nvCxnSpPr>
          <p:spPr>
            <a:xfrm>
              <a:off x="1214794" y="2837796"/>
              <a:ext cx="155721" cy="113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21" idx="2"/>
              <a:endCxn id="24" idx="6"/>
            </p:cNvCxnSpPr>
            <p:nvPr/>
          </p:nvCxnSpPr>
          <p:spPr>
            <a:xfrm flipH="1" flipV="1">
              <a:off x="1292654" y="2755803"/>
              <a:ext cx="1181195" cy="465615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631612" y="3425403"/>
              <a:ext cx="607007" cy="5497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23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057200" y="3368800"/>
              <a:ext cx="4276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ob</a:t>
              </a:r>
            </a:p>
          </p:txBody>
        </p:sp>
      </p:grpSp>
      <p:cxnSp>
        <p:nvCxnSpPr>
          <p:cNvPr id="105" name="Straight Connector 104"/>
          <p:cNvCxnSpPr>
            <a:stCxn id="30" idx="4"/>
            <a:endCxn id="24" idx="1"/>
          </p:cNvCxnSpPr>
          <p:nvPr/>
        </p:nvCxnSpPr>
        <p:spPr>
          <a:xfrm>
            <a:off x="747253" y="1664664"/>
            <a:ext cx="412485" cy="103316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endCxn id="21" idx="1"/>
          </p:cNvCxnSpPr>
          <p:nvPr/>
        </p:nvCxnSpPr>
        <p:spPr>
          <a:xfrm>
            <a:off x="2133929" y="2157589"/>
            <a:ext cx="362725" cy="100585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30" idx="5"/>
            <a:endCxn id="25" idx="1"/>
          </p:cNvCxnSpPr>
          <p:nvPr/>
        </p:nvCxnSpPr>
        <p:spPr>
          <a:xfrm>
            <a:off x="802308" y="1640649"/>
            <a:ext cx="1229973" cy="37696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stCxn id="31" idx="2"/>
            <a:endCxn id="25" idx="7"/>
          </p:cNvCxnSpPr>
          <p:nvPr/>
        </p:nvCxnSpPr>
        <p:spPr>
          <a:xfrm flipH="1">
            <a:off x="2142392" y="1582671"/>
            <a:ext cx="573002" cy="434946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26" idx="1"/>
          </p:cNvCxnSpPr>
          <p:nvPr/>
        </p:nvCxnSpPr>
        <p:spPr>
          <a:xfrm>
            <a:off x="2853163" y="1664664"/>
            <a:ext cx="398871" cy="680213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26" idx="3"/>
            <a:endCxn id="21" idx="7"/>
          </p:cNvCxnSpPr>
          <p:nvPr/>
        </p:nvCxnSpPr>
        <p:spPr>
          <a:xfrm flipH="1">
            <a:off x="2606765" y="2460834"/>
            <a:ext cx="645269" cy="702605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27" idx="3"/>
            <a:endCxn id="22" idx="7"/>
          </p:cNvCxnSpPr>
          <p:nvPr/>
        </p:nvCxnSpPr>
        <p:spPr>
          <a:xfrm flipH="1">
            <a:off x="3235430" y="2731786"/>
            <a:ext cx="729566" cy="717632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26" idx="5"/>
            <a:endCxn id="27" idx="1"/>
          </p:cNvCxnSpPr>
          <p:nvPr/>
        </p:nvCxnSpPr>
        <p:spPr>
          <a:xfrm>
            <a:off x="3362145" y="2460834"/>
            <a:ext cx="602851" cy="154995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>
            <a:stCxn id="21" idx="5"/>
            <a:endCxn id="22" idx="1"/>
          </p:cNvCxnSpPr>
          <p:nvPr/>
        </p:nvCxnSpPr>
        <p:spPr>
          <a:xfrm>
            <a:off x="2606765" y="3279396"/>
            <a:ext cx="518554" cy="170022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22" idx="4"/>
            <a:endCxn id="28" idx="1"/>
          </p:cNvCxnSpPr>
          <p:nvPr/>
        </p:nvCxnSpPr>
        <p:spPr>
          <a:xfrm>
            <a:off x="3180375" y="3589390"/>
            <a:ext cx="516275" cy="1017889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stCxn id="23" idx="6"/>
            <a:endCxn id="28" idx="2"/>
          </p:cNvCxnSpPr>
          <p:nvPr/>
        </p:nvCxnSpPr>
        <p:spPr>
          <a:xfrm>
            <a:off x="2813661" y="4568386"/>
            <a:ext cx="860184" cy="96872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629614" y="1044638"/>
            <a:ext cx="3801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/>
              <a:t>Identify the node closest to the ob.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29615" y="2591814"/>
            <a:ext cx="35170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2"/>
            </a:pPr>
            <a:r>
              <a:rPr lang="en-US"/>
              <a:t>Identify the quad which has the ‘closest’ node as one corner and contains the ob.     (It may be necessary to use the 2</a:t>
            </a:r>
            <a:r>
              <a:rPr lang="en-US" baseline="30000"/>
              <a:t>nd</a:t>
            </a:r>
            <a:r>
              <a:rPr lang="en-US"/>
              <a:t> closest node in some cases.)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29614" y="4156378"/>
            <a:ext cx="41456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3"/>
            </a:pPr>
            <a:r>
              <a:rPr lang="en-US"/>
              <a:t>Map the quad corners’ locations and ob location (all in (lon,lat) coordinates) to the unit square, where interpolation is easy.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95747" y="1317483"/>
            <a:ext cx="36910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/>
              <a:t>Use DART’s get_close mechanism to identify candidates.</a:t>
            </a:r>
          </a:p>
          <a:p>
            <a:pPr marL="342900" indent="-342900">
              <a:buFont typeface="+mj-lt"/>
              <a:buAutoNum type="alphaLcParenR"/>
            </a:pPr>
            <a:r>
              <a:rPr lang="en-US"/>
              <a:t>Sort them by distance (along great circles).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410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/>
          <p:cNvGrpSpPr/>
          <p:nvPr/>
        </p:nvGrpSpPr>
        <p:grpSpPr>
          <a:xfrm>
            <a:off x="240146" y="2069570"/>
            <a:ext cx="4551060" cy="4131225"/>
            <a:chOff x="240146" y="1016684"/>
            <a:chExt cx="4551060" cy="4131225"/>
          </a:xfrm>
        </p:grpSpPr>
        <p:cxnSp>
          <p:nvCxnSpPr>
            <p:cNvPr id="23" name="Straight Connector 22"/>
            <p:cNvCxnSpPr/>
            <p:nvPr/>
          </p:nvCxnSpPr>
          <p:spPr>
            <a:xfrm flipH="1" flipV="1">
              <a:off x="636085" y="1414346"/>
              <a:ext cx="1020994" cy="2680199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26" idx="0"/>
              <a:endCxn id="4" idx="7"/>
            </p:cNvCxnSpPr>
            <p:nvPr/>
          </p:nvCxnSpPr>
          <p:spPr>
            <a:xfrm flipH="1" flipV="1">
              <a:off x="688375" y="1420947"/>
              <a:ext cx="2981675" cy="544366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37" idx="5"/>
              <a:endCxn id="4" idx="6"/>
            </p:cNvCxnSpPr>
            <p:nvPr/>
          </p:nvCxnSpPr>
          <p:spPr>
            <a:xfrm flipH="1" flipV="1">
              <a:off x="664197" y="1453787"/>
              <a:ext cx="3681180" cy="3394491"/>
            </a:xfrm>
            <a:prstGeom prst="straightConnector1">
              <a:avLst/>
            </a:prstGeom>
            <a:ln>
              <a:solidFill>
                <a:srgbClr val="FF6600"/>
              </a:solidFill>
              <a:prstDash val="dot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3"/>
            <p:cNvSpPr/>
            <p:nvPr/>
          </p:nvSpPr>
          <p:spPr>
            <a:xfrm rot="3651266">
              <a:off x="578360" y="1350890"/>
              <a:ext cx="115448" cy="1049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 rot="3651266">
              <a:off x="3638075" y="1937155"/>
              <a:ext cx="115448" cy="1049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3651266">
              <a:off x="1056861" y="1435678"/>
              <a:ext cx="115448" cy="1049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 rot="3651266">
              <a:off x="1598714" y="4035453"/>
              <a:ext cx="115448" cy="1049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3651266">
              <a:off x="4226236" y="4469112"/>
              <a:ext cx="115448" cy="1049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>
              <a:stCxn id="37" idx="3"/>
            </p:cNvCxnSpPr>
            <p:nvPr/>
          </p:nvCxnSpPr>
          <p:spPr>
            <a:xfrm flipH="1" flipV="1">
              <a:off x="1684551" y="4163910"/>
              <a:ext cx="2621068" cy="61307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endCxn id="26" idx="0"/>
            </p:cNvCxnSpPr>
            <p:nvPr/>
          </p:nvCxnSpPr>
          <p:spPr>
            <a:xfrm flipH="1" flipV="1">
              <a:off x="3670050" y="1965313"/>
              <a:ext cx="687860" cy="2868232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 rot="3651266">
              <a:off x="4300186" y="4742074"/>
              <a:ext cx="115448" cy="1049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Arrow Connector 40"/>
            <p:cNvCxnSpPr>
              <a:stCxn id="25" idx="0"/>
              <a:endCxn id="8" idx="7"/>
            </p:cNvCxnSpPr>
            <p:nvPr/>
          </p:nvCxnSpPr>
          <p:spPr>
            <a:xfrm flipH="1" flipV="1">
              <a:off x="1166876" y="1505735"/>
              <a:ext cx="3148314" cy="2995000"/>
            </a:xfrm>
            <a:prstGeom prst="straightConnector1">
              <a:avLst/>
            </a:prstGeom>
            <a:ln>
              <a:solidFill>
                <a:srgbClr val="FF6600"/>
              </a:solidFill>
              <a:prstDash val="dot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 rot="2864853">
              <a:off x="2958387" y="3140880"/>
              <a:ext cx="7977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d</a:t>
              </a:r>
              <a:r>
                <a:rPr lang="en-US" baseline="-25000"/>
                <a:t>s</a:t>
              </a:r>
              <a:r>
                <a:rPr lang="en-US"/>
                <a:t>(3,1)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 rot="2404696">
              <a:off x="2529996" y="3510213"/>
              <a:ext cx="8025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d</a:t>
              </a:r>
              <a:r>
                <a:rPr lang="en-US" baseline="-25000"/>
                <a:t>c</a:t>
              </a:r>
              <a:r>
                <a:rPr lang="en-US"/>
                <a:t>(3,1)</a:t>
              </a:r>
            </a:p>
          </p:txBody>
        </p:sp>
        <p:sp>
          <p:nvSpPr>
            <p:cNvPr id="7" name="Block Arc 6"/>
            <p:cNvSpPr/>
            <p:nvPr/>
          </p:nvSpPr>
          <p:spPr>
            <a:xfrm rot="15490171">
              <a:off x="57272" y="2611164"/>
              <a:ext cx="2724860" cy="316226"/>
            </a:xfrm>
            <a:prstGeom prst="blockArc">
              <a:avLst>
                <a:gd name="adj1" fmla="val 10800000"/>
                <a:gd name="adj2" fmla="val 21505948"/>
                <a:gd name="adj3" fmla="val 711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Block Arc 23"/>
            <p:cNvSpPr/>
            <p:nvPr/>
          </p:nvSpPr>
          <p:spPr>
            <a:xfrm rot="699953">
              <a:off x="1044462" y="1607599"/>
              <a:ext cx="2724860" cy="316226"/>
            </a:xfrm>
            <a:prstGeom prst="blockArc">
              <a:avLst>
                <a:gd name="adj1" fmla="val 10800000"/>
                <a:gd name="adj2" fmla="val 21505948"/>
                <a:gd name="adj3" fmla="val 711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Block Arc 24"/>
            <p:cNvSpPr/>
            <p:nvPr/>
          </p:nvSpPr>
          <p:spPr>
            <a:xfrm rot="11342834">
              <a:off x="1608390" y="4128558"/>
              <a:ext cx="2724860" cy="316226"/>
            </a:xfrm>
            <a:prstGeom prst="blockArc">
              <a:avLst>
                <a:gd name="adj1" fmla="val 10800000"/>
                <a:gd name="adj2" fmla="val 21505948"/>
                <a:gd name="adj3" fmla="val 711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Block Arc 25"/>
            <p:cNvSpPr/>
            <p:nvPr/>
          </p:nvSpPr>
          <p:spPr>
            <a:xfrm rot="4541536">
              <a:off x="2655143" y="3113437"/>
              <a:ext cx="2696101" cy="316226"/>
            </a:xfrm>
            <a:prstGeom prst="blockArc">
              <a:avLst>
                <a:gd name="adj1" fmla="val 10800000"/>
                <a:gd name="adj2" fmla="val 21492798"/>
                <a:gd name="adj3" fmla="val 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41806" y="3286257"/>
              <a:ext cx="16349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d</a:t>
              </a:r>
              <a:r>
                <a:rPr lang="en-US" baseline="-25000"/>
                <a:t>c</a:t>
              </a:r>
              <a:r>
                <a:rPr lang="en-US"/>
                <a:t>(0,1) = d</a:t>
              </a:r>
              <a:r>
                <a:rPr lang="en-US" baseline="-25000"/>
                <a:t>s</a:t>
              </a:r>
              <a:r>
                <a:rPr lang="en-US"/>
                <a:t>(0,1) 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17913" y="4253501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0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40146" y="101668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775408" y="1547442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489546" y="4778577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3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 rot="2635422">
              <a:off x="2970287" y="3286257"/>
              <a:ext cx="3124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/>
                <a:t>≠</a:t>
              </a: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505339" y="23963"/>
            <a:ext cx="3469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Details of mapping to (x,y)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44218" y="898624"/>
            <a:ext cx="38988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/>
              <a:t>Bearings and distances from origin to corners 1, 2, and 3 are preserved. So all obs inside of sides 0-1 and 0-3 of the sphere quad will be inside the plane quad.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But other distances are distorted and obs inside sides 1-2 and 2-3 may not be inside the plane quad.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520147" y="1157849"/>
            <a:ext cx="2888203" cy="701139"/>
            <a:chOff x="520147" y="826042"/>
            <a:chExt cx="2888203" cy="701139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541806" y="1060293"/>
              <a:ext cx="64672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20147" y="1360641"/>
              <a:ext cx="646729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1230250" y="826042"/>
              <a:ext cx="2178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quad on the sphere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30249" y="1157849"/>
              <a:ext cx="1893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quad on the plane</a:t>
              </a: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794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162" y="-81368"/>
            <a:ext cx="8229600" cy="712011"/>
          </a:xfrm>
        </p:spPr>
        <p:txBody>
          <a:bodyPr>
            <a:normAutofit/>
          </a:bodyPr>
          <a:lstStyle/>
          <a:p>
            <a:r>
              <a:rPr lang="en-US" sz="3200"/>
              <a:t>But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9883" y="524813"/>
            <a:ext cx="80381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This implies a linear interpolation of longitude and latitude between the corners,</a:t>
            </a:r>
          </a:p>
          <a:p>
            <a:r>
              <a:rPr lang="en-US"/>
              <a:t>which is inconsistent with the quad boundaries, which are great circle segments.</a:t>
            </a:r>
          </a:p>
          <a:p>
            <a:r>
              <a:rPr lang="en-US"/>
              <a:t>Obs just inside a quad boundary can appear outside the unit square boundary,</a:t>
            </a:r>
          </a:p>
          <a:p>
            <a:r>
              <a:rPr lang="en-US"/>
              <a:t>and vice versa.</a:t>
            </a:r>
          </a:p>
        </p:txBody>
      </p:sp>
      <p:pic>
        <p:nvPicPr>
          <p:cNvPr id="5" name="Picture 4" descr="lat_err.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0" t="23723" r="8446" b="24392"/>
          <a:stretch/>
        </p:blipFill>
        <p:spPr>
          <a:xfrm>
            <a:off x="94458" y="2589687"/>
            <a:ext cx="4491974" cy="3558235"/>
          </a:xfrm>
          <a:prstGeom prst="rect">
            <a:avLst/>
          </a:prstGeom>
        </p:spPr>
      </p:pic>
      <p:pic>
        <p:nvPicPr>
          <p:cNvPr id="6" name="Picture 5" descr="lon_err_log.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5" t="23723" r="9833" b="24392"/>
          <a:stretch/>
        </p:blipFill>
        <p:spPr>
          <a:xfrm>
            <a:off x="4798960" y="2589687"/>
            <a:ext cx="4345040" cy="35582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7145" y="1578878"/>
            <a:ext cx="74201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Here are the errors of the positions of the (~1-degree) quad edge midpoints, as calculated by linear interpolation, relative to a spherical coordinate mid-point formula.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1435" y="6133587"/>
            <a:ext cx="7574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It’s most likely near the poles, but it can happen anywhere.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388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761"/>
            <a:ext cx="8229600" cy="544071"/>
          </a:xfrm>
        </p:spPr>
        <p:txBody>
          <a:bodyPr>
            <a:normAutofit/>
          </a:bodyPr>
          <a:lstStyle/>
          <a:p>
            <a:r>
              <a:rPr lang="en-US" sz="2400"/>
              <a:t>An intermediate map solves the problem.</a:t>
            </a:r>
          </a:p>
        </p:txBody>
      </p:sp>
      <p:cxnSp>
        <p:nvCxnSpPr>
          <p:cNvPr id="6" name="Straight Connector 5"/>
          <p:cNvCxnSpPr>
            <a:endCxn id="7" idx="1"/>
          </p:cNvCxnSpPr>
          <p:nvPr/>
        </p:nvCxnSpPr>
        <p:spPr>
          <a:xfrm flipH="1" flipV="1">
            <a:off x="2593165" y="2257148"/>
            <a:ext cx="55058" cy="52336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2570360" y="2233133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754451" y="3580101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233444" y="1767518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389165" y="3068865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544886" y="2755357"/>
            <a:ext cx="716822" cy="350946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4"/>
            <a:endCxn id="8" idx="0"/>
          </p:cNvCxnSpPr>
          <p:nvPr/>
        </p:nvCxnSpPr>
        <p:spPr>
          <a:xfrm>
            <a:off x="2648221" y="2397120"/>
            <a:ext cx="184091" cy="1182981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0" idx="5"/>
            <a:endCxn id="8" idx="2"/>
          </p:cNvCxnSpPr>
          <p:nvPr/>
        </p:nvCxnSpPr>
        <p:spPr>
          <a:xfrm>
            <a:off x="1522081" y="3208837"/>
            <a:ext cx="1232370" cy="45325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9" idx="4"/>
            <a:endCxn id="10" idx="0"/>
          </p:cNvCxnSpPr>
          <p:nvPr/>
        </p:nvCxnSpPr>
        <p:spPr>
          <a:xfrm>
            <a:off x="1311305" y="1931505"/>
            <a:ext cx="155721" cy="113736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7" idx="2"/>
            <a:endCxn id="9" idx="6"/>
          </p:cNvCxnSpPr>
          <p:nvPr/>
        </p:nvCxnSpPr>
        <p:spPr>
          <a:xfrm flipH="1" flipV="1">
            <a:off x="1389165" y="1849512"/>
            <a:ext cx="1181195" cy="465615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153711" y="2462509"/>
            <a:ext cx="4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9716" y="1385508"/>
            <a:ext cx="92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(-50,89)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6399" y="3374756"/>
            <a:ext cx="127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(-49.5,88.5)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403894" y="3786482"/>
            <a:ext cx="1142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(129.5,88)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471786" y="1842708"/>
            <a:ext cx="96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(130,89)</a:t>
            </a:r>
          </a:p>
        </p:txBody>
      </p:sp>
      <p:sp>
        <p:nvSpPr>
          <p:cNvPr id="77" name="Freeform 76"/>
          <p:cNvSpPr/>
          <p:nvPr/>
        </p:nvSpPr>
        <p:spPr>
          <a:xfrm>
            <a:off x="1353889" y="1516053"/>
            <a:ext cx="4601790" cy="436131"/>
          </a:xfrm>
          <a:custGeom>
            <a:avLst/>
            <a:gdLst>
              <a:gd name="connsiteX0" fmla="*/ 0 w 4145630"/>
              <a:gd name="connsiteY0" fmla="*/ 310298 h 551712"/>
              <a:gd name="connsiteX1" fmla="*/ 3022637 w 4145630"/>
              <a:gd name="connsiteY1" fmla="*/ 5906 h 551712"/>
              <a:gd name="connsiteX2" fmla="*/ 4145630 w 4145630"/>
              <a:gd name="connsiteY2" fmla="*/ 551712 h 55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45630" h="551712">
                <a:moveTo>
                  <a:pt x="0" y="310298"/>
                </a:moveTo>
                <a:cubicBezTo>
                  <a:pt x="1165849" y="137984"/>
                  <a:pt x="2331699" y="-34330"/>
                  <a:pt x="3022637" y="5906"/>
                </a:cubicBezTo>
                <a:cubicBezTo>
                  <a:pt x="3713575" y="46142"/>
                  <a:pt x="3960214" y="460744"/>
                  <a:pt x="4145630" y="551712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1751517" y="995905"/>
            <a:ext cx="108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(lon</a:t>
            </a:r>
            <a:r>
              <a:rPr lang="en-US" baseline="-25000"/>
              <a:t>n</a:t>
            </a:r>
            <a:r>
              <a:rPr lang="en-US"/>
              <a:t>,lat</a:t>
            </a:r>
            <a:r>
              <a:rPr lang="en-US" baseline="-25000"/>
              <a:t>n</a:t>
            </a:r>
            <a:r>
              <a:rPr lang="en-US"/>
              <a:t>)</a:t>
            </a:r>
          </a:p>
        </p:txBody>
      </p:sp>
      <p:cxnSp>
        <p:nvCxnSpPr>
          <p:cNvPr id="53" name="Straight Connector 52"/>
          <p:cNvCxnSpPr>
            <a:endCxn id="58" idx="1"/>
          </p:cNvCxnSpPr>
          <p:nvPr/>
        </p:nvCxnSpPr>
        <p:spPr>
          <a:xfrm flipH="1" flipV="1">
            <a:off x="7237539" y="2441814"/>
            <a:ext cx="55058" cy="52336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7214734" y="2417799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7398825" y="3764767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5877818" y="1952184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6033539" y="3253531"/>
            <a:ext cx="155721" cy="16398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Arrow Connector 63"/>
          <p:cNvCxnSpPr/>
          <p:nvPr/>
        </p:nvCxnSpPr>
        <p:spPr>
          <a:xfrm flipV="1">
            <a:off x="6151574" y="2578722"/>
            <a:ext cx="1071084" cy="719775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58" idx="4"/>
            <a:endCxn id="59" idx="0"/>
          </p:cNvCxnSpPr>
          <p:nvPr/>
        </p:nvCxnSpPr>
        <p:spPr>
          <a:xfrm>
            <a:off x="7292595" y="2581786"/>
            <a:ext cx="184091" cy="1182981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61" idx="5"/>
            <a:endCxn id="59" idx="2"/>
          </p:cNvCxnSpPr>
          <p:nvPr/>
        </p:nvCxnSpPr>
        <p:spPr>
          <a:xfrm>
            <a:off x="6166455" y="3393503"/>
            <a:ext cx="1232370" cy="45325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60" idx="4"/>
            <a:endCxn id="61" idx="0"/>
          </p:cNvCxnSpPr>
          <p:nvPr/>
        </p:nvCxnSpPr>
        <p:spPr>
          <a:xfrm>
            <a:off x="5955679" y="2116171"/>
            <a:ext cx="155721" cy="113736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58" idx="2"/>
            <a:endCxn id="60" idx="6"/>
          </p:cNvCxnSpPr>
          <p:nvPr/>
        </p:nvCxnSpPr>
        <p:spPr>
          <a:xfrm flipH="1" flipV="1">
            <a:off x="6033539" y="2034178"/>
            <a:ext cx="1181195" cy="465615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5117674" y="1925599"/>
            <a:ext cx="742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(x</a:t>
            </a:r>
            <a:r>
              <a:rPr lang="en-US" baseline="-25000"/>
              <a:t>1</a:t>
            </a:r>
            <a:r>
              <a:rPr lang="en-US"/>
              <a:t>,y</a:t>
            </a:r>
            <a:r>
              <a:rPr lang="en-US" baseline="-25000"/>
              <a:t>1</a:t>
            </a:r>
            <a:r>
              <a:rPr lang="en-US"/>
              <a:t>)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339442" y="3059679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(0,0)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048268" y="3971148"/>
            <a:ext cx="69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(x</a:t>
            </a:r>
            <a:r>
              <a:rPr lang="en-US" baseline="-25000"/>
              <a:t>3</a:t>
            </a:r>
            <a:r>
              <a:rPr lang="en-US"/>
              <a:t>,0)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116160" y="2027374"/>
            <a:ext cx="742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(x</a:t>
            </a:r>
            <a:r>
              <a:rPr lang="en-US" baseline="-25000"/>
              <a:t>2</a:t>
            </a:r>
            <a:r>
              <a:rPr lang="en-US"/>
              <a:t>,y</a:t>
            </a:r>
            <a:r>
              <a:rPr lang="en-US" baseline="-25000"/>
              <a:t>2</a:t>
            </a:r>
            <a:r>
              <a:rPr lang="en-US"/>
              <a:t>)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111400" y="995905"/>
            <a:ext cx="748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(x</a:t>
            </a:r>
            <a:r>
              <a:rPr lang="en-US" baseline="-25000"/>
              <a:t>n</a:t>
            </a:r>
            <a:r>
              <a:rPr lang="en-US"/>
              <a:t>,y</a:t>
            </a:r>
            <a:r>
              <a:rPr lang="en-US" baseline="-25000"/>
              <a:t>n</a:t>
            </a:r>
            <a:r>
              <a:rPr lang="en-US"/>
              <a:t>)</a:t>
            </a:r>
          </a:p>
        </p:txBody>
      </p:sp>
      <p:sp>
        <p:nvSpPr>
          <p:cNvPr id="3" name="Freeform 2"/>
          <p:cNvSpPr/>
          <p:nvPr/>
        </p:nvSpPr>
        <p:spPr>
          <a:xfrm>
            <a:off x="2697283" y="1615351"/>
            <a:ext cx="4575936" cy="798791"/>
          </a:xfrm>
          <a:custGeom>
            <a:avLst/>
            <a:gdLst>
              <a:gd name="connsiteX0" fmla="*/ 0 w 4575936"/>
              <a:gd name="connsiteY0" fmla="*/ 662339 h 798791"/>
              <a:gd name="connsiteX1" fmla="*/ 3274523 w 4575936"/>
              <a:gd name="connsiteY1" fmla="*/ 1074 h 798791"/>
              <a:gd name="connsiteX2" fmla="*/ 4575936 w 4575936"/>
              <a:gd name="connsiteY2" fmla="*/ 798791 h 79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75936" h="798791">
                <a:moveTo>
                  <a:pt x="0" y="662339"/>
                </a:moveTo>
                <a:cubicBezTo>
                  <a:pt x="1255933" y="320335"/>
                  <a:pt x="2511867" y="-21668"/>
                  <a:pt x="3274523" y="1074"/>
                </a:cubicBezTo>
                <a:cubicBezTo>
                  <a:pt x="4037179" y="23816"/>
                  <a:pt x="4362532" y="665838"/>
                  <a:pt x="4575936" y="798791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2938674" y="3684191"/>
            <a:ext cx="4491974" cy="361341"/>
          </a:xfrm>
          <a:custGeom>
            <a:avLst/>
            <a:gdLst>
              <a:gd name="connsiteX0" fmla="*/ 0 w 4491974"/>
              <a:gd name="connsiteY0" fmla="*/ 0 h 361341"/>
              <a:gd name="connsiteX1" fmla="*/ 2970160 w 4491974"/>
              <a:gd name="connsiteY1" fmla="*/ 356873 h 361341"/>
              <a:gd name="connsiteX2" fmla="*/ 4491974 w 4491974"/>
              <a:gd name="connsiteY2" fmla="*/ 209925 h 36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91974" h="361341">
                <a:moveTo>
                  <a:pt x="0" y="0"/>
                </a:moveTo>
                <a:cubicBezTo>
                  <a:pt x="1110749" y="160943"/>
                  <a:pt x="2221498" y="321886"/>
                  <a:pt x="2970160" y="356873"/>
                </a:cubicBezTo>
                <a:cubicBezTo>
                  <a:pt x="3718822" y="391860"/>
                  <a:pt x="4491974" y="209925"/>
                  <a:pt x="4491974" y="209925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1563795" y="3208837"/>
            <a:ext cx="4502468" cy="1131643"/>
          </a:xfrm>
          <a:custGeom>
            <a:avLst/>
            <a:gdLst>
              <a:gd name="connsiteX0" fmla="*/ 0 w 4502468"/>
              <a:gd name="connsiteY0" fmla="*/ 0 h 1512642"/>
              <a:gd name="connsiteX1" fmla="*/ 1185965 w 4502468"/>
              <a:gd name="connsiteY1" fmla="*/ 1511462 h 1512642"/>
              <a:gd name="connsiteX2" fmla="*/ 4502468 w 4502468"/>
              <a:gd name="connsiteY2" fmla="*/ 272903 h 151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02468" h="1512642">
                <a:moveTo>
                  <a:pt x="0" y="0"/>
                </a:moveTo>
                <a:cubicBezTo>
                  <a:pt x="217777" y="732989"/>
                  <a:pt x="435554" y="1465978"/>
                  <a:pt x="1185965" y="1511462"/>
                </a:cubicBezTo>
                <a:cubicBezTo>
                  <a:pt x="1936376" y="1556946"/>
                  <a:pt x="4502468" y="272903"/>
                  <a:pt x="4502468" y="272903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727461" y="2519112"/>
            <a:ext cx="383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  <a:r>
              <a:rPr lang="en-US" baseline="-25000"/>
              <a:t>1</a:t>
            </a:r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6496569" y="2549089"/>
            <a:ext cx="383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  <a:r>
              <a:rPr lang="en-US" baseline="-25000"/>
              <a:t>2</a:t>
            </a:r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6496569" y="3499525"/>
            <a:ext cx="383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  <a:r>
              <a:rPr lang="en-US" baseline="-25000"/>
              <a:t>3</a:t>
            </a:r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395891" y="308761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Θ</a:t>
            </a:r>
            <a:r>
              <a:rPr lang="en-US" baseline="-25000"/>
              <a:t>2</a:t>
            </a:r>
            <a:endParaRPr lang="en-US"/>
          </a:p>
        </p:txBody>
      </p:sp>
      <p:sp>
        <p:nvSpPr>
          <p:cNvPr id="40" name="Arc 39"/>
          <p:cNvSpPr/>
          <p:nvPr/>
        </p:nvSpPr>
        <p:spPr>
          <a:xfrm rot="2872111">
            <a:off x="5945300" y="2775652"/>
            <a:ext cx="914400" cy="9144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/>
          <p:cNvSpPr txBox="1"/>
          <p:nvPr/>
        </p:nvSpPr>
        <p:spPr>
          <a:xfrm>
            <a:off x="1909465" y="2902949"/>
            <a:ext cx="1008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Θ</a:t>
            </a:r>
            <a:r>
              <a:rPr lang="en-US" baseline="-25000"/>
              <a:t>o</a:t>
            </a:r>
            <a:r>
              <a:rPr lang="en-US"/>
              <a:t>=β</a:t>
            </a:r>
            <a:r>
              <a:rPr lang="en-US" baseline="-25000"/>
              <a:t>3</a:t>
            </a:r>
            <a:r>
              <a:rPr lang="en-US"/>
              <a:t>-β</a:t>
            </a:r>
            <a:r>
              <a:rPr lang="en-US" baseline="-25000"/>
              <a:t>o</a:t>
            </a:r>
            <a:endParaRPr lang="en-US"/>
          </a:p>
        </p:txBody>
      </p:sp>
      <p:sp>
        <p:nvSpPr>
          <p:cNvPr id="108" name="Arc 107"/>
          <p:cNvSpPr/>
          <p:nvPr/>
        </p:nvSpPr>
        <p:spPr>
          <a:xfrm rot="2872111">
            <a:off x="1400672" y="2664466"/>
            <a:ext cx="914400" cy="9144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/>
          <p:cNvSpPr txBox="1"/>
          <p:nvPr/>
        </p:nvSpPr>
        <p:spPr>
          <a:xfrm>
            <a:off x="1654240" y="2549089"/>
            <a:ext cx="38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  <a:r>
              <a:rPr lang="en-US" baseline="-25000"/>
              <a:t>o</a:t>
            </a:r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94733" y="4502054"/>
            <a:ext cx="6714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548640"/>
            <a:r>
              <a:rPr lang="en-US"/>
              <a:t>β = the bearing; the direction from one point on a sphere to another, along a great circle.  North is 0.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50708" y="440844"/>
            <a:ext cx="7085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Map the curved (lon,lat) space of each quad into its own flat (x,y) space of approximately the same shape.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29144" y="5159223"/>
            <a:ext cx="6829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β = atan2( sin(Δλ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cos</a:t>
            </a:r>
            <a:r>
              <a:rPr lang="el-GR" dirty="0"/>
              <a:t>(φ</a:t>
            </a:r>
            <a:r>
              <a:rPr lang="el-GR" baseline="-25000" dirty="0"/>
              <a:t>2</a:t>
            </a:r>
            <a:r>
              <a:rPr lang="el-GR" dirty="0"/>
              <a:t>)</a:t>
            </a:r>
            <a:r>
              <a:rPr lang="el-GR" dirty="0" smtClean="0"/>
              <a:t>,</a:t>
            </a:r>
            <a:r>
              <a:rPr lang="en-US" dirty="0" smtClean="0"/>
              <a:t>  </a:t>
            </a:r>
            <a:r>
              <a:rPr lang="el-GR" dirty="0" smtClean="0"/>
              <a:t> </a:t>
            </a:r>
            <a:r>
              <a:rPr lang="el-GR" dirty="0"/>
              <a:t>cos(φ</a:t>
            </a:r>
            <a:r>
              <a:rPr lang="el-GR" baseline="-25000" dirty="0"/>
              <a:t>1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sin</a:t>
            </a:r>
            <a:r>
              <a:rPr lang="el-GR" dirty="0"/>
              <a:t>(φ</a:t>
            </a:r>
            <a:r>
              <a:rPr lang="el-GR" baseline="-25000" dirty="0"/>
              <a:t>2</a:t>
            </a:r>
            <a:r>
              <a:rPr lang="el-GR" dirty="0"/>
              <a:t>) − sin(φ</a:t>
            </a:r>
            <a:r>
              <a:rPr lang="el-GR" baseline="-25000" dirty="0"/>
              <a:t>1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cos</a:t>
            </a:r>
            <a:r>
              <a:rPr lang="el-GR" dirty="0"/>
              <a:t>(φ</a:t>
            </a:r>
            <a:r>
              <a:rPr lang="el-GR" baseline="-25000" dirty="0"/>
              <a:t>2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cos</a:t>
            </a:r>
            <a:r>
              <a:rPr lang="el-GR" dirty="0"/>
              <a:t>(Δλ) )</a:t>
            </a:r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1058865" y="5528555"/>
            <a:ext cx="598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λ</a:t>
            </a:r>
            <a:r>
              <a:rPr lang="en-US" dirty="0" smtClean="0"/>
              <a:t> = longitude     </a:t>
            </a:r>
            <a:r>
              <a:rPr lang="en-US" dirty="0" err="1" smtClean="0"/>
              <a:t>Φ</a:t>
            </a:r>
            <a:r>
              <a:rPr lang="en-US" dirty="0" smtClean="0"/>
              <a:t> = latitude   1=starting point   2 = destination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724454" y="6512074"/>
            <a:ext cx="57844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formula from http</a:t>
            </a:r>
            <a:r>
              <a:rPr lang="en-US" sz="1600" dirty="0"/>
              <a:t>://</a:t>
            </a:r>
            <a:r>
              <a:rPr lang="en-US" sz="1600" dirty="0" err="1"/>
              <a:t>www.movable-type.co.uk</a:t>
            </a:r>
            <a:r>
              <a:rPr lang="en-US" sz="1600" dirty="0"/>
              <a:t>/scripts/</a:t>
            </a:r>
            <a:r>
              <a:rPr lang="en-US" sz="1600" dirty="0" err="1" smtClean="0"/>
              <a:t>latlong.html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724454" y="4252073"/>
            <a:ext cx="2462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 = great circle distance.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95468" y="6056347"/>
            <a:ext cx="732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The (d,Θ) formulation guarantees that the ob will be in the (flattened) quad.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9758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/>
          <p:nvPr/>
        </p:nvCxnSpPr>
        <p:spPr>
          <a:xfrm flipH="1" flipV="1">
            <a:off x="636085" y="2467232"/>
            <a:ext cx="1020994" cy="2680199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26" idx="0"/>
            <a:endCxn id="4" idx="7"/>
          </p:cNvCxnSpPr>
          <p:nvPr/>
        </p:nvCxnSpPr>
        <p:spPr>
          <a:xfrm flipH="1" flipV="1">
            <a:off x="688375" y="2473833"/>
            <a:ext cx="2981675" cy="544366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 rot="3651266">
            <a:off x="578360" y="2403776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3651266">
            <a:off x="3638075" y="2990041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3651266">
            <a:off x="1056861" y="2488564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3651266">
            <a:off x="1598714" y="5088339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3651266">
            <a:off x="4226236" y="5521998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>
            <a:stCxn id="37" idx="3"/>
          </p:cNvCxnSpPr>
          <p:nvPr/>
        </p:nvCxnSpPr>
        <p:spPr>
          <a:xfrm flipH="1" flipV="1">
            <a:off x="1684551" y="5216796"/>
            <a:ext cx="2621068" cy="61307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26" idx="0"/>
          </p:cNvCxnSpPr>
          <p:nvPr/>
        </p:nvCxnSpPr>
        <p:spPr>
          <a:xfrm flipH="1" flipV="1">
            <a:off x="3670050" y="3018199"/>
            <a:ext cx="687860" cy="286823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 rot="3651266">
            <a:off x="4300186" y="5794960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Block Arc 6"/>
          <p:cNvSpPr/>
          <p:nvPr/>
        </p:nvSpPr>
        <p:spPr>
          <a:xfrm rot="15490171">
            <a:off x="57272" y="3664050"/>
            <a:ext cx="2724860" cy="316226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Block Arc 23"/>
          <p:cNvSpPr/>
          <p:nvPr/>
        </p:nvSpPr>
        <p:spPr>
          <a:xfrm rot="699953">
            <a:off x="1044462" y="2660485"/>
            <a:ext cx="2724860" cy="316226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Block Arc 24"/>
          <p:cNvSpPr/>
          <p:nvPr/>
        </p:nvSpPr>
        <p:spPr>
          <a:xfrm rot="11342834">
            <a:off x="1608390" y="5181444"/>
            <a:ext cx="2724860" cy="316226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Block Arc 25"/>
          <p:cNvSpPr/>
          <p:nvPr/>
        </p:nvSpPr>
        <p:spPr>
          <a:xfrm rot="4541536">
            <a:off x="2655143" y="4166323"/>
            <a:ext cx="2696101" cy="316226"/>
          </a:xfrm>
          <a:prstGeom prst="blockArc">
            <a:avLst>
              <a:gd name="adj1" fmla="val 10800000"/>
              <a:gd name="adj2" fmla="val 21492798"/>
              <a:gd name="adj3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1806" y="4339143"/>
            <a:ext cx="1634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  <a:r>
              <a:rPr lang="en-US" baseline="-25000"/>
              <a:t>c</a:t>
            </a:r>
            <a:r>
              <a:rPr lang="en-US"/>
              <a:t>(0,1) = d</a:t>
            </a:r>
            <a:r>
              <a:rPr lang="en-US" baseline="-25000"/>
              <a:t>s</a:t>
            </a:r>
            <a:r>
              <a:rPr lang="en-US"/>
              <a:t>(0,1)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417913" y="5306387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0146" y="206957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775408" y="260032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489546" y="583146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166876" y="143779"/>
            <a:ext cx="6913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Robust solution to planar mapping distance distortion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44218" y="898624"/>
            <a:ext cx="3898889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/>
              <a:t>Distances, other than to the nodes, are distorted and obs inside sides 1-2 and 2-3 may not be inside the plane quad.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This is OK if there are no obs near sides 1-2 and 2-3.  Do this by defining a separate planar coordinate system for each corner.  Then obs will always be in the quadrant farthest from sides 1-2 and 2-3 and closest to the origin.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This sounds complicated and time-consuming, but . it doesn’t take long, since it’s  a 2D problem, and it can all be done once for each grid, before any assimilations.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Cheaper than distance correction during assimilation.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And the differences are . . .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520147" y="1157849"/>
            <a:ext cx="2888203" cy="701139"/>
            <a:chOff x="520147" y="826042"/>
            <a:chExt cx="2888203" cy="701139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541806" y="1060293"/>
              <a:ext cx="64672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20147" y="1360641"/>
              <a:ext cx="646729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1230250" y="826042"/>
              <a:ext cx="2178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quad on the sphere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30249" y="1157849"/>
              <a:ext cx="1893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quad on the plane</a:t>
              </a:r>
            </a:p>
          </p:txBody>
        </p:sp>
      </p:grpSp>
      <p:sp>
        <p:nvSpPr>
          <p:cNvPr id="2" name="Parallelogram 1"/>
          <p:cNvSpPr/>
          <p:nvPr/>
        </p:nvSpPr>
        <p:spPr>
          <a:xfrm rot="3992541">
            <a:off x="1000443" y="4117122"/>
            <a:ext cx="2337902" cy="1206423"/>
          </a:xfrm>
          <a:prstGeom prst="parallelogram">
            <a:avLst>
              <a:gd name="adj" fmla="val 72221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142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843"/>
            <a:ext cx="8229600" cy="491590"/>
          </a:xfrm>
        </p:spPr>
        <p:txBody>
          <a:bodyPr>
            <a:normAutofit/>
          </a:bodyPr>
          <a:lstStyle/>
          <a:p>
            <a:r>
              <a:rPr lang="en-US" sz="2400"/>
              <a:t>Summary of 3-Maps Interpolation Method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707" y="797716"/>
            <a:ext cx="7759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/>
              <a:t>Before any assimilation, map each cell from (lon,lat) to the unit square (</a:t>
            </a:r>
            <a:r>
              <a:rPr lang="en-US" sz="2000">
                <a:latin typeface="Brush Script MT"/>
              </a:rPr>
              <a:t>l</a:t>
            </a:r>
            <a:r>
              <a:rPr lang="en-US"/>
              <a:t>,m), using each corner as the origin.  This mapping is stored as only 6 numbers: a</a:t>
            </a:r>
            <a:r>
              <a:rPr lang="en-US" baseline="-25000"/>
              <a:t>1,2,3</a:t>
            </a:r>
            <a:r>
              <a:rPr lang="en-US"/>
              <a:t>, b</a:t>
            </a:r>
            <a:r>
              <a:rPr lang="en-US" baseline="-25000"/>
              <a:t>1,2</a:t>
            </a:r>
            <a:r>
              <a:rPr lang="en-US"/>
              <a:t>, and Θ</a:t>
            </a:r>
            <a:r>
              <a:rPr lang="en-US" baseline="-25000">
                <a:solidFill>
                  <a:srgbClr val="FF0000"/>
                </a:solidFill>
              </a:rPr>
              <a:t>3</a:t>
            </a:r>
            <a:r>
              <a:rPr lang="en-US"/>
              <a:t>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0707" y="2201681"/>
            <a:ext cx="8020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 startAt="2"/>
            </a:pPr>
            <a:r>
              <a:rPr lang="en-US"/>
              <a:t>During an assimilation identify the node which is closest to the ob, and is also a corner of the quad that contains the ob.</a:t>
            </a:r>
          </a:p>
          <a:p>
            <a:pPr marL="342900" indent="-342900">
              <a:buFont typeface="+mj-ea"/>
              <a:buAutoNum type="circleNumDbPlain" startAt="2"/>
            </a:pPr>
            <a:r>
              <a:rPr lang="en-US"/>
              <a:t>Search the 3-6 quads that use the node as a corner to see which contains the ob: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028539" y="3149207"/>
            <a:ext cx="2909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(</a:t>
            </a:r>
            <a:r>
              <a:rPr lang="en-US">
                <a:solidFill>
                  <a:srgbClr val="FF6600"/>
                </a:solidFill>
              </a:rPr>
              <a:t>x</a:t>
            </a:r>
            <a:r>
              <a:rPr lang="en-US" baseline="-25000">
                <a:solidFill>
                  <a:srgbClr val="FF6600"/>
                </a:solidFill>
              </a:rPr>
              <a:t>o</a:t>
            </a:r>
            <a:r>
              <a:rPr lang="en-US">
                <a:solidFill>
                  <a:srgbClr val="FF6600"/>
                </a:solidFill>
              </a:rPr>
              <a:t>,y</a:t>
            </a:r>
            <a:r>
              <a:rPr lang="en-US" baseline="-25000">
                <a:solidFill>
                  <a:srgbClr val="FF6600"/>
                </a:solidFill>
              </a:rPr>
              <a:t>o</a:t>
            </a:r>
            <a:r>
              <a:rPr lang="en-US"/>
              <a:t>) = d</a:t>
            </a:r>
            <a:r>
              <a:rPr lang="en-US" baseline="-25000"/>
              <a:t>o</a:t>
            </a:r>
            <a:r>
              <a:rPr lang="en-US"/>
              <a:t>* [cos(Θ</a:t>
            </a:r>
            <a:r>
              <a:rPr lang="en-US" baseline="-25000"/>
              <a:t>o</a:t>
            </a:r>
            <a:r>
              <a:rPr lang="en-US"/>
              <a:t>), sin(Θ</a:t>
            </a:r>
            <a:r>
              <a:rPr lang="en-US" baseline="-25000"/>
              <a:t>o</a:t>
            </a:r>
            <a:r>
              <a:rPr lang="en-US"/>
              <a:t>)]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28539" y="3523839"/>
            <a:ext cx="66968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Solve   0 = m</a:t>
            </a:r>
            <a:r>
              <a:rPr lang="en-US" baseline="30000"/>
              <a:t>2</a:t>
            </a:r>
            <a:r>
              <a:rPr lang="en-US"/>
              <a:t>(a</a:t>
            </a:r>
            <a:r>
              <a:rPr lang="en-US" baseline="-25000"/>
              <a:t>1</a:t>
            </a:r>
            <a:r>
              <a:rPr lang="en-US"/>
              <a:t>b</a:t>
            </a:r>
            <a:r>
              <a:rPr lang="en-US" baseline="-25000"/>
              <a:t>2</a:t>
            </a:r>
            <a:r>
              <a:rPr lang="en-US"/>
              <a:t> – a</a:t>
            </a:r>
            <a:r>
              <a:rPr lang="en-US" baseline="-25000"/>
              <a:t>2</a:t>
            </a:r>
            <a:r>
              <a:rPr lang="en-US"/>
              <a:t>b</a:t>
            </a:r>
            <a:r>
              <a:rPr lang="en-US" baseline="-25000"/>
              <a:t>1</a:t>
            </a:r>
            <a:r>
              <a:rPr lang="en-US"/>
              <a:t>) + m(a</a:t>
            </a:r>
            <a:r>
              <a:rPr lang="en-US" baseline="-25000"/>
              <a:t>3</a:t>
            </a:r>
            <a:r>
              <a:rPr lang="en-US"/>
              <a:t>b</a:t>
            </a:r>
            <a:r>
              <a:rPr lang="en-US" baseline="-25000"/>
              <a:t>2</a:t>
            </a:r>
            <a:r>
              <a:rPr lang="en-US"/>
              <a:t> – a</a:t>
            </a:r>
            <a:r>
              <a:rPr lang="en-US" baseline="-25000"/>
              <a:t>1</a:t>
            </a:r>
            <a:r>
              <a:rPr lang="en-US">
                <a:solidFill>
                  <a:srgbClr val="FF6600"/>
                </a:solidFill>
              </a:rPr>
              <a:t>y</a:t>
            </a:r>
            <a:r>
              <a:rPr lang="en-US" baseline="-25000">
                <a:solidFill>
                  <a:srgbClr val="FF6600"/>
                </a:solidFill>
              </a:rPr>
              <a:t>o</a:t>
            </a:r>
            <a:r>
              <a:rPr lang="en-US"/>
              <a:t> + b</a:t>
            </a:r>
            <a:r>
              <a:rPr lang="en-US" baseline="-25000"/>
              <a:t>1</a:t>
            </a:r>
            <a:r>
              <a:rPr lang="en-US">
                <a:solidFill>
                  <a:srgbClr val="FF6600"/>
                </a:solidFill>
              </a:rPr>
              <a:t>x</a:t>
            </a:r>
            <a:r>
              <a:rPr lang="en-US" baseline="-25000">
                <a:solidFill>
                  <a:srgbClr val="FF6600"/>
                </a:solidFill>
              </a:rPr>
              <a:t>o</a:t>
            </a:r>
            <a:r>
              <a:rPr lang="en-US"/>
              <a:t>) – a</a:t>
            </a:r>
            <a:r>
              <a:rPr lang="en-US" baseline="-25000"/>
              <a:t>3</a:t>
            </a:r>
            <a:r>
              <a:rPr lang="en-US">
                <a:solidFill>
                  <a:srgbClr val="FF6600"/>
                </a:solidFill>
              </a:rPr>
              <a:t>y</a:t>
            </a:r>
            <a:r>
              <a:rPr lang="en-US" baseline="-25000">
                <a:solidFill>
                  <a:srgbClr val="FF6600"/>
                </a:solidFill>
              </a:rPr>
              <a:t>o</a:t>
            </a:r>
            <a:r>
              <a:rPr lang="en-US">
                <a:solidFill>
                  <a:srgbClr val="FF6600"/>
                </a:solidFill>
              </a:rPr>
              <a:t> </a:t>
            </a:r>
            <a:r>
              <a:rPr lang="en-US"/>
              <a:t>   for m        and     </a:t>
            </a:r>
            <a:r>
              <a:rPr lang="en-US" sz="2400"/>
              <a:t> </a:t>
            </a:r>
            <a:r>
              <a:rPr lang="en-US" sz="2400">
                <a:latin typeface="Brush Script MT"/>
              </a:rPr>
              <a:t>l </a:t>
            </a:r>
            <a:r>
              <a:rPr lang="en-US"/>
              <a:t>= (</a:t>
            </a:r>
            <a:r>
              <a:rPr lang="en-US">
                <a:solidFill>
                  <a:srgbClr val="FF6600"/>
                </a:solidFill>
              </a:rPr>
              <a:t>x</a:t>
            </a:r>
            <a:r>
              <a:rPr lang="en-US" baseline="-25000">
                <a:solidFill>
                  <a:srgbClr val="FF6600"/>
                </a:solidFill>
              </a:rPr>
              <a:t>o</a:t>
            </a:r>
            <a:r>
              <a:rPr lang="en-US"/>
              <a:t> – a</a:t>
            </a:r>
            <a:r>
              <a:rPr lang="en-US" baseline="-25000"/>
              <a:t>2</a:t>
            </a:r>
            <a:r>
              <a:rPr lang="en-US"/>
              <a:t>m)/(a</a:t>
            </a:r>
            <a:r>
              <a:rPr lang="en-US" baseline="-25000"/>
              <a:t>3</a:t>
            </a:r>
            <a:r>
              <a:rPr lang="en-US"/>
              <a:t> + a</a:t>
            </a:r>
            <a:r>
              <a:rPr lang="en-US" baseline="-25000"/>
              <a:t>1</a:t>
            </a:r>
            <a:r>
              <a:rPr lang="en-US"/>
              <a:t>m)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24598" y="4181490"/>
            <a:ext cx="6201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If 0 ≤ m ≤ 1 and 0 ≤ </a:t>
            </a:r>
            <a:r>
              <a:rPr lang="en-US" sz="2400">
                <a:latin typeface="Brush Script MT"/>
              </a:rPr>
              <a:t>l </a:t>
            </a:r>
            <a:r>
              <a:rPr lang="en-US"/>
              <a:t>≤ 1  then we’ve found the containing quad.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24598" y="1751823"/>
            <a:ext cx="7516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Also store the lists of corners of each quad, and which quads  use each corner.</a:t>
            </a:r>
          </a:p>
          <a:p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660313" y="4667778"/>
            <a:ext cx="6333331" cy="1846659"/>
            <a:chOff x="713678" y="262406"/>
            <a:chExt cx="6333331" cy="1846659"/>
          </a:xfrm>
        </p:grpSpPr>
        <p:sp>
          <p:nvSpPr>
            <p:cNvPr id="13" name="TextBox 12"/>
            <p:cNvSpPr txBox="1"/>
            <p:nvPr/>
          </p:nvSpPr>
          <p:spPr>
            <a:xfrm>
              <a:off x="713678" y="346377"/>
              <a:ext cx="317125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+mj-ea"/>
                <a:buAutoNum type="circleNumDbPlain" startAt="4"/>
              </a:pPr>
              <a:r>
                <a:rPr lang="en-US"/>
                <a:t>Use l and m as weights to interpolate the field values at the corners, f</a:t>
              </a:r>
              <a:r>
                <a:rPr lang="en-US" baseline="-25000"/>
                <a:t>n</a:t>
              </a:r>
              <a:r>
                <a:rPr lang="en-US"/>
                <a:t>,   to the ob location.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09974" y="262406"/>
              <a:ext cx="2337035" cy="18466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o-RO"/>
                <a:t>f</a:t>
              </a:r>
              <a:r>
                <a:rPr lang="ro-RO" baseline="-25000"/>
                <a:t>o</a:t>
              </a:r>
              <a:r>
                <a:rPr lang="ro-RO"/>
                <a:t> =     f</a:t>
              </a:r>
              <a:r>
                <a:rPr lang="ro-RO" baseline="-25000"/>
                <a:t>2</a:t>
              </a:r>
              <a:r>
                <a:rPr lang="ro-RO"/>
                <a:t> *      </a:t>
              </a:r>
              <a:r>
                <a:rPr lang="ro-RO" sz="2400">
                  <a:latin typeface="Brush Script MT"/>
                </a:rPr>
                <a:t>l</a:t>
              </a:r>
              <a:r>
                <a:rPr lang="ro-RO" sz="2000" baseline="-25000"/>
                <a:t>o  </a:t>
              </a:r>
              <a:r>
                <a:rPr lang="ro-RO"/>
                <a:t>*    m</a:t>
              </a:r>
              <a:r>
                <a:rPr lang="ro-RO" baseline="-25000"/>
                <a:t>o</a:t>
              </a:r>
              <a:endParaRPr lang="ro-RO"/>
            </a:p>
            <a:p>
              <a:r>
                <a:rPr lang="ro-RO"/>
                <a:t>        + f</a:t>
              </a:r>
              <a:r>
                <a:rPr lang="ro-RO" baseline="-25000"/>
                <a:t>1</a:t>
              </a:r>
              <a:r>
                <a:rPr lang="ro-RO"/>
                <a:t> * (1-</a:t>
              </a:r>
              <a:r>
                <a:rPr lang="ro-RO" sz="2400">
                  <a:latin typeface="Brush Script MT"/>
                </a:rPr>
                <a:t>l</a:t>
              </a:r>
              <a:r>
                <a:rPr lang="ro-RO" baseline="-25000"/>
                <a:t>o</a:t>
              </a:r>
              <a:r>
                <a:rPr lang="ro-RO"/>
                <a:t>)*     m</a:t>
              </a:r>
              <a:r>
                <a:rPr lang="ro-RO" baseline="-25000"/>
                <a:t>o</a:t>
              </a:r>
              <a:endParaRPr lang="ro-RO"/>
            </a:p>
            <a:p>
              <a:r>
                <a:rPr lang="ro-RO"/>
                <a:t>        + f</a:t>
              </a:r>
              <a:r>
                <a:rPr lang="ro-RO" baseline="-25000"/>
                <a:t>4</a:t>
              </a:r>
              <a:r>
                <a:rPr lang="ro-RO"/>
                <a:t> * (1-</a:t>
              </a:r>
              <a:r>
                <a:rPr lang="ro-RO" sz="2400">
                  <a:latin typeface="Brush Script MT"/>
                </a:rPr>
                <a:t>l</a:t>
              </a:r>
              <a:r>
                <a:rPr lang="ro-RO" baseline="-25000"/>
                <a:t>o</a:t>
              </a:r>
              <a:r>
                <a:rPr lang="ro-RO"/>
                <a:t>)*(1-m</a:t>
              </a:r>
              <a:r>
                <a:rPr lang="ro-RO" baseline="-25000"/>
                <a:t>o</a:t>
              </a:r>
              <a:r>
                <a:rPr lang="ro-RO"/>
                <a:t>)</a:t>
              </a:r>
            </a:p>
            <a:p>
              <a:r>
                <a:rPr lang="ro-RO"/>
                <a:t>        + f</a:t>
              </a:r>
              <a:r>
                <a:rPr lang="ro-RO" baseline="-25000"/>
                <a:t>3</a:t>
              </a:r>
              <a:r>
                <a:rPr lang="ro-RO"/>
                <a:t> *      </a:t>
              </a:r>
              <a:r>
                <a:rPr lang="ro-RO" sz="2400">
                  <a:latin typeface="Brush Script MT"/>
                </a:rPr>
                <a:t>l</a:t>
              </a:r>
              <a:r>
                <a:rPr lang="ro-RO" baseline="-25000"/>
                <a:t>o</a:t>
              </a:r>
              <a:r>
                <a:rPr lang="ro-RO"/>
                <a:t> *(1-m</a:t>
              </a:r>
              <a:r>
                <a:rPr lang="ro-RO" baseline="-25000"/>
                <a:t>o</a:t>
              </a:r>
              <a:r>
                <a:rPr lang="ro-RO"/>
                <a:t>)</a:t>
              </a:r>
            </a:p>
            <a:p>
              <a:endParaRPr lang="en-US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351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469595" y="2785726"/>
            <a:ext cx="3106704" cy="3331703"/>
            <a:chOff x="454932" y="3179553"/>
            <a:chExt cx="3106704" cy="3331703"/>
          </a:xfrm>
        </p:grpSpPr>
        <p:pic>
          <p:nvPicPr>
            <p:cNvPr id="39" name="Picture 38" descr="element_1_pts.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31" t="20588" r="33302" b="18100"/>
            <a:stretch/>
          </p:blipFill>
          <p:spPr>
            <a:xfrm>
              <a:off x="454932" y="3196767"/>
              <a:ext cx="3106704" cy="3314489"/>
            </a:xfrm>
            <a:prstGeom prst="rect">
              <a:avLst/>
            </a:prstGeom>
          </p:spPr>
        </p:pic>
        <p:sp>
          <p:nvSpPr>
            <p:cNvPr id="43" name="Freeform 42"/>
            <p:cNvSpPr/>
            <p:nvPr/>
          </p:nvSpPr>
          <p:spPr>
            <a:xfrm>
              <a:off x="534723" y="3179553"/>
              <a:ext cx="2358510" cy="3122264"/>
            </a:xfrm>
            <a:custGeom>
              <a:avLst/>
              <a:gdLst>
                <a:gd name="connsiteX0" fmla="*/ 2339412 w 2358510"/>
                <a:gd name="connsiteY0" fmla="*/ 3122264 h 3122264"/>
                <a:gd name="connsiteX1" fmla="*/ 9549 w 2358510"/>
                <a:gd name="connsiteY1" fmla="*/ 2129250 h 3122264"/>
                <a:gd name="connsiteX2" fmla="*/ 0 w 2358510"/>
                <a:gd name="connsiteY2" fmla="*/ 0 h 3122264"/>
                <a:gd name="connsiteX3" fmla="*/ 2358510 w 2358510"/>
                <a:gd name="connsiteY3" fmla="*/ 973917 h 3122264"/>
                <a:gd name="connsiteX4" fmla="*/ 2339412 w 2358510"/>
                <a:gd name="connsiteY4" fmla="*/ 3122264 h 31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8510" h="3122264">
                  <a:moveTo>
                    <a:pt x="2339412" y="3122264"/>
                  </a:moveTo>
                  <a:lnTo>
                    <a:pt x="9549" y="2129250"/>
                  </a:lnTo>
                  <a:lnTo>
                    <a:pt x="0" y="0"/>
                  </a:lnTo>
                  <a:lnTo>
                    <a:pt x="2358510" y="973917"/>
                  </a:lnTo>
                  <a:lnTo>
                    <a:pt x="2339412" y="3122264"/>
                  </a:lnTo>
                  <a:close/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155379" y="4710314"/>
              <a:ext cx="306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</a:t>
              </a:r>
              <a:endParaRPr lang="en-US" dirty="0"/>
            </a:p>
          </p:txBody>
        </p:sp>
        <p:sp>
          <p:nvSpPr>
            <p:cNvPr id="48" name="Diamond 47"/>
            <p:cNvSpPr/>
            <p:nvPr/>
          </p:nvSpPr>
          <p:spPr>
            <a:xfrm>
              <a:off x="557838" y="3196768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Diamond 48"/>
            <p:cNvSpPr/>
            <p:nvPr/>
          </p:nvSpPr>
          <p:spPr>
            <a:xfrm>
              <a:off x="1167438" y="3484354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iamond 49"/>
            <p:cNvSpPr/>
            <p:nvPr/>
          </p:nvSpPr>
          <p:spPr>
            <a:xfrm>
              <a:off x="2167776" y="3883275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Diamond 50"/>
            <p:cNvSpPr/>
            <p:nvPr/>
          </p:nvSpPr>
          <p:spPr>
            <a:xfrm>
              <a:off x="2759552" y="4150129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iamond 51"/>
            <p:cNvSpPr/>
            <p:nvPr/>
          </p:nvSpPr>
          <p:spPr>
            <a:xfrm>
              <a:off x="579933" y="3768697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52"/>
            <p:cNvSpPr/>
            <p:nvPr/>
          </p:nvSpPr>
          <p:spPr>
            <a:xfrm>
              <a:off x="1167438" y="4016950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53"/>
            <p:cNvSpPr/>
            <p:nvPr/>
          </p:nvSpPr>
          <p:spPr>
            <a:xfrm>
              <a:off x="2167776" y="4436869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54"/>
            <p:cNvSpPr/>
            <p:nvPr/>
          </p:nvSpPr>
          <p:spPr>
            <a:xfrm>
              <a:off x="2777376" y="4703554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Diamond 55"/>
            <p:cNvSpPr/>
            <p:nvPr/>
          </p:nvSpPr>
          <p:spPr>
            <a:xfrm>
              <a:off x="557838" y="4653136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iamond 56"/>
            <p:cNvSpPr/>
            <p:nvPr/>
          </p:nvSpPr>
          <p:spPr>
            <a:xfrm>
              <a:off x="1150717" y="4913243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2168771" y="5370443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777376" y="5637421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Diamond 59"/>
            <p:cNvSpPr/>
            <p:nvPr/>
          </p:nvSpPr>
          <p:spPr>
            <a:xfrm>
              <a:off x="565848" y="5218043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iamond 60"/>
            <p:cNvSpPr/>
            <p:nvPr/>
          </p:nvSpPr>
          <p:spPr>
            <a:xfrm>
              <a:off x="1167438" y="5485021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Diamond 61"/>
            <p:cNvSpPr/>
            <p:nvPr/>
          </p:nvSpPr>
          <p:spPr>
            <a:xfrm>
              <a:off x="2161558" y="5921393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Diamond 62"/>
            <p:cNvSpPr/>
            <p:nvPr/>
          </p:nvSpPr>
          <p:spPr>
            <a:xfrm>
              <a:off x="2800869" y="6187239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Diamond 63"/>
            <p:cNvSpPr/>
            <p:nvPr/>
          </p:nvSpPr>
          <p:spPr>
            <a:xfrm>
              <a:off x="3407575" y="6396678"/>
              <a:ext cx="85938" cy="114578"/>
            </a:xfrm>
            <a:prstGeom prst="diamond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 descr="cubed_sphere_element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" r="495" b="48089"/>
          <a:stretch/>
        </p:blipFill>
        <p:spPr>
          <a:xfrm>
            <a:off x="665871" y="460760"/>
            <a:ext cx="2818093" cy="1472179"/>
          </a:xfrm>
          <a:prstGeom prst="rect">
            <a:avLst/>
          </a:prstGeom>
        </p:spPr>
      </p:pic>
      <p:cxnSp>
        <p:nvCxnSpPr>
          <p:cNvPr id="18" name="Straight Arrow Connector 17"/>
          <p:cNvCxnSpPr>
            <a:endCxn id="48" idx="0"/>
          </p:cNvCxnSpPr>
          <p:nvPr/>
        </p:nvCxnSpPr>
        <p:spPr>
          <a:xfrm flipH="1">
            <a:off x="615470" y="1870682"/>
            <a:ext cx="326447" cy="9322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16627" y="659862"/>
            <a:ext cx="2578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‘faces’ cover the sphere</a:t>
            </a:r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558180" y="91643"/>
            <a:ext cx="4432070" cy="1290138"/>
          </a:xfrm>
          <a:custGeom>
            <a:avLst/>
            <a:gdLst>
              <a:gd name="connsiteX0" fmla="*/ 4432070 w 4432070"/>
              <a:gd name="connsiteY0" fmla="*/ 750713 h 1290138"/>
              <a:gd name="connsiteX1" fmla="*/ 2926098 w 4432070"/>
              <a:gd name="connsiteY1" fmla="*/ 110146 h 1290138"/>
              <a:gd name="connsiteX2" fmla="*/ 341222 w 4432070"/>
              <a:gd name="connsiteY2" fmla="*/ 76432 h 1290138"/>
              <a:gd name="connsiteX3" fmla="*/ 60257 w 4432070"/>
              <a:gd name="connsiteY3" fmla="*/ 885569 h 1290138"/>
              <a:gd name="connsiteX4" fmla="*/ 633425 w 4432070"/>
              <a:gd name="connsiteY4" fmla="*/ 1290138 h 1290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2070" h="1290138">
                <a:moveTo>
                  <a:pt x="4432070" y="750713"/>
                </a:moveTo>
                <a:cubicBezTo>
                  <a:pt x="4019988" y="486619"/>
                  <a:pt x="3607906" y="222526"/>
                  <a:pt x="2926098" y="110146"/>
                </a:cubicBezTo>
                <a:cubicBezTo>
                  <a:pt x="2244290" y="-2234"/>
                  <a:pt x="818862" y="-52805"/>
                  <a:pt x="341222" y="76432"/>
                </a:cubicBezTo>
                <a:cubicBezTo>
                  <a:pt x="-136418" y="205669"/>
                  <a:pt x="11557" y="683285"/>
                  <a:pt x="60257" y="885569"/>
                </a:cubicBezTo>
                <a:cubicBezTo>
                  <a:pt x="108957" y="1087853"/>
                  <a:pt x="633425" y="1290138"/>
                  <a:pt x="633425" y="1290138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2022947" y="189833"/>
            <a:ext cx="2969485" cy="654695"/>
          </a:xfrm>
          <a:custGeom>
            <a:avLst/>
            <a:gdLst>
              <a:gd name="connsiteX0" fmla="*/ 2877079 w 2969485"/>
              <a:gd name="connsiteY0" fmla="*/ 630542 h 654695"/>
              <a:gd name="connsiteX1" fmla="*/ 2798409 w 2969485"/>
              <a:gd name="connsiteY1" fmla="*/ 585590 h 654695"/>
              <a:gd name="connsiteX2" fmla="*/ 1314915 w 2969485"/>
              <a:gd name="connsiteY2" fmla="*/ 46165 h 654695"/>
              <a:gd name="connsiteX3" fmla="*/ 236010 w 2969485"/>
              <a:gd name="connsiteY3" fmla="*/ 79879 h 654695"/>
              <a:gd name="connsiteX4" fmla="*/ 0 w 2969485"/>
              <a:gd name="connsiteY4" fmla="*/ 495686 h 654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9485" h="654695">
                <a:moveTo>
                  <a:pt x="2877079" y="630542"/>
                </a:moveTo>
                <a:cubicBezTo>
                  <a:pt x="2967924" y="656764"/>
                  <a:pt x="3058770" y="682986"/>
                  <a:pt x="2798409" y="585590"/>
                </a:cubicBezTo>
                <a:cubicBezTo>
                  <a:pt x="2538048" y="488194"/>
                  <a:pt x="1741981" y="130450"/>
                  <a:pt x="1314915" y="46165"/>
                </a:cubicBezTo>
                <a:cubicBezTo>
                  <a:pt x="887848" y="-38120"/>
                  <a:pt x="455162" y="4959"/>
                  <a:pt x="236010" y="79879"/>
                </a:cubicBezTo>
                <a:cubicBezTo>
                  <a:pt x="16858" y="154799"/>
                  <a:pt x="0" y="495686"/>
                  <a:pt x="0" y="495686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>
            <a:stCxn id="22" idx="1"/>
          </p:cNvCxnSpPr>
          <p:nvPr/>
        </p:nvCxnSpPr>
        <p:spPr>
          <a:xfrm flipH="1">
            <a:off x="2409273" y="844528"/>
            <a:ext cx="2607354" cy="5233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2" idx="1"/>
          </p:cNvCxnSpPr>
          <p:nvPr/>
        </p:nvCxnSpPr>
        <p:spPr>
          <a:xfrm flipH="1">
            <a:off x="3330839" y="844528"/>
            <a:ext cx="1685788" cy="7143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016627" y="1183191"/>
            <a:ext cx="3578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e ‘elements’ per face edge (6 here)</a:t>
            </a:r>
            <a:endParaRPr lang="en-US" dirty="0"/>
          </a:p>
        </p:txBody>
      </p:sp>
      <p:sp>
        <p:nvSpPr>
          <p:cNvPr id="33" name="Left Brace 32"/>
          <p:cNvSpPr/>
          <p:nvPr/>
        </p:nvSpPr>
        <p:spPr>
          <a:xfrm rot="16200000">
            <a:off x="1954497" y="1169728"/>
            <a:ext cx="303442" cy="1901361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155537" y="1870682"/>
            <a:ext cx="1740192" cy="1885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697234" y="4451578"/>
            <a:ext cx="4925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</a:t>
            </a:r>
            <a:r>
              <a:rPr lang="en-US" dirty="0" err="1" smtClean="0"/>
              <a:t>np</a:t>
            </a:r>
            <a:r>
              <a:rPr lang="en-US" dirty="0" smtClean="0"/>
              <a:t>’ nodes in each direction are not evenly spaced.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719547" y="5374908"/>
            <a:ext cx="3875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Nodes are arranged as  a 1D array.</a:t>
            </a:r>
          </a:p>
          <a:p>
            <a:r>
              <a:rPr lang="en-US" dirty="0" smtClean="0"/>
              <a:t>Adjacent in array ≠ adjacent on sphere</a:t>
            </a:r>
            <a:endParaRPr lang="en-US" dirty="0"/>
          </a:p>
        </p:txBody>
      </p:sp>
      <p:cxnSp>
        <p:nvCxnSpPr>
          <p:cNvPr id="4" name="Curved Connector 3"/>
          <p:cNvCxnSpPr>
            <a:stCxn id="33" idx="1"/>
            <a:endCxn id="32" idx="1"/>
          </p:cNvCxnSpPr>
          <p:nvPr/>
        </p:nvCxnSpPr>
        <p:spPr>
          <a:xfrm rot="5400000" flipH="1" flipV="1">
            <a:off x="3109286" y="364790"/>
            <a:ext cx="904273" cy="2910408"/>
          </a:xfrm>
          <a:prstGeom prst="curvedConnector4">
            <a:avLst>
              <a:gd name="adj1" fmla="val -25280"/>
              <a:gd name="adj2" fmla="val 52607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ight Brace 5"/>
          <p:cNvSpPr/>
          <p:nvPr/>
        </p:nvSpPr>
        <p:spPr>
          <a:xfrm>
            <a:off x="2904123" y="3784609"/>
            <a:ext cx="209385" cy="209439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Curved Connector 8"/>
          <p:cNvCxnSpPr/>
          <p:nvPr/>
        </p:nvCxnSpPr>
        <p:spPr>
          <a:xfrm flipV="1">
            <a:off x="3113508" y="4698040"/>
            <a:ext cx="606039" cy="12617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727231" y="3409215"/>
            <a:ext cx="37832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element is composed of a 4x4 grid of quadrature nodes (“corners”), where the model fields are defined.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016627" y="0"/>
            <a:ext cx="3173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Cubed-Sphere Example: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925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3678" y="346377"/>
            <a:ext cx="7105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 startAt="4"/>
            </a:pPr>
            <a:r>
              <a:rPr lang="en-US"/>
              <a:t>Use l and m as weights to interpolate the field values at the corners, f</a:t>
            </a:r>
            <a:r>
              <a:rPr lang="en-US" baseline="-25000"/>
              <a:t>n</a:t>
            </a:r>
            <a:r>
              <a:rPr lang="en-US"/>
              <a:t>,   to the ob location.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0517" y="1217567"/>
            <a:ext cx="2337035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/>
              <a:t>f</a:t>
            </a:r>
            <a:r>
              <a:rPr lang="ro-RO" baseline="-25000"/>
              <a:t>o</a:t>
            </a:r>
            <a:r>
              <a:rPr lang="ro-RO"/>
              <a:t> =     f</a:t>
            </a:r>
            <a:r>
              <a:rPr lang="ro-RO" baseline="-25000"/>
              <a:t>2</a:t>
            </a:r>
            <a:r>
              <a:rPr lang="ro-RO"/>
              <a:t> *      </a:t>
            </a:r>
            <a:r>
              <a:rPr lang="ro-RO" sz="2400">
                <a:latin typeface="Brush Script MT"/>
              </a:rPr>
              <a:t>l</a:t>
            </a:r>
            <a:r>
              <a:rPr lang="ro-RO" sz="2400" baseline="-25000"/>
              <a:t>o</a:t>
            </a:r>
            <a:r>
              <a:rPr lang="ro-RO"/>
              <a:t>*     m</a:t>
            </a:r>
            <a:r>
              <a:rPr lang="ro-RO" baseline="-25000"/>
              <a:t>o</a:t>
            </a:r>
            <a:endParaRPr lang="ro-RO"/>
          </a:p>
          <a:p>
            <a:r>
              <a:rPr lang="ro-RO"/>
              <a:t>        + f</a:t>
            </a:r>
            <a:r>
              <a:rPr lang="ro-RO" baseline="-25000"/>
              <a:t>1</a:t>
            </a:r>
            <a:r>
              <a:rPr lang="ro-RO"/>
              <a:t> * (1-</a:t>
            </a:r>
            <a:r>
              <a:rPr lang="ro-RO" sz="2400">
                <a:latin typeface="Brush Script MT"/>
              </a:rPr>
              <a:t>l</a:t>
            </a:r>
            <a:r>
              <a:rPr lang="ro-RO" baseline="-25000"/>
              <a:t>o</a:t>
            </a:r>
            <a:r>
              <a:rPr lang="ro-RO"/>
              <a:t>)*     m</a:t>
            </a:r>
            <a:r>
              <a:rPr lang="ro-RO" baseline="-25000"/>
              <a:t>o</a:t>
            </a:r>
            <a:endParaRPr lang="ro-RO"/>
          </a:p>
          <a:p>
            <a:r>
              <a:rPr lang="ro-RO"/>
              <a:t>        + f</a:t>
            </a:r>
            <a:r>
              <a:rPr lang="ro-RO" baseline="-25000"/>
              <a:t>4</a:t>
            </a:r>
            <a:r>
              <a:rPr lang="ro-RO"/>
              <a:t> * (1-</a:t>
            </a:r>
            <a:r>
              <a:rPr lang="ro-RO" sz="2400">
                <a:latin typeface="Brush Script MT"/>
              </a:rPr>
              <a:t>l</a:t>
            </a:r>
            <a:r>
              <a:rPr lang="ro-RO" baseline="-25000"/>
              <a:t>o</a:t>
            </a:r>
            <a:r>
              <a:rPr lang="ro-RO"/>
              <a:t>)*(1-m</a:t>
            </a:r>
            <a:r>
              <a:rPr lang="ro-RO" baseline="-25000"/>
              <a:t>o</a:t>
            </a:r>
            <a:r>
              <a:rPr lang="ro-RO"/>
              <a:t>)</a:t>
            </a:r>
          </a:p>
          <a:p>
            <a:r>
              <a:rPr lang="ro-RO"/>
              <a:t>        + f</a:t>
            </a:r>
            <a:r>
              <a:rPr lang="ro-RO" baseline="-25000"/>
              <a:t>3</a:t>
            </a:r>
            <a:r>
              <a:rPr lang="ro-RO"/>
              <a:t> *      </a:t>
            </a:r>
            <a:r>
              <a:rPr lang="ro-RO" sz="2400">
                <a:latin typeface="Brush Script MT"/>
              </a:rPr>
              <a:t>l</a:t>
            </a:r>
            <a:r>
              <a:rPr lang="ro-RO" baseline="-25000"/>
              <a:t>o</a:t>
            </a:r>
            <a:r>
              <a:rPr lang="ro-RO"/>
              <a:t> *(1-m</a:t>
            </a:r>
            <a:r>
              <a:rPr lang="ro-RO" baseline="-25000"/>
              <a:t>o</a:t>
            </a:r>
            <a:r>
              <a:rPr lang="ro-RO"/>
              <a:t>)</a:t>
            </a:r>
          </a:p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32184" y="1354018"/>
            <a:ext cx="2865207" cy="285498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33955" y="4418929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(0,0)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81944" y="4481907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(1,0)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913430" y="976153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(1,1)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42073" y="927939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(0,1)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00405" y="3780960"/>
            <a:ext cx="459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Brush Script MT"/>
              </a:rPr>
              <a:t>l</a:t>
            </a:r>
            <a:r>
              <a:rPr lang="ro-RO" sz="2400" baseline="-25000"/>
              <a:t>o</a:t>
            </a:r>
            <a:endParaRPr lang="en-US" sz="2400"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32184" y="3558235"/>
            <a:ext cx="45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</a:t>
            </a:r>
            <a:r>
              <a:rPr lang="ro-RO" baseline="-25000"/>
              <a:t>o</a:t>
            </a: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39140" y="3285332"/>
            <a:ext cx="125944" cy="11545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>
            <a:endCxn id="17" idx="0"/>
          </p:cNvCxnSpPr>
          <p:nvPr/>
        </p:nvCxnSpPr>
        <p:spPr>
          <a:xfrm>
            <a:off x="6402112" y="1354018"/>
            <a:ext cx="0" cy="1931314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17" idx="6"/>
          </p:cNvCxnSpPr>
          <p:nvPr/>
        </p:nvCxnSpPr>
        <p:spPr>
          <a:xfrm flipH="1">
            <a:off x="6465084" y="3343062"/>
            <a:ext cx="1532308" cy="0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7" idx="4"/>
          </p:cNvCxnSpPr>
          <p:nvPr/>
        </p:nvCxnSpPr>
        <p:spPr>
          <a:xfrm>
            <a:off x="6402112" y="3400791"/>
            <a:ext cx="1" cy="808212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7" idx="2"/>
          </p:cNvCxnSpPr>
          <p:nvPr/>
        </p:nvCxnSpPr>
        <p:spPr>
          <a:xfrm>
            <a:off x="5132184" y="3343062"/>
            <a:ext cx="1206956" cy="0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150192" y="1354018"/>
            <a:ext cx="333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</a:t>
            </a:r>
            <a:r>
              <a:rPr lang="en-US" baseline="-25000"/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95731" y="1354018"/>
            <a:ext cx="333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</a:t>
            </a:r>
            <a:r>
              <a:rPr lang="en-US" baseline="-2500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88245" y="3839671"/>
            <a:ext cx="333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</a:t>
            </a:r>
            <a:r>
              <a:rPr lang="en-US" baseline="-2500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72603" y="3839671"/>
            <a:ext cx="333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</a:t>
            </a:r>
            <a:r>
              <a:rPr lang="en-US" baseline="-25000"/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17162" y="2985395"/>
            <a:ext cx="33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</a:t>
            </a:r>
            <a:r>
              <a:rPr lang="en-US" baseline="-25000"/>
              <a:t>o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070643" y="3780960"/>
            <a:ext cx="459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Brush Script MT"/>
              </a:rPr>
              <a:t>l</a:t>
            </a:r>
            <a:r>
              <a:rPr lang="ro-RO" sz="2400" baseline="-25000"/>
              <a:t>o</a:t>
            </a:r>
            <a:endParaRPr lang="en-US" sz="2400"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2759" y="3839670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32184" y="2170859"/>
            <a:ext cx="637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1-m</a:t>
            </a:r>
            <a:r>
              <a:rPr lang="en-US" baseline="-25000"/>
              <a:t>o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4127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2465698" y="18615"/>
            <a:ext cx="3859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Digression 1: Bearings Details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39136" y="605911"/>
            <a:ext cx="751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‘Bearing’: direction from one point on a sphere to another along a great circle.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08725" y="2540269"/>
            <a:ext cx="2175639" cy="815084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065385" y="1635686"/>
            <a:ext cx="718979" cy="1719668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784364" y="1635686"/>
            <a:ext cx="1611310" cy="1719668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784364" y="3355354"/>
            <a:ext cx="2042031" cy="925830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2784364" y="3355354"/>
            <a:ext cx="261813" cy="2152217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08725" y="1635686"/>
            <a:ext cx="4217670" cy="387188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706544" y="3278800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492841" y="3637992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890538" y="4629358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70334" y="2811944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242416" y="2129924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461525" y="2458056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174110" y="2729731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905905" y="4726488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525973" y="4116759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03040" y="1635686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947961" y="1635686"/>
            <a:ext cx="155639" cy="1644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>
            <a:stCxn id="11" idx="6"/>
            <a:endCxn id="12" idx="1"/>
          </p:cNvCxnSpPr>
          <p:nvPr/>
        </p:nvCxnSpPr>
        <p:spPr>
          <a:xfrm>
            <a:off x="2862182" y="3361013"/>
            <a:ext cx="653452" cy="301059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1"/>
            <a:endCxn id="15" idx="4"/>
          </p:cNvCxnSpPr>
          <p:nvPr/>
        </p:nvCxnSpPr>
        <p:spPr>
          <a:xfrm flipH="1" flipV="1">
            <a:off x="2320236" y="2294348"/>
            <a:ext cx="409101" cy="1008531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1" idx="4"/>
            <a:endCxn id="13" idx="1"/>
          </p:cNvCxnSpPr>
          <p:nvPr/>
        </p:nvCxnSpPr>
        <p:spPr>
          <a:xfrm>
            <a:off x="2784364" y="3443224"/>
            <a:ext cx="128967" cy="1210213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1" idx="7"/>
            <a:endCxn id="16" idx="3"/>
          </p:cNvCxnSpPr>
          <p:nvPr/>
        </p:nvCxnSpPr>
        <p:spPr>
          <a:xfrm flipV="1">
            <a:off x="2839390" y="2598401"/>
            <a:ext cx="644928" cy="704478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1" idx="2"/>
            <a:endCxn id="14" idx="6"/>
          </p:cNvCxnSpPr>
          <p:nvPr/>
        </p:nvCxnSpPr>
        <p:spPr>
          <a:xfrm flipH="1" flipV="1">
            <a:off x="1525973" y="2894157"/>
            <a:ext cx="1180571" cy="466856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1" idx="0"/>
          </p:cNvCxnSpPr>
          <p:nvPr/>
        </p:nvCxnSpPr>
        <p:spPr>
          <a:xfrm flipV="1">
            <a:off x="2784364" y="1297740"/>
            <a:ext cx="0" cy="19810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420319" y="928408"/>
            <a:ext cx="734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North</a:t>
            </a:r>
            <a:endParaRPr lang="en-US" dirty="0"/>
          </a:p>
        </p:txBody>
      </p:sp>
      <p:sp>
        <p:nvSpPr>
          <p:cNvPr id="37" name="Arc 36"/>
          <p:cNvSpPr/>
          <p:nvPr/>
        </p:nvSpPr>
        <p:spPr>
          <a:xfrm>
            <a:off x="1854579" y="2363116"/>
            <a:ext cx="1859569" cy="1879528"/>
          </a:xfrm>
          <a:prstGeom prst="arc">
            <a:avLst>
              <a:gd name="adj1" fmla="val 16200000"/>
              <a:gd name="adj2" fmla="val 11825575"/>
            </a:avLst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5111261" y="1200613"/>
            <a:ext cx="3828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a cheap calculation, so store the bearing of the x-axis for each before any assimilation.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08725" y="5607312"/>
            <a:ext cx="6829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β = atan2( sin(Δλ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cos</a:t>
            </a:r>
            <a:r>
              <a:rPr lang="el-GR" dirty="0"/>
              <a:t>(φ</a:t>
            </a:r>
            <a:r>
              <a:rPr lang="el-GR" baseline="-25000" dirty="0"/>
              <a:t>2</a:t>
            </a:r>
            <a:r>
              <a:rPr lang="el-GR" dirty="0"/>
              <a:t>)</a:t>
            </a:r>
            <a:r>
              <a:rPr lang="el-GR" dirty="0" smtClean="0"/>
              <a:t>,</a:t>
            </a:r>
            <a:r>
              <a:rPr lang="en-US" dirty="0" smtClean="0"/>
              <a:t>  </a:t>
            </a:r>
            <a:r>
              <a:rPr lang="el-GR" dirty="0" smtClean="0"/>
              <a:t> </a:t>
            </a:r>
            <a:r>
              <a:rPr lang="el-GR" dirty="0"/>
              <a:t>cos(φ</a:t>
            </a:r>
            <a:r>
              <a:rPr lang="el-GR" baseline="-25000" dirty="0"/>
              <a:t>1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sin</a:t>
            </a:r>
            <a:r>
              <a:rPr lang="el-GR" dirty="0"/>
              <a:t>(φ</a:t>
            </a:r>
            <a:r>
              <a:rPr lang="el-GR" baseline="-25000" dirty="0"/>
              <a:t>2</a:t>
            </a:r>
            <a:r>
              <a:rPr lang="el-GR" dirty="0"/>
              <a:t>) − sin(φ</a:t>
            </a:r>
            <a:r>
              <a:rPr lang="el-GR" baseline="-25000" dirty="0"/>
              <a:t>1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cos</a:t>
            </a:r>
            <a:r>
              <a:rPr lang="el-GR" dirty="0"/>
              <a:t>(φ</a:t>
            </a:r>
            <a:r>
              <a:rPr lang="el-GR" baseline="-25000" dirty="0"/>
              <a:t>2</a:t>
            </a:r>
            <a:r>
              <a:rPr lang="el-GR" dirty="0" smtClean="0"/>
              <a:t>)</a:t>
            </a:r>
            <a:r>
              <a:rPr lang="en-US" dirty="0" smtClean="0"/>
              <a:t>*</a:t>
            </a:r>
            <a:r>
              <a:rPr lang="el-GR" dirty="0" smtClean="0"/>
              <a:t>cos</a:t>
            </a:r>
            <a:r>
              <a:rPr lang="el-GR" dirty="0"/>
              <a:t>(Δλ) )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24454" y="5987785"/>
            <a:ext cx="598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λ</a:t>
            </a:r>
            <a:r>
              <a:rPr lang="en-US" dirty="0" smtClean="0"/>
              <a:t> = longitude     </a:t>
            </a:r>
            <a:r>
              <a:rPr lang="en-US" dirty="0" err="1" smtClean="0"/>
              <a:t>Φ</a:t>
            </a:r>
            <a:r>
              <a:rPr lang="en-US" dirty="0" smtClean="0"/>
              <a:t> = latitude   1=starting point   2 = destination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258128" y="2550593"/>
            <a:ext cx="24996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the 1° refined grid,</a:t>
            </a:r>
          </a:p>
          <a:p>
            <a:r>
              <a:rPr lang="en-US" dirty="0" err="1" smtClean="0"/>
              <a:t>num_nodes</a:t>
            </a:r>
            <a:r>
              <a:rPr lang="en-US" dirty="0" smtClean="0"/>
              <a:t> = ~147,000,</a:t>
            </a:r>
          </a:p>
          <a:p>
            <a:r>
              <a:rPr lang="en-US" dirty="0" err="1" smtClean="0"/>
              <a:t>num_corners</a:t>
            </a:r>
            <a:r>
              <a:rPr lang="en-US" dirty="0" smtClean="0"/>
              <a:t> = ~4,</a:t>
            </a:r>
          </a:p>
          <a:p>
            <a:r>
              <a:rPr lang="en-US" dirty="0" smtClean="0"/>
              <a:t>so ~600,000 bearings.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258128" y="4057978"/>
            <a:ext cx="2947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1° standard grid: 1/3 as much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1536468" y="3176347"/>
            <a:ext cx="307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β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724454" y="6512074"/>
            <a:ext cx="57844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formula from http</a:t>
            </a:r>
            <a:r>
              <a:rPr lang="en-US" sz="1600" dirty="0"/>
              <a:t>://</a:t>
            </a:r>
            <a:r>
              <a:rPr lang="en-US" sz="1600" dirty="0" err="1"/>
              <a:t>www.movable-type.co.uk</a:t>
            </a:r>
            <a:r>
              <a:rPr lang="en-US" sz="1600" dirty="0"/>
              <a:t>/scripts/</a:t>
            </a:r>
            <a:r>
              <a:rPr lang="en-US" sz="1600" dirty="0" err="1" smtClean="0"/>
              <a:t>latlong.html</a:t>
            </a:r>
            <a:endParaRPr lang="en-US" sz="1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436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09"/>
            <a:ext cx="8229600" cy="54422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What’s the </a:t>
            </a:r>
            <a:r>
              <a:rPr lang="en-US" sz="2800" dirty="0" smtClean="0">
                <a:solidFill>
                  <a:srgbClr val="3366FF"/>
                </a:solidFill>
              </a:rPr>
              <a:t>bearing</a:t>
            </a:r>
            <a:r>
              <a:rPr lang="en-US" sz="2800" dirty="0" smtClean="0"/>
              <a:t> at and near the poles?</a:t>
            </a:r>
            <a:endParaRPr lang="en-US" sz="28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31811" y="2314291"/>
            <a:ext cx="9112189" cy="4417353"/>
            <a:chOff x="31811" y="2314291"/>
            <a:chExt cx="9112189" cy="4417353"/>
          </a:xfrm>
        </p:grpSpPr>
        <p:sp>
          <p:nvSpPr>
            <p:cNvPr id="28" name="TextBox 27"/>
            <p:cNvSpPr txBox="1"/>
            <p:nvPr/>
          </p:nvSpPr>
          <p:spPr>
            <a:xfrm>
              <a:off x="8034401" y="4458133"/>
              <a:ext cx="11095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3366FF"/>
                  </a:solidFill>
                </a:rPr>
                <a:t>089°02′43″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6490" y="2794376"/>
              <a:ext cx="9884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89N,180E</a:t>
              </a:r>
              <a:endParaRPr lang="en-US" sz="1600" dirty="0"/>
            </a:p>
          </p:txBody>
        </p:sp>
        <p:sp>
          <p:nvSpPr>
            <p:cNvPr id="4" name="Oval 3"/>
            <p:cNvSpPr/>
            <p:nvPr/>
          </p:nvSpPr>
          <p:spPr>
            <a:xfrm>
              <a:off x="1870011" y="4535758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835936" y="4535758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840593" y="3470211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2836545" y="4535758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890726" y="5552423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34021" y="4193254"/>
              <a:ext cx="7804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90N,0E</a:t>
              </a:r>
              <a:endParaRPr lang="en-US" sz="16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811" y="4141868"/>
              <a:ext cx="9884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89N,270E</a:t>
              </a:r>
              <a:endParaRPr lang="en-US" sz="1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550618" y="6054536"/>
              <a:ext cx="7804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89N,0E</a:t>
              </a:r>
              <a:endParaRPr lang="en-US" sz="16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36811" y="4109077"/>
              <a:ext cx="8844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89N,90E</a:t>
              </a:r>
              <a:endParaRPr lang="en-US" sz="16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673035" y="5712920"/>
              <a:ext cx="535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180</a:t>
              </a:r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5631" y="4401227"/>
              <a:ext cx="535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270</a:t>
              </a:r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73197" y="4386005"/>
              <a:ext cx="41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90</a:t>
              </a:r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582371" y="4781055"/>
              <a:ext cx="100267" cy="122027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5255857" y="4560578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6582372" y="5887660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6582372" y="3419085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743432" y="4560578"/>
              <a:ext cx="100266" cy="10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88136" y="2826853"/>
              <a:ext cx="9884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89N,180E</a:t>
              </a:r>
              <a:endParaRPr lang="en-US" sz="16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250468" y="6393090"/>
              <a:ext cx="7804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89N,0E</a:t>
              </a:r>
              <a:endParaRPr lang="en-US" sz="16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7385" y="4193254"/>
              <a:ext cx="9884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89N,270E</a:t>
              </a:r>
              <a:endParaRPr lang="en-US" sz="16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04087" y="4367603"/>
              <a:ext cx="13000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89.59.00N,0E</a:t>
              </a:r>
              <a:endParaRPr lang="en-US" sz="16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85372" y="4109077"/>
              <a:ext cx="8844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89N,90E</a:t>
              </a:r>
              <a:endParaRPr lang="en-US" sz="16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42961" y="6068492"/>
              <a:ext cx="535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180</a:t>
              </a:r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465310" y="3058686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0</a:t>
              </a:r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20493" y="4466751"/>
              <a:ext cx="11095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3366FF"/>
                  </a:solidFill>
                </a:rPr>
                <a:t>270°57′17″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709645" y="3100879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0</a:t>
              </a:r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936372" y="2314291"/>
              <a:ext cx="32920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Initial point displaced towards 0E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54198" y="2314291"/>
              <a:ext cx="34682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Initial point at the N pole (and ‘0E’)</a:t>
              </a:r>
              <a:endParaRPr lang="en-US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54198" y="685793"/>
            <a:ext cx="82938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Setting  </a:t>
            </a:r>
            <a:r>
              <a:rPr lang="en-US" dirty="0"/>
              <a:t>λ</a:t>
            </a:r>
            <a:r>
              <a:rPr lang="en-US" baseline="-25000" dirty="0"/>
              <a:t>1 </a:t>
            </a:r>
            <a:r>
              <a:rPr lang="en-US" dirty="0"/>
              <a:t> = 0E (for ϕ</a:t>
            </a:r>
            <a:r>
              <a:rPr lang="en-US" baseline="-25000" dirty="0"/>
              <a:t>1</a:t>
            </a:r>
            <a:r>
              <a:rPr lang="en-US" dirty="0"/>
              <a:t>=90N) can be understood as arbitrarily setting the reference direction “to the north pole” to the be the vector from any point on the 0E meridian </a:t>
            </a:r>
            <a:r>
              <a:rPr lang="en-US" i="1" dirty="0"/>
              <a:t>towards</a:t>
            </a:r>
            <a:r>
              <a:rPr lang="en-US" dirty="0"/>
              <a:t> the north pole.   Then bearings from the north pole to other points are measured from that reference.  Such a choice would be necessary, at most, once for a quad, so there won’t be a confusion of reference directions.</a:t>
            </a:r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1892513" y="3661833"/>
            <a:ext cx="0" cy="5314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82925" y="3602231"/>
            <a:ext cx="1444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Ref. direction</a:t>
            </a:r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8463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34401" y="2741435"/>
            <a:ext cx="496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3366FF"/>
                </a:solidFill>
              </a:rPr>
              <a:t>180</a:t>
            </a:r>
          </a:p>
        </p:txBody>
      </p:sp>
      <p:sp>
        <p:nvSpPr>
          <p:cNvPr id="5" name="Oval 4"/>
          <p:cNvSpPr/>
          <p:nvPr/>
        </p:nvSpPr>
        <p:spPr>
          <a:xfrm>
            <a:off x="6963774" y="2851082"/>
            <a:ext cx="152341" cy="129039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341022" y="2879851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667537" y="4206933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667537" y="1738358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828597" y="2879851"/>
            <a:ext cx="100266" cy="10027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173301" y="1146126"/>
            <a:ext cx="988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89N,180E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335633" y="4712363"/>
            <a:ext cx="7804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89N,0E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352550" y="2512527"/>
            <a:ext cx="988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89N,270E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351541" y="2512358"/>
            <a:ext cx="1404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89.59.00N,90E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7937703" y="2419855"/>
            <a:ext cx="1226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89N,90E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155195" y="4387765"/>
            <a:ext cx="1225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3366FF"/>
                </a:solidFill>
              </a:rPr>
              <a:t>270°57′17″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5195" y="1377959"/>
            <a:ext cx="1225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3366FF"/>
                </a:solidFill>
              </a:rPr>
              <a:t>089°02′43″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78281" y="2758409"/>
            <a:ext cx="2886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3366FF"/>
                </a:solidFill>
              </a:rPr>
              <a:t>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70393" y="199429"/>
            <a:ext cx="3318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Initial point displaced toward 90E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1203" y="3696700"/>
            <a:ext cx="430573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Note rotation of bearing values caused by rotation of reference direction.  So bearings are not continuous for perturbations of the initial point away from the north pole in </a:t>
            </a:r>
            <a:r>
              <a:rPr lang="en-US" i="1"/>
              <a:t>all </a:t>
            </a:r>
            <a:r>
              <a:rPr lang="en-US"/>
              <a:t>directions.  Only in directions mostly parallel to the north pole  reference direction.</a:t>
            </a:r>
          </a:p>
        </p:txBody>
      </p:sp>
      <p:cxnSp>
        <p:nvCxnSpPr>
          <p:cNvPr id="3" name="Straight Arrow Connector 2"/>
          <p:cNvCxnSpPr>
            <a:stCxn id="5" idx="2"/>
          </p:cNvCxnSpPr>
          <p:nvPr/>
        </p:nvCxnSpPr>
        <p:spPr>
          <a:xfrm flipH="1">
            <a:off x="6667537" y="2915602"/>
            <a:ext cx="29623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929914">
            <a:off x="6495965" y="3349394"/>
            <a:ext cx="2002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New reference dir.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990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57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Digression 2: Refined Grid; ‘wrong quad’ problem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903903" y="547769"/>
            <a:ext cx="7845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Near the boundary between coarser and finer grids the nodes/quads can look like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170222" y="2665420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" name="Oval 5"/>
          <p:cNvSpPr/>
          <p:nvPr/>
        </p:nvSpPr>
        <p:spPr>
          <a:xfrm>
            <a:off x="2794149" y="1109523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" name="Oval 6"/>
          <p:cNvSpPr/>
          <p:nvPr/>
        </p:nvSpPr>
        <p:spPr>
          <a:xfrm>
            <a:off x="5078991" y="1109523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" name="Oval 7"/>
          <p:cNvSpPr/>
          <p:nvPr/>
        </p:nvSpPr>
        <p:spPr>
          <a:xfrm>
            <a:off x="3824482" y="2657039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Oval 8"/>
          <p:cNvSpPr/>
          <p:nvPr/>
        </p:nvSpPr>
        <p:spPr>
          <a:xfrm>
            <a:off x="2481528" y="3370091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Oval 9"/>
          <p:cNvSpPr/>
          <p:nvPr/>
        </p:nvSpPr>
        <p:spPr>
          <a:xfrm>
            <a:off x="4269645" y="3558282"/>
            <a:ext cx="157429" cy="16399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14" name="Straight Connector 13"/>
          <p:cNvCxnSpPr>
            <a:stCxn id="6" idx="6"/>
            <a:endCxn id="7" idx="2"/>
          </p:cNvCxnSpPr>
          <p:nvPr/>
        </p:nvCxnSpPr>
        <p:spPr>
          <a:xfrm>
            <a:off x="2951578" y="1191519"/>
            <a:ext cx="2127413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7"/>
            <a:endCxn id="7" idx="4"/>
          </p:cNvCxnSpPr>
          <p:nvPr/>
        </p:nvCxnSpPr>
        <p:spPr>
          <a:xfrm flipV="1">
            <a:off x="3958856" y="1273514"/>
            <a:ext cx="1198850" cy="1407541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9" idx="6"/>
            <a:endCxn id="10" idx="2"/>
          </p:cNvCxnSpPr>
          <p:nvPr/>
        </p:nvCxnSpPr>
        <p:spPr>
          <a:xfrm>
            <a:off x="2638957" y="3452087"/>
            <a:ext cx="1630688" cy="188191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8" idx="4"/>
            <a:endCxn id="10" idx="0"/>
          </p:cNvCxnSpPr>
          <p:nvPr/>
        </p:nvCxnSpPr>
        <p:spPr>
          <a:xfrm>
            <a:off x="3903197" y="2821030"/>
            <a:ext cx="445163" cy="737252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4"/>
            <a:endCxn id="9" idx="1"/>
          </p:cNvCxnSpPr>
          <p:nvPr/>
        </p:nvCxnSpPr>
        <p:spPr>
          <a:xfrm>
            <a:off x="1248937" y="2829411"/>
            <a:ext cx="1255646" cy="564696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5" idx="6"/>
            <a:endCxn id="8" idx="2"/>
          </p:cNvCxnSpPr>
          <p:nvPr/>
        </p:nvCxnSpPr>
        <p:spPr>
          <a:xfrm flipV="1">
            <a:off x="1327651" y="2739035"/>
            <a:ext cx="2496831" cy="8381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5" idx="0"/>
            <a:endCxn id="6" idx="3"/>
          </p:cNvCxnSpPr>
          <p:nvPr/>
        </p:nvCxnSpPr>
        <p:spPr>
          <a:xfrm flipV="1">
            <a:off x="1248937" y="1249498"/>
            <a:ext cx="1568267" cy="1415922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358827" y="2287227"/>
            <a:ext cx="291511" cy="369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927911" y="3527475"/>
            <a:ext cx="829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closest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41391" y="2506245"/>
            <a:ext cx="829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r>
              <a:rPr lang="en-US" dirty="0" smtClean="0"/>
              <a:t>closest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573792" y="1355982"/>
            <a:ext cx="301133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closest node is not one</a:t>
            </a:r>
          </a:p>
          <a:p>
            <a:r>
              <a:rPr lang="en-US" dirty="0" smtClean="0"/>
              <a:t>that defines the quad that the</a:t>
            </a:r>
          </a:p>
          <a:p>
            <a:r>
              <a:rPr lang="en-US" dirty="0" err="1" smtClean="0"/>
              <a:t>ob</a:t>
            </a:r>
            <a:r>
              <a:rPr lang="en-US" dirty="0" smtClean="0"/>
              <a:t> is in.</a:t>
            </a:r>
          </a:p>
          <a:p>
            <a:r>
              <a:rPr lang="en-US" dirty="0" smtClean="0"/>
              <a:t>But the 2</a:t>
            </a:r>
            <a:r>
              <a:rPr lang="en-US" baseline="30000" dirty="0" smtClean="0"/>
              <a:t>nd</a:t>
            </a:r>
            <a:r>
              <a:rPr lang="en-US" dirty="0" smtClean="0"/>
              <a:t> closest must be (at least for the cubed sphere grid).</a:t>
            </a:r>
          </a:p>
          <a:p>
            <a:endParaRPr lang="en-US" dirty="0"/>
          </a:p>
          <a:p>
            <a:r>
              <a:rPr lang="en-US" dirty="0" smtClean="0"/>
              <a:t>Check if this is the case by (double) mapping the ob location into each of the quads that use the closest node as a corner.  If they all fail, do the same for the 2</a:t>
            </a:r>
            <a:r>
              <a:rPr lang="en-US" baseline="30000" dirty="0" smtClean="0"/>
              <a:t>nd</a:t>
            </a:r>
            <a:r>
              <a:rPr lang="en-US" dirty="0" smtClean="0"/>
              <a:t> closest node.</a:t>
            </a:r>
            <a:endParaRPr lang="en-US" dirty="0"/>
          </a:p>
        </p:txBody>
      </p:sp>
      <p:cxnSp>
        <p:nvCxnSpPr>
          <p:cNvPr id="55" name="Straight Arrow Connector 54"/>
          <p:cNvCxnSpPr>
            <a:stCxn id="41" idx="2"/>
            <a:endCxn id="41" idx="2"/>
          </p:cNvCxnSpPr>
          <p:nvPr/>
        </p:nvCxnSpPr>
        <p:spPr>
          <a:xfrm>
            <a:off x="2504583" y="2657039"/>
            <a:ext cx="0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79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196827" y="212511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6" name="Oval 5"/>
          <p:cNvSpPr/>
          <p:nvPr/>
        </p:nvSpPr>
        <p:spPr>
          <a:xfrm rot="3651266">
            <a:off x="2451341" y="2927652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3651266">
            <a:off x="306735" y="2520315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3651266">
            <a:off x="756935" y="4632046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3651266">
            <a:off x="2964226" y="4969972"/>
            <a:ext cx="78157" cy="11585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Block Arc 6"/>
          <p:cNvSpPr/>
          <p:nvPr/>
        </p:nvSpPr>
        <p:spPr>
          <a:xfrm rot="15490171">
            <a:off x="-499538" y="3473170"/>
            <a:ext cx="2213335" cy="262737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Block Arc 23"/>
          <p:cNvSpPr/>
          <p:nvPr/>
        </p:nvSpPr>
        <p:spPr>
          <a:xfrm rot="699953">
            <a:off x="295361" y="2660937"/>
            <a:ext cx="2263955" cy="256862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Block Arc 24"/>
          <p:cNvSpPr/>
          <p:nvPr/>
        </p:nvSpPr>
        <p:spPr>
          <a:xfrm rot="11342834">
            <a:off x="763902" y="4708648"/>
            <a:ext cx="2263955" cy="256862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Block Arc 25"/>
          <p:cNvSpPr/>
          <p:nvPr/>
        </p:nvSpPr>
        <p:spPr>
          <a:xfrm rot="4541536">
            <a:off x="1658641" y="3881154"/>
            <a:ext cx="2189975" cy="262737"/>
          </a:xfrm>
          <a:prstGeom prst="blockArc">
            <a:avLst>
              <a:gd name="adj1" fmla="val 10800000"/>
              <a:gd name="adj2" fmla="val 21492798"/>
              <a:gd name="adj3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5009" y="4741407"/>
            <a:ext cx="250635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564372" y="2612073"/>
            <a:ext cx="250635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72932" y="5014937"/>
            <a:ext cx="250635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12630" y="3738595"/>
            <a:ext cx="355331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ob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76458" y="2605925"/>
            <a:ext cx="313838" cy="1283724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5" idx="0"/>
          </p:cNvCxnSpPr>
          <p:nvPr/>
        </p:nvCxnSpPr>
        <p:spPr>
          <a:xfrm flipH="1" flipV="1">
            <a:off x="820301" y="4038594"/>
            <a:ext cx="2192571" cy="976343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5" idx="1"/>
            <a:endCxn id="81" idx="2"/>
          </p:cNvCxnSpPr>
          <p:nvPr/>
        </p:nvCxnSpPr>
        <p:spPr>
          <a:xfrm flipH="1" flipV="1">
            <a:off x="690296" y="4038594"/>
            <a:ext cx="115383" cy="655351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6" idx="0"/>
            <a:endCxn id="81" idx="3"/>
          </p:cNvCxnSpPr>
          <p:nvPr/>
        </p:nvCxnSpPr>
        <p:spPr>
          <a:xfrm flipH="1">
            <a:off x="867961" y="2951499"/>
            <a:ext cx="1615063" cy="937096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64743" y="116111"/>
            <a:ext cx="7571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The Goal; interpolate field values at 4 nodes to an observation location  (horizontal part)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284983" y="1460307"/>
            <a:ext cx="3692565" cy="886262"/>
            <a:chOff x="284983" y="1460307"/>
            <a:chExt cx="3692565" cy="886262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284983" y="1934489"/>
              <a:ext cx="64672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973426" y="1700238"/>
              <a:ext cx="30041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cell boundary on the sphere: great circle segment</a:t>
              </a:r>
            </a:p>
          </p:txBody>
        </p:sp>
        <p:sp>
          <p:nvSpPr>
            <p:cNvPr id="34" name="Oval 33"/>
            <p:cNvSpPr/>
            <p:nvPr/>
          </p:nvSpPr>
          <p:spPr>
            <a:xfrm>
              <a:off x="820301" y="1611482"/>
              <a:ext cx="111411" cy="12280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73427" y="1460307"/>
              <a:ext cx="1369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node/corner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930844" y="802399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Bazillions of times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977547" y="1272622"/>
            <a:ext cx="4572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We can find the node closest to the ob more efficiently than a “naïve exhautive” search.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77548" y="2114529"/>
            <a:ext cx="43832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But finding the 4 nodes that enclose an ob is more complicated; </a:t>
            </a:r>
            <a:r>
              <a:rPr lang="en-US" dirty="0"/>
              <a:t>some of the 4 nodes closest to an ob may not be corners of the cell containing the ob.</a:t>
            </a:r>
          </a:p>
        </p:txBody>
      </p:sp>
    </p:spTree>
    <p:extLst>
      <p:ext uri="{BB962C8B-B14F-4D97-AF65-F5344CB8AC3E}">
        <p14:creationId xmlns:p14="http://schemas.microsoft.com/office/powerpoint/2010/main" val="3779652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 rot="3651266">
            <a:off x="2451342" y="2928706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3651266">
            <a:off x="306735" y="2521369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3651266">
            <a:off x="756935" y="4633100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3651266">
            <a:off x="2964227" y="4971026"/>
            <a:ext cx="78157" cy="11585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Block Arc 6"/>
          <p:cNvSpPr/>
          <p:nvPr/>
        </p:nvSpPr>
        <p:spPr>
          <a:xfrm rot="15490171">
            <a:off x="-499538" y="3474224"/>
            <a:ext cx="2213335" cy="262737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Block Arc 23"/>
          <p:cNvSpPr/>
          <p:nvPr/>
        </p:nvSpPr>
        <p:spPr>
          <a:xfrm rot="699953">
            <a:off x="295361" y="2661991"/>
            <a:ext cx="2263955" cy="256862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Block Arc 24"/>
          <p:cNvSpPr/>
          <p:nvPr/>
        </p:nvSpPr>
        <p:spPr>
          <a:xfrm rot="11342834">
            <a:off x="763902" y="4709702"/>
            <a:ext cx="2263955" cy="256862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Block Arc 25"/>
          <p:cNvSpPr/>
          <p:nvPr/>
        </p:nvSpPr>
        <p:spPr>
          <a:xfrm rot="4541536">
            <a:off x="1658642" y="3882208"/>
            <a:ext cx="2189975" cy="262737"/>
          </a:xfrm>
          <a:prstGeom prst="blockArc">
            <a:avLst>
              <a:gd name="adj1" fmla="val 10800000"/>
              <a:gd name="adj2" fmla="val 21492798"/>
              <a:gd name="adj3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54824" y="3439649"/>
            <a:ext cx="355331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ob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69842" y="2728229"/>
            <a:ext cx="256032" cy="833724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5" idx="0"/>
          </p:cNvCxnSpPr>
          <p:nvPr/>
        </p:nvCxnSpPr>
        <p:spPr>
          <a:xfrm flipH="1" flipV="1">
            <a:off x="805679" y="3739649"/>
            <a:ext cx="2207193" cy="1276342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5" idx="1"/>
            <a:endCxn id="81" idx="2"/>
          </p:cNvCxnSpPr>
          <p:nvPr/>
        </p:nvCxnSpPr>
        <p:spPr>
          <a:xfrm flipH="1" flipV="1">
            <a:off x="632490" y="3739648"/>
            <a:ext cx="173189" cy="955351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6" idx="0"/>
            <a:endCxn id="81" idx="3"/>
          </p:cNvCxnSpPr>
          <p:nvPr/>
        </p:nvCxnSpPr>
        <p:spPr>
          <a:xfrm flipH="1">
            <a:off x="810155" y="2952553"/>
            <a:ext cx="1672869" cy="637096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64742" y="116111"/>
            <a:ext cx="7628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The Goal; interpolate field values at 4 nodes to an observation location.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269184" y="3211523"/>
            <a:ext cx="1857662" cy="184734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5206487" y="5084273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(0,0)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200312" y="4765844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(1,0)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200312" y="3054080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(1,1)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212935" y="2791299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(0,1)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837426" y="3776846"/>
            <a:ext cx="36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159301" y="4966611"/>
            <a:ext cx="535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Brush Script MT"/>
              </a:rPr>
              <a:t>l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5633380" y="1843529"/>
            <a:ext cx="698835" cy="461665"/>
            <a:chOff x="6979352" y="1282679"/>
            <a:chExt cx="698835" cy="461665"/>
          </a:xfrm>
        </p:grpSpPr>
        <p:sp>
          <p:nvSpPr>
            <p:cNvPr id="70" name="TextBox 69"/>
            <p:cNvSpPr txBox="1"/>
            <p:nvPr/>
          </p:nvSpPr>
          <p:spPr>
            <a:xfrm>
              <a:off x="7181537" y="1347789"/>
              <a:ext cx="4966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,m)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080386" y="1282679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979352" y="1343522"/>
              <a:ext cx="254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021370" y="572226"/>
            <a:ext cx="495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8000"/>
                </a:solidFill>
              </a:rPr>
              <a:t>Interpolation can be easier on the unit square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076721" y="1935862"/>
            <a:ext cx="108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(lon</a:t>
            </a:r>
            <a:r>
              <a:rPr lang="en-US" baseline="-25000"/>
              <a:t>n</a:t>
            </a:r>
            <a:r>
              <a:rPr lang="en-US"/>
              <a:t>,lat</a:t>
            </a:r>
            <a:r>
              <a:rPr lang="en-US" baseline="-25000"/>
              <a:t>n</a:t>
            </a:r>
            <a:r>
              <a:rPr lang="en-US"/>
              <a:t>)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0" y="2116261"/>
            <a:ext cx="4040152" cy="3084396"/>
            <a:chOff x="0" y="2116261"/>
            <a:chExt cx="4040152" cy="3084396"/>
          </a:xfrm>
        </p:grpSpPr>
        <p:sp>
          <p:nvSpPr>
            <p:cNvPr id="50" name="TextBox 49"/>
            <p:cNvSpPr txBox="1"/>
            <p:nvPr/>
          </p:nvSpPr>
          <p:spPr>
            <a:xfrm>
              <a:off x="85951" y="2116261"/>
              <a:ext cx="9208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(-50,89)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0" y="4831325"/>
              <a:ext cx="10961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(-40,88.5)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072933" y="4765844"/>
              <a:ext cx="967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(125,88)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589323" y="2919981"/>
              <a:ext cx="967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(130,89)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51666" y="943377"/>
            <a:ext cx="3692565" cy="886262"/>
            <a:chOff x="284983" y="1460307"/>
            <a:chExt cx="3692565" cy="886262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284983" y="1934489"/>
              <a:ext cx="64672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973426" y="1700238"/>
              <a:ext cx="30041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cell boundary on the sphere: great circle segment</a:t>
              </a:r>
            </a:p>
          </p:txBody>
        </p:sp>
        <p:sp>
          <p:nvSpPr>
            <p:cNvPr id="48" name="Oval 47"/>
            <p:cNvSpPr/>
            <p:nvPr/>
          </p:nvSpPr>
          <p:spPr>
            <a:xfrm>
              <a:off x="820301" y="1611482"/>
              <a:ext cx="111411" cy="12280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73427" y="1460307"/>
              <a:ext cx="1369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node/corner</a:t>
              </a: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369842" y="2458710"/>
            <a:ext cx="6761833" cy="3483502"/>
            <a:chOff x="369842" y="2448127"/>
            <a:chExt cx="6761833" cy="3483502"/>
          </a:xfrm>
        </p:grpSpPr>
        <p:sp>
          <p:nvSpPr>
            <p:cNvPr id="11" name="Freeform 10"/>
            <p:cNvSpPr/>
            <p:nvPr/>
          </p:nvSpPr>
          <p:spPr>
            <a:xfrm>
              <a:off x="3035497" y="5052345"/>
              <a:ext cx="4096178" cy="879284"/>
            </a:xfrm>
            <a:custGeom>
              <a:avLst/>
              <a:gdLst>
                <a:gd name="connsiteX0" fmla="*/ 0 w 4096178"/>
                <a:gd name="connsiteY0" fmla="*/ 13957 h 879284"/>
                <a:gd name="connsiteX1" fmla="*/ 2442355 w 4096178"/>
                <a:gd name="connsiteY1" fmla="*/ 879275 h 879284"/>
                <a:gd name="connsiteX2" fmla="*/ 4096178 w 4096178"/>
                <a:gd name="connsiteY2" fmla="*/ 0 h 879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6178" h="879284">
                  <a:moveTo>
                    <a:pt x="0" y="13957"/>
                  </a:moveTo>
                  <a:cubicBezTo>
                    <a:pt x="879829" y="447779"/>
                    <a:pt x="1759659" y="881601"/>
                    <a:pt x="2442355" y="879275"/>
                  </a:cubicBezTo>
                  <a:cubicBezTo>
                    <a:pt x="3125051" y="876949"/>
                    <a:pt x="3822867" y="112817"/>
                    <a:pt x="4096178" y="0"/>
                  </a:cubicBezTo>
                </a:path>
              </a:pathLst>
            </a:custGeom>
            <a:ln w="12700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802488" y="4710404"/>
              <a:ext cx="4479975" cy="1098475"/>
            </a:xfrm>
            <a:custGeom>
              <a:avLst/>
              <a:gdLst>
                <a:gd name="connsiteX0" fmla="*/ 0 w 4479975"/>
                <a:gd name="connsiteY0" fmla="*/ 0 h 1098475"/>
                <a:gd name="connsiteX1" fmla="*/ 2805218 w 4479975"/>
                <a:gd name="connsiteY1" fmla="*/ 1095606 h 1098475"/>
                <a:gd name="connsiteX2" fmla="*/ 4479975 w 4479975"/>
                <a:gd name="connsiteY2" fmla="*/ 341941 h 1098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79975" h="1098475">
                  <a:moveTo>
                    <a:pt x="0" y="0"/>
                  </a:moveTo>
                  <a:cubicBezTo>
                    <a:pt x="1029278" y="519308"/>
                    <a:pt x="2058556" y="1038616"/>
                    <a:pt x="2805218" y="1095606"/>
                  </a:cubicBezTo>
                  <a:cubicBezTo>
                    <a:pt x="3551880" y="1152596"/>
                    <a:pt x="4479975" y="341941"/>
                    <a:pt x="4479975" y="341941"/>
                  </a:cubicBezTo>
                </a:path>
              </a:pathLst>
            </a:custGeom>
            <a:ln w="12700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519114" y="2617588"/>
              <a:ext cx="4612561" cy="592465"/>
            </a:xfrm>
            <a:custGeom>
              <a:avLst/>
              <a:gdLst>
                <a:gd name="connsiteX0" fmla="*/ 0 w 4612561"/>
                <a:gd name="connsiteY0" fmla="*/ 334265 h 592465"/>
                <a:gd name="connsiteX1" fmla="*/ 2965716 w 4612561"/>
                <a:gd name="connsiteY1" fmla="*/ 6282 h 592465"/>
                <a:gd name="connsiteX2" fmla="*/ 4612561 w 4612561"/>
                <a:gd name="connsiteY2" fmla="*/ 592465 h 592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12561" h="592465">
                  <a:moveTo>
                    <a:pt x="0" y="334265"/>
                  </a:moveTo>
                  <a:cubicBezTo>
                    <a:pt x="1098478" y="148757"/>
                    <a:pt x="2196956" y="-36751"/>
                    <a:pt x="2965716" y="6282"/>
                  </a:cubicBezTo>
                  <a:cubicBezTo>
                    <a:pt x="3734476" y="49315"/>
                    <a:pt x="4612561" y="592465"/>
                    <a:pt x="4612561" y="592465"/>
                  </a:cubicBezTo>
                </a:path>
              </a:pathLst>
            </a:custGeom>
            <a:ln w="12700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369842" y="2448127"/>
              <a:ext cx="4905643" cy="775883"/>
            </a:xfrm>
            <a:custGeom>
              <a:avLst/>
              <a:gdLst>
                <a:gd name="connsiteX0" fmla="*/ 0 w 4905643"/>
                <a:gd name="connsiteY0" fmla="*/ 78045 h 775883"/>
                <a:gd name="connsiteX1" fmla="*/ 3468143 w 4905643"/>
                <a:gd name="connsiteY1" fmla="*/ 64089 h 775883"/>
                <a:gd name="connsiteX2" fmla="*/ 4905643 w 4905643"/>
                <a:gd name="connsiteY2" fmla="*/ 775883 h 77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5643" h="775883">
                  <a:moveTo>
                    <a:pt x="0" y="78045"/>
                  </a:moveTo>
                  <a:cubicBezTo>
                    <a:pt x="1325268" y="12914"/>
                    <a:pt x="2650536" y="-52217"/>
                    <a:pt x="3468143" y="64089"/>
                  </a:cubicBezTo>
                  <a:cubicBezTo>
                    <a:pt x="4285750" y="180395"/>
                    <a:pt x="4905643" y="775883"/>
                    <a:pt x="4905643" y="775883"/>
                  </a:cubicBezTo>
                </a:path>
              </a:pathLst>
            </a:custGeom>
            <a:ln w="12700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5144143" y="3124498"/>
              <a:ext cx="137583" cy="8555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V="1">
              <a:off x="5206487" y="5015991"/>
              <a:ext cx="75976" cy="11918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6976222" y="5037700"/>
              <a:ext cx="137583" cy="12440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6989263" y="3117853"/>
              <a:ext cx="137583" cy="8555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11391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 rot="3651266">
            <a:off x="2451342" y="2928706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3651266">
            <a:off x="306735" y="2521369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3651266">
            <a:off x="756935" y="4633100"/>
            <a:ext cx="93775" cy="872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3651266">
            <a:off x="2964227" y="4971026"/>
            <a:ext cx="78157" cy="11585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Block Arc 6"/>
          <p:cNvSpPr/>
          <p:nvPr/>
        </p:nvSpPr>
        <p:spPr>
          <a:xfrm rot="15490171">
            <a:off x="-499538" y="3474224"/>
            <a:ext cx="2213335" cy="262737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Block Arc 23"/>
          <p:cNvSpPr/>
          <p:nvPr/>
        </p:nvSpPr>
        <p:spPr>
          <a:xfrm rot="699953">
            <a:off x="295361" y="2661991"/>
            <a:ext cx="2263955" cy="256862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Block Arc 24"/>
          <p:cNvSpPr/>
          <p:nvPr/>
        </p:nvSpPr>
        <p:spPr>
          <a:xfrm rot="11342834">
            <a:off x="763902" y="4709702"/>
            <a:ext cx="2263955" cy="256862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Block Arc 25"/>
          <p:cNvSpPr/>
          <p:nvPr/>
        </p:nvSpPr>
        <p:spPr>
          <a:xfrm rot="4541536">
            <a:off x="1658641" y="3882208"/>
            <a:ext cx="2189975" cy="262737"/>
          </a:xfrm>
          <a:prstGeom prst="blockArc">
            <a:avLst>
              <a:gd name="adj1" fmla="val 10800000"/>
              <a:gd name="adj2" fmla="val 21492798"/>
              <a:gd name="adj3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54824" y="3439649"/>
            <a:ext cx="355331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ob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76458" y="2605925"/>
            <a:ext cx="256032" cy="983724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5" idx="0"/>
          </p:cNvCxnSpPr>
          <p:nvPr/>
        </p:nvCxnSpPr>
        <p:spPr>
          <a:xfrm flipH="1" flipV="1">
            <a:off x="805679" y="3739649"/>
            <a:ext cx="2207193" cy="1276342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5" idx="1"/>
            <a:endCxn id="81" idx="2"/>
          </p:cNvCxnSpPr>
          <p:nvPr/>
        </p:nvCxnSpPr>
        <p:spPr>
          <a:xfrm flipH="1" flipV="1">
            <a:off x="632490" y="3739648"/>
            <a:ext cx="173189" cy="955351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6" idx="0"/>
            <a:endCxn id="81" idx="3"/>
          </p:cNvCxnSpPr>
          <p:nvPr/>
        </p:nvCxnSpPr>
        <p:spPr>
          <a:xfrm flipH="1">
            <a:off x="810155" y="2952553"/>
            <a:ext cx="1672869" cy="637096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64742" y="116111"/>
            <a:ext cx="7628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The Goal; interpolate field values at 4 nodes to an observation location.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269184" y="3211523"/>
            <a:ext cx="1857662" cy="184734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5190625" y="5106123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(0,0)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200312" y="4765844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(1,0)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200312" y="3054080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(1,1)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230142" y="2767887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(0,1)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777935" y="4158186"/>
            <a:ext cx="36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129667" y="5044538"/>
            <a:ext cx="535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Brush Script MT"/>
              </a:rPr>
              <a:t>l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5633380" y="1853224"/>
            <a:ext cx="698835" cy="461665"/>
            <a:chOff x="6979352" y="1282679"/>
            <a:chExt cx="698835" cy="461665"/>
          </a:xfrm>
        </p:grpSpPr>
        <p:sp>
          <p:nvSpPr>
            <p:cNvPr id="70" name="TextBox 69"/>
            <p:cNvSpPr txBox="1"/>
            <p:nvPr/>
          </p:nvSpPr>
          <p:spPr>
            <a:xfrm>
              <a:off x="7181537" y="1347789"/>
              <a:ext cx="4966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,m)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080386" y="1282679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979352" y="1343522"/>
              <a:ext cx="254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</a:t>
              </a: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903514" y="3739648"/>
            <a:ext cx="355331" cy="29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ob</a:t>
            </a:r>
          </a:p>
        </p:txBody>
      </p:sp>
      <p:cxnSp>
        <p:nvCxnSpPr>
          <p:cNvPr id="46" name="Straight Arrow Connector 45"/>
          <p:cNvCxnSpPr>
            <a:endCxn id="42" idx="2"/>
          </p:cNvCxnSpPr>
          <p:nvPr/>
        </p:nvCxnSpPr>
        <p:spPr>
          <a:xfrm flipH="1" flipV="1">
            <a:off x="5081180" y="4039647"/>
            <a:ext cx="201284" cy="1019220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 flipV="1">
            <a:off x="5258845" y="4039647"/>
            <a:ext cx="1872830" cy="1012698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5094053" y="3224010"/>
            <a:ext cx="181432" cy="665638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endCxn id="42" idx="3"/>
          </p:cNvCxnSpPr>
          <p:nvPr/>
        </p:nvCxnSpPr>
        <p:spPr>
          <a:xfrm flipH="1">
            <a:off x="5258845" y="3224010"/>
            <a:ext cx="1872831" cy="665638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076721" y="1935862"/>
            <a:ext cx="108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(lon</a:t>
            </a:r>
            <a:r>
              <a:rPr lang="en-US" baseline="-25000"/>
              <a:t>n</a:t>
            </a:r>
            <a:r>
              <a:rPr lang="en-US"/>
              <a:t>,lat</a:t>
            </a:r>
            <a:r>
              <a:rPr lang="en-US" baseline="-25000"/>
              <a:t>n</a:t>
            </a:r>
            <a:r>
              <a:rPr lang="en-US"/>
              <a:t>)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5951" y="2116261"/>
            <a:ext cx="92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(-50,89)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0" y="4831325"/>
            <a:ext cx="10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(-40,88.5)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072933" y="4765844"/>
            <a:ext cx="96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(125,88)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589323" y="2919981"/>
            <a:ext cx="96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(130,89)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12479" y="535025"/>
            <a:ext cx="67214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6600"/>
                </a:solidFill>
              </a:rPr>
              <a:t>But a linear mapping of (lon,lat) to the unit square isn’t robust.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251666" y="943377"/>
            <a:ext cx="3692565" cy="886262"/>
            <a:chOff x="284983" y="1460307"/>
            <a:chExt cx="3692565" cy="886262"/>
          </a:xfrm>
        </p:grpSpPr>
        <p:cxnSp>
          <p:nvCxnSpPr>
            <p:cNvPr id="73" name="Straight Connector 72"/>
            <p:cNvCxnSpPr/>
            <p:nvPr/>
          </p:nvCxnSpPr>
          <p:spPr>
            <a:xfrm>
              <a:off x="284983" y="1934489"/>
              <a:ext cx="64672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973426" y="1700238"/>
              <a:ext cx="30041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cell boundary on the sphere: great circle segment</a:t>
              </a:r>
            </a:p>
          </p:txBody>
        </p:sp>
        <p:sp>
          <p:nvSpPr>
            <p:cNvPr id="76" name="Oval 75"/>
            <p:cNvSpPr/>
            <p:nvPr/>
          </p:nvSpPr>
          <p:spPr>
            <a:xfrm>
              <a:off x="820301" y="1611482"/>
              <a:ext cx="111411" cy="12280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973427" y="1460307"/>
              <a:ext cx="1369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node/corner</a:t>
              </a: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3035497" y="5052345"/>
            <a:ext cx="4096178" cy="879284"/>
          </a:xfrm>
          <a:custGeom>
            <a:avLst/>
            <a:gdLst>
              <a:gd name="connsiteX0" fmla="*/ 0 w 4096178"/>
              <a:gd name="connsiteY0" fmla="*/ 13957 h 879284"/>
              <a:gd name="connsiteX1" fmla="*/ 2442355 w 4096178"/>
              <a:gd name="connsiteY1" fmla="*/ 879275 h 879284"/>
              <a:gd name="connsiteX2" fmla="*/ 4096178 w 4096178"/>
              <a:gd name="connsiteY2" fmla="*/ 0 h 879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6178" h="879284">
                <a:moveTo>
                  <a:pt x="0" y="13957"/>
                </a:moveTo>
                <a:cubicBezTo>
                  <a:pt x="879829" y="447779"/>
                  <a:pt x="1759659" y="881601"/>
                  <a:pt x="2442355" y="879275"/>
                </a:cubicBezTo>
                <a:cubicBezTo>
                  <a:pt x="3125051" y="876949"/>
                  <a:pt x="3822867" y="112817"/>
                  <a:pt x="4096178" y="0"/>
                </a:cubicBezTo>
              </a:path>
            </a:pathLst>
          </a:custGeom>
          <a:ln w="12700" cmpd="sng"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802488" y="4710404"/>
            <a:ext cx="4479975" cy="1098475"/>
          </a:xfrm>
          <a:custGeom>
            <a:avLst/>
            <a:gdLst>
              <a:gd name="connsiteX0" fmla="*/ 0 w 4479975"/>
              <a:gd name="connsiteY0" fmla="*/ 0 h 1098475"/>
              <a:gd name="connsiteX1" fmla="*/ 2805218 w 4479975"/>
              <a:gd name="connsiteY1" fmla="*/ 1095606 h 1098475"/>
              <a:gd name="connsiteX2" fmla="*/ 4479975 w 4479975"/>
              <a:gd name="connsiteY2" fmla="*/ 341941 h 109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79975" h="1098475">
                <a:moveTo>
                  <a:pt x="0" y="0"/>
                </a:moveTo>
                <a:cubicBezTo>
                  <a:pt x="1029278" y="519308"/>
                  <a:pt x="2058556" y="1038616"/>
                  <a:pt x="2805218" y="1095606"/>
                </a:cubicBezTo>
                <a:cubicBezTo>
                  <a:pt x="3551880" y="1152596"/>
                  <a:pt x="4479975" y="341941"/>
                  <a:pt x="4479975" y="341941"/>
                </a:cubicBezTo>
              </a:path>
            </a:pathLst>
          </a:custGeom>
          <a:ln w="12700" cmpd="sng"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2519114" y="2617588"/>
            <a:ext cx="4612561" cy="592465"/>
          </a:xfrm>
          <a:custGeom>
            <a:avLst/>
            <a:gdLst>
              <a:gd name="connsiteX0" fmla="*/ 0 w 4612561"/>
              <a:gd name="connsiteY0" fmla="*/ 334265 h 592465"/>
              <a:gd name="connsiteX1" fmla="*/ 2965716 w 4612561"/>
              <a:gd name="connsiteY1" fmla="*/ 6282 h 592465"/>
              <a:gd name="connsiteX2" fmla="*/ 4612561 w 4612561"/>
              <a:gd name="connsiteY2" fmla="*/ 592465 h 592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2561" h="592465">
                <a:moveTo>
                  <a:pt x="0" y="334265"/>
                </a:moveTo>
                <a:cubicBezTo>
                  <a:pt x="1098478" y="148757"/>
                  <a:pt x="2196956" y="-36751"/>
                  <a:pt x="2965716" y="6282"/>
                </a:cubicBezTo>
                <a:cubicBezTo>
                  <a:pt x="3734476" y="49315"/>
                  <a:pt x="4612561" y="592465"/>
                  <a:pt x="4612561" y="592465"/>
                </a:cubicBezTo>
              </a:path>
            </a:pathLst>
          </a:custGeom>
          <a:ln w="12700" cmpd="sng"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369842" y="2448127"/>
            <a:ext cx="4905643" cy="775883"/>
          </a:xfrm>
          <a:custGeom>
            <a:avLst/>
            <a:gdLst>
              <a:gd name="connsiteX0" fmla="*/ 0 w 4905643"/>
              <a:gd name="connsiteY0" fmla="*/ 78045 h 775883"/>
              <a:gd name="connsiteX1" fmla="*/ 3468143 w 4905643"/>
              <a:gd name="connsiteY1" fmla="*/ 64089 h 775883"/>
              <a:gd name="connsiteX2" fmla="*/ 4905643 w 4905643"/>
              <a:gd name="connsiteY2" fmla="*/ 775883 h 775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05643" h="775883">
                <a:moveTo>
                  <a:pt x="0" y="78045"/>
                </a:moveTo>
                <a:cubicBezTo>
                  <a:pt x="1325268" y="12914"/>
                  <a:pt x="2650536" y="-52217"/>
                  <a:pt x="3468143" y="64089"/>
                </a:cubicBezTo>
                <a:cubicBezTo>
                  <a:pt x="4285750" y="180395"/>
                  <a:pt x="4905643" y="775883"/>
                  <a:pt x="4905643" y="775883"/>
                </a:cubicBezTo>
              </a:path>
            </a:pathLst>
          </a:custGeom>
          <a:ln w="12700" cmpd="sng"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5144143" y="3124498"/>
            <a:ext cx="137583" cy="855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5206487" y="5015991"/>
            <a:ext cx="75976" cy="1191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6976222" y="5037700"/>
            <a:ext cx="137583" cy="1244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6989263" y="3117853"/>
            <a:ext cx="137583" cy="855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868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>
            <a:endCxn id="4" idx="6"/>
          </p:cNvCxnSpPr>
          <p:nvPr/>
        </p:nvCxnSpPr>
        <p:spPr>
          <a:xfrm flipH="1" flipV="1">
            <a:off x="744531" y="2667437"/>
            <a:ext cx="912548" cy="2479995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26" idx="0"/>
            <a:endCxn id="4" idx="7"/>
          </p:cNvCxnSpPr>
          <p:nvPr/>
        </p:nvCxnSpPr>
        <p:spPr>
          <a:xfrm flipH="1" flipV="1">
            <a:off x="768709" y="2634597"/>
            <a:ext cx="2901341" cy="38360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 rot="3651266">
            <a:off x="658694" y="2564540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3651266">
            <a:off x="3638075" y="2990041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3651266">
            <a:off x="1056861" y="2488564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3651266">
            <a:off x="1598714" y="5088339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3651266">
            <a:off x="4277276" y="5541290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>
            <a:endCxn id="25" idx="1"/>
          </p:cNvCxnSpPr>
          <p:nvPr/>
        </p:nvCxnSpPr>
        <p:spPr>
          <a:xfrm flipH="1" flipV="1">
            <a:off x="1657078" y="5167073"/>
            <a:ext cx="2552932" cy="79849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37" idx="0"/>
            <a:endCxn id="26" idx="0"/>
          </p:cNvCxnSpPr>
          <p:nvPr/>
        </p:nvCxnSpPr>
        <p:spPr>
          <a:xfrm flipH="1" flipV="1">
            <a:off x="3670050" y="3018199"/>
            <a:ext cx="591001" cy="2914791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 rot="3651266">
            <a:off x="4157490" y="5906069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Block Arc 6"/>
          <p:cNvSpPr/>
          <p:nvPr/>
        </p:nvSpPr>
        <p:spPr>
          <a:xfrm rot="15490171">
            <a:off x="57272" y="3664050"/>
            <a:ext cx="2724860" cy="316226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Block Arc 23"/>
          <p:cNvSpPr/>
          <p:nvPr/>
        </p:nvSpPr>
        <p:spPr>
          <a:xfrm rot="699953">
            <a:off x="1044462" y="2660485"/>
            <a:ext cx="2724860" cy="316226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Block Arc 24"/>
          <p:cNvSpPr/>
          <p:nvPr/>
        </p:nvSpPr>
        <p:spPr>
          <a:xfrm rot="11342834">
            <a:off x="1608390" y="5181444"/>
            <a:ext cx="2724860" cy="316226"/>
          </a:xfrm>
          <a:prstGeom prst="blockArc">
            <a:avLst>
              <a:gd name="adj1" fmla="val 10800000"/>
              <a:gd name="adj2" fmla="val 21505948"/>
              <a:gd name="adj3" fmla="val 7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Block Arc 25"/>
          <p:cNvSpPr/>
          <p:nvPr/>
        </p:nvSpPr>
        <p:spPr>
          <a:xfrm rot="4541536">
            <a:off x="2655143" y="4166323"/>
            <a:ext cx="2696101" cy="316226"/>
          </a:xfrm>
          <a:prstGeom prst="blockArc">
            <a:avLst>
              <a:gd name="adj1" fmla="val 10800000"/>
              <a:gd name="adj2" fmla="val 21492798"/>
              <a:gd name="adj3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0" y="4049182"/>
            <a:ext cx="1387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</a:t>
            </a:r>
            <a:r>
              <a:rPr lang="en-US" baseline="-25000"/>
              <a:t>1</a:t>
            </a:r>
            <a:r>
              <a:rPr lang="en-US"/>
              <a:t>(flat) = d</a:t>
            </a:r>
            <a:r>
              <a:rPr lang="en-US" baseline="-25000"/>
              <a:t>1</a:t>
            </a:r>
            <a:r>
              <a:rPr lang="en-US"/>
              <a:t>(sphere)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08351" y="5167073"/>
            <a:ext cx="211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28590" y="217171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775408" y="260032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489546" y="539798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505339" y="23963"/>
            <a:ext cx="4141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Intermediate maps prevent this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44218" y="1233141"/>
            <a:ext cx="38988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On the sphere, find bearings (β) (aka “headings”)  and distances (d), from the local origin to corners 1, 2, and 3.</a:t>
            </a:r>
          </a:p>
          <a:p>
            <a:r>
              <a:rPr lang="en-US"/>
              <a:t>Transfer the (d</a:t>
            </a:r>
            <a:r>
              <a:rPr lang="en-US" baseline="-25000"/>
              <a:t>n,</a:t>
            </a:r>
            <a:r>
              <a:rPr lang="en-US"/>
              <a:t>β</a:t>
            </a:r>
            <a:r>
              <a:rPr lang="en-US" baseline="-25000"/>
              <a:t>n</a:t>
            </a:r>
            <a:r>
              <a:rPr lang="en-US"/>
              <a:t>) to the plane tangent to the sphere at the origin.</a:t>
            </a:r>
          </a:p>
          <a:p>
            <a:r>
              <a:rPr lang="en-US"/>
              <a:t>Then all points inside of sides 0-1 and 0-3 of the sphere cell will be inside the planar cell.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452994" y="908883"/>
            <a:ext cx="2888203" cy="701139"/>
            <a:chOff x="520147" y="826042"/>
            <a:chExt cx="2888203" cy="701139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541806" y="1060293"/>
              <a:ext cx="64672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20147" y="1360641"/>
              <a:ext cx="646729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1230250" y="826042"/>
              <a:ext cx="2178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cell on the sphere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30249" y="1157849"/>
              <a:ext cx="17370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cell on the plane</a:t>
              </a:r>
            </a:p>
          </p:txBody>
        </p:sp>
      </p:grpSp>
      <p:sp>
        <p:nvSpPr>
          <p:cNvPr id="80" name="Block Arc 79"/>
          <p:cNvSpPr/>
          <p:nvPr/>
        </p:nvSpPr>
        <p:spPr>
          <a:xfrm rot="4560479">
            <a:off x="417382" y="4027032"/>
            <a:ext cx="2400169" cy="2240796"/>
          </a:xfrm>
          <a:prstGeom prst="blockArc">
            <a:avLst>
              <a:gd name="adj1" fmla="val 11783370"/>
              <a:gd name="adj2" fmla="val 17938488"/>
              <a:gd name="adj3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136316" y="4326181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β</a:t>
            </a:r>
            <a:r>
              <a:rPr lang="en-US" baseline="-25000"/>
              <a:t>3</a:t>
            </a:r>
            <a:endParaRPr lang="en-US"/>
          </a:p>
        </p:txBody>
      </p:sp>
      <p:cxnSp>
        <p:nvCxnSpPr>
          <p:cNvPr id="18" name="Straight Arrow Connector 17"/>
          <p:cNvCxnSpPr>
            <a:stCxn id="7" idx="0"/>
          </p:cNvCxnSpPr>
          <p:nvPr/>
        </p:nvCxnSpPr>
        <p:spPr>
          <a:xfrm flipH="1" flipV="1">
            <a:off x="1657079" y="3712055"/>
            <a:ext cx="41714" cy="14424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6200000">
            <a:off x="1272064" y="3200768"/>
            <a:ext cx="734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+mj-lt"/>
                <a:cs typeface="Brush Script MT Italic"/>
              </a:rPr>
              <a:t>North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496964" y="400961"/>
            <a:ext cx="6615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8000"/>
                </a:solidFill>
              </a:rPr>
              <a:t>Map 1; flatten the cell using a local radial coordinate system</a:t>
            </a:r>
            <a:r>
              <a:rPr lang="en-US" sz="2800" baseline="30000">
                <a:solidFill>
                  <a:srgbClr val="FF6600"/>
                </a:solidFill>
              </a:rPr>
              <a:t>*</a:t>
            </a:r>
            <a:r>
              <a:rPr lang="en-US"/>
              <a:t>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189094" y="2145007"/>
            <a:ext cx="995705" cy="423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(-50,89)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36087" y="5167073"/>
            <a:ext cx="1185209" cy="423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(-40,88.5)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744218" y="5397989"/>
            <a:ext cx="1045793" cy="423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(125,88)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775408" y="2832242"/>
            <a:ext cx="1045793" cy="423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(130,89)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158395" y="1751196"/>
            <a:ext cx="108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(lon</a:t>
            </a:r>
            <a:r>
              <a:rPr lang="en-US" baseline="-25000"/>
              <a:t>n</a:t>
            </a:r>
            <a:r>
              <a:rPr lang="en-US"/>
              <a:t>,lat</a:t>
            </a:r>
            <a:r>
              <a:rPr lang="en-US" baseline="-25000"/>
              <a:t>n</a:t>
            </a:r>
            <a:r>
              <a:rPr lang="en-US"/>
              <a:t>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-67823" y="2121107"/>
            <a:ext cx="812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(d</a:t>
            </a:r>
            <a:r>
              <a:rPr lang="en-US" baseline="-25000"/>
              <a:t>1</a:t>
            </a:r>
            <a:r>
              <a:rPr lang="en-US"/>
              <a:t>,β</a:t>
            </a:r>
            <a:r>
              <a:rPr lang="en-US" baseline="-25000"/>
              <a:t>1</a:t>
            </a:r>
            <a:r>
              <a:rPr lang="en-US"/>
              <a:t>)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473543" y="5780900"/>
            <a:ext cx="812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(d</a:t>
            </a:r>
            <a:r>
              <a:rPr lang="en-US" baseline="-25000"/>
              <a:t>3</a:t>
            </a:r>
            <a:r>
              <a:rPr lang="en-US"/>
              <a:t>,β</a:t>
            </a:r>
            <a:r>
              <a:rPr lang="en-US" baseline="-25000"/>
              <a:t>3</a:t>
            </a:r>
            <a:r>
              <a:rPr lang="en-US"/>
              <a:t>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112884" y="4824266"/>
            <a:ext cx="2834641" cy="646331"/>
          </a:xfrm>
          <a:prstGeom prst="rect">
            <a:avLst/>
          </a:prstGeom>
          <a:noFill/>
          <a:ln w="28575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6600"/>
                </a:solidFill>
              </a:rPr>
              <a:t>*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/>
              <a:t>I’m looking for a reference for this method.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44218" y="3712055"/>
            <a:ext cx="3447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This mechanism can handle nodes at the poles.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957917" y="5577417"/>
            <a:ext cx="1168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β</a:t>
            </a:r>
            <a:r>
              <a:rPr lang="en-US" baseline="-25000"/>
              <a:t>3</a:t>
            </a:r>
            <a:r>
              <a:rPr lang="en-US"/>
              <a:t>(flat) =</a:t>
            </a:r>
          </a:p>
          <a:p>
            <a:r>
              <a:rPr lang="en-US"/>
              <a:t>β</a:t>
            </a:r>
            <a:r>
              <a:rPr lang="en-US" baseline="-25000"/>
              <a:t>3</a:t>
            </a:r>
            <a:r>
              <a:rPr lang="en-US"/>
              <a:t>(sphere)</a:t>
            </a:r>
          </a:p>
        </p:txBody>
      </p:sp>
      <p:cxnSp>
        <p:nvCxnSpPr>
          <p:cNvPr id="14" name="Straight Arrow Connector 13"/>
          <p:cNvCxnSpPr>
            <a:endCxn id="80" idx="1"/>
          </p:cNvCxnSpPr>
          <p:nvPr/>
        </p:nvCxnSpPr>
        <p:spPr>
          <a:xfrm flipH="1">
            <a:off x="2716457" y="5216796"/>
            <a:ext cx="35211" cy="2247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526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2505339" y="23963"/>
            <a:ext cx="4141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Intermediate maps prevent this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383485" y="1111820"/>
            <a:ext cx="1637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x</a:t>
            </a:r>
            <a:r>
              <a:rPr lang="en-US" baseline="-25000"/>
              <a:t>n</a:t>
            </a:r>
            <a:r>
              <a:rPr lang="en-US"/>
              <a:t> = d</a:t>
            </a:r>
            <a:r>
              <a:rPr lang="en-US" baseline="-25000"/>
              <a:t>n</a:t>
            </a:r>
            <a:r>
              <a:rPr lang="en-US"/>
              <a:t>* cos(Θ</a:t>
            </a:r>
            <a:r>
              <a:rPr lang="en-US" baseline="-25000"/>
              <a:t>n</a:t>
            </a:r>
            <a:r>
              <a:rPr lang="en-US"/>
              <a:t>)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451892" y="1111820"/>
            <a:ext cx="1596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y</a:t>
            </a:r>
            <a:r>
              <a:rPr lang="en-US" baseline="-25000"/>
              <a:t>n</a:t>
            </a:r>
            <a:r>
              <a:rPr lang="en-US"/>
              <a:t> = d</a:t>
            </a:r>
            <a:r>
              <a:rPr lang="en-US" baseline="-25000"/>
              <a:t>n</a:t>
            </a:r>
            <a:r>
              <a:rPr lang="en-US"/>
              <a:t>* sin(Θ</a:t>
            </a:r>
            <a:r>
              <a:rPr lang="en-US" baseline="-25000"/>
              <a:t>n</a:t>
            </a:r>
            <a:r>
              <a:rPr lang="en-US"/>
              <a:t>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52680" y="463256"/>
            <a:ext cx="7948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8000"/>
                </a:solidFill>
              </a:rPr>
              <a:t>Map 2; Change variables from radial coordinates to  cartesian coordinates.</a:t>
            </a:r>
          </a:p>
        </p:txBody>
      </p:sp>
      <p:cxnSp>
        <p:nvCxnSpPr>
          <p:cNvPr id="45" name="Straight Connector 44"/>
          <p:cNvCxnSpPr>
            <a:endCxn id="52" idx="6"/>
          </p:cNvCxnSpPr>
          <p:nvPr/>
        </p:nvCxnSpPr>
        <p:spPr>
          <a:xfrm flipH="1" flipV="1">
            <a:off x="743304" y="2094330"/>
            <a:ext cx="912548" cy="2479995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52" idx="7"/>
          </p:cNvCxnSpPr>
          <p:nvPr/>
        </p:nvCxnSpPr>
        <p:spPr>
          <a:xfrm flipH="1" flipV="1">
            <a:off x="767482" y="2061490"/>
            <a:ext cx="2901341" cy="38360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 rot="3651266">
            <a:off x="657467" y="1991433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 rot="3651266">
            <a:off x="3636848" y="2416934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 rot="3651266">
            <a:off x="1597487" y="4515232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 flipH="1" flipV="1">
            <a:off x="1655851" y="4593966"/>
            <a:ext cx="2552932" cy="79849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62" idx="0"/>
          </p:cNvCxnSpPr>
          <p:nvPr/>
        </p:nvCxnSpPr>
        <p:spPr>
          <a:xfrm flipH="1" flipV="1">
            <a:off x="3668823" y="2445092"/>
            <a:ext cx="591001" cy="2914791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 rot="3651266">
            <a:off x="4156263" y="5332962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1331396" y="4560210"/>
            <a:ext cx="211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230123" y="1987048"/>
            <a:ext cx="812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(d</a:t>
            </a:r>
            <a:r>
              <a:rPr lang="en-US" baseline="-25000"/>
              <a:t>2</a:t>
            </a:r>
            <a:r>
              <a:rPr lang="en-US"/>
              <a:t>,β</a:t>
            </a:r>
            <a:r>
              <a:rPr lang="en-US" baseline="-25000"/>
              <a:t>2</a:t>
            </a:r>
            <a:r>
              <a:rPr lang="en-US"/>
              <a:t>)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75462" y="1598607"/>
            <a:ext cx="812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(d</a:t>
            </a:r>
            <a:r>
              <a:rPr lang="en-US" baseline="-25000"/>
              <a:t>1</a:t>
            </a:r>
            <a:r>
              <a:rPr lang="en-US"/>
              <a:t>,β</a:t>
            </a:r>
            <a:r>
              <a:rPr lang="en-US" baseline="-25000"/>
              <a:t>1</a:t>
            </a:r>
            <a:r>
              <a:rPr lang="en-US"/>
              <a:t>)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475583" y="5464663"/>
            <a:ext cx="812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(d</a:t>
            </a:r>
            <a:r>
              <a:rPr lang="en-US" baseline="-25000"/>
              <a:t>3</a:t>
            </a:r>
            <a:r>
              <a:rPr lang="en-US"/>
              <a:t>,β</a:t>
            </a:r>
            <a:r>
              <a:rPr lang="en-US" baseline="-25000"/>
              <a:t>3</a:t>
            </a:r>
            <a:r>
              <a:rPr lang="en-US"/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75198" y="1110034"/>
            <a:ext cx="10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Θ</a:t>
            </a:r>
            <a:r>
              <a:rPr lang="en-US" baseline="-25000"/>
              <a:t>n</a:t>
            </a:r>
            <a:r>
              <a:rPr lang="en-US"/>
              <a:t>= β</a:t>
            </a:r>
            <a:r>
              <a:rPr lang="en-US" baseline="-25000"/>
              <a:t>3</a:t>
            </a:r>
            <a:r>
              <a:rPr lang="en-US"/>
              <a:t>-β</a:t>
            </a:r>
            <a:r>
              <a:rPr lang="en-US" baseline="-25000"/>
              <a:t>n</a:t>
            </a:r>
            <a:endParaRPr lang="en-US"/>
          </a:p>
        </p:txBody>
      </p:sp>
      <p:sp>
        <p:nvSpPr>
          <p:cNvPr id="17" name="Arc 16"/>
          <p:cNvSpPr/>
          <p:nvPr/>
        </p:nvSpPr>
        <p:spPr>
          <a:xfrm rot="1524239">
            <a:off x="911703" y="3473936"/>
            <a:ext cx="2092960" cy="2035602"/>
          </a:xfrm>
          <a:prstGeom prst="arc">
            <a:avLst>
              <a:gd name="adj1" fmla="val 16884110"/>
              <a:gd name="adj2" fmla="val 0"/>
            </a:avLst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>
            <a:endCxn id="4" idx="6"/>
          </p:cNvCxnSpPr>
          <p:nvPr/>
        </p:nvCxnSpPr>
        <p:spPr>
          <a:xfrm flipH="1" flipV="1">
            <a:off x="4874102" y="2298105"/>
            <a:ext cx="912548" cy="2479995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4" idx="7"/>
          </p:cNvCxnSpPr>
          <p:nvPr/>
        </p:nvCxnSpPr>
        <p:spPr>
          <a:xfrm flipH="1" flipV="1">
            <a:off x="4898280" y="2265265"/>
            <a:ext cx="2901341" cy="38360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 rot="3651266">
            <a:off x="4788265" y="2195208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3651266">
            <a:off x="7767646" y="2620709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3651266">
            <a:off x="5728285" y="4719007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 flipV="1">
            <a:off x="5786649" y="4797741"/>
            <a:ext cx="2552932" cy="79849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37" idx="0"/>
          </p:cNvCxnSpPr>
          <p:nvPr/>
        </p:nvCxnSpPr>
        <p:spPr>
          <a:xfrm flipH="1" flipV="1">
            <a:off x="7799621" y="2648867"/>
            <a:ext cx="591001" cy="2914791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 rot="3651266">
            <a:off x="8287061" y="5536737"/>
            <a:ext cx="115448" cy="1049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874102" y="1821134"/>
            <a:ext cx="742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(x</a:t>
            </a:r>
            <a:r>
              <a:rPr lang="en-US" baseline="-25000"/>
              <a:t>1</a:t>
            </a:r>
            <a:r>
              <a:rPr lang="en-US"/>
              <a:t>,y</a:t>
            </a:r>
            <a:r>
              <a:rPr lang="en-US" baseline="-25000"/>
              <a:t>1</a:t>
            </a:r>
            <a:r>
              <a:rPr lang="en-US"/>
              <a:t>)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694561" y="5609393"/>
            <a:ext cx="67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(x</a:t>
            </a:r>
            <a:r>
              <a:rPr lang="en-US" baseline="-25000"/>
              <a:t>3</a:t>
            </a:r>
            <a:r>
              <a:rPr lang="en-US"/>
              <a:t>,0)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63213" y="4593434"/>
            <a:ext cx="61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(0,0)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87780" y="2171714"/>
            <a:ext cx="742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(x</a:t>
            </a:r>
            <a:r>
              <a:rPr lang="en-US" baseline="-25000"/>
              <a:t>2</a:t>
            </a:r>
            <a:r>
              <a:rPr lang="en-US"/>
              <a:t>,y</a:t>
            </a:r>
            <a:r>
              <a:rPr lang="en-US" baseline="-25000"/>
              <a:t>2</a:t>
            </a:r>
            <a:r>
              <a:rPr lang="en-US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 rot="1005281">
            <a:off x="5860746" y="4778100"/>
            <a:ext cx="2470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x-axis defined by point 3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687832" y="2506632"/>
            <a:ext cx="1980991" cy="2019015"/>
          </a:xfrm>
          <a:prstGeom prst="straightConnector1">
            <a:avLst/>
          </a:prstGeom>
          <a:ln>
            <a:solidFill>
              <a:srgbClr val="008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42339" y="385066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Θ</a:t>
            </a:r>
            <a:r>
              <a:rPr lang="en-US" sz="2000" baseline="-25000"/>
              <a:t>2</a:t>
            </a:r>
            <a:endParaRPr lang="en-US" sz="200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2526505" y="3604519"/>
            <a:ext cx="142276" cy="150604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Notched Right Arrow 33"/>
          <p:cNvSpPr/>
          <p:nvPr/>
        </p:nvSpPr>
        <p:spPr>
          <a:xfrm>
            <a:off x="4042477" y="3440196"/>
            <a:ext cx="978408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317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5988485" y="1756073"/>
            <a:ext cx="3012258" cy="3245774"/>
            <a:chOff x="5988485" y="1756073"/>
            <a:chExt cx="3012258" cy="3245774"/>
          </a:xfrm>
        </p:grpSpPr>
        <p:sp>
          <p:nvSpPr>
            <p:cNvPr id="26" name="TextBox 25"/>
            <p:cNvSpPr txBox="1"/>
            <p:nvPr/>
          </p:nvSpPr>
          <p:spPr>
            <a:xfrm>
              <a:off x="5988485" y="4540182"/>
              <a:ext cx="616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(0,0)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53378" y="2675885"/>
              <a:ext cx="1857662" cy="1847343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84506" y="4230206"/>
              <a:ext cx="616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(1,0)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384506" y="2518442"/>
              <a:ext cx="616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(1,1)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97148" y="2217738"/>
              <a:ext cx="616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(0,1)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988485" y="3558640"/>
              <a:ext cx="369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m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242106" y="4540182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7242106" y="1756073"/>
              <a:ext cx="698835" cy="461665"/>
              <a:chOff x="6979352" y="1282679"/>
              <a:chExt cx="698835" cy="461665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7181537" y="1347789"/>
                <a:ext cx="4966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,m)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080386" y="1282679"/>
                <a:ext cx="53534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>
                    <a:latin typeface="Brush Script MT"/>
                  </a:rPr>
                  <a:t>l</a:t>
                </a: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6979352" y="1343522"/>
                <a:ext cx="254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(</a:t>
                </a:r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2505339" y="23963"/>
            <a:ext cx="4141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Intermediate maps prevent this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830181" y="447222"/>
            <a:ext cx="55870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8000"/>
                </a:solidFill>
              </a:rPr>
              <a:t>Map 3; Convert the cartesian cell into a unit square.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59818" y="1695773"/>
            <a:ext cx="3323776" cy="3246594"/>
            <a:chOff x="892487" y="2123699"/>
            <a:chExt cx="3323776" cy="3246594"/>
          </a:xfrm>
        </p:grpSpPr>
        <p:cxnSp>
          <p:nvCxnSpPr>
            <p:cNvPr id="60" name="Straight Connector 59"/>
            <p:cNvCxnSpPr>
              <a:endCxn id="62" idx="6"/>
            </p:cNvCxnSpPr>
            <p:nvPr/>
          </p:nvCxnSpPr>
          <p:spPr>
            <a:xfrm flipH="1" flipV="1">
              <a:off x="954081" y="2846132"/>
              <a:ext cx="697404" cy="1841658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endCxn id="62" idx="7"/>
            </p:cNvCxnSpPr>
            <p:nvPr/>
          </p:nvCxnSpPr>
          <p:spPr>
            <a:xfrm flipH="1" flipV="1">
              <a:off x="972559" y="2821745"/>
              <a:ext cx="2217316" cy="284865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/>
            <p:cNvSpPr/>
            <p:nvPr/>
          </p:nvSpPr>
          <p:spPr>
            <a:xfrm rot="3651266">
              <a:off x="889730" y="2768585"/>
              <a:ext cx="85732" cy="802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 rot="3651266">
              <a:off x="3166687" y="3084565"/>
              <a:ext cx="85732" cy="802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 rot="3651266">
              <a:off x="1608129" y="4642773"/>
              <a:ext cx="85732" cy="802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Connector 64"/>
            <p:cNvCxnSpPr/>
            <p:nvPr/>
          </p:nvCxnSpPr>
          <p:spPr>
            <a:xfrm flipH="1" flipV="1">
              <a:off x="1651484" y="4702376"/>
              <a:ext cx="1951048" cy="592965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67" idx="0"/>
            </p:cNvCxnSpPr>
            <p:nvPr/>
          </p:nvCxnSpPr>
          <p:spPr>
            <a:xfrm flipH="1" flipV="1">
              <a:off x="3189874" y="3106610"/>
              <a:ext cx="451666" cy="216454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l 66"/>
            <p:cNvSpPr/>
            <p:nvPr/>
          </p:nvSpPr>
          <p:spPr>
            <a:xfrm rot="3651266">
              <a:off x="3563643" y="5250024"/>
              <a:ext cx="85732" cy="802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954081" y="2491931"/>
              <a:ext cx="567599" cy="2742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(x</a:t>
              </a:r>
              <a:r>
                <a:rPr lang="en-US" baseline="-25000"/>
                <a:t>1</a:t>
              </a:r>
              <a:r>
                <a:rPr lang="en-US"/>
                <a:t>,y</a:t>
              </a:r>
              <a:r>
                <a:rPr lang="en-US" baseline="-25000"/>
                <a:t>1</a:t>
              </a:r>
              <a:r>
                <a:rPr lang="en-US"/>
                <a:t>)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698710" y="5096025"/>
              <a:ext cx="517553" cy="2742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(x</a:t>
              </a:r>
              <a:r>
                <a:rPr lang="en-US" baseline="-25000"/>
                <a:t>3</a:t>
              </a:r>
              <a:r>
                <a:rPr lang="en-US"/>
                <a:t>,0)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172926" y="4687790"/>
              <a:ext cx="470952" cy="2742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(0,0)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869845" y="2666860"/>
              <a:ext cx="567599" cy="2742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(x</a:t>
              </a:r>
              <a:r>
                <a:rPr lang="en-US" baseline="-25000"/>
                <a:t>2</a:t>
              </a:r>
              <a:r>
                <a:rPr lang="en-US"/>
                <a:t>,y</a:t>
              </a:r>
              <a:r>
                <a:rPr lang="en-US" baseline="-25000"/>
                <a:t>2</a:t>
              </a:r>
              <a:r>
                <a:rPr lang="en-US"/>
                <a:t>)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29008" y="2123699"/>
              <a:ext cx="5867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(x,y)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836553" y="761322"/>
            <a:ext cx="4080094" cy="1335799"/>
            <a:chOff x="2836553" y="761322"/>
            <a:chExt cx="4080094" cy="1335799"/>
          </a:xfrm>
        </p:grpSpPr>
        <p:sp>
          <p:nvSpPr>
            <p:cNvPr id="46" name="TextBox 45"/>
            <p:cNvSpPr txBox="1"/>
            <p:nvPr/>
          </p:nvSpPr>
          <p:spPr>
            <a:xfrm>
              <a:off x="5762005" y="761322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935814" y="784024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927773" y="1234108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750401" y="1244780"/>
              <a:ext cx="5353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Brush Script MT"/>
                </a:rPr>
                <a:t>l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889918" y="827134"/>
              <a:ext cx="12154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x = a</a:t>
              </a:r>
              <a:r>
                <a:rPr lang="en-US" baseline="-25000"/>
                <a:t>0</a:t>
              </a:r>
              <a:r>
                <a:rPr lang="en-US"/>
                <a:t> + a</a:t>
              </a:r>
              <a:r>
                <a:rPr lang="en-US" baseline="-25000"/>
                <a:t>1</a:t>
              </a:r>
              <a:r>
                <a:rPr lang="en-US"/>
                <a:t>*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065616" y="834981"/>
              <a:ext cx="18185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*m  + a</a:t>
              </a:r>
              <a:r>
                <a:rPr lang="en-US" baseline="-25000"/>
                <a:t>2</a:t>
              </a:r>
              <a:r>
                <a:rPr lang="en-US"/>
                <a:t>*m +  a</a:t>
              </a:r>
              <a:r>
                <a:rPr lang="en-US" baseline="-25000"/>
                <a:t>3</a:t>
              </a:r>
              <a:r>
                <a:rPr lang="en-US"/>
                <a:t>*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865205" y="1303715"/>
              <a:ext cx="12413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y = b</a:t>
              </a:r>
              <a:r>
                <a:rPr lang="en-US" baseline="-25000"/>
                <a:t>0</a:t>
              </a:r>
              <a:r>
                <a:rPr lang="en-US"/>
                <a:t> + b</a:t>
              </a:r>
              <a:r>
                <a:rPr lang="en-US" baseline="-25000"/>
                <a:t>1</a:t>
              </a:r>
              <a:r>
                <a:rPr lang="en-US"/>
                <a:t>*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077310" y="1314387"/>
              <a:ext cx="18399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*m  + b</a:t>
              </a:r>
              <a:r>
                <a:rPr lang="en-US" baseline="-25000"/>
                <a:t>2</a:t>
              </a:r>
              <a:r>
                <a:rPr lang="en-US"/>
                <a:t>*m +  b</a:t>
              </a:r>
              <a:r>
                <a:rPr lang="en-US" baseline="-25000"/>
                <a:t>3</a:t>
              </a:r>
              <a:r>
                <a:rPr lang="en-US"/>
                <a:t>*</a:t>
              </a:r>
            </a:p>
          </p:txBody>
        </p:sp>
        <p:cxnSp>
          <p:nvCxnSpPr>
            <p:cNvPr id="41" name="Straight Connector 40"/>
            <p:cNvCxnSpPr/>
            <p:nvPr/>
          </p:nvCxnSpPr>
          <p:spPr>
            <a:xfrm flipH="1">
              <a:off x="3234215" y="924875"/>
              <a:ext cx="237935" cy="245369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>
              <a:off x="3234215" y="1378581"/>
              <a:ext cx="237935" cy="245369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475904" y="1378581"/>
              <a:ext cx="237935" cy="245369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2836553" y="1782406"/>
              <a:ext cx="237935" cy="245369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027278" y="1727789"/>
              <a:ext cx="3889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= 0 by choice of (x,y) coordinate system</a:t>
              </a:r>
            </a:p>
          </p:txBody>
        </p:sp>
      </p:grpSp>
      <p:sp>
        <p:nvSpPr>
          <p:cNvPr id="2" name="Right Arrow 1"/>
          <p:cNvSpPr/>
          <p:nvPr/>
        </p:nvSpPr>
        <p:spPr>
          <a:xfrm>
            <a:off x="4217021" y="344334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CESM/AMWG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BFB56-707D-1643-86E9-FE28FF2C8F8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9662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37834</TotalTime>
  <Words>3259</Words>
  <Application>Microsoft Macintosh PowerPoint</Application>
  <PresentationFormat>On-screen Show (4:3)</PresentationFormat>
  <Paragraphs>481</Paragraphs>
  <Slides>34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1_Office Theme</vt:lpstr>
      <vt:lpstr>Data Assimilation with SE-CAM and DART</vt:lpstr>
      <vt:lpstr>Motivation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of 3-Maps Interpolation Method</vt:lpstr>
      <vt:lpstr>Summary of 3-Maps Interpolation Method</vt:lpstr>
      <vt:lpstr>Refined grid interpolation for Katrina</vt:lpstr>
      <vt:lpstr>PowerPoint Presentation</vt:lpstr>
      <vt:lpstr>PowerPoint Presentation</vt:lpstr>
      <vt:lpstr>“Perfect Model” Assimilation</vt:lpstr>
      <vt:lpstr>“Perfect Model” Assimilation Example of Results</vt:lpstr>
      <vt:lpstr>Summary</vt:lpstr>
      <vt:lpstr>Future Work</vt:lpstr>
      <vt:lpstr>PowerPoint Presentation</vt:lpstr>
      <vt:lpstr>PowerPoint Presentation</vt:lpstr>
      <vt:lpstr>PowerPoint Presentation</vt:lpstr>
      <vt:lpstr>The Goal; interpolate fields from nodes to an observation location</vt:lpstr>
      <vt:lpstr>A Method</vt:lpstr>
      <vt:lpstr>PowerPoint Presentation</vt:lpstr>
      <vt:lpstr>But</vt:lpstr>
      <vt:lpstr>An intermediate map solves the problem.</vt:lpstr>
      <vt:lpstr>PowerPoint Presentation</vt:lpstr>
      <vt:lpstr>Summary of 3-Maps Interpolation Method</vt:lpstr>
      <vt:lpstr>PowerPoint Presentation</vt:lpstr>
      <vt:lpstr>PowerPoint Presentation</vt:lpstr>
      <vt:lpstr>What’s the bearing at and near the poles?</vt:lpstr>
      <vt:lpstr>PowerPoint Presentation</vt:lpstr>
      <vt:lpstr>Digression 2: Refined Grid; ‘wrong quad’ problem</vt:lpstr>
    </vt:vector>
  </TitlesOfParts>
  <Company>ncar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Interpolation to ob in SE-CAM</dc:title>
  <dc:creator>Kevin Raeder</dc:creator>
  <cp:lastModifiedBy>Kevin Raeder</cp:lastModifiedBy>
  <cp:revision>268</cp:revision>
  <dcterms:created xsi:type="dcterms:W3CDTF">2012-04-17T15:02:17Z</dcterms:created>
  <dcterms:modified xsi:type="dcterms:W3CDTF">2013-06-19T19:16:44Z</dcterms:modified>
</cp:coreProperties>
</file>