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embeddings/Microsoft_Equation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5" r:id="rId3"/>
  </p:sldMasterIdLst>
  <p:notesMasterIdLst>
    <p:notesMasterId r:id="rId5"/>
  </p:notesMasterIdLst>
  <p:sldIdLst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9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A545F-AD9F-EE4D-966D-6E506F51A0D8}" type="datetimeFigureOut">
              <a:t>3/7/14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B36B0F-0D86-AF4B-ADE4-400DB8FB185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018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Also, /glade/scratch/raeder/SE_RUD_ftwin_ainf4/archive/dart/logs/cam_dart_log.2005-08-08-43200.out.bb</a:t>
            </a:r>
          </a:p>
          <a:p>
            <a:r>
              <a:rPr lang="en-US"/>
              <a:t>(and the search.csh script there) shows that no bb &lt; 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9713F-C436-EC4C-9B96-DB26EF6BF05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568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fld id="{6C7B41D5-9708-0B4C-9F38-A9272518B7BA}" type="datetime1">
              <a:rPr lang="en-US" smtClean="0"/>
              <a:t>3/7/14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67962" y="6332236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AMWG Winter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92727" y="6324600"/>
            <a:ext cx="440315" cy="365125"/>
          </a:xfrm>
          <a:prstGeom prst="rect">
            <a:avLst/>
          </a:prstGeom>
        </p:spPr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fld id="{F9535959-3C40-6A44-AA93-00A229489DA6}" type="datetime1">
              <a:rPr lang="en-US" smtClean="0"/>
              <a:t>3/7/14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67962" y="6332236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AMWG Winter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92727" y="6324600"/>
            <a:ext cx="440315" cy="365125"/>
          </a:xfrm>
          <a:prstGeom prst="rect">
            <a:avLst/>
          </a:prstGeom>
        </p:spPr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sf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6248400"/>
            <a:ext cx="503238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ncar-logo-med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85800" y="6324600"/>
            <a:ext cx="12319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Dartboard7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6248400"/>
            <a:ext cx="1752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Dartboard7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524000" y="1905000"/>
            <a:ext cx="6172200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2743200" y="63246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1400"/>
              <a:t>DART-LAB Tutorial  --  June 09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685800"/>
            <a:ext cx="8534400" cy="1143000"/>
          </a:xfrm>
        </p:spPr>
        <p:txBody>
          <a:bodyPr/>
          <a:lstStyle>
            <a:lvl1pPr>
              <a:defRPr sz="3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886200"/>
            <a:ext cx="8305800" cy="1752600"/>
          </a:xfrm>
        </p:spPr>
        <p:txBody>
          <a:bodyPr/>
          <a:lstStyle>
            <a:lvl1pPr marL="0" indent="0" algn="ctr">
              <a:defRPr sz="22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73138-6B1D-094C-89FA-80D1D8A62194}" type="datetime1">
              <a:rPr lang="en-US" smtClean="0"/>
              <a:t>3/7/14</a:t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24557-C806-594B-8F5D-8F9C2697A008}" type="datetime1">
              <a:rPr lang="en-US" smtClean="0"/>
              <a:t>3/7/14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AMWG Winter 2012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90938-FF77-7248-BD01-A850A477E12B}" type="datetime1">
              <a:rPr lang="en-US" smtClean="0"/>
              <a:t>3/7/14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AMWG Winter 2012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63299-57E2-6D4F-B9E3-A70DE284193F}" type="datetime1">
              <a:rPr lang="en-US" smtClean="0"/>
              <a:t>3/7/14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AMWG Winter 2012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2B056-55E7-6247-ABD0-6C8DEEA517A4}" type="datetime1">
              <a:rPr lang="en-US" smtClean="0"/>
              <a:t>3/7/14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AMWG Winter 2012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221893-D10C-A249-AC85-939830AD5664}" type="datetime1">
              <a:rPr lang="en-US" smtClean="0"/>
              <a:t>3/7/14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AMWG Winter 2012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984A5-976A-0D44-AE5C-46F857E17B36}" type="datetime1">
              <a:rPr lang="en-US" smtClean="0"/>
              <a:t>3/7/14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AMWG Winter 2012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0A811-5934-F74C-9B35-BBA6348172E7}" type="datetime1">
              <a:rPr lang="en-US" smtClean="0"/>
              <a:t>3/7/14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AMWG Winter 2012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fld id="{239D7B74-9DE2-AE43-9B20-AA8DCA6FDFAA}" type="datetime1">
              <a:rPr lang="en-US" smtClean="0"/>
              <a:t>3/7/14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67962" y="6332236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AMWG Winter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92727" y="6324600"/>
            <a:ext cx="440315" cy="365125"/>
          </a:xfrm>
          <a:prstGeom prst="rect">
            <a:avLst/>
          </a:prstGeom>
        </p:spPr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5778A-E94E-7B4B-88BF-BB4B0ED7B545}" type="datetime1">
              <a:rPr lang="en-US" smtClean="0"/>
              <a:t>3/7/14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AMWG Winter 2012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F6254-CB2F-4748-80D7-1E82616A92EB}" type="datetime1">
              <a:rPr lang="en-US" smtClean="0"/>
              <a:t>3/7/14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AMWG Winter 2012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C54A2-1C2A-7F4C-9731-DE0B065246B8}" type="datetime1">
              <a:rPr lang="en-US" smtClean="0"/>
              <a:t>3/7/14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AMWG Winter 2012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AFA1C-4840-9D41-9DC4-CF6DAC8AB18B}" type="datetime1">
              <a:rPr lang="en-US" smtClean="0"/>
              <a:t>3/7/14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AMWG Winter 2012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55B6B-6B8B-254A-A045-97114844CFC8}" type="datetime1">
              <a:rPr lang="en-US" smtClean="0"/>
              <a:t>3/7/14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AMWG Winter 2012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D9B5C-7BE1-BA4D-B5BB-EF10C65F00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92B89-87F4-824F-9CB6-11092382B56B}" type="datetime1">
              <a:rPr lang="en-US" smtClean="0"/>
              <a:t>3/7/14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324600"/>
            <a:ext cx="17526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AMWG Winter 2012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3B1B6-52F0-9D46-B436-B754812493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6858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AMWG Winter 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6858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AMWG Winter 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6858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AMWG Winter 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AMWG Winter 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fld id="{DB3B2F2A-B58C-DB41-A40D-A0E2876F4591}" type="datetime1">
              <a:rPr lang="en-US" smtClean="0"/>
              <a:t>3/7/14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67962" y="6332236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AMWG Winter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92727" y="6324600"/>
            <a:ext cx="440315" cy="365125"/>
          </a:xfrm>
          <a:prstGeom prst="rect">
            <a:avLst/>
          </a:prstGeom>
        </p:spPr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01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001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78E2AAD9-BE62-1747-A348-3FDED7507B45}" type="datetime1">
              <a:rPr lang="en-US" smtClean="0"/>
              <a:t>3/7/14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324600"/>
            <a:ext cx="17526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AMWG Winter 2012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9E091FFB-B39B-9948-AAA5-FE210FA67B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fld id="{E20902E9-510F-604B-B3E8-E2A835A41622}" type="datetime1">
              <a:rPr lang="en-US" smtClean="0"/>
              <a:t>3/7/14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67962" y="6332236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AMWG Winter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92727" y="6324600"/>
            <a:ext cx="440315" cy="365125"/>
          </a:xfrm>
          <a:prstGeom prst="rect">
            <a:avLst/>
          </a:prstGeom>
        </p:spPr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fld id="{0E0FE13A-2F1A-E14C-83A0-C7E9765439CB}" type="datetime1">
              <a:rPr lang="en-US" smtClean="0"/>
              <a:t>3/7/14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167962" y="6332236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AMWG Winter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892727" y="6324600"/>
            <a:ext cx="440315" cy="365125"/>
          </a:xfrm>
          <a:prstGeom prst="rect">
            <a:avLst/>
          </a:prstGeom>
        </p:spPr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fld id="{11E463E2-05CF-C44D-A861-5FBE6DAF1E1E}" type="datetime1">
              <a:rPr lang="en-US" smtClean="0"/>
              <a:t>3/7/14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67962" y="6332236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AMWG Winter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92727" y="6324600"/>
            <a:ext cx="440315" cy="365125"/>
          </a:xfrm>
          <a:prstGeom prst="rect">
            <a:avLst/>
          </a:prstGeom>
        </p:spPr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fld id="{995D6C30-54EC-C149-A4FD-2CBD2E59A17D}" type="datetime1">
              <a:rPr lang="en-US" smtClean="0"/>
              <a:t>3/7/14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167962" y="6332236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AMWG Winter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892727" y="6324600"/>
            <a:ext cx="440315" cy="365125"/>
          </a:xfrm>
          <a:prstGeom prst="rect">
            <a:avLst/>
          </a:prstGeom>
        </p:spPr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fld id="{77D46553-9B91-9946-8576-A18319E05F44}" type="datetime1">
              <a:rPr lang="en-US" smtClean="0"/>
              <a:t>3/7/14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67962" y="6332236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AMWG Winter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92727" y="6324600"/>
            <a:ext cx="440315" cy="365125"/>
          </a:xfrm>
          <a:prstGeom prst="rect">
            <a:avLst/>
          </a:prstGeom>
        </p:spPr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883275"/>
            <a:ext cx="2133600" cy="365125"/>
          </a:xfrm>
          <a:prstGeom prst="rect">
            <a:avLst/>
          </a:prstGeom>
        </p:spPr>
        <p:txBody>
          <a:bodyPr/>
          <a:lstStyle/>
          <a:p>
            <a:fld id="{B96C47A9-6087-2644-8E9B-66EE69E3433E}" type="datetime1">
              <a:rPr lang="en-US" smtClean="0"/>
              <a:t>3/7/14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67962" y="6332236"/>
            <a:ext cx="176355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AMWG Winter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92727" y="6324600"/>
            <a:ext cx="440315" cy="365125"/>
          </a:xfrm>
          <a:prstGeom prst="rect">
            <a:avLst/>
          </a:prstGeom>
        </p:spPr>
        <p:txBody>
          <a:bodyPr/>
          <a:lstStyle/>
          <a:p>
            <a:fld id="{ADCBFB56-707D-1643-86E9-FE28FF2C8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theme" Target="../theme/theme2.xml"/><Relationship Id="rId16" Type="http://schemas.openxmlformats.org/officeDocument/2006/relationships/image" Target="../media/image1.jpeg"/><Relationship Id="rId17" Type="http://schemas.openxmlformats.org/officeDocument/2006/relationships/image" Target="../media/image2.jpeg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30.xml"/><Relationship Id="rId6" Type="http://schemas.openxmlformats.org/officeDocument/2006/relationships/theme" Target="../theme/theme3.xml"/><Relationship Id="rId7" Type="http://schemas.openxmlformats.org/officeDocument/2006/relationships/image" Target="../media/image1.jpeg"/><Relationship Id="rId8" Type="http://schemas.openxmlformats.org/officeDocument/2006/relationships/image" Target="../media/image2.jpeg"/><Relationship Id="rId9" Type="http://schemas.openxmlformats.org/officeDocument/2006/relationships/image" Target="../media/image3.png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D7D70B5C-3431-3643-B25E-A008FF91DE8F}" type="datetime1">
              <a:rPr lang="en-US" smtClean="0"/>
              <a:t>3/7/14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3246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dirty="0" smtClean="0"/>
              <a:t>AMWG Winter 2012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1031" name="Picture 7" descr="nsf1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057400" y="6248400"/>
            <a:ext cx="503238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ncar-logo-med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685800" y="6324600"/>
            <a:ext cx="12319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Dartboard7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6629400" y="6248400"/>
            <a:ext cx="1752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5867400" y="64008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1200"/>
              <a:t>pg </a:t>
            </a:r>
            <a:fld id="{14023007-F959-004F-8C73-F8DBBF4DA014}" type="slidenum">
              <a:rPr lang="en-US" sz="1200"/>
              <a:pPr algn="ctr">
                <a:defRPr/>
              </a:pPr>
              <a:t>‹#›</a:t>
            </a:fld>
            <a:endParaRPr lang="en-US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17115" y="6324600"/>
            <a:ext cx="194068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dirty="0" smtClean="0"/>
              <a:t>AMWG Winter 2012</a:t>
            </a:r>
            <a:endParaRPr lang="en-US" dirty="0"/>
          </a:p>
        </p:txBody>
      </p:sp>
      <p:pic>
        <p:nvPicPr>
          <p:cNvPr id="1031" name="Picture 7" descr="nsf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57400" y="6248400"/>
            <a:ext cx="503238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ncar-logo-med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0" y="6324600"/>
            <a:ext cx="12319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Dartboard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29400" y="6248400"/>
            <a:ext cx="1752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5562600" y="63246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1200" dirty="0"/>
              <a:t>pg </a:t>
            </a:r>
            <a:fld id="{36C93095-8263-124B-A941-6375B70BC881}" type="slidenum">
              <a:rPr lang="en-US" sz="1200"/>
              <a:pPr algn="ctr">
                <a:defRPr/>
              </a:pPr>
              <a:t>‹#›</a:t>
            </a:fld>
            <a:endParaRPr lang="en-US" sz="1400" dirty="0"/>
          </a:p>
        </p:txBody>
      </p:sp>
      <p:pic>
        <p:nvPicPr>
          <p:cNvPr id="11" name="Picture 7" descr="nsf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57400" y="6248400"/>
            <a:ext cx="503238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ncar-logo-med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0" y="6324600"/>
            <a:ext cx="12319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 descr="Dartboard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29400" y="6248401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2041568"/>
            <a:ext cx="3620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The solution can be written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135119" cy="552575"/>
          </a:xfrm>
        </p:spPr>
        <p:txBody>
          <a:bodyPr>
            <a:normAutofit/>
          </a:bodyPr>
          <a:lstStyle/>
          <a:p>
            <a:r>
              <a:rPr lang="en-US" sz="2400"/>
              <a:t>Evaluation of which root of the m quadratic equation to use.</a:t>
            </a:r>
            <a:endParaRPr lang="en-US" sz="2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52004" y="6324600"/>
            <a:ext cx="440315" cy="365125"/>
          </a:xfrm>
        </p:spPr>
        <p:txBody>
          <a:bodyPr/>
          <a:lstStyle/>
          <a:p>
            <a:fld id="{ADCBFB56-707D-1643-86E9-FE28FF2C8F8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518073"/>
            <a:ext cx="2529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aa*m</a:t>
            </a:r>
            <a:r>
              <a:rPr lang="en-US" sz="2000" baseline="30000"/>
              <a:t>2</a:t>
            </a:r>
            <a:r>
              <a:rPr lang="en-US" sz="2000"/>
              <a:t> + bb*m + cc = 0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9763905"/>
              </p:ext>
            </p:extLst>
          </p:nvPr>
        </p:nvGraphicFramePr>
        <p:xfrm>
          <a:off x="3459162" y="1885156"/>
          <a:ext cx="2651125" cy="72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quation" r:id="rId4" imgW="1816100" imgH="495300" progId="Equation.3">
                  <p:embed/>
                </p:oleObj>
              </mc:Choice>
              <mc:Fallback>
                <p:oleObj name="Equation" r:id="rId4" imgW="1816100" imgH="495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59162" y="1885156"/>
                        <a:ext cx="2651125" cy="722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918183"/>
            <a:ext cx="7243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aa,bb,cc as in http://www.particleincell.com/blog/2012/quad-interpolation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199" y="2439274"/>
            <a:ext cx="83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This makes it easier to see which combinations of signs of aa, bb, and cc can yield m&gt;0: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737704"/>
              </p:ext>
            </p:extLst>
          </p:nvPr>
        </p:nvGraphicFramePr>
        <p:xfrm>
          <a:off x="457199" y="3082925"/>
          <a:ext cx="4491125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6885"/>
                <a:gridCol w="836885"/>
                <a:gridCol w="836885"/>
                <a:gridCol w="1980470"/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aa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bb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cc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m&gt;0</a:t>
                      </a:r>
                      <a:r>
                        <a:rPr lang="en-US" baseline="0"/>
                        <a:t> for which root(s)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neither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+ only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both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/>
                        <a:t>only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/>
                        <a:t>only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both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+ only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neither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57198" y="1287515"/>
            <a:ext cx="8326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There are no restrictions on the signs or sizes of x</a:t>
            </a:r>
            <a:r>
              <a:rPr lang="en-US" baseline="-25000"/>
              <a:t>n</a:t>
            </a:r>
            <a:r>
              <a:rPr lang="en-US"/>
              <a:t> and y</a:t>
            </a:r>
            <a:r>
              <a:rPr lang="en-US" baseline="-25000"/>
              <a:t>n</a:t>
            </a:r>
            <a:r>
              <a:rPr lang="en-US"/>
              <a:t>, so there are no restrictions on the signs of α</a:t>
            </a:r>
            <a:r>
              <a:rPr lang="en-US" baseline="-25000"/>
              <a:t>n</a:t>
            </a:r>
            <a:r>
              <a:rPr lang="en-US"/>
              <a:t>and β</a:t>
            </a:r>
            <a:r>
              <a:rPr lang="en-US" baseline="-25000"/>
              <a:t>n</a:t>
            </a:r>
            <a:r>
              <a:rPr lang="en-US"/>
              <a:t>, and aa, bb, and cc.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08126" y="3082925"/>
            <a:ext cx="32689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So if bb and cc have opposite signs, the +root is acceptable.  But if they have the same sign, then only the –root may yield m&gt;0.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08126" y="4560253"/>
            <a:ext cx="3717371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My suspicion is that bb and cc only</a:t>
            </a:r>
          </a:p>
          <a:p>
            <a:r>
              <a:rPr lang="en-US"/>
              <a:t>have the same sign for quads that are </a:t>
            </a:r>
          </a:p>
          <a:p>
            <a:r>
              <a:rPr lang="en-US"/>
              <a:t>very distorted away from a square,</a:t>
            </a:r>
          </a:p>
          <a:p>
            <a:r>
              <a:rPr lang="en-US"/>
              <a:t>but I haven’t been able to prove that</a:t>
            </a:r>
          </a:p>
          <a:p>
            <a:r>
              <a:rPr lang="en-US"/>
              <a:t>rigorously.   Limited numerical tests</a:t>
            </a:r>
          </a:p>
          <a:p>
            <a:r>
              <a:rPr lang="en-US"/>
              <a:t>confirm it.</a:t>
            </a:r>
          </a:p>
        </p:txBody>
      </p:sp>
    </p:spTree>
    <p:extLst>
      <p:ext uri="{BB962C8B-B14F-4D97-AF65-F5344CB8AC3E}">
        <p14:creationId xmlns:p14="http://schemas.microsoft.com/office/powerpoint/2010/main" val="325792903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jla_ams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552</TotalTime>
  <Words>267</Words>
  <Application>Microsoft Macintosh PowerPoint</Application>
  <PresentationFormat>On-screen Show (4:3)</PresentationFormat>
  <Paragraphs>53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Default Theme</vt:lpstr>
      <vt:lpstr>Blank Presentation</vt:lpstr>
      <vt:lpstr>jla_ams</vt:lpstr>
      <vt:lpstr>Microsoft Equation</vt:lpstr>
      <vt:lpstr>Evaluation of which root of the m quadratic equation to use.</vt:lpstr>
    </vt:vector>
  </TitlesOfParts>
  <Company>ncar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Raeder</dc:creator>
  <cp:lastModifiedBy>Kevin Raeder</cp:lastModifiedBy>
  <cp:revision>12</cp:revision>
  <dcterms:created xsi:type="dcterms:W3CDTF">2014-03-07T17:20:19Z</dcterms:created>
  <dcterms:modified xsi:type="dcterms:W3CDTF">2014-03-08T02:32:54Z</dcterms:modified>
</cp:coreProperties>
</file>