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vml" ContentType="application/vnd.openxmlformats-officedocument.vmlDrawing"/>
  <Default Extension="docx" ContentType="application/vnd.openxmlformats-officedocument.wordprocessingml.document"/>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theme/theme3.xml" ContentType="application/vnd.openxmlformats-officedocument.theme+xml"/>
  <Override PartName="/ppt/slideLayouts/slideLayout26.xml" ContentType="application/vnd.openxmlformats-officedocument.presentationml.slideLayout+xml"/>
  <Override PartName="/ppt/theme/theme4.xml" ContentType="application/vnd.openxmlformats-officedocument.theme+xml"/>
  <Override PartName="/ppt/slideLayouts/slideLayout27.xml" ContentType="application/vnd.openxmlformats-officedocument.presentationml.slideLayout+xml"/>
  <Override PartName="/ppt/theme/theme5.xml" ContentType="application/vnd.openxmlformats-officedocument.theme+xml"/>
  <Override PartName="/ppt/slideLayouts/slideLayout28.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embeddings/oleObject1.bin" ContentType="application/vnd.openxmlformats-officedocument.oleObject"/>
  <Override PartName="/ppt/embeddings/oleObject2.bin" ContentType="application/vnd.openxmlformats-officedocument.oleObject"/>
  <Override PartName="/ppt/notesSlides/notesSlide2.xml" ContentType="application/vnd.openxmlformats-officedocument.presentationml.notesSlide+xml"/>
  <Override PartName="/ppt/embeddings/oleObject3.bin" ContentType="application/vnd.openxmlformats-officedocument.oleObject"/>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8" r:id="rId1"/>
    <p:sldMasterId id="2147483662" r:id="rId2"/>
    <p:sldMasterId id="2147483800" r:id="rId3"/>
    <p:sldMasterId id="2147483805" r:id="rId4"/>
    <p:sldMasterId id="2147483807" r:id="rId5"/>
    <p:sldMasterId id="2147483811" r:id="rId6"/>
  </p:sldMasterIdLst>
  <p:notesMasterIdLst>
    <p:notesMasterId r:id="rId52"/>
  </p:notesMasterIdLst>
  <p:sldIdLst>
    <p:sldId id="645" r:id="rId7"/>
    <p:sldId id="668" r:id="rId8"/>
    <p:sldId id="619" r:id="rId9"/>
    <p:sldId id="676" r:id="rId10"/>
    <p:sldId id="677" r:id="rId11"/>
    <p:sldId id="678" r:id="rId12"/>
    <p:sldId id="675" r:id="rId13"/>
    <p:sldId id="621" r:id="rId14"/>
    <p:sldId id="628" r:id="rId15"/>
    <p:sldId id="636" r:id="rId16"/>
    <p:sldId id="756" r:id="rId17"/>
    <p:sldId id="757" r:id="rId18"/>
    <p:sldId id="777" r:id="rId19"/>
    <p:sldId id="758" r:id="rId20"/>
    <p:sldId id="554" r:id="rId21"/>
    <p:sldId id="762" r:id="rId22"/>
    <p:sldId id="699" r:id="rId23"/>
    <p:sldId id="697" r:id="rId24"/>
    <p:sldId id="627" r:id="rId25"/>
    <p:sldId id="673" r:id="rId26"/>
    <p:sldId id="646" r:id="rId27"/>
    <p:sldId id="674" r:id="rId28"/>
    <p:sldId id="651" r:id="rId29"/>
    <p:sldId id="650" r:id="rId30"/>
    <p:sldId id="641" r:id="rId31"/>
    <p:sldId id="670" r:id="rId32"/>
    <p:sldId id="737" r:id="rId33"/>
    <p:sldId id="760" r:id="rId34"/>
    <p:sldId id="761" r:id="rId35"/>
    <p:sldId id="759" r:id="rId36"/>
    <p:sldId id="738" r:id="rId37"/>
    <p:sldId id="763" r:id="rId38"/>
    <p:sldId id="770" r:id="rId39"/>
    <p:sldId id="771" r:id="rId40"/>
    <p:sldId id="772" r:id="rId41"/>
    <p:sldId id="773" r:id="rId42"/>
    <p:sldId id="774" r:id="rId43"/>
    <p:sldId id="775" r:id="rId44"/>
    <p:sldId id="776" r:id="rId45"/>
    <p:sldId id="669" r:id="rId46"/>
    <p:sldId id="644" r:id="rId47"/>
    <p:sldId id="647" r:id="rId48"/>
    <p:sldId id="632" r:id="rId49"/>
    <p:sldId id="625" r:id="rId50"/>
    <p:sldId id="622" r:id="rId51"/>
  </p:sldIdLst>
  <p:sldSz cx="9144000" cy="6858000" type="screen4x3"/>
  <p:notesSz cx="6946900" cy="9220200"/>
  <p:defaultTextStyle>
    <a:defPPr>
      <a:defRPr lang="en-US"/>
    </a:defPPr>
    <a:lvl1pPr algn="ctr" rtl="0" eaLnBrk="0" fontAlgn="base" hangingPunct="0">
      <a:spcBef>
        <a:spcPct val="0"/>
      </a:spcBef>
      <a:spcAft>
        <a:spcPct val="0"/>
      </a:spcAft>
      <a:defRPr sz="900" b="1" kern="1200">
        <a:solidFill>
          <a:schemeClr val="tx1"/>
        </a:solidFill>
        <a:latin typeface="Lucida Console" charset="0"/>
        <a:ea typeface="ＭＳ Ｐゴシック" charset="-128"/>
        <a:cs typeface="+mn-cs"/>
      </a:defRPr>
    </a:lvl1pPr>
    <a:lvl2pPr marL="457200" algn="ctr" rtl="0" eaLnBrk="0" fontAlgn="base" hangingPunct="0">
      <a:spcBef>
        <a:spcPct val="0"/>
      </a:spcBef>
      <a:spcAft>
        <a:spcPct val="0"/>
      </a:spcAft>
      <a:defRPr sz="900" b="1" kern="1200">
        <a:solidFill>
          <a:schemeClr val="tx1"/>
        </a:solidFill>
        <a:latin typeface="Lucida Console" charset="0"/>
        <a:ea typeface="ＭＳ Ｐゴシック" charset="-128"/>
        <a:cs typeface="+mn-cs"/>
      </a:defRPr>
    </a:lvl2pPr>
    <a:lvl3pPr marL="914400" algn="ctr" rtl="0" eaLnBrk="0" fontAlgn="base" hangingPunct="0">
      <a:spcBef>
        <a:spcPct val="0"/>
      </a:spcBef>
      <a:spcAft>
        <a:spcPct val="0"/>
      </a:spcAft>
      <a:defRPr sz="900" b="1" kern="1200">
        <a:solidFill>
          <a:schemeClr val="tx1"/>
        </a:solidFill>
        <a:latin typeface="Lucida Console" charset="0"/>
        <a:ea typeface="ＭＳ Ｐゴシック" charset="-128"/>
        <a:cs typeface="+mn-cs"/>
      </a:defRPr>
    </a:lvl3pPr>
    <a:lvl4pPr marL="1371600" algn="ctr" rtl="0" eaLnBrk="0" fontAlgn="base" hangingPunct="0">
      <a:spcBef>
        <a:spcPct val="0"/>
      </a:spcBef>
      <a:spcAft>
        <a:spcPct val="0"/>
      </a:spcAft>
      <a:defRPr sz="900" b="1" kern="1200">
        <a:solidFill>
          <a:schemeClr val="tx1"/>
        </a:solidFill>
        <a:latin typeface="Lucida Console" charset="0"/>
        <a:ea typeface="ＭＳ Ｐゴシック" charset="-128"/>
        <a:cs typeface="+mn-cs"/>
      </a:defRPr>
    </a:lvl4pPr>
    <a:lvl5pPr marL="1828800" algn="ctr" rtl="0" eaLnBrk="0" fontAlgn="base" hangingPunct="0">
      <a:spcBef>
        <a:spcPct val="0"/>
      </a:spcBef>
      <a:spcAft>
        <a:spcPct val="0"/>
      </a:spcAft>
      <a:defRPr sz="900" b="1" kern="1200">
        <a:solidFill>
          <a:schemeClr val="tx1"/>
        </a:solidFill>
        <a:latin typeface="Lucida Console" charset="0"/>
        <a:ea typeface="ＭＳ Ｐゴシック" charset="-128"/>
        <a:cs typeface="+mn-cs"/>
      </a:defRPr>
    </a:lvl5pPr>
    <a:lvl6pPr marL="2286000" algn="l" defTabSz="914400" rtl="0" eaLnBrk="1" latinLnBrk="0" hangingPunct="1">
      <a:defRPr sz="900" b="1" kern="1200">
        <a:solidFill>
          <a:schemeClr val="tx1"/>
        </a:solidFill>
        <a:latin typeface="Lucida Console" charset="0"/>
        <a:ea typeface="ＭＳ Ｐゴシック" charset="-128"/>
        <a:cs typeface="+mn-cs"/>
      </a:defRPr>
    </a:lvl6pPr>
    <a:lvl7pPr marL="2743200" algn="l" defTabSz="914400" rtl="0" eaLnBrk="1" latinLnBrk="0" hangingPunct="1">
      <a:defRPr sz="900" b="1" kern="1200">
        <a:solidFill>
          <a:schemeClr val="tx1"/>
        </a:solidFill>
        <a:latin typeface="Lucida Console" charset="0"/>
        <a:ea typeface="ＭＳ Ｐゴシック" charset="-128"/>
        <a:cs typeface="+mn-cs"/>
      </a:defRPr>
    </a:lvl7pPr>
    <a:lvl8pPr marL="3200400" algn="l" defTabSz="914400" rtl="0" eaLnBrk="1" latinLnBrk="0" hangingPunct="1">
      <a:defRPr sz="900" b="1" kern="1200">
        <a:solidFill>
          <a:schemeClr val="tx1"/>
        </a:solidFill>
        <a:latin typeface="Lucida Console" charset="0"/>
        <a:ea typeface="ＭＳ Ｐゴシック" charset="-128"/>
        <a:cs typeface="+mn-cs"/>
      </a:defRPr>
    </a:lvl8pPr>
    <a:lvl9pPr marL="3657600" algn="l" defTabSz="914400" rtl="0" eaLnBrk="1" latinLnBrk="0" hangingPunct="1">
      <a:defRPr sz="900" b="1" kern="1200">
        <a:solidFill>
          <a:schemeClr val="tx1"/>
        </a:solidFill>
        <a:latin typeface="Lucida Console" charset="0"/>
        <a:ea typeface="ＭＳ Ｐゴシック"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C0000"/>
    <a:srgbClr val="0033CC"/>
    <a:srgbClr val="FF0000"/>
    <a:srgbClr val="000000"/>
    <a:srgbClr val="009600"/>
    <a:srgbClr val="9933FF"/>
    <a:srgbClr val="6600CC"/>
    <a:srgbClr val="00CCFF"/>
    <a:srgbClr val="FF00FF"/>
    <a:srgbClr val="C000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97" autoAdjust="0"/>
    <p:restoredTop sz="94664" autoAdjust="0"/>
  </p:normalViewPr>
  <p:slideViewPr>
    <p:cSldViewPr>
      <p:cViewPr varScale="1">
        <p:scale>
          <a:sx n="143" d="100"/>
          <a:sy n="143" d="100"/>
        </p:scale>
        <p:origin x="-480" y="-104"/>
      </p:cViewPr>
      <p:guideLst>
        <p:guide orient="horz" pos="1218"/>
        <p:guide pos="288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98" d="100"/>
        <a:sy n="98"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4" Type="http://schemas.openxmlformats.org/officeDocument/2006/relationships/slide" Target="slides/slide8.xml"/><Relationship Id="rId15" Type="http://schemas.openxmlformats.org/officeDocument/2006/relationships/slide" Target="slides/slide9.xml"/><Relationship Id="rId16" Type="http://schemas.openxmlformats.org/officeDocument/2006/relationships/slide" Target="slides/slide10.xml"/><Relationship Id="rId17" Type="http://schemas.openxmlformats.org/officeDocument/2006/relationships/slide" Target="slides/slide11.xml"/><Relationship Id="rId18" Type="http://schemas.openxmlformats.org/officeDocument/2006/relationships/slide" Target="slides/slide12.xml"/><Relationship Id="rId19" Type="http://schemas.openxmlformats.org/officeDocument/2006/relationships/slide" Target="slides/slide13.xml"/><Relationship Id="rId50" Type="http://schemas.openxmlformats.org/officeDocument/2006/relationships/slide" Target="slides/slide44.xml"/><Relationship Id="rId51" Type="http://schemas.openxmlformats.org/officeDocument/2006/relationships/slide" Target="slides/slide45.xml"/><Relationship Id="rId52" Type="http://schemas.openxmlformats.org/officeDocument/2006/relationships/notesMaster" Target="notesMasters/notesMaster1.xml"/><Relationship Id="rId53" Type="http://schemas.openxmlformats.org/officeDocument/2006/relationships/printerSettings" Target="printerSettings/printerSettings1.bin"/><Relationship Id="rId54" Type="http://schemas.openxmlformats.org/officeDocument/2006/relationships/presProps" Target="presProps.xml"/><Relationship Id="rId55" Type="http://schemas.openxmlformats.org/officeDocument/2006/relationships/viewProps" Target="viewProps.xml"/><Relationship Id="rId56" Type="http://schemas.openxmlformats.org/officeDocument/2006/relationships/theme" Target="theme/theme1.xml"/><Relationship Id="rId57" Type="http://schemas.openxmlformats.org/officeDocument/2006/relationships/tableStyles" Target="tableStyles.xml"/><Relationship Id="rId40" Type="http://schemas.openxmlformats.org/officeDocument/2006/relationships/slide" Target="slides/slide34.xml"/><Relationship Id="rId41" Type="http://schemas.openxmlformats.org/officeDocument/2006/relationships/slide" Target="slides/slide35.xml"/><Relationship Id="rId42" Type="http://schemas.openxmlformats.org/officeDocument/2006/relationships/slide" Target="slides/slide36.xml"/><Relationship Id="rId43" Type="http://schemas.openxmlformats.org/officeDocument/2006/relationships/slide" Target="slides/slide37.xml"/><Relationship Id="rId44" Type="http://schemas.openxmlformats.org/officeDocument/2006/relationships/slide" Target="slides/slide38.xml"/><Relationship Id="rId45" Type="http://schemas.openxmlformats.org/officeDocument/2006/relationships/slide" Target="slides/slide39.xml"/><Relationship Id="rId46" Type="http://schemas.openxmlformats.org/officeDocument/2006/relationships/slide" Target="slides/slide40.xml"/><Relationship Id="rId47" Type="http://schemas.openxmlformats.org/officeDocument/2006/relationships/slide" Target="slides/slide41.xml"/><Relationship Id="rId48" Type="http://schemas.openxmlformats.org/officeDocument/2006/relationships/slide" Target="slides/slide42.xml"/><Relationship Id="rId49" Type="http://schemas.openxmlformats.org/officeDocument/2006/relationships/slide" Target="slides/slide43.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 Target="slides/slide1.xml"/><Relationship Id="rId8" Type="http://schemas.openxmlformats.org/officeDocument/2006/relationships/slide" Target="slides/slide2.xml"/><Relationship Id="rId9" Type="http://schemas.openxmlformats.org/officeDocument/2006/relationships/slide" Target="slides/slide3.xml"/><Relationship Id="rId30" Type="http://schemas.openxmlformats.org/officeDocument/2006/relationships/slide" Target="slides/slide24.xml"/><Relationship Id="rId31" Type="http://schemas.openxmlformats.org/officeDocument/2006/relationships/slide" Target="slides/slide25.xml"/><Relationship Id="rId32" Type="http://schemas.openxmlformats.org/officeDocument/2006/relationships/slide" Target="slides/slide26.xml"/><Relationship Id="rId33" Type="http://schemas.openxmlformats.org/officeDocument/2006/relationships/slide" Target="slides/slide27.xml"/><Relationship Id="rId34" Type="http://schemas.openxmlformats.org/officeDocument/2006/relationships/slide" Target="slides/slide28.xml"/><Relationship Id="rId35" Type="http://schemas.openxmlformats.org/officeDocument/2006/relationships/slide" Target="slides/slide29.xml"/><Relationship Id="rId36" Type="http://schemas.openxmlformats.org/officeDocument/2006/relationships/slide" Target="slides/slide30.xml"/><Relationship Id="rId37" Type="http://schemas.openxmlformats.org/officeDocument/2006/relationships/slide" Target="slides/slide31.xml"/><Relationship Id="rId38" Type="http://schemas.openxmlformats.org/officeDocument/2006/relationships/slide" Target="slides/slide32.xml"/><Relationship Id="rId39" Type="http://schemas.openxmlformats.org/officeDocument/2006/relationships/slide" Target="slides/slide33.xml"/><Relationship Id="rId20" Type="http://schemas.openxmlformats.org/officeDocument/2006/relationships/slide" Target="slides/slide14.xml"/><Relationship Id="rId21" Type="http://schemas.openxmlformats.org/officeDocument/2006/relationships/slide" Target="slides/slide15.xml"/><Relationship Id="rId22" Type="http://schemas.openxmlformats.org/officeDocument/2006/relationships/slide" Target="slides/slide16.xml"/><Relationship Id="rId23" Type="http://schemas.openxmlformats.org/officeDocument/2006/relationships/slide" Target="slides/slide17.xml"/><Relationship Id="rId24" Type="http://schemas.openxmlformats.org/officeDocument/2006/relationships/slide" Target="slides/slide18.xml"/><Relationship Id="rId25" Type="http://schemas.openxmlformats.org/officeDocument/2006/relationships/slide" Target="slides/slide19.xml"/><Relationship Id="rId26" Type="http://schemas.openxmlformats.org/officeDocument/2006/relationships/slide" Target="slides/slide20.xml"/><Relationship Id="rId27" Type="http://schemas.openxmlformats.org/officeDocument/2006/relationships/slide" Target="slides/slide21.xml"/><Relationship Id="rId28" Type="http://schemas.openxmlformats.org/officeDocument/2006/relationships/slide" Target="slides/slide22.xml"/><Relationship Id="rId29" Type="http://schemas.openxmlformats.org/officeDocument/2006/relationships/slide" Target="slides/slide23.xml"/><Relationship Id="rId10" Type="http://schemas.openxmlformats.org/officeDocument/2006/relationships/slide" Target="slides/slide4.xml"/><Relationship Id="rId11" Type="http://schemas.openxmlformats.org/officeDocument/2006/relationships/slide" Target="slides/slide5.xml"/><Relationship Id="rId12" Type="http://schemas.openxmlformats.org/officeDocument/2006/relationships/slide" Target="slides/slide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4.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8418" name="Rectangle 2"/>
          <p:cNvSpPr>
            <a:spLocks noGrp="1" noChangeArrowheads="1"/>
          </p:cNvSpPr>
          <p:nvPr>
            <p:ph type="hdr" sz="quarter"/>
          </p:nvPr>
        </p:nvSpPr>
        <p:spPr bwMode="auto">
          <a:xfrm>
            <a:off x="0" y="0"/>
            <a:ext cx="3009900" cy="460375"/>
          </a:xfrm>
          <a:prstGeom prst="rect">
            <a:avLst/>
          </a:prstGeom>
          <a:noFill/>
          <a:ln w="9525">
            <a:noFill/>
            <a:miter lim="800000"/>
            <a:headEnd/>
            <a:tailEnd/>
          </a:ln>
          <a:effectLst/>
        </p:spPr>
        <p:txBody>
          <a:bodyPr vert="horz" wrap="square" lIns="92382" tIns="46191" rIns="92382" bIns="46191" numCol="1" anchor="t" anchorCtr="0" compatLnSpc="1">
            <a:prstTxWarp prst="textNoShape">
              <a:avLst/>
            </a:prstTxWarp>
          </a:bodyPr>
          <a:lstStyle>
            <a:lvl1pPr algn="l" defTabSz="923925" eaLnBrk="1" hangingPunct="1">
              <a:defRPr sz="1200" b="0">
                <a:latin typeface="Arial" pitchFamily="34" charset="0"/>
                <a:ea typeface="+mn-ea"/>
              </a:defRPr>
            </a:lvl1pPr>
          </a:lstStyle>
          <a:p>
            <a:pPr>
              <a:defRPr/>
            </a:pPr>
            <a:endParaRPr lang="en-US"/>
          </a:p>
        </p:txBody>
      </p:sp>
      <p:sp>
        <p:nvSpPr>
          <p:cNvPr id="188419" name="Rectangle 3"/>
          <p:cNvSpPr>
            <a:spLocks noGrp="1" noChangeArrowheads="1"/>
          </p:cNvSpPr>
          <p:nvPr>
            <p:ph type="dt" idx="1"/>
          </p:nvPr>
        </p:nvSpPr>
        <p:spPr bwMode="auto">
          <a:xfrm>
            <a:off x="3935413" y="0"/>
            <a:ext cx="3009900" cy="460375"/>
          </a:xfrm>
          <a:prstGeom prst="rect">
            <a:avLst/>
          </a:prstGeom>
          <a:noFill/>
          <a:ln w="9525">
            <a:noFill/>
            <a:miter lim="800000"/>
            <a:headEnd/>
            <a:tailEnd/>
          </a:ln>
          <a:effectLst/>
        </p:spPr>
        <p:txBody>
          <a:bodyPr vert="horz" wrap="square" lIns="92382" tIns="46191" rIns="92382" bIns="46191" numCol="1" anchor="t" anchorCtr="0" compatLnSpc="1">
            <a:prstTxWarp prst="textNoShape">
              <a:avLst/>
            </a:prstTxWarp>
          </a:bodyPr>
          <a:lstStyle>
            <a:lvl1pPr algn="r" defTabSz="923925" eaLnBrk="1" hangingPunct="1">
              <a:defRPr sz="1200" b="0">
                <a:latin typeface="Arial" pitchFamily="34" charset="0"/>
                <a:ea typeface="+mn-ea"/>
              </a:defRPr>
            </a:lvl1pPr>
          </a:lstStyle>
          <a:p>
            <a:pPr>
              <a:defRPr/>
            </a:pPr>
            <a:endParaRPr lang="en-US"/>
          </a:p>
        </p:txBody>
      </p:sp>
      <p:sp>
        <p:nvSpPr>
          <p:cNvPr id="40964" name="Rectangle 4"/>
          <p:cNvSpPr>
            <a:spLocks noGrp="1" noRot="1" noChangeAspect="1" noChangeArrowheads="1" noTextEdit="1"/>
          </p:cNvSpPr>
          <p:nvPr>
            <p:ph type="sldImg" idx="2"/>
          </p:nvPr>
        </p:nvSpPr>
        <p:spPr bwMode="auto">
          <a:xfrm>
            <a:off x="1168400" y="692150"/>
            <a:ext cx="4610100" cy="3457575"/>
          </a:xfrm>
          <a:prstGeom prst="rect">
            <a:avLst/>
          </a:prstGeom>
          <a:noFill/>
          <a:ln w="9525">
            <a:solidFill>
              <a:srgbClr val="000000"/>
            </a:solidFill>
            <a:miter lim="800000"/>
            <a:headEnd/>
            <a:tailEnd/>
          </a:ln>
        </p:spPr>
      </p:sp>
      <p:sp>
        <p:nvSpPr>
          <p:cNvPr id="188421" name="Rectangle 5"/>
          <p:cNvSpPr>
            <a:spLocks noGrp="1" noChangeArrowheads="1"/>
          </p:cNvSpPr>
          <p:nvPr>
            <p:ph type="body" sz="quarter" idx="3"/>
          </p:nvPr>
        </p:nvSpPr>
        <p:spPr bwMode="auto">
          <a:xfrm>
            <a:off x="695325" y="4379913"/>
            <a:ext cx="5556250" cy="4148137"/>
          </a:xfrm>
          <a:prstGeom prst="rect">
            <a:avLst/>
          </a:prstGeom>
          <a:noFill/>
          <a:ln w="9525">
            <a:noFill/>
            <a:miter lim="800000"/>
            <a:headEnd/>
            <a:tailEnd/>
          </a:ln>
          <a:effectLst/>
        </p:spPr>
        <p:txBody>
          <a:bodyPr vert="horz" wrap="square" lIns="92382" tIns="46191" rIns="92382" bIns="4619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88422" name="Rectangle 6"/>
          <p:cNvSpPr>
            <a:spLocks noGrp="1" noChangeArrowheads="1"/>
          </p:cNvSpPr>
          <p:nvPr>
            <p:ph type="ftr" sz="quarter" idx="4"/>
          </p:nvPr>
        </p:nvSpPr>
        <p:spPr bwMode="auto">
          <a:xfrm>
            <a:off x="0" y="8758238"/>
            <a:ext cx="3009900" cy="460375"/>
          </a:xfrm>
          <a:prstGeom prst="rect">
            <a:avLst/>
          </a:prstGeom>
          <a:noFill/>
          <a:ln w="9525">
            <a:noFill/>
            <a:miter lim="800000"/>
            <a:headEnd/>
            <a:tailEnd/>
          </a:ln>
          <a:effectLst/>
        </p:spPr>
        <p:txBody>
          <a:bodyPr vert="horz" wrap="square" lIns="92382" tIns="46191" rIns="92382" bIns="46191" numCol="1" anchor="b" anchorCtr="0" compatLnSpc="1">
            <a:prstTxWarp prst="textNoShape">
              <a:avLst/>
            </a:prstTxWarp>
          </a:bodyPr>
          <a:lstStyle>
            <a:lvl1pPr algn="l" defTabSz="923925" eaLnBrk="1" hangingPunct="1">
              <a:defRPr sz="1200" b="0">
                <a:latin typeface="Arial" pitchFamily="34" charset="0"/>
                <a:ea typeface="+mn-ea"/>
              </a:defRPr>
            </a:lvl1pPr>
          </a:lstStyle>
          <a:p>
            <a:pPr>
              <a:defRPr/>
            </a:pPr>
            <a:endParaRPr lang="en-US"/>
          </a:p>
        </p:txBody>
      </p:sp>
      <p:sp>
        <p:nvSpPr>
          <p:cNvPr id="188423" name="Rectangle 7"/>
          <p:cNvSpPr>
            <a:spLocks noGrp="1" noChangeArrowheads="1"/>
          </p:cNvSpPr>
          <p:nvPr>
            <p:ph type="sldNum" sz="quarter" idx="5"/>
          </p:nvPr>
        </p:nvSpPr>
        <p:spPr bwMode="auto">
          <a:xfrm>
            <a:off x="3935413" y="8758238"/>
            <a:ext cx="3009900" cy="460375"/>
          </a:xfrm>
          <a:prstGeom prst="rect">
            <a:avLst/>
          </a:prstGeom>
          <a:noFill/>
          <a:ln w="9525">
            <a:noFill/>
            <a:miter lim="800000"/>
            <a:headEnd/>
            <a:tailEnd/>
          </a:ln>
          <a:effectLst/>
        </p:spPr>
        <p:txBody>
          <a:bodyPr vert="horz" wrap="square" lIns="92382" tIns="46191" rIns="92382" bIns="46191" numCol="1" anchor="b" anchorCtr="0" compatLnSpc="1">
            <a:prstTxWarp prst="textNoShape">
              <a:avLst/>
            </a:prstTxWarp>
          </a:bodyPr>
          <a:lstStyle>
            <a:lvl1pPr algn="r" defTabSz="923925" eaLnBrk="1" hangingPunct="1">
              <a:defRPr sz="1200" b="0">
                <a:latin typeface="Arial" charset="0"/>
              </a:defRPr>
            </a:lvl1pPr>
          </a:lstStyle>
          <a:p>
            <a:fld id="{2BEAC4AF-1D57-4CF2-9007-393AAAF170E1}" type="slidenum">
              <a:rPr lang="en-US"/>
              <a:pPr/>
              <a:t>‹#›</a:t>
            </a:fld>
            <a:endParaRPr lang="en-US"/>
          </a:p>
        </p:txBody>
      </p:sp>
    </p:spTree>
    <p:extLst>
      <p:ext uri="{BB962C8B-B14F-4D97-AF65-F5344CB8AC3E}">
        <p14:creationId xmlns:p14="http://schemas.microsoft.com/office/powerpoint/2010/main" val="362727228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ＭＳ Ｐゴシック" charset="-128"/>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endParaRPr lang="en-US" dirty="0"/>
          </a:p>
        </p:txBody>
      </p:sp>
      <p:sp>
        <p:nvSpPr>
          <p:cNvPr id="4" name="Slide Number Placeholder 3"/>
          <p:cNvSpPr>
            <a:spLocks noGrp="1"/>
          </p:cNvSpPr>
          <p:nvPr>
            <p:ph type="sldNum" sz="quarter" idx="5"/>
          </p:nvPr>
        </p:nvSpPr>
        <p:spPr>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a:lstStyle/>
          <a:p>
            <a:fld id="{07F0E5CB-906A-436A-A104-9D1EC195857F}" type="slidenum">
              <a:rPr lang="en-US">
                <a:solidFill>
                  <a:srgbClr val="000000"/>
                </a:solidFill>
              </a:rPr>
              <a:pPr/>
              <a:t>2</a:t>
            </a:fld>
            <a:endParaRPr lang="en-US">
              <a:solidFill>
                <a:srgbClr val="000000"/>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endParaRPr lang="en-US" dirty="0"/>
          </a:p>
        </p:txBody>
      </p:sp>
      <p:sp>
        <p:nvSpPr>
          <p:cNvPr id="4" name="Slide Number Placeholder 3"/>
          <p:cNvSpPr>
            <a:spLocks noGrp="1"/>
          </p:cNvSpPr>
          <p:nvPr>
            <p:ph type="sldNum" sz="quarter" idx="5"/>
          </p:nvPr>
        </p:nvSpPr>
        <p:spPr>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a:lstStyle/>
          <a:p>
            <a:fld id="{C052A5E8-24ED-4DB9-89C3-EC4F4359AD8D}" type="slidenum">
              <a:rPr lang="en-US">
                <a:solidFill>
                  <a:srgbClr val="000000"/>
                </a:solidFill>
              </a:rPr>
              <a:pPr/>
              <a:t>13</a:t>
            </a:fld>
            <a:endParaRPr lang="en-US">
              <a:solidFill>
                <a:srgbClr val="000000"/>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endParaRPr lang="en-US" dirty="0"/>
          </a:p>
        </p:txBody>
      </p:sp>
      <p:sp>
        <p:nvSpPr>
          <p:cNvPr id="4" name="Slide Number Placeholder 3"/>
          <p:cNvSpPr>
            <a:spLocks noGrp="1"/>
          </p:cNvSpPr>
          <p:nvPr>
            <p:ph type="sldNum" sz="quarter" idx="5"/>
          </p:nvPr>
        </p:nvSpPr>
        <p:spPr>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a:lstStyle/>
          <a:p>
            <a:fld id="{07F0E5CB-906A-436A-A104-9D1EC195857F}" type="slidenum">
              <a:rPr lang="en-US">
                <a:solidFill>
                  <a:srgbClr val="000000"/>
                </a:solidFill>
              </a:rPr>
              <a:pPr/>
              <a:t>40</a:t>
            </a:fld>
            <a:endParaRPr lang="en-US">
              <a:solidFill>
                <a:srgbClr val="000000"/>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endParaRPr lang="en-US" dirty="0"/>
          </a:p>
        </p:txBody>
      </p:sp>
      <p:sp>
        <p:nvSpPr>
          <p:cNvPr id="4" name="Slide Number Placeholder 3"/>
          <p:cNvSpPr>
            <a:spLocks noGrp="1"/>
          </p:cNvSpPr>
          <p:nvPr>
            <p:ph type="sldNum" sz="quarter" idx="5"/>
          </p:nvPr>
        </p:nvSpPr>
        <p:spPr>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a:lstStyle/>
          <a:p>
            <a:fld id="{C052A5E8-24ED-4DB9-89C3-EC4F4359AD8D}" type="slidenum">
              <a:rPr lang="en-US">
                <a:solidFill>
                  <a:srgbClr val="000000"/>
                </a:solidFill>
              </a:rPr>
              <a:pPr/>
              <a:t>41</a:t>
            </a:fld>
            <a:endParaRPr lang="en-US">
              <a:solidFill>
                <a:srgbClr val="000000"/>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C0BFC0FA-0B1F-4235-8992-C13715B73629}"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25BC89F0-4990-4EA7-8257-CB833F27C4AA}"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C29DD4B2-0601-4C1B-8020-6283599B2F8B}"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fld id="{5405ECB9-ED6F-4169-A9B5-7ECD6066CC9B}" type="slidenum">
              <a:rPr lang="en-US"/>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Freeform 4"/>
          <p:cNvSpPr>
            <a:spLocks/>
          </p:cNvSpPr>
          <p:nvPr/>
        </p:nvSpPr>
        <p:spPr bwMode="auto">
          <a:xfrm>
            <a:off x="285750" y="2803525"/>
            <a:ext cx="1588" cy="3035300"/>
          </a:xfrm>
          <a:custGeom>
            <a:avLst/>
            <a:gdLst>
              <a:gd name="T0" fmla="*/ 0 h 1912"/>
              <a:gd name="T1" fmla="*/ 6 h 1912"/>
              <a:gd name="T2" fmla="*/ 6 h 1912"/>
              <a:gd name="T3" fmla="*/ 60 h 1912"/>
              <a:gd name="T4" fmla="*/ 1912 h 1912"/>
              <a:gd name="T5" fmla="*/ 1912 h 1912"/>
              <a:gd name="T6" fmla="*/ 0 h 1912"/>
              <a:gd name="T7" fmla="*/ 0 h 1912"/>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1912">
                <a:moveTo>
                  <a:pt x="0" y="0"/>
                </a:moveTo>
                <a:lnTo>
                  <a:pt x="0" y="6"/>
                </a:lnTo>
                <a:lnTo>
                  <a:pt x="0" y="6"/>
                </a:lnTo>
                <a:lnTo>
                  <a:pt x="0" y="60"/>
                </a:lnTo>
                <a:lnTo>
                  <a:pt x="0" y="1912"/>
                </a:lnTo>
                <a:lnTo>
                  <a:pt x="0" y="1912"/>
                </a:lnTo>
                <a:lnTo>
                  <a:pt x="0" y="0"/>
                </a:lnTo>
                <a:lnTo>
                  <a:pt x="0" y="0"/>
                </a:lnTo>
                <a:close/>
              </a:path>
            </a:pathLst>
          </a:custGeom>
          <a:solidFill>
            <a:srgbClr val="6BBA27"/>
          </a:solidFill>
          <a:ln w="9525">
            <a:noFill/>
            <a:round/>
            <a:headEnd/>
            <a:tailEnd/>
          </a:ln>
        </p:spPr>
        <p:txBody>
          <a:bodyPr/>
          <a:lstStyle/>
          <a:p>
            <a:pPr>
              <a:defRPr/>
            </a:pPr>
            <a:endParaRPr lang="en-US">
              <a:latin typeface="Lucida Console" pitchFamily="49" charset="0"/>
              <a:ea typeface="+mn-ea"/>
            </a:endParaRPr>
          </a:p>
        </p:txBody>
      </p:sp>
      <p:sp>
        <p:nvSpPr>
          <p:cNvPr id="464898" name="Rectangle 2"/>
          <p:cNvSpPr>
            <a:spLocks noGrp="1" noChangeArrowheads="1"/>
          </p:cNvSpPr>
          <p:nvPr>
            <p:ph type="ctrTitle" sz="quarter"/>
          </p:nvPr>
        </p:nvSpPr>
        <p:spPr>
          <a:xfrm>
            <a:off x="685800" y="1997075"/>
            <a:ext cx="7772400" cy="1431925"/>
          </a:xfrm>
        </p:spPr>
        <p:txBody>
          <a:bodyPr anchor="b" anchorCtr="1"/>
          <a:lstStyle>
            <a:lvl1pPr algn="ctr">
              <a:defRPr/>
            </a:lvl1pPr>
          </a:lstStyle>
          <a:p>
            <a:r>
              <a:rPr lang="en-US"/>
              <a:t>Click to edit Master title style</a:t>
            </a:r>
          </a:p>
        </p:txBody>
      </p:sp>
      <p:sp>
        <p:nvSpPr>
          <p:cNvPr id="464899" name="Rectangle 3"/>
          <p:cNvSpPr>
            <a:spLocks noGrp="1" noChangeArrowheads="1"/>
          </p:cNvSpPr>
          <p:nvPr>
            <p:ph type="subTitle" sz="quarter" idx="1"/>
          </p:nvPr>
        </p:nvSpPr>
        <p:spPr>
          <a:xfrm>
            <a:off x="1371600" y="3886200"/>
            <a:ext cx="6400800" cy="1752600"/>
          </a:xfrm>
        </p:spPr>
        <p:txBody>
          <a:bodyPr/>
          <a:lstStyle>
            <a:lvl1pPr marL="0" indent="0" algn="ctr">
              <a:buFontTx/>
              <a:buNone/>
              <a:defRPr/>
            </a:lvl1pPr>
          </a:lstStyle>
          <a:p>
            <a:r>
              <a:rPr lang="en-US"/>
              <a:t>Click to edit Master subtitle style</a:t>
            </a:r>
          </a:p>
        </p:txBody>
      </p:sp>
      <p:sp>
        <p:nvSpPr>
          <p:cNvPr id="5" name="Rectangle 5"/>
          <p:cNvSpPr>
            <a:spLocks noGrp="1" noChangeArrowheads="1"/>
          </p:cNvSpPr>
          <p:nvPr>
            <p:ph type="ftr" sz="quarter" idx="10"/>
          </p:nvPr>
        </p:nvSpPr>
        <p:spPr/>
        <p:txBody>
          <a:bodyPr/>
          <a:lstStyle>
            <a:lvl1pPr>
              <a:defRPr/>
            </a:lvl1pPr>
          </a:lstStyle>
          <a:p>
            <a:pPr>
              <a:defRPr/>
            </a:pPr>
            <a:endParaRPr lang="en-US"/>
          </a:p>
        </p:txBody>
      </p:sp>
      <p:sp>
        <p:nvSpPr>
          <p:cNvPr id="6" name="Rectangle 6"/>
          <p:cNvSpPr>
            <a:spLocks noGrp="1" noChangeArrowheads="1"/>
          </p:cNvSpPr>
          <p:nvPr>
            <p:ph type="sldNum" sz="quarter" idx="11"/>
          </p:nvPr>
        </p:nvSpPr>
        <p:spPr/>
        <p:txBody>
          <a:bodyPr/>
          <a:lstStyle>
            <a:lvl1pPr>
              <a:defRPr/>
            </a:lvl1pPr>
          </a:lstStyle>
          <a:p>
            <a:fld id="{56A764A0-201E-4F35-A0ED-FF3969B508E0}" type="slidenum">
              <a:rPr lang="en-US"/>
              <a:pPr/>
              <a:t>‹#›</a:t>
            </a:fld>
            <a:endParaRPr lang="en-US"/>
          </a:p>
        </p:txBody>
      </p:sp>
      <p:sp>
        <p:nvSpPr>
          <p:cNvPr id="7" name="Rectangle 7"/>
          <p:cNvSpPr>
            <a:spLocks noGrp="1" noChangeArrowheads="1"/>
          </p:cNvSpPr>
          <p:nvPr>
            <p:ph type="dt" sz="quarter" idx="12"/>
          </p:nvPr>
        </p:nvSpPr>
        <p:spPr/>
        <p:txBody>
          <a:bodyPr/>
          <a:lstStyle>
            <a:lvl1pPr>
              <a:defRPr/>
            </a:lvl1pPr>
          </a:lstStyle>
          <a:p>
            <a:pPr>
              <a:defRPr/>
            </a:pPr>
            <a:endParaRPr lang="en-US"/>
          </a:p>
        </p:txBody>
      </p:sp>
    </p:spTree>
  </p:cSld>
  <p:clrMapOvr>
    <a:masterClrMapping/>
  </p:clrMapOvr>
  <p:transition xmlns:p14="http://schemas.microsoft.com/office/powerpoint/2010/mai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6CB5172F-B7E4-4DE5-9428-E89CF322A34C}" type="slidenum">
              <a:rPr lang="en-US"/>
              <a:pPr/>
              <a:t>‹#›</a:t>
            </a:fld>
            <a:endParaRPr lang="en-US"/>
          </a:p>
        </p:txBody>
      </p:sp>
    </p:spTree>
  </p:cSld>
  <p:clrMapOvr>
    <a:masterClrMapping/>
  </p:clrMapOvr>
  <p:transition xmlns:p14="http://schemas.microsoft.com/office/powerpoint/2010/mai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F014347A-84AC-4563-BAE9-578F97718A6B}" type="slidenum">
              <a:rPr lang="en-US"/>
              <a:pPr/>
              <a:t>‹#›</a:t>
            </a:fld>
            <a:endParaRPr lang="en-US"/>
          </a:p>
        </p:txBody>
      </p:sp>
    </p:spTree>
  </p:cSld>
  <p:clrMapOvr>
    <a:masterClrMapping/>
  </p:clrMapOvr>
  <p:transition xmlns:p14="http://schemas.microsoft.com/office/powerpoint/2010/mai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05000"/>
            <a:ext cx="40386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05000"/>
            <a:ext cx="40386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F2185D99-CE10-4D80-A04E-362ADA53BF7E}" type="slidenum">
              <a:rPr lang="en-US"/>
              <a:pPr/>
              <a:t>‹#›</a:t>
            </a:fld>
            <a:endParaRPr lang="en-US"/>
          </a:p>
        </p:txBody>
      </p:sp>
    </p:spTree>
  </p:cSld>
  <p:clrMapOvr>
    <a:masterClrMapping/>
  </p:clrMapOvr>
  <p:transition xmlns:p14="http://schemas.microsoft.com/office/powerpoint/2010/mai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fld id="{EFDCE78A-79D8-4AD2-9ACD-02B7B0415279}" type="slidenum">
              <a:rPr lang="en-US"/>
              <a:pPr/>
              <a:t>‹#›</a:t>
            </a:fld>
            <a:endParaRPr lang="en-US"/>
          </a:p>
        </p:txBody>
      </p:sp>
    </p:spTree>
  </p:cSld>
  <p:clrMapOvr>
    <a:masterClrMapping/>
  </p:clrMapOvr>
  <p:transition xmlns:p14="http://schemas.microsoft.com/office/powerpoint/2010/mai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fld id="{727B6024-03E8-4CD8-A449-73676604C9C6}" type="slidenum">
              <a:rPr lang="en-US"/>
              <a:pPr/>
              <a:t>‹#›</a:t>
            </a:fld>
            <a:endParaRPr lang="en-US"/>
          </a:p>
        </p:txBody>
      </p:sp>
    </p:spTree>
  </p:cSld>
  <p:clrMapOvr>
    <a:masterClrMapping/>
  </p:clrMapOvr>
  <p:transition xmlns:p14="http://schemas.microsoft.com/office/powerpoint/2010/mai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fld id="{C8C53131-2040-4359-A6AA-48A57BDE162C}" type="slidenum">
              <a:rPr lang="en-US"/>
              <a:pPr/>
              <a:t>‹#›</a:t>
            </a:fld>
            <a:endParaRPr lang="en-US"/>
          </a:p>
        </p:txBody>
      </p:sp>
    </p:spTree>
  </p:cSld>
  <p:clrMapOvr>
    <a:masterClrMapping/>
  </p:clrMapOvr>
  <p:transition xmlns:p14="http://schemas.microsoft.com/office/powerpoint/2010/mai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DE463379-66B4-4DE6-BC47-90E4B639C66C}" type="slidenum">
              <a:rPr lang="en-US"/>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7015025C-3251-42C1-A5D9-9B5601F5C61B}" type="slidenum">
              <a:rPr lang="en-US"/>
              <a:pPr/>
              <a:t>‹#›</a:t>
            </a:fld>
            <a:endParaRPr lang="en-US"/>
          </a:p>
        </p:txBody>
      </p:sp>
    </p:spTree>
  </p:cSld>
  <p:clrMapOvr>
    <a:masterClrMapping/>
  </p:clrMapOvr>
  <p:transition xmlns:p14="http://schemas.microsoft.com/office/powerpoint/2010/mai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994C614F-DAE2-4ADF-8E5D-33B1226C5731}" type="slidenum">
              <a:rPr lang="en-US"/>
              <a:pPr/>
              <a:t>‹#›</a:t>
            </a:fld>
            <a:endParaRPr lang="en-US"/>
          </a:p>
        </p:txBody>
      </p:sp>
    </p:spTree>
  </p:cSld>
  <p:clrMapOvr>
    <a:masterClrMapping/>
  </p:clrMapOvr>
  <p:transition xmlns:p14="http://schemas.microsoft.com/office/powerpoint/2010/mai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8FB85A2D-19FD-4780-A43C-64B3EFA6ED31}" type="slidenum">
              <a:rPr lang="en-US"/>
              <a:pPr/>
              <a:t>‹#›</a:t>
            </a:fld>
            <a:endParaRPr lang="en-US"/>
          </a:p>
        </p:txBody>
      </p:sp>
    </p:spTree>
  </p:cSld>
  <p:clrMapOvr>
    <a:masterClrMapping/>
  </p:clrMapOvr>
  <p:transition xmlns:p14="http://schemas.microsoft.com/office/powerpoint/2010/mai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92100"/>
            <a:ext cx="2057400" cy="57277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92100"/>
            <a:ext cx="6019800" cy="57277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34A41854-A825-4C07-B57C-ED6F98092DC2}" type="slidenum">
              <a:rPr lang="en-US"/>
              <a:pPr/>
              <a:t>‹#›</a:t>
            </a:fld>
            <a:endParaRPr lang="en-US"/>
          </a:p>
        </p:txBody>
      </p:sp>
    </p:spTree>
  </p:cSld>
  <p:clrMapOvr>
    <a:masterClrMapping/>
  </p:clrMapOvr>
  <p:transition xmlns:p14="http://schemas.microsoft.com/office/powerpoint/2010/main"/>
</p:sldLayout>
</file>

<file path=ppt/slideLayouts/slideLayout24.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92100"/>
            <a:ext cx="8229600" cy="5727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fld id="{2EF2A341-6703-433A-B245-68A0930E1F1D}" type="slidenum">
              <a:rPr lang="en-US"/>
              <a:pPr/>
              <a:t>‹#›</a:t>
            </a:fld>
            <a:endParaRPr lang="en-US"/>
          </a:p>
        </p:txBody>
      </p:sp>
    </p:spTree>
  </p:cSld>
  <p:clrMapOvr>
    <a:masterClrMapping/>
  </p:clrMapOvr>
  <p:transition xmlns:p14="http://schemas.microsoft.com/office/powerpoint/2010/main"/>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sz="1200" b="1"/>
            </a:lvl1pPr>
          </a:lstStyle>
          <a:p>
            <a:fld id="{15EBCC30-00F7-47B1-A28D-9A398A9B3C2B}" type="datetimeFigureOut">
              <a:rPr lang="en-US"/>
              <a:pPr/>
              <a:t>4/23/16</a:t>
            </a:fld>
            <a:endParaRPr lang="en-US"/>
          </a:p>
        </p:txBody>
      </p:sp>
      <p:sp>
        <p:nvSpPr>
          <p:cNvPr id="3" name="Rectangle 5"/>
          <p:cNvSpPr>
            <a:spLocks noGrp="1" noChangeArrowheads="1"/>
          </p:cNvSpPr>
          <p:nvPr>
            <p:ph type="ftr" sz="quarter" idx="11"/>
          </p:nvPr>
        </p:nvSpPr>
        <p:spPr/>
        <p:txBody>
          <a:bodyPr/>
          <a:lstStyle>
            <a:lvl1pPr algn="l">
              <a:defRPr sz="1200" b="1">
                <a:ea typeface="ＭＳ Ｐゴシック" charset="0"/>
              </a:defRPr>
            </a:lvl1pPr>
          </a:lstStyle>
          <a:p>
            <a:pPr>
              <a:defRPr/>
            </a:pPr>
            <a:endParaRPr lang="en-US"/>
          </a:p>
        </p:txBody>
      </p:sp>
      <p:sp>
        <p:nvSpPr>
          <p:cNvPr id="4" name="Rectangle 6"/>
          <p:cNvSpPr>
            <a:spLocks noGrp="1" noChangeArrowheads="1"/>
          </p:cNvSpPr>
          <p:nvPr>
            <p:ph type="sldNum" sz="quarter" idx="12"/>
          </p:nvPr>
        </p:nvSpPr>
        <p:spPr/>
        <p:txBody>
          <a:bodyPr/>
          <a:lstStyle>
            <a:lvl1pPr>
              <a:defRPr sz="1200" b="1"/>
            </a:lvl1pPr>
          </a:lstStyle>
          <a:p>
            <a:fld id="{A17886ED-DCF5-415D-925C-A886C87C2C39}" type="slidenum">
              <a:rPr lang="en-US"/>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fld id="{65F4B185-247A-4333-AF70-74515B87F273}"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fld id="{69FA5C48-4E95-440A-81D2-221DA3871AD8}" type="slidenum">
              <a:rPr lang="en-US">
                <a:solidFill>
                  <a:srgbClr val="FFFFFF"/>
                </a:solidFill>
              </a:rPr>
              <a:pPr/>
              <a:t>‹#›</a:t>
            </a:fld>
            <a:endParaRPr lang="en-US">
              <a:solidFill>
                <a:srgbClr val="FFFFFF"/>
              </a:solidFill>
            </a:endParaRPr>
          </a:p>
        </p:txBody>
      </p:sp>
    </p:spTree>
  </p:cSld>
  <p:clrMapOvr>
    <a:masterClrMapping/>
  </p:clrMapOvr>
  <p:transition xmlns:p14="http://schemas.microsoft.com/office/powerpoint/2010/main"/>
</p:sldLayout>
</file>

<file path=ppt/slideLayouts/slideLayout2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sz="1200" b="1"/>
            </a:lvl1pPr>
          </a:lstStyle>
          <a:p>
            <a:fld id="{ED7449AF-409A-4DED-9E47-AF4608F38565}" type="datetimeFigureOut">
              <a:rPr lang="en-US"/>
              <a:pPr/>
              <a:t>4/23/16</a:t>
            </a:fld>
            <a:endParaRPr lang="en-US"/>
          </a:p>
        </p:txBody>
      </p:sp>
      <p:sp>
        <p:nvSpPr>
          <p:cNvPr id="5" name="Rectangle 5"/>
          <p:cNvSpPr>
            <a:spLocks noGrp="1" noChangeArrowheads="1"/>
          </p:cNvSpPr>
          <p:nvPr>
            <p:ph type="ftr" sz="quarter" idx="11"/>
          </p:nvPr>
        </p:nvSpPr>
        <p:spPr/>
        <p:txBody>
          <a:bodyPr/>
          <a:lstStyle>
            <a:lvl1pPr algn="l">
              <a:defRPr sz="1200" b="1">
                <a:ea typeface="ＭＳ Ｐゴシック" charset="0"/>
              </a:defRPr>
            </a:lvl1pPr>
          </a:lstStyle>
          <a:p>
            <a:pPr>
              <a:defRPr/>
            </a:pPr>
            <a:endParaRPr lang="en-US"/>
          </a:p>
        </p:txBody>
      </p:sp>
      <p:sp>
        <p:nvSpPr>
          <p:cNvPr id="6" name="Rectangle 6"/>
          <p:cNvSpPr>
            <a:spLocks noGrp="1" noChangeArrowheads="1"/>
          </p:cNvSpPr>
          <p:nvPr>
            <p:ph type="sldNum" sz="quarter" idx="12"/>
          </p:nvPr>
        </p:nvSpPr>
        <p:spPr/>
        <p:txBody>
          <a:bodyPr/>
          <a:lstStyle>
            <a:lvl1pPr>
              <a:defRPr sz="1200" b="1"/>
            </a:lvl1pPr>
          </a:lstStyle>
          <a:p>
            <a:fld id="{36F924ED-1100-48B4-885A-D0147A884499}"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71EDDD51-AD8F-4F2B-ACB5-EB65BB6C0307}"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94FFF78D-6F50-4FEB-8847-717C8FB20F4B}"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fld id="{D6BEF343-F866-4FB5-A613-A0C7DB62EC6C}"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fld id="{BF23D54C-FD0A-43FC-9CBE-73DFED80EE80}"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fld id="{6D0E9402-E1AB-4595-867D-856F2FB6308C}"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9E119440-F11F-4478-864A-F698601BB1F1}"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296DB6BF-40F2-42C6-A02B-8294F69956D9}"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slideLayout" Target="../slideLayouts/slideLayout24.xml"/><Relationship Id="rId13" Type="http://schemas.openxmlformats.org/officeDocument/2006/relationships/theme" Target="../theme/theme2.xml"/><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theme" Target="../theme/theme5.xml"/><Relationship Id="rId3" Type="http://schemas.openxmlformats.org/officeDocument/2006/relationships/image" Target="../media/image1.jpeg"/></Relationships>
</file>

<file path=ppt/slideMasters/_rels/slideMaster6.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theme" Target="../theme/theme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4339"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52260"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400" b="0">
                <a:latin typeface="+mn-lt"/>
                <a:ea typeface="+mn-ea"/>
              </a:defRPr>
            </a:lvl1pPr>
          </a:lstStyle>
          <a:p>
            <a:pPr>
              <a:defRPr/>
            </a:pPr>
            <a:endParaRPr lang="en-US"/>
          </a:p>
        </p:txBody>
      </p:sp>
      <p:sp>
        <p:nvSpPr>
          <p:cNvPr id="352261"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b="0">
                <a:latin typeface="+mn-lt"/>
                <a:ea typeface="+mn-ea"/>
              </a:defRPr>
            </a:lvl1pPr>
          </a:lstStyle>
          <a:p>
            <a:pPr>
              <a:defRPr/>
            </a:pPr>
            <a:endParaRPr lang="en-US"/>
          </a:p>
        </p:txBody>
      </p:sp>
      <p:sp>
        <p:nvSpPr>
          <p:cNvPr id="352262"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b="0">
                <a:latin typeface="Arial" charset="0"/>
              </a:defRPr>
            </a:lvl1pPr>
          </a:lstStyle>
          <a:p>
            <a:fld id="{705289BB-CA12-48C0-A35B-02D3085C094B}"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 id="2147483784" r:id="rId12"/>
  </p:sldLayoutIdLst>
  <p:txStyles>
    <p:titleStyle>
      <a:lvl1pPr algn="ctr" rtl="0" eaLnBrk="0" fontAlgn="base" hangingPunct="0">
        <a:spcBef>
          <a:spcPct val="0"/>
        </a:spcBef>
        <a:spcAft>
          <a:spcPct val="0"/>
        </a:spcAft>
        <a:defRPr sz="4400">
          <a:solidFill>
            <a:schemeClr val="tx2"/>
          </a:solidFill>
          <a:latin typeface="+mj-lt"/>
          <a:ea typeface="ＭＳ Ｐゴシック" charset="-128"/>
          <a:cs typeface="+mj-cs"/>
        </a:defRPr>
      </a:lvl1pPr>
      <a:lvl2pPr algn="ctr" rtl="0" eaLnBrk="0" fontAlgn="base" hangingPunct="0">
        <a:spcBef>
          <a:spcPct val="0"/>
        </a:spcBef>
        <a:spcAft>
          <a:spcPct val="0"/>
        </a:spcAft>
        <a:defRPr sz="4400">
          <a:solidFill>
            <a:schemeClr val="tx2"/>
          </a:solidFill>
          <a:latin typeface="Arial" pitchFamily="34" charset="0"/>
          <a:ea typeface="ＭＳ Ｐゴシック" charset="-128"/>
        </a:defRPr>
      </a:lvl2pPr>
      <a:lvl3pPr algn="ctr" rtl="0" eaLnBrk="0" fontAlgn="base" hangingPunct="0">
        <a:spcBef>
          <a:spcPct val="0"/>
        </a:spcBef>
        <a:spcAft>
          <a:spcPct val="0"/>
        </a:spcAft>
        <a:defRPr sz="4400">
          <a:solidFill>
            <a:schemeClr val="tx2"/>
          </a:solidFill>
          <a:latin typeface="Arial" pitchFamily="34" charset="0"/>
          <a:ea typeface="ＭＳ Ｐゴシック" charset="-128"/>
        </a:defRPr>
      </a:lvl3pPr>
      <a:lvl4pPr algn="ctr" rtl="0" eaLnBrk="0" fontAlgn="base" hangingPunct="0">
        <a:spcBef>
          <a:spcPct val="0"/>
        </a:spcBef>
        <a:spcAft>
          <a:spcPct val="0"/>
        </a:spcAft>
        <a:defRPr sz="4400">
          <a:solidFill>
            <a:schemeClr val="tx2"/>
          </a:solidFill>
          <a:latin typeface="Arial" pitchFamily="34" charset="0"/>
          <a:ea typeface="ＭＳ Ｐゴシック" charset="-128"/>
        </a:defRPr>
      </a:lvl4pPr>
      <a:lvl5pPr algn="ctr" rtl="0" eaLnBrk="0" fontAlgn="base" hangingPunct="0">
        <a:spcBef>
          <a:spcPct val="0"/>
        </a:spcBef>
        <a:spcAft>
          <a:spcPct val="0"/>
        </a:spcAft>
        <a:defRPr sz="4400">
          <a:solidFill>
            <a:schemeClr val="tx2"/>
          </a:solidFill>
          <a:latin typeface="Arial" pitchFamily="34" charset="0"/>
          <a:ea typeface="ＭＳ Ｐゴシック" charset="-128"/>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charset="-128"/>
          <a:cs typeface="+mn-cs"/>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128"/>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128"/>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463874" name="Rectangle 2"/>
          <p:cNvSpPr>
            <a:spLocks noGrp="1" noChangeArrowheads="1"/>
          </p:cNvSpPr>
          <p:nvPr>
            <p:ph type="title"/>
          </p:nvPr>
        </p:nvSpPr>
        <p:spPr bwMode="auto">
          <a:xfrm>
            <a:off x="457200" y="292100"/>
            <a:ext cx="8229600" cy="13843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463875" name="Rectangle 3"/>
          <p:cNvSpPr>
            <a:spLocks noGrp="1" noChangeArrowheads="1"/>
          </p:cNvSpPr>
          <p:nvPr>
            <p:ph type="body" idx="1"/>
          </p:nvPr>
        </p:nvSpPr>
        <p:spPr bwMode="auto">
          <a:xfrm>
            <a:off x="457200" y="1905000"/>
            <a:ext cx="82296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6387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defRPr sz="1400" b="0">
                <a:effectLst>
                  <a:outerShdw blurRad="38100" dist="38100" dir="2700000" algn="tl">
                    <a:srgbClr val="C0C0C0"/>
                  </a:outerShdw>
                </a:effectLst>
                <a:latin typeface="Arial" pitchFamily="34" charset="0"/>
                <a:ea typeface="+mn-ea"/>
              </a:defRPr>
            </a:lvl1pPr>
          </a:lstStyle>
          <a:p>
            <a:pPr>
              <a:defRPr/>
            </a:pPr>
            <a:endParaRPr lang="en-US"/>
          </a:p>
        </p:txBody>
      </p:sp>
      <p:sp>
        <p:nvSpPr>
          <p:cNvPr id="46387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400" b="0">
                <a:effectLst>
                  <a:outerShdw blurRad="38100" dist="38100" dir="2700000" algn="tl">
                    <a:srgbClr val="C0C0C0"/>
                  </a:outerShdw>
                </a:effectLst>
                <a:latin typeface="Arial" pitchFamily="34" charset="0"/>
                <a:ea typeface="+mn-ea"/>
              </a:defRPr>
            </a:lvl1pPr>
          </a:lstStyle>
          <a:p>
            <a:pPr>
              <a:defRPr/>
            </a:pPr>
            <a:endParaRPr lang="en-US"/>
          </a:p>
        </p:txBody>
      </p:sp>
      <p:sp>
        <p:nvSpPr>
          <p:cNvPr id="46387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400" b="0">
                <a:effectLst>
                  <a:outerShdw blurRad="38100" dist="38100" dir="2700000" algn="tl">
                    <a:srgbClr val="C0C0C0"/>
                  </a:outerShdw>
                </a:effectLst>
                <a:latin typeface="Arial" charset="0"/>
              </a:defRPr>
            </a:lvl1pPr>
          </a:lstStyle>
          <a:p>
            <a:fld id="{100C7F1A-4A5B-4183-8626-D74A55885990}" type="slidenum">
              <a:rPr lang="en-US"/>
              <a:pPr/>
              <a:t>‹#›</a:t>
            </a:fld>
            <a:endParaRPr lang="en-US"/>
          </a:p>
        </p:txBody>
      </p:sp>
    </p:spTree>
  </p:cSld>
  <p:clrMap bg1="dk2" tx1="lt1" bg2="dk1" tx2="lt2" accent1="accent1" accent2="accent2" accent3="accent3" accent4="accent4" accent5="accent5" accent6="accent6" hlink="hlink" folHlink="folHlink"/>
  <p:sldLayoutIdLst>
    <p:sldLayoutId id="2147483797" r:id="rId1"/>
    <p:sldLayoutId id="2147483785" r:id="rId2"/>
    <p:sldLayoutId id="2147483786" r:id="rId3"/>
    <p:sldLayoutId id="2147483787" r:id="rId4"/>
    <p:sldLayoutId id="2147483788" r:id="rId5"/>
    <p:sldLayoutId id="2147483789" r:id="rId6"/>
    <p:sldLayoutId id="2147483790" r:id="rId7"/>
    <p:sldLayoutId id="2147483791" r:id="rId8"/>
    <p:sldLayoutId id="2147483792" r:id="rId9"/>
    <p:sldLayoutId id="2147483793" r:id="rId10"/>
    <p:sldLayoutId id="2147483794" r:id="rId11"/>
    <p:sldLayoutId id="2147483795" r:id="rId12"/>
  </p:sldLayoutIdLst>
  <p:transition xmlns:p14="http://schemas.microsoft.com/office/powerpoint/2010/main"/>
  <p:txStyles>
    <p:titleStyle>
      <a:lvl1pPr algn="l" rtl="0" eaLnBrk="0" fontAlgn="base" hangingPunct="0">
        <a:spcBef>
          <a:spcPct val="0"/>
        </a:spcBef>
        <a:spcAft>
          <a:spcPct val="0"/>
        </a:spcAft>
        <a:defRPr sz="4400">
          <a:solidFill>
            <a:schemeClr val="tx2"/>
          </a:solidFill>
          <a:effectLst>
            <a:outerShdw blurRad="38100" dist="38100" dir="2700000" algn="tl">
              <a:srgbClr val="C0C0C0"/>
            </a:outerShdw>
          </a:effectLst>
          <a:latin typeface="+mj-lt"/>
          <a:ea typeface="ＭＳ Ｐゴシック" charset="-128"/>
          <a:cs typeface="+mj-cs"/>
        </a:defRPr>
      </a:lvl1pPr>
      <a:lvl2pPr algn="l" rtl="0" eaLnBrk="0" fontAlgn="base" hangingPunct="0">
        <a:spcBef>
          <a:spcPct val="0"/>
        </a:spcBef>
        <a:spcAft>
          <a:spcPct val="0"/>
        </a:spcAft>
        <a:defRPr sz="4400">
          <a:solidFill>
            <a:schemeClr val="tx2"/>
          </a:solidFill>
          <a:effectLst>
            <a:outerShdw blurRad="38100" dist="38100" dir="2700000" algn="tl">
              <a:srgbClr val="C0C0C0"/>
            </a:outerShdw>
          </a:effectLst>
          <a:latin typeface="Tahoma" pitchFamily="34" charset="0"/>
          <a:ea typeface="ＭＳ Ｐゴシック" charset="-128"/>
        </a:defRPr>
      </a:lvl2pPr>
      <a:lvl3pPr algn="l" rtl="0" eaLnBrk="0" fontAlgn="base" hangingPunct="0">
        <a:spcBef>
          <a:spcPct val="0"/>
        </a:spcBef>
        <a:spcAft>
          <a:spcPct val="0"/>
        </a:spcAft>
        <a:defRPr sz="4400">
          <a:solidFill>
            <a:schemeClr val="tx2"/>
          </a:solidFill>
          <a:effectLst>
            <a:outerShdw blurRad="38100" dist="38100" dir="2700000" algn="tl">
              <a:srgbClr val="C0C0C0"/>
            </a:outerShdw>
          </a:effectLst>
          <a:latin typeface="Tahoma" pitchFamily="34" charset="0"/>
          <a:ea typeface="ＭＳ Ｐゴシック" charset="-128"/>
        </a:defRPr>
      </a:lvl3pPr>
      <a:lvl4pPr algn="l" rtl="0" eaLnBrk="0" fontAlgn="base" hangingPunct="0">
        <a:spcBef>
          <a:spcPct val="0"/>
        </a:spcBef>
        <a:spcAft>
          <a:spcPct val="0"/>
        </a:spcAft>
        <a:defRPr sz="4400">
          <a:solidFill>
            <a:schemeClr val="tx2"/>
          </a:solidFill>
          <a:effectLst>
            <a:outerShdw blurRad="38100" dist="38100" dir="2700000" algn="tl">
              <a:srgbClr val="C0C0C0"/>
            </a:outerShdw>
          </a:effectLst>
          <a:latin typeface="Tahoma" pitchFamily="34" charset="0"/>
          <a:ea typeface="ＭＳ Ｐゴシック" charset="-128"/>
        </a:defRPr>
      </a:lvl4pPr>
      <a:lvl5pPr algn="l" rtl="0" eaLnBrk="0" fontAlgn="base" hangingPunct="0">
        <a:spcBef>
          <a:spcPct val="0"/>
        </a:spcBef>
        <a:spcAft>
          <a:spcPct val="0"/>
        </a:spcAft>
        <a:defRPr sz="4400">
          <a:solidFill>
            <a:schemeClr val="tx2"/>
          </a:solidFill>
          <a:effectLst>
            <a:outerShdw blurRad="38100" dist="38100" dir="2700000" algn="tl">
              <a:srgbClr val="C0C0C0"/>
            </a:outerShdw>
          </a:effectLst>
          <a:latin typeface="Tahoma" pitchFamily="34" charset="0"/>
          <a:ea typeface="ＭＳ Ｐゴシック" charset="-128"/>
        </a:defRPr>
      </a:lvl5pPr>
      <a:lvl6pPr marL="457200" algn="l" rtl="0" fontAlgn="base">
        <a:spcBef>
          <a:spcPct val="0"/>
        </a:spcBef>
        <a:spcAft>
          <a:spcPct val="0"/>
        </a:spcAft>
        <a:defRPr sz="4400">
          <a:solidFill>
            <a:schemeClr val="tx2"/>
          </a:solidFill>
          <a:effectLst>
            <a:outerShdw blurRad="38100" dist="38100" dir="2700000" algn="tl">
              <a:srgbClr val="C0C0C0"/>
            </a:outerShdw>
          </a:effectLst>
          <a:latin typeface="Tahoma" pitchFamily="34" charset="0"/>
        </a:defRPr>
      </a:lvl6pPr>
      <a:lvl7pPr marL="914400" algn="l" rtl="0" fontAlgn="base">
        <a:spcBef>
          <a:spcPct val="0"/>
        </a:spcBef>
        <a:spcAft>
          <a:spcPct val="0"/>
        </a:spcAft>
        <a:defRPr sz="4400">
          <a:solidFill>
            <a:schemeClr val="tx2"/>
          </a:solidFill>
          <a:effectLst>
            <a:outerShdw blurRad="38100" dist="38100" dir="2700000" algn="tl">
              <a:srgbClr val="C0C0C0"/>
            </a:outerShdw>
          </a:effectLst>
          <a:latin typeface="Tahoma" pitchFamily="34" charset="0"/>
        </a:defRPr>
      </a:lvl7pPr>
      <a:lvl8pPr marL="1371600" algn="l" rtl="0" fontAlgn="base">
        <a:spcBef>
          <a:spcPct val="0"/>
        </a:spcBef>
        <a:spcAft>
          <a:spcPct val="0"/>
        </a:spcAft>
        <a:defRPr sz="4400">
          <a:solidFill>
            <a:schemeClr val="tx2"/>
          </a:solidFill>
          <a:effectLst>
            <a:outerShdw blurRad="38100" dist="38100" dir="2700000" algn="tl">
              <a:srgbClr val="C0C0C0"/>
            </a:outerShdw>
          </a:effectLst>
          <a:latin typeface="Tahoma" pitchFamily="34" charset="0"/>
        </a:defRPr>
      </a:lvl8pPr>
      <a:lvl9pPr marL="1828800" algn="l" rtl="0" fontAlgn="base">
        <a:spcBef>
          <a:spcPct val="0"/>
        </a:spcBef>
        <a:spcAft>
          <a:spcPct val="0"/>
        </a:spcAft>
        <a:defRPr sz="4400">
          <a:solidFill>
            <a:schemeClr val="tx2"/>
          </a:solidFill>
          <a:effectLst>
            <a:outerShdw blurRad="38100" dist="38100" dir="2700000" algn="tl">
              <a:srgbClr val="C0C0C0"/>
            </a:outerShdw>
          </a:effectLst>
          <a:latin typeface="Tahoma" pitchFamily="34" charset="0"/>
        </a:defRPr>
      </a:lvl9pPr>
    </p:titleStyle>
    <p:bodyStyle>
      <a:lvl1pPr marL="342900" indent="-342900" algn="l" rtl="0" eaLnBrk="0" fontAlgn="base" hangingPunct="0">
        <a:spcBef>
          <a:spcPct val="20000"/>
        </a:spcBef>
        <a:spcAft>
          <a:spcPct val="0"/>
        </a:spcAft>
        <a:buClr>
          <a:schemeClr val="hlink"/>
        </a:buClr>
        <a:buSzPct val="120000"/>
        <a:buChar char="•"/>
        <a:defRPr sz="3200">
          <a:solidFill>
            <a:schemeClr val="tx1"/>
          </a:solidFill>
          <a:effectLst>
            <a:outerShdw blurRad="38100" dist="38100" dir="2700000" algn="tl">
              <a:srgbClr val="C0C0C0"/>
            </a:outerShdw>
          </a:effectLst>
          <a:latin typeface="+mn-lt"/>
          <a:ea typeface="ＭＳ Ｐゴシック" charset="-128"/>
          <a:cs typeface="+mn-cs"/>
        </a:defRPr>
      </a:lvl1pPr>
      <a:lvl2pPr marL="742950" indent="-285750" algn="l" rtl="0" eaLnBrk="0" fontAlgn="base" hangingPunct="0">
        <a:spcBef>
          <a:spcPct val="20000"/>
        </a:spcBef>
        <a:spcAft>
          <a:spcPct val="0"/>
        </a:spcAft>
        <a:buFont typeface="Tahoma" charset="0"/>
        <a:buChar char="–"/>
        <a:defRPr sz="2800">
          <a:solidFill>
            <a:schemeClr val="tx1"/>
          </a:solidFill>
          <a:effectLst>
            <a:outerShdw blurRad="38100" dist="38100" dir="2700000" algn="tl">
              <a:srgbClr val="C0C0C0"/>
            </a:outerShdw>
          </a:effectLst>
          <a:latin typeface="+mn-lt"/>
          <a:ea typeface="ＭＳ Ｐゴシック" charset="-128"/>
        </a:defRPr>
      </a:lvl2pPr>
      <a:lvl3pPr marL="1143000" indent="-228600" algn="l" rtl="0" eaLnBrk="0" fontAlgn="base" hangingPunct="0">
        <a:spcBef>
          <a:spcPct val="20000"/>
        </a:spcBef>
        <a:spcAft>
          <a:spcPct val="0"/>
        </a:spcAft>
        <a:buClr>
          <a:schemeClr val="hlink"/>
        </a:buClr>
        <a:buSzPct val="120000"/>
        <a:buChar char="•"/>
        <a:defRPr sz="2400">
          <a:solidFill>
            <a:schemeClr val="tx1"/>
          </a:solidFill>
          <a:effectLst>
            <a:outerShdw blurRad="38100" dist="38100" dir="2700000" algn="tl">
              <a:srgbClr val="C0C0C0"/>
            </a:outerShdw>
          </a:effectLst>
          <a:latin typeface="+mn-lt"/>
          <a:ea typeface="ＭＳ Ｐゴシック" charset="-128"/>
        </a:defRPr>
      </a:lvl3pPr>
      <a:lvl4pPr marL="1600200" indent="-228600" algn="l" rtl="0" eaLnBrk="0" fontAlgn="base" hangingPunct="0">
        <a:spcBef>
          <a:spcPct val="20000"/>
        </a:spcBef>
        <a:spcAft>
          <a:spcPct val="0"/>
        </a:spcAft>
        <a:buFont typeface="Tahoma" charset="0"/>
        <a:buChar char="–"/>
        <a:defRPr sz="2000">
          <a:solidFill>
            <a:schemeClr val="tx1"/>
          </a:solidFill>
          <a:effectLst>
            <a:outerShdw blurRad="38100" dist="38100" dir="2700000" algn="tl">
              <a:srgbClr val="C0C0C0"/>
            </a:outerShdw>
          </a:effectLst>
          <a:latin typeface="+mn-lt"/>
          <a:ea typeface="ＭＳ Ｐゴシック" charset="-128"/>
        </a:defRPr>
      </a:lvl4pPr>
      <a:lvl5pPr marL="2057400" indent="-228600" algn="l" rtl="0" eaLnBrk="0" fontAlgn="base" hangingPunct="0">
        <a:spcBef>
          <a:spcPct val="20000"/>
        </a:spcBef>
        <a:spcAft>
          <a:spcPct val="0"/>
        </a:spcAft>
        <a:buClr>
          <a:schemeClr val="hlink"/>
        </a:buClr>
        <a:buSzPct val="80000"/>
        <a:buFont typeface="Wingdings" charset="2"/>
        <a:buChar char="v"/>
        <a:defRPr sz="2000">
          <a:solidFill>
            <a:schemeClr val="tx1"/>
          </a:solidFill>
          <a:effectLst>
            <a:outerShdw blurRad="38100" dist="38100" dir="2700000" algn="tl">
              <a:srgbClr val="C0C0C0"/>
            </a:outerShdw>
          </a:effectLst>
          <a:latin typeface="+mn-lt"/>
          <a:ea typeface="ＭＳ Ｐゴシック" charset="-128"/>
        </a:defRPr>
      </a:lvl5pPr>
      <a:lvl6pPr marL="2514600" indent="-228600" algn="l" rtl="0" fontAlgn="base">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C0C0C0"/>
            </a:outerShdw>
          </a:effectLst>
          <a:latin typeface="+mn-lt"/>
        </a:defRPr>
      </a:lvl6pPr>
      <a:lvl7pPr marL="2971800" indent="-228600" algn="l" rtl="0" fontAlgn="base">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C0C0C0"/>
            </a:outerShdw>
          </a:effectLst>
          <a:latin typeface="+mn-lt"/>
        </a:defRPr>
      </a:lvl7pPr>
      <a:lvl8pPr marL="3429000" indent="-228600" algn="l" rtl="0" fontAlgn="base">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C0C0C0"/>
            </a:outerShdw>
          </a:effectLst>
          <a:latin typeface="+mn-lt"/>
        </a:defRPr>
      </a:lvl8pPr>
      <a:lvl9pPr marL="3886200" indent="-228600" algn="l" rtl="0" fontAlgn="base">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C0C0C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65539"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058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b="0">
                <a:solidFill>
                  <a:srgbClr val="000000"/>
                </a:solidFill>
              </a:defRPr>
            </a:lvl1pPr>
          </a:lstStyle>
          <a:p>
            <a:pPr algn="l"/>
            <a:fld id="{8C815BB2-3023-4F34-82A5-9A344944D31A}" type="datetimeFigureOut">
              <a:rPr lang="en-US" smtClean="0">
                <a:latin typeface="Arial" pitchFamily="34" charset="0"/>
              </a:rPr>
              <a:pPr algn="l"/>
              <a:t>4/23/16</a:t>
            </a:fld>
            <a:endParaRPr lang="en-US" smtClean="0">
              <a:latin typeface="Arial" pitchFamily="34" charset="0"/>
            </a:endParaRPr>
          </a:p>
        </p:txBody>
      </p:sp>
      <p:sp>
        <p:nvSpPr>
          <p:cNvPr id="2058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b="0">
                <a:solidFill>
                  <a:srgbClr val="000000"/>
                </a:solidFill>
                <a:latin typeface="Arial" charset="0"/>
                <a:ea typeface="+mn-ea"/>
                <a:cs typeface="+mn-cs"/>
              </a:defRPr>
            </a:lvl1pPr>
          </a:lstStyle>
          <a:p>
            <a:pPr>
              <a:defRPr/>
            </a:pPr>
            <a:endParaRPr lang="en-US"/>
          </a:p>
        </p:txBody>
      </p:sp>
      <p:sp>
        <p:nvSpPr>
          <p:cNvPr id="2058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b="0">
                <a:solidFill>
                  <a:srgbClr val="000000"/>
                </a:solidFill>
              </a:defRPr>
            </a:lvl1pPr>
          </a:lstStyle>
          <a:p>
            <a:fld id="{FF9972A8-4BE8-4F07-9F85-D2F04DBED3B6}" type="slidenum">
              <a:rPr lang="en-US" smtClean="0">
                <a:latin typeface="Arial" pitchFamily="34" charset="0"/>
              </a:rPr>
              <a:pPr/>
              <a:t>‹#›</a:t>
            </a:fld>
            <a:endParaRPr lang="en-US" smtClean="0">
              <a:latin typeface="Arial" pitchFamily="34" charset="0"/>
            </a:endParaRPr>
          </a:p>
        </p:txBody>
      </p:sp>
    </p:spTree>
  </p:cSld>
  <p:clrMap bg1="lt1" tx1="dk1" bg2="lt2" tx2="dk2" accent1="accent1" accent2="accent2" accent3="accent3" accent4="accent4" accent5="accent5" accent6="accent6" hlink="hlink" folHlink="folHlink"/>
  <p:sldLayoutIdLst>
    <p:sldLayoutId id="2147483804" r:id="rId1"/>
  </p:sldLayoutIdLst>
  <p:txStyles>
    <p:titleStyle>
      <a:lvl1pPr algn="ctr" rtl="0" eaLnBrk="0" fontAlgn="base" hangingPunct="0">
        <a:spcBef>
          <a:spcPct val="0"/>
        </a:spcBef>
        <a:spcAft>
          <a:spcPct val="0"/>
        </a:spcAft>
        <a:defRPr sz="4400">
          <a:solidFill>
            <a:schemeClr val="tx2"/>
          </a:solidFill>
          <a:latin typeface="+mj-lt"/>
          <a:ea typeface="ＭＳ Ｐゴシック" charset="0"/>
          <a:cs typeface="ＭＳ Ｐゴシック" charset="0"/>
        </a:defRPr>
      </a:lvl1pPr>
      <a:lvl2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78882"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378883"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78884"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eaLnBrk="1" hangingPunct="1">
              <a:defRPr sz="1400" b="0">
                <a:solidFill>
                  <a:schemeClr val="tx1"/>
                </a:solidFill>
                <a:latin typeface="Arial" charset="0"/>
                <a:ea typeface="ＭＳ Ｐゴシック" charset="0"/>
                <a:cs typeface="+mn-cs"/>
              </a:defRPr>
            </a:lvl1pPr>
          </a:lstStyle>
          <a:p>
            <a:pPr algn="l">
              <a:defRPr/>
            </a:pPr>
            <a:endParaRPr lang="en-US">
              <a:solidFill>
                <a:srgbClr val="000000"/>
              </a:solidFill>
            </a:endParaRPr>
          </a:p>
        </p:txBody>
      </p:sp>
      <p:sp>
        <p:nvSpPr>
          <p:cNvPr id="378885"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lgn="ctr" eaLnBrk="1" hangingPunct="1">
              <a:defRPr sz="1400" b="0">
                <a:solidFill>
                  <a:schemeClr val="tx1"/>
                </a:solidFill>
                <a:latin typeface="Arial" charset="0"/>
                <a:ea typeface="ＭＳ Ｐゴシック" charset="0"/>
                <a:cs typeface="+mn-cs"/>
              </a:defRPr>
            </a:lvl1pPr>
          </a:lstStyle>
          <a:p>
            <a:pPr>
              <a:defRPr/>
            </a:pPr>
            <a:endParaRPr lang="en-US">
              <a:solidFill>
                <a:srgbClr val="000000"/>
              </a:solidFill>
            </a:endParaRPr>
          </a:p>
        </p:txBody>
      </p:sp>
      <p:sp>
        <p:nvSpPr>
          <p:cNvPr id="378886"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lgn="r" eaLnBrk="1" hangingPunct="1">
              <a:defRPr sz="1400" b="0">
                <a:solidFill>
                  <a:schemeClr val="tx1"/>
                </a:solidFill>
              </a:defRPr>
            </a:lvl1pPr>
          </a:lstStyle>
          <a:p>
            <a:fld id="{69D585C5-6A97-4591-A5BD-C99087EA2316}" type="slidenum">
              <a:rPr lang="en-US" smtClean="0">
                <a:solidFill>
                  <a:srgbClr val="000000"/>
                </a:solidFill>
                <a:latin typeface="Arial" pitchFamily="34" charset="0"/>
              </a:rPr>
              <a:pPr/>
              <a:t>‹#›</a:t>
            </a:fld>
            <a:endParaRPr lang="en-US" smtClean="0">
              <a:solidFill>
                <a:srgbClr val="000000"/>
              </a:solidFill>
              <a:latin typeface="Arial" pitchFamily="34" charset="0"/>
            </a:endParaRPr>
          </a:p>
        </p:txBody>
      </p:sp>
    </p:spTree>
  </p:cSld>
  <p:clrMap bg1="lt1" tx1="dk1" bg2="lt2" tx2="dk2" accent1="accent1" accent2="accent2" accent3="accent3" accent4="accent4" accent5="accent5" accent6="accent6" hlink="hlink" folHlink="folHlink"/>
  <p:sldLayoutIdLst>
    <p:sldLayoutId id="2147483806" r:id="rId1"/>
  </p:sldLayoutIdLst>
  <p:txStyles>
    <p:titleStyle>
      <a:lvl1pPr algn="ctr" rtl="0" eaLnBrk="0" fontAlgn="base" hangingPunct="0">
        <a:spcBef>
          <a:spcPct val="0"/>
        </a:spcBef>
        <a:spcAft>
          <a:spcPct val="0"/>
        </a:spcAft>
        <a:defRPr sz="4400">
          <a:solidFill>
            <a:schemeClr val="tx2"/>
          </a:solidFill>
          <a:latin typeface="+mj-lt"/>
          <a:ea typeface="+mj-ea"/>
          <a:cs typeface="ＭＳ Ｐゴシック" charset="0"/>
        </a:defRPr>
      </a:lvl1pPr>
      <a:lvl2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5pPr>
      <a:lvl6pPr marL="457200" algn="ctr" rtl="0" fontAlgn="base">
        <a:spcBef>
          <a:spcPct val="0"/>
        </a:spcBef>
        <a:spcAft>
          <a:spcPct val="0"/>
        </a:spcAft>
        <a:defRPr sz="4400">
          <a:solidFill>
            <a:schemeClr val="tx2"/>
          </a:solidFill>
          <a:latin typeface="Arial" charset="0"/>
          <a:ea typeface="ＭＳ Ｐゴシック" charset="0"/>
        </a:defRPr>
      </a:lvl6pPr>
      <a:lvl7pPr marL="914400" algn="ctr" rtl="0" fontAlgn="base">
        <a:spcBef>
          <a:spcPct val="0"/>
        </a:spcBef>
        <a:spcAft>
          <a:spcPct val="0"/>
        </a:spcAft>
        <a:defRPr sz="4400">
          <a:solidFill>
            <a:schemeClr val="tx2"/>
          </a:solidFill>
          <a:latin typeface="Arial" charset="0"/>
          <a:ea typeface="ＭＳ Ｐゴシック" charset="0"/>
        </a:defRPr>
      </a:lvl7pPr>
      <a:lvl8pPr marL="1371600" algn="ctr" rtl="0" fontAlgn="base">
        <a:spcBef>
          <a:spcPct val="0"/>
        </a:spcBef>
        <a:spcAft>
          <a:spcPct val="0"/>
        </a:spcAft>
        <a:defRPr sz="4400">
          <a:solidFill>
            <a:schemeClr val="tx2"/>
          </a:solidFill>
          <a:latin typeface="Arial" charset="0"/>
          <a:ea typeface="ＭＳ Ｐゴシック" charset="0"/>
        </a:defRPr>
      </a:lvl8pPr>
      <a:lvl9pPr marL="1828800" algn="ctr" rtl="0" fontAlgn="base">
        <a:spcBef>
          <a:spcPct val="0"/>
        </a:spcBef>
        <a:spcAft>
          <a:spcPct val="0"/>
        </a:spcAft>
        <a:defRPr sz="4400">
          <a:solidFill>
            <a:schemeClr val="tx2"/>
          </a:solidFill>
          <a:latin typeface="Arial" charset="0"/>
          <a:ea typeface="ＭＳ Ｐゴシック"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0034" name="Rectangle 2"/>
          <p:cNvSpPr>
            <a:spLocks noGrp="1" noChangeArrowheads="1"/>
          </p:cNvSpPr>
          <p:nvPr>
            <p:ph type="title"/>
          </p:nvPr>
        </p:nvSpPr>
        <p:spPr bwMode="auto">
          <a:xfrm>
            <a:off x="457200" y="292100"/>
            <a:ext cx="8229600" cy="1384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300035" name="Rectangle 3"/>
          <p:cNvSpPr>
            <a:spLocks noGrp="1" noChangeArrowheads="1"/>
          </p:cNvSpPr>
          <p:nvPr>
            <p:ph type="body" idx="1"/>
          </p:nvPr>
        </p:nvSpPr>
        <p:spPr bwMode="auto">
          <a:xfrm>
            <a:off x="457200" y="1905000"/>
            <a:ext cx="82296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00036"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b" anchorCtr="0" compatLnSpc="1">
            <a:prstTxWarp prst="textNoShape">
              <a:avLst/>
            </a:prstTxWarp>
          </a:bodyPr>
          <a:lstStyle>
            <a:lvl1pPr eaLnBrk="1" hangingPunct="1">
              <a:defRPr sz="1400" b="0">
                <a:solidFill>
                  <a:schemeClr val="tx1"/>
                </a:solidFill>
                <a:effectLst>
                  <a:outerShdw blurRad="38100" dist="38100" dir="2700000" algn="tl">
                    <a:srgbClr val="000000"/>
                  </a:outerShdw>
                </a:effectLst>
                <a:latin typeface="Arial" charset="0"/>
                <a:ea typeface="ＭＳ Ｐゴシック" charset="0"/>
                <a:cs typeface="+mn-cs"/>
              </a:defRPr>
            </a:lvl1pPr>
          </a:lstStyle>
          <a:p>
            <a:pPr algn="l">
              <a:defRPr/>
            </a:pPr>
            <a:endParaRPr lang="en-US">
              <a:solidFill>
                <a:srgbClr val="FFFFFF"/>
              </a:solidFill>
            </a:endParaRPr>
          </a:p>
        </p:txBody>
      </p:sp>
      <p:sp>
        <p:nvSpPr>
          <p:cNvPr id="300037"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b" anchorCtr="0" compatLnSpc="1">
            <a:prstTxWarp prst="textNoShape">
              <a:avLst/>
            </a:prstTxWarp>
          </a:bodyPr>
          <a:lstStyle>
            <a:lvl1pPr algn="ctr" eaLnBrk="1" hangingPunct="1">
              <a:defRPr sz="1400" b="0">
                <a:solidFill>
                  <a:schemeClr val="tx1"/>
                </a:solidFill>
                <a:effectLst>
                  <a:outerShdw blurRad="38100" dist="38100" dir="2700000" algn="tl">
                    <a:srgbClr val="000000"/>
                  </a:outerShdw>
                </a:effectLst>
                <a:latin typeface="Arial" charset="0"/>
                <a:ea typeface="ＭＳ Ｐゴシック" charset="0"/>
                <a:cs typeface="+mn-cs"/>
              </a:defRPr>
            </a:lvl1pPr>
          </a:lstStyle>
          <a:p>
            <a:pPr>
              <a:defRPr/>
            </a:pPr>
            <a:endParaRPr lang="en-US">
              <a:solidFill>
                <a:srgbClr val="FFFFFF"/>
              </a:solidFill>
            </a:endParaRPr>
          </a:p>
        </p:txBody>
      </p:sp>
      <p:sp>
        <p:nvSpPr>
          <p:cNvPr id="300038"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b" anchorCtr="0" compatLnSpc="1">
            <a:prstTxWarp prst="textNoShape">
              <a:avLst/>
            </a:prstTxWarp>
          </a:bodyPr>
          <a:lstStyle>
            <a:lvl1pPr algn="r" eaLnBrk="1" hangingPunct="1">
              <a:defRPr sz="1400" b="0">
                <a:solidFill>
                  <a:schemeClr val="tx1"/>
                </a:solidFill>
                <a:effectLst>
                  <a:outerShdw blurRad="38100" dist="38100" dir="2700000" algn="tl">
                    <a:srgbClr val="000000"/>
                  </a:outerShdw>
                </a:effectLst>
              </a:defRPr>
            </a:lvl1pPr>
          </a:lstStyle>
          <a:p>
            <a:fld id="{6CAABC4E-0FC8-47E2-80BB-AB5F58146D08}" type="slidenum">
              <a:rPr lang="en-US" smtClean="0">
                <a:solidFill>
                  <a:srgbClr val="FFFFFF"/>
                </a:solidFill>
                <a:latin typeface="Arial" pitchFamily="34" charset="0"/>
              </a:rPr>
              <a:pPr/>
              <a:t>‹#›</a:t>
            </a:fld>
            <a:endParaRPr lang="en-US" smtClean="0">
              <a:solidFill>
                <a:srgbClr val="FFFFFF"/>
              </a:solidFill>
              <a:latin typeface="Arial" pitchFamily="34" charset="0"/>
            </a:endParaRPr>
          </a:p>
        </p:txBody>
      </p:sp>
    </p:spTree>
  </p:cSld>
  <p:clrMap bg1="dk2" tx1="lt1" bg2="dk1" tx2="lt2" accent1="accent1" accent2="accent2" accent3="accent3" accent4="accent4" accent5="accent5" accent6="accent6" hlink="hlink" folHlink="folHlink"/>
  <p:sldLayoutIdLst>
    <p:sldLayoutId id="2147483808" r:id="rId1"/>
  </p:sldLayoutIdLst>
  <p:transition xmlns:p14="http://schemas.microsoft.com/office/powerpoint/2010/main"/>
  <p:txStyles>
    <p:titleStyle>
      <a:lvl1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ＭＳ Ｐゴシック" charset="0"/>
        </a:defRPr>
      </a:lvl1pPr>
      <a:lvl2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charset="0"/>
          <a:ea typeface="ＭＳ Ｐゴシック" charset="0"/>
          <a:cs typeface="ＭＳ Ｐゴシック" charset="0"/>
        </a:defRPr>
      </a:lvl2pPr>
      <a:lvl3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charset="0"/>
          <a:ea typeface="ＭＳ Ｐゴシック" charset="0"/>
          <a:cs typeface="ＭＳ Ｐゴシック" charset="0"/>
        </a:defRPr>
      </a:lvl3pPr>
      <a:lvl4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charset="0"/>
          <a:ea typeface="ＭＳ Ｐゴシック" charset="0"/>
          <a:cs typeface="ＭＳ Ｐゴシック" charset="0"/>
        </a:defRPr>
      </a:lvl4pPr>
      <a:lvl5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charset="0"/>
          <a:ea typeface="ＭＳ Ｐゴシック" charset="0"/>
          <a:cs typeface="ＭＳ Ｐゴシック" charset="0"/>
        </a:defRPr>
      </a:lvl5pPr>
      <a:lvl6pPr marL="457200" algn="l" rtl="0" fontAlgn="base">
        <a:spcBef>
          <a:spcPct val="0"/>
        </a:spcBef>
        <a:spcAft>
          <a:spcPct val="0"/>
        </a:spcAft>
        <a:defRPr sz="4400">
          <a:solidFill>
            <a:schemeClr val="tx2"/>
          </a:solidFill>
          <a:effectLst>
            <a:outerShdw blurRad="38100" dist="38100" dir="2700000" algn="tl">
              <a:srgbClr val="000000"/>
            </a:outerShdw>
          </a:effectLst>
          <a:latin typeface="Tahoma" charset="0"/>
          <a:ea typeface="ＭＳ Ｐゴシック" charset="0"/>
        </a:defRPr>
      </a:lvl6pPr>
      <a:lvl7pPr marL="914400" algn="l" rtl="0" fontAlgn="base">
        <a:spcBef>
          <a:spcPct val="0"/>
        </a:spcBef>
        <a:spcAft>
          <a:spcPct val="0"/>
        </a:spcAft>
        <a:defRPr sz="4400">
          <a:solidFill>
            <a:schemeClr val="tx2"/>
          </a:solidFill>
          <a:effectLst>
            <a:outerShdw blurRad="38100" dist="38100" dir="2700000" algn="tl">
              <a:srgbClr val="000000"/>
            </a:outerShdw>
          </a:effectLst>
          <a:latin typeface="Tahoma" charset="0"/>
          <a:ea typeface="ＭＳ Ｐゴシック" charset="0"/>
        </a:defRPr>
      </a:lvl7pPr>
      <a:lvl8pPr marL="1371600" algn="l" rtl="0" fontAlgn="base">
        <a:spcBef>
          <a:spcPct val="0"/>
        </a:spcBef>
        <a:spcAft>
          <a:spcPct val="0"/>
        </a:spcAft>
        <a:defRPr sz="4400">
          <a:solidFill>
            <a:schemeClr val="tx2"/>
          </a:solidFill>
          <a:effectLst>
            <a:outerShdw blurRad="38100" dist="38100" dir="2700000" algn="tl">
              <a:srgbClr val="000000"/>
            </a:outerShdw>
          </a:effectLst>
          <a:latin typeface="Tahoma" charset="0"/>
          <a:ea typeface="ＭＳ Ｐゴシック" charset="0"/>
        </a:defRPr>
      </a:lvl8pPr>
      <a:lvl9pPr marL="1828800" algn="l" rtl="0" fontAlgn="base">
        <a:spcBef>
          <a:spcPct val="0"/>
        </a:spcBef>
        <a:spcAft>
          <a:spcPct val="0"/>
        </a:spcAft>
        <a:defRPr sz="4400">
          <a:solidFill>
            <a:schemeClr val="tx2"/>
          </a:solidFill>
          <a:effectLst>
            <a:outerShdw blurRad="38100" dist="38100" dir="2700000" algn="tl">
              <a:srgbClr val="000000"/>
            </a:outerShdw>
          </a:effectLst>
          <a:latin typeface="Tahoma" charset="0"/>
          <a:ea typeface="ＭＳ Ｐゴシック" charset="0"/>
        </a:defRPr>
      </a:lvl9pPr>
    </p:titleStyle>
    <p:bodyStyle>
      <a:lvl1pPr marL="342900" indent="-342900" algn="l" rtl="0" eaLnBrk="0" fontAlgn="base" hangingPunct="0">
        <a:spcBef>
          <a:spcPct val="20000"/>
        </a:spcBef>
        <a:spcAft>
          <a:spcPct val="0"/>
        </a:spcAft>
        <a:buClr>
          <a:schemeClr val="hlink"/>
        </a:buClr>
        <a:buSzPct val="120000"/>
        <a:buChar char="•"/>
        <a:defRPr sz="3200">
          <a:solidFill>
            <a:schemeClr val="tx1"/>
          </a:solidFill>
          <a:effectLst>
            <a:outerShdw blurRad="38100" dist="38100" dir="2700000" algn="tl">
              <a:srgbClr val="000000"/>
            </a:outerShdw>
          </a:effectLst>
          <a:latin typeface="+mn-lt"/>
          <a:ea typeface="+mn-ea"/>
          <a:cs typeface="ＭＳ Ｐゴシック" charset="0"/>
        </a:defRPr>
      </a:lvl1pPr>
      <a:lvl2pPr marL="742950" indent="-285750" algn="l" rtl="0" eaLnBrk="0" fontAlgn="base" hangingPunct="0">
        <a:spcBef>
          <a:spcPct val="20000"/>
        </a:spcBef>
        <a:spcAft>
          <a:spcPct val="0"/>
        </a:spcAft>
        <a:buFont typeface="Tahoma" pitchFamily="34" charset="0"/>
        <a:buChar char="–"/>
        <a:defRPr sz="2800">
          <a:solidFill>
            <a:schemeClr val="tx1"/>
          </a:solidFill>
          <a:effectLst>
            <a:outerShdw blurRad="38100" dist="38100" dir="2700000" algn="tl">
              <a:srgbClr val="000000"/>
            </a:outerShdw>
          </a:effectLst>
          <a:latin typeface="+mn-lt"/>
          <a:ea typeface="+mn-ea"/>
        </a:defRPr>
      </a:lvl2pPr>
      <a:lvl3pPr marL="1143000" indent="-228600" algn="l" rtl="0" eaLnBrk="0" fontAlgn="base" hangingPunct="0">
        <a:spcBef>
          <a:spcPct val="20000"/>
        </a:spcBef>
        <a:spcAft>
          <a:spcPct val="0"/>
        </a:spcAft>
        <a:buClr>
          <a:schemeClr val="hlink"/>
        </a:buClr>
        <a:buSzPct val="120000"/>
        <a:buChar char="•"/>
        <a:defRPr sz="2400">
          <a:solidFill>
            <a:schemeClr val="tx1"/>
          </a:solidFill>
          <a:effectLst>
            <a:outerShdw blurRad="38100" dist="38100" dir="2700000" algn="tl">
              <a:srgbClr val="000000"/>
            </a:outerShdw>
          </a:effectLst>
          <a:latin typeface="+mn-lt"/>
          <a:ea typeface="+mn-ea"/>
        </a:defRPr>
      </a:lvl3pPr>
      <a:lvl4pPr marL="1600200" indent="-228600" algn="l" rtl="0" eaLnBrk="0" fontAlgn="base" hangingPunct="0">
        <a:spcBef>
          <a:spcPct val="20000"/>
        </a:spcBef>
        <a:spcAft>
          <a:spcPct val="0"/>
        </a:spcAft>
        <a:buFont typeface="Tahoma" pitchFamily="34" charset="0"/>
        <a:buChar char="–"/>
        <a:defRPr sz="2000">
          <a:solidFill>
            <a:schemeClr val="tx1"/>
          </a:solidFill>
          <a:effectLst>
            <a:outerShdw blurRad="38100" dist="38100" dir="2700000" algn="tl">
              <a:srgbClr val="000000"/>
            </a:outerShdw>
          </a:effectLst>
          <a:latin typeface="+mn-lt"/>
          <a:ea typeface="+mn-ea"/>
        </a:defRPr>
      </a:lvl4pPr>
      <a:lvl5pPr marL="2057400" indent="-228600" algn="l" rtl="0" eaLnBrk="0" fontAlgn="base" hangingPunct="0">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00000"/>
            </a:outerShdw>
          </a:effectLst>
          <a:latin typeface="+mn-lt"/>
          <a:ea typeface="+mn-ea"/>
        </a:defRPr>
      </a:lvl5pPr>
      <a:lvl6pPr marL="2514600" indent="-228600" algn="l" rtl="0" fontAlgn="base">
        <a:spcBef>
          <a:spcPct val="20000"/>
        </a:spcBef>
        <a:spcAft>
          <a:spcPct val="0"/>
        </a:spcAft>
        <a:buClr>
          <a:schemeClr val="hlink"/>
        </a:buClr>
        <a:buSzPct val="80000"/>
        <a:buFont typeface="Wingdings" charset="0"/>
        <a:buChar char="v"/>
        <a:defRPr sz="2000">
          <a:solidFill>
            <a:schemeClr val="tx1"/>
          </a:solidFill>
          <a:effectLst>
            <a:outerShdw blurRad="38100" dist="38100" dir="2700000" algn="tl">
              <a:srgbClr val="000000"/>
            </a:outerShdw>
          </a:effectLst>
          <a:latin typeface="+mn-lt"/>
          <a:ea typeface="+mn-ea"/>
        </a:defRPr>
      </a:lvl6pPr>
      <a:lvl7pPr marL="2971800" indent="-228600" algn="l" rtl="0" fontAlgn="base">
        <a:spcBef>
          <a:spcPct val="20000"/>
        </a:spcBef>
        <a:spcAft>
          <a:spcPct val="0"/>
        </a:spcAft>
        <a:buClr>
          <a:schemeClr val="hlink"/>
        </a:buClr>
        <a:buSzPct val="80000"/>
        <a:buFont typeface="Wingdings" charset="0"/>
        <a:buChar char="v"/>
        <a:defRPr sz="2000">
          <a:solidFill>
            <a:schemeClr val="tx1"/>
          </a:solidFill>
          <a:effectLst>
            <a:outerShdw blurRad="38100" dist="38100" dir="2700000" algn="tl">
              <a:srgbClr val="000000"/>
            </a:outerShdw>
          </a:effectLst>
          <a:latin typeface="+mn-lt"/>
          <a:ea typeface="+mn-ea"/>
        </a:defRPr>
      </a:lvl7pPr>
      <a:lvl8pPr marL="3429000" indent="-228600" algn="l" rtl="0" fontAlgn="base">
        <a:spcBef>
          <a:spcPct val="20000"/>
        </a:spcBef>
        <a:spcAft>
          <a:spcPct val="0"/>
        </a:spcAft>
        <a:buClr>
          <a:schemeClr val="hlink"/>
        </a:buClr>
        <a:buSzPct val="80000"/>
        <a:buFont typeface="Wingdings" charset="0"/>
        <a:buChar char="v"/>
        <a:defRPr sz="2000">
          <a:solidFill>
            <a:schemeClr val="tx1"/>
          </a:solidFill>
          <a:effectLst>
            <a:outerShdw blurRad="38100" dist="38100" dir="2700000" algn="tl">
              <a:srgbClr val="000000"/>
            </a:outerShdw>
          </a:effectLst>
          <a:latin typeface="+mn-lt"/>
          <a:ea typeface="+mn-ea"/>
        </a:defRPr>
      </a:lvl8pPr>
      <a:lvl9pPr marL="3886200" indent="-228600" algn="l" rtl="0" fontAlgn="base">
        <a:spcBef>
          <a:spcPct val="20000"/>
        </a:spcBef>
        <a:spcAft>
          <a:spcPct val="0"/>
        </a:spcAft>
        <a:buClr>
          <a:schemeClr val="hlink"/>
        </a:buClr>
        <a:buSzPct val="80000"/>
        <a:buFont typeface="Wingdings" charset="0"/>
        <a:buChar char="v"/>
        <a:defRPr sz="2000">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403"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058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b="0">
                <a:solidFill>
                  <a:srgbClr val="000000"/>
                </a:solidFill>
              </a:defRPr>
            </a:lvl1pPr>
          </a:lstStyle>
          <a:p>
            <a:pPr algn="l"/>
            <a:fld id="{FFF9694F-839D-40E7-972F-B1EBDD51AB32}" type="datetimeFigureOut">
              <a:rPr lang="en-US" smtClean="0">
                <a:latin typeface="Arial" pitchFamily="34" charset="0"/>
              </a:rPr>
              <a:pPr algn="l"/>
              <a:t>4/23/16</a:t>
            </a:fld>
            <a:endParaRPr lang="en-US" smtClean="0">
              <a:latin typeface="Arial" pitchFamily="34" charset="0"/>
            </a:endParaRPr>
          </a:p>
        </p:txBody>
      </p:sp>
      <p:sp>
        <p:nvSpPr>
          <p:cNvPr id="2058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b="0">
                <a:solidFill>
                  <a:srgbClr val="000000"/>
                </a:solidFill>
                <a:latin typeface="Arial" charset="0"/>
                <a:ea typeface="+mn-ea"/>
                <a:cs typeface="+mn-cs"/>
              </a:defRPr>
            </a:lvl1pPr>
          </a:lstStyle>
          <a:p>
            <a:pPr>
              <a:defRPr/>
            </a:pPr>
            <a:endParaRPr lang="en-US"/>
          </a:p>
        </p:txBody>
      </p:sp>
      <p:sp>
        <p:nvSpPr>
          <p:cNvPr id="2058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b="0">
                <a:solidFill>
                  <a:srgbClr val="000000"/>
                </a:solidFill>
              </a:defRPr>
            </a:lvl1pPr>
          </a:lstStyle>
          <a:p>
            <a:fld id="{3124DBBF-DCB3-4684-ABDC-7A8A6EAF8C14}" type="slidenum">
              <a:rPr lang="en-US" smtClean="0">
                <a:latin typeface="Arial" pitchFamily="34" charset="0"/>
              </a:rPr>
              <a:pPr/>
              <a:t>‹#›</a:t>
            </a:fld>
            <a:endParaRPr lang="en-US" smtClean="0">
              <a:latin typeface="Arial" pitchFamily="34" charset="0"/>
            </a:endParaRPr>
          </a:p>
        </p:txBody>
      </p:sp>
    </p:spTree>
  </p:cSld>
  <p:clrMap bg1="lt1" tx1="dk1" bg2="lt2" tx2="dk2" accent1="accent1" accent2="accent2" accent3="accent3" accent4="accent4" accent5="accent5" accent6="accent6" hlink="hlink" folHlink="folHlink"/>
  <p:sldLayoutIdLst>
    <p:sldLayoutId id="2147483812" r:id="rId1"/>
  </p:sldLayoutIdLst>
  <p:txStyles>
    <p:titleStyle>
      <a:lvl1pPr algn="ctr" rtl="0" eaLnBrk="0" fontAlgn="base" hangingPunct="0">
        <a:spcBef>
          <a:spcPct val="0"/>
        </a:spcBef>
        <a:spcAft>
          <a:spcPct val="0"/>
        </a:spcAft>
        <a:defRPr sz="4400">
          <a:solidFill>
            <a:schemeClr val="tx2"/>
          </a:solidFill>
          <a:latin typeface="+mj-lt"/>
          <a:ea typeface="ＭＳ Ｐゴシック" charset="0"/>
          <a:cs typeface="ＭＳ Ｐゴシック" charset="0"/>
        </a:defRPr>
      </a:lvl1pPr>
      <a:lvl2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bin"/><Relationship Id="rId4" Type="http://schemas.openxmlformats.org/officeDocument/2006/relationships/package" Target="../embeddings/Microsoft_Word_Document1.docx"/><Relationship Id="rId5" Type="http://schemas.openxmlformats.org/officeDocument/2006/relationships/image" Target="../media/image9.png"/><Relationship Id="rId1" Type="http://schemas.openxmlformats.org/officeDocument/2006/relationships/vmlDrawing" Target="../drawings/vmlDrawing1.vml"/><Relationship Id="rId2"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2.bin"/><Relationship Id="rId4" Type="http://schemas.openxmlformats.org/officeDocument/2006/relationships/package" Target="../embeddings/Microsoft_Word_Document2.docx"/><Relationship Id="rId5" Type="http://schemas.openxmlformats.org/officeDocument/2006/relationships/image" Target="../media/image10.png"/><Relationship Id="rId1" Type="http://schemas.openxmlformats.org/officeDocument/2006/relationships/vmlDrawing" Target="../drawings/vmlDrawing2.vml"/><Relationship Id="rId2"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2.xml"/><Relationship Id="rId3" Type="http://schemas.openxmlformats.org/officeDocument/2006/relationships/image" Target="../media/image1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1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14.png"/><Relationship Id="rId3" Type="http://schemas.openxmlformats.org/officeDocument/2006/relationships/image" Target="../media/image1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16.png"/><Relationship Id="rId3" Type="http://schemas.openxmlformats.org/officeDocument/2006/relationships/image" Target="../media/image1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18.png"/><Relationship Id="rId3" Type="http://schemas.openxmlformats.org/officeDocument/2006/relationships/image" Target="../media/image19.png"/></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png"/><Relationship Id="rId5" Type="http://schemas.openxmlformats.org/officeDocument/2006/relationships/image" Target="../media/image23.png"/><Relationship Id="rId1" Type="http://schemas.openxmlformats.org/officeDocument/2006/relationships/slideLayout" Target="../slideLayouts/slideLayout25.xml"/><Relationship Id="rId2" Type="http://schemas.openxmlformats.org/officeDocument/2006/relationships/image" Target="../media/image2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oleObject" Target="../embeddings/oleObject3.bin"/><Relationship Id="rId5" Type="http://schemas.openxmlformats.org/officeDocument/2006/relationships/package" Target="../embeddings/Microsoft_Word_Document3.docx"/><Relationship Id="rId6" Type="http://schemas.openxmlformats.org/officeDocument/2006/relationships/image" Target="../media/image24.png"/><Relationship Id="rId1" Type="http://schemas.openxmlformats.org/officeDocument/2006/relationships/vmlDrawing" Target="../drawings/vmlDrawing3.vml"/><Relationship Id="rId2"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image" Target="../media/image26.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image" Target="../media/image27.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3.png"/><Relationship Id="rId3" Type="http://schemas.openxmlformats.org/officeDocument/2006/relationships/image" Target="../media/image4.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image" Target="../media/image28.em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image" Target="../media/image29.em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image" Target="../media/image30.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image" Target="../media/image31.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image" Target="../media/image32.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image" Target="../media/image33.png"/><Relationship Id="rId3" Type="http://schemas.openxmlformats.org/officeDocument/2006/relationships/image" Target="../media/image34.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image" Target="../media/image35.png"/><Relationship Id="rId3" Type="http://schemas.openxmlformats.org/officeDocument/2006/relationships/image" Target="../media/image36.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image" Target="../media/image37.png"/><Relationship Id="rId3" Type="http://schemas.openxmlformats.org/officeDocument/2006/relationships/image" Target="../media/image38.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image" Target="../media/image39.png"/><Relationship Id="rId3" Type="http://schemas.openxmlformats.org/officeDocument/2006/relationships/image" Target="../media/image40.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image" Target="../media/image41.png"/><Relationship Id="rId3" Type="http://schemas.openxmlformats.org/officeDocument/2006/relationships/image" Target="../media/image4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hyperlink" Target="https://www.myroms.org/wiki/index.php/Matlab_Scripts" TargetMode="External"/><Relationship Id="rId4" Type="http://schemas.openxmlformats.org/officeDocument/2006/relationships/image" Target="../media/image43.png"/><Relationship Id="rId1" Type="http://schemas.openxmlformats.org/officeDocument/2006/relationships/slideLayout" Target="../slideLayouts/slideLayout28.xml"/><Relationship Id="rId2" Type="http://schemas.openxmlformats.org/officeDocument/2006/relationships/notesSlide" Target="../notesSlides/notesSlide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14" name="Text Box 5"/>
          <p:cNvSpPr txBox="1">
            <a:spLocks noChangeArrowheads="1"/>
          </p:cNvSpPr>
          <p:nvPr/>
        </p:nvSpPr>
        <p:spPr bwMode="auto">
          <a:xfrm>
            <a:off x="3154029" y="5276671"/>
            <a:ext cx="2872451" cy="1200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2400" b="0" dirty="0">
                <a:solidFill>
                  <a:srgbClr val="FFFFFF"/>
                </a:solidFill>
                <a:effectLst>
                  <a:outerShdw blurRad="38100" dist="38100" dir="2700000" algn="tl">
                    <a:srgbClr val="000000"/>
                  </a:outerShdw>
                </a:effectLst>
                <a:latin typeface="Arial Black" charset="0"/>
              </a:rPr>
              <a:t>Boulder, CO</a:t>
            </a:r>
          </a:p>
          <a:p>
            <a:r>
              <a:rPr lang="en-US" sz="2400" b="0" dirty="0">
                <a:solidFill>
                  <a:srgbClr val="FFFFFF"/>
                </a:solidFill>
                <a:effectLst>
                  <a:outerShdw blurRad="38100" dist="38100" dir="2700000" algn="tl">
                    <a:srgbClr val="000000"/>
                  </a:outerShdw>
                </a:effectLst>
                <a:latin typeface="Arial Black" charset="0"/>
              </a:rPr>
              <a:t>NCAR Mesa Lab</a:t>
            </a:r>
          </a:p>
          <a:p>
            <a:r>
              <a:rPr lang="en-US" sz="2400" b="0" dirty="0">
                <a:solidFill>
                  <a:srgbClr val="FFFFFF"/>
                </a:solidFill>
                <a:effectLst>
                  <a:outerShdw blurRad="38100" dist="38100" dir="2700000" algn="tl">
                    <a:srgbClr val="000000"/>
                  </a:outerShdw>
                </a:effectLst>
                <a:latin typeface="Arial Black" charset="0"/>
              </a:rPr>
              <a:t>April 25, 2016</a:t>
            </a:r>
          </a:p>
        </p:txBody>
      </p:sp>
      <p:sp>
        <p:nvSpPr>
          <p:cNvPr id="15" name="Text Box 4"/>
          <p:cNvSpPr txBox="1">
            <a:spLocks noChangeArrowheads="1"/>
          </p:cNvSpPr>
          <p:nvPr/>
        </p:nvSpPr>
        <p:spPr bwMode="auto">
          <a:xfrm>
            <a:off x="1630403" y="1016000"/>
            <a:ext cx="5881613"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2800" b="0" dirty="0" smtClean="0">
                <a:solidFill>
                  <a:srgbClr val="FFFFFF"/>
                </a:solidFill>
                <a:effectLst>
                  <a:outerShdw blurRad="38100" dist="38100" dir="2700000" algn="tl">
                    <a:srgbClr val="000000"/>
                  </a:outerShdw>
                </a:effectLst>
                <a:latin typeface="Arial Black" pitchFamily="34" charset="0"/>
              </a:rPr>
              <a:t>ROMS Nesting: </a:t>
            </a:r>
          </a:p>
          <a:p>
            <a:r>
              <a:rPr lang="en-US" sz="2800" b="0" dirty="0" smtClean="0">
                <a:solidFill>
                  <a:srgbClr val="FFFFFF"/>
                </a:solidFill>
                <a:effectLst>
                  <a:outerShdw blurRad="38100" dist="38100" dir="2700000" algn="tl">
                    <a:srgbClr val="000000"/>
                  </a:outerShdw>
                </a:effectLst>
                <a:latin typeface="Arial Black" pitchFamily="34" charset="0"/>
              </a:rPr>
              <a:t>Composite and Refined Grids</a:t>
            </a:r>
          </a:p>
          <a:p>
            <a:r>
              <a:rPr lang="en-US" sz="2800" b="0" dirty="0" smtClean="0">
                <a:solidFill>
                  <a:srgbClr val="FFFFFF"/>
                </a:solidFill>
                <a:effectLst>
                  <a:outerShdw blurRad="38100" dist="38100" dir="2700000" algn="tl">
                    <a:srgbClr val="000000"/>
                  </a:outerShdw>
                </a:effectLst>
                <a:latin typeface="Arial Black" pitchFamily="34" charset="0"/>
              </a:rPr>
              <a:t> </a:t>
            </a:r>
          </a:p>
        </p:txBody>
      </p:sp>
      <p:sp>
        <p:nvSpPr>
          <p:cNvPr id="16" name="Text Box 8"/>
          <p:cNvSpPr txBox="1">
            <a:spLocks noChangeArrowheads="1"/>
          </p:cNvSpPr>
          <p:nvPr/>
        </p:nvSpPr>
        <p:spPr bwMode="auto">
          <a:xfrm>
            <a:off x="1066800" y="3048000"/>
            <a:ext cx="6781800" cy="1200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eaLnBrk="1" hangingPunct="1"/>
            <a:r>
              <a:rPr lang="en-US" sz="2400" dirty="0" smtClean="0">
                <a:solidFill>
                  <a:srgbClr val="FFFFFF"/>
                </a:solidFill>
                <a:effectLst>
                  <a:outerShdw blurRad="38100" dist="38100" dir="2700000" algn="tl">
                    <a:srgbClr val="000000"/>
                  </a:outerShdw>
                </a:effectLst>
                <a:latin typeface="Arial" pitchFamily="34" charset="0"/>
                <a:cs typeface="Times New Roman" pitchFamily="18" charset="0"/>
              </a:rPr>
              <a:t>Hernan G. Arango</a:t>
            </a:r>
          </a:p>
          <a:p>
            <a:pPr eaLnBrk="1" hangingPunct="1"/>
            <a:r>
              <a:rPr lang="en-US" sz="2400" dirty="0" smtClean="0">
                <a:solidFill>
                  <a:srgbClr val="FFFFFF"/>
                </a:solidFill>
                <a:effectLst>
                  <a:outerShdw blurRad="38100" dist="38100" dir="2700000" algn="tl">
                    <a:srgbClr val="000000"/>
                  </a:outerShdw>
                </a:effectLst>
                <a:latin typeface="Arial" pitchFamily="34" charset="0"/>
                <a:cs typeface="Times New Roman" pitchFamily="18" charset="0"/>
              </a:rPr>
              <a:t>Department of Marine and Coastal Sciences</a:t>
            </a:r>
          </a:p>
          <a:p>
            <a:pPr eaLnBrk="1" hangingPunct="1"/>
            <a:r>
              <a:rPr lang="en-US" sz="2400" dirty="0" smtClean="0">
                <a:solidFill>
                  <a:srgbClr val="FFFFFF"/>
                </a:solidFill>
                <a:effectLst>
                  <a:outerShdw blurRad="38100" dist="38100" dir="2700000" algn="tl">
                    <a:srgbClr val="000000"/>
                  </a:outerShdw>
                </a:effectLst>
                <a:latin typeface="Arial" pitchFamily="34" charset="0"/>
                <a:cs typeface="Times New Roman" pitchFamily="18" charset="0"/>
              </a:rPr>
              <a:t>Rutgers University, New Brunswick, NJ, USA</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Text Box 4"/>
          <p:cNvSpPr txBox="1">
            <a:spLocks noChangeArrowheads="1"/>
          </p:cNvSpPr>
          <p:nvPr/>
        </p:nvSpPr>
        <p:spPr bwMode="auto">
          <a:xfrm>
            <a:off x="1761897" y="0"/>
            <a:ext cx="5615448" cy="461665"/>
          </a:xfrm>
          <a:prstGeom prst="rect">
            <a:avLst/>
          </a:prstGeom>
          <a:noFill/>
          <a:ln w="9525">
            <a:noFill/>
            <a:miter lim="800000"/>
            <a:headEnd/>
            <a:tailEnd/>
          </a:ln>
        </p:spPr>
        <p:txBody>
          <a:bodyPr wrap="none">
            <a:spAutoFit/>
          </a:bodyPr>
          <a:lstStyle/>
          <a:p>
            <a:pPr eaLnBrk="1" hangingPunct="1"/>
            <a:r>
              <a:rPr lang="en-US" sz="2400" b="0" dirty="0" smtClean="0">
                <a:solidFill>
                  <a:srgbClr val="DC0000"/>
                </a:solidFill>
                <a:effectLst>
                  <a:outerShdw blurRad="38100" dist="38100" dir="2700000" algn="tl">
                    <a:srgbClr val="000000">
                      <a:alpha val="43137"/>
                    </a:srgbClr>
                  </a:outerShdw>
                </a:effectLst>
                <a:latin typeface="Arial Black" charset="0"/>
              </a:rPr>
              <a:t>Boundary Tile Indices Locations</a:t>
            </a:r>
            <a:endParaRPr lang="en-US" sz="2400" b="0" dirty="0">
              <a:solidFill>
                <a:srgbClr val="0033CC"/>
              </a:solidFill>
              <a:effectLst>
                <a:outerShdw blurRad="38100" dist="38100" dir="2700000" algn="tl">
                  <a:srgbClr val="000000">
                    <a:alpha val="43137"/>
                  </a:srgbClr>
                </a:outerShdw>
              </a:effectLst>
              <a:latin typeface="Arial Black" charset="0"/>
            </a:endParaRPr>
          </a:p>
        </p:txBody>
      </p:sp>
      <p:pic>
        <p:nvPicPr>
          <p:cNvPr id="4" name="Picture 3" descr="corners.png"/>
          <p:cNvPicPr>
            <a:picLocks noChangeAspect="1"/>
          </p:cNvPicPr>
          <p:nvPr/>
        </p:nvPicPr>
        <p:blipFill>
          <a:blip r:embed="rId2" cstate="print"/>
          <a:stretch>
            <a:fillRect/>
          </a:stretch>
        </p:blipFill>
        <p:spPr>
          <a:xfrm>
            <a:off x="1387230" y="685800"/>
            <a:ext cx="6359355" cy="6010670"/>
          </a:xfrm>
          <a:prstGeom prst="rect">
            <a:avLst/>
          </a:prstGeom>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12" name="Text Box 4"/>
          <p:cNvSpPr txBox="1">
            <a:spLocks noChangeArrowheads="1"/>
          </p:cNvSpPr>
          <p:nvPr/>
        </p:nvSpPr>
        <p:spPr bwMode="auto">
          <a:xfrm>
            <a:off x="0" y="0"/>
            <a:ext cx="9143999" cy="461665"/>
          </a:xfrm>
          <a:prstGeom prst="rect">
            <a:avLst/>
          </a:prstGeom>
          <a:noFill/>
          <a:ln w="9525">
            <a:noFill/>
            <a:miter lim="800000"/>
            <a:headEnd/>
            <a:tailEnd/>
          </a:ln>
        </p:spPr>
        <p:txBody>
          <a:bodyPr wrap="square">
            <a:spAutoFit/>
          </a:bodyPr>
          <a:lstStyle/>
          <a:p>
            <a:pPr eaLnBrk="1" hangingPunct="1"/>
            <a:r>
              <a:rPr lang="en-US" sz="2400" b="0" dirty="0" smtClean="0">
                <a:solidFill>
                  <a:srgbClr val="DC0000"/>
                </a:solidFill>
                <a:effectLst>
                  <a:outerShdw blurRad="38100" dist="38100" dir="2700000" algn="tl">
                    <a:srgbClr val="000000">
                      <a:alpha val="43137"/>
                    </a:srgbClr>
                  </a:outerShdw>
                </a:effectLst>
                <a:latin typeface="Arial Black" charset="0"/>
              </a:rPr>
              <a:t>Nesting Classes</a:t>
            </a:r>
            <a:endParaRPr lang="en-US" sz="2400" b="0" dirty="0">
              <a:solidFill>
                <a:srgbClr val="0033CC"/>
              </a:solidFill>
              <a:effectLst>
                <a:outerShdw blurRad="38100" dist="38100" dir="2700000" algn="tl">
                  <a:srgbClr val="000000">
                    <a:alpha val="43137"/>
                  </a:srgbClr>
                </a:outerShdw>
              </a:effectLst>
              <a:latin typeface="Arial Black"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345318724"/>
              </p:ext>
            </p:extLst>
          </p:nvPr>
        </p:nvGraphicFramePr>
        <p:xfrm>
          <a:off x="608457" y="1857375"/>
          <a:ext cx="7925943" cy="2790825"/>
        </p:xfrm>
        <a:graphic>
          <a:graphicData uri="http://schemas.openxmlformats.org/presentationml/2006/ole">
            <mc:AlternateContent xmlns:mc="http://schemas.openxmlformats.org/markup-compatibility/2006">
              <mc:Choice xmlns:v="urn:schemas-microsoft-com:vml" Requires="v">
                <p:oleObj spid="_x0000_s1038" name="Document" r:id="rId4" imgW="6311900" imgH="2222500" progId="Word.Document.12">
                  <p:embed/>
                </p:oleObj>
              </mc:Choice>
              <mc:Fallback>
                <p:oleObj name="Document" r:id="rId4" imgW="6311900" imgH="2222500" progId="Word.Document.12">
                  <p:embed/>
                  <p:pic>
                    <p:nvPicPr>
                      <p:cNvPr id="0" name=""/>
                      <p:cNvPicPr/>
                      <p:nvPr/>
                    </p:nvPicPr>
                    <p:blipFill>
                      <a:blip r:embed="rId5"/>
                      <a:stretch>
                        <a:fillRect/>
                      </a:stretch>
                    </p:blipFill>
                    <p:spPr>
                      <a:xfrm>
                        <a:off x="608457" y="1857375"/>
                        <a:ext cx="7925943" cy="2790825"/>
                      </a:xfrm>
                      <a:prstGeom prst="rect">
                        <a:avLst/>
                      </a:prstGeom>
                    </p:spPr>
                  </p:pic>
                </p:oleObj>
              </mc:Fallback>
            </mc:AlternateContent>
          </a:graphicData>
        </a:graphic>
      </p:graphicFrame>
      <p:sp>
        <p:nvSpPr>
          <p:cNvPr id="6" name="TextBox 5"/>
          <p:cNvSpPr txBox="1"/>
          <p:nvPr/>
        </p:nvSpPr>
        <p:spPr>
          <a:xfrm>
            <a:off x="1143000" y="4724400"/>
            <a:ext cx="793319" cy="307777"/>
          </a:xfrm>
          <a:prstGeom prst="rect">
            <a:avLst/>
          </a:prstGeom>
          <a:noFill/>
        </p:spPr>
        <p:txBody>
          <a:bodyPr wrap="none" rtlCol="0">
            <a:spAutoFit/>
          </a:bodyPr>
          <a:lstStyle/>
          <a:p>
            <a:r>
              <a:rPr lang="en-US" sz="1400" dirty="0" smtClean="0">
                <a:solidFill>
                  <a:srgbClr val="000000"/>
                </a:solidFill>
                <a:latin typeface="Arial"/>
                <a:cs typeface="Arial"/>
              </a:rPr>
              <a:t>Mosaic</a:t>
            </a:r>
            <a:endParaRPr lang="en-US" sz="1400" dirty="0">
              <a:solidFill>
                <a:srgbClr val="000000"/>
              </a:solidFill>
              <a:latin typeface="Arial"/>
              <a:cs typeface="Arial"/>
            </a:endParaRPr>
          </a:p>
        </p:txBody>
      </p:sp>
      <p:sp>
        <p:nvSpPr>
          <p:cNvPr id="8" name="TextBox 7"/>
          <p:cNvSpPr txBox="1"/>
          <p:nvPr/>
        </p:nvSpPr>
        <p:spPr>
          <a:xfrm>
            <a:off x="3951052" y="4724400"/>
            <a:ext cx="1120820" cy="307777"/>
          </a:xfrm>
          <a:prstGeom prst="rect">
            <a:avLst/>
          </a:prstGeom>
          <a:noFill/>
        </p:spPr>
        <p:txBody>
          <a:bodyPr wrap="none" rtlCol="0">
            <a:spAutoFit/>
          </a:bodyPr>
          <a:lstStyle/>
          <a:p>
            <a:r>
              <a:rPr lang="en-US" sz="1400" dirty="0" smtClean="0">
                <a:solidFill>
                  <a:srgbClr val="000000"/>
                </a:solidFill>
                <a:latin typeface="Arial"/>
                <a:cs typeface="Arial"/>
              </a:rPr>
              <a:t>Composite</a:t>
            </a:r>
            <a:endParaRPr lang="en-US" sz="1400" dirty="0">
              <a:solidFill>
                <a:srgbClr val="000000"/>
              </a:solidFill>
              <a:latin typeface="Arial"/>
              <a:cs typeface="Arial"/>
            </a:endParaRPr>
          </a:p>
        </p:txBody>
      </p:sp>
      <p:sp>
        <p:nvSpPr>
          <p:cNvPr id="9" name="TextBox 8"/>
          <p:cNvSpPr txBox="1"/>
          <p:nvPr/>
        </p:nvSpPr>
        <p:spPr>
          <a:xfrm>
            <a:off x="6679953" y="4724400"/>
            <a:ext cx="1172116" cy="307777"/>
          </a:xfrm>
          <a:prstGeom prst="rect">
            <a:avLst/>
          </a:prstGeom>
          <a:noFill/>
        </p:spPr>
        <p:txBody>
          <a:bodyPr wrap="none" rtlCol="0">
            <a:spAutoFit/>
          </a:bodyPr>
          <a:lstStyle/>
          <a:p>
            <a:r>
              <a:rPr lang="en-US" sz="1400" dirty="0" smtClean="0">
                <a:solidFill>
                  <a:srgbClr val="000000"/>
                </a:solidFill>
                <a:latin typeface="Arial"/>
                <a:cs typeface="Arial"/>
              </a:rPr>
              <a:t>Refinement</a:t>
            </a:r>
            <a:endParaRPr lang="en-US" sz="1400" dirty="0">
              <a:solidFill>
                <a:srgbClr val="000000"/>
              </a:solidFill>
              <a:latin typeface="Arial"/>
              <a:cs typeface="Arial"/>
            </a:endParaRPr>
          </a:p>
        </p:txBody>
      </p:sp>
    </p:spTree>
    <p:extLst>
      <p:ext uri="{BB962C8B-B14F-4D97-AF65-F5344CB8AC3E}">
        <p14:creationId xmlns:p14="http://schemas.microsoft.com/office/powerpoint/2010/main" val="136092356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12" name="Text Box 4"/>
          <p:cNvSpPr txBox="1">
            <a:spLocks noChangeArrowheads="1"/>
          </p:cNvSpPr>
          <p:nvPr/>
        </p:nvSpPr>
        <p:spPr bwMode="auto">
          <a:xfrm>
            <a:off x="0" y="0"/>
            <a:ext cx="9143999" cy="461665"/>
          </a:xfrm>
          <a:prstGeom prst="rect">
            <a:avLst/>
          </a:prstGeom>
          <a:noFill/>
          <a:ln w="9525">
            <a:noFill/>
            <a:miter lim="800000"/>
            <a:headEnd/>
            <a:tailEnd/>
          </a:ln>
        </p:spPr>
        <p:txBody>
          <a:bodyPr wrap="square">
            <a:spAutoFit/>
          </a:bodyPr>
          <a:lstStyle/>
          <a:p>
            <a:pPr eaLnBrk="1" hangingPunct="1"/>
            <a:r>
              <a:rPr lang="en-US" sz="2400" b="0" dirty="0" smtClean="0">
                <a:solidFill>
                  <a:srgbClr val="DC0000"/>
                </a:solidFill>
                <a:effectLst>
                  <a:outerShdw blurRad="38100" dist="38100" dir="2700000" algn="tl">
                    <a:srgbClr val="000000">
                      <a:alpha val="43137"/>
                    </a:srgbClr>
                  </a:outerShdw>
                </a:effectLst>
                <a:latin typeface="Arial Black" charset="0"/>
              </a:rPr>
              <a:t>Contact Areas and Points</a:t>
            </a:r>
            <a:endParaRPr lang="en-US" sz="2400" b="0" dirty="0">
              <a:solidFill>
                <a:srgbClr val="0033CC"/>
              </a:solidFill>
              <a:effectLst>
                <a:outerShdw blurRad="38100" dist="38100" dir="2700000" algn="tl">
                  <a:srgbClr val="000000">
                    <a:alpha val="43137"/>
                  </a:srgbClr>
                </a:outerShdw>
              </a:effectLst>
              <a:latin typeface="Arial Black" charset="0"/>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214292126"/>
              </p:ext>
            </p:extLst>
          </p:nvPr>
        </p:nvGraphicFramePr>
        <p:xfrm>
          <a:off x="533400" y="1295400"/>
          <a:ext cx="8040470" cy="3898900"/>
        </p:xfrm>
        <a:graphic>
          <a:graphicData uri="http://schemas.openxmlformats.org/presentationml/2006/ole">
            <mc:AlternateContent xmlns:mc="http://schemas.openxmlformats.org/markup-compatibility/2006">
              <mc:Choice xmlns:v="urn:schemas-microsoft-com:vml" Requires="v">
                <p:oleObj spid="_x0000_s2062" name="Document" r:id="rId4" imgW="6311900" imgH="3060700" progId="Word.Document.12">
                  <p:embed/>
                </p:oleObj>
              </mc:Choice>
              <mc:Fallback>
                <p:oleObj name="Document" r:id="rId4" imgW="6311900" imgH="3060700" progId="Word.Document.12">
                  <p:embed/>
                  <p:pic>
                    <p:nvPicPr>
                      <p:cNvPr id="0" name=""/>
                      <p:cNvPicPr/>
                      <p:nvPr/>
                    </p:nvPicPr>
                    <p:blipFill>
                      <a:blip r:embed="rId5"/>
                      <a:stretch>
                        <a:fillRect/>
                      </a:stretch>
                    </p:blipFill>
                    <p:spPr>
                      <a:xfrm>
                        <a:off x="533400" y="1295400"/>
                        <a:ext cx="8040470" cy="3898900"/>
                      </a:xfrm>
                      <a:prstGeom prst="rect">
                        <a:avLst/>
                      </a:prstGeom>
                    </p:spPr>
                  </p:pic>
                </p:oleObj>
              </mc:Fallback>
            </mc:AlternateContent>
          </a:graphicData>
        </a:graphic>
      </p:graphicFrame>
      <p:sp>
        <p:nvSpPr>
          <p:cNvPr id="5" name="TextBox 4"/>
          <p:cNvSpPr txBox="1"/>
          <p:nvPr/>
        </p:nvSpPr>
        <p:spPr>
          <a:xfrm>
            <a:off x="3040984" y="5486400"/>
            <a:ext cx="3077585" cy="307777"/>
          </a:xfrm>
          <a:prstGeom prst="rect">
            <a:avLst/>
          </a:prstGeom>
          <a:noFill/>
        </p:spPr>
        <p:txBody>
          <a:bodyPr wrap="none" rtlCol="0">
            <a:spAutoFit/>
          </a:bodyPr>
          <a:lstStyle/>
          <a:p>
            <a:r>
              <a:rPr lang="en-US" sz="1400" dirty="0" smtClean="0">
                <a:solidFill>
                  <a:srgbClr val="000000"/>
                </a:solidFill>
                <a:latin typeface="Arial"/>
                <a:cs typeface="Arial"/>
              </a:rPr>
              <a:t>Refinement-Composite Sub-Class</a:t>
            </a:r>
            <a:endParaRPr lang="en-US" sz="1400" dirty="0">
              <a:solidFill>
                <a:srgbClr val="000000"/>
              </a:solidFill>
              <a:latin typeface="Arial"/>
              <a:cs typeface="Arial"/>
            </a:endParaRPr>
          </a:p>
        </p:txBody>
      </p:sp>
    </p:spTree>
    <p:extLst>
      <p:ext uri="{BB962C8B-B14F-4D97-AF65-F5344CB8AC3E}">
        <p14:creationId xmlns:p14="http://schemas.microsoft.com/office/powerpoint/2010/main" val="136901267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388098" name="Text Box 2"/>
          <p:cNvSpPr txBox="1">
            <a:spLocks noChangeArrowheads="1"/>
          </p:cNvSpPr>
          <p:nvPr/>
        </p:nvSpPr>
        <p:spPr bwMode="auto">
          <a:xfrm>
            <a:off x="0" y="0"/>
            <a:ext cx="9144000"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r>
              <a:rPr lang="en-US" sz="2800" b="0" dirty="0" smtClean="0">
                <a:solidFill>
                  <a:srgbClr val="C00000"/>
                </a:solidFill>
                <a:effectLst>
                  <a:outerShdw blurRad="38100" dist="38100" dir="2700000" algn="tl">
                    <a:srgbClr val="C0C0C0"/>
                  </a:outerShdw>
                </a:effectLst>
                <a:latin typeface="Arial Black" pitchFamily="34" charset="0"/>
              </a:rPr>
              <a:t>Heterogeneous Model Nesting</a:t>
            </a:r>
          </a:p>
          <a:p>
            <a:r>
              <a:rPr lang="en-US" sz="2800" b="0" dirty="0" smtClean="0">
                <a:solidFill>
                  <a:srgbClr val="000000"/>
                </a:solidFill>
                <a:effectLst>
                  <a:outerShdw blurRad="38100" dist="38100" dir="2700000" algn="tl">
                    <a:srgbClr val="C0C0C0"/>
                  </a:outerShdw>
                </a:effectLst>
                <a:latin typeface="Arial Black" pitchFamily="34" charset="0"/>
              </a:rPr>
              <a:t>(One-Way Open boundary Conditions)</a:t>
            </a:r>
            <a:r>
              <a:rPr lang="en-US" sz="2400" b="0" dirty="0" smtClean="0">
                <a:solidFill>
                  <a:srgbClr val="000000"/>
                </a:solidFill>
                <a:effectLst>
                  <a:outerShdw blurRad="38100" dist="38100" dir="2700000" algn="tl">
                    <a:srgbClr val="C0C0C0"/>
                  </a:outerShdw>
                </a:effectLst>
                <a:latin typeface="Arial Black" pitchFamily="34" charset="0"/>
              </a:rPr>
              <a:t> </a:t>
            </a:r>
          </a:p>
        </p:txBody>
      </p:sp>
      <p:pic>
        <p:nvPicPr>
          <p:cNvPr id="2" name="Picture 1" descr="Hycom-ROMS.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19225" y="1264310"/>
            <a:ext cx="5148072" cy="5288890"/>
          </a:xfrm>
          <a:prstGeom prst="rect">
            <a:avLst/>
          </a:prstGeom>
        </p:spPr>
      </p:pic>
    </p:spTree>
    <p:extLst>
      <p:ext uri="{BB962C8B-B14F-4D97-AF65-F5344CB8AC3E}">
        <p14:creationId xmlns:p14="http://schemas.microsoft.com/office/powerpoint/2010/main" val="85696236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12" name="Text Box 4"/>
          <p:cNvSpPr txBox="1">
            <a:spLocks noChangeArrowheads="1"/>
          </p:cNvSpPr>
          <p:nvPr/>
        </p:nvSpPr>
        <p:spPr bwMode="auto">
          <a:xfrm>
            <a:off x="0" y="0"/>
            <a:ext cx="9143999" cy="461665"/>
          </a:xfrm>
          <a:prstGeom prst="rect">
            <a:avLst/>
          </a:prstGeom>
          <a:noFill/>
          <a:ln w="9525">
            <a:noFill/>
            <a:miter lim="800000"/>
            <a:headEnd/>
            <a:tailEnd/>
          </a:ln>
        </p:spPr>
        <p:txBody>
          <a:bodyPr wrap="square">
            <a:spAutoFit/>
          </a:bodyPr>
          <a:lstStyle/>
          <a:p>
            <a:pPr eaLnBrk="1" hangingPunct="1"/>
            <a:r>
              <a:rPr lang="en-US" sz="2400" b="0" dirty="0" smtClean="0">
                <a:solidFill>
                  <a:srgbClr val="DC0000"/>
                </a:solidFill>
                <a:effectLst>
                  <a:outerShdw blurRad="38100" dist="38100" dir="2700000" algn="tl">
                    <a:srgbClr val="000000">
                      <a:alpha val="43137"/>
                    </a:srgbClr>
                  </a:outerShdw>
                </a:effectLst>
                <a:latin typeface="Arial Black" charset="0"/>
              </a:rPr>
              <a:t>Contact Areas and Points: Definitions</a:t>
            </a:r>
            <a:endParaRPr lang="en-US" sz="2400" b="0" dirty="0">
              <a:solidFill>
                <a:srgbClr val="0033CC"/>
              </a:solidFill>
              <a:effectLst>
                <a:outerShdw blurRad="38100" dist="38100" dir="2700000" algn="tl">
                  <a:srgbClr val="000000">
                    <a:alpha val="43137"/>
                  </a:srgbClr>
                </a:outerShdw>
              </a:effectLst>
              <a:latin typeface="Arial Black" charset="0"/>
            </a:endParaRPr>
          </a:p>
        </p:txBody>
      </p:sp>
      <p:sp>
        <p:nvSpPr>
          <p:cNvPr id="2" name="TextBox 1"/>
          <p:cNvSpPr txBox="1"/>
          <p:nvPr/>
        </p:nvSpPr>
        <p:spPr>
          <a:xfrm>
            <a:off x="76200" y="457200"/>
            <a:ext cx="8915400" cy="6340195"/>
          </a:xfrm>
          <a:prstGeom prst="rect">
            <a:avLst/>
          </a:prstGeom>
          <a:noFill/>
        </p:spPr>
        <p:txBody>
          <a:bodyPr wrap="square" rtlCol="0">
            <a:spAutoFit/>
          </a:bodyPr>
          <a:lstStyle/>
          <a:p>
            <a:pPr algn="l"/>
            <a:r>
              <a:rPr lang="en-US" sz="1400" dirty="0" smtClean="0">
                <a:solidFill>
                  <a:srgbClr val="DC0000"/>
                </a:solidFill>
                <a:latin typeface="Arial"/>
                <a:cs typeface="Arial"/>
              </a:rPr>
              <a:t>Contact </a:t>
            </a:r>
            <a:r>
              <a:rPr lang="en-US" sz="1400" dirty="0">
                <a:solidFill>
                  <a:srgbClr val="DC0000"/>
                </a:solidFill>
                <a:latin typeface="Arial"/>
                <a:cs typeface="Arial"/>
              </a:rPr>
              <a:t>Region (</a:t>
            </a:r>
            <a:r>
              <a:rPr lang="en-US" sz="1400" dirty="0" err="1">
                <a:solidFill>
                  <a:srgbClr val="DC0000"/>
                </a:solidFill>
                <a:latin typeface="Arial"/>
                <a:cs typeface="Arial"/>
              </a:rPr>
              <a:t>cr</a:t>
            </a:r>
            <a:r>
              <a:rPr lang="en-US" sz="1400" dirty="0">
                <a:solidFill>
                  <a:srgbClr val="DC0000"/>
                </a:solidFill>
                <a:latin typeface="Arial"/>
                <a:cs typeface="Arial"/>
              </a:rPr>
              <a:t>): </a:t>
            </a:r>
            <a:r>
              <a:rPr lang="en-US" sz="1400" dirty="0">
                <a:solidFill>
                  <a:srgbClr val="000000"/>
                </a:solidFill>
                <a:latin typeface="Arial"/>
                <a:cs typeface="Arial"/>
              </a:rPr>
              <a:t>Extended section of the nested grid that overlays an adjacent nested grid. It is the region where the exchange of data between nested grids takes place. Since ROMS nesting is two-way by default, there are </a:t>
            </a:r>
            <a:r>
              <a:rPr lang="en-US" sz="1400" dirty="0" err="1">
                <a:solidFill>
                  <a:srgbClr val="0033CC"/>
                </a:solidFill>
                <a:latin typeface="Arial"/>
                <a:cs typeface="Arial"/>
              </a:rPr>
              <a:t>Ncontact</a:t>
            </a:r>
            <a:r>
              <a:rPr lang="en-US" sz="1400" dirty="0">
                <a:solidFill>
                  <a:srgbClr val="0033CC"/>
                </a:solidFill>
                <a:latin typeface="Arial"/>
                <a:cs typeface="Arial"/>
              </a:rPr>
              <a:t>=(Ngrids-1</a:t>
            </a:r>
            <a:r>
              <a:rPr lang="en-US" sz="1400" dirty="0" smtClean="0">
                <a:solidFill>
                  <a:srgbClr val="0033CC"/>
                </a:solidFill>
                <a:latin typeface="Arial"/>
                <a:cs typeface="Arial"/>
              </a:rPr>
              <a:t>)*2 </a:t>
            </a:r>
            <a:r>
              <a:rPr lang="en-US" sz="1400" dirty="0">
                <a:solidFill>
                  <a:srgbClr val="000000"/>
                </a:solidFill>
                <a:latin typeface="Arial"/>
                <a:cs typeface="Arial"/>
              </a:rPr>
              <a:t>contact regions, where </a:t>
            </a:r>
            <a:r>
              <a:rPr lang="en-US" sz="1400" dirty="0" err="1">
                <a:solidFill>
                  <a:srgbClr val="0033CC"/>
                </a:solidFill>
                <a:latin typeface="Arial"/>
                <a:cs typeface="Arial"/>
              </a:rPr>
              <a:t>Ngrids</a:t>
            </a:r>
            <a:r>
              <a:rPr lang="en-US" sz="1400" dirty="0">
                <a:solidFill>
                  <a:srgbClr val="000000"/>
                </a:solidFill>
                <a:latin typeface="Arial"/>
                <a:cs typeface="Arial"/>
              </a:rPr>
              <a:t> is the number of nested grids and </a:t>
            </a:r>
            <a:r>
              <a:rPr lang="en-US" sz="1400" dirty="0" err="1">
                <a:solidFill>
                  <a:srgbClr val="0033CC"/>
                </a:solidFill>
                <a:latin typeface="Arial"/>
                <a:cs typeface="Arial"/>
              </a:rPr>
              <a:t>Ncontact</a:t>
            </a:r>
            <a:r>
              <a:rPr lang="en-US" sz="1400" dirty="0">
                <a:solidFill>
                  <a:srgbClr val="0033CC"/>
                </a:solidFill>
                <a:latin typeface="Arial"/>
                <a:cs typeface="Arial"/>
              </a:rPr>
              <a:t> </a:t>
            </a:r>
            <a:r>
              <a:rPr lang="en-US" sz="1400" dirty="0">
                <a:solidFill>
                  <a:srgbClr val="000000"/>
                </a:solidFill>
                <a:latin typeface="Arial"/>
                <a:cs typeface="Arial"/>
              </a:rPr>
              <a:t>is the number of contact regions in a nested application. </a:t>
            </a:r>
            <a:r>
              <a:rPr lang="en-US" sz="1400" dirty="0" smtClean="0">
                <a:solidFill>
                  <a:srgbClr val="000000"/>
                </a:solidFill>
                <a:latin typeface="Arial"/>
                <a:cs typeface="Arial"/>
              </a:rPr>
              <a:t>There is a duality in </a:t>
            </a:r>
            <a:r>
              <a:rPr lang="en-US" sz="1400" dirty="0">
                <a:solidFill>
                  <a:srgbClr val="000000"/>
                </a:solidFill>
                <a:latin typeface="Arial"/>
                <a:cs typeface="Arial"/>
              </a:rPr>
              <a:t>ROMS </a:t>
            </a:r>
            <a:r>
              <a:rPr lang="en-US" sz="1400" dirty="0" smtClean="0">
                <a:solidFill>
                  <a:srgbClr val="000000"/>
                </a:solidFill>
                <a:latin typeface="Arial"/>
                <a:cs typeface="Arial"/>
              </a:rPr>
              <a:t>grid nesting: </a:t>
            </a:r>
            <a:r>
              <a:rPr lang="en-US" sz="1400" dirty="0">
                <a:solidFill>
                  <a:srgbClr val="0033CC"/>
                </a:solidFill>
                <a:latin typeface="Arial"/>
                <a:cs typeface="Arial"/>
              </a:rPr>
              <a:t>data donor</a:t>
            </a:r>
            <a:r>
              <a:rPr lang="en-US" sz="1400" dirty="0">
                <a:solidFill>
                  <a:srgbClr val="000000"/>
                </a:solidFill>
                <a:latin typeface="Arial"/>
                <a:cs typeface="Arial"/>
              </a:rPr>
              <a:t> in one contact region and </a:t>
            </a:r>
            <a:r>
              <a:rPr lang="en-US" sz="1400" dirty="0">
                <a:solidFill>
                  <a:srgbClr val="0033CC"/>
                </a:solidFill>
                <a:latin typeface="Arial"/>
                <a:cs typeface="Arial"/>
              </a:rPr>
              <a:t>data receiver</a:t>
            </a:r>
            <a:r>
              <a:rPr lang="en-US" sz="1400" dirty="0">
                <a:solidFill>
                  <a:srgbClr val="000000"/>
                </a:solidFill>
                <a:latin typeface="Arial"/>
                <a:cs typeface="Arial"/>
              </a:rPr>
              <a:t> in its conjugate contact region</a:t>
            </a:r>
            <a:r>
              <a:rPr lang="en-US" sz="1400" dirty="0" smtClean="0">
                <a:solidFill>
                  <a:srgbClr val="000000"/>
                </a:solidFill>
                <a:latin typeface="Arial"/>
                <a:cs typeface="Arial"/>
              </a:rPr>
              <a:t>. </a:t>
            </a:r>
            <a:r>
              <a:rPr lang="en-US" sz="1400" dirty="0">
                <a:solidFill>
                  <a:srgbClr val="000000"/>
                </a:solidFill>
                <a:latin typeface="Arial"/>
                <a:cs typeface="Arial"/>
              </a:rPr>
              <a:t>Each contact region has a </a:t>
            </a:r>
            <a:r>
              <a:rPr lang="en-US" sz="1400" dirty="0">
                <a:solidFill>
                  <a:srgbClr val="0033CC"/>
                </a:solidFill>
                <a:latin typeface="Arial"/>
                <a:cs typeface="Arial"/>
              </a:rPr>
              <a:t>donor</a:t>
            </a:r>
            <a:r>
              <a:rPr lang="en-US" sz="1400" dirty="0">
                <a:solidFill>
                  <a:srgbClr val="000000"/>
                </a:solidFill>
                <a:latin typeface="Arial"/>
                <a:cs typeface="Arial"/>
              </a:rPr>
              <a:t> and a </a:t>
            </a:r>
            <a:r>
              <a:rPr lang="en-US" sz="1400" dirty="0">
                <a:solidFill>
                  <a:srgbClr val="0033CC"/>
                </a:solidFill>
                <a:latin typeface="Arial"/>
                <a:cs typeface="Arial"/>
              </a:rPr>
              <a:t>receiver</a:t>
            </a:r>
            <a:r>
              <a:rPr lang="en-US" sz="1400" dirty="0">
                <a:solidFill>
                  <a:srgbClr val="000000"/>
                </a:solidFill>
                <a:latin typeface="Arial"/>
                <a:cs typeface="Arial"/>
              </a:rPr>
              <a:t> grid.</a:t>
            </a:r>
          </a:p>
          <a:p>
            <a:pPr algn="l"/>
            <a:endParaRPr lang="en-US" sz="1400" b="0" dirty="0">
              <a:solidFill>
                <a:srgbClr val="000000"/>
              </a:solidFill>
              <a:latin typeface="Arial"/>
              <a:cs typeface="Arial"/>
            </a:endParaRPr>
          </a:p>
          <a:p>
            <a:pPr algn="l"/>
            <a:r>
              <a:rPr lang="en-US" sz="1400" dirty="0">
                <a:solidFill>
                  <a:srgbClr val="DC0000"/>
                </a:solidFill>
                <a:latin typeface="Arial"/>
                <a:cs typeface="Arial"/>
              </a:rPr>
              <a:t>Contact Points: </a:t>
            </a:r>
            <a:r>
              <a:rPr lang="en-US" sz="1400" dirty="0">
                <a:solidFill>
                  <a:srgbClr val="000000"/>
                </a:solidFill>
                <a:latin typeface="Arial"/>
                <a:cs typeface="Arial"/>
              </a:rPr>
              <a:t>Grid cells inside a contact region. Since ROMS governing equations are solved in an Arakawa </a:t>
            </a:r>
            <a:r>
              <a:rPr lang="en-US" sz="1400" dirty="0">
                <a:solidFill>
                  <a:srgbClr val="0033CC"/>
                </a:solidFill>
                <a:latin typeface="Arial"/>
                <a:cs typeface="Arial"/>
              </a:rPr>
              <a:t>C-grid</a:t>
            </a:r>
            <a:r>
              <a:rPr lang="en-US" sz="1400" dirty="0">
                <a:solidFill>
                  <a:srgbClr val="000000"/>
                </a:solidFill>
                <a:latin typeface="Arial"/>
                <a:cs typeface="Arial"/>
              </a:rPr>
              <a:t>, there are contact points at </a:t>
            </a:r>
            <a:r>
              <a:rPr lang="en-US" sz="1400" dirty="0" err="1">
                <a:solidFill>
                  <a:srgbClr val="0033CC"/>
                </a:solidFill>
                <a:latin typeface="Arial"/>
                <a:cs typeface="Arial"/>
              </a:rPr>
              <a:t>ρ</a:t>
            </a:r>
            <a:r>
              <a:rPr lang="en-US" sz="1400" dirty="0">
                <a:solidFill>
                  <a:srgbClr val="000000"/>
                </a:solidFill>
                <a:latin typeface="Arial"/>
                <a:cs typeface="Arial"/>
              </a:rPr>
              <a:t>-, </a:t>
            </a:r>
            <a:r>
              <a:rPr lang="en-US" sz="1400" dirty="0" err="1">
                <a:solidFill>
                  <a:srgbClr val="0033CC"/>
                </a:solidFill>
                <a:latin typeface="Arial"/>
                <a:cs typeface="Arial"/>
              </a:rPr>
              <a:t>Ψ</a:t>
            </a:r>
            <a:r>
              <a:rPr lang="en-US" sz="1400" dirty="0">
                <a:solidFill>
                  <a:srgbClr val="000000"/>
                </a:solidFill>
                <a:latin typeface="Arial"/>
                <a:cs typeface="Arial"/>
              </a:rPr>
              <a:t>-, </a:t>
            </a:r>
            <a:r>
              <a:rPr lang="en-US" sz="1400" dirty="0">
                <a:solidFill>
                  <a:srgbClr val="0033CC"/>
                </a:solidFill>
                <a:latin typeface="Arial"/>
                <a:cs typeface="Arial"/>
              </a:rPr>
              <a:t>u</a:t>
            </a:r>
            <a:r>
              <a:rPr lang="en-US" sz="1400" dirty="0">
                <a:solidFill>
                  <a:srgbClr val="000000"/>
                </a:solidFill>
                <a:latin typeface="Arial"/>
                <a:cs typeface="Arial"/>
              </a:rPr>
              <a:t>-, and </a:t>
            </a:r>
            <a:r>
              <a:rPr lang="en-US" sz="1400" dirty="0">
                <a:solidFill>
                  <a:srgbClr val="0033CC"/>
                </a:solidFill>
                <a:latin typeface="Arial"/>
                <a:cs typeface="Arial"/>
              </a:rPr>
              <a:t>v</a:t>
            </a:r>
            <a:r>
              <a:rPr lang="en-US" sz="1400" dirty="0">
                <a:solidFill>
                  <a:srgbClr val="000000"/>
                </a:solidFill>
                <a:latin typeface="Arial"/>
                <a:cs typeface="Arial"/>
              </a:rPr>
              <a:t>-points. However, the </a:t>
            </a:r>
            <a:r>
              <a:rPr lang="en-US" sz="1400" dirty="0" err="1">
                <a:solidFill>
                  <a:srgbClr val="0033CC"/>
                </a:solidFill>
                <a:latin typeface="Arial"/>
                <a:cs typeface="Arial"/>
              </a:rPr>
              <a:t>Ψ</a:t>
            </a:r>
            <a:r>
              <a:rPr lang="en-US" sz="1400" dirty="0">
                <a:solidFill>
                  <a:srgbClr val="000000"/>
                </a:solidFill>
                <a:latin typeface="Arial"/>
                <a:cs typeface="Arial"/>
              </a:rPr>
              <a:t>-points are only used to define the physical grid perimeters within a contact region. </a:t>
            </a:r>
            <a:r>
              <a:rPr lang="en-US" sz="1400" dirty="0" smtClean="0">
                <a:solidFill>
                  <a:srgbClr val="000000"/>
                </a:solidFill>
                <a:latin typeface="Arial"/>
                <a:cs typeface="Arial"/>
              </a:rPr>
              <a:t>Since </a:t>
            </a:r>
            <a:r>
              <a:rPr lang="en-US" sz="1400" dirty="0">
                <a:solidFill>
                  <a:srgbClr val="000000"/>
                </a:solidFill>
                <a:latin typeface="Arial"/>
                <a:cs typeface="Arial"/>
              </a:rPr>
              <a:t>the </a:t>
            </a:r>
            <a:r>
              <a:rPr lang="en-US" sz="1400" dirty="0">
                <a:solidFill>
                  <a:srgbClr val="0033CC"/>
                </a:solidFill>
                <a:latin typeface="Arial"/>
                <a:cs typeface="Arial"/>
              </a:rPr>
              <a:t>C-grid</a:t>
            </a:r>
            <a:r>
              <a:rPr lang="en-US" sz="1400" dirty="0">
                <a:solidFill>
                  <a:srgbClr val="000000"/>
                </a:solidFill>
                <a:latin typeface="Arial"/>
                <a:cs typeface="Arial"/>
              </a:rPr>
              <a:t> stencil indices in ROMS are left-bottom </a:t>
            </a:r>
            <a:r>
              <a:rPr lang="en-US" sz="1400" dirty="0" smtClean="0">
                <a:solidFill>
                  <a:srgbClr val="000000"/>
                </a:solidFill>
                <a:latin typeface="Arial"/>
                <a:cs typeface="Arial"/>
              </a:rPr>
              <a:t>ordered, </a:t>
            </a:r>
            <a:r>
              <a:rPr lang="en-US" sz="1400" dirty="0">
                <a:solidFill>
                  <a:srgbClr val="000000"/>
                </a:solidFill>
                <a:latin typeface="Arial"/>
                <a:cs typeface="Arial"/>
              </a:rPr>
              <a:t>there are always </a:t>
            </a:r>
            <a:r>
              <a:rPr lang="en-US" sz="1400" dirty="0">
                <a:solidFill>
                  <a:srgbClr val="0033CC"/>
                </a:solidFill>
                <a:latin typeface="Arial"/>
                <a:cs typeface="Arial"/>
              </a:rPr>
              <a:t>4 </a:t>
            </a:r>
            <a:r>
              <a:rPr lang="en-US" sz="1400" dirty="0" err="1">
                <a:solidFill>
                  <a:srgbClr val="0033CC"/>
                </a:solidFill>
                <a:latin typeface="Arial"/>
                <a:cs typeface="Arial"/>
              </a:rPr>
              <a:t>ρ</a:t>
            </a:r>
            <a:r>
              <a:rPr lang="en-US" sz="1400" dirty="0">
                <a:solidFill>
                  <a:srgbClr val="000000"/>
                </a:solidFill>
                <a:latin typeface="Arial"/>
                <a:cs typeface="Arial"/>
              </a:rPr>
              <a:t> contact points at the left and bottom side of the contact region. On the other hand, there </a:t>
            </a:r>
            <a:r>
              <a:rPr lang="en-US" sz="1400" dirty="0" smtClean="0">
                <a:solidFill>
                  <a:srgbClr val="000000"/>
                </a:solidFill>
                <a:latin typeface="Arial"/>
                <a:cs typeface="Arial"/>
              </a:rPr>
              <a:t>are </a:t>
            </a:r>
            <a:r>
              <a:rPr lang="en-US" sz="1400" dirty="0">
                <a:solidFill>
                  <a:srgbClr val="0033CC"/>
                </a:solidFill>
                <a:latin typeface="Arial"/>
                <a:cs typeface="Arial"/>
              </a:rPr>
              <a:t>3 </a:t>
            </a:r>
            <a:r>
              <a:rPr lang="en-US" sz="1400" dirty="0" err="1">
                <a:solidFill>
                  <a:srgbClr val="0033CC"/>
                </a:solidFill>
                <a:latin typeface="Arial"/>
                <a:cs typeface="Arial"/>
              </a:rPr>
              <a:t>ρ</a:t>
            </a:r>
            <a:r>
              <a:rPr lang="en-US" sz="1400" dirty="0">
                <a:solidFill>
                  <a:srgbClr val="000000"/>
                </a:solidFill>
                <a:latin typeface="Arial"/>
                <a:cs typeface="Arial"/>
              </a:rPr>
              <a:t> contact points on the right and top side of the contact region.</a:t>
            </a:r>
          </a:p>
          <a:p>
            <a:pPr algn="l"/>
            <a:endParaRPr lang="en-US" sz="1400" dirty="0">
              <a:solidFill>
                <a:srgbClr val="000000"/>
              </a:solidFill>
              <a:latin typeface="Arial"/>
              <a:cs typeface="Arial"/>
            </a:endParaRPr>
          </a:p>
          <a:p>
            <a:pPr algn="l"/>
            <a:r>
              <a:rPr lang="en-US" sz="1400" dirty="0">
                <a:solidFill>
                  <a:srgbClr val="DC0000"/>
                </a:solidFill>
                <a:latin typeface="Arial"/>
                <a:cs typeface="Arial"/>
              </a:rPr>
              <a:t>Donor Grid (dg):</a:t>
            </a:r>
            <a:r>
              <a:rPr lang="en-US" sz="1400" dirty="0">
                <a:solidFill>
                  <a:srgbClr val="000000"/>
                </a:solidFill>
                <a:latin typeface="Arial"/>
                <a:cs typeface="Arial"/>
              </a:rPr>
              <a:t> Data source grid in a nesting contact region. In refinement, the donor grid is used either to interpolate data from coarse to fine grid or to average data from fine to coarse grid (two-way feedback).</a:t>
            </a:r>
          </a:p>
          <a:p>
            <a:pPr algn="l"/>
            <a:endParaRPr lang="en-US" sz="1400" dirty="0">
              <a:solidFill>
                <a:srgbClr val="000000"/>
              </a:solidFill>
              <a:latin typeface="Arial"/>
              <a:cs typeface="Arial"/>
            </a:endParaRPr>
          </a:p>
          <a:p>
            <a:pPr algn="l"/>
            <a:r>
              <a:rPr lang="en-US" sz="1400" dirty="0">
                <a:solidFill>
                  <a:srgbClr val="DC0000"/>
                </a:solidFill>
                <a:latin typeface="Arial"/>
                <a:cs typeface="Arial"/>
              </a:rPr>
              <a:t>Receiver Grid (</a:t>
            </a:r>
            <a:r>
              <a:rPr lang="en-US" sz="1400" dirty="0" err="1">
                <a:solidFill>
                  <a:srgbClr val="DC0000"/>
                </a:solidFill>
                <a:latin typeface="Arial"/>
                <a:cs typeface="Arial"/>
              </a:rPr>
              <a:t>rg</a:t>
            </a:r>
            <a:r>
              <a:rPr lang="en-US" sz="1400" dirty="0">
                <a:solidFill>
                  <a:srgbClr val="DC0000"/>
                </a:solidFill>
                <a:latin typeface="Arial"/>
                <a:cs typeface="Arial"/>
              </a:rPr>
              <a:t>):</a:t>
            </a:r>
            <a:r>
              <a:rPr lang="en-US" sz="1400" dirty="0">
                <a:solidFill>
                  <a:srgbClr val="000000"/>
                </a:solidFill>
                <a:latin typeface="Arial"/>
                <a:cs typeface="Arial"/>
              </a:rPr>
              <a:t> Data recipient grid in a nesting contact region. In refinement, the contact points of the finer receiver grid are interpolated using the coarser donor data from the grid cell containing the contact point. The interpolation can be linear or quadratic. </a:t>
            </a:r>
            <a:r>
              <a:rPr lang="en-US" sz="1400" dirty="0" smtClean="0">
                <a:solidFill>
                  <a:srgbClr val="000000"/>
                </a:solidFill>
                <a:latin typeface="Arial"/>
                <a:cs typeface="Arial"/>
              </a:rPr>
              <a:t>In </a:t>
            </a:r>
            <a:r>
              <a:rPr lang="en-US" sz="1400" dirty="0">
                <a:solidFill>
                  <a:srgbClr val="0033CC"/>
                </a:solidFill>
                <a:latin typeface="Arial"/>
                <a:cs typeface="Arial"/>
              </a:rPr>
              <a:t>two-way</a:t>
            </a:r>
            <a:r>
              <a:rPr lang="en-US" sz="1400" dirty="0">
                <a:solidFill>
                  <a:srgbClr val="000000"/>
                </a:solidFill>
                <a:latin typeface="Arial"/>
                <a:cs typeface="Arial"/>
              </a:rPr>
              <a:t> nesting, when the coarse grid is the receiver grid the finer grid solution is averaged within the coarse cell. The coarse grid cell value is replaced with the finer grid averaged solution. This takes place in routine </a:t>
            </a:r>
            <a:r>
              <a:rPr lang="en-US" sz="1400" dirty="0">
                <a:solidFill>
                  <a:srgbClr val="0033CC"/>
                </a:solidFill>
                <a:latin typeface="Arial"/>
                <a:cs typeface="Arial"/>
              </a:rPr>
              <a:t>fine2coarse</a:t>
            </a:r>
            <a:r>
              <a:rPr lang="en-US" sz="1400" dirty="0">
                <a:solidFill>
                  <a:srgbClr val="000000"/>
                </a:solidFill>
                <a:latin typeface="Arial"/>
                <a:cs typeface="Arial"/>
              </a:rPr>
              <a:t>.</a:t>
            </a:r>
          </a:p>
          <a:p>
            <a:pPr algn="l"/>
            <a:endParaRPr lang="en-US" sz="1400" dirty="0">
              <a:solidFill>
                <a:srgbClr val="000000"/>
              </a:solidFill>
              <a:latin typeface="Arial"/>
              <a:cs typeface="Arial"/>
            </a:endParaRPr>
          </a:p>
          <a:p>
            <a:pPr algn="l"/>
            <a:r>
              <a:rPr lang="en-US" sz="1400" dirty="0" smtClean="0">
                <a:solidFill>
                  <a:srgbClr val="DC0000"/>
                </a:solidFill>
                <a:latin typeface="Arial"/>
                <a:cs typeface="Arial"/>
              </a:rPr>
              <a:t>Nesting </a:t>
            </a:r>
            <a:r>
              <a:rPr lang="en-US" sz="1400" dirty="0">
                <a:solidFill>
                  <a:srgbClr val="DC0000"/>
                </a:solidFill>
                <a:latin typeface="Arial"/>
                <a:cs typeface="Arial"/>
              </a:rPr>
              <a:t>Layer:</a:t>
            </a:r>
            <a:r>
              <a:rPr lang="en-US" sz="1400" dirty="0">
                <a:solidFill>
                  <a:srgbClr val="000000"/>
                </a:solidFill>
                <a:latin typeface="Arial"/>
                <a:cs typeface="Arial"/>
              </a:rPr>
              <a:t> Nested grids time-step arrangement and order for the ROMS numerical kernel. It is directly related to the time-step size (</a:t>
            </a:r>
            <a:r>
              <a:rPr lang="en-US" sz="1400" dirty="0" err="1">
                <a:solidFill>
                  <a:srgbClr val="0033CC"/>
                </a:solidFill>
                <a:latin typeface="Arial"/>
                <a:cs typeface="Arial"/>
              </a:rPr>
              <a:t>dt</a:t>
            </a:r>
            <a:r>
              <a:rPr lang="en-US" sz="1400" dirty="0">
                <a:solidFill>
                  <a:srgbClr val="000000"/>
                </a:solidFill>
                <a:latin typeface="Arial"/>
                <a:cs typeface="Arial"/>
              </a:rPr>
              <a:t>) for each nested grid. The number of nested layers, </a:t>
            </a:r>
            <a:r>
              <a:rPr lang="en-US" sz="1400" dirty="0" err="1">
                <a:solidFill>
                  <a:srgbClr val="0033CC"/>
                </a:solidFill>
                <a:latin typeface="Arial"/>
                <a:cs typeface="Arial"/>
              </a:rPr>
              <a:t>NestLayers</a:t>
            </a:r>
            <a:r>
              <a:rPr lang="en-US" sz="1400" dirty="0">
                <a:solidFill>
                  <a:srgbClr val="000000"/>
                </a:solidFill>
                <a:latin typeface="Arial"/>
                <a:cs typeface="Arial"/>
              </a:rPr>
              <a:t>, is specified in standard input script (</a:t>
            </a:r>
            <a:r>
              <a:rPr lang="en-US" sz="1400" dirty="0" err="1">
                <a:solidFill>
                  <a:srgbClr val="0033CC"/>
                </a:solidFill>
                <a:latin typeface="Arial"/>
                <a:cs typeface="Arial"/>
              </a:rPr>
              <a:t>ocean.in</a:t>
            </a:r>
            <a:r>
              <a:rPr lang="en-US" sz="1400" dirty="0">
                <a:solidFill>
                  <a:srgbClr val="000000"/>
                </a:solidFill>
                <a:latin typeface="Arial"/>
                <a:cs typeface="Arial"/>
              </a:rPr>
              <a:t>) and should be equal to the different number of time-step size (</a:t>
            </a:r>
            <a:r>
              <a:rPr lang="en-US" sz="1400" dirty="0" err="1">
                <a:solidFill>
                  <a:srgbClr val="0033CC"/>
                </a:solidFill>
                <a:latin typeface="Arial"/>
                <a:cs typeface="Arial"/>
              </a:rPr>
              <a:t>dt</a:t>
            </a:r>
            <a:r>
              <a:rPr lang="en-US" sz="1400" dirty="0">
                <a:solidFill>
                  <a:srgbClr val="000000"/>
                </a:solidFill>
                <a:latin typeface="Arial"/>
                <a:cs typeface="Arial"/>
              </a:rPr>
              <a:t>). </a:t>
            </a:r>
          </a:p>
        </p:txBody>
      </p:sp>
    </p:spTree>
    <p:extLst>
      <p:ext uri="{BB962C8B-B14F-4D97-AF65-F5344CB8AC3E}">
        <p14:creationId xmlns:p14="http://schemas.microsoft.com/office/powerpoint/2010/main" val="3369047198"/>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Text Box 4"/>
          <p:cNvSpPr txBox="1">
            <a:spLocks noChangeArrowheads="1"/>
          </p:cNvSpPr>
          <p:nvPr/>
        </p:nvSpPr>
        <p:spPr bwMode="auto">
          <a:xfrm>
            <a:off x="1104747" y="0"/>
            <a:ext cx="6929751" cy="461665"/>
          </a:xfrm>
          <a:prstGeom prst="rect">
            <a:avLst/>
          </a:prstGeom>
          <a:noFill/>
          <a:ln w="9525">
            <a:noFill/>
            <a:miter lim="800000"/>
            <a:headEnd/>
            <a:tailEnd/>
          </a:ln>
        </p:spPr>
        <p:txBody>
          <a:bodyPr wrap="none">
            <a:spAutoFit/>
          </a:bodyPr>
          <a:lstStyle/>
          <a:p>
            <a:pPr eaLnBrk="1" hangingPunct="1"/>
            <a:r>
              <a:rPr lang="en-US" sz="2400" b="0" dirty="0">
                <a:solidFill>
                  <a:srgbClr val="DC0000"/>
                </a:solidFill>
                <a:effectLst>
                  <a:outerShdw blurRad="38100" dist="38100" dir="2700000" algn="tl">
                    <a:srgbClr val="000000">
                      <a:alpha val="43137"/>
                    </a:srgbClr>
                  </a:outerShdw>
                </a:effectLst>
                <a:latin typeface="Arial Black" charset="0"/>
              </a:rPr>
              <a:t>Standard Input File: </a:t>
            </a:r>
            <a:r>
              <a:rPr lang="en-US" sz="2400" b="0" dirty="0" smtClean="0">
                <a:solidFill>
                  <a:srgbClr val="DC0000"/>
                </a:solidFill>
                <a:effectLst>
                  <a:outerShdw blurRad="38100" dist="38100" dir="2700000" algn="tl">
                    <a:srgbClr val="000000">
                      <a:alpha val="43137"/>
                    </a:srgbClr>
                  </a:outerShdw>
                </a:effectLst>
                <a:latin typeface="Arial Black" charset="0"/>
              </a:rPr>
              <a:t>Rivers and Sponges</a:t>
            </a:r>
            <a:endParaRPr lang="en-US" sz="2400" b="0" dirty="0">
              <a:solidFill>
                <a:srgbClr val="DC0000"/>
              </a:solidFill>
              <a:effectLst>
                <a:outerShdw blurRad="38100" dist="38100" dir="2700000" algn="tl">
                  <a:srgbClr val="000000">
                    <a:alpha val="43137"/>
                  </a:srgbClr>
                </a:outerShdw>
              </a:effectLst>
              <a:latin typeface="Arial Black" charset="0"/>
            </a:endParaRPr>
          </a:p>
        </p:txBody>
      </p:sp>
      <p:sp>
        <p:nvSpPr>
          <p:cNvPr id="2" name="TextBox 1"/>
          <p:cNvSpPr txBox="1"/>
          <p:nvPr/>
        </p:nvSpPr>
        <p:spPr>
          <a:xfrm>
            <a:off x="76200" y="3733800"/>
            <a:ext cx="9067800" cy="1169551"/>
          </a:xfrm>
          <a:prstGeom prst="rect">
            <a:avLst/>
          </a:prstGeom>
          <a:noFill/>
        </p:spPr>
        <p:txBody>
          <a:bodyPr wrap="square" rtlCol="0">
            <a:spAutoFit/>
          </a:bodyPr>
          <a:lstStyle/>
          <a:p>
            <a:pPr algn="l"/>
            <a:r>
              <a:rPr lang="en-US" sz="1400" dirty="0" smtClean="0">
                <a:latin typeface="+mn-lt"/>
                <a:cs typeface="Courier"/>
              </a:rPr>
              <a:t>Logical </a:t>
            </a:r>
            <a:r>
              <a:rPr lang="en-US" sz="1400" dirty="0">
                <a:latin typeface="+mn-lt"/>
                <a:cs typeface="Courier"/>
              </a:rPr>
              <a:t>switches (TRUE/FALSE) to increase/decrease </a:t>
            </a:r>
            <a:r>
              <a:rPr lang="en-US" sz="1400" dirty="0" smtClean="0">
                <a:latin typeface="+mn-lt"/>
                <a:cs typeface="Courier"/>
              </a:rPr>
              <a:t>horizontal viscosity </a:t>
            </a:r>
            <a:r>
              <a:rPr lang="en-US" sz="1400" dirty="0">
                <a:latin typeface="+mn-lt"/>
                <a:cs typeface="Courier"/>
              </a:rPr>
              <a:t>and/or diffusivity in specific areas of </a:t>
            </a:r>
            <a:r>
              <a:rPr lang="en-US" sz="1400" dirty="0" smtClean="0">
                <a:latin typeface="+mn-lt"/>
                <a:cs typeface="Courier"/>
              </a:rPr>
              <a:t>the  application </a:t>
            </a:r>
            <a:r>
              <a:rPr lang="en-US" sz="1400" dirty="0">
                <a:latin typeface="+mn-lt"/>
                <a:cs typeface="Courier"/>
              </a:rPr>
              <a:t>domain (</a:t>
            </a:r>
            <a:r>
              <a:rPr lang="en-US" sz="1400" dirty="0" smtClean="0">
                <a:latin typeface="+mn-lt"/>
                <a:cs typeface="Courier"/>
              </a:rPr>
              <a:t>like sponge </a:t>
            </a:r>
            <a:r>
              <a:rPr lang="en-US" sz="1400" dirty="0">
                <a:latin typeface="+mn-lt"/>
                <a:cs typeface="Courier"/>
              </a:rPr>
              <a:t>areas) for the </a:t>
            </a:r>
            <a:r>
              <a:rPr lang="en-US" sz="1400" dirty="0" smtClean="0">
                <a:latin typeface="+mn-lt"/>
                <a:cs typeface="Courier"/>
              </a:rPr>
              <a:t>desired </a:t>
            </a:r>
            <a:r>
              <a:rPr lang="en-US" sz="1400" dirty="0">
                <a:latin typeface="+mn-lt"/>
                <a:cs typeface="Courier"/>
              </a:rPr>
              <a:t>application grid.</a:t>
            </a:r>
          </a:p>
          <a:p>
            <a:pPr algn="l"/>
            <a:endParaRPr lang="en-US" sz="1400" dirty="0">
              <a:latin typeface="+mn-lt"/>
              <a:cs typeface="Courier"/>
            </a:endParaRPr>
          </a:p>
          <a:p>
            <a:pPr algn="l"/>
            <a:r>
              <a:rPr lang="en-US" sz="1400" dirty="0">
                <a:latin typeface="+mn-lt"/>
                <a:cs typeface="Courier"/>
              </a:rPr>
              <a:t>    </a:t>
            </a:r>
            <a:r>
              <a:rPr lang="en-US" sz="1400" dirty="0" smtClean="0">
                <a:latin typeface="+mn-lt"/>
                <a:cs typeface="Courier"/>
              </a:rPr>
              <a:t>  </a:t>
            </a:r>
            <a:r>
              <a:rPr lang="en-US" sz="1400" dirty="0" err="1" smtClean="0">
                <a:solidFill>
                  <a:srgbClr val="0033CC"/>
                </a:solidFill>
                <a:latin typeface="+mn-lt"/>
                <a:cs typeface="Courier"/>
              </a:rPr>
              <a:t>LuvSponge</a:t>
            </a:r>
            <a:r>
              <a:rPr lang="en-US" sz="1400" dirty="0" smtClean="0">
                <a:latin typeface="+mn-lt"/>
                <a:cs typeface="Courier"/>
              </a:rPr>
              <a:t> </a:t>
            </a:r>
            <a:r>
              <a:rPr lang="en-US" sz="1400" dirty="0">
                <a:latin typeface="+mn-lt"/>
                <a:cs typeface="Courier"/>
              </a:rPr>
              <a:t>== </a:t>
            </a:r>
            <a:r>
              <a:rPr lang="en-US" sz="1400" dirty="0" smtClean="0">
                <a:solidFill>
                  <a:srgbClr val="000000"/>
                </a:solidFill>
                <a:latin typeface="+mn-lt"/>
                <a:cs typeface="Courier"/>
              </a:rPr>
              <a:t>3*</a:t>
            </a:r>
            <a:r>
              <a:rPr lang="en-US" sz="1400" dirty="0" smtClean="0">
                <a:solidFill>
                  <a:srgbClr val="FF0000"/>
                </a:solidFill>
                <a:latin typeface="+mn-lt"/>
                <a:cs typeface="Courier"/>
              </a:rPr>
              <a:t>F</a:t>
            </a:r>
            <a:r>
              <a:rPr lang="en-US" sz="1400" dirty="0" smtClean="0">
                <a:latin typeface="+mn-lt"/>
                <a:cs typeface="Courier"/>
              </a:rPr>
              <a:t>                           ! </a:t>
            </a:r>
            <a:r>
              <a:rPr lang="en-US" sz="1400" dirty="0">
                <a:latin typeface="+mn-lt"/>
                <a:cs typeface="Courier"/>
              </a:rPr>
              <a:t>horizontal momentum</a:t>
            </a:r>
          </a:p>
          <a:p>
            <a:pPr algn="l"/>
            <a:r>
              <a:rPr lang="en-US" sz="1400" dirty="0" err="1">
                <a:solidFill>
                  <a:srgbClr val="0033CC"/>
                </a:solidFill>
                <a:latin typeface="+mn-lt"/>
                <a:cs typeface="Courier"/>
              </a:rPr>
              <a:t>LtracerSponge</a:t>
            </a:r>
            <a:r>
              <a:rPr lang="en-US" sz="1400" dirty="0">
                <a:latin typeface="+mn-lt"/>
                <a:cs typeface="Courier"/>
              </a:rPr>
              <a:t> == </a:t>
            </a:r>
            <a:r>
              <a:rPr lang="en-US" sz="1400" dirty="0" smtClean="0">
                <a:solidFill>
                  <a:srgbClr val="000000"/>
                </a:solidFill>
                <a:latin typeface="+mn-lt"/>
                <a:cs typeface="Courier"/>
              </a:rPr>
              <a:t>2*</a:t>
            </a:r>
            <a:r>
              <a:rPr lang="en-US" sz="1400" dirty="0" smtClean="0">
                <a:solidFill>
                  <a:srgbClr val="FF0000"/>
                </a:solidFill>
                <a:latin typeface="+mn-lt"/>
                <a:cs typeface="Courier"/>
              </a:rPr>
              <a:t>F  </a:t>
            </a:r>
            <a:r>
              <a:rPr lang="en-US" sz="1400" dirty="0" smtClean="0">
                <a:solidFill>
                  <a:srgbClr val="000000"/>
                </a:solidFill>
                <a:latin typeface="+mn-lt"/>
                <a:cs typeface="Courier"/>
              </a:rPr>
              <a:t>2*</a:t>
            </a:r>
            <a:r>
              <a:rPr lang="en-US" sz="1400" dirty="0" smtClean="0">
                <a:solidFill>
                  <a:srgbClr val="FF0000"/>
                </a:solidFill>
                <a:latin typeface="+mn-lt"/>
                <a:cs typeface="Courier"/>
              </a:rPr>
              <a:t>F  </a:t>
            </a:r>
            <a:r>
              <a:rPr lang="en-US" sz="1400" dirty="0" smtClean="0">
                <a:solidFill>
                  <a:srgbClr val="000000"/>
                </a:solidFill>
                <a:latin typeface="+mn-lt"/>
                <a:cs typeface="Courier"/>
              </a:rPr>
              <a:t>2*</a:t>
            </a:r>
            <a:r>
              <a:rPr lang="en-US" sz="1400" dirty="0" smtClean="0">
                <a:solidFill>
                  <a:srgbClr val="FF0000"/>
                </a:solidFill>
                <a:latin typeface="+mn-lt"/>
                <a:cs typeface="Courier"/>
              </a:rPr>
              <a:t>F</a:t>
            </a:r>
            <a:r>
              <a:rPr lang="en-US" sz="1400" dirty="0" smtClean="0">
                <a:latin typeface="+mn-lt"/>
                <a:cs typeface="Courier"/>
              </a:rPr>
              <a:t>            ! </a:t>
            </a:r>
            <a:r>
              <a:rPr lang="en-US" sz="1400" dirty="0">
                <a:latin typeface="+mn-lt"/>
                <a:cs typeface="Courier"/>
              </a:rPr>
              <a:t>temperature, salinity, inert</a:t>
            </a:r>
          </a:p>
        </p:txBody>
      </p:sp>
      <p:sp>
        <p:nvSpPr>
          <p:cNvPr id="5" name="TextBox 4"/>
          <p:cNvSpPr txBox="1"/>
          <p:nvPr/>
        </p:nvSpPr>
        <p:spPr>
          <a:xfrm>
            <a:off x="82068" y="838200"/>
            <a:ext cx="9067800" cy="2462213"/>
          </a:xfrm>
          <a:prstGeom prst="rect">
            <a:avLst/>
          </a:prstGeom>
          <a:noFill/>
        </p:spPr>
        <p:txBody>
          <a:bodyPr wrap="square" rtlCol="0">
            <a:spAutoFit/>
          </a:bodyPr>
          <a:lstStyle/>
          <a:p>
            <a:pPr algn="l"/>
            <a:r>
              <a:rPr lang="en-US" sz="1400" dirty="0" smtClean="0">
                <a:latin typeface="+mn-lt"/>
                <a:cs typeface="Courier"/>
              </a:rPr>
              <a:t>Logical </a:t>
            </a:r>
            <a:r>
              <a:rPr lang="en-US" sz="1400" dirty="0">
                <a:latin typeface="+mn-lt"/>
                <a:cs typeface="Courier"/>
              </a:rPr>
              <a:t>switches (TRUE/FALSE) to activate horizontal momentum </a:t>
            </a:r>
            <a:r>
              <a:rPr lang="en-US" sz="1400" dirty="0" smtClean="0">
                <a:latin typeface="+mn-lt"/>
                <a:cs typeface="Courier"/>
              </a:rPr>
              <a:t>transport point </a:t>
            </a:r>
            <a:r>
              <a:rPr lang="en-US" sz="1400" dirty="0">
                <a:latin typeface="+mn-lt"/>
                <a:cs typeface="Courier"/>
              </a:rPr>
              <a:t>Sources/Sinks (like river runoff transport) and mass </a:t>
            </a:r>
            <a:r>
              <a:rPr lang="en-US" sz="1400" dirty="0" smtClean="0">
                <a:latin typeface="+mn-lt"/>
                <a:cs typeface="Courier"/>
              </a:rPr>
              <a:t>point Sources</a:t>
            </a:r>
            <a:r>
              <a:rPr lang="en-US" sz="1400" dirty="0">
                <a:latin typeface="+mn-lt"/>
                <a:cs typeface="Courier"/>
              </a:rPr>
              <a:t>/Sinks (like volume vertical influx), [1:Ngrids].</a:t>
            </a:r>
          </a:p>
          <a:p>
            <a:pPr algn="l"/>
            <a:endParaRPr lang="en-US" sz="1400" dirty="0">
              <a:latin typeface="+mn-lt"/>
              <a:cs typeface="Courier"/>
            </a:endParaRPr>
          </a:p>
          <a:p>
            <a:pPr algn="l"/>
            <a:r>
              <a:rPr lang="en-US" sz="1400" dirty="0">
                <a:latin typeface="+mn-lt"/>
                <a:cs typeface="Courier"/>
              </a:rPr>
              <a:t>      </a:t>
            </a:r>
            <a:r>
              <a:rPr lang="en-US" sz="1400" dirty="0" smtClean="0">
                <a:latin typeface="+mn-lt"/>
                <a:cs typeface="Courier"/>
              </a:rPr>
              <a:t>       </a:t>
            </a:r>
            <a:r>
              <a:rPr lang="en-US" sz="1400" dirty="0" err="1" smtClean="0">
                <a:solidFill>
                  <a:srgbClr val="0033CC"/>
                </a:solidFill>
                <a:latin typeface="+mn-lt"/>
                <a:cs typeface="Courier"/>
              </a:rPr>
              <a:t>LuvSrc</a:t>
            </a:r>
            <a:r>
              <a:rPr lang="en-US" sz="1400" dirty="0" smtClean="0">
                <a:latin typeface="+mn-lt"/>
                <a:cs typeface="Courier"/>
              </a:rPr>
              <a:t> </a:t>
            </a:r>
            <a:r>
              <a:rPr lang="en-US" sz="1400" dirty="0">
                <a:latin typeface="+mn-lt"/>
                <a:cs typeface="Courier"/>
              </a:rPr>
              <a:t>== </a:t>
            </a:r>
            <a:r>
              <a:rPr lang="en-US" sz="1400" dirty="0">
                <a:solidFill>
                  <a:srgbClr val="000000"/>
                </a:solidFill>
                <a:latin typeface="+mn-lt"/>
                <a:cs typeface="Courier"/>
              </a:rPr>
              <a:t>3*</a:t>
            </a:r>
            <a:r>
              <a:rPr lang="en-US" sz="1400" dirty="0">
                <a:solidFill>
                  <a:srgbClr val="FF0000"/>
                </a:solidFill>
                <a:latin typeface="+mn-lt"/>
                <a:cs typeface="Courier"/>
              </a:rPr>
              <a:t>F</a:t>
            </a:r>
            <a:r>
              <a:rPr lang="en-US" sz="1400" dirty="0">
                <a:latin typeface="+mn-lt"/>
                <a:cs typeface="Courier"/>
              </a:rPr>
              <a:t>                  </a:t>
            </a:r>
            <a:r>
              <a:rPr lang="en-US" sz="1400" dirty="0" smtClean="0">
                <a:latin typeface="+mn-lt"/>
                <a:cs typeface="Courier"/>
              </a:rPr>
              <a:t>        ! horizontal </a:t>
            </a:r>
            <a:r>
              <a:rPr lang="en-US" sz="1400" dirty="0">
                <a:latin typeface="+mn-lt"/>
                <a:cs typeface="Courier"/>
              </a:rPr>
              <a:t>momentum transport</a:t>
            </a:r>
          </a:p>
          <a:p>
            <a:pPr algn="l"/>
            <a:r>
              <a:rPr lang="en-US" sz="1400" dirty="0">
                <a:latin typeface="+mn-lt"/>
                <a:cs typeface="Courier"/>
              </a:rPr>
              <a:t>       </a:t>
            </a:r>
            <a:r>
              <a:rPr lang="en-US" sz="1400" dirty="0" smtClean="0">
                <a:latin typeface="+mn-lt"/>
                <a:cs typeface="Courier"/>
              </a:rPr>
              <a:t>       </a:t>
            </a:r>
            <a:r>
              <a:rPr lang="en-US" sz="1400" dirty="0" err="1" smtClean="0">
                <a:solidFill>
                  <a:srgbClr val="0033CC"/>
                </a:solidFill>
                <a:latin typeface="+mn-lt"/>
                <a:cs typeface="Courier"/>
              </a:rPr>
              <a:t>LwSrc</a:t>
            </a:r>
            <a:r>
              <a:rPr lang="en-US" sz="1400" dirty="0" smtClean="0">
                <a:latin typeface="+mn-lt"/>
                <a:cs typeface="Courier"/>
              </a:rPr>
              <a:t> </a:t>
            </a:r>
            <a:r>
              <a:rPr lang="en-US" sz="1400" dirty="0">
                <a:latin typeface="+mn-lt"/>
                <a:cs typeface="Courier"/>
              </a:rPr>
              <a:t>== </a:t>
            </a:r>
            <a:r>
              <a:rPr lang="en-US" sz="1400" dirty="0">
                <a:solidFill>
                  <a:srgbClr val="000000"/>
                </a:solidFill>
                <a:latin typeface="+mn-lt"/>
                <a:cs typeface="Courier"/>
              </a:rPr>
              <a:t>3*</a:t>
            </a:r>
            <a:r>
              <a:rPr lang="en-US" sz="1400" dirty="0">
                <a:solidFill>
                  <a:srgbClr val="FF0000"/>
                </a:solidFill>
                <a:latin typeface="+mn-lt"/>
                <a:cs typeface="Courier"/>
              </a:rPr>
              <a:t>F</a:t>
            </a:r>
            <a:r>
              <a:rPr lang="en-US" sz="1400" dirty="0">
                <a:latin typeface="+mn-lt"/>
                <a:cs typeface="Courier"/>
              </a:rPr>
              <a:t>                     </a:t>
            </a:r>
            <a:r>
              <a:rPr lang="en-US" sz="1400" dirty="0" smtClean="0">
                <a:latin typeface="+mn-lt"/>
                <a:cs typeface="Courier"/>
              </a:rPr>
              <a:t>      ! volume </a:t>
            </a:r>
            <a:r>
              <a:rPr lang="en-US" sz="1400" dirty="0">
                <a:latin typeface="+mn-lt"/>
                <a:cs typeface="Courier"/>
              </a:rPr>
              <a:t>vertical influx</a:t>
            </a:r>
          </a:p>
          <a:p>
            <a:pPr algn="l"/>
            <a:endParaRPr lang="en-US" sz="1400" dirty="0">
              <a:latin typeface="+mn-lt"/>
              <a:cs typeface="Courier"/>
            </a:endParaRPr>
          </a:p>
          <a:p>
            <a:pPr algn="l"/>
            <a:r>
              <a:rPr lang="en-US" sz="1400" dirty="0" smtClean="0">
                <a:latin typeface="+mn-lt"/>
                <a:cs typeface="Courier"/>
              </a:rPr>
              <a:t>Logical </a:t>
            </a:r>
            <a:r>
              <a:rPr lang="en-US" sz="1400" dirty="0">
                <a:latin typeface="+mn-lt"/>
                <a:cs typeface="Courier"/>
              </a:rPr>
              <a:t>switches (TRUE/FALSE) to activate tracers point Sources/</a:t>
            </a:r>
            <a:r>
              <a:rPr lang="en-US" sz="1400" dirty="0" smtClean="0">
                <a:latin typeface="+mn-lt"/>
                <a:cs typeface="Courier"/>
              </a:rPr>
              <a:t>Sinks </a:t>
            </a:r>
            <a:r>
              <a:rPr lang="en-US" sz="1400" dirty="0">
                <a:latin typeface="+mn-lt"/>
                <a:cs typeface="Courier"/>
              </a:rPr>
              <a:t>(like river runoff) and to specify which tracer variables to consider</a:t>
            </a:r>
            <a:r>
              <a:rPr lang="en-US" sz="1400" dirty="0" smtClean="0">
                <a:latin typeface="+mn-lt"/>
                <a:cs typeface="Courier"/>
              </a:rPr>
              <a:t>: </a:t>
            </a:r>
            <a:r>
              <a:rPr lang="en-US" sz="1400" dirty="0">
                <a:latin typeface="+mn-lt"/>
                <a:cs typeface="Courier"/>
              </a:rPr>
              <a:t>[1:NAT+NPT,Ngrids].  See glossary below for details.</a:t>
            </a:r>
          </a:p>
          <a:p>
            <a:pPr algn="l"/>
            <a:endParaRPr lang="en-US" sz="1400" dirty="0">
              <a:latin typeface="+mn-lt"/>
              <a:cs typeface="Courier"/>
            </a:endParaRPr>
          </a:p>
          <a:p>
            <a:pPr algn="l"/>
            <a:r>
              <a:rPr lang="en-US" sz="1400" dirty="0">
                <a:latin typeface="+mn-lt"/>
                <a:cs typeface="Courier"/>
              </a:rPr>
              <a:t>  </a:t>
            </a:r>
            <a:r>
              <a:rPr lang="en-US" sz="1400" dirty="0" err="1">
                <a:solidFill>
                  <a:srgbClr val="0033CC"/>
                </a:solidFill>
                <a:latin typeface="+mn-lt"/>
                <a:cs typeface="Courier"/>
              </a:rPr>
              <a:t>LtracerSrc</a:t>
            </a:r>
            <a:r>
              <a:rPr lang="en-US" sz="1400" dirty="0">
                <a:latin typeface="+mn-lt"/>
                <a:cs typeface="Courier"/>
              </a:rPr>
              <a:t> == </a:t>
            </a:r>
            <a:r>
              <a:rPr lang="en-US" sz="1400" dirty="0">
                <a:solidFill>
                  <a:srgbClr val="000000"/>
                </a:solidFill>
                <a:latin typeface="+mn-lt"/>
                <a:cs typeface="Courier"/>
              </a:rPr>
              <a:t>2*</a:t>
            </a:r>
            <a:r>
              <a:rPr lang="en-US" sz="1400" dirty="0">
                <a:solidFill>
                  <a:srgbClr val="FF0000"/>
                </a:solidFill>
                <a:latin typeface="+mn-lt"/>
                <a:cs typeface="Courier"/>
              </a:rPr>
              <a:t>F </a:t>
            </a:r>
            <a:r>
              <a:rPr lang="en-US" sz="1400" dirty="0">
                <a:solidFill>
                  <a:srgbClr val="000000"/>
                </a:solidFill>
                <a:latin typeface="+mn-lt"/>
                <a:cs typeface="Courier"/>
              </a:rPr>
              <a:t>2*</a:t>
            </a:r>
            <a:r>
              <a:rPr lang="en-US" sz="1400" dirty="0">
                <a:solidFill>
                  <a:srgbClr val="FF0000"/>
                </a:solidFill>
                <a:latin typeface="+mn-lt"/>
                <a:cs typeface="Courier"/>
              </a:rPr>
              <a:t>F </a:t>
            </a:r>
            <a:r>
              <a:rPr lang="en-US" sz="1400" dirty="0">
                <a:solidFill>
                  <a:srgbClr val="000000"/>
                </a:solidFill>
                <a:latin typeface="+mn-lt"/>
                <a:cs typeface="Courier"/>
              </a:rPr>
              <a:t>2</a:t>
            </a:r>
            <a:r>
              <a:rPr lang="en-US" sz="1400" dirty="0">
                <a:solidFill>
                  <a:srgbClr val="FF0000"/>
                </a:solidFill>
                <a:latin typeface="+mn-lt"/>
                <a:cs typeface="Courier"/>
              </a:rPr>
              <a:t>*F</a:t>
            </a:r>
            <a:r>
              <a:rPr lang="en-US" sz="1400" dirty="0">
                <a:latin typeface="+mn-lt"/>
                <a:cs typeface="Courier"/>
              </a:rPr>
              <a:t>               </a:t>
            </a:r>
            <a:r>
              <a:rPr lang="en-US" sz="1400" dirty="0" smtClean="0">
                <a:latin typeface="+mn-lt"/>
                <a:cs typeface="Courier"/>
              </a:rPr>
              <a:t>   </a:t>
            </a:r>
            <a:r>
              <a:rPr lang="en-US" sz="1400" dirty="0">
                <a:latin typeface="+mn-lt"/>
                <a:cs typeface="Courier"/>
              </a:rPr>
              <a:t>! temperature, salinity, inert</a:t>
            </a:r>
          </a:p>
          <a:p>
            <a:pPr algn="l"/>
            <a:endParaRPr lang="en-US" sz="1400" dirty="0">
              <a:latin typeface="+mn-lt"/>
              <a:cs typeface="Courier"/>
            </a:endParaRPr>
          </a:p>
        </p:txBody>
      </p:sp>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275" name="Text Box 3"/>
          <p:cNvSpPr txBox="1">
            <a:spLocks noChangeArrowheads="1"/>
          </p:cNvSpPr>
          <p:nvPr/>
        </p:nvSpPr>
        <p:spPr bwMode="auto">
          <a:xfrm>
            <a:off x="0" y="0"/>
            <a:ext cx="9144000" cy="461665"/>
          </a:xfrm>
          <a:prstGeom prst="rect">
            <a:avLst/>
          </a:prstGeom>
          <a:noFill/>
          <a:ln w="9525">
            <a:noFill/>
            <a:miter lim="800000"/>
            <a:headEnd/>
            <a:tailEnd/>
          </a:ln>
        </p:spPr>
        <p:txBody>
          <a:bodyPr wrap="square">
            <a:spAutoFit/>
          </a:bodyPr>
          <a:lstStyle/>
          <a:p>
            <a:pPr eaLnBrk="1" hangingPunct="1"/>
            <a:r>
              <a:rPr lang="en-US" sz="2400" b="0" dirty="0" smtClean="0">
                <a:solidFill>
                  <a:srgbClr val="DC0000"/>
                </a:solidFill>
                <a:effectLst>
                  <a:outerShdw blurRad="38100" dist="38100" dir="2700000" algn="tl">
                    <a:srgbClr val="000000">
                      <a:alpha val="43137"/>
                    </a:srgbClr>
                  </a:outerShdw>
                </a:effectLst>
                <a:latin typeface="Arial Black" charset="0"/>
              </a:rPr>
              <a:t>Viscosity and Diffusion Sponges</a:t>
            </a:r>
            <a:endParaRPr lang="en-US" sz="2400" b="0" dirty="0">
              <a:solidFill>
                <a:srgbClr val="DC0000"/>
              </a:solidFill>
              <a:effectLst>
                <a:outerShdw blurRad="38100" dist="38100" dir="2700000" algn="tl">
                  <a:srgbClr val="000000">
                    <a:alpha val="43137"/>
                  </a:srgbClr>
                </a:outerShdw>
              </a:effectLst>
              <a:latin typeface="Arial Black" charset="0"/>
            </a:endParaRPr>
          </a:p>
        </p:txBody>
      </p:sp>
      <p:sp>
        <p:nvSpPr>
          <p:cNvPr id="2" name="TextBox 1"/>
          <p:cNvSpPr txBox="1"/>
          <p:nvPr/>
        </p:nvSpPr>
        <p:spPr>
          <a:xfrm>
            <a:off x="457200" y="1066800"/>
            <a:ext cx="3552638" cy="523220"/>
          </a:xfrm>
          <a:prstGeom prst="rect">
            <a:avLst/>
          </a:prstGeom>
          <a:noFill/>
        </p:spPr>
        <p:txBody>
          <a:bodyPr wrap="none" rtlCol="0">
            <a:spAutoFit/>
          </a:bodyPr>
          <a:lstStyle/>
          <a:p>
            <a:pPr algn="l"/>
            <a:r>
              <a:rPr lang="en-US" sz="1400" dirty="0">
                <a:solidFill>
                  <a:srgbClr val="FF0000"/>
                </a:solidFill>
                <a:latin typeface="+mn-lt"/>
                <a:cs typeface="Courier"/>
              </a:rPr>
              <a:t>visc2_r(</a:t>
            </a:r>
            <a:r>
              <a:rPr lang="en-US" sz="1400" dirty="0" err="1">
                <a:solidFill>
                  <a:srgbClr val="FF0000"/>
                </a:solidFill>
                <a:latin typeface="+mn-lt"/>
                <a:cs typeface="Courier"/>
              </a:rPr>
              <a:t>i,j</a:t>
            </a:r>
            <a:r>
              <a:rPr lang="en-US" sz="1400" dirty="0">
                <a:solidFill>
                  <a:srgbClr val="FF0000"/>
                </a:solidFill>
                <a:latin typeface="+mn-lt"/>
                <a:cs typeface="Courier"/>
              </a:rPr>
              <a:t>) </a:t>
            </a:r>
            <a:r>
              <a:rPr lang="en-US" sz="1400" dirty="0">
                <a:latin typeface="+mn-lt"/>
                <a:cs typeface="Courier"/>
              </a:rPr>
              <a:t>= </a:t>
            </a:r>
            <a:r>
              <a:rPr lang="en-US" sz="1400" dirty="0" err="1">
                <a:solidFill>
                  <a:srgbClr val="FF0000"/>
                </a:solidFill>
                <a:latin typeface="+mn-lt"/>
                <a:cs typeface="Courier"/>
              </a:rPr>
              <a:t>visc_factor</a:t>
            </a:r>
            <a:r>
              <a:rPr lang="en-US" sz="1400" dirty="0">
                <a:solidFill>
                  <a:srgbClr val="FF0000"/>
                </a:solidFill>
                <a:latin typeface="+mn-lt"/>
                <a:cs typeface="Courier"/>
              </a:rPr>
              <a:t>(</a:t>
            </a:r>
            <a:r>
              <a:rPr lang="en-US" sz="1400" dirty="0" err="1">
                <a:solidFill>
                  <a:srgbClr val="FF0000"/>
                </a:solidFill>
                <a:latin typeface="+mn-lt"/>
                <a:cs typeface="Courier"/>
              </a:rPr>
              <a:t>i,j</a:t>
            </a:r>
            <a:r>
              <a:rPr lang="en-US" sz="1400" dirty="0">
                <a:solidFill>
                  <a:srgbClr val="FF0000"/>
                </a:solidFill>
                <a:latin typeface="+mn-lt"/>
                <a:cs typeface="Courier"/>
              </a:rPr>
              <a:t>)</a:t>
            </a:r>
            <a:r>
              <a:rPr lang="en-US" sz="1400" dirty="0">
                <a:latin typeface="+mn-lt"/>
                <a:cs typeface="Courier"/>
              </a:rPr>
              <a:t> * </a:t>
            </a:r>
            <a:r>
              <a:rPr lang="en-US" sz="1400" dirty="0">
                <a:solidFill>
                  <a:srgbClr val="FF0000"/>
                </a:solidFill>
                <a:latin typeface="+mn-lt"/>
                <a:cs typeface="Courier"/>
              </a:rPr>
              <a:t>visc2_r(</a:t>
            </a:r>
            <a:r>
              <a:rPr lang="en-US" sz="1400" dirty="0" err="1">
                <a:solidFill>
                  <a:srgbClr val="FF0000"/>
                </a:solidFill>
                <a:latin typeface="+mn-lt"/>
                <a:cs typeface="Courier"/>
              </a:rPr>
              <a:t>i,j</a:t>
            </a:r>
            <a:r>
              <a:rPr lang="en-US" sz="1400" dirty="0" smtClean="0">
                <a:solidFill>
                  <a:srgbClr val="FF0000"/>
                </a:solidFill>
                <a:latin typeface="+mn-lt"/>
                <a:cs typeface="Courier"/>
              </a:rPr>
              <a:t>)</a:t>
            </a:r>
          </a:p>
          <a:p>
            <a:pPr algn="l"/>
            <a:r>
              <a:rPr lang="en-US" sz="1400" dirty="0" smtClean="0">
                <a:solidFill>
                  <a:srgbClr val="FF0000"/>
                </a:solidFill>
                <a:latin typeface="+mn-lt"/>
                <a:cs typeface="Courier"/>
              </a:rPr>
              <a:t>visc4_r</a:t>
            </a:r>
            <a:r>
              <a:rPr lang="en-US" sz="1400" dirty="0">
                <a:solidFill>
                  <a:srgbClr val="FF0000"/>
                </a:solidFill>
                <a:latin typeface="+mn-lt"/>
                <a:cs typeface="Courier"/>
              </a:rPr>
              <a:t>(</a:t>
            </a:r>
            <a:r>
              <a:rPr lang="en-US" sz="1400" dirty="0" err="1">
                <a:solidFill>
                  <a:srgbClr val="FF0000"/>
                </a:solidFill>
                <a:latin typeface="+mn-lt"/>
                <a:cs typeface="Courier"/>
              </a:rPr>
              <a:t>i,j</a:t>
            </a:r>
            <a:r>
              <a:rPr lang="en-US" sz="1400" dirty="0">
                <a:solidFill>
                  <a:srgbClr val="FF0000"/>
                </a:solidFill>
                <a:latin typeface="+mn-lt"/>
                <a:cs typeface="Courier"/>
              </a:rPr>
              <a:t>)</a:t>
            </a:r>
            <a:r>
              <a:rPr lang="en-US" sz="1400" dirty="0">
                <a:latin typeface="+mn-lt"/>
                <a:cs typeface="Courier"/>
              </a:rPr>
              <a:t> = </a:t>
            </a:r>
            <a:r>
              <a:rPr lang="en-US" sz="1400" dirty="0" err="1" smtClean="0">
                <a:solidFill>
                  <a:srgbClr val="FF0000"/>
                </a:solidFill>
                <a:latin typeface="+mn-lt"/>
                <a:cs typeface="Courier"/>
              </a:rPr>
              <a:t>visc_factor</a:t>
            </a:r>
            <a:r>
              <a:rPr lang="en-US" sz="1400" dirty="0">
                <a:solidFill>
                  <a:srgbClr val="FF0000"/>
                </a:solidFill>
                <a:latin typeface="+mn-lt"/>
                <a:cs typeface="Courier"/>
              </a:rPr>
              <a:t>(</a:t>
            </a:r>
            <a:r>
              <a:rPr lang="en-US" sz="1400" dirty="0" err="1">
                <a:solidFill>
                  <a:srgbClr val="FF0000"/>
                </a:solidFill>
                <a:latin typeface="+mn-lt"/>
                <a:cs typeface="Courier"/>
              </a:rPr>
              <a:t>i,j</a:t>
            </a:r>
            <a:r>
              <a:rPr lang="en-US" sz="1400" dirty="0">
                <a:solidFill>
                  <a:srgbClr val="FF0000"/>
                </a:solidFill>
                <a:latin typeface="+mn-lt"/>
                <a:cs typeface="Courier"/>
              </a:rPr>
              <a:t>)</a:t>
            </a:r>
            <a:r>
              <a:rPr lang="en-US" sz="1400" dirty="0">
                <a:latin typeface="+mn-lt"/>
                <a:cs typeface="Courier"/>
              </a:rPr>
              <a:t> * </a:t>
            </a:r>
            <a:r>
              <a:rPr lang="en-US" sz="1400" dirty="0">
                <a:solidFill>
                  <a:srgbClr val="FF0000"/>
                </a:solidFill>
                <a:latin typeface="+mn-lt"/>
                <a:cs typeface="Courier"/>
              </a:rPr>
              <a:t>visc4_r(</a:t>
            </a:r>
            <a:r>
              <a:rPr lang="en-US" sz="1400" dirty="0" err="1">
                <a:solidFill>
                  <a:srgbClr val="FF0000"/>
                </a:solidFill>
                <a:latin typeface="+mn-lt"/>
                <a:cs typeface="Courier"/>
              </a:rPr>
              <a:t>i,j</a:t>
            </a:r>
            <a:r>
              <a:rPr lang="en-US" sz="1400" dirty="0">
                <a:solidFill>
                  <a:srgbClr val="FF0000"/>
                </a:solidFill>
                <a:latin typeface="+mn-lt"/>
                <a:cs typeface="Courier"/>
              </a:rPr>
              <a:t>)</a:t>
            </a:r>
          </a:p>
        </p:txBody>
      </p:sp>
      <p:sp>
        <p:nvSpPr>
          <p:cNvPr id="6" name="TextBox 5"/>
          <p:cNvSpPr txBox="1"/>
          <p:nvPr/>
        </p:nvSpPr>
        <p:spPr>
          <a:xfrm>
            <a:off x="457200" y="3657600"/>
            <a:ext cx="6335889" cy="954107"/>
          </a:xfrm>
          <a:prstGeom prst="rect">
            <a:avLst/>
          </a:prstGeom>
          <a:noFill/>
        </p:spPr>
        <p:txBody>
          <a:bodyPr wrap="none" rtlCol="0">
            <a:spAutoFit/>
          </a:bodyPr>
          <a:lstStyle/>
          <a:p>
            <a:pPr algn="l"/>
            <a:r>
              <a:rPr lang="en-US" sz="1400" dirty="0">
                <a:solidFill>
                  <a:srgbClr val="0033CC"/>
                </a:solidFill>
                <a:latin typeface="+mn-lt"/>
                <a:cs typeface="Courier"/>
              </a:rPr>
              <a:t>double</a:t>
            </a:r>
            <a:r>
              <a:rPr lang="en-US" sz="1400" dirty="0">
                <a:latin typeface="+mn-lt"/>
                <a:cs typeface="Courier"/>
              </a:rPr>
              <a:t> </a:t>
            </a:r>
            <a:r>
              <a:rPr lang="en-US" sz="1400" dirty="0" err="1" smtClean="0">
                <a:solidFill>
                  <a:srgbClr val="FF0000"/>
                </a:solidFill>
                <a:latin typeface="+mn-lt"/>
                <a:cs typeface="Courier"/>
              </a:rPr>
              <a:t>visc_factor</a:t>
            </a:r>
            <a:r>
              <a:rPr lang="en-US" sz="1400" dirty="0" smtClean="0">
                <a:solidFill>
                  <a:srgbClr val="FF0000"/>
                </a:solidFill>
                <a:latin typeface="+mn-lt"/>
                <a:cs typeface="Courier"/>
              </a:rPr>
              <a:t> </a:t>
            </a:r>
            <a:r>
              <a:rPr lang="en-US" sz="1400" dirty="0" smtClean="0">
                <a:solidFill>
                  <a:srgbClr val="0033CC"/>
                </a:solidFill>
                <a:latin typeface="+mn-lt"/>
                <a:cs typeface="Courier"/>
              </a:rPr>
              <a:t>(</a:t>
            </a:r>
            <a:r>
              <a:rPr lang="en-US" sz="1400" dirty="0" err="1">
                <a:solidFill>
                  <a:srgbClr val="0033CC"/>
                </a:solidFill>
                <a:latin typeface="+mn-lt"/>
                <a:cs typeface="Courier"/>
              </a:rPr>
              <a:t>eta_rho</a:t>
            </a:r>
            <a:r>
              <a:rPr lang="en-US" sz="1400" dirty="0">
                <a:solidFill>
                  <a:srgbClr val="0033CC"/>
                </a:solidFill>
                <a:latin typeface="+mn-lt"/>
                <a:cs typeface="Courier"/>
              </a:rPr>
              <a:t>, </a:t>
            </a:r>
            <a:r>
              <a:rPr lang="en-US" sz="1400" dirty="0" err="1">
                <a:solidFill>
                  <a:srgbClr val="0033CC"/>
                </a:solidFill>
                <a:latin typeface="+mn-lt"/>
                <a:cs typeface="Courier"/>
              </a:rPr>
              <a:t>xi_rho</a:t>
            </a:r>
            <a:r>
              <a:rPr lang="en-US" sz="1400" dirty="0">
                <a:solidFill>
                  <a:srgbClr val="0033CC"/>
                </a:solidFill>
                <a:latin typeface="+mn-lt"/>
                <a:cs typeface="Courier"/>
              </a:rPr>
              <a:t>) </a:t>
            </a:r>
            <a:r>
              <a:rPr lang="en-US" sz="1400" dirty="0" smtClean="0">
                <a:solidFill>
                  <a:srgbClr val="0033CC"/>
                </a:solidFill>
                <a:latin typeface="+mn-lt"/>
                <a:cs typeface="Courier"/>
              </a:rPr>
              <a:t>;</a:t>
            </a:r>
          </a:p>
          <a:p>
            <a:pPr algn="l"/>
            <a:r>
              <a:rPr lang="en-US" sz="1400" dirty="0">
                <a:solidFill>
                  <a:srgbClr val="0033CC"/>
                </a:solidFill>
                <a:latin typeface="+mn-lt"/>
                <a:cs typeface="Courier"/>
              </a:rPr>
              <a:t> </a:t>
            </a:r>
            <a:r>
              <a:rPr lang="en-US" sz="1400" dirty="0" smtClean="0">
                <a:solidFill>
                  <a:srgbClr val="0033CC"/>
                </a:solidFill>
                <a:latin typeface="+mn-lt"/>
                <a:cs typeface="Courier"/>
              </a:rPr>
              <a:t>             </a:t>
            </a:r>
            <a:r>
              <a:rPr lang="en-US" sz="1400" dirty="0" err="1" smtClean="0">
                <a:solidFill>
                  <a:srgbClr val="0033CC"/>
                </a:solidFill>
                <a:latin typeface="+mn-lt"/>
                <a:cs typeface="Courier"/>
              </a:rPr>
              <a:t>visc_factor:long_name</a:t>
            </a:r>
            <a:r>
              <a:rPr lang="en-US" sz="1400" dirty="0" smtClean="0">
                <a:solidFill>
                  <a:srgbClr val="0033CC"/>
                </a:solidFill>
                <a:latin typeface="+mn-lt"/>
                <a:cs typeface="Courier"/>
              </a:rPr>
              <a:t> = </a:t>
            </a:r>
            <a:r>
              <a:rPr lang="en-US" sz="1400" dirty="0">
                <a:solidFill>
                  <a:srgbClr val="0033CC"/>
                </a:solidFill>
                <a:latin typeface="+mn-lt"/>
                <a:cs typeface="Courier"/>
              </a:rPr>
              <a:t>"horizontal viscosity sponge factor" </a:t>
            </a:r>
            <a:r>
              <a:rPr lang="en-US" sz="1400" dirty="0" smtClean="0">
                <a:solidFill>
                  <a:srgbClr val="0033CC"/>
                </a:solidFill>
                <a:latin typeface="+mn-lt"/>
                <a:cs typeface="Courier"/>
              </a:rPr>
              <a:t>;</a:t>
            </a:r>
          </a:p>
          <a:p>
            <a:pPr algn="l"/>
            <a:r>
              <a:rPr lang="en-US" sz="1400" dirty="0" smtClean="0">
                <a:solidFill>
                  <a:srgbClr val="0033CC"/>
                </a:solidFill>
                <a:latin typeface="+mn-lt"/>
                <a:cs typeface="Courier"/>
              </a:rPr>
              <a:t>              </a:t>
            </a:r>
            <a:r>
              <a:rPr lang="en-US" sz="1400" dirty="0" err="1" smtClean="0">
                <a:solidFill>
                  <a:srgbClr val="0033CC"/>
                </a:solidFill>
                <a:latin typeface="+mn-lt"/>
                <a:cs typeface="Courier"/>
              </a:rPr>
              <a:t>visc_factor:valid_min</a:t>
            </a:r>
            <a:r>
              <a:rPr lang="en-US" sz="1400" dirty="0" smtClean="0">
                <a:solidFill>
                  <a:srgbClr val="0033CC"/>
                </a:solidFill>
                <a:latin typeface="+mn-lt"/>
                <a:cs typeface="Courier"/>
              </a:rPr>
              <a:t> </a:t>
            </a:r>
            <a:r>
              <a:rPr lang="en-US" sz="1400" dirty="0">
                <a:solidFill>
                  <a:srgbClr val="0033CC"/>
                </a:solidFill>
                <a:latin typeface="+mn-lt"/>
                <a:cs typeface="Courier"/>
              </a:rPr>
              <a:t>= 0. </a:t>
            </a:r>
            <a:r>
              <a:rPr lang="en-US" sz="1400" dirty="0" smtClean="0">
                <a:solidFill>
                  <a:srgbClr val="0033CC"/>
                </a:solidFill>
                <a:latin typeface="+mn-lt"/>
                <a:cs typeface="Courier"/>
              </a:rPr>
              <a:t>;</a:t>
            </a:r>
          </a:p>
          <a:p>
            <a:pPr algn="l"/>
            <a:r>
              <a:rPr lang="en-US" sz="1400" dirty="0" smtClean="0">
                <a:solidFill>
                  <a:srgbClr val="0033CC"/>
                </a:solidFill>
                <a:latin typeface="+mn-lt"/>
                <a:cs typeface="Courier"/>
              </a:rPr>
              <a:t>              </a:t>
            </a:r>
            <a:r>
              <a:rPr lang="en-US" sz="1400" dirty="0" err="1" smtClean="0">
                <a:solidFill>
                  <a:srgbClr val="0033CC"/>
                </a:solidFill>
                <a:latin typeface="+mn-lt"/>
                <a:cs typeface="Courier"/>
              </a:rPr>
              <a:t>visc_factor:coordinates</a:t>
            </a:r>
            <a:r>
              <a:rPr lang="en-US" sz="1400" dirty="0" smtClean="0">
                <a:solidFill>
                  <a:srgbClr val="0033CC"/>
                </a:solidFill>
                <a:latin typeface="+mn-lt"/>
                <a:cs typeface="Courier"/>
              </a:rPr>
              <a:t> </a:t>
            </a:r>
            <a:r>
              <a:rPr lang="en-US" sz="1400" dirty="0">
                <a:solidFill>
                  <a:srgbClr val="0033CC"/>
                </a:solidFill>
                <a:latin typeface="+mn-lt"/>
                <a:cs typeface="Courier"/>
              </a:rPr>
              <a:t>= "</a:t>
            </a:r>
            <a:r>
              <a:rPr lang="en-US" sz="1400" dirty="0" err="1">
                <a:solidFill>
                  <a:srgbClr val="0033CC"/>
                </a:solidFill>
                <a:latin typeface="+mn-lt"/>
                <a:cs typeface="Courier"/>
              </a:rPr>
              <a:t>lon_rho</a:t>
            </a:r>
            <a:r>
              <a:rPr lang="en-US" sz="1400" dirty="0">
                <a:solidFill>
                  <a:srgbClr val="0033CC"/>
                </a:solidFill>
                <a:latin typeface="+mn-lt"/>
                <a:cs typeface="Courier"/>
              </a:rPr>
              <a:t> </a:t>
            </a:r>
            <a:r>
              <a:rPr lang="en-US" sz="1400" dirty="0" err="1">
                <a:solidFill>
                  <a:srgbClr val="0033CC"/>
                </a:solidFill>
                <a:latin typeface="+mn-lt"/>
                <a:cs typeface="Courier"/>
              </a:rPr>
              <a:t>lat_rho</a:t>
            </a:r>
            <a:r>
              <a:rPr lang="en-US" sz="1400" dirty="0">
                <a:solidFill>
                  <a:srgbClr val="0033CC"/>
                </a:solidFill>
                <a:latin typeface="+mn-lt"/>
                <a:cs typeface="Courier"/>
              </a:rPr>
              <a:t>" ;</a:t>
            </a:r>
          </a:p>
        </p:txBody>
      </p:sp>
      <p:sp>
        <p:nvSpPr>
          <p:cNvPr id="7" name="TextBox 6"/>
          <p:cNvSpPr txBox="1"/>
          <p:nvPr/>
        </p:nvSpPr>
        <p:spPr>
          <a:xfrm>
            <a:off x="457200" y="2133600"/>
            <a:ext cx="3660815" cy="523220"/>
          </a:xfrm>
          <a:prstGeom prst="rect">
            <a:avLst/>
          </a:prstGeom>
          <a:noFill/>
        </p:spPr>
        <p:txBody>
          <a:bodyPr wrap="none" rtlCol="0">
            <a:spAutoFit/>
          </a:bodyPr>
          <a:lstStyle/>
          <a:p>
            <a:pPr algn="l"/>
            <a:r>
              <a:rPr lang="en-US" sz="1400" dirty="0">
                <a:solidFill>
                  <a:srgbClr val="FF0000"/>
                </a:solidFill>
                <a:latin typeface="+mn-lt"/>
                <a:cs typeface="Courier"/>
              </a:rPr>
              <a:t>diff2(</a:t>
            </a:r>
            <a:r>
              <a:rPr lang="en-US" sz="1400" dirty="0" err="1">
                <a:solidFill>
                  <a:srgbClr val="FF0000"/>
                </a:solidFill>
                <a:latin typeface="+mn-lt"/>
                <a:cs typeface="Courier"/>
              </a:rPr>
              <a:t>i,j,itrc</a:t>
            </a:r>
            <a:r>
              <a:rPr lang="en-US" sz="1400" dirty="0">
                <a:solidFill>
                  <a:srgbClr val="FF0000"/>
                </a:solidFill>
                <a:latin typeface="+mn-lt"/>
                <a:cs typeface="Courier"/>
              </a:rPr>
              <a:t>) </a:t>
            </a:r>
            <a:r>
              <a:rPr lang="en-US" sz="1400" dirty="0">
                <a:latin typeface="+mn-lt"/>
                <a:cs typeface="Courier"/>
              </a:rPr>
              <a:t>= </a:t>
            </a:r>
            <a:r>
              <a:rPr lang="en-US" sz="1400" dirty="0" err="1">
                <a:solidFill>
                  <a:srgbClr val="FF0000"/>
                </a:solidFill>
                <a:latin typeface="+mn-lt"/>
                <a:cs typeface="Courier"/>
              </a:rPr>
              <a:t>diff_factor</a:t>
            </a:r>
            <a:r>
              <a:rPr lang="en-US" sz="1400" dirty="0">
                <a:solidFill>
                  <a:srgbClr val="FF0000"/>
                </a:solidFill>
                <a:latin typeface="+mn-lt"/>
                <a:cs typeface="Courier"/>
              </a:rPr>
              <a:t>(</a:t>
            </a:r>
            <a:r>
              <a:rPr lang="en-US" sz="1400" dirty="0" err="1">
                <a:solidFill>
                  <a:srgbClr val="FF0000"/>
                </a:solidFill>
                <a:latin typeface="+mn-lt"/>
                <a:cs typeface="Courier"/>
              </a:rPr>
              <a:t>i,j</a:t>
            </a:r>
            <a:r>
              <a:rPr lang="en-US" sz="1400" dirty="0">
                <a:solidFill>
                  <a:srgbClr val="FF0000"/>
                </a:solidFill>
                <a:latin typeface="+mn-lt"/>
                <a:cs typeface="Courier"/>
              </a:rPr>
              <a:t>)</a:t>
            </a:r>
            <a:r>
              <a:rPr lang="en-US" sz="1400" dirty="0">
                <a:latin typeface="+mn-lt"/>
                <a:cs typeface="Courier"/>
              </a:rPr>
              <a:t> * </a:t>
            </a:r>
            <a:r>
              <a:rPr lang="en-US" sz="1400" dirty="0">
                <a:solidFill>
                  <a:srgbClr val="FF0000"/>
                </a:solidFill>
                <a:latin typeface="+mn-lt"/>
                <a:cs typeface="Courier"/>
              </a:rPr>
              <a:t>diff2(</a:t>
            </a:r>
            <a:r>
              <a:rPr lang="en-US" sz="1400" dirty="0" err="1">
                <a:solidFill>
                  <a:srgbClr val="FF0000"/>
                </a:solidFill>
                <a:latin typeface="+mn-lt"/>
                <a:cs typeface="Courier"/>
              </a:rPr>
              <a:t>i,j,itrc</a:t>
            </a:r>
            <a:r>
              <a:rPr lang="en-US" sz="1400" dirty="0" smtClean="0">
                <a:solidFill>
                  <a:srgbClr val="FF0000"/>
                </a:solidFill>
                <a:latin typeface="+mn-lt"/>
                <a:cs typeface="Courier"/>
              </a:rPr>
              <a:t>)</a:t>
            </a:r>
          </a:p>
          <a:p>
            <a:pPr algn="l"/>
            <a:r>
              <a:rPr lang="en-US" sz="1400" dirty="0" smtClean="0">
                <a:solidFill>
                  <a:srgbClr val="FF0000"/>
                </a:solidFill>
                <a:latin typeface="+mn-lt"/>
                <a:cs typeface="Courier"/>
              </a:rPr>
              <a:t>diff4</a:t>
            </a:r>
            <a:r>
              <a:rPr lang="en-US" sz="1400" dirty="0">
                <a:solidFill>
                  <a:srgbClr val="FF0000"/>
                </a:solidFill>
                <a:latin typeface="+mn-lt"/>
                <a:cs typeface="Courier"/>
              </a:rPr>
              <a:t>(</a:t>
            </a:r>
            <a:r>
              <a:rPr lang="en-US" sz="1400" dirty="0" err="1">
                <a:solidFill>
                  <a:srgbClr val="FF0000"/>
                </a:solidFill>
                <a:latin typeface="+mn-lt"/>
                <a:cs typeface="Courier"/>
              </a:rPr>
              <a:t>i,j,itrc</a:t>
            </a:r>
            <a:r>
              <a:rPr lang="en-US" sz="1400" dirty="0">
                <a:solidFill>
                  <a:srgbClr val="FF0000"/>
                </a:solidFill>
                <a:latin typeface="+mn-lt"/>
                <a:cs typeface="Courier"/>
              </a:rPr>
              <a:t>)</a:t>
            </a:r>
            <a:r>
              <a:rPr lang="en-US" sz="1400" dirty="0">
                <a:latin typeface="+mn-lt"/>
                <a:cs typeface="Courier"/>
              </a:rPr>
              <a:t> = </a:t>
            </a:r>
            <a:r>
              <a:rPr lang="en-US" sz="1400" dirty="0" err="1">
                <a:solidFill>
                  <a:srgbClr val="FF0000"/>
                </a:solidFill>
                <a:latin typeface="+mn-lt"/>
                <a:cs typeface="Courier"/>
              </a:rPr>
              <a:t>diff_factor</a:t>
            </a:r>
            <a:r>
              <a:rPr lang="en-US" sz="1400" dirty="0">
                <a:solidFill>
                  <a:srgbClr val="FF0000"/>
                </a:solidFill>
                <a:latin typeface="+mn-lt"/>
                <a:cs typeface="Courier"/>
              </a:rPr>
              <a:t>(</a:t>
            </a:r>
            <a:r>
              <a:rPr lang="en-US" sz="1400" dirty="0" err="1">
                <a:solidFill>
                  <a:srgbClr val="FF0000"/>
                </a:solidFill>
                <a:latin typeface="+mn-lt"/>
                <a:cs typeface="Courier"/>
              </a:rPr>
              <a:t>i,j</a:t>
            </a:r>
            <a:r>
              <a:rPr lang="en-US" sz="1400" dirty="0">
                <a:solidFill>
                  <a:srgbClr val="FF0000"/>
                </a:solidFill>
                <a:latin typeface="+mn-lt"/>
                <a:cs typeface="Courier"/>
              </a:rPr>
              <a:t>)</a:t>
            </a:r>
            <a:r>
              <a:rPr lang="en-US" sz="1400" dirty="0">
                <a:latin typeface="+mn-lt"/>
                <a:cs typeface="Courier"/>
              </a:rPr>
              <a:t> * </a:t>
            </a:r>
            <a:r>
              <a:rPr lang="en-US" sz="1400" dirty="0">
                <a:solidFill>
                  <a:srgbClr val="FF0000"/>
                </a:solidFill>
                <a:latin typeface="+mn-lt"/>
                <a:cs typeface="Courier"/>
              </a:rPr>
              <a:t>diff4(</a:t>
            </a:r>
            <a:r>
              <a:rPr lang="en-US" sz="1400" dirty="0" err="1">
                <a:solidFill>
                  <a:srgbClr val="FF0000"/>
                </a:solidFill>
                <a:latin typeface="+mn-lt"/>
                <a:cs typeface="Courier"/>
              </a:rPr>
              <a:t>i,j,itrc</a:t>
            </a:r>
            <a:r>
              <a:rPr lang="en-US" sz="1400" dirty="0">
                <a:solidFill>
                  <a:srgbClr val="FF0000"/>
                </a:solidFill>
                <a:latin typeface="+mn-lt"/>
                <a:cs typeface="Courier"/>
              </a:rPr>
              <a:t>)</a:t>
            </a:r>
          </a:p>
        </p:txBody>
      </p:sp>
      <p:sp>
        <p:nvSpPr>
          <p:cNvPr id="8" name="TextBox 7"/>
          <p:cNvSpPr txBox="1"/>
          <p:nvPr/>
        </p:nvSpPr>
        <p:spPr>
          <a:xfrm>
            <a:off x="457200" y="4876800"/>
            <a:ext cx="6245244" cy="954107"/>
          </a:xfrm>
          <a:prstGeom prst="rect">
            <a:avLst/>
          </a:prstGeom>
          <a:noFill/>
        </p:spPr>
        <p:txBody>
          <a:bodyPr wrap="none" rtlCol="0">
            <a:spAutoFit/>
          </a:bodyPr>
          <a:lstStyle/>
          <a:p>
            <a:pPr algn="l"/>
            <a:r>
              <a:rPr lang="en-US" sz="1400" dirty="0">
                <a:solidFill>
                  <a:srgbClr val="0033CC"/>
                </a:solidFill>
                <a:latin typeface="+mn-lt"/>
                <a:cs typeface="Courier"/>
              </a:rPr>
              <a:t>double</a:t>
            </a:r>
            <a:r>
              <a:rPr lang="en-US" sz="1400" dirty="0">
                <a:latin typeface="+mn-lt"/>
                <a:cs typeface="Courier"/>
              </a:rPr>
              <a:t> </a:t>
            </a:r>
            <a:r>
              <a:rPr lang="en-US" sz="1400" dirty="0" err="1" smtClean="0">
                <a:solidFill>
                  <a:srgbClr val="FF0000"/>
                </a:solidFill>
                <a:latin typeface="+mn-lt"/>
                <a:cs typeface="Courier"/>
              </a:rPr>
              <a:t>diff_factor</a:t>
            </a:r>
            <a:r>
              <a:rPr lang="en-US" sz="1400" dirty="0" smtClean="0">
                <a:solidFill>
                  <a:srgbClr val="FF0000"/>
                </a:solidFill>
                <a:latin typeface="+mn-lt"/>
                <a:cs typeface="Courier"/>
              </a:rPr>
              <a:t> </a:t>
            </a:r>
            <a:r>
              <a:rPr lang="en-US" sz="1400" dirty="0" smtClean="0">
                <a:solidFill>
                  <a:srgbClr val="0033CC"/>
                </a:solidFill>
                <a:latin typeface="+mn-lt"/>
                <a:cs typeface="Courier"/>
              </a:rPr>
              <a:t>(</a:t>
            </a:r>
            <a:r>
              <a:rPr lang="en-US" sz="1400" dirty="0" err="1" smtClean="0">
                <a:solidFill>
                  <a:srgbClr val="0033CC"/>
                </a:solidFill>
                <a:latin typeface="+mn-lt"/>
                <a:cs typeface="Courier"/>
              </a:rPr>
              <a:t>eta_rho</a:t>
            </a:r>
            <a:r>
              <a:rPr lang="en-US" sz="1400" dirty="0">
                <a:solidFill>
                  <a:srgbClr val="0033CC"/>
                </a:solidFill>
                <a:latin typeface="+mn-lt"/>
                <a:cs typeface="Courier"/>
              </a:rPr>
              <a:t>, </a:t>
            </a:r>
            <a:r>
              <a:rPr lang="en-US" sz="1400" dirty="0" err="1">
                <a:solidFill>
                  <a:srgbClr val="0033CC"/>
                </a:solidFill>
                <a:latin typeface="+mn-lt"/>
                <a:cs typeface="Courier"/>
              </a:rPr>
              <a:t>xi_rho</a:t>
            </a:r>
            <a:r>
              <a:rPr lang="en-US" sz="1400" dirty="0">
                <a:solidFill>
                  <a:srgbClr val="0033CC"/>
                </a:solidFill>
                <a:latin typeface="+mn-lt"/>
                <a:cs typeface="Courier"/>
              </a:rPr>
              <a:t>) </a:t>
            </a:r>
            <a:r>
              <a:rPr lang="en-US" sz="1400" dirty="0" smtClean="0">
                <a:solidFill>
                  <a:srgbClr val="0033CC"/>
                </a:solidFill>
                <a:latin typeface="+mn-lt"/>
                <a:cs typeface="Courier"/>
              </a:rPr>
              <a:t>;</a:t>
            </a:r>
          </a:p>
          <a:p>
            <a:pPr algn="l"/>
            <a:r>
              <a:rPr lang="en-US" sz="1400" dirty="0">
                <a:solidFill>
                  <a:srgbClr val="0033CC"/>
                </a:solidFill>
                <a:latin typeface="+mn-lt"/>
                <a:cs typeface="Courier"/>
              </a:rPr>
              <a:t> </a:t>
            </a:r>
            <a:r>
              <a:rPr lang="en-US" sz="1400" dirty="0" smtClean="0">
                <a:solidFill>
                  <a:srgbClr val="0033CC"/>
                </a:solidFill>
                <a:latin typeface="+mn-lt"/>
                <a:cs typeface="Courier"/>
              </a:rPr>
              <a:t>             </a:t>
            </a:r>
            <a:r>
              <a:rPr lang="en-US" sz="1400" dirty="0" err="1" smtClean="0">
                <a:solidFill>
                  <a:srgbClr val="0033CC"/>
                </a:solidFill>
                <a:latin typeface="+mn-lt"/>
                <a:cs typeface="Courier"/>
              </a:rPr>
              <a:t>diff_factor:long_name</a:t>
            </a:r>
            <a:r>
              <a:rPr lang="en-US" sz="1400" dirty="0" smtClean="0">
                <a:solidFill>
                  <a:srgbClr val="0033CC"/>
                </a:solidFill>
                <a:latin typeface="+mn-lt"/>
                <a:cs typeface="Courier"/>
              </a:rPr>
              <a:t> = </a:t>
            </a:r>
            <a:r>
              <a:rPr lang="en-US" sz="1400" dirty="0">
                <a:solidFill>
                  <a:srgbClr val="0033CC"/>
                </a:solidFill>
                <a:latin typeface="+mn-lt"/>
                <a:cs typeface="Courier"/>
              </a:rPr>
              <a:t>"horizontal diffusivity sponge factor" </a:t>
            </a:r>
            <a:r>
              <a:rPr lang="en-US" sz="1400" dirty="0" smtClean="0">
                <a:solidFill>
                  <a:srgbClr val="0033CC"/>
                </a:solidFill>
                <a:latin typeface="+mn-lt"/>
                <a:cs typeface="Courier"/>
              </a:rPr>
              <a:t>;</a:t>
            </a:r>
          </a:p>
          <a:p>
            <a:pPr algn="l"/>
            <a:r>
              <a:rPr lang="en-US" sz="1400" dirty="0" smtClean="0">
                <a:solidFill>
                  <a:srgbClr val="0033CC"/>
                </a:solidFill>
                <a:latin typeface="+mn-lt"/>
                <a:cs typeface="Courier"/>
              </a:rPr>
              <a:t>              </a:t>
            </a:r>
            <a:r>
              <a:rPr lang="en-US" sz="1400" dirty="0" err="1" smtClean="0">
                <a:solidFill>
                  <a:srgbClr val="0033CC"/>
                </a:solidFill>
                <a:latin typeface="+mn-lt"/>
                <a:cs typeface="Courier"/>
              </a:rPr>
              <a:t>diff_factor:valid_min</a:t>
            </a:r>
            <a:r>
              <a:rPr lang="en-US" sz="1400" dirty="0" smtClean="0">
                <a:solidFill>
                  <a:srgbClr val="0033CC"/>
                </a:solidFill>
                <a:latin typeface="+mn-lt"/>
                <a:cs typeface="Courier"/>
              </a:rPr>
              <a:t> = </a:t>
            </a:r>
            <a:r>
              <a:rPr lang="en-US" sz="1400" dirty="0">
                <a:solidFill>
                  <a:srgbClr val="0033CC"/>
                </a:solidFill>
                <a:latin typeface="+mn-lt"/>
                <a:cs typeface="Courier"/>
              </a:rPr>
              <a:t>0. </a:t>
            </a:r>
            <a:r>
              <a:rPr lang="en-US" sz="1400" dirty="0" smtClean="0">
                <a:solidFill>
                  <a:srgbClr val="0033CC"/>
                </a:solidFill>
                <a:latin typeface="+mn-lt"/>
                <a:cs typeface="Courier"/>
              </a:rPr>
              <a:t>;</a:t>
            </a:r>
          </a:p>
          <a:p>
            <a:pPr algn="l"/>
            <a:r>
              <a:rPr lang="en-US" sz="1400" dirty="0" smtClean="0">
                <a:solidFill>
                  <a:srgbClr val="0033CC"/>
                </a:solidFill>
                <a:latin typeface="+mn-lt"/>
                <a:cs typeface="Courier"/>
              </a:rPr>
              <a:t>              </a:t>
            </a:r>
            <a:r>
              <a:rPr lang="en-US" sz="1400" dirty="0" err="1" smtClean="0">
                <a:solidFill>
                  <a:srgbClr val="0033CC"/>
                </a:solidFill>
                <a:latin typeface="+mn-lt"/>
                <a:cs typeface="Courier"/>
              </a:rPr>
              <a:t>diff_factor:coordinates</a:t>
            </a:r>
            <a:r>
              <a:rPr lang="en-US" sz="1400" dirty="0" smtClean="0">
                <a:solidFill>
                  <a:srgbClr val="0033CC"/>
                </a:solidFill>
                <a:latin typeface="+mn-lt"/>
                <a:cs typeface="Courier"/>
              </a:rPr>
              <a:t> </a:t>
            </a:r>
            <a:r>
              <a:rPr lang="en-US" sz="1400" dirty="0">
                <a:solidFill>
                  <a:srgbClr val="0033CC"/>
                </a:solidFill>
                <a:latin typeface="+mn-lt"/>
                <a:cs typeface="Courier"/>
              </a:rPr>
              <a:t>= "</a:t>
            </a:r>
            <a:r>
              <a:rPr lang="en-US" sz="1400" dirty="0" err="1">
                <a:solidFill>
                  <a:srgbClr val="0033CC"/>
                </a:solidFill>
                <a:latin typeface="+mn-lt"/>
                <a:cs typeface="Courier"/>
              </a:rPr>
              <a:t>lon_rho</a:t>
            </a:r>
            <a:r>
              <a:rPr lang="en-US" sz="1400" dirty="0">
                <a:solidFill>
                  <a:srgbClr val="0033CC"/>
                </a:solidFill>
                <a:latin typeface="+mn-lt"/>
                <a:cs typeface="Courier"/>
              </a:rPr>
              <a:t> </a:t>
            </a:r>
            <a:r>
              <a:rPr lang="en-US" sz="1400" dirty="0" err="1">
                <a:solidFill>
                  <a:srgbClr val="0033CC"/>
                </a:solidFill>
                <a:latin typeface="+mn-lt"/>
                <a:cs typeface="Courier"/>
              </a:rPr>
              <a:t>lat_rho</a:t>
            </a:r>
            <a:r>
              <a:rPr lang="en-US" sz="1400" dirty="0">
                <a:solidFill>
                  <a:srgbClr val="0033CC"/>
                </a:solidFill>
                <a:latin typeface="+mn-lt"/>
                <a:cs typeface="Courier"/>
              </a:rPr>
              <a:t>" </a:t>
            </a:r>
            <a:r>
              <a:rPr lang="en-US" sz="1400" dirty="0" smtClean="0">
                <a:solidFill>
                  <a:srgbClr val="0033CC"/>
                </a:solidFill>
                <a:latin typeface="+mn-lt"/>
                <a:cs typeface="Courier"/>
              </a:rPr>
              <a:t>; </a:t>
            </a:r>
            <a:endParaRPr lang="en-US" sz="1400" dirty="0">
              <a:solidFill>
                <a:srgbClr val="0033CC"/>
              </a:solidFill>
              <a:latin typeface="+mn-lt"/>
              <a:cs typeface="Courier"/>
            </a:endParaRPr>
          </a:p>
        </p:txBody>
      </p:sp>
      <p:sp>
        <p:nvSpPr>
          <p:cNvPr id="4" name="Rectangle 3"/>
          <p:cNvSpPr/>
          <p:nvPr/>
        </p:nvSpPr>
        <p:spPr>
          <a:xfrm>
            <a:off x="0" y="682823"/>
            <a:ext cx="9144000" cy="307777"/>
          </a:xfrm>
          <a:prstGeom prst="rect">
            <a:avLst/>
          </a:prstGeom>
        </p:spPr>
        <p:txBody>
          <a:bodyPr wrap="square">
            <a:spAutoFit/>
          </a:bodyPr>
          <a:lstStyle/>
          <a:p>
            <a:pPr lvl="0" algn="l"/>
            <a:r>
              <a:rPr lang="en-US" sz="1400" dirty="0" smtClean="0">
                <a:solidFill>
                  <a:srgbClr val="000000"/>
                </a:solidFill>
                <a:latin typeface="Arial"/>
                <a:cs typeface="Courier"/>
              </a:rPr>
              <a:t>The horizontal viscosity is now computed as:</a:t>
            </a:r>
            <a:endParaRPr lang="en-US" sz="1400" dirty="0">
              <a:solidFill>
                <a:srgbClr val="000000"/>
              </a:solidFill>
              <a:latin typeface="Arial"/>
              <a:cs typeface="Courier"/>
            </a:endParaRPr>
          </a:p>
        </p:txBody>
      </p:sp>
      <p:sp>
        <p:nvSpPr>
          <p:cNvPr id="9" name="Rectangle 8"/>
          <p:cNvSpPr/>
          <p:nvPr/>
        </p:nvSpPr>
        <p:spPr>
          <a:xfrm>
            <a:off x="0" y="2968823"/>
            <a:ext cx="9144000" cy="523220"/>
          </a:xfrm>
          <a:prstGeom prst="rect">
            <a:avLst/>
          </a:prstGeom>
        </p:spPr>
        <p:txBody>
          <a:bodyPr wrap="square">
            <a:spAutoFit/>
          </a:bodyPr>
          <a:lstStyle/>
          <a:p>
            <a:pPr algn="l"/>
            <a:r>
              <a:rPr lang="en-US" sz="1400" dirty="0" smtClean="0">
                <a:solidFill>
                  <a:srgbClr val="000000"/>
                </a:solidFill>
                <a:latin typeface="Arial"/>
                <a:cs typeface="Courier"/>
              </a:rPr>
              <a:t>The horizontal mixing coefficients (</a:t>
            </a:r>
            <a:r>
              <a:rPr lang="en-US" sz="1400" dirty="0" err="1" smtClean="0">
                <a:solidFill>
                  <a:srgbClr val="FF0000"/>
                </a:solidFill>
                <a:latin typeface="Arial"/>
                <a:cs typeface="Courier"/>
              </a:rPr>
              <a:t>visc_factor</a:t>
            </a:r>
            <a:r>
              <a:rPr lang="en-US" sz="1400" dirty="0" smtClean="0">
                <a:solidFill>
                  <a:srgbClr val="FF0000"/>
                </a:solidFill>
                <a:latin typeface="Arial"/>
                <a:cs typeface="Courier"/>
              </a:rPr>
              <a:t> </a:t>
            </a:r>
            <a:r>
              <a:rPr lang="en-US" sz="1400" dirty="0" smtClean="0">
                <a:solidFill>
                  <a:srgbClr val="000000"/>
                </a:solidFill>
                <a:latin typeface="Arial"/>
                <a:cs typeface="Courier"/>
              </a:rPr>
              <a:t>and </a:t>
            </a:r>
            <a:r>
              <a:rPr lang="en-US" sz="1400" dirty="0" err="1">
                <a:solidFill>
                  <a:srgbClr val="FF0000"/>
                </a:solidFill>
                <a:latin typeface="Arial"/>
                <a:cs typeface="Courier"/>
              </a:rPr>
              <a:t>diff_factor</a:t>
            </a:r>
            <a:r>
              <a:rPr lang="en-US" sz="1400" dirty="0" smtClean="0">
                <a:solidFill>
                  <a:srgbClr val="000000"/>
                </a:solidFill>
                <a:latin typeface="Arial"/>
                <a:cs typeface="Courier"/>
              </a:rPr>
              <a:t>) can be set with analytical functions using </a:t>
            </a:r>
            <a:r>
              <a:rPr lang="en-US" sz="1400" dirty="0" smtClean="0">
                <a:solidFill>
                  <a:srgbClr val="9933FF"/>
                </a:solidFill>
                <a:latin typeface="Arial"/>
                <a:cs typeface="Courier"/>
              </a:rPr>
              <a:t>ANA_SPONGE</a:t>
            </a:r>
            <a:r>
              <a:rPr lang="en-US" sz="1400" dirty="0" smtClean="0">
                <a:solidFill>
                  <a:srgbClr val="000000"/>
                </a:solidFill>
                <a:latin typeface="Arial"/>
                <a:cs typeface="Courier"/>
              </a:rPr>
              <a:t> or can be read from input GRID </a:t>
            </a:r>
            <a:r>
              <a:rPr lang="en-US" sz="1400" dirty="0" err="1" smtClean="0">
                <a:solidFill>
                  <a:srgbClr val="000000"/>
                </a:solidFill>
                <a:latin typeface="Arial"/>
                <a:cs typeface="Courier"/>
              </a:rPr>
              <a:t>NetCDF</a:t>
            </a:r>
            <a:r>
              <a:rPr lang="en-US" sz="1400" dirty="0" smtClean="0">
                <a:solidFill>
                  <a:srgbClr val="000000"/>
                </a:solidFill>
                <a:latin typeface="Arial"/>
                <a:cs typeface="Courier"/>
              </a:rPr>
              <a:t> file variables:</a:t>
            </a:r>
            <a:endParaRPr lang="en-US" sz="1400" dirty="0">
              <a:solidFill>
                <a:srgbClr val="000000"/>
              </a:solidFill>
              <a:latin typeface="Arial"/>
              <a:cs typeface="Courier"/>
            </a:endParaRPr>
          </a:p>
        </p:txBody>
      </p:sp>
      <p:sp>
        <p:nvSpPr>
          <p:cNvPr id="10" name="Rectangle 9"/>
          <p:cNvSpPr/>
          <p:nvPr/>
        </p:nvSpPr>
        <p:spPr>
          <a:xfrm>
            <a:off x="0" y="1676400"/>
            <a:ext cx="9144000" cy="307777"/>
          </a:xfrm>
          <a:prstGeom prst="rect">
            <a:avLst/>
          </a:prstGeom>
        </p:spPr>
        <p:txBody>
          <a:bodyPr wrap="square">
            <a:spAutoFit/>
          </a:bodyPr>
          <a:lstStyle/>
          <a:p>
            <a:pPr lvl="0" algn="l"/>
            <a:r>
              <a:rPr lang="en-US" sz="1400" dirty="0" smtClean="0">
                <a:solidFill>
                  <a:srgbClr val="000000"/>
                </a:solidFill>
                <a:latin typeface="Arial"/>
                <a:cs typeface="Courier"/>
              </a:rPr>
              <a:t>And the horizontal diffusion is now computed as:</a:t>
            </a:r>
            <a:endParaRPr lang="en-US" sz="1400" dirty="0">
              <a:solidFill>
                <a:srgbClr val="000000"/>
              </a:solidFill>
              <a:latin typeface="Arial"/>
              <a:cs typeface="Courier"/>
            </a:endParaRPr>
          </a:p>
        </p:txBody>
      </p:sp>
      <p:sp>
        <p:nvSpPr>
          <p:cNvPr id="11" name="Rectangle 10"/>
          <p:cNvSpPr/>
          <p:nvPr/>
        </p:nvSpPr>
        <p:spPr>
          <a:xfrm>
            <a:off x="0" y="5953780"/>
            <a:ext cx="9144000" cy="523220"/>
          </a:xfrm>
          <a:prstGeom prst="rect">
            <a:avLst/>
          </a:prstGeom>
        </p:spPr>
        <p:txBody>
          <a:bodyPr wrap="square">
            <a:spAutoFit/>
          </a:bodyPr>
          <a:lstStyle/>
          <a:p>
            <a:pPr algn="l"/>
            <a:r>
              <a:rPr lang="en-US" sz="1400" dirty="0" smtClean="0">
                <a:solidFill>
                  <a:srgbClr val="000000"/>
                </a:solidFill>
                <a:latin typeface="Arial"/>
                <a:cs typeface="Courier"/>
              </a:rPr>
              <a:t>The </a:t>
            </a:r>
            <a:r>
              <a:rPr lang="en-US" sz="1400" dirty="0" err="1" smtClean="0">
                <a:solidFill>
                  <a:srgbClr val="000000"/>
                </a:solidFill>
                <a:latin typeface="Arial"/>
                <a:cs typeface="Courier"/>
              </a:rPr>
              <a:t>Matlab</a:t>
            </a:r>
            <a:r>
              <a:rPr lang="en-US" sz="1400" dirty="0" smtClean="0">
                <a:solidFill>
                  <a:srgbClr val="000000"/>
                </a:solidFill>
                <a:latin typeface="Arial"/>
                <a:cs typeface="Courier"/>
              </a:rPr>
              <a:t> script </a:t>
            </a:r>
            <a:r>
              <a:rPr lang="en-US" sz="1400" dirty="0" err="1" smtClean="0">
                <a:solidFill>
                  <a:srgbClr val="0033CC"/>
                </a:solidFill>
                <a:latin typeface="Arial"/>
                <a:cs typeface="Courier"/>
              </a:rPr>
              <a:t>add_sponge.m</a:t>
            </a:r>
            <a:r>
              <a:rPr lang="en-US" sz="1400" dirty="0" smtClean="0">
                <a:solidFill>
                  <a:srgbClr val="000000"/>
                </a:solidFill>
                <a:latin typeface="Arial"/>
                <a:cs typeface="Courier"/>
              </a:rPr>
              <a:t> can be used to append sponge variables to the application GRID </a:t>
            </a:r>
            <a:r>
              <a:rPr lang="en-US" sz="1400" dirty="0" err="1" smtClean="0">
                <a:solidFill>
                  <a:srgbClr val="000000"/>
                </a:solidFill>
                <a:latin typeface="Arial"/>
                <a:cs typeface="Courier"/>
              </a:rPr>
              <a:t>NetCDF</a:t>
            </a:r>
            <a:r>
              <a:rPr lang="en-US" sz="1400" dirty="0" smtClean="0">
                <a:solidFill>
                  <a:srgbClr val="000000"/>
                </a:solidFill>
                <a:latin typeface="Arial"/>
                <a:cs typeface="Courier"/>
              </a:rPr>
              <a:t> file</a:t>
            </a:r>
            <a:endParaRPr lang="en-US" sz="1400" dirty="0">
              <a:solidFill>
                <a:srgbClr val="000000"/>
              </a:solidFill>
              <a:latin typeface="Arial"/>
              <a:cs typeface="Courier"/>
            </a:endParaRPr>
          </a:p>
        </p:txBody>
      </p:sp>
      <p:pic>
        <p:nvPicPr>
          <p:cNvPr id="12" name="Picture 11" descr="visc_factor_croppe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57800" y="457200"/>
            <a:ext cx="3263917" cy="2514600"/>
          </a:xfrm>
          <a:prstGeom prst="rect">
            <a:avLst/>
          </a:prstGeom>
        </p:spPr>
      </p:pic>
    </p:spTree>
    <p:extLst>
      <p:ext uri="{BB962C8B-B14F-4D97-AF65-F5344CB8AC3E}">
        <p14:creationId xmlns:p14="http://schemas.microsoft.com/office/powerpoint/2010/main" val="806587685"/>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Text Box 4"/>
          <p:cNvSpPr txBox="1">
            <a:spLocks noChangeArrowheads="1"/>
          </p:cNvSpPr>
          <p:nvPr/>
        </p:nvSpPr>
        <p:spPr bwMode="auto">
          <a:xfrm>
            <a:off x="659990" y="0"/>
            <a:ext cx="7819268" cy="461665"/>
          </a:xfrm>
          <a:prstGeom prst="rect">
            <a:avLst/>
          </a:prstGeom>
          <a:noFill/>
          <a:ln w="9525">
            <a:noFill/>
            <a:miter lim="800000"/>
            <a:headEnd/>
            <a:tailEnd/>
          </a:ln>
        </p:spPr>
        <p:txBody>
          <a:bodyPr wrap="none">
            <a:spAutoFit/>
          </a:bodyPr>
          <a:lstStyle/>
          <a:p>
            <a:pPr eaLnBrk="1" hangingPunct="1"/>
            <a:r>
              <a:rPr lang="en-US" sz="2400" b="0" dirty="0">
                <a:solidFill>
                  <a:srgbClr val="DC0000"/>
                </a:solidFill>
                <a:effectLst>
                  <a:outerShdw blurRad="38100" dist="38100" dir="2700000" algn="tl">
                    <a:srgbClr val="000000">
                      <a:alpha val="43137"/>
                    </a:srgbClr>
                  </a:outerShdw>
                </a:effectLst>
                <a:latin typeface="Arial Black" charset="0"/>
              </a:rPr>
              <a:t>Standard Input File: </a:t>
            </a:r>
            <a:r>
              <a:rPr lang="en-US" sz="2400" b="0" dirty="0" smtClean="0">
                <a:solidFill>
                  <a:srgbClr val="DC0000"/>
                </a:solidFill>
                <a:effectLst>
                  <a:outerShdw blurRad="38100" dist="38100" dir="2700000" algn="tl">
                    <a:srgbClr val="000000">
                      <a:alpha val="43137"/>
                    </a:srgbClr>
                  </a:outerShdw>
                </a:effectLst>
                <a:latin typeface="Arial Black" charset="0"/>
              </a:rPr>
              <a:t>Climatology and Nudging</a:t>
            </a:r>
            <a:endParaRPr lang="en-US" sz="2400" b="0" dirty="0">
              <a:solidFill>
                <a:srgbClr val="DC0000"/>
              </a:solidFill>
              <a:effectLst>
                <a:outerShdw blurRad="38100" dist="38100" dir="2700000" algn="tl">
                  <a:srgbClr val="000000">
                    <a:alpha val="43137"/>
                  </a:srgbClr>
                </a:outerShdw>
              </a:effectLst>
              <a:latin typeface="Arial Black" charset="0"/>
            </a:endParaRPr>
          </a:p>
        </p:txBody>
      </p:sp>
      <p:sp>
        <p:nvSpPr>
          <p:cNvPr id="4" name="TextBox 3"/>
          <p:cNvSpPr txBox="1"/>
          <p:nvPr/>
        </p:nvSpPr>
        <p:spPr>
          <a:xfrm>
            <a:off x="76200" y="754082"/>
            <a:ext cx="9067800" cy="3970318"/>
          </a:xfrm>
          <a:prstGeom prst="rect">
            <a:avLst/>
          </a:prstGeom>
          <a:noFill/>
        </p:spPr>
        <p:txBody>
          <a:bodyPr wrap="square" rtlCol="0">
            <a:spAutoFit/>
          </a:bodyPr>
          <a:lstStyle/>
          <a:p>
            <a:pPr algn="l"/>
            <a:r>
              <a:rPr lang="en-US" sz="1400" dirty="0" smtClean="0">
                <a:latin typeface="+mn-lt"/>
                <a:cs typeface="Courier"/>
              </a:rPr>
              <a:t>Logical </a:t>
            </a:r>
            <a:r>
              <a:rPr lang="en-US" sz="1400" dirty="0">
                <a:latin typeface="+mn-lt"/>
                <a:cs typeface="Courier"/>
              </a:rPr>
              <a:t>switches (TRUE/FALSE) to read and process climatology fields</a:t>
            </a:r>
            <a:r>
              <a:rPr lang="en-US" sz="1400" dirty="0" smtClean="0">
                <a:latin typeface="+mn-lt"/>
                <a:cs typeface="Courier"/>
              </a:rPr>
              <a:t>. </a:t>
            </a:r>
            <a:r>
              <a:rPr lang="en-US" sz="1400" dirty="0">
                <a:latin typeface="+mn-lt"/>
                <a:cs typeface="Courier"/>
              </a:rPr>
              <a:t>See glossary below for details.</a:t>
            </a:r>
          </a:p>
          <a:p>
            <a:pPr algn="l"/>
            <a:endParaRPr lang="en-US" sz="1400" dirty="0">
              <a:latin typeface="+mn-lt"/>
              <a:cs typeface="Courier"/>
            </a:endParaRPr>
          </a:p>
          <a:p>
            <a:pPr algn="l"/>
            <a:r>
              <a:rPr lang="en-US" sz="1400" dirty="0">
                <a:latin typeface="+mn-lt"/>
                <a:cs typeface="Courier"/>
              </a:rPr>
              <a:t>    </a:t>
            </a:r>
            <a:r>
              <a:rPr lang="en-US" sz="1400" dirty="0" smtClean="0">
                <a:latin typeface="+mn-lt"/>
                <a:cs typeface="Courier"/>
              </a:rPr>
              <a:t>      </a:t>
            </a:r>
            <a:r>
              <a:rPr lang="en-US" sz="1400" dirty="0" err="1">
                <a:solidFill>
                  <a:srgbClr val="0033CC"/>
                </a:solidFill>
                <a:latin typeface="+mn-lt"/>
                <a:cs typeface="Courier"/>
              </a:rPr>
              <a:t>LsshCLM</a:t>
            </a:r>
            <a:r>
              <a:rPr lang="en-US" sz="1400" dirty="0">
                <a:latin typeface="+mn-lt"/>
                <a:cs typeface="Courier"/>
              </a:rPr>
              <a:t> == </a:t>
            </a:r>
            <a:r>
              <a:rPr lang="en-US" sz="1400" dirty="0" smtClean="0">
                <a:latin typeface="+mn-lt"/>
                <a:cs typeface="Courier"/>
              </a:rPr>
              <a:t>3*</a:t>
            </a:r>
            <a:r>
              <a:rPr lang="en-US" sz="1400" dirty="0" smtClean="0">
                <a:solidFill>
                  <a:srgbClr val="FF0000"/>
                </a:solidFill>
                <a:latin typeface="+mn-lt"/>
                <a:cs typeface="Courier"/>
              </a:rPr>
              <a:t>F</a:t>
            </a:r>
            <a:r>
              <a:rPr lang="en-US" sz="1400" dirty="0" smtClean="0">
                <a:latin typeface="+mn-lt"/>
                <a:cs typeface="Courier"/>
              </a:rPr>
              <a:t>                          </a:t>
            </a:r>
            <a:r>
              <a:rPr lang="en-US" sz="1400" dirty="0">
                <a:latin typeface="+mn-lt"/>
                <a:cs typeface="Courier"/>
              </a:rPr>
              <a:t>! sea-surface height</a:t>
            </a:r>
          </a:p>
          <a:p>
            <a:pPr algn="l"/>
            <a:r>
              <a:rPr lang="en-US" sz="1400" dirty="0">
                <a:latin typeface="+mn-lt"/>
                <a:cs typeface="Courier"/>
              </a:rPr>
              <a:t>    </a:t>
            </a:r>
            <a:r>
              <a:rPr lang="en-US" sz="1400" dirty="0" smtClean="0">
                <a:latin typeface="+mn-lt"/>
                <a:cs typeface="Courier"/>
              </a:rPr>
              <a:t>       </a:t>
            </a:r>
            <a:r>
              <a:rPr lang="en-US" sz="1400" dirty="0">
                <a:solidFill>
                  <a:srgbClr val="0033CC"/>
                </a:solidFill>
                <a:latin typeface="+mn-lt"/>
                <a:cs typeface="Courier"/>
              </a:rPr>
              <a:t>Lm2CLM</a:t>
            </a:r>
            <a:r>
              <a:rPr lang="en-US" sz="1400" dirty="0">
                <a:latin typeface="+mn-lt"/>
                <a:cs typeface="Courier"/>
              </a:rPr>
              <a:t> == </a:t>
            </a:r>
            <a:r>
              <a:rPr lang="en-US" sz="1400" dirty="0" smtClean="0">
                <a:latin typeface="+mn-lt"/>
                <a:cs typeface="Courier"/>
              </a:rPr>
              <a:t>3*</a:t>
            </a:r>
            <a:r>
              <a:rPr lang="en-US" sz="1400" dirty="0" smtClean="0">
                <a:solidFill>
                  <a:srgbClr val="FF0000"/>
                </a:solidFill>
                <a:latin typeface="+mn-lt"/>
                <a:cs typeface="Courier"/>
              </a:rPr>
              <a:t>F</a:t>
            </a:r>
            <a:r>
              <a:rPr lang="en-US" sz="1400" dirty="0" smtClean="0">
                <a:latin typeface="+mn-lt"/>
                <a:cs typeface="Courier"/>
              </a:rPr>
              <a:t>                          </a:t>
            </a:r>
            <a:r>
              <a:rPr lang="en-US" sz="1400" dirty="0">
                <a:latin typeface="+mn-lt"/>
                <a:cs typeface="Courier"/>
              </a:rPr>
              <a:t>! 2D momentum</a:t>
            </a:r>
          </a:p>
          <a:p>
            <a:pPr algn="l"/>
            <a:r>
              <a:rPr lang="en-US" sz="1400" dirty="0">
                <a:latin typeface="+mn-lt"/>
                <a:cs typeface="Courier"/>
              </a:rPr>
              <a:t>     </a:t>
            </a:r>
            <a:r>
              <a:rPr lang="en-US" sz="1400" dirty="0" smtClean="0">
                <a:latin typeface="+mn-lt"/>
                <a:cs typeface="Courier"/>
              </a:rPr>
              <a:t>      </a:t>
            </a:r>
            <a:r>
              <a:rPr lang="en-US" sz="1400" dirty="0">
                <a:solidFill>
                  <a:srgbClr val="0033CC"/>
                </a:solidFill>
                <a:latin typeface="+mn-lt"/>
                <a:cs typeface="Courier"/>
              </a:rPr>
              <a:t>Lm3CLM</a:t>
            </a:r>
            <a:r>
              <a:rPr lang="en-US" sz="1400" dirty="0">
                <a:latin typeface="+mn-lt"/>
                <a:cs typeface="Courier"/>
              </a:rPr>
              <a:t> == </a:t>
            </a:r>
            <a:r>
              <a:rPr lang="en-US" sz="1400" dirty="0" smtClean="0">
                <a:latin typeface="+mn-lt"/>
                <a:cs typeface="Courier"/>
              </a:rPr>
              <a:t>3*</a:t>
            </a:r>
            <a:r>
              <a:rPr lang="en-US" sz="1400" dirty="0" smtClean="0">
                <a:solidFill>
                  <a:srgbClr val="FF0000"/>
                </a:solidFill>
                <a:latin typeface="+mn-lt"/>
                <a:cs typeface="Courier"/>
              </a:rPr>
              <a:t>F</a:t>
            </a:r>
            <a:r>
              <a:rPr lang="en-US" sz="1400" dirty="0" smtClean="0">
                <a:latin typeface="+mn-lt"/>
                <a:cs typeface="Courier"/>
              </a:rPr>
              <a:t>                          </a:t>
            </a:r>
            <a:r>
              <a:rPr lang="en-US" sz="1400" dirty="0">
                <a:latin typeface="+mn-lt"/>
                <a:cs typeface="Courier"/>
              </a:rPr>
              <a:t>! 3D momentum</a:t>
            </a:r>
          </a:p>
          <a:p>
            <a:pPr algn="l"/>
            <a:endParaRPr lang="en-US" sz="1400" dirty="0">
              <a:latin typeface="+mn-lt"/>
              <a:cs typeface="Courier"/>
            </a:endParaRPr>
          </a:p>
          <a:p>
            <a:pPr algn="l"/>
            <a:r>
              <a:rPr lang="en-US" sz="1400" dirty="0">
                <a:latin typeface="+mn-lt"/>
                <a:cs typeface="Courier"/>
              </a:rPr>
              <a:t>  </a:t>
            </a:r>
            <a:r>
              <a:rPr lang="en-US" sz="1400" dirty="0" smtClean="0">
                <a:latin typeface="+mn-lt"/>
                <a:cs typeface="Courier"/>
              </a:rPr>
              <a:t>    </a:t>
            </a:r>
            <a:r>
              <a:rPr lang="en-US" sz="1400" dirty="0" err="1" smtClean="0">
                <a:solidFill>
                  <a:srgbClr val="0033CC"/>
                </a:solidFill>
                <a:latin typeface="+mn-lt"/>
                <a:cs typeface="Courier"/>
              </a:rPr>
              <a:t>LtracerCLM</a:t>
            </a:r>
            <a:r>
              <a:rPr lang="en-US" sz="1400" dirty="0" smtClean="0">
                <a:latin typeface="+mn-lt"/>
                <a:cs typeface="Courier"/>
              </a:rPr>
              <a:t> </a:t>
            </a:r>
            <a:r>
              <a:rPr lang="en-US" sz="1400" dirty="0">
                <a:latin typeface="+mn-lt"/>
                <a:cs typeface="Courier"/>
              </a:rPr>
              <a:t>== </a:t>
            </a:r>
            <a:r>
              <a:rPr lang="en-US" sz="1400" dirty="0" smtClean="0">
                <a:latin typeface="+mn-lt"/>
                <a:cs typeface="Courier"/>
              </a:rPr>
              <a:t>2*</a:t>
            </a:r>
            <a:r>
              <a:rPr lang="en-US" sz="1400" dirty="0" smtClean="0">
                <a:solidFill>
                  <a:srgbClr val="FF0000"/>
                </a:solidFill>
                <a:latin typeface="+mn-lt"/>
                <a:cs typeface="Courier"/>
              </a:rPr>
              <a:t>F </a:t>
            </a:r>
            <a:r>
              <a:rPr lang="en-US" sz="1400" dirty="0" smtClean="0">
                <a:solidFill>
                  <a:srgbClr val="000000"/>
                </a:solidFill>
                <a:latin typeface="+mn-lt"/>
                <a:cs typeface="Courier"/>
              </a:rPr>
              <a:t>2*</a:t>
            </a:r>
            <a:r>
              <a:rPr lang="en-US" sz="1400" dirty="0" smtClean="0">
                <a:solidFill>
                  <a:srgbClr val="FF0000"/>
                </a:solidFill>
                <a:latin typeface="+mn-lt"/>
                <a:cs typeface="Courier"/>
              </a:rPr>
              <a:t>F</a:t>
            </a:r>
            <a:r>
              <a:rPr lang="en-US" sz="1400" dirty="0" smtClean="0">
                <a:solidFill>
                  <a:srgbClr val="000000"/>
                </a:solidFill>
                <a:latin typeface="+mn-lt"/>
                <a:cs typeface="Courier"/>
              </a:rPr>
              <a:t> 2*</a:t>
            </a:r>
            <a:r>
              <a:rPr lang="en-US" sz="1400" dirty="0" smtClean="0">
                <a:solidFill>
                  <a:srgbClr val="FF0000"/>
                </a:solidFill>
                <a:latin typeface="+mn-lt"/>
                <a:cs typeface="Courier"/>
              </a:rPr>
              <a:t>F             </a:t>
            </a:r>
            <a:r>
              <a:rPr lang="en-US" sz="1400" dirty="0">
                <a:latin typeface="+mn-lt"/>
                <a:cs typeface="Courier"/>
              </a:rPr>
              <a:t>! temperature, salinity, </a:t>
            </a:r>
            <a:r>
              <a:rPr lang="en-US" sz="1400" dirty="0" smtClean="0">
                <a:latin typeface="+mn-lt"/>
                <a:cs typeface="Courier"/>
              </a:rPr>
              <a:t>inert</a:t>
            </a:r>
          </a:p>
          <a:p>
            <a:pPr algn="l"/>
            <a:endParaRPr lang="en-US" sz="1400" dirty="0">
              <a:latin typeface="+mn-lt"/>
              <a:cs typeface="Courier"/>
            </a:endParaRPr>
          </a:p>
          <a:p>
            <a:pPr algn="l"/>
            <a:endParaRPr lang="en-US" sz="1400" dirty="0">
              <a:latin typeface="+mn-lt"/>
              <a:cs typeface="Courier"/>
            </a:endParaRPr>
          </a:p>
          <a:p>
            <a:pPr algn="l"/>
            <a:endParaRPr lang="en-US" sz="1400" dirty="0">
              <a:latin typeface="+mn-lt"/>
              <a:cs typeface="Courier"/>
            </a:endParaRPr>
          </a:p>
          <a:p>
            <a:pPr algn="l"/>
            <a:r>
              <a:rPr lang="en-US" sz="1400" dirty="0" smtClean="0">
                <a:latin typeface="+mn-lt"/>
                <a:cs typeface="Courier"/>
              </a:rPr>
              <a:t>Logical </a:t>
            </a:r>
            <a:r>
              <a:rPr lang="en-US" sz="1400" dirty="0">
                <a:latin typeface="+mn-lt"/>
                <a:cs typeface="Courier"/>
              </a:rPr>
              <a:t>switches (TRUE/FALSE) to nudge the desired climatology field(s)</a:t>
            </a:r>
            <a:r>
              <a:rPr lang="en-US" sz="1400" dirty="0" smtClean="0">
                <a:latin typeface="+mn-lt"/>
                <a:cs typeface="Courier"/>
              </a:rPr>
              <a:t>. </a:t>
            </a:r>
            <a:r>
              <a:rPr lang="en-US" sz="1400" dirty="0">
                <a:latin typeface="+mn-lt"/>
                <a:cs typeface="Courier"/>
              </a:rPr>
              <a:t>If not analytical climatology fields, users need to turn ON the </a:t>
            </a:r>
            <a:r>
              <a:rPr lang="en-US" sz="1400" dirty="0" smtClean="0">
                <a:latin typeface="+mn-lt"/>
                <a:cs typeface="Courier"/>
              </a:rPr>
              <a:t>logical switches </a:t>
            </a:r>
            <a:r>
              <a:rPr lang="en-US" sz="1400" dirty="0">
                <a:latin typeface="+mn-lt"/>
                <a:cs typeface="Courier"/>
              </a:rPr>
              <a:t>above to process the fields from the climatology </a:t>
            </a:r>
            <a:r>
              <a:rPr lang="en-US" sz="1400" dirty="0" err="1">
                <a:latin typeface="+mn-lt"/>
                <a:cs typeface="Courier"/>
              </a:rPr>
              <a:t>NetCDF</a:t>
            </a:r>
            <a:r>
              <a:rPr lang="en-US" sz="1400" dirty="0">
                <a:latin typeface="+mn-lt"/>
                <a:cs typeface="Courier"/>
              </a:rPr>
              <a:t> </a:t>
            </a:r>
            <a:r>
              <a:rPr lang="en-US" sz="1400" dirty="0" smtClean="0">
                <a:latin typeface="+mn-lt"/>
                <a:cs typeface="Courier"/>
              </a:rPr>
              <a:t>file </a:t>
            </a:r>
            <a:r>
              <a:rPr lang="en-US" sz="1400" dirty="0">
                <a:latin typeface="+mn-lt"/>
                <a:cs typeface="Courier"/>
              </a:rPr>
              <a:t>that are needed for nudging. See glossary below for details.</a:t>
            </a:r>
          </a:p>
          <a:p>
            <a:pPr algn="l"/>
            <a:endParaRPr lang="en-US" sz="1400" dirty="0">
              <a:latin typeface="+mn-lt"/>
              <a:cs typeface="Courier"/>
            </a:endParaRPr>
          </a:p>
          <a:p>
            <a:pPr algn="l"/>
            <a:r>
              <a:rPr lang="en-US" sz="1400" dirty="0">
                <a:latin typeface="+mn-lt"/>
                <a:cs typeface="Courier"/>
              </a:rPr>
              <a:t> </a:t>
            </a:r>
            <a:r>
              <a:rPr lang="en-US" sz="1400" dirty="0">
                <a:solidFill>
                  <a:srgbClr val="0033CC"/>
                </a:solidFill>
                <a:latin typeface="+mn-lt"/>
                <a:cs typeface="Courier"/>
              </a:rPr>
              <a:t>LnudgeM2CLM</a:t>
            </a:r>
            <a:r>
              <a:rPr lang="en-US" sz="1400" dirty="0">
                <a:latin typeface="+mn-lt"/>
                <a:cs typeface="Courier"/>
              </a:rPr>
              <a:t> == </a:t>
            </a:r>
            <a:r>
              <a:rPr lang="en-US" sz="1400" dirty="0" smtClean="0">
                <a:latin typeface="+mn-lt"/>
                <a:cs typeface="Courier"/>
              </a:rPr>
              <a:t>3*</a:t>
            </a:r>
            <a:r>
              <a:rPr lang="en-US" sz="1400" dirty="0" smtClean="0">
                <a:solidFill>
                  <a:srgbClr val="FF0000"/>
                </a:solidFill>
                <a:latin typeface="+mn-lt"/>
                <a:cs typeface="Courier"/>
              </a:rPr>
              <a:t>F</a:t>
            </a:r>
            <a:r>
              <a:rPr lang="en-US" sz="1400" dirty="0" smtClean="0">
                <a:latin typeface="+mn-lt"/>
                <a:cs typeface="Courier"/>
              </a:rPr>
              <a:t>                          </a:t>
            </a:r>
            <a:r>
              <a:rPr lang="en-US" sz="1400" dirty="0">
                <a:latin typeface="+mn-lt"/>
                <a:cs typeface="Courier"/>
              </a:rPr>
              <a:t>! 2D momentum</a:t>
            </a:r>
          </a:p>
          <a:p>
            <a:pPr algn="l"/>
            <a:r>
              <a:rPr lang="en-US" sz="1400" dirty="0">
                <a:latin typeface="+mn-lt"/>
                <a:cs typeface="Courier"/>
              </a:rPr>
              <a:t> </a:t>
            </a:r>
            <a:r>
              <a:rPr lang="en-US" sz="1400" dirty="0">
                <a:solidFill>
                  <a:srgbClr val="0033CC"/>
                </a:solidFill>
                <a:latin typeface="+mn-lt"/>
                <a:cs typeface="Courier"/>
              </a:rPr>
              <a:t>LnudgeM3CLM</a:t>
            </a:r>
            <a:r>
              <a:rPr lang="en-US" sz="1400" dirty="0">
                <a:latin typeface="+mn-lt"/>
                <a:cs typeface="Courier"/>
              </a:rPr>
              <a:t> == </a:t>
            </a:r>
            <a:r>
              <a:rPr lang="en-US" sz="1400" dirty="0" smtClean="0">
                <a:latin typeface="+mn-lt"/>
                <a:cs typeface="Courier"/>
              </a:rPr>
              <a:t>3*</a:t>
            </a:r>
            <a:r>
              <a:rPr lang="en-US" sz="1400" dirty="0" smtClean="0">
                <a:solidFill>
                  <a:srgbClr val="FF0000"/>
                </a:solidFill>
                <a:latin typeface="+mn-lt"/>
                <a:cs typeface="Courier"/>
              </a:rPr>
              <a:t>F</a:t>
            </a:r>
            <a:r>
              <a:rPr lang="en-US" sz="1400" dirty="0" smtClean="0">
                <a:latin typeface="+mn-lt"/>
                <a:cs typeface="Courier"/>
              </a:rPr>
              <a:t>                          </a:t>
            </a:r>
            <a:r>
              <a:rPr lang="en-US" sz="1400" dirty="0">
                <a:latin typeface="+mn-lt"/>
                <a:cs typeface="Courier"/>
              </a:rPr>
              <a:t>! 3D momentum</a:t>
            </a:r>
          </a:p>
          <a:p>
            <a:pPr algn="l"/>
            <a:endParaRPr lang="en-US" sz="1400" dirty="0">
              <a:latin typeface="+mn-lt"/>
              <a:cs typeface="Courier"/>
            </a:endParaRPr>
          </a:p>
          <a:p>
            <a:pPr algn="l"/>
            <a:r>
              <a:rPr lang="en-US" sz="1400" dirty="0">
                <a:latin typeface="+mn-lt"/>
                <a:cs typeface="Courier"/>
              </a:rPr>
              <a:t> </a:t>
            </a:r>
            <a:r>
              <a:rPr lang="en-US" sz="1400" dirty="0" smtClean="0">
                <a:latin typeface="+mn-lt"/>
                <a:cs typeface="Courier"/>
              </a:rPr>
              <a:t>   </a:t>
            </a:r>
            <a:r>
              <a:rPr lang="en-US" sz="1400" dirty="0" err="1">
                <a:solidFill>
                  <a:srgbClr val="0033CC"/>
                </a:solidFill>
                <a:latin typeface="+mn-lt"/>
                <a:cs typeface="Courier"/>
              </a:rPr>
              <a:t>LnudgeTCLM</a:t>
            </a:r>
            <a:r>
              <a:rPr lang="en-US" sz="1400" dirty="0">
                <a:latin typeface="+mn-lt"/>
                <a:cs typeface="Courier"/>
              </a:rPr>
              <a:t> == </a:t>
            </a:r>
            <a:r>
              <a:rPr lang="en-US" sz="1400" dirty="0" smtClean="0">
                <a:latin typeface="+mn-lt"/>
                <a:cs typeface="Courier"/>
              </a:rPr>
              <a:t>2*</a:t>
            </a:r>
            <a:r>
              <a:rPr lang="en-US" sz="1400" dirty="0" smtClean="0">
                <a:solidFill>
                  <a:srgbClr val="FF0000"/>
                </a:solidFill>
                <a:latin typeface="+mn-lt"/>
                <a:cs typeface="Courier"/>
              </a:rPr>
              <a:t>F </a:t>
            </a:r>
            <a:r>
              <a:rPr lang="en-US" sz="1400" dirty="0" smtClean="0">
                <a:solidFill>
                  <a:srgbClr val="000000"/>
                </a:solidFill>
                <a:latin typeface="+mn-lt"/>
                <a:cs typeface="Courier"/>
              </a:rPr>
              <a:t>2*</a:t>
            </a:r>
            <a:r>
              <a:rPr lang="en-US" sz="1400" dirty="0" smtClean="0">
                <a:solidFill>
                  <a:srgbClr val="FF0000"/>
                </a:solidFill>
                <a:latin typeface="+mn-lt"/>
                <a:cs typeface="Courier"/>
              </a:rPr>
              <a:t>F </a:t>
            </a:r>
            <a:r>
              <a:rPr lang="en-US" sz="1400" dirty="0" smtClean="0">
                <a:solidFill>
                  <a:srgbClr val="000000"/>
                </a:solidFill>
                <a:latin typeface="+mn-lt"/>
                <a:cs typeface="Courier"/>
              </a:rPr>
              <a:t>2*</a:t>
            </a:r>
            <a:r>
              <a:rPr lang="en-US" sz="1400" dirty="0" smtClean="0">
                <a:solidFill>
                  <a:srgbClr val="FF0000"/>
                </a:solidFill>
                <a:latin typeface="+mn-lt"/>
                <a:cs typeface="Courier"/>
              </a:rPr>
              <a:t>F</a:t>
            </a:r>
            <a:r>
              <a:rPr lang="en-US" sz="1400" dirty="0" smtClean="0">
                <a:latin typeface="+mn-lt"/>
                <a:cs typeface="Courier"/>
              </a:rPr>
              <a:t>             ! </a:t>
            </a:r>
            <a:r>
              <a:rPr lang="en-US" sz="1400" dirty="0">
                <a:latin typeface="+mn-lt"/>
                <a:cs typeface="Courier"/>
              </a:rPr>
              <a:t>temperature, salinity, inert</a:t>
            </a:r>
          </a:p>
        </p:txBody>
      </p:sp>
    </p:spTree>
    <p:extLst>
      <p:ext uri="{BB962C8B-B14F-4D97-AF65-F5344CB8AC3E}">
        <p14:creationId xmlns:p14="http://schemas.microsoft.com/office/powerpoint/2010/main" val="1214738704"/>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Text Box 3"/>
          <p:cNvSpPr txBox="1">
            <a:spLocks noChangeArrowheads="1"/>
          </p:cNvSpPr>
          <p:nvPr/>
        </p:nvSpPr>
        <p:spPr bwMode="auto">
          <a:xfrm>
            <a:off x="0" y="0"/>
            <a:ext cx="9144000" cy="461665"/>
          </a:xfrm>
          <a:prstGeom prst="rect">
            <a:avLst/>
          </a:prstGeom>
          <a:noFill/>
          <a:ln w="9525">
            <a:noFill/>
            <a:miter lim="800000"/>
            <a:headEnd/>
            <a:tailEnd/>
          </a:ln>
        </p:spPr>
        <p:txBody>
          <a:bodyPr wrap="square">
            <a:spAutoFit/>
          </a:bodyPr>
          <a:lstStyle/>
          <a:p>
            <a:pPr eaLnBrk="1" hangingPunct="1"/>
            <a:r>
              <a:rPr lang="en-US" sz="2400" b="0" dirty="0" smtClean="0">
                <a:solidFill>
                  <a:srgbClr val="DC0000"/>
                </a:solidFill>
                <a:effectLst>
                  <a:outerShdw blurRad="38100" dist="38100" dir="2700000" algn="tl">
                    <a:srgbClr val="000000">
                      <a:alpha val="43137"/>
                    </a:srgbClr>
                  </a:outerShdw>
                </a:effectLst>
                <a:latin typeface="Arial Black" charset="0"/>
              </a:rPr>
              <a:t>Nudging Coefficients Metadata</a:t>
            </a:r>
            <a:endParaRPr lang="en-US" sz="2400" b="0" dirty="0">
              <a:solidFill>
                <a:srgbClr val="DC0000"/>
              </a:solidFill>
              <a:effectLst>
                <a:outerShdw blurRad="38100" dist="38100" dir="2700000" algn="tl">
                  <a:srgbClr val="000000">
                    <a:alpha val="43137"/>
                  </a:srgbClr>
                </a:outerShdw>
              </a:effectLst>
              <a:latin typeface="Arial Black" charset="0"/>
            </a:endParaRPr>
          </a:p>
        </p:txBody>
      </p:sp>
      <p:sp>
        <p:nvSpPr>
          <p:cNvPr id="2" name="TextBox 1"/>
          <p:cNvSpPr txBox="1"/>
          <p:nvPr/>
        </p:nvSpPr>
        <p:spPr>
          <a:xfrm>
            <a:off x="0" y="1366422"/>
            <a:ext cx="9144000" cy="5262978"/>
          </a:xfrm>
          <a:prstGeom prst="rect">
            <a:avLst/>
          </a:prstGeom>
          <a:noFill/>
        </p:spPr>
        <p:txBody>
          <a:bodyPr wrap="square" rtlCol="0">
            <a:spAutoFit/>
          </a:bodyPr>
          <a:lstStyle/>
          <a:p>
            <a:pPr algn="l"/>
            <a:r>
              <a:rPr lang="en-US" sz="1400" dirty="0">
                <a:solidFill>
                  <a:srgbClr val="0033CC"/>
                </a:solidFill>
                <a:latin typeface="+mn-lt"/>
                <a:cs typeface="Courier"/>
              </a:rPr>
              <a:t>double</a:t>
            </a:r>
            <a:r>
              <a:rPr lang="en-US" sz="1400" dirty="0">
                <a:latin typeface="+mn-lt"/>
                <a:cs typeface="Courier"/>
              </a:rPr>
              <a:t> </a:t>
            </a:r>
            <a:r>
              <a:rPr lang="en-US" sz="1400" dirty="0" smtClean="0">
                <a:solidFill>
                  <a:srgbClr val="FF0000"/>
                </a:solidFill>
                <a:latin typeface="+mn-lt"/>
                <a:cs typeface="Courier"/>
              </a:rPr>
              <a:t>M2_NudgeCoef </a:t>
            </a:r>
            <a:r>
              <a:rPr lang="en-US" sz="1400" dirty="0" smtClean="0">
                <a:solidFill>
                  <a:srgbClr val="0033CC"/>
                </a:solidFill>
                <a:latin typeface="+mn-lt"/>
                <a:cs typeface="Courier"/>
              </a:rPr>
              <a:t>(</a:t>
            </a:r>
            <a:r>
              <a:rPr lang="en-US" sz="1400" dirty="0" err="1">
                <a:solidFill>
                  <a:srgbClr val="0033CC"/>
                </a:solidFill>
                <a:latin typeface="+mn-lt"/>
                <a:cs typeface="Courier"/>
              </a:rPr>
              <a:t>eta_rho</a:t>
            </a:r>
            <a:r>
              <a:rPr lang="en-US" sz="1400" dirty="0">
                <a:solidFill>
                  <a:srgbClr val="0033CC"/>
                </a:solidFill>
                <a:latin typeface="+mn-lt"/>
                <a:cs typeface="Courier"/>
              </a:rPr>
              <a:t>, </a:t>
            </a:r>
            <a:r>
              <a:rPr lang="en-US" sz="1400" dirty="0" err="1">
                <a:solidFill>
                  <a:srgbClr val="0033CC"/>
                </a:solidFill>
                <a:latin typeface="+mn-lt"/>
                <a:cs typeface="Courier"/>
              </a:rPr>
              <a:t>xi_rho</a:t>
            </a:r>
            <a:r>
              <a:rPr lang="en-US" sz="1400" dirty="0">
                <a:solidFill>
                  <a:srgbClr val="0033CC"/>
                </a:solidFill>
                <a:latin typeface="+mn-lt"/>
                <a:cs typeface="Courier"/>
              </a:rPr>
              <a:t>) </a:t>
            </a:r>
            <a:r>
              <a:rPr lang="en-US" sz="1400" dirty="0" smtClean="0">
                <a:solidFill>
                  <a:srgbClr val="0033CC"/>
                </a:solidFill>
                <a:latin typeface="+mn-lt"/>
                <a:cs typeface="Courier"/>
              </a:rPr>
              <a:t>;</a:t>
            </a:r>
          </a:p>
          <a:p>
            <a:pPr algn="l"/>
            <a:r>
              <a:rPr lang="en-US" sz="1400" dirty="0">
                <a:latin typeface="+mn-lt"/>
                <a:cs typeface="Courier"/>
              </a:rPr>
              <a:t> </a:t>
            </a:r>
            <a:r>
              <a:rPr lang="en-US" sz="1400" dirty="0" smtClean="0">
                <a:latin typeface="+mn-lt"/>
                <a:cs typeface="Courier"/>
              </a:rPr>
              <a:t>              </a:t>
            </a:r>
            <a:r>
              <a:rPr lang="en-US" sz="1400" dirty="0" smtClean="0">
                <a:solidFill>
                  <a:srgbClr val="0033CC"/>
                </a:solidFill>
                <a:latin typeface="+mn-lt"/>
                <a:cs typeface="Courier"/>
              </a:rPr>
              <a:t>M2_NudgeCoef:long_name </a:t>
            </a:r>
            <a:r>
              <a:rPr lang="en-US" sz="1400" dirty="0">
                <a:solidFill>
                  <a:srgbClr val="0033CC"/>
                </a:solidFill>
                <a:latin typeface="+mn-lt"/>
                <a:cs typeface="Courier"/>
              </a:rPr>
              <a:t>= "2D momentum inverse nudging coefficients" </a:t>
            </a:r>
            <a:r>
              <a:rPr lang="en-US" sz="1400" dirty="0" smtClean="0">
                <a:latin typeface="+mn-lt"/>
                <a:cs typeface="Courier"/>
              </a:rPr>
              <a:t>;</a:t>
            </a:r>
          </a:p>
          <a:p>
            <a:pPr algn="l"/>
            <a:r>
              <a:rPr lang="en-US" sz="1400" dirty="0">
                <a:latin typeface="+mn-lt"/>
                <a:cs typeface="Courier"/>
              </a:rPr>
              <a:t> </a:t>
            </a:r>
            <a:r>
              <a:rPr lang="en-US" sz="1400" dirty="0" smtClean="0">
                <a:latin typeface="+mn-lt"/>
                <a:cs typeface="Courier"/>
              </a:rPr>
              <a:t>              </a:t>
            </a:r>
            <a:r>
              <a:rPr lang="en-US" sz="1400" dirty="0" smtClean="0">
                <a:solidFill>
                  <a:srgbClr val="0033CC"/>
                </a:solidFill>
                <a:latin typeface="+mn-lt"/>
                <a:cs typeface="Courier"/>
              </a:rPr>
              <a:t>M2_NudgeCoef:units </a:t>
            </a:r>
            <a:r>
              <a:rPr lang="en-US" sz="1400" dirty="0">
                <a:solidFill>
                  <a:srgbClr val="0033CC"/>
                </a:solidFill>
                <a:latin typeface="+mn-lt"/>
                <a:cs typeface="Courier"/>
              </a:rPr>
              <a:t>= "day-1"</a:t>
            </a:r>
            <a:r>
              <a:rPr lang="en-US" sz="1400" dirty="0">
                <a:latin typeface="+mn-lt"/>
                <a:cs typeface="Courier"/>
              </a:rPr>
              <a:t> </a:t>
            </a:r>
            <a:r>
              <a:rPr lang="en-US" sz="1400" dirty="0" smtClean="0">
                <a:latin typeface="+mn-lt"/>
                <a:cs typeface="Courier"/>
              </a:rPr>
              <a:t>;</a:t>
            </a:r>
          </a:p>
          <a:p>
            <a:pPr algn="l"/>
            <a:r>
              <a:rPr lang="en-US" sz="1400" dirty="0">
                <a:latin typeface="+mn-lt"/>
                <a:cs typeface="Courier"/>
              </a:rPr>
              <a:t> </a:t>
            </a:r>
            <a:r>
              <a:rPr lang="en-US" sz="1400" dirty="0" smtClean="0">
                <a:latin typeface="+mn-lt"/>
                <a:cs typeface="Courier"/>
              </a:rPr>
              <a:t>             </a:t>
            </a:r>
            <a:r>
              <a:rPr lang="en-US" sz="1400" dirty="0" smtClean="0">
                <a:solidFill>
                  <a:srgbClr val="0033CC"/>
                </a:solidFill>
                <a:latin typeface="+mn-lt"/>
                <a:cs typeface="Courier"/>
              </a:rPr>
              <a:t> M2_NudgeCoef:coordinates </a:t>
            </a:r>
            <a:r>
              <a:rPr lang="en-US" sz="1400" dirty="0">
                <a:solidFill>
                  <a:srgbClr val="0033CC"/>
                </a:solidFill>
                <a:latin typeface="+mn-lt"/>
                <a:cs typeface="Courier"/>
              </a:rPr>
              <a:t>= "</a:t>
            </a:r>
            <a:r>
              <a:rPr lang="en-US" sz="1400" dirty="0" err="1">
                <a:solidFill>
                  <a:srgbClr val="0033CC"/>
                </a:solidFill>
                <a:latin typeface="+mn-lt"/>
                <a:cs typeface="Courier"/>
              </a:rPr>
              <a:t>xi_rho</a:t>
            </a:r>
            <a:r>
              <a:rPr lang="en-US" sz="1400" dirty="0">
                <a:solidFill>
                  <a:srgbClr val="0033CC"/>
                </a:solidFill>
                <a:latin typeface="+mn-lt"/>
                <a:cs typeface="Courier"/>
              </a:rPr>
              <a:t> </a:t>
            </a:r>
            <a:r>
              <a:rPr lang="en-US" sz="1400" dirty="0" err="1">
                <a:solidFill>
                  <a:srgbClr val="0033CC"/>
                </a:solidFill>
                <a:latin typeface="+mn-lt"/>
                <a:cs typeface="Courier"/>
              </a:rPr>
              <a:t>eta_rho</a:t>
            </a:r>
            <a:r>
              <a:rPr lang="en-US" sz="1400" dirty="0">
                <a:solidFill>
                  <a:srgbClr val="0033CC"/>
                </a:solidFill>
                <a:latin typeface="+mn-lt"/>
                <a:cs typeface="Courier"/>
              </a:rPr>
              <a:t> "</a:t>
            </a:r>
            <a:r>
              <a:rPr lang="en-US" sz="1400" dirty="0">
                <a:latin typeface="+mn-lt"/>
                <a:cs typeface="Courier"/>
              </a:rPr>
              <a:t> </a:t>
            </a:r>
            <a:r>
              <a:rPr lang="en-US" sz="1400" dirty="0" smtClean="0">
                <a:latin typeface="+mn-lt"/>
                <a:cs typeface="Courier"/>
              </a:rPr>
              <a:t>;</a:t>
            </a:r>
          </a:p>
          <a:p>
            <a:pPr algn="l"/>
            <a:endParaRPr lang="en-US" sz="1400" dirty="0" smtClean="0">
              <a:latin typeface="+mn-lt"/>
              <a:cs typeface="Courier"/>
            </a:endParaRPr>
          </a:p>
          <a:p>
            <a:pPr algn="l"/>
            <a:r>
              <a:rPr lang="en-US" sz="1400" dirty="0" smtClean="0">
                <a:solidFill>
                  <a:srgbClr val="0033CC"/>
                </a:solidFill>
                <a:latin typeface="+mn-lt"/>
                <a:cs typeface="Courier"/>
              </a:rPr>
              <a:t>double</a:t>
            </a:r>
            <a:r>
              <a:rPr lang="en-US" sz="1400" dirty="0" smtClean="0">
                <a:latin typeface="+mn-lt"/>
                <a:cs typeface="Courier"/>
              </a:rPr>
              <a:t> </a:t>
            </a:r>
            <a:r>
              <a:rPr lang="en-US" sz="1400" dirty="0" smtClean="0">
                <a:solidFill>
                  <a:srgbClr val="FF0000"/>
                </a:solidFill>
                <a:latin typeface="+mn-lt"/>
                <a:cs typeface="Courier"/>
              </a:rPr>
              <a:t>M3_NudgeCoef </a:t>
            </a:r>
            <a:r>
              <a:rPr lang="en-US" sz="1400" dirty="0" smtClean="0">
                <a:solidFill>
                  <a:srgbClr val="0033CC"/>
                </a:solidFill>
                <a:latin typeface="+mn-lt"/>
                <a:cs typeface="Courier"/>
              </a:rPr>
              <a:t>(</a:t>
            </a:r>
            <a:r>
              <a:rPr lang="en-US" sz="1400" dirty="0" err="1">
                <a:solidFill>
                  <a:srgbClr val="0033CC"/>
                </a:solidFill>
                <a:latin typeface="+mn-lt"/>
                <a:cs typeface="Courier"/>
              </a:rPr>
              <a:t>s_rho</a:t>
            </a:r>
            <a:r>
              <a:rPr lang="en-US" sz="1400" dirty="0">
                <a:solidFill>
                  <a:srgbClr val="0033CC"/>
                </a:solidFill>
                <a:latin typeface="+mn-lt"/>
                <a:cs typeface="Courier"/>
              </a:rPr>
              <a:t>, </a:t>
            </a:r>
            <a:r>
              <a:rPr lang="en-US" sz="1400" dirty="0" err="1">
                <a:solidFill>
                  <a:srgbClr val="0033CC"/>
                </a:solidFill>
                <a:latin typeface="+mn-lt"/>
                <a:cs typeface="Courier"/>
              </a:rPr>
              <a:t>eta_rho</a:t>
            </a:r>
            <a:r>
              <a:rPr lang="en-US" sz="1400" dirty="0">
                <a:solidFill>
                  <a:srgbClr val="0033CC"/>
                </a:solidFill>
                <a:latin typeface="+mn-lt"/>
                <a:cs typeface="Courier"/>
              </a:rPr>
              <a:t>, </a:t>
            </a:r>
            <a:r>
              <a:rPr lang="en-US" sz="1400" dirty="0" err="1">
                <a:solidFill>
                  <a:srgbClr val="0033CC"/>
                </a:solidFill>
                <a:latin typeface="+mn-lt"/>
                <a:cs typeface="Courier"/>
              </a:rPr>
              <a:t>xi_rho</a:t>
            </a:r>
            <a:r>
              <a:rPr lang="en-US" sz="1400" dirty="0">
                <a:solidFill>
                  <a:srgbClr val="0033CC"/>
                </a:solidFill>
                <a:latin typeface="+mn-lt"/>
                <a:cs typeface="Courier"/>
              </a:rPr>
              <a:t>) </a:t>
            </a:r>
            <a:r>
              <a:rPr lang="en-US" sz="1400" dirty="0" smtClean="0">
                <a:solidFill>
                  <a:srgbClr val="0033CC"/>
                </a:solidFill>
                <a:latin typeface="+mn-lt"/>
                <a:cs typeface="Courier"/>
              </a:rPr>
              <a:t>;</a:t>
            </a:r>
          </a:p>
          <a:p>
            <a:pPr algn="l"/>
            <a:r>
              <a:rPr lang="en-US" sz="1400" dirty="0" smtClean="0">
                <a:latin typeface="+mn-lt"/>
                <a:cs typeface="Courier"/>
              </a:rPr>
              <a:t>              </a:t>
            </a:r>
            <a:r>
              <a:rPr lang="en-US" sz="1400" dirty="0" smtClean="0">
                <a:solidFill>
                  <a:srgbClr val="0033CC"/>
                </a:solidFill>
                <a:latin typeface="+mn-lt"/>
                <a:cs typeface="Courier"/>
              </a:rPr>
              <a:t> M3_NudgeCoef:long_name </a:t>
            </a:r>
            <a:r>
              <a:rPr lang="en-US" sz="1400" dirty="0">
                <a:solidFill>
                  <a:srgbClr val="0033CC"/>
                </a:solidFill>
                <a:latin typeface="+mn-lt"/>
                <a:cs typeface="Courier"/>
              </a:rPr>
              <a:t>= "3D momentum inverse nudging coefficients" </a:t>
            </a:r>
            <a:r>
              <a:rPr lang="en-US" sz="1400" dirty="0" smtClean="0">
                <a:latin typeface="+mn-lt"/>
                <a:cs typeface="Courier"/>
              </a:rPr>
              <a:t>;</a:t>
            </a:r>
          </a:p>
          <a:p>
            <a:pPr algn="l"/>
            <a:r>
              <a:rPr lang="en-US" sz="1400" dirty="0">
                <a:latin typeface="+mn-lt"/>
                <a:cs typeface="Courier"/>
              </a:rPr>
              <a:t> </a:t>
            </a:r>
            <a:r>
              <a:rPr lang="en-US" sz="1400" dirty="0" smtClean="0">
                <a:latin typeface="+mn-lt"/>
                <a:cs typeface="Courier"/>
              </a:rPr>
              <a:t>              </a:t>
            </a:r>
            <a:r>
              <a:rPr lang="en-US" sz="1400" dirty="0" smtClean="0">
                <a:solidFill>
                  <a:srgbClr val="0033CC"/>
                </a:solidFill>
                <a:latin typeface="+mn-lt"/>
                <a:cs typeface="Courier"/>
              </a:rPr>
              <a:t>M3_NudgeCoef</a:t>
            </a:r>
            <a:r>
              <a:rPr lang="en-US" sz="1400" dirty="0" smtClean="0">
                <a:latin typeface="+mn-lt"/>
                <a:cs typeface="Courier"/>
              </a:rPr>
              <a:t>:</a:t>
            </a:r>
            <a:r>
              <a:rPr lang="en-US" sz="1400" dirty="0" smtClean="0">
                <a:solidFill>
                  <a:srgbClr val="0033CC"/>
                </a:solidFill>
                <a:latin typeface="+mn-lt"/>
                <a:cs typeface="Courier"/>
              </a:rPr>
              <a:t>units </a:t>
            </a:r>
            <a:r>
              <a:rPr lang="en-US" sz="1400" dirty="0">
                <a:solidFill>
                  <a:srgbClr val="0033CC"/>
                </a:solidFill>
                <a:latin typeface="+mn-lt"/>
                <a:cs typeface="Courier"/>
              </a:rPr>
              <a:t>= "day-1"</a:t>
            </a:r>
            <a:r>
              <a:rPr lang="en-US" sz="1400" dirty="0">
                <a:latin typeface="+mn-lt"/>
                <a:cs typeface="Courier"/>
              </a:rPr>
              <a:t> </a:t>
            </a:r>
            <a:r>
              <a:rPr lang="en-US" sz="1400" dirty="0" smtClean="0">
                <a:latin typeface="+mn-lt"/>
                <a:cs typeface="Courier"/>
              </a:rPr>
              <a:t>;</a:t>
            </a:r>
          </a:p>
          <a:p>
            <a:pPr algn="l"/>
            <a:r>
              <a:rPr lang="en-US" sz="1400" dirty="0" smtClean="0">
                <a:latin typeface="+mn-lt"/>
                <a:cs typeface="Courier"/>
              </a:rPr>
              <a:t>              </a:t>
            </a:r>
            <a:r>
              <a:rPr lang="en-US" sz="1400" dirty="0" smtClean="0">
                <a:solidFill>
                  <a:srgbClr val="0033CC"/>
                </a:solidFill>
                <a:latin typeface="+mn-lt"/>
                <a:cs typeface="Courier"/>
              </a:rPr>
              <a:t> M3_NudgeCoef:coordinates </a:t>
            </a:r>
            <a:r>
              <a:rPr lang="en-US" sz="1400" dirty="0">
                <a:solidFill>
                  <a:srgbClr val="0033CC"/>
                </a:solidFill>
                <a:latin typeface="+mn-lt"/>
                <a:cs typeface="Courier"/>
              </a:rPr>
              <a:t>= "</a:t>
            </a:r>
            <a:r>
              <a:rPr lang="en-US" sz="1400" dirty="0" err="1">
                <a:solidFill>
                  <a:srgbClr val="0033CC"/>
                </a:solidFill>
                <a:latin typeface="+mn-lt"/>
                <a:cs typeface="Courier"/>
              </a:rPr>
              <a:t>xi_rho</a:t>
            </a:r>
            <a:r>
              <a:rPr lang="en-US" sz="1400" dirty="0">
                <a:solidFill>
                  <a:srgbClr val="0033CC"/>
                </a:solidFill>
                <a:latin typeface="+mn-lt"/>
                <a:cs typeface="Courier"/>
              </a:rPr>
              <a:t> </a:t>
            </a:r>
            <a:r>
              <a:rPr lang="en-US" sz="1400" dirty="0" err="1">
                <a:solidFill>
                  <a:srgbClr val="0033CC"/>
                </a:solidFill>
                <a:latin typeface="+mn-lt"/>
                <a:cs typeface="Courier"/>
              </a:rPr>
              <a:t>eta_rho</a:t>
            </a:r>
            <a:r>
              <a:rPr lang="en-US" sz="1400" dirty="0">
                <a:solidFill>
                  <a:srgbClr val="0033CC"/>
                </a:solidFill>
                <a:latin typeface="+mn-lt"/>
                <a:cs typeface="Courier"/>
              </a:rPr>
              <a:t> </a:t>
            </a:r>
            <a:r>
              <a:rPr lang="en-US" sz="1400" dirty="0" err="1">
                <a:solidFill>
                  <a:srgbClr val="0033CC"/>
                </a:solidFill>
                <a:latin typeface="+mn-lt"/>
                <a:cs typeface="Courier"/>
              </a:rPr>
              <a:t>s_rho</a:t>
            </a:r>
            <a:r>
              <a:rPr lang="en-US" sz="1400" dirty="0">
                <a:solidFill>
                  <a:srgbClr val="0033CC"/>
                </a:solidFill>
                <a:latin typeface="+mn-lt"/>
                <a:cs typeface="Courier"/>
              </a:rPr>
              <a:t> "</a:t>
            </a:r>
            <a:r>
              <a:rPr lang="en-US" sz="1400" dirty="0">
                <a:latin typeface="+mn-lt"/>
                <a:cs typeface="Courier"/>
              </a:rPr>
              <a:t> </a:t>
            </a:r>
            <a:r>
              <a:rPr lang="en-US" sz="1400" dirty="0" smtClean="0">
                <a:latin typeface="+mn-lt"/>
                <a:cs typeface="Courier"/>
              </a:rPr>
              <a:t>;</a:t>
            </a:r>
          </a:p>
          <a:p>
            <a:pPr algn="l"/>
            <a:endParaRPr lang="en-US" sz="1400" dirty="0" smtClean="0">
              <a:latin typeface="+mn-lt"/>
              <a:cs typeface="Courier"/>
            </a:endParaRPr>
          </a:p>
          <a:p>
            <a:pPr algn="l"/>
            <a:r>
              <a:rPr lang="en-US" sz="1400" dirty="0" smtClean="0">
                <a:solidFill>
                  <a:srgbClr val="0033CC"/>
                </a:solidFill>
                <a:latin typeface="+mn-lt"/>
                <a:cs typeface="Courier"/>
              </a:rPr>
              <a:t>double</a:t>
            </a:r>
            <a:r>
              <a:rPr lang="en-US" sz="1400" dirty="0" smtClean="0">
                <a:latin typeface="+mn-lt"/>
                <a:cs typeface="Courier"/>
              </a:rPr>
              <a:t> </a:t>
            </a:r>
            <a:r>
              <a:rPr lang="en-US" sz="1400" dirty="0" err="1" smtClean="0">
                <a:solidFill>
                  <a:srgbClr val="FF0000"/>
                </a:solidFill>
                <a:latin typeface="+mn-lt"/>
                <a:cs typeface="Courier"/>
              </a:rPr>
              <a:t>tracer_NudgeCoef</a:t>
            </a:r>
            <a:r>
              <a:rPr lang="en-US" sz="1400" dirty="0" smtClean="0">
                <a:solidFill>
                  <a:srgbClr val="FF0000"/>
                </a:solidFill>
                <a:latin typeface="+mn-lt"/>
                <a:cs typeface="Courier"/>
              </a:rPr>
              <a:t> </a:t>
            </a:r>
            <a:r>
              <a:rPr lang="en-US" sz="1400" dirty="0" smtClean="0">
                <a:solidFill>
                  <a:srgbClr val="0033CC"/>
                </a:solidFill>
                <a:latin typeface="+mn-lt"/>
                <a:cs typeface="Courier"/>
              </a:rPr>
              <a:t>(</a:t>
            </a:r>
            <a:r>
              <a:rPr lang="en-US" sz="1400" dirty="0" err="1">
                <a:solidFill>
                  <a:srgbClr val="0033CC"/>
                </a:solidFill>
                <a:latin typeface="+mn-lt"/>
                <a:cs typeface="Courier"/>
              </a:rPr>
              <a:t>s_rho</a:t>
            </a:r>
            <a:r>
              <a:rPr lang="en-US" sz="1400" dirty="0">
                <a:solidFill>
                  <a:srgbClr val="0033CC"/>
                </a:solidFill>
                <a:latin typeface="+mn-lt"/>
                <a:cs typeface="Courier"/>
              </a:rPr>
              <a:t>, </a:t>
            </a:r>
            <a:r>
              <a:rPr lang="en-US" sz="1400" dirty="0" err="1">
                <a:solidFill>
                  <a:srgbClr val="0033CC"/>
                </a:solidFill>
                <a:latin typeface="+mn-lt"/>
                <a:cs typeface="Courier"/>
              </a:rPr>
              <a:t>eta_rho</a:t>
            </a:r>
            <a:r>
              <a:rPr lang="en-US" sz="1400" dirty="0">
                <a:solidFill>
                  <a:srgbClr val="0033CC"/>
                </a:solidFill>
                <a:latin typeface="+mn-lt"/>
                <a:cs typeface="Courier"/>
              </a:rPr>
              <a:t>, </a:t>
            </a:r>
            <a:r>
              <a:rPr lang="en-US" sz="1400" dirty="0" err="1">
                <a:solidFill>
                  <a:srgbClr val="0033CC"/>
                </a:solidFill>
                <a:latin typeface="+mn-lt"/>
                <a:cs typeface="Courier"/>
              </a:rPr>
              <a:t>xi_rho</a:t>
            </a:r>
            <a:r>
              <a:rPr lang="en-US" sz="1400" dirty="0">
                <a:solidFill>
                  <a:srgbClr val="0033CC"/>
                </a:solidFill>
                <a:latin typeface="+mn-lt"/>
                <a:cs typeface="Courier"/>
              </a:rPr>
              <a:t>) </a:t>
            </a:r>
            <a:r>
              <a:rPr lang="en-US" sz="1400" dirty="0" smtClean="0">
                <a:solidFill>
                  <a:srgbClr val="0033CC"/>
                </a:solidFill>
                <a:latin typeface="+mn-lt"/>
                <a:cs typeface="Courier"/>
              </a:rPr>
              <a:t>;</a:t>
            </a:r>
          </a:p>
          <a:p>
            <a:pPr algn="l"/>
            <a:r>
              <a:rPr lang="en-US" sz="1400" dirty="0">
                <a:latin typeface="+mn-lt"/>
                <a:cs typeface="Courier"/>
              </a:rPr>
              <a:t> </a:t>
            </a:r>
            <a:r>
              <a:rPr lang="en-US" sz="1400" dirty="0" smtClean="0">
                <a:latin typeface="+mn-lt"/>
                <a:cs typeface="Courier"/>
              </a:rPr>
              <a:t>             </a:t>
            </a:r>
            <a:r>
              <a:rPr lang="en-US" sz="1400" dirty="0" smtClean="0">
                <a:solidFill>
                  <a:srgbClr val="0033CC"/>
                </a:solidFill>
                <a:latin typeface="+mn-lt"/>
                <a:cs typeface="Courier"/>
              </a:rPr>
              <a:t> </a:t>
            </a:r>
            <a:r>
              <a:rPr lang="en-US" sz="1400" dirty="0" err="1" smtClean="0">
                <a:solidFill>
                  <a:srgbClr val="0033CC"/>
                </a:solidFill>
                <a:latin typeface="+mn-lt"/>
                <a:cs typeface="Courier"/>
              </a:rPr>
              <a:t>tracer_NudgeCoef:long_name</a:t>
            </a:r>
            <a:r>
              <a:rPr lang="en-US" sz="1400" dirty="0" smtClean="0">
                <a:solidFill>
                  <a:srgbClr val="0033CC"/>
                </a:solidFill>
                <a:latin typeface="+mn-lt"/>
                <a:cs typeface="Courier"/>
              </a:rPr>
              <a:t> </a:t>
            </a:r>
            <a:r>
              <a:rPr lang="en-US" sz="1400" dirty="0">
                <a:solidFill>
                  <a:srgbClr val="0033CC"/>
                </a:solidFill>
                <a:latin typeface="+mn-lt"/>
                <a:cs typeface="Courier"/>
              </a:rPr>
              <a:t>= "generic tracer inverse nudging </a:t>
            </a:r>
            <a:r>
              <a:rPr lang="en-US" sz="1400" dirty="0" smtClean="0">
                <a:solidFill>
                  <a:srgbClr val="0033CC"/>
                </a:solidFill>
                <a:latin typeface="+mn-lt"/>
                <a:cs typeface="Courier"/>
              </a:rPr>
              <a:t>coefficients” ;</a:t>
            </a:r>
          </a:p>
          <a:p>
            <a:pPr algn="l"/>
            <a:r>
              <a:rPr lang="en-US" sz="1400" dirty="0">
                <a:solidFill>
                  <a:srgbClr val="0033CC"/>
                </a:solidFill>
                <a:latin typeface="+mn-lt"/>
                <a:cs typeface="Courier"/>
              </a:rPr>
              <a:t> </a:t>
            </a:r>
            <a:r>
              <a:rPr lang="en-US" sz="1400" dirty="0" smtClean="0">
                <a:solidFill>
                  <a:srgbClr val="0033CC"/>
                </a:solidFill>
                <a:latin typeface="+mn-lt"/>
                <a:cs typeface="Courier"/>
              </a:rPr>
              <a:t>              </a:t>
            </a:r>
            <a:r>
              <a:rPr lang="en-US" sz="1400" dirty="0" err="1" smtClean="0">
                <a:solidFill>
                  <a:srgbClr val="0033CC"/>
                </a:solidFill>
                <a:latin typeface="+mn-lt"/>
                <a:cs typeface="Courier"/>
              </a:rPr>
              <a:t>tracer_NudgeCoef:units</a:t>
            </a:r>
            <a:r>
              <a:rPr lang="en-US" sz="1400" dirty="0" smtClean="0">
                <a:solidFill>
                  <a:srgbClr val="0033CC"/>
                </a:solidFill>
                <a:latin typeface="+mn-lt"/>
                <a:cs typeface="Courier"/>
              </a:rPr>
              <a:t> </a:t>
            </a:r>
            <a:r>
              <a:rPr lang="en-US" sz="1400" dirty="0">
                <a:solidFill>
                  <a:srgbClr val="0033CC"/>
                </a:solidFill>
                <a:latin typeface="+mn-lt"/>
                <a:cs typeface="Courier"/>
              </a:rPr>
              <a:t>= "day-1" </a:t>
            </a:r>
            <a:r>
              <a:rPr lang="en-US" sz="1400" dirty="0" smtClean="0">
                <a:solidFill>
                  <a:srgbClr val="0033CC"/>
                </a:solidFill>
                <a:latin typeface="+mn-lt"/>
                <a:cs typeface="Courier"/>
              </a:rPr>
              <a:t>;</a:t>
            </a:r>
          </a:p>
          <a:p>
            <a:pPr algn="l"/>
            <a:r>
              <a:rPr lang="en-US" sz="1400" dirty="0">
                <a:solidFill>
                  <a:srgbClr val="0033CC"/>
                </a:solidFill>
                <a:latin typeface="+mn-lt"/>
                <a:cs typeface="Courier"/>
              </a:rPr>
              <a:t> </a:t>
            </a:r>
            <a:r>
              <a:rPr lang="en-US" sz="1400" dirty="0" smtClean="0">
                <a:solidFill>
                  <a:srgbClr val="0033CC"/>
                </a:solidFill>
                <a:latin typeface="+mn-lt"/>
                <a:cs typeface="Courier"/>
              </a:rPr>
              <a:t>              </a:t>
            </a:r>
            <a:r>
              <a:rPr lang="en-US" sz="1400" dirty="0" err="1" smtClean="0">
                <a:solidFill>
                  <a:srgbClr val="0033CC"/>
                </a:solidFill>
                <a:latin typeface="+mn-lt"/>
                <a:cs typeface="Courier"/>
              </a:rPr>
              <a:t>tracer_NudgeCoef:coordinates</a:t>
            </a:r>
            <a:r>
              <a:rPr lang="en-US" sz="1400" dirty="0" smtClean="0">
                <a:solidFill>
                  <a:srgbClr val="0033CC"/>
                </a:solidFill>
                <a:latin typeface="+mn-lt"/>
                <a:cs typeface="Courier"/>
              </a:rPr>
              <a:t> </a:t>
            </a:r>
            <a:r>
              <a:rPr lang="en-US" sz="1400" dirty="0">
                <a:solidFill>
                  <a:srgbClr val="0033CC"/>
                </a:solidFill>
                <a:latin typeface="+mn-lt"/>
                <a:cs typeface="Courier"/>
              </a:rPr>
              <a:t>= "</a:t>
            </a:r>
            <a:r>
              <a:rPr lang="en-US" sz="1400" dirty="0" err="1">
                <a:solidFill>
                  <a:srgbClr val="0033CC"/>
                </a:solidFill>
                <a:latin typeface="+mn-lt"/>
                <a:cs typeface="Courier"/>
              </a:rPr>
              <a:t>xi_rho</a:t>
            </a:r>
            <a:r>
              <a:rPr lang="en-US" sz="1400" dirty="0">
                <a:solidFill>
                  <a:srgbClr val="0033CC"/>
                </a:solidFill>
                <a:latin typeface="+mn-lt"/>
                <a:cs typeface="Courier"/>
              </a:rPr>
              <a:t> </a:t>
            </a:r>
            <a:r>
              <a:rPr lang="en-US" sz="1400" dirty="0" err="1">
                <a:solidFill>
                  <a:srgbClr val="0033CC"/>
                </a:solidFill>
                <a:latin typeface="+mn-lt"/>
                <a:cs typeface="Courier"/>
              </a:rPr>
              <a:t>eta_rho</a:t>
            </a:r>
            <a:r>
              <a:rPr lang="en-US" sz="1400" dirty="0">
                <a:solidFill>
                  <a:srgbClr val="0033CC"/>
                </a:solidFill>
                <a:latin typeface="+mn-lt"/>
                <a:cs typeface="Courier"/>
              </a:rPr>
              <a:t> </a:t>
            </a:r>
            <a:r>
              <a:rPr lang="en-US" sz="1400" dirty="0" err="1">
                <a:solidFill>
                  <a:srgbClr val="0033CC"/>
                </a:solidFill>
                <a:latin typeface="+mn-lt"/>
                <a:cs typeface="Courier"/>
              </a:rPr>
              <a:t>s_rho</a:t>
            </a:r>
            <a:r>
              <a:rPr lang="en-US" sz="1400" dirty="0">
                <a:solidFill>
                  <a:srgbClr val="0033CC"/>
                </a:solidFill>
                <a:latin typeface="+mn-lt"/>
                <a:cs typeface="Courier"/>
              </a:rPr>
              <a:t> "</a:t>
            </a:r>
            <a:r>
              <a:rPr lang="en-US" sz="1400" dirty="0">
                <a:latin typeface="+mn-lt"/>
                <a:cs typeface="Courier"/>
              </a:rPr>
              <a:t> </a:t>
            </a:r>
            <a:r>
              <a:rPr lang="en-US" sz="1400" dirty="0" smtClean="0">
                <a:latin typeface="+mn-lt"/>
                <a:cs typeface="Courier"/>
              </a:rPr>
              <a:t>;</a:t>
            </a:r>
          </a:p>
          <a:p>
            <a:pPr algn="l"/>
            <a:endParaRPr lang="en-US" sz="1400" dirty="0" smtClean="0">
              <a:latin typeface="+mn-lt"/>
              <a:cs typeface="Courier"/>
            </a:endParaRPr>
          </a:p>
          <a:p>
            <a:pPr algn="l"/>
            <a:r>
              <a:rPr lang="en-US" sz="1400" dirty="0" smtClean="0">
                <a:solidFill>
                  <a:srgbClr val="0033CC"/>
                </a:solidFill>
                <a:latin typeface="+mn-lt"/>
                <a:cs typeface="Courier"/>
              </a:rPr>
              <a:t>double</a:t>
            </a:r>
            <a:r>
              <a:rPr lang="en-US" sz="1400" dirty="0" smtClean="0">
                <a:latin typeface="+mn-lt"/>
                <a:cs typeface="Courier"/>
              </a:rPr>
              <a:t> </a:t>
            </a:r>
            <a:r>
              <a:rPr lang="en-US" sz="1400" dirty="0" err="1" smtClean="0">
                <a:solidFill>
                  <a:srgbClr val="FF0000"/>
                </a:solidFill>
                <a:latin typeface="+mn-lt"/>
                <a:cs typeface="Courier"/>
              </a:rPr>
              <a:t>temp_NudgeCoef</a:t>
            </a:r>
            <a:r>
              <a:rPr lang="en-US" sz="1400" dirty="0" smtClean="0">
                <a:solidFill>
                  <a:srgbClr val="FF0000"/>
                </a:solidFill>
                <a:latin typeface="+mn-lt"/>
                <a:cs typeface="Courier"/>
              </a:rPr>
              <a:t> </a:t>
            </a:r>
            <a:r>
              <a:rPr lang="en-US" sz="1400" dirty="0" smtClean="0">
                <a:solidFill>
                  <a:srgbClr val="0033CC"/>
                </a:solidFill>
                <a:latin typeface="+mn-lt"/>
                <a:cs typeface="Courier"/>
              </a:rPr>
              <a:t>(</a:t>
            </a:r>
            <a:r>
              <a:rPr lang="en-US" sz="1400" dirty="0" err="1">
                <a:solidFill>
                  <a:srgbClr val="0033CC"/>
                </a:solidFill>
                <a:latin typeface="+mn-lt"/>
                <a:cs typeface="Courier"/>
              </a:rPr>
              <a:t>s_rho</a:t>
            </a:r>
            <a:r>
              <a:rPr lang="en-US" sz="1400" dirty="0">
                <a:solidFill>
                  <a:srgbClr val="0033CC"/>
                </a:solidFill>
                <a:latin typeface="+mn-lt"/>
                <a:cs typeface="Courier"/>
              </a:rPr>
              <a:t>, </a:t>
            </a:r>
            <a:r>
              <a:rPr lang="en-US" sz="1400" dirty="0" err="1">
                <a:solidFill>
                  <a:srgbClr val="0033CC"/>
                </a:solidFill>
                <a:latin typeface="+mn-lt"/>
                <a:cs typeface="Courier"/>
              </a:rPr>
              <a:t>eta_rho</a:t>
            </a:r>
            <a:r>
              <a:rPr lang="en-US" sz="1400" dirty="0">
                <a:solidFill>
                  <a:srgbClr val="0033CC"/>
                </a:solidFill>
                <a:latin typeface="+mn-lt"/>
                <a:cs typeface="Courier"/>
              </a:rPr>
              <a:t>, </a:t>
            </a:r>
            <a:r>
              <a:rPr lang="en-US" sz="1400" dirty="0" err="1">
                <a:solidFill>
                  <a:srgbClr val="0033CC"/>
                </a:solidFill>
                <a:latin typeface="+mn-lt"/>
                <a:cs typeface="Courier"/>
              </a:rPr>
              <a:t>xi_rho</a:t>
            </a:r>
            <a:r>
              <a:rPr lang="en-US" sz="1400" dirty="0">
                <a:solidFill>
                  <a:srgbClr val="0033CC"/>
                </a:solidFill>
                <a:latin typeface="+mn-lt"/>
                <a:cs typeface="Courier"/>
              </a:rPr>
              <a:t>) </a:t>
            </a:r>
            <a:r>
              <a:rPr lang="en-US" sz="1400" dirty="0" smtClean="0">
                <a:solidFill>
                  <a:srgbClr val="0033CC"/>
                </a:solidFill>
                <a:latin typeface="+mn-lt"/>
                <a:cs typeface="Courier"/>
              </a:rPr>
              <a:t>;</a:t>
            </a:r>
          </a:p>
          <a:p>
            <a:pPr algn="l"/>
            <a:r>
              <a:rPr lang="en-US" sz="1400" dirty="0">
                <a:latin typeface="+mn-lt"/>
                <a:cs typeface="Courier"/>
              </a:rPr>
              <a:t> </a:t>
            </a:r>
            <a:r>
              <a:rPr lang="en-US" sz="1400" dirty="0" smtClean="0">
                <a:latin typeface="+mn-lt"/>
                <a:cs typeface="Courier"/>
              </a:rPr>
              <a:t>           </a:t>
            </a:r>
            <a:r>
              <a:rPr lang="en-US" sz="1400" dirty="0" smtClean="0">
                <a:solidFill>
                  <a:srgbClr val="0033CC"/>
                </a:solidFill>
                <a:latin typeface="+mn-lt"/>
                <a:cs typeface="Courier"/>
              </a:rPr>
              <a:t>   </a:t>
            </a:r>
            <a:r>
              <a:rPr lang="en-US" sz="1400" dirty="0" err="1" smtClean="0">
                <a:solidFill>
                  <a:srgbClr val="0033CC"/>
                </a:solidFill>
                <a:latin typeface="+mn-lt"/>
                <a:cs typeface="Courier"/>
              </a:rPr>
              <a:t>temp_NudgeCoef:long_name</a:t>
            </a:r>
            <a:r>
              <a:rPr lang="en-US" sz="1400" dirty="0" smtClean="0">
                <a:solidFill>
                  <a:srgbClr val="0033CC"/>
                </a:solidFill>
                <a:latin typeface="+mn-lt"/>
                <a:cs typeface="Courier"/>
              </a:rPr>
              <a:t> </a:t>
            </a:r>
            <a:r>
              <a:rPr lang="en-US" sz="1400" dirty="0">
                <a:solidFill>
                  <a:srgbClr val="0033CC"/>
                </a:solidFill>
                <a:latin typeface="+mn-lt"/>
                <a:cs typeface="Courier"/>
              </a:rPr>
              <a:t>= "temp inverse nudging coefficients" </a:t>
            </a:r>
            <a:r>
              <a:rPr lang="en-US" sz="1400" dirty="0" smtClean="0">
                <a:solidFill>
                  <a:srgbClr val="0033CC"/>
                </a:solidFill>
                <a:latin typeface="+mn-lt"/>
                <a:cs typeface="Courier"/>
              </a:rPr>
              <a:t>;</a:t>
            </a:r>
          </a:p>
          <a:p>
            <a:pPr algn="l"/>
            <a:r>
              <a:rPr lang="en-US" sz="1400" dirty="0" smtClean="0">
                <a:solidFill>
                  <a:srgbClr val="0033CC"/>
                </a:solidFill>
                <a:latin typeface="+mn-lt"/>
                <a:cs typeface="Courier"/>
              </a:rPr>
              <a:t>               </a:t>
            </a:r>
            <a:r>
              <a:rPr lang="en-US" sz="1400" dirty="0" err="1" smtClean="0">
                <a:solidFill>
                  <a:srgbClr val="0033CC"/>
                </a:solidFill>
                <a:latin typeface="+mn-lt"/>
                <a:cs typeface="Courier"/>
              </a:rPr>
              <a:t>temp_NudgeCoef:units</a:t>
            </a:r>
            <a:r>
              <a:rPr lang="en-US" sz="1400" dirty="0" smtClean="0">
                <a:solidFill>
                  <a:srgbClr val="0033CC"/>
                </a:solidFill>
                <a:latin typeface="+mn-lt"/>
                <a:cs typeface="Courier"/>
              </a:rPr>
              <a:t> </a:t>
            </a:r>
            <a:r>
              <a:rPr lang="en-US" sz="1400" dirty="0">
                <a:solidFill>
                  <a:srgbClr val="0033CC"/>
                </a:solidFill>
                <a:latin typeface="+mn-lt"/>
                <a:cs typeface="Courier"/>
              </a:rPr>
              <a:t>= "day-1" </a:t>
            </a:r>
            <a:r>
              <a:rPr lang="en-US" sz="1400" dirty="0" smtClean="0">
                <a:solidFill>
                  <a:srgbClr val="0033CC"/>
                </a:solidFill>
                <a:latin typeface="+mn-lt"/>
                <a:cs typeface="Courier"/>
              </a:rPr>
              <a:t>;</a:t>
            </a:r>
          </a:p>
          <a:p>
            <a:pPr algn="l"/>
            <a:r>
              <a:rPr lang="en-US" sz="1400" dirty="0">
                <a:solidFill>
                  <a:srgbClr val="0033CC"/>
                </a:solidFill>
                <a:latin typeface="+mn-lt"/>
                <a:cs typeface="Courier"/>
              </a:rPr>
              <a:t> </a:t>
            </a:r>
            <a:r>
              <a:rPr lang="en-US" sz="1400" dirty="0" smtClean="0">
                <a:solidFill>
                  <a:srgbClr val="0033CC"/>
                </a:solidFill>
                <a:latin typeface="+mn-lt"/>
                <a:cs typeface="Courier"/>
              </a:rPr>
              <a:t>              </a:t>
            </a:r>
            <a:r>
              <a:rPr lang="en-US" sz="1400" dirty="0" err="1" smtClean="0">
                <a:solidFill>
                  <a:srgbClr val="0033CC"/>
                </a:solidFill>
                <a:latin typeface="+mn-lt"/>
                <a:cs typeface="Courier"/>
              </a:rPr>
              <a:t>temp_NudgeCoef:coordinates</a:t>
            </a:r>
            <a:r>
              <a:rPr lang="en-US" sz="1400" dirty="0" smtClean="0">
                <a:solidFill>
                  <a:srgbClr val="0033CC"/>
                </a:solidFill>
                <a:latin typeface="+mn-lt"/>
                <a:cs typeface="Courier"/>
              </a:rPr>
              <a:t> </a:t>
            </a:r>
            <a:r>
              <a:rPr lang="en-US" sz="1400" dirty="0">
                <a:solidFill>
                  <a:srgbClr val="0033CC"/>
                </a:solidFill>
                <a:latin typeface="+mn-lt"/>
                <a:cs typeface="Courier"/>
              </a:rPr>
              <a:t>= "</a:t>
            </a:r>
            <a:r>
              <a:rPr lang="en-US" sz="1400" dirty="0" err="1">
                <a:solidFill>
                  <a:srgbClr val="0033CC"/>
                </a:solidFill>
                <a:latin typeface="+mn-lt"/>
                <a:cs typeface="Courier"/>
              </a:rPr>
              <a:t>xi_rho</a:t>
            </a:r>
            <a:r>
              <a:rPr lang="en-US" sz="1400" dirty="0">
                <a:solidFill>
                  <a:srgbClr val="0033CC"/>
                </a:solidFill>
                <a:latin typeface="+mn-lt"/>
                <a:cs typeface="Courier"/>
              </a:rPr>
              <a:t> </a:t>
            </a:r>
            <a:r>
              <a:rPr lang="en-US" sz="1400" dirty="0" err="1">
                <a:solidFill>
                  <a:srgbClr val="0033CC"/>
                </a:solidFill>
                <a:latin typeface="+mn-lt"/>
                <a:cs typeface="Courier"/>
              </a:rPr>
              <a:t>eta_rho</a:t>
            </a:r>
            <a:r>
              <a:rPr lang="en-US" sz="1400" dirty="0">
                <a:solidFill>
                  <a:srgbClr val="0033CC"/>
                </a:solidFill>
                <a:latin typeface="+mn-lt"/>
                <a:cs typeface="Courier"/>
              </a:rPr>
              <a:t> </a:t>
            </a:r>
            <a:r>
              <a:rPr lang="en-US" sz="1400" dirty="0" err="1">
                <a:solidFill>
                  <a:srgbClr val="0033CC"/>
                </a:solidFill>
                <a:latin typeface="+mn-lt"/>
                <a:cs typeface="Courier"/>
              </a:rPr>
              <a:t>s_rho</a:t>
            </a:r>
            <a:r>
              <a:rPr lang="en-US" sz="1400" dirty="0">
                <a:solidFill>
                  <a:srgbClr val="0033CC"/>
                </a:solidFill>
                <a:latin typeface="+mn-lt"/>
                <a:cs typeface="Courier"/>
              </a:rPr>
              <a:t> " </a:t>
            </a:r>
            <a:r>
              <a:rPr lang="en-US" sz="1400" dirty="0" smtClean="0">
                <a:latin typeface="+mn-lt"/>
                <a:cs typeface="Courier"/>
              </a:rPr>
              <a:t>;</a:t>
            </a:r>
          </a:p>
          <a:p>
            <a:pPr algn="l"/>
            <a:endParaRPr lang="en-US" sz="1400" dirty="0" smtClean="0">
              <a:latin typeface="+mn-lt"/>
              <a:cs typeface="Courier"/>
            </a:endParaRPr>
          </a:p>
          <a:p>
            <a:pPr algn="l"/>
            <a:r>
              <a:rPr lang="en-US" sz="1400" dirty="0" smtClean="0">
                <a:solidFill>
                  <a:srgbClr val="0033CC"/>
                </a:solidFill>
                <a:latin typeface="+mn-lt"/>
                <a:cs typeface="Courier"/>
              </a:rPr>
              <a:t>double</a:t>
            </a:r>
            <a:r>
              <a:rPr lang="en-US" sz="1400" dirty="0" smtClean="0">
                <a:latin typeface="+mn-lt"/>
                <a:cs typeface="Courier"/>
              </a:rPr>
              <a:t> </a:t>
            </a:r>
            <a:r>
              <a:rPr lang="en-US" sz="1400" dirty="0" err="1" smtClean="0">
                <a:solidFill>
                  <a:srgbClr val="FF0000"/>
                </a:solidFill>
                <a:latin typeface="+mn-lt"/>
                <a:cs typeface="Courier"/>
              </a:rPr>
              <a:t>salt_NudgeCoef</a:t>
            </a:r>
            <a:r>
              <a:rPr lang="en-US" sz="1400" dirty="0" smtClean="0">
                <a:solidFill>
                  <a:srgbClr val="FF0000"/>
                </a:solidFill>
                <a:latin typeface="+mn-lt"/>
                <a:cs typeface="Courier"/>
              </a:rPr>
              <a:t> </a:t>
            </a:r>
            <a:r>
              <a:rPr lang="en-US" sz="1400" dirty="0" smtClean="0">
                <a:solidFill>
                  <a:srgbClr val="0033CC"/>
                </a:solidFill>
                <a:latin typeface="+mn-lt"/>
                <a:cs typeface="Courier"/>
              </a:rPr>
              <a:t>(</a:t>
            </a:r>
            <a:r>
              <a:rPr lang="en-US" sz="1400" dirty="0" err="1">
                <a:solidFill>
                  <a:srgbClr val="0033CC"/>
                </a:solidFill>
                <a:latin typeface="+mn-lt"/>
                <a:cs typeface="Courier"/>
              </a:rPr>
              <a:t>s_rho</a:t>
            </a:r>
            <a:r>
              <a:rPr lang="en-US" sz="1400" dirty="0">
                <a:solidFill>
                  <a:srgbClr val="0033CC"/>
                </a:solidFill>
                <a:latin typeface="+mn-lt"/>
                <a:cs typeface="Courier"/>
              </a:rPr>
              <a:t>, </a:t>
            </a:r>
            <a:r>
              <a:rPr lang="en-US" sz="1400" dirty="0" err="1">
                <a:solidFill>
                  <a:srgbClr val="0033CC"/>
                </a:solidFill>
                <a:latin typeface="+mn-lt"/>
                <a:cs typeface="Courier"/>
              </a:rPr>
              <a:t>eta_rho</a:t>
            </a:r>
            <a:r>
              <a:rPr lang="en-US" sz="1400" dirty="0">
                <a:solidFill>
                  <a:srgbClr val="0033CC"/>
                </a:solidFill>
                <a:latin typeface="+mn-lt"/>
                <a:cs typeface="Courier"/>
              </a:rPr>
              <a:t>, </a:t>
            </a:r>
            <a:r>
              <a:rPr lang="en-US" sz="1400" dirty="0" err="1">
                <a:solidFill>
                  <a:srgbClr val="0033CC"/>
                </a:solidFill>
                <a:latin typeface="+mn-lt"/>
                <a:cs typeface="Courier"/>
              </a:rPr>
              <a:t>xi_rho</a:t>
            </a:r>
            <a:r>
              <a:rPr lang="en-US" sz="1400" dirty="0">
                <a:solidFill>
                  <a:srgbClr val="0033CC"/>
                </a:solidFill>
                <a:latin typeface="+mn-lt"/>
                <a:cs typeface="Courier"/>
              </a:rPr>
              <a:t>) </a:t>
            </a:r>
            <a:r>
              <a:rPr lang="en-US" sz="1400" dirty="0" smtClean="0">
                <a:solidFill>
                  <a:srgbClr val="0033CC"/>
                </a:solidFill>
                <a:latin typeface="+mn-lt"/>
                <a:cs typeface="Courier"/>
              </a:rPr>
              <a:t>;</a:t>
            </a:r>
          </a:p>
          <a:p>
            <a:pPr algn="l"/>
            <a:r>
              <a:rPr lang="en-US" sz="1400" dirty="0">
                <a:latin typeface="+mn-lt"/>
                <a:cs typeface="Courier"/>
              </a:rPr>
              <a:t> </a:t>
            </a:r>
            <a:r>
              <a:rPr lang="en-US" sz="1400" dirty="0" smtClean="0">
                <a:latin typeface="+mn-lt"/>
                <a:cs typeface="Courier"/>
              </a:rPr>
              <a:t>         </a:t>
            </a:r>
            <a:r>
              <a:rPr lang="en-US" sz="1400" dirty="0" smtClean="0">
                <a:solidFill>
                  <a:srgbClr val="0033CC"/>
                </a:solidFill>
                <a:latin typeface="+mn-lt"/>
                <a:cs typeface="Courier"/>
              </a:rPr>
              <a:t>     </a:t>
            </a:r>
            <a:r>
              <a:rPr lang="en-US" sz="1400" dirty="0" err="1" smtClean="0">
                <a:solidFill>
                  <a:srgbClr val="0033CC"/>
                </a:solidFill>
                <a:latin typeface="+mn-lt"/>
                <a:cs typeface="Courier"/>
              </a:rPr>
              <a:t>salt_NudgeCoef:long_name</a:t>
            </a:r>
            <a:r>
              <a:rPr lang="en-US" sz="1400" dirty="0" smtClean="0">
                <a:solidFill>
                  <a:srgbClr val="0033CC"/>
                </a:solidFill>
                <a:latin typeface="+mn-lt"/>
                <a:cs typeface="Courier"/>
              </a:rPr>
              <a:t> </a:t>
            </a:r>
            <a:r>
              <a:rPr lang="en-US" sz="1400" dirty="0">
                <a:solidFill>
                  <a:srgbClr val="0033CC"/>
                </a:solidFill>
                <a:latin typeface="+mn-lt"/>
                <a:cs typeface="Courier"/>
              </a:rPr>
              <a:t>= "salt inverse nudging coefficients" </a:t>
            </a:r>
            <a:r>
              <a:rPr lang="en-US" sz="1400" dirty="0" smtClean="0">
                <a:solidFill>
                  <a:srgbClr val="0033CC"/>
                </a:solidFill>
                <a:latin typeface="+mn-lt"/>
                <a:cs typeface="Courier"/>
              </a:rPr>
              <a:t>;</a:t>
            </a:r>
          </a:p>
          <a:p>
            <a:pPr algn="l"/>
            <a:r>
              <a:rPr lang="en-US" sz="1400" dirty="0">
                <a:solidFill>
                  <a:srgbClr val="0033CC"/>
                </a:solidFill>
                <a:latin typeface="+mn-lt"/>
                <a:cs typeface="Courier"/>
              </a:rPr>
              <a:t> </a:t>
            </a:r>
            <a:r>
              <a:rPr lang="en-US" sz="1400" dirty="0" smtClean="0">
                <a:solidFill>
                  <a:srgbClr val="0033CC"/>
                </a:solidFill>
                <a:latin typeface="+mn-lt"/>
                <a:cs typeface="Courier"/>
              </a:rPr>
              <a:t>              </a:t>
            </a:r>
            <a:r>
              <a:rPr lang="en-US" sz="1400" dirty="0" err="1" smtClean="0">
                <a:solidFill>
                  <a:srgbClr val="0033CC"/>
                </a:solidFill>
                <a:latin typeface="+mn-lt"/>
                <a:cs typeface="Courier"/>
              </a:rPr>
              <a:t>salt_NudgeCoef:units</a:t>
            </a:r>
            <a:r>
              <a:rPr lang="en-US" sz="1400" dirty="0" smtClean="0">
                <a:solidFill>
                  <a:srgbClr val="0033CC"/>
                </a:solidFill>
                <a:latin typeface="+mn-lt"/>
                <a:cs typeface="Courier"/>
              </a:rPr>
              <a:t> </a:t>
            </a:r>
            <a:r>
              <a:rPr lang="en-US" sz="1400" dirty="0">
                <a:solidFill>
                  <a:srgbClr val="0033CC"/>
                </a:solidFill>
                <a:latin typeface="+mn-lt"/>
                <a:cs typeface="Courier"/>
              </a:rPr>
              <a:t>= "day-1" </a:t>
            </a:r>
            <a:r>
              <a:rPr lang="en-US" sz="1400" dirty="0" smtClean="0">
                <a:solidFill>
                  <a:srgbClr val="0033CC"/>
                </a:solidFill>
                <a:latin typeface="+mn-lt"/>
                <a:cs typeface="Courier"/>
              </a:rPr>
              <a:t>;</a:t>
            </a:r>
          </a:p>
          <a:p>
            <a:pPr algn="l"/>
            <a:r>
              <a:rPr lang="en-US" sz="1400" dirty="0">
                <a:solidFill>
                  <a:srgbClr val="0033CC"/>
                </a:solidFill>
                <a:latin typeface="+mn-lt"/>
                <a:cs typeface="Courier"/>
              </a:rPr>
              <a:t> </a:t>
            </a:r>
            <a:r>
              <a:rPr lang="en-US" sz="1400" dirty="0" smtClean="0">
                <a:solidFill>
                  <a:srgbClr val="0033CC"/>
                </a:solidFill>
                <a:latin typeface="+mn-lt"/>
                <a:cs typeface="Courier"/>
              </a:rPr>
              <a:t>              </a:t>
            </a:r>
            <a:r>
              <a:rPr lang="en-US" sz="1400" dirty="0" err="1" smtClean="0">
                <a:solidFill>
                  <a:srgbClr val="0033CC"/>
                </a:solidFill>
                <a:latin typeface="+mn-lt"/>
                <a:cs typeface="Courier"/>
              </a:rPr>
              <a:t>salt_NudgeCoef:coordinates</a:t>
            </a:r>
            <a:r>
              <a:rPr lang="en-US" sz="1400" dirty="0" smtClean="0">
                <a:solidFill>
                  <a:srgbClr val="0033CC"/>
                </a:solidFill>
                <a:latin typeface="+mn-lt"/>
                <a:cs typeface="Courier"/>
              </a:rPr>
              <a:t> </a:t>
            </a:r>
            <a:r>
              <a:rPr lang="en-US" sz="1400" dirty="0">
                <a:solidFill>
                  <a:srgbClr val="0033CC"/>
                </a:solidFill>
                <a:latin typeface="+mn-lt"/>
                <a:cs typeface="Courier"/>
              </a:rPr>
              <a:t>= "</a:t>
            </a:r>
            <a:r>
              <a:rPr lang="en-US" sz="1400" dirty="0" err="1">
                <a:solidFill>
                  <a:srgbClr val="0033CC"/>
                </a:solidFill>
                <a:latin typeface="+mn-lt"/>
                <a:cs typeface="Courier"/>
              </a:rPr>
              <a:t>xi_rho</a:t>
            </a:r>
            <a:r>
              <a:rPr lang="en-US" sz="1400" dirty="0">
                <a:solidFill>
                  <a:srgbClr val="0033CC"/>
                </a:solidFill>
                <a:latin typeface="+mn-lt"/>
                <a:cs typeface="Courier"/>
              </a:rPr>
              <a:t> </a:t>
            </a:r>
            <a:r>
              <a:rPr lang="en-US" sz="1400" dirty="0" err="1">
                <a:solidFill>
                  <a:srgbClr val="0033CC"/>
                </a:solidFill>
                <a:latin typeface="+mn-lt"/>
                <a:cs typeface="Courier"/>
              </a:rPr>
              <a:t>eta_rho</a:t>
            </a:r>
            <a:r>
              <a:rPr lang="en-US" sz="1400" dirty="0">
                <a:solidFill>
                  <a:srgbClr val="0033CC"/>
                </a:solidFill>
                <a:latin typeface="+mn-lt"/>
                <a:cs typeface="Courier"/>
              </a:rPr>
              <a:t> </a:t>
            </a:r>
            <a:r>
              <a:rPr lang="en-US" sz="1400" dirty="0" err="1">
                <a:solidFill>
                  <a:srgbClr val="0033CC"/>
                </a:solidFill>
                <a:latin typeface="+mn-lt"/>
                <a:cs typeface="Courier"/>
              </a:rPr>
              <a:t>s_rho</a:t>
            </a:r>
            <a:r>
              <a:rPr lang="en-US" sz="1400" dirty="0">
                <a:solidFill>
                  <a:srgbClr val="0033CC"/>
                </a:solidFill>
                <a:latin typeface="+mn-lt"/>
                <a:cs typeface="Courier"/>
              </a:rPr>
              <a:t> "</a:t>
            </a:r>
            <a:r>
              <a:rPr lang="en-US" sz="1400" dirty="0">
                <a:latin typeface="+mn-lt"/>
                <a:cs typeface="Courier"/>
              </a:rPr>
              <a:t> ; </a:t>
            </a:r>
          </a:p>
        </p:txBody>
      </p:sp>
      <p:sp>
        <p:nvSpPr>
          <p:cNvPr id="4" name="Rectangle 3"/>
          <p:cNvSpPr/>
          <p:nvPr/>
        </p:nvSpPr>
        <p:spPr>
          <a:xfrm>
            <a:off x="0" y="609600"/>
            <a:ext cx="9144000" cy="523220"/>
          </a:xfrm>
          <a:prstGeom prst="rect">
            <a:avLst/>
          </a:prstGeom>
        </p:spPr>
        <p:txBody>
          <a:bodyPr wrap="square">
            <a:spAutoFit/>
          </a:bodyPr>
          <a:lstStyle/>
          <a:p>
            <a:pPr algn="l"/>
            <a:r>
              <a:rPr lang="en-US" sz="1400" dirty="0" smtClean="0">
                <a:solidFill>
                  <a:srgbClr val="000000"/>
                </a:solidFill>
                <a:latin typeface="Arial"/>
                <a:cs typeface="Courier"/>
              </a:rPr>
              <a:t>The inverse (</a:t>
            </a:r>
            <a:r>
              <a:rPr lang="en-US" sz="1400" dirty="0" smtClean="0">
                <a:solidFill>
                  <a:srgbClr val="FF0000"/>
                </a:solidFill>
                <a:latin typeface="Arial"/>
                <a:cs typeface="Courier"/>
              </a:rPr>
              <a:t>1/time</a:t>
            </a:r>
            <a:r>
              <a:rPr lang="en-US" sz="1400" dirty="0" smtClean="0">
                <a:solidFill>
                  <a:srgbClr val="000000"/>
                </a:solidFill>
                <a:latin typeface="Arial"/>
                <a:cs typeface="Courier"/>
              </a:rPr>
              <a:t>) nudging coefficients can be set with analytical functions using </a:t>
            </a:r>
            <a:r>
              <a:rPr lang="en-US" sz="1400" dirty="0" smtClean="0">
                <a:solidFill>
                  <a:srgbClr val="9933FF"/>
                </a:solidFill>
                <a:latin typeface="Arial"/>
                <a:cs typeface="Courier"/>
              </a:rPr>
              <a:t>ANA_NUDGCOEF</a:t>
            </a:r>
            <a:r>
              <a:rPr lang="en-US" sz="1400" dirty="0" smtClean="0">
                <a:solidFill>
                  <a:srgbClr val="000000"/>
                </a:solidFill>
                <a:latin typeface="Arial"/>
                <a:cs typeface="Courier"/>
              </a:rPr>
              <a:t> or can be read from new input </a:t>
            </a:r>
            <a:r>
              <a:rPr lang="en-US" sz="1400" dirty="0" smtClean="0">
                <a:solidFill>
                  <a:srgbClr val="FF0000"/>
                </a:solidFill>
                <a:latin typeface="Arial"/>
                <a:cs typeface="Courier"/>
              </a:rPr>
              <a:t>NUDNAME</a:t>
            </a:r>
            <a:r>
              <a:rPr lang="en-US" sz="1400" dirty="0" smtClean="0">
                <a:solidFill>
                  <a:srgbClr val="000000"/>
                </a:solidFill>
                <a:latin typeface="Arial"/>
                <a:cs typeface="Courier"/>
              </a:rPr>
              <a:t> </a:t>
            </a:r>
            <a:r>
              <a:rPr lang="en-US" sz="1400" dirty="0" err="1" smtClean="0">
                <a:solidFill>
                  <a:srgbClr val="000000"/>
                </a:solidFill>
                <a:latin typeface="Arial"/>
                <a:cs typeface="Courier"/>
              </a:rPr>
              <a:t>NetCDF</a:t>
            </a:r>
            <a:r>
              <a:rPr lang="en-US" sz="1400" dirty="0" smtClean="0">
                <a:solidFill>
                  <a:srgbClr val="000000"/>
                </a:solidFill>
                <a:latin typeface="Arial"/>
                <a:cs typeface="Courier"/>
              </a:rPr>
              <a:t> file variables:</a:t>
            </a:r>
            <a:endParaRPr lang="en-US" sz="1400" dirty="0">
              <a:solidFill>
                <a:srgbClr val="000000"/>
              </a:solidFill>
              <a:latin typeface="Arial"/>
              <a:cs typeface="Courier"/>
            </a:endParaRPr>
          </a:p>
        </p:txBody>
      </p:sp>
    </p:spTree>
    <p:extLst>
      <p:ext uri="{BB962C8B-B14F-4D97-AF65-F5344CB8AC3E}">
        <p14:creationId xmlns:p14="http://schemas.microsoft.com/office/powerpoint/2010/main" val="4262232105"/>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Text Box 125"/>
          <p:cNvSpPr txBox="1">
            <a:spLocks noChangeArrowheads="1"/>
          </p:cNvSpPr>
          <p:nvPr/>
        </p:nvSpPr>
        <p:spPr bwMode="auto">
          <a:xfrm>
            <a:off x="0" y="3034605"/>
            <a:ext cx="9144000" cy="523220"/>
          </a:xfrm>
          <a:prstGeom prst="rect">
            <a:avLst/>
          </a:prstGeom>
          <a:noFill/>
          <a:ln w="9525">
            <a:noFill/>
            <a:miter lim="800000"/>
            <a:headEnd/>
            <a:tailEnd/>
          </a:ln>
        </p:spPr>
        <p:txBody>
          <a:bodyPr>
            <a:spAutoFit/>
          </a:bodyPr>
          <a:lstStyle/>
          <a:p>
            <a:pPr eaLnBrk="1" hangingPunct="1"/>
            <a:r>
              <a:rPr lang="en-US" sz="2800" dirty="0" smtClean="0">
                <a:solidFill>
                  <a:srgbClr val="DC0000"/>
                </a:solidFill>
                <a:effectLst>
                  <a:outerShdw blurRad="38100" dist="38100" dir="2700000" algn="tl">
                    <a:srgbClr val="000000">
                      <a:alpha val="43137"/>
                    </a:srgbClr>
                  </a:outerShdw>
                </a:effectLst>
                <a:latin typeface="Arial Black" charset="0"/>
              </a:rPr>
              <a:t>Contact Regions and Contact Points</a:t>
            </a:r>
            <a:endParaRPr lang="en-US" sz="2800" dirty="0">
              <a:solidFill>
                <a:srgbClr val="DC0000"/>
              </a:solidFill>
              <a:effectLst>
                <a:outerShdw blurRad="38100" dist="38100" dir="2700000" algn="tl">
                  <a:srgbClr val="000000">
                    <a:alpha val="43137"/>
                  </a:srgbClr>
                </a:outerShdw>
              </a:effectLst>
              <a:latin typeface="Arial Black"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217090" name="Text Box 2"/>
          <p:cNvSpPr txBox="1">
            <a:spLocks noChangeArrowheads="1"/>
          </p:cNvSpPr>
          <p:nvPr/>
        </p:nvSpPr>
        <p:spPr bwMode="auto">
          <a:xfrm>
            <a:off x="1760276" y="3286780"/>
            <a:ext cx="5974713" cy="954107"/>
          </a:xfrm>
          <a:prstGeom prst="rect">
            <a:avLst/>
          </a:prstGeom>
          <a:noFill/>
          <a:ln w="9525">
            <a:noFill/>
            <a:miter lim="800000"/>
            <a:headEnd/>
            <a:tailEnd/>
          </a:ln>
          <a:effectLst/>
        </p:spPr>
        <p:txBody>
          <a:bodyPr wrap="none">
            <a:spAutoFit/>
          </a:bodyPr>
          <a:lstStyle/>
          <a:p>
            <a:r>
              <a:rPr lang="en-US" sz="2800" b="0" dirty="0" smtClean="0">
                <a:solidFill>
                  <a:srgbClr val="C00000"/>
                </a:solidFill>
                <a:effectLst>
                  <a:outerShdw blurRad="38100" dist="38100" dir="2700000" algn="tl">
                    <a:srgbClr val="000000">
                      <a:alpha val="43137"/>
                    </a:srgbClr>
                  </a:outerShdw>
                </a:effectLst>
                <a:latin typeface="Arial Black" pitchFamily="34" charset="0"/>
              </a:rPr>
              <a:t>ROMS Nesting is very unique:</a:t>
            </a:r>
            <a:endParaRPr lang="en-US" sz="2800" b="0" dirty="0">
              <a:solidFill>
                <a:srgbClr val="C00000"/>
              </a:solidFill>
              <a:effectLst>
                <a:outerShdw blurRad="38100" dist="38100" dir="2700000" algn="tl">
                  <a:srgbClr val="000000">
                    <a:alpha val="43137"/>
                  </a:srgbClr>
                </a:outerShdw>
              </a:effectLst>
              <a:latin typeface="Arial Black" pitchFamily="34" charset="0"/>
            </a:endParaRPr>
          </a:p>
          <a:p>
            <a:r>
              <a:rPr lang="en-US" sz="2800" b="0" dirty="0" smtClean="0">
                <a:solidFill>
                  <a:srgbClr val="C00000"/>
                </a:solidFill>
                <a:effectLst>
                  <a:outerShdw blurRad="38100" dist="38100" dir="2700000" algn="tl">
                    <a:srgbClr val="000000">
                      <a:alpha val="43137"/>
                    </a:srgbClr>
                  </a:outerShdw>
                </a:effectLst>
                <a:latin typeface="Arial Black" pitchFamily="34" charset="0"/>
              </a:rPr>
              <a:t>Inspiration</a:t>
            </a:r>
          </a:p>
        </p:txBody>
      </p:sp>
    </p:spTree>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Text Box 4"/>
          <p:cNvSpPr txBox="1">
            <a:spLocks noChangeArrowheads="1"/>
          </p:cNvSpPr>
          <p:nvPr/>
        </p:nvSpPr>
        <p:spPr bwMode="auto">
          <a:xfrm>
            <a:off x="2093751" y="0"/>
            <a:ext cx="4951740" cy="461665"/>
          </a:xfrm>
          <a:prstGeom prst="rect">
            <a:avLst/>
          </a:prstGeom>
          <a:noFill/>
          <a:ln w="9525">
            <a:noFill/>
            <a:miter lim="800000"/>
            <a:headEnd/>
            <a:tailEnd/>
          </a:ln>
        </p:spPr>
        <p:txBody>
          <a:bodyPr wrap="none">
            <a:spAutoFit/>
          </a:bodyPr>
          <a:lstStyle/>
          <a:p>
            <a:pPr eaLnBrk="1" hangingPunct="1"/>
            <a:r>
              <a:rPr lang="en-US" sz="2400" b="0" dirty="0" smtClean="0">
                <a:solidFill>
                  <a:srgbClr val="DC0000"/>
                </a:solidFill>
                <a:effectLst>
                  <a:outerShdw blurRad="38100" dist="38100" dir="2700000" algn="tl">
                    <a:srgbClr val="000000">
                      <a:alpha val="43137"/>
                    </a:srgbClr>
                  </a:outerShdw>
                </a:effectLst>
                <a:latin typeface="Arial Black" charset="0"/>
              </a:rPr>
              <a:t>Contact Points Interpolation</a:t>
            </a:r>
            <a:endParaRPr lang="en-US" sz="2400" b="0" dirty="0">
              <a:solidFill>
                <a:srgbClr val="0033CC"/>
              </a:solidFill>
              <a:effectLst>
                <a:outerShdw blurRad="38100" dist="38100" dir="2700000" algn="tl">
                  <a:srgbClr val="000000">
                    <a:alpha val="43137"/>
                  </a:srgbClr>
                </a:outerShdw>
              </a:effectLst>
              <a:latin typeface="Arial Black" charset="0"/>
            </a:endParaRPr>
          </a:p>
        </p:txBody>
      </p:sp>
      <p:grpSp>
        <p:nvGrpSpPr>
          <p:cNvPr id="2" name="Group 66"/>
          <p:cNvGrpSpPr/>
          <p:nvPr/>
        </p:nvGrpSpPr>
        <p:grpSpPr>
          <a:xfrm>
            <a:off x="0" y="3810000"/>
            <a:ext cx="9144000" cy="2604195"/>
            <a:chOff x="0" y="3810000"/>
            <a:chExt cx="9144000" cy="2604195"/>
          </a:xfrm>
        </p:grpSpPr>
        <p:grpSp>
          <p:nvGrpSpPr>
            <p:cNvPr id="3" name="Group 60"/>
            <p:cNvGrpSpPr/>
            <p:nvPr/>
          </p:nvGrpSpPr>
          <p:grpSpPr>
            <a:xfrm>
              <a:off x="228600" y="3810000"/>
              <a:ext cx="8915400" cy="1169551"/>
              <a:chOff x="228600" y="3810000"/>
              <a:chExt cx="8915400" cy="1169551"/>
            </a:xfrm>
          </p:grpSpPr>
          <p:sp>
            <p:nvSpPr>
              <p:cNvPr id="58" name="TextBox 57"/>
              <p:cNvSpPr txBox="1"/>
              <p:nvPr/>
            </p:nvSpPr>
            <p:spPr>
              <a:xfrm>
                <a:off x="228600" y="3810000"/>
                <a:ext cx="4343400" cy="954107"/>
              </a:xfrm>
              <a:prstGeom prst="rect">
                <a:avLst/>
              </a:prstGeom>
              <a:noFill/>
            </p:spPr>
            <p:txBody>
              <a:bodyPr wrap="square" rtlCol="0">
                <a:spAutoFit/>
              </a:bodyPr>
              <a:lstStyle/>
              <a:p>
                <a:pPr algn="l"/>
                <a:r>
                  <a:rPr lang="en-US" sz="1400" dirty="0" err="1" smtClean="0">
                    <a:solidFill>
                      <a:srgbClr val="FF0000"/>
                    </a:solidFill>
                    <a:latin typeface="Arial" pitchFamily="34" charset="0"/>
                    <a:cs typeface="Arial" pitchFamily="34" charset="0"/>
                  </a:rPr>
                  <a:t>Lweight</a:t>
                </a:r>
                <a:r>
                  <a:rPr lang="en-US" sz="1400" dirty="0" smtClean="0">
                    <a:solidFill>
                      <a:srgbClr val="FF0000"/>
                    </a:solidFill>
                    <a:latin typeface="Arial" pitchFamily="34" charset="0"/>
                    <a:cs typeface="Arial" pitchFamily="34" charset="0"/>
                  </a:rPr>
                  <a:t> (1, :)</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 (</a:t>
                </a:r>
                <a:r>
                  <a:rPr lang="en-US" sz="1400" dirty="0" smtClean="0">
                    <a:solidFill>
                      <a:srgbClr val="1E1E1E"/>
                    </a:solidFill>
                    <a:latin typeface="Arial" pitchFamily="34" charset="0"/>
                    <a:cs typeface="Arial" pitchFamily="34" charset="0"/>
                  </a:rPr>
                  <a:t>1 - p</a:t>
                </a:r>
                <a:r>
                  <a:rPr lang="en-US" sz="1400" dirty="0" smtClean="0">
                    <a:solidFill>
                      <a:srgbClr val="0033CC"/>
                    </a:solidFill>
                    <a:latin typeface="Arial" pitchFamily="34" charset="0"/>
                    <a:cs typeface="Arial" pitchFamily="34" charset="0"/>
                  </a:rPr>
                  <a:t>) * (</a:t>
                </a:r>
                <a:r>
                  <a:rPr lang="en-US" sz="1400" dirty="0" smtClean="0">
                    <a:solidFill>
                      <a:srgbClr val="1E1E1E"/>
                    </a:solidFill>
                    <a:latin typeface="Arial" pitchFamily="34" charset="0"/>
                    <a:cs typeface="Arial" pitchFamily="34" charset="0"/>
                  </a:rPr>
                  <a:t>1 - q</a:t>
                </a:r>
                <a:r>
                  <a:rPr lang="en-US" sz="1400" dirty="0" smtClean="0">
                    <a:solidFill>
                      <a:srgbClr val="0033CC"/>
                    </a:solidFill>
                    <a:latin typeface="Arial" pitchFamily="34" charset="0"/>
                    <a:cs typeface="Arial" pitchFamily="34" charset="0"/>
                  </a:rPr>
                  <a:t>)</a:t>
                </a:r>
              </a:p>
              <a:p>
                <a:pPr algn="l"/>
                <a:r>
                  <a:rPr lang="en-US" sz="1400" dirty="0" err="1" smtClean="0">
                    <a:solidFill>
                      <a:srgbClr val="FF0000"/>
                    </a:solidFill>
                    <a:latin typeface="Arial" pitchFamily="34" charset="0"/>
                    <a:cs typeface="Arial" pitchFamily="34" charset="0"/>
                  </a:rPr>
                  <a:t>Lweight</a:t>
                </a:r>
                <a:r>
                  <a:rPr lang="en-US" sz="1400" dirty="0" smtClean="0">
                    <a:solidFill>
                      <a:srgbClr val="FF0000"/>
                    </a:solidFill>
                    <a:latin typeface="Arial" pitchFamily="34" charset="0"/>
                    <a:cs typeface="Arial" pitchFamily="34" charset="0"/>
                  </a:rPr>
                  <a:t> (2, :)</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a:t>
                </a:r>
                <a:r>
                  <a:rPr lang="en-US" sz="1400" dirty="0" smtClean="0">
                    <a:solidFill>
                      <a:srgbClr val="0070C0"/>
                    </a:solidFill>
                    <a:latin typeface="Arial" pitchFamily="34" charset="0"/>
                    <a:cs typeface="Arial" pitchFamily="34" charset="0"/>
                  </a:rPr>
                  <a:t>  </a:t>
                </a:r>
                <a:r>
                  <a:rPr lang="en-US" sz="1400" dirty="0" smtClean="0">
                    <a:solidFill>
                      <a:srgbClr val="1E1E1E"/>
                    </a:solidFill>
                    <a:latin typeface="Arial" pitchFamily="34" charset="0"/>
                    <a:cs typeface="Arial" pitchFamily="34" charset="0"/>
                  </a:rPr>
                  <a:t>p</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 (</a:t>
                </a:r>
                <a:r>
                  <a:rPr lang="en-US" sz="1400" dirty="0" smtClean="0">
                    <a:solidFill>
                      <a:srgbClr val="1E1E1E"/>
                    </a:solidFill>
                    <a:latin typeface="Arial" pitchFamily="34" charset="0"/>
                    <a:cs typeface="Arial" pitchFamily="34" charset="0"/>
                  </a:rPr>
                  <a:t>1 - q</a:t>
                </a:r>
                <a:r>
                  <a:rPr lang="en-US" sz="1400" dirty="0" smtClean="0">
                    <a:solidFill>
                      <a:srgbClr val="0033CC"/>
                    </a:solidFill>
                    <a:latin typeface="Arial" pitchFamily="34" charset="0"/>
                    <a:cs typeface="Arial" pitchFamily="34" charset="0"/>
                  </a:rPr>
                  <a:t>)</a:t>
                </a:r>
              </a:p>
              <a:p>
                <a:pPr algn="l"/>
                <a:r>
                  <a:rPr lang="en-US" sz="1400" dirty="0" err="1" smtClean="0">
                    <a:solidFill>
                      <a:srgbClr val="FF0000"/>
                    </a:solidFill>
                    <a:latin typeface="Arial" pitchFamily="34" charset="0"/>
                    <a:cs typeface="Arial" pitchFamily="34" charset="0"/>
                  </a:rPr>
                  <a:t>Lweight</a:t>
                </a:r>
                <a:r>
                  <a:rPr lang="en-US" sz="1400" dirty="0" smtClean="0">
                    <a:solidFill>
                      <a:srgbClr val="FF0000"/>
                    </a:solidFill>
                    <a:latin typeface="Arial" pitchFamily="34" charset="0"/>
                    <a:cs typeface="Arial" pitchFamily="34" charset="0"/>
                  </a:rPr>
                  <a:t> (3, :)</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a:t>
                </a:r>
                <a:r>
                  <a:rPr lang="en-US" sz="1400" dirty="0" smtClean="0">
                    <a:solidFill>
                      <a:srgbClr val="0070C0"/>
                    </a:solidFill>
                    <a:latin typeface="Arial" pitchFamily="34" charset="0"/>
                    <a:cs typeface="Arial" pitchFamily="34" charset="0"/>
                  </a:rPr>
                  <a:t>  </a:t>
                </a:r>
                <a:r>
                  <a:rPr lang="en-US" sz="1400" dirty="0" smtClean="0">
                    <a:solidFill>
                      <a:srgbClr val="1E1E1E"/>
                    </a:solidFill>
                    <a:latin typeface="Arial" pitchFamily="34" charset="0"/>
                    <a:cs typeface="Arial" pitchFamily="34" charset="0"/>
                  </a:rPr>
                  <a:t>p</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a:t>
                </a:r>
                <a:r>
                  <a:rPr lang="en-US" sz="1400" dirty="0" smtClean="0">
                    <a:solidFill>
                      <a:srgbClr val="0070C0"/>
                    </a:solidFill>
                    <a:latin typeface="Arial" pitchFamily="34" charset="0"/>
                    <a:cs typeface="Arial" pitchFamily="34" charset="0"/>
                  </a:rPr>
                  <a:t>  </a:t>
                </a:r>
                <a:r>
                  <a:rPr lang="en-US" sz="1400" dirty="0" smtClean="0">
                    <a:solidFill>
                      <a:srgbClr val="1E1E1E"/>
                    </a:solidFill>
                    <a:latin typeface="Arial" pitchFamily="34" charset="0"/>
                    <a:cs typeface="Arial" pitchFamily="34" charset="0"/>
                  </a:rPr>
                  <a:t>q</a:t>
                </a:r>
              </a:p>
              <a:p>
                <a:pPr algn="l"/>
                <a:r>
                  <a:rPr lang="en-US" sz="1400" dirty="0" err="1" smtClean="0">
                    <a:solidFill>
                      <a:srgbClr val="FF0000"/>
                    </a:solidFill>
                    <a:latin typeface="Arial" pitchFamily="34" charset="0"/>
                    <a:cs typeface="Arial" pitchFamily="34" charset="0"/>
                  </a:rPr>
                  <a:t>Lweight</a:t>
                </a:r>
                <a:r>
                  <a:rPr lang="en-US" sz="1400" dirty="0" smtClean="0">
                    <a:solidFill>
                      <a:srgbClr val="FF0000"/>
                    </a:solidFill>
                    <a:latin typeface="Arial" pitchFamily="34" charset="0"/>
                    <a:cs typeface="Arial" pitchFamily="34" charset="0"/>
                  </a:rPr>
                  <a:t> (4, :)</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 (</a:t>
                </a:r>
                <a:r>
                  <a:rPr lang="en-US" sz="1400" dirty="0" smtClean="0">
                    <a:solidFill>
                      <a:srgbClr val="1E1E1E"/>
                    </a:solidFill>
                    <a:latin typeface="Arial" pitchFamily="34" charset="0"/>
                    <a:cs typeface="Arial" pitchFamily="34" charset="0"/>
                  </a:rPr>
                  <a:t>1 - p</a:t>
                </a:r>
                <a:r>
                  <a:rPr lang="en-US" sz="1400" dirty="0" smtClean="0">
                    <a:solidFill>
                      <a:srgbClr val="0033CC"/>
                    </a:solidFill>
                    <a:latin typeface="Arial" pitchFamily="34" charset="0"/>
                    <a:cs typeface="Arial" pitchFamily="34" charset="0"/>
                  </a:rPr>
                  <a:t>) *</a:t>
                </a:r>
                <a:r>
                  <a:rPr lang="en-US" sz="1400" dirty="0" smtClean="0">
                    <a:solidFill>
                      <a:srgbClr val="0070C0"/>
                    </a:solidFill>
                    <a:latin typeface="Arial" pitchFamily="34" charset="0"/>
                    <a:cs typeface="Arial" pitchFamily="34" charset="0"/>
                  </a:rPr>
                  <a:t> </a:t>
                </a:r>
                <a:r>
                  <a:rPr lang="en-US" sz="1400" dirty="0" smtClean="0">
                    <a:solidFill>
                      <a:srgbClr val="1E1E1E"/>
                    </a:solidFill>
                    <a:latin typeface="Arial" pitchFamily="34" charset="0"/>
                    <a:cs typeface="Arial" pitchFamily="34" charset="0"/>
                  </a:rPr>
                  <a:t>q</a:t>
                </a:r>
              </a:p>
            </p:txBody>
          </p:sp>
          <p:sp>
            <p:nvSpPr>
              <p:cNvPr id="59" name="TextBox 58"/>
              <p:cNvSpPr txBox="1"/>
              <p:nvPr/>
            </p:nvSpPr>
            <p:spPr>
              <a:xfrm>
                <a:off x="4572000" y="3810000"/>
                <a:ext cx="4572000" cy="1169551"/>
              </a:xfrm>
              <a:prstGeom prst="rect">
                <a:avLst/>
              </a:prstGeom>
              <a:noFill/>
            </p:spPr>
            <p:txBody>
              <a:bodyPr wrap="square" rtlCol="0">
                <a:spAutoFit/>
              </a:bodyPr>
              <a:lstStyle/>
              <a:p>
                <a:pPr algn="l"/>
                <a:r>
                  <a:rPr lang="en-US" sz="1400" dirty="0" smtClean="0">
                    <a:solidFill>
                      <a:srgbClr val="FF0000"/>
                    </a:solidFill>
                    <a:latin typeface="Arial" pitchFamily="34" charset="0"/>
                    <a:cs typeface="Arial" pitchFamily="34" charset="0"/>
                  </a:rPr>
                  <a:t>Value (</a:t>
                </a:r>
                <a:r>
                  <a:rPr lang="en-US" sz="1400" dirty="0" err="1" smtClean="0">
                    <a:solidFill>
                      <a:srgbClr val="FF0000"/>
                    </a:solidFill>
                    <a:latin typeface="Arial" pitchFamily="34" charset="0"/>
                    <a:cs typeface="Arial" pitchFamily="34" charset="0"/>
                  </a:rPr>
                  <a:t>Irg</a:t>
                </a:r>
                <a:r>
                  <a:rPr lang="en-US" sz="1400" dirty="0" smtClean="0">
                    <a:solidFill>
                      <a:srgbClr val="FF0000"/>
                    </a:solidFill>
                    <a:latin typeface="Arial" pitchFamily="34" charset="0"/>
                    <a:cs typeface="Arial" pitchFamily="34" charset="0"/>
                  </a:rPr>
                  <a:t>, </a:t>
                </a:r>
                <a:r>
                  <a:rPr lang="en-US" sz="1400" dirty="0" err="1" smtClean="0">
                    <a:solidFill>
                      <a:srgbClr val="FF0000"/>
                    </a:solidFill>
                    <a:latin typeface="Arial" pitchFamily="34" charset="0"/>
                    <a:cs typeface="Arial" pitchFamily="34" charset="0"/>
                  </a:rPr>
                  <a:t>Jrg</a:t>
                </a:r>
                <a:r>
                  <a:rPr lang="en-US" sz="1400" dirty="0" smtClean="0">
                    <a:solidFill>
                      <a:srgbClr val="FF0000"/>
                    </a:solidFill>
                    <a:latin typeface="Arial" pitchFamily="34" charset="0"/>
                    <a:cs typeface="Arial" pitchFamily="34" charset="0"/>
                  </a:rPr>
                  <a:t>)</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 </a:t>
                </a:r>
                <a:r>
                  <a:rPr lang="en-US" sz="1400" dirty="0" smtClean="0">
                    <a:solidFill>
                      <a:srgbClr val="0070C0"/>
                    </a:solidFill>
                    <a:latin typeface="Arial" pitchFamily="34" charset="0"/>
                    <a:cs typeface="Arial" pitchFamily="34" charset="0"/>
                  </a:rPr>
                  <a:t> </a:t>
                </a:r>
                <a:r>
                  <a:rPr lang="en-US" sz="1400" dirty="0" err="1" smtClean="0">
                    <a:solidFill>
                      <a:srgbClr val="FF0000"/>
                    </a:solidFill>
                    <a:latin typeface="Arial" pitchFamily="34" charset="0"/>
                    <a:cs typeface="Arial" pitchFamily="34" charset="0"/>
                  </a:rPr>
                  <a:t>Lweight</a:t>
                </a:r>
                <a:r>
                  <a:rPr lang="en-US" sz="1400" dirty="0" smtClean="0">
                    <a:solidFill>
                      <a:srgbClr val="FF0000"/>
                    </a:solidFill>
                    <a:latin typeface="Arial" pitchFamily="34" charset="0"/>
                    <a:cs typeface="Arial" pitchFamily="34" charset="0"/>
                  </a:rPr>
                  <a:t> (1,:) </a:t>
                </a:r>
                <a:r>
                  <a:rPr lang="en-US" sz="1400" dirty="0" smtClean="0">
                    <a:solidFill>
                      <a:srgbClr val="0033CC"/>
                    </a:solidFill>
                    <a:latin typeface="Arial" pitchFamily="34" charset="0"/>
                    <a:cs typeface="Arial" pitchFamily="34" charset="0"/>
                  </a:rPr>
                  <a:t>* F2d(</a:t>
                </a:r>
                <a:r>
                  <a:rPr lang="en-US" sz="1400" dirty="0" err="1" smtClean="0">
                    <a:solidFill>
                      <a:srgbClr val="0033CC"/>
                    </a:solidFill>
                    <a:latin typeface="Arial" pitchFamily="34" charset="0"/>
                    <a:cs typeface="Arial" pitchFamily="34" charset="0"/>
                  </a:rPr>
                  <a:t>Idg</a:t>
                </a:r>
                <a:r>
                  <a:rPr lang="en-US" sz="1400" dirty="0" smtClean="0">
                    <a:solidFill>
                      <a:srgbClr val="0033CC"/>
                    </a:solidFill>
                    <a:latin typeface="Arial" pitchFamily="34" charset="0"/>
                    <a:cs typeface="Arial" pitchFamily="34" charset="0"/>
                  </a:rPr>
                  <a:t>     ,</a:t>
                </a:r>
                <a:r>
                  <a:rPr lang="en-US" sz="1400" dirty="0" err="1" smtClean="0">
                    <a:solidFill>
                      <a:srgbClr val="0033CC"/>
                    </a:solidFill>
                    <a:latin typeface="Arial" pitchFamily="34" charset="0"/>
                    <a:cs typeface="Arial" pitchFamily="34" charset="0"/>
                  </a:rPr>
                  <a:t>Jdg</a:t>
                </a:r>
                <a:r>
                  <a:rPr lang="en-US" sz="1400" dirty="0" smtClean="0">
                    <a:solidFill>
                      <a:srgbClr val="0033CC"/>
                    </a:solidFill>
                    <a:latin typeface="Arial" pitchFamily="34" charset="0"/>
                    <a:cs typeface="Arial" pitchFamily="34" charset="0"/>
                  </a:rPr>
                  <a:t>    )+</a:t>
                </a:r>
              </a:p>
              <a:p>
                <a:pPr algn="l"/>
                <a:r>
                  <a:rPr lang="en-US" sz="1400" dirty="0" smtClean="0">
                    <a:solidFill>
                      <a:srgbClr val="0070C0"/>
                    </a:solidFill>
                    <a:latin typeface="Arial" pitchFamily="34" charset="0"/>
                    <a:cs typeface="Arial" pitchFamily="34" charset="0"/>
                  </a:rPr>
                  <a:t>                               </a:t>
                </a:r>
                <a:r>
                  <a:rPr lang="en-US" sz="1400" dirty="0" err="1" smtClean="0">
                    <a:solidFill>
                      <a:srgbClr val="FF0000"/>
                    </a:solidFill>
                    <a:latin typeface="Arial" pitchFamily="34" charset="0"/>
                    <a:cs typeface="Arial" pitchFamily="34" charset="0"/>
                  </a:rPr>
                  <a:t>Lweight</a:t>
                </a:r>
                <a:r>
                  <a:rPr lang="en-US" sz="1400" dirty="0" smtClean="0">
                    <a:solidFill>
                      <a:srgbClr val="FF0000"/>
                    </a:solidFill>
                    <a:latin typeface="Arial" pitchFamily="34" charset="0"/>
                    <a:cs typeface="Arial" pitchFamily="34" charset="0"/>
                  </a:rPr>
                  <a:t> (2,:) </a:t>
                </a:r>
                <a:r>
                  <a:rPr lang="en-US" sz="1400" dirty="0" smtClean="0">
                    <a:solidFill>
                      <a:srgbClr val="0033CC"/>
                    </a:solidFill>
                    <a:latin typeface="Arial" pitchFamily="34" charset="0"/>
                    <a:cs typeface="Arial" pitchFamily="34" charset="0"/>
                  </a:rPr>
                  <a:t>* F2d(Idg+1,Jdg     )+</a:t>
                </a:r>
              </a:p>
              <a:p>
                <a:pPr algn="l"/>
                <a:r>
                  <a:rPr lang="en-US" sz="1400" dirty="0" smtClean="0">
                    <a:solidFill>
                      <a:srgbClr val="FF0000"/>
                    </a:solidFill>
                    <a:latin typeface="Arial" pitchFamily="34" charset="0"/>
                    <a:cs typeface="Arial" pitchFamily="34" charset="0"/>
                  </a:rPr>
                  <a:t>                               </a:t>
                </a:r>
                <a:r>
                  <a:rPr lang="en-US" sz="1400" dirty="0" err="1" smtClean="0">
                    <a:solidFill>
                      <a:srgbClr val="FF0000"/>
                    </a:solidFill>
                    <a:latin typeface="Arial" pitchFamily="34" charset="0"/>
                    <a:cs typeface="Arial" pitchFamily="34" charset="0"/>
                  </a:rPr>
                  <a:t>Lweight</a:t>
                </a:r>
                <a:r>
                  <a:rPr lang="en-US" sz="1400" dirty="0" smtClean="0">
                    <a:solidFill>
                      <a:srgbClr val="FF0000"/>
                    </a:solidFill>
                    <a:latin typeface="Arial" pitchFamily="34" charset="0"/>
                    <a:cs typeface="Arial" pitchFamily="34" charset="0"/>
                  </a:rPr>
                  <a:t> (3,:) </a:t>
                </a:r>
                <a:r>
                  <a:rPr lang="en-US" sz="1400" dirty="0" smtClean="0">
                    <a:solidFill>
                      <a:srgbClr val="0033CC"/>
                    </a:solidFill>
                    <a:latin typeface="Arial" pitchFamily="34" charset="0"/>
                    <a:cs typeface="Arial" pitchFamily="34" charset="0"/>
                  </a:rPr>
                  <a:t>* F2d(Idg+1,Jdg+1)+</a:t>
                </a:r>
              </a:p>
              <a:p>
                <a:pPr algn="l"/>
                <a:r>
                  <a:rPr lang="en-US" sz="1400" dirty="0" smtClean="0">
                    <a:solidFill>
                      <a:srgbClr val="0070C0"/>
                    </a:solidFill>
                    <a:latin typeface="Arial" pitchFamily="34" charset="0"/>
                    <a:cs typeface="Arial" pitchFamily="34" charset="0"/>
                  </a:rPr>
                  <a:t>                               </a:t>
                </a:r>
                <a:r>
                  <a:rPr lang="en-US" sz="1400" dirty="0" err="1" smtClean="0">
                    <a:solidFill>
                      <a:srgbClr val="FF0000"/>
                    </a:solidFill>
                    <a:latin typeface="Arial" pitchFamily="34" charset="0"/>
                    <a:cs typeface="Arial" pitchFamily="34" charset="0"/>
                  </a:rPr>
                  <a:t>Lweight</a:t>
                </a:r>
                <a:r>
                  <a:rPr lang="en-US" sz="1400" dirty="0" smtClean="0">
                    <a:solidFill>
                      <a:srgbClr val="FF0000"/>
                    </a:solidFill>
                    <a:latin typeface="Arial" pitchFamily="34" charset="0"/>
                    <a:cs typeface="Arial" pitchFamily="34" charset="0"/>
                  </a:rPr>
                  <a:t> (4,:) </a:t>
                </a:r>
                <a:r>
                  <a:rPr lang="en-US" sz="1400" dirty="0" smtClean="0">
                    <a:solidFill>
                      <a:srgbClr val="0033CC"/>
                    </a:solidFill>
                    <a:latin typeface="Arial" pitchFamily="34" charset="0"/>
                    <a:cs typeface="Arial" pitchFamily="34" charset="0"/>
                  </a:rPr>
                  <a:t>* F2d(</a:t>
                </a:r>
                <a:r>
                  <a:rPr lang="en-US" sz="1400" dirty="0" err="1" smtClean="0">
                    <a:solidFill>
                      <a:srgbClr val="0033CC"/>
                    </a:solidFill>
                    <a:latin typeface="Arial" pitchFamily="34" charset="0"/>
                    <a:cs typeface="Arial" pitchFamily="34" charset="0"/>
                  </a:rPr>
                  <a:t>Idg</a:t>
                </a:r>
                <a:r>
                  <a:rPr lang="en-US" sz="1400" dirty="0" smtClean="0">
                    <a:solidFill>
                      <a:srgbClr val="0033CC"/>
                    </a:solidFill>
                    <a:latin typeface="Arial" pitchFamily="34" charset="0"/>
                    <a:cs typeface="Arial" pitchFamily="34" charset="0"/>
                  </a:rPr>
                  <a:t>     ,Jdg+1)</a:t>
                </a:r>
              </a:p>
              <a:p>
                <a:pPr algn="l"/>
                <a:endParaRPr lang="en-US" sz="1400" dirty="0">
                  <a:solidFill>
                    <a:srgbClr val="0070C0"/>
                  </a:solidFill>
                  <a:latin typeface="Arial" pitchFamily="34" charset="0"/>
                  <a:cs typeface="Arial" pitchFamily="34" charset="0"/>
                </a:endParaRPr>
              </a:p>
            </p:txBody>
          </p:sp>
        </p:grpSp>
        <p:sp>
          <p:nvSpPr>
            <p:cNvPr id="64" name="TextBox 63"/>
            <p:cNvSpPr txBox="1"/>
            <p:nvPr/>
          </p:nvSpPr>
          <p:spPr>
            <a:xfrm>
              <a:off x="0" y="5029200"/>
              <a:ext cx="9144000" cy="1384995"/>
            </a:xfrm>
            <a:prstGeom prst="rect">
              <a:avLst/>
            </a:prstGeom>
            <a:noFill/>
          </p:spPr>
          <p:txBody>
            <a:bodyPr wrap="square" rtlCol="0">
              <a:spAutoFit/>
            </a:bodyPr>
            <a:lstStyle/>
            <a:p>
              <a:pPr marL="228600" algn="l">
                <a:tabLst>
                  <a:tab pos="914400" algn="l"/>
                </a:tabLst>
              </a:pPr>
              <a:r>
                <a:rPr lang="en-US" sz="1400" dirty="0" smtClean="0">
                  <a:solidFill>
                    <a:srgbClr val="0033CC"/>
                  </a:solidFill>
                  <a:latin typeface="Arial" pitchFamily="34" charset="0"/>
                  <a:cs typeface="Arial" pitchFamily="34" charset="0"/>
                </a:rPr>
                <a:t>If coincident contact points between data donor and data receiver grids,  </a:t>
              </a:r>
              <a:r>
                <a:rPr lang="en-US" sz="1400" dirty="0" smtClean="0">
                  <a:solidFill>
                    <a:srgbClr val="1E1E1E"/>
                  </a:solidFill>
                  <a:latin typeface="Arial" pitchFamily="34" charset="0"/>
                  <a:cs typeface="Arial" pitchFamily="34" charset="0"/>
                </a:rPr>
                <a:t>p</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a:t>
              </a:r>
              <a:r>
                <a:rPr lang="en-US" sz="1400" dirty="0" smtClean="0">
                  <a:solidFill>
                    <a:srgbClr val="0070C0"/>
                  </a:solidFill>
                  <a:latin typeface="Arial" pitchFamily="34" charset="0"/>
                  <a:cs typeface="Arial" pitchFamily="34" charset="0"/>
                </a:rPr>
                <a:t> </a:t>
              </a:r>
              <a:r>
                <a:rPr lang="en-US" sz="1400" dirty="0" smtClean="0">
                  <a:solidFill>
                    <a:srgbClr val="1E1E1E"/>
                  </a:solidFill>
                  <a:latin typeface="Arial" pitchFamily="34" charset="0"/>
                  <a:cs typeface="Arial" pitchFamily="34" charset="0"/>
                </a:rPr>
                <a:t>q</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 0.0,</a:t>
              </a:r>
            </a:p>
            <a:p>
              <a:pPr marL="228600" algn="l"/>
              <a:endParaRPr lang="en-US" sz="1400" dirty="0" smtClean="0">
                <a:solidFill>
                  <a:srgbClr val="FF0000"/>
                </a:solidFill>
                <a:latin typeface="Arial" pitchFamily="34" charset="0"/>
                <a:cs typeface="Arial" pitchFamily="34" charset="0"/>
              </a:endParaRPr>
            </a:p>
            <a:p>
              <a:pPr marL="228600" algn="l">
                <a:tabLst>
                  <a:tab pos="914400" algn="l"/>
                </a:tabLst>
              </a:pPr>
              <a:r>
                <a:rPr lang="en-US" sz="1400" dirty="0" smtClean="0">
                  <a:solidFill>
                    <a:srgbClr val="FF0000"/>
                  </a:solidFill>
                  <a:latin typeface="Arial" pitchFamily="34" charset="0"/>
                  <a:cs typeface="Arial" pitchFamily="34" charset="0"/>
                </a:rPr>
                <a:t>	</a:t>
              </a:r>
              <a:r>
                <a:rPr lang="en-US" sz="1400" dirty="0" err="1" smtClean="0">
                  <a:solidFill>
                    <a:srgbClr val="FF0000"/>
                  </a:solidFill>
                  <a:latin typeface="Arial" pitchFamily="34" charset="0"/>
                  <a:cs typeface="Arial" pitchFamily="34" charset="0"/>
                </a:rPr>
                <a:t>Lweight</a:t>
              </a:r>
              <a:r>
                <a:rPr lang="en-US" sz="1400" dirty="0" smtClean="0">
                  <a:solidFill>
                    <a:srgbClr val="FF0000"/>
                  </a:solidFill>
                  <a:latin typeface="Arial" pitchFamily="34" charset="0"/>
                  <a:cs typeface="Arial" pitchFamily="34" charset="0"/>
                </a:rPr>
                <a:t> (1, :)</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 1.0			</a:t>
              </a:r>
              <a:r>
                <a:rPr lang="en-US" sz="1400" dirty="0" smtClean="0">
                  <a:solidFill>
                    <a:srgbClr val="FF0000"/>
                  </a:solidFill>
                  <a:latin typeface="Arial" pitchFamily="34" charset="0"/>
                  <a:cs typeface="Arial" pitchFamily="34" charset="0"/>
                </a:rPr>
                <a:t>Value (</a:t>
              </a:r>
              <a:r>
                <a:rPr lang="en-US" sz="1400" dirty="0" err="1" smtClean="0">
                  <a:solidFill>
                    <a:srgbClr val="FF0000"/>
                  </a:solidFill>
                  <a:latin typeface="Arial" pitchFamily="34" charset="0"/>
                  <a:cs typeface="Arial" pitchFamily="34" charset="0"/>
                </a:rPr>
                <a:t>Irg</a:t>
              </a:r>
              <a:r>
                <a:rPr lang="en-US" sz="1400" dirty="0" smtClean="0">
                  <a:solidFill>
                    <a:srgbClr val="FF0000"/>
                  </a:solidFill>
                  <a:latin typeface="Arial" pitchFamily="34" charset="0"/>
                  <a:cs typeface="Arial" pitchFamily="34" charset="0"/>
                </a:rPr>
                <a:t>, </a:t>
              </a:r>
              <a:r>
                <a:rPr lang="en-US" sz="1400" dirty="0" err="1" smtClean="0">
                  <a:solidFill>
                    <a:srgbClr val="FF0000"/>
                  </a:solidFill>
                  <a:latin typeface="Arial" pitchFamily="34" charset="0"/>
                  <a:cs typeface="Arial" pitchFamily="34" charset="0"/>
                </a:rPr>
                <a:t>Jrg</a:t>
              </a:r>
              <a:r>
                <a:rPr lang="en-US" sz="1400" dirty="0" smtClean="0">
                  <a:solidFill>
                    <a:srgbClr val="FF0000"/>
                  </a:solidFill>
                  <a:latin typeface="Arial" pitchFamily="34" charset="0"/>
                  <a:cs typeface="Arial" pitchFamily="34" charset="0"/>
                </a:rPr>
                <a:t>)</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 </a:t>
              </a:r>
              <a:r>
                <a:rPr lang="en-US" sz="1400" dirty="0" smtClean="0">
                  <a:solidFill>
                    <a:srgbClr val="0070C0"/>
                  </a:solidFill>
                  <a:latin typeface="Arial" pitchFamily="34" charset="0"/>
                  <a:cs typeface="Arial" pitchFamily="34" charset="0"/>
                </a:rPr>
                <a:t> </a:t>
              </a:r>
              <a:r>
                <a:rPr lang="en-US" sz="1400" dirty="0" err="1" smtClean="0">
                  <a:solidFill>
                    <a:srgbClr val="FF0000"/>
                  </a:solidFill>
                  <a:latin typeface="Arial" pitchFamily="34" charset="0"/>
                  <a:cs typeface="Arial" pitchFamily="34" charset="0"/>
                </a:rPr>
                <a:t>Lweight</a:t>
              </a:r>
              <a:r>
                <a:rPr lang="en-US" sz="1400" dirty="0" smtClean="0">
                  <a:solidFill>
                    <a:srgbClr val="FF0000"/>
                  </a:solidFill>
                  <a:latin typeface="Arial" pitchFamily="34" charset="0"/>
                  <a:cs typeface="Arial" pitchFamily="34" charset="0"/>
                </a:rPr>
                <a:t> (1, :) </a:t>
              </a:r>
              <a:r>
                <a:rPr lang="en-US" sz="1400" dirty="0" smtClean="0">
                  <a:solidFill>
                    <a:srgbClr val="0033CC"/>
                  </a:solidFill>
                  <a:latin typeface="Arial" pitchFamily="34" charset="0"/>
                  <a:cs typeface="Arial" pitchFamily="34" charset="0"/>
                </a:rPr>
                <a:t>* F2d( </a:t>
              </a:r>
              <a:r>
                <a:rPr lang="en-US" sz="1400" dirty="0" err="1" smtClean="0">
                  <a:solidFill>
                    <a:srgbClr val="0033CC"/>
                  </a:solidFill>
                  <a:latin typeface="Arial" pitchFamily="34" charset="0"/>
                  <a:cs typeface="Arial" pitchFamily="34" charset="0"/>
                </a:rPr>
                <a:t>Idg</a:t>
              </a:r>
              <a:r>
                <a:rPr lang="en-US" sz="1400" dirty="0" smtClean="0">
                  <a:solidFill>
                    <a:srgbClr val="0033CC"/>
                  </a:solidFill>
                  <a:latin typeface="Arial" pitchFamily="34" charset="0"/>
                  <a:cs typeface="Arial" pitchFamily="34" charset="0"/>
                </a:rPr>
                <a:t>, </a:t>
              </a:r>
              <a:r>
                <a:rPr lang="en-US" sz="1400" dirty="0" err="1" smtClean="0">
                  <a:solidFill>
                    <a:srgbClr val="0033CC"/>
                  </a:solidFill>
                  <a:latin typeface="Arial" pitchFamily="34" charset="0"/>
                  <a:cs typeface="Arial" pitchFamily="34" charset="0"/>
                </a:rPr>
                <a:t>Jdg</a:t>
              </a:r>
              <a:r>
                <a:rPr lang="en-US" sz="1400" dirty="0" smtClean="0">
                  <a:solidFill>
                    <a:srgbClr val="0033CC"/>
                  </a:solidFill>
                  <a:latin typeface="Arial" pitchFamily="34" charset="0"/>
                  <a:cs typeface="Arial" pitchFamily="34" charset="0"/>
                </a:rPr>
                <a:t> )</a:t>
              </a:r>
            </a:p>
            <a:p>
              <a:pPr marL="228600" algn="l">
                <a:tabLst>
                  <a:tab pos="914400" algn="l"/>
                </a:tabLst>
              </a:pPr>
              <a:r>
                <a:rPr lang="en-US" sz="1400" dirty="0" smtClean="0">
                  <a:solidFill>
                    <a:srgbClr val="0033CC"/>
                  </a:solidFill>
                  <a:latin typeface="Arial" pitchFamily="34" charset="0"/>
                  <a:cs typeface="Arial" pitchFamily="34" charset="0"/>
                </a:rPr>
                <a:t>	</a:t>
              </a:r>
              <a:r>
                <a:rPr lang="en-US" sz="1400" dirty="0" err="1" smtClean="0">
                  <a:solidFill>
                    <a:srgbClr val="FF0000"/>
                  </a:solidFill>
                  <a:latin typeface="Arial" pitchFamily="34" charset="0"/>
                  <a:cs typeface="Arial" pitchFamily="34" charset="0"/>
                </a:rPr>
                <a:t>Lweight</a:t>
              </a:r>
              <a:r>
                <a:rPr lang="en-US" sz="1400" dirty="0" smtClean="0">
                  <a:solidFill>
                    <a:srgbClr val="FF0000"/>
                  </a:solidFill>
                  <a:latin typeface="Arial" pitchFamily="34" charset="0"/>
                  <a:cs typeface="Arial" pitchFamily="34" charset="0"/>
                </a:rPr>
                <a:t> (3, :)</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 0.0</a:t>
              </a:r>
            </a:p>
            <a:p>
              <a:pPr marL="228600" algn="l">
                <a:tabLst>
                  <a:tab pos="914400" algn="l"/>
                </a:tabLst>
              </a:pPr>
              <a:r>
                <a:rPr lang="en-US" sz="1400" dirty="0" smtClean="0">
                  <a:solidFill>
                    <a:srgbClr val="FF0000"/>
                  </a:solidFill>
                  <a:latin typeface="Arial" pitchFamily="34" charset="0"/>
                  <a:cs typeface="Arial" pitchFamily="34" charset="0"/>
                </a:rPr>
                <a:t>	</a:t>
              </a:r>
              <a:r>
                <a:rPr lang="en-US" sz="1400" dirty="0" err="1" smtClean="0">
                  <a:solidFill>
                    <a:srgbClr val="FF0000"/>
                  </a:solidFill>
                  <a:latin typeface="Arial" pitchFamily="34" charset="0"/>
                  <a:cs typeface="Arial" pitchFamily="34" charset="0"/>
                </a:rPr>
                <a:t>Lweight</a:t>
              </a:r>
              <a:r>
                <a:rPr lang="en-US" sz="1400" dirty="0" smtClean="0">
                  <a:solidFill>
                    <a:srgbClr val="FF0000"/>
                  </a:solidFill>
                  <a:latin typeface="Arial" pitchFamily="34" charset="0"/>
                  <a:cs typeface="Arial" pitchFamily="34" charset="0"/>
                </a:rPr>
                <a:t> (4, :)</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 0.0</a:t>
              </a:r>
            </a:p>
            <a:p>
              <a:pPr marL="228600" algn="l">
                <a:tabLst>
                  <a:tab pos="914400" algn="l"/>
                </a:tabLst>
              </a:pPr>
              <a:r>
                <a:rPr lang="en-US" sz="1400" dirty="0" smtClean="0">
                  <a:solidFill>
                    <a:srgbClr val="FF0000"/>
                  </a:solidFill>
                  <a:latin typeface="Arial" pitchFamily="34" charset="0"/>
                  <a:cs typeface="Arial" pitchFamily="34" charset="0"/>
                </a:rPr>
                <a:t>	</a:t>
              </a:r>
              <a:r>
                <a:rPr lang="en-US" sz="1400" dirty="0" err="1" smtClean="0">
                  <a:solidFill>
                    <a:srgbClr val="FF0000"/>
                  </a:solidFill>
                  <a:latin typeface="Arial" pitchFamily="34" charset="0"/>
                  <a:cs typeface="Arial" pitchFamily="34" charset="0"/>
                </a:rPr>
                <a:t>Lweight</a:t>
              </a:r>
              <a:r>
                <a:rPr lang="en-US" sz="1400" dirty="0" smtClean="0">
                  <a:solidFill>
                    <a:srgbClr val="FF0000"/>
                  </a:solidFill>
                  <a:latin typeface="Arial" pitchFamily="34" charset="0"/>
                  <a:cs typeface="Arial" pitchFamily="34" charset="0"/>
                </a:rPr>
                <a:t> (5, :)</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 0.0</a:t>
              </a:r>
            </a:p>
          </p:txBody>
        </p:sp>
      </p:grpSp>
      <p:grpSp>
        <p:nvGrpSpPr>
          <p:cNvPr id="5" name="Group 43"/>
          <p:cNvGrpSpPr/>
          <p:nvPr/>
        </p:nvGrpSpPr>
        <p:grpSpPr>
          <a:xfrm>
            <a:off x="142038" y="762000"/>
            <a:ext cx="8849562" cy="2743200"/>
            <a:chOff x="142038" y="457200"/>
            <a:chExt cx="8849562" cy="2743200"/>
          </a:xfrm>
        </p:grpSpPr>
        <p:grpSp>
          <p:nvGrpSpPr>
            <p:cNvPr id="11" name="Group 45"/>
            <p:cNvGrpSpPr/>
            <p:nvPr/>
          </p:nvGrpSpPr>
          <p:grpSpPr>
            <a:xfrm>
              <a:off x="142038" y="987623"/>
              <a:ext cx="5649162" cy="2181999"/>
              <a:chOff x="-498508" y="987623"/>
              <a:chExt cx="5649162" cy="2181999"/>
            </a:xfrm>
          </p:grpSpPr>
          <p:sp>
            <p:nvSpPr>
              <p:cNvPr id="4" name="Rectangle 3"/>
              <p:cNvSpPr/>
              <p:nvPr/>
            </p:nvSpPr>
            <p:spPr bwMode="auto">
              <a:xfrm>
                <a:off x="1102239" y="1219200"/>
                <a:ext cx="2057400" cy="1676400"/>
              </a:xfrm>
              <a:prstGeom prst="rect">
                <a:avLst/>
              </a:prstGeom>
              <a:solidFill>
                <a:schemeClr val="accent2">
                  <a:lumMod val="20000"/>
                  <a:lumOff val="80000"/>
                </a:schemeClr>
              </a:solidFill>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900" b="1" i="0" u="none" strike="noStrike" cap="none" normalizeH="0" baseline="0" smtClean="0">
                  <a:ln>
                    <a:noFill/>
                  </a:ln>
                  <a:solidFill>
                    <a:schemeClr val="tx1"/>
                  </a:solidFill>
                  <a:effectLst/>
                  <a:latin typeface="Lucida Console" pitchFamily="49" charset="0"/>
                </a:endParaRPr>
              </a:p>
            </p:txBody>
          </p:sp>
          <p:cxnSp>
            <p:nvCxnSpPr>
              <p:cNvPr id="6" name="Straight Arrow Connector 5"/>
              <p:cNvCxnSpPr/>
              <p:nvPr/>
            </p:nvCxnSpPr>
            <p:spPr bwMode="auto">
              <a:xfrm>
                <a:off x="1102239" y="1219200"/>
                <a:ext cx="2057400" cy="0"/>
              </a:xfrm>
              <a:prstGeom prst="straightConnector1">
                <a:avLst/>
              </a:prstGeom>
              <a:solidFill>
                <a:srgbClr val="80837D"/>
              </a:solidFill>
              <a:ln w="9525" cap="flat" cmpd="sng" algn="ctr">
                <a:noFill/>
                <a:prstDash val="solid"/>
                <a:round/>
                <a:headEnd type="none" w="med" len="med"/>
                <a:tailEnd type="arrow"/>
              </a:ln>
              <a:effectLst/>
            </p:spPr>
          </p:cxnSp>
          <p:sp>
            <p:nvSpPr>
              <p:cNvPr id="7" name="TextBox 6"/>
              <p:cNvSpPr txBox="1"/>
              <p:nvPr/>
            </p:nvSpPr>
            <p:spPr>
              <a:xfrm>
                <a:off x="3096887" y="987623"/>
                <a:ext cx="2053767" cy="276999"/>
              </a:xfrm>
              <a:prstGeom prst="rect">
                <a:avLst/>
              </a:prstGeom>
              <a:noFill/>
            </p:spPr>
            <p:txBody>
              <a:bodyPr wrap="none" rtlCol="0">
                <a:spAutoFit/>
              </a:bodyPr>
              <a:lstStyle/>
              <a:p>
                <a:pPr algn="l"/>
                <a:r>
                  <a:rPr lang="en-US" sz="1200" dirty="0" smtClean="0">
                    <a:solidFill>
                      <a:srgbClr val="1E1E1E"/>
                    </a:solidFill>
                    <a:latin typeface="Arial" pitchFamily="34" charset="0"/>
                    <a:cs typeface="Arial" pitchFamily="34" charset="0"/>
                  </a:rPr>
                  <a:t>3</a:t>
                </a:r>
                <a:r>
                  <a:rPr lang="en-US" sz="1200" dirty="0" smtClean="0">
                    <a:solidFill>
                      <a:srgbClr val="0070C0"/>
                    </a:solidFill>
                    <a:latin typeface="Arial" pitchFamily="34" charset="0"/>
                    <a:cs typeface="Arial" pitchFamily="34" charset="0"/>
                  </a:rPr>
                  <a:t>    </a:t>
                </a:r>
                <a:r>
                  <a:rPr lang="en-US" sz="1200" dirty="0" smtClean="0">
                    <a:solidFill>
                      <a:srgbClr val="0033CC"/>
                    </a:solidFill>
                    <a:latin typeface="Arial" pitchFamily="34" charset="0"/>
                    <a:cs typeface="Arial" pitchFamily="34" charset="0"/>
                  </a:rPr>
                  <a:t>(Idg+1, Jdg+1, Kdg-1) </a:t>
                </a:r>
                <a:endParaRPr lang="en-US" sz="1200" dirty="0">
                  <a:solidFill>
                    <a:srgbClr val="0033CC"/>
                  </a:solidFill>
                  <a:latin typeface="Arial" pitchFamily="34" charset="0"/>
                  <a:cs typeface="Arial" pitchFamily="34" charset="0"/>
                </a:endParaRPr>
              </a:p>
            </p:txBody>
          </p:sp>
          <p:sp>
            <p:nvSpPr>
              <p:cNvPr id="8" name="TextBox 7"/>
              <p:cNvSpPr txBox="1"/>
              <p:nvPr/>
            </p:nvSpPr>
            <p:spPr>
              <a:xfrm>
                <a:off x="3090652" y="2816423"/>
                <a:ext cx="269625" cy="276999"/>
              </a:xfrm>
              <a:prstGeom prst="rect">
                <a:avLst/>
              </a:prstGeom>
              <a:noFill/>
            </p:spPr>
            <p:txBody>
              <a:bodyPr wrap="none" rtlCol="0">
                <a:spAutoFit/>
              </a:bodyPr>
              <a:lstStyle/>
              <a:p>
                <a:r>
                  <a:rPr lang="en-US" sz="1200" dirty="0" smtClean="0">
                    <a:solidFill>
                      <a:srgbClr val="1E1E1E"/>
                    </a:solidFill>
                    <a:latin typeface="Arial" pitchFamily="34" charset="0"/>
                    <a:cs typeface="Arial" pitchFamily="34" charset="0"/>
                  </a:rPr>
                  <a:t>2</a:t>
                </a:r>
                <a:endParaRPr lang="en-US" sz="1200" dirty="0">
                  <a:solidFill>
                    <a:srgbClr val="1E1E1E"/>
                  </a:solidFill>
                  <a:latin typeface="Arial" pitchFamily="34" charset="0"/>
                  <a:cs typeface="Arial" pitchFamily="34" charset="0"/>
                </a:endParaRPr>
              </a:p>
            </p:txBody>
          </p:sp>
          <p:sp>
            <p:nvSpPr>
              <p:cNvPr id="9" name="TextBox 8"/>
              <p:cNvSpPr txBox="1"/>
              <p:nvPr/>
            </p:nvSpPr>
            <p:spPr>
              <a:xfrm>
                <a:off x="901600" y="990600"/>
                <a:ext cx="269625" cy="276999"/>
              </a:xfrm>
              <a:prstGeom prst="rect">
                <a:avLst/>
              </a:prstGeom>
              <a:noFill/>
            </p:spPr>
            <p:txBody>
              <a:bodyPr wrap="none" rtlCol="0">
                <a:spAutoFit/>
              </a:bodyPr>
              <a:lstStyle/>
              <a:p>
                <a:r>
                  <a:rPr lang="en-US" sz="1200" dirty="0" smtClean="0">
                    <a:solidFill>
                      <a:srgbClr val="1E1E1E"/>
                    </a:solidFill>
                    <a:latin typeface="Arial" pitchFamily="34" charset="0"/>
                    <a:cs typeface="Arial" pitchFamily="34" charset="0"/>
                  </a:rPr>
                  <a:t>4</a:t>
                </a:r>
                <a:endParaRPr lang="en-US" sz="1200" dirty="0">
                  <a:solidFill>
                    <a:srgbClr val="1E1E1E"/>
                  </a:solidFill>
                  <a:latin typeface="Arial" pitchFamily="34" charset="0"/>
                  <a:cs typeface="Arial" pitchFamily="34" charset="0"/>
                </a:endParaRPr>
              </a:p>
            </p:txBody>
          </p:sp>
          <p:sp>
            <p:nvSpPr>
              <p:cNvPr id="10" name="TextBox 9"/>
              <p:cNvSpPr txBox="1"/>
              <p:nvPr/>
            </p:nvSpPr>
            <p:spPr>
              <a:xfrm>
                <a:off x="-498508" y="2819400"/>
                <a:ext cx="1661032" cy="276999"/>
              </a:xfrm>
              <a:prstGeom prst="rect">
                <a:avLst/>
              </a:prstGeom>
              <a:noFill/>
            </p:spPr>
            <p:txBody>
              <a:bodyPr wrap="none" rtlCol="0">
                <a:spAutoFit/>
              </a:bodyPr>
              <a:lstStyle/>
              <a:p>
                <a:pPr algn="r"/>
                <a:r>
                  <a:rPr lang="en-US" sz="1200" dirty="0" smtClean="0">
                    <a:solidFill>
                      <a:srgbClr val="0033CC"/>
                    </a:solidFill>
                    <a:latin typeface="Arial" pitchFamily="34" charset="0"/>
                    <a:cs typeface="Arial" pitchFamily="34" charset="0"/>
                  </a:rPr>
                  <a:t>(</a:t>
                </a:r>
                <a:r>
                  <a:rPr lang="en-US" sz="1200" dirty="0" err="1" smtClean="0">
                    <a:solidFill>
                      <a:srgbClr val="0033CC"/>
                    </a:solidFill>
                    <a:latin typeface="Arial" pitchFamily="34" charset="0"/>
                    <a:cs typeface="Arial" pitchFamily="34" charset="0"/>
                  </a:rPr>
                  <a:t>Idg</a:t>
                </a:r>
                <a:r>
                  <a:rPr lang="en-US" sz="1200" dirty="0" smtClean="0">
                    <a:solidFill>
                      <a:srgbClr val="0033CC"/>
                    </a:solidFill>
                    <a:latin typeface="Arial" pitchFamily="34" charset="0"/>
                    <a:cs typeface="Arial" pitchFamily="34" charset="0"/>
                  </a:rPr>
                  <a:t>, </a:t>
                </a:r>
                <a:r>
                  <a:rPr lang="en-US" sz="1200" dirty="0" err="1" smtClean="0">
                    <a:solidFill>
                      <a:srgbClr val="0033CC"/>
                    </a:solidFill>
                    <a:latin typeface="Arial" pitchFamily="34" charset="0"/>
                    <a:cs typeface="Arial" pitchFamily="34" charset="0"/>
                  </a:rPr>
                  <a:t>Jdg</a:t>
                </a:r>
                <a:r>
                  <a:rPr lang="en-US" sz="1200" dirty="0" smtClean="0">
                    <a:solidFill>
                      <a:srgbClr val="0033CC"/>
                    </a:solidFill>
                    <a:latin typeface="Arial" pitchFamily="34" charset="0"/>
                    <a:cs typeface="Arial" pitchFamily="34" charset="0"/>
                  </a:rPr>
                  <a:t>, Kdg-1)    </a:t>
                </a:r>
                <a:r>
                  <a:rPr lang="en-US" sz="1200" dirty="0" smtClean="0">
                    <a:solidFill>
                      <a:srgbClr val="1E1E1E"/>
                    </a:solidFill>
                    <a:latin typeface="Arial" pitchFamily="34" charset="0"/>
                    <a:cs typeface="Arial" pitchFamily="34" charset="0"/>
                  </a:rPr>
                  <a:t>1</a:t>
                </a:r>
                <a:endParaRPr lang="en-US" sz="1200" dirty="0">
                  <a:solidFill>
                    <a:srgbClr val="1E1E1E"/>
                  </a:solidFill>
                  <a:latin typeface="Arial" pitchFamily="34" charset="0"/>
                  <a:cs typeface="Arial" pitchFamily="34" charset="0"/>
                </a:endParaRPr>
              </a:p>
            </p:txBody>
          </p:sp>
          <p:cxnSp>
            <p:nvCxnSpPr>
              <p:cNvPr id="12" name="Straight Connector 11"/>
              <p:cNvCxnSpPr/>
              <p:nvPr/>
            </p:nvCxnSpPr>
            <p:spPr bwMode="auto">
              <a:xfrm>
                <a:off x="1102239" y="1905000"/>
                <a:ext cx="2057400" cy="0"/>
              </a:xfrm>
              <a:prstGeom prst="line">
                <a:avLst/>
              </a:prstGeom>
              <a:ln w="19050">
                <a:solidFill>
                  <a:srgbClr val="FF0000"/>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bwMode="auto">
              <a:xfrm>
                <a:off x="2473839" y="1219200"/>
                <a:ext cx="0" cy="1676400"/>
              </a:xfrm>
              <a:prstGeom prst="line">
                <a:avLst/>
              </a:prstGeom>
              <a:ln w="19050">
                <a:solidFill>
                  <a:srgbClr val="FF0000"/>
                </a:solidFill>
                <a:prstDash val="sysDash"/>
                <a:headEnd type="none" w="med" len="med"/>
                <a:tailEnd type="none" w="med" len="med"/>
              </a:ln>
            </p:spPr>
            <p:style>
              <a:lnRef idx="1">
                <a:schemeClr val="accent2"/>
              </a:lnRef>
              <a:fillRef idx="0">
                <a:schemeClr val="accent2"/>
              </a:fillRef>
              <a:effectRef idx="0">
                <a:schemeClr val="accent2"/>
              </a:effectRef>
              <a:fontRef idx="minor">
                <a:schemeClr val="tx1"/>
              </a:fontRef>
            </p:style>
          </p:cxnSp>
          <p:sp>
            <p:nvSpPr>
              <p:cNvPr id="18" name="5-Point Star 17"/>
              <p:cNvSpPr/>
              <p:nvPr/>
            </p:nvSpPr>
            <p:spPr bwMode="auto">
              <a:xfrm>
                <a:off x="2397639" y="1828800"/>
                <a:ext cx="152400" cy="152400"/>
              </a:xfrm>
              <a:prstGeom prst="star5">
                <a:avLst/>
              </a:prstGeom>
              <a:solidFill>
                <a:srgbClr val="FF0000"/>
              </a:solidFill>
              <a:ln w="9525"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900" b="1" i="0" u="none" strike="noStrike" cap="none" normalizeH="0" baseline="0" smtClean="0">
                  <a:ln>
                    <a:noFill/>
                  </a:ln>
                  <a:solidFill>
                    <a:schemeClr val="tx1"/>
                  </a:solidFill>
                  <a:effectLst/>
                  <a:latin typeface="Lucida Console" pitchFamily="49" charset="0"/>
                </a:endParaRPr>
              </a:p>
            </p:txBody>
          </p:sp>
          <p:sp>
            <p:nvSpPr>
              <p:cNvPr id="19" name="TextBox 18"/>
              <p:cNvSpPr txBox="1"/>
              <p:nvPr/>
            </p:nvSpPr>
            <p:spPr>
              <a:xfrm>
                <a:off x="2293295" y="2892623"/>
                <a:ext cx="381835" cy="276999"/>
              </a:xfrm>
              <a:prstGeom prst="rect">
                <a:avLst/>
              </a:prstGeom>
              <a:noFill/>
            </p:spPr>
            <p:txBody>
              <a:bodyPr wrap="none" rtlCol="0">
                <a:spAutoFit/>
              </a:bodyPr>
              <a:lstStyle/>
              <a:p>
                <a:r>
                  <a:rPr lang="en-US" sz="1200" dirty="0" err="1" smtClean="0">
                    <a:solidFill>
                      <a:srgbClr val="FF0000"/>
                    </a:solidFill>
                    <a:latin typeface="Arial" pitchFamily="34" charset="0"/>
                    <a:cs typeface="Arial" pitchFamily="34" charset="0"/>
                  </a:rPr>
                  <a:t>Irg</a:t>
                </a:r>
                <a:endParaRPr lang="en-US" sz="1200" dirty="0">
                  <a:solidFill>
                    <a:srgbClr val="FF0000"/>
                  </a:solidFill>
                  <a:latin typeface="Arial" pitchFamily="34" charset="0"/>
                  <a:cs typeface="Arial" pitchFamily="34" charset="0"/>
                </a:endParaRPr>
              </a:p>
            </p:txBody>
          </p:sp>
          <p:sp>
            <p:nvSpPr>
              <p:cNvPr id="20" name="TextBox 19"/>
              <p:cNvSpPr txBox="1"/>
              <p:nvPr/>
            </p:nvSpPr>
            <p:spPr>
              <a:xfrm>
                <a:off x="651509" y="1749623"/>
                <a:ext cx="423513" cy="276999"/>
              </a:xfrm>
              <a:prstGeom prst="rect">
                <a:avLst/>
              </a:prstGeom>
              <a:noFill/>
            </p:spPr>
            <p:txBody>
              <a:bodyPr wrap="none" rtlCol="0">
                <a:spAutoFit/>
              </a:bodyPr>
              <a:lstStyle/>
              <a:p>
                <a:r>
                  <a:rPr lang="en-US" sz="1200" dirty="0" err="1" smtClean="0">
                    <a:solidFill>
                      <a:srgbClr val="FF0000"/>
                    </a:solidFill>
                    <a:latin typeface="Arial" pitchFamily="34" charset="0"/>
                    <a:cs typeface="Arial" pitchFamily="34" charset="0"/>
                  </a:rPr>
                  <a:t>Jrg</a:t>
                </a:r>
                <a:endParaRPr lang="en-US" sz="1200" dirty="0">
                  <a:solidFill>
                    <a:srgbClr val="FF0000"/>
                  </a:solidFill>
                  <a:latin typeface="Arial" pitchFamily="34" charset="0"/>
                  <a:cs typeface="Arial" pitchFamily="34" charset="0"/>
                </a:endParaRPr>
              </a:p>
            </p:txBody>
          </p:sp>
          <p:cxnSp>
            <p:nvCxnSpPr>
              <p:cNvPr id="25" name="Straight Arrow Connector 24"/>
              <p:cNvCxnSpPr/>
              <p:nvPr/>
            </p:nvCxnSpPr>
            <p:spPr bwMode="auto">
              <a:xfrm>
                <a:off x="2626239" y="1905000"/>
                <a:ext cx="0" cy="990600"/>
              </a:xfrm>
              <a:prstGeom prst="straightConnector1">
                <a:avLst/>
              </a:prstGeom>
              <a:solidFill>
                <a:srgbClr val="80837D"/>
              </a:solidFill>
              <a:ln w="19050" cap="flat" cmpd="sng" algn="ctr">
                <a:solidFill>
                  <a:srgbClr val="1E1E1E"/>
                </a:solidFill>
                <a:prstDash val="solid"/>
                <a:round/>
                <a:headEnd type="arrow"/>
                <a:tailEnd type="arrow"/>
              </a:ln>
              <a:effectLst/>
            </p:spPr>
          </p:cxnSp>
          <p:cxnSp>
            <p:nvCxnSpPr>
              <p:cNvPr id="29" name="Straight Arrow Connector 28"/>
              <p:cNvCxnSpPr>
                <a:stCxn id="4" idx="1"/>
                <a:endCxn id="4" idx="1"/>
              </p:cNvCxnSpPr>
              <p:nvPr/>
            </p:nvCxnSpPr>
            <p:spPr bwMode="auto">
              <a:xfrm>
                <a:off x="1102239" y="2057400"/>
                <a:ext cx="0" cy="0"/>
              </a:xfrm>
              <a:prstGeom prst="straightConnector1">
                <a:avLst/>
              </a:prstGeom>
              <a:solidFill>
                <a:srgbClr val="80837D"/>
              </a:solidFill>
              <a:ln w="9525" cap="flat" cmpd="sng" algn="ctr">
                <a:noFill/>
                <a:prstDash val="solid"/>
                <a:round/>
                <a:headEnd type="arrow"/>
                <a:tailEnd type="arrow"/>
              </a:ln>
              <a:effectLst/>
            </p:spPr>
          </p:cxnSp>
          <p:cxnSp>
            <p:nvCxnSpPr>
              <p:cNvPr id="32" name="Straight Arrow Connector 31"/>
              <p:cNvCxnSpPr/>
              <p:nvPr/>
            </p:nvCxnSpPr>
            <p:spPr bwMode="auto">
              <a:xfrm>
                <a:off x="1102239" y="2057400"/>
                <a:ext cx="1371600" cy="0"/>
              </a:xfrm>
              <a:prstGeom prst="straightConnector1">
                <a:avLst/>
              </a:prstGeom>
              <a:solidFill>
                <a:srgbClr val="80837D"/>
              </a:solidFill>
              <a:ln w="19050" cap="flat" cmpd="sng" algn="ctr">
                <a:solidFill>
                  <a:srgbClr val="1E1E1E"/>
                </a:solidFill>
                <a:prstDash val="solid"/>
                <a:round/>
                <a:headEnd type="arrow"/>
                <a:tailEnd type="arrow"/>
              </a:ln>
              <a:effectLst/>
            </p:spPr>
          </p:cxnSp>
          <p:cxnSp>
            <p:nvCxnSpPr>
              <p:cNvPr id="37" name="Straight Arrow Connector 36"/>
              <p:cNvCxnSpPr/>
              <p:nvPr/>
            </p:nvCxnSpPr>
            <p:spPr bwMode="auto">
              <a:xfrm>
                <a:off x="2473839" y="1752600"/>
                <a:ext cx="685800" cy="0"/>
              </a:xfrm>
              <a:prstGeom prst="straightConnector1">
                <a:avLst/>
              </a:prstGeom>
              <a:solidFill>
                <a:srgbClr val="80837D"/>
              </a:solidFill>
              <a:ln w="19050" cap="flat" cmpd="sng" algn="ctr">
                <a:solidFill>
                  <a:srgbClr val="1E1E1E"/>
                </a:solidFill>
                <a:prstDash val="solid"/>
                <a:round/>
                <a:headEnd type="arrow"/>
                <a:tailEnd type="arrow"/>
              </a:ln>
              <a:effectLst/>
            </p:spPr>
          </p:cxnSp>
          <p:cxnSp>
            <p:nvCxnSpPr>
              <p:cNvPr id="39" name="Straight Arrow Connector 38"/>
              <p:cNvCxnSpPr/>
              <p:nvPr/>
            </p:nvCxnSpPr>
            <p:spPr bwMode="auto">
              <a:xfrm>
                <a:off x="2321439" y="1219200"/>
                <a:ext cx="0" cy="685800"/>
              </a:xfrm>
              <a:prstGeom prst="straightConnector1">
                <a:avLst/>
              </a:prstGeom>
              <a:solidFill>
                <a:srgbClr val="80837D"/>
              </a:solidFill>
              <a:ln w="19050" cap="flat" cmpd="sng" algn="ctr">
                <a:solidFill>
                  <a:srgbClr val="1E1E1E"/>
                </a:solidFill>
                <a:prstDash val="solid"/>
                <a:round/>
                <a:headEnd type="arrow"/>
                <a:tailEnd type="arrow"/>
              </a:ln>
              <a:effectLst/>
            </p:spPr>
          </p:cxnSp>
          <p:sp>
            <p:nvSpPr>
              <p:cNvPr id="40" name="TextBox 39"/>
              <p:cNvSpPr txBox="1"/>
              <p:nvPr/>
            </p:nvSpPr>
            <p:spPr>
              <a:xfrm>
                <a:off x="2609143" y="2206823"/>
                <a:ext cx="279243" cy="276999"/>
              </a:xfrm>
              <a:prstGeom prst="rect">
                <a:avLst/>
              </a:prstGeom>
              <a:noFill/>
            </p:spPr>
            <p:txBody>
              <a:bodyPr wrap="none" rtlCol="0">
                <a:spAutoFit/>
              </a:bodyPr>
              <a:lstStyle/>
              <a:p>
                <a:r>
                  <a:rPr lang="en-US" sz="1200" dirty="0" smtClean="0">
                    <a:solidFill>
                      <a:srgbClr val="1E1E1E"/>
                    </a:solidFill>
                    <a:latin typeface="Arial" pitchFamily="34" charset="0"/>
                    <a:cs typeface="Arial" pitchFamily="34" charset="0"/>
                  </a:rPr>
                  <a:t>q</a:t>
                </a:r>
                <a:endParaRPr lang="en-US" sz="1200" dirty="0">
                  <a:solidFill>
                    <a:srgbClr val="1E1E1E"/>
                  </a:solidFill>
                  <a:latin typeface="Arial" pitchFamily="34" charset="0"/>
                  <a:cs typeface="Arial" pitchFamily="34" charset="0"/>
                </a:endParaRPr>
              </a:p>
            </p:txBody>
          </p:sp>
          <p:sp>
            <p:nvSpPr>
              <p:cNvPr id="42" name="TextBox 41"/>
              <p:cNvSpPr txBox="1"/>
              <p:nvPr/>
            </p:nvSpPr>
            <p:spPr>
              <a:xfrm>
                <a:off x="1885880" y="1368623"/>
                <a:ext cx="458779" cy="276999"/>
              </a:xfrm>
              <a:prstGeom prst="rect">
                <a:avLst/>
              </a:prstGeom>
              <a:noFill/>
            </p:spPr>
            <p:txBody>
              <a:bodyPr wrap="none" rtlCol="0">
                <a:spAutoFit/>
              </a:bodyPr>
              <a:lstStyle/>
              <a:p>
                <a:r>
                  <a:rPr lang="en-US" sz="1200" dirty="0" smtClean="0">
                    <a:solidFill>
                      <a:srgbClr val="1E1E1E"/>
                    </a:solidFill>
                    <a:latin typeface="Arial" pitchFamily="34" charset="0"/>
                    <a:cs typeface="Arial" pitchFamily="34" charset="0"/>
                  </a:rPr>
                  <a:t>1- q</a:t>
                </a:r>
                <a:endParaRPr lang="en-US" sz="1200" dirty="0">
                  <a:solidFill>
                    <a:srgbClr val="1E1E1E"/>
                  </a:solidFill>
                  <a:latin typeface="Arial" pitchFamily="34" charset="0"/>
                  <a:cs typeface="Arial" pitchFamily="34" charset="0"/>
                </a:endParaRPr>
              </a:p>
            </p:txBody>
          </p:sp>
          <p:sp>
            <p:nvSpPr>
              <p:cNvPr id="43" name="TextBox 42"/>
              <p:cNvSpPr txBox="1"/>
              <p:nvPr/>
            </p:nvSpPr>
            <p:spPr>
              <a:xfrm>
                <a:off x="1536219" y="2054423"/>
                <a:ext cx="458779" cy="276999"/>
              </a:xfrm>
              <a:prstGeom prst="rect">
                <a:avLst/>
              </a:prstGeom>
              <a:noFill/>
            </p:spPr>
            <p:txBody>
              <a:bodyPr wrap="none" rtlCol="0">
                <a:spAutoFit/>
              </a:bodyPr>
              <a:lstStyle/>
              <a:p>
                <a:r>
                  <a:rPr lang="en-US" sz="1200" dirty="0" smtClean="0">
                    <a:solidFill>
                      <a:srgbClr val="1E1E1E"/>
                    </a:solidFill>
                    <a:latin typeface="Arial" pitchFamily="34" charset="0"/>
                    <a:cs typeface="Arial" pitchFamily="34" charset="0"/>
                  </a:rPr>
                  <a:t>1- p</a:t>
                </a:r>
                <a:endParaRPr lang="en-US" sz="1200" dirty="0">
                  <a:solidFill>
                    <a:srgbClr val="1E1E1E"/>
                  </a:solidFill>
                  <a:latin typeface="Arial" pitchFamily="34" charset="0"/>
                  <a:cs typeface="Arial" pitchFamily="34" charset="0"/>
                </a:endParaRPr>
              </a:p>
            </p:txBody>
          </p:sp>
          <p:sp>
            <p:nvSpPr>
              <p:cNvPr id="45" name="TextBox 44"/>
              <p:cNvSpPr txBox="1"/>
              <p:nvPr/>
            </p:nvSpPr>
            <p:spPr>
              <a:xfrm>
                <a:off x="2685343" y="1444823"/>
                <a:ext cx="279243" cy="276999"/>
              </a:xfrm>
              <a:prstGeom prst="rect">
                <a:avLst/>
              </a:prstGeom>
              <a:noFill/>
            </p:spPr>
            <p:txBody>
              <a:bodyPr wrap="none" rtlCol="0">
                <a:spAutoFit/>
              </a:bodyPr>
              <a:lstStyle/>
              <a:p>
                <a:r>
                  <a:rPr lang="en-US" sz="1200" dirty="0" smtClean="0">
                    <a:solidFill>
                      <a:srgbClr val="1E1E1E"/>
                    </a:solidFill>
                    <a:latin typeface="Arial" pitchFamily="34" charset="0"/>
                    <a:cs typeface="Arial" pitchFamily="34" charset="0"/>
                  </a:rPr>
                  <a:t>p</a:t>
                </a:r>
                <a:endParaRPr lang="en-US" sz="1200" dirty="0">
                  <a:solidFill>
                    <a:srgbClr val="1E1E1E"/>
                  </a:solidFill>
                  <a:latin typeface="Arial" pitchFamily="34" charset="0"/>
                  <a:cs typeface="Arial" pitchFamily="34" charset="0"/>
                </a:endParaRPr>
              </a:p>
            </p:txBody>
          </p:sp>
        </p:grpSp>
        <p:grpSp>
          <p:nvGrpSpPr>
            <p:cNvPr id="13" name="Group 61"/>
            <p:cNvGrpSpPr/>
            <p:nvPr/>
          </p:nvGrpSpPr>
          <p:grpSpPr>
            <a:xfrm>
              <a:off x="6019799" y="759023"/>
              <a:ext cx="2971801" cy="2441377"/>
              <a:chOff x="6019799" y="759023"/>
              <a:chExt cx="2971801" cy="2441377"/>
            </a:xfrm>
          </p:grpSpPr>
          <p:sp>
            <p:nvSpPr>
              <p:cNvPr id="47" name="Cube 46"/>
              <p:cNvSpPr/>
              <p:nvPr/>
            </p:nvSpPr>
            <p:spPr bwMode="auto">
              <a:xfrm>
                <a:off x="6248400" y="914400"/>
                <a:ext cx="1905000" cy="2057400"/>
              </a:xfrm>
              <a:prstGeom prst="cube">
                <a:avLst/>
              </a:prstGeom>
              <a:solidFill>
                <a:schemeClr val="accent2">
                  <a:lumMod val="20000"/>
                  <a:lumOff val="80000"/>
                </a:schemeClr>
              </a:solidFill>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900" b="1" i="0" u="none" strike="noStrike" cap="none" normalizeH="0" baseline="0" smtClean="0">
                  <a:ln>
                    <a:noFill/>
                  </a:ln>
                  <a:solidFill>
                    <a:schemeClr val="tx1"/>
                  </a:solidFill>
                  <a:effectLst/>
                  <a:latin typeface="Lucida Console" pitchFamily="49" charset="0"/>
                </a:endParaRPr>
              </a:p>
            </p:txBody>
          </p:sp>
          <p:sp>
            <p:nvSpPr>
              <p:cNvPr id="48" name="TextBox 47"/>
              <p:cNvSpPr txBox="1"/>
              <p:nvPr/>
            </p:nvSpPr>
            <p:spPr>
              <a:xfrm>
                <a:off x="8112833" y="2362200"/>
                <a:ext cx="878767" cy="276999"/>
              </a:xfrm>
              <a:prstGeom prst="rect">
                <a:avLst/>
              </a:prstGeom>
              <a:noFill/>
            </p:spPr>
            <p:txBody>
              <a:bodyPr wrap="none" rtlCol="0">
                <a:spAutoFit/>
              </a:bodyPr>
              <a:lstStyle/>
              <a:p>
                <a:r>
                  <a:rPr lang="en-US" sz="1200" dirty="0" smtClean="0">
                    <a:solidFill>
                      <a:srgbClr val="1E1E1E"/>
                    </a:solidFill>
                    <a:latin typeface="Arial" pitchFamily="34" charset="0"/>
                    <a:cs typeface="Arial" pitchFamily="34" charset="0"/>
                  </a:rPr>
                  <a:t>3    </a:t>
                </a:r>
                <a:r>
                  <a:rPr lang="en-US" sz="1200" dirty="0" smtClean="0">
                    <a:solidFill>
                      <a:srgbClr val="0033CC"/>
                    </a:solidFill>
                    <a:latin typeface="Arial" pitchFamily="34" charset="0"/>
                    <a:cs typeface="Arial" pitchFamily="34" charset="0"/>
                  </a:rPr>
                  <a:t>Kdg-1</a:t>
                </a:r>
                <a:endParaRPr lang="en-US" sz="1200" dirty="0">
                  <a:solidFill>
                    <a:srgbClr val="0033CC"/>
                  </a:solidFill>
                  <a:latin typeface="Arial" pitchFamily="34" charset="0"/>
                  <a:cs typeface="Arial" pitchFamily="34" charset="0"/>
                </a:endParaRPr>
              </a:p>
            </p:txBody>
          </p:sp>
          <p:sp>
            <p:nvSpPr>
              <p:cNvPr id="49" name="TextBox 48"/>
              <p:cNvSpPr txBox="1"/>
              <p:nvPr/>
            </p:nvSpPr>
            <p:spPr>
              <a:xfrm>
                <a:off x="8096689" y="759023"/>
                <a:ext cx="785793" cy="276999"/>
              </a:xfrm>
              <a:prstGeom prst="rect">
                <a:avLst/>
              </a:prstGeom>
              <a:noFill/>
            </p:spPr>
            <p:txBody>
              <a:bodyPr wrap="none" rtlCol="0">
                <a:spAutoFit/>
              </a:bodyPr>
              <a:lstStyle/>
              <a:p>
                <a:r>
                  <a:rPr lang="en-US" sz="1200" dirty="0" smtClean="0">
                    <a:solidFill>
                      <a:srgbClr val="1E1E1E"/>
                    </a:solidFill>
                    <a:latin typeface="Arial" pitchFamily="34" charset="0"/>
                    <a:cs typeface="Arial" pitchFamily="34" charset="0"/>
                  </a:rPr>
                  <a:t>7     </a:t>
                </a:r>
                <a:r>
                  <a:rPr lang="en-US" sz="1200" dirty="0" err="1" smtClean="0">
                    <a:solidFill>
                      <a:srgbClr val="0033CC"/>
                    </a:solidFill>
                    <a:latin typeface="Arial" pitchFamily="34" charset="0"/>
                    <a:cs typeface="Arial" pitchFamily="34" charset="0"/>
                  </a:rPr>
                  <a:t>Kdg</a:t>
                </a:r>
                <a:endParaRPr lang="en-US" sz="1200" dirty="0">
                  <a:solidFill>
                    <a:srgbClr val="0033CC"/>
                  </a:solidFill>
                  <a:latin typeface="Arial" pitchFamily="34" charset="0"/>
                  <a:cs typeface="Arial" pitchFamily="34" charset="0"/>
                </a:endParaRPr>
              </a:p>
            </p:txBody>
          </p:sp>
          <p:sp>
            <p:nvSpPr>
              <p:cNvPr id="50" name="TextBox 49"/>
              <p:cNvSpPr txBox="1"/>
              <p:nvPr/>
            </p:nvSpPr>
            <p:spPr>
              <a:xfrm>
                <a:off x="6027013" y="1216223"/>
                <a:ext cx="269625" cy="276999"/>
              </a:xfrm>
              <a:prstGeom prst="rect">
                <a:avLst/>
              </a:prstGeom>
              <a:noFill/>
            </p:spPr>
            <p:txBody>
              <a:bodyPr wrap="none" rtlCol="0">
                <a:spAutoFit/>
              </a:bodyPr>
              <a:lstStyle/>
              <a:p>
                <a:r>
                  <a:rPr lang="en-US" sz="1200" dirty="0" smtClean="0">
                    <a:solidFill>
                      <a:srgbClr val="1E1E1E"/>
                    </a:solidFill>
                    <a:latin typeface="Arial" pitchFamily="34" charset="0"/>
                    <a:cs typeface="Arial" pitchFamily="34" charset="0"/>
                  </a:rPr>
                  <a:t>5</a:t>
                </a:r>
                <a:endParaRPr lang="en-US" sz="1200" dirty="0">
                  <a:solidFill>
                    <a:srgbClr val="1E1E1E"/>
                  </a:solidFill>
                  <a:latin typeface="Arial" pitchFamily="34" charset="0"/>
                  <a:cs typeface="Arial" pitchFamily="34" charset="0"/>
                </a:endParaRPr>
              </a:p>
            </p:txBody>
          </p:sp>
          <p:sp>
            <p:nvSpPr>
              <p:cNvPr id="51" name="TextBox 50"/>
              <p:cNvSpPr txBox="1"/>
              <p:nvPr/>
            </p:nvSpPr>
            <p:spPr>
              <a:xfrm>
                <a:off x="7620000" y="1323201"/>
                <a:ext cx="269626" cy="276999"/>
              </a:xfrm>
              <a:prstGeom prst="rect">
                <a:avLst/>
              </a:prstGeom>
              <a:noFill/>
            </p:spPr>
            <p:txBody>
              <a:bodyPr wrap="none" rtlCol="0">
                <a:spAutoFit/>
              </a:bodyPr>
              <a:lstStyle/>
              <a:p>
                <a:r>
                  <a:rPr lang="en-US" sz="1200" dirty="0" smtClean="0">
                    <a:solidFill>
                      <a:srgbClr val="1E1E1E"/>
                    </a:solidFill>
                    <a:latin typeface="Arial" pitchFamily="34" charset="0"/>
                    <a:cs typeface="Arial" pitchFamily="34" charset="0"/>
                  </a:rPr>
                  <a:t>6</a:t>
                </a:r>
                <a:endParaRPr lang="en-US" sz="1200" dirty="0">
                  <a:solidFill>
                    <a:srgbClr val="1E1E1E"/>
                  </a:solidFill>
                  <a:latin typeface="Arial" pitchFamily="34" charset="0"/>
                  <a:cs typeface="Arial" pitchFamily="34" charset="0"/>
                </a:endParaRPr>
              </a:p>
            </p:txBody>
          </p:sp>
          <p:sp>
            <p:nvSpPr>
              <p:cNvPr id="52" name="TextBox 51"/>
              <p:cNvSpPr txBox="1"/>
              <p:nvPr/>
            </p:nvSpPr>
            <p:spPr>
              <a:xfrm>
                <a:off x="6629400" y="2390001"/>
                <a:ext cx="269626" cy="276999"/>
              </a:xfrm>
              <a:prstGeom prst="rect">
                <a:avLst/>
              </a:prstGeom>
              <a:noFill/>
            </p:spPr>
            <p:txBody>
              <a:bodyPr wrap="none" rtlCol="0">
                <a:spAutoFit/>
              </a:bodyPr>
              <a:lstStyle/>
              <a:p>
                <a:r>
                  <a:rPr lang="en-US" sz="1200" dirty="0" smtClean="0">
                    <a:solidFill>
                      <a:srgbClr val="1E1E1E"/>
                    </a:solidFill>
                    <a:latin typeface="Arial" pitchFamily="34" charset="0"/>
                    <a:cs typeface="Arial" pitchFamily="34" charset="0"/>
                  </a:rPr>
                  <a:t>4</a:t>
                </a:r>
                <a:endParaRPr lang="en-US" sz="1200" dirty="0">
                  <a:solidFill>
                    <a:srgbClr val="1E1E1E"/>
                  </a:solidFill>
                  <a:latin typeface="Arial" pitchFamily="34" charset="0"/>
                  <a:cs typeface="Arial" pitchFamily="34" charset="0"/>
                </a:endParaRPr>
              </a:p>
            </p:txBody>
          </p:sp>
          <p:sp>
            <p:nvSpPr>
              <p:cNvPr id="53" name="TextBox 52"/>
              <p:cNvSpPr txBox="1"/>
              <p:nvPr/>
            </p:nvSpPr>
            <p:spPr>
              <a:xfrm>
                <a:off x="6019799" y="2923401"/>
                <a:ext cx="269626" cy="276999"/>
              </a:xfrm>
              <a:prstGeom prst="rect">
                <a:avLst/>
              </a:prstGeom>
              <a:noFill/>
            </p:spPr>
            <p:txBody>
              <a:bodyPr wrap="none" rtlCol="0">
                <a:spAutoFit/>
              </a:bodyPr>
              <a:lstStyle/>
              <a:p>
                <a:r>
                  <a:rPr lang="en-US" sz="1200" dirty="0" smtClean="0">
                    <a:solidFill>
                      <a:srgbClr val="1E1E1E"/>
                    </a:solidFill>
                    <a:latin typeface="Arial" pitchFamily="34" charset="0"/>
                    <a:cs typeface="Arial" pitchFamily="34" charset="0"/>
                  </a:rPr>
                  <a:t>1</a:t>
                </a:r>
                <a:endParaRPr lang="en-US" sz="1200" dirty="0">
                  <a:solidFill>
                    <a:srgbClr val="1E1E1E"/>
                  </a:solidFill>
                  <a:latin typeface="Arial" pitchFamily="34" charset="0"/>
                  <a:cs typeface="Arial" pitchFamily="34" charset="0"/>
                </a:endParaRPr>
              </a:p>
            </p:txBody>
          </p:sp>
          <p:sp>
            <p:nvSpPr>
              <p:cNvPr id="54" name="TextBox 53"/>
              <p:cNvSpPr txBox="1"/>
              <p:nvPr/>
            </p:nvSpPr>
            <p:spPr>
              <a:xfrm>
                <a:off x="7578974" y="2923401"/>
                <a:ext cx="269626" cy="276999"/>
              </a:xfrm>
              <a:prstGeom prst="rect">
                <a:avLst/>
              </a:prstGeom>
              <a:noFill/>
            </p:spPr>
            <p:txBody>
              <a:bodyPr wrap="none" rtlCol="0">
                <a:spAutoFit/>
              </a:bodyPr>
              <a:lstStyle/>
              <a:p>
                <a:r>
                  <a:rPr lang="en-US" sz="1200" dirty="0" smtClean="0">
                    <a:solidFill>
                      <a:srgbClr val="1E1E1E"/>
                    </a:solidFill>
                    <a:latin typeface="Arial" pitchFamily="34" charset="0"/>
                    <a:cs typeface="Arial" pitchFamily="34" charset="0"/>
                  </a:rPr>
                  <a:t>2</a:t>
                </a:r>
                <a:endParaRPr lang="en-US" sz="1200" dirty="0">
                  <a:solidFill>
                    <a:srgbClr val="1E1E1E"/>
                  </a:solidFill>
                  <a:latin typeface="Arial" pitchFamily="34" charset="0"/>
                  <a:cs typeface="Arial" pitchFamily="34" charset="0"/>
                </a:endParaRPr>
              </a:p>
            </p:txBody>
          </p:sp>
          <p:sp>
            <p:nvSpPr>
              <p:cNvPr id="55" name="TextBox 54"/>
              <p:cNvSpPr txBox="1"/>
              <p:nvPr/>
            </p:nvSpPr>
            <p:spPr>
              <a:xfrm>
                <a:off x="6476999" y="762000"/>
                <a:ext cx="269626" cy="276999"/>
              </a:xfrm>
              <a:prstGeom prst="rect">
                <a:avLst/>
              </a:prstGeom>
              <a:noFill/>
            </p:spPr>
            <p:txBody>
              <a:bodyPr wrap="none" rtlCol="0">
                <a:spAutoFit/>
              </a:bodyPr>
              <a:lstStyle/>
              <a:p>
                <a:r>
                  <a:rPr lang="en-US" sz="1200" dirty="0" smtClean="0">
                    <a:solidFill>
                      <a:srgbClr val="1E1E1E"/>
                    </a:solidFill>
                    <a:latin typeface="Arial" pitchFamily="34" charset="0"/>
                    <a:cs typeface="Arial" pitchFamily="34" charset="0"/>
                  </a:rPr>
                  <a:t>8</a:t>
                </a:r>
                <a:endParaRPr lang="en-US" sz="1200" dirty="0">
                  <a:solidFill>
                    <a:srgbClr val="1E1E1E"/>
                  </a:solidFill>
                  <a:latin typeface="Arial" pitchFamily="34" charset="0"/>
                  <a:cs typeface="Arial" pitchFamily="34" charset="0"/>
                </a:endParaRPr>
              </a:p>
            </p:txBody>
          </p:sp>
          <p:sp>
            <p:nvSpPr>
              <p:cNvPr id="60" name="TextBox 59"/>
              <p:cNvSpPr txBox="1"/>
              <p:nvPr/>
            </p:nvSpPr>
            <p:spPr>
              <a:xfrm>
                <a:off x="6179413" y="1368623"/>
                <a:ext cx="269625" cy="276999"/>
              </a:xfrm>
              <a:prstGeom prst="rect">
                <a:avLst/>
              </a:prstGeom>
              <a:noFill/>
            </p:spPr>
            <p:txBody>
              <a:bodyPr wrap="none" rtlCol="0">
                <a:spAutoFit/>
              </a:bodyPr>
              <a:lstStyle/>
              <a:p>
                <a:r>
                  <a:rPr lang="en-US" sz="1200" dirty="0" smtClean="0">
                    <a:solidFill>
                      <a:srgbClr val="1E1E1E"/>
                    </a:solidFill>
                    <a:latin typeface="Arial" pitchFamily="34" charset="0"/>
                    <a:cs typeface="Arial" pitchFamily="34" charset="0"/>
                  </a:rPr>
                  <a:t>5</a:t>
                </a:r>
                <a:endParaRPr lang="en-US" sz="1200" dirty="0">
                  <a:solidFill>
                    <a:srgbClr val="1E1E1E"/>
                  </a:solidFill>
                  <a:latin typeface="Arial" pitchFamily="34" charset="0"/>
                  <a:cs typeface="Arial" pitchFamily="34" charset="0"/>
                </a:endParaRPr>
              </a:p>
            </p:txBody>
          </p:sp>
        </p:grpSp>
        <p:sp>
          <p:nvSpPr>
            <p:cNvPr id="41" name="TextBox 40"/>
            <p:cNvSpPr txBox="1"/>
            <p:nvPr/>
          </p:nvSpPr>
          <p:spPr>
            <a:xfrm>
              <a:off x="228600" y="457200"/>
              <a:ext cx="2339102" cy="523220"/>
            </a:xfrm>
            <a:prstGeom prst="rect">
              <a:avLst/>
            </a:prstGeom>
            <a:noFill/>
          </p:spPr>
          <p:txBody>
            <a:bodyPr wrap="none" rtlCol="0">
              <a:spAutoFit/>
            </a:bodyPr>
            <a:lstStyle/>
            <a:p>
              <a:pPr algn="l"/>
              <a:r>
                <a:rPr lang="en-US" sz="1400" u="sng" dirty="0" smtClean="0">
                  <a:solidFill>
                    <a:srgbClr val="1E1E1E"/>
                  </a:solidFill>
                  <a:latin typeface="Arial" pitchFamily="34" charset="0"/>
                  <a:cs typeface="Arial" pitchFamily="34" charset="0"/>
                </a:rPr>
                <a:t>Suffix:</a:t>
              </a:r>
              <a:r>
                <a:rPr lang="en-US" sz="1400" dirty="0" smtClean="0">
                  <a:solidFill>
                    <a:srgbClr val="0033CC"/>
                  </a:solidFill>
                  <a:latin typeface="Arial" pitchFamily="34" charset="0"/>
                  <a:cs typeface="Arial" pitchFamily="34" charset="0"/>
                </a:rPr>
                <a:t>  dg </a:t>
              </a:r>
              <a:r>
                <a:rPr lang="en-US" sz="1400" dirty="0" smtClean="0">
                  <a:solidFill>
                    <a:srgbClr val="1E1E1E"/>
                  </a:solidFill>
                  <a:latin typeface="Arial" pitchFamily="34" charset="0"/>
                  <a:cs typeface="Arial" pitchFamily="34" charset="0"/>
                </a:rPr>
                <a:t>= donor grid</a:t>
              </a:r>
            </a:p>
            <a:p>
              <a:pPr algn="l"/>
              <a:r>
                <a:rPr lang="en-US" sz="1400" dirty="0" smtClean="0">
                  <a:solidFill>
                    <a:srgbClr val="0033CC"/>
                  </a:solidFill>
                  <a:latin typeface="Arial" pitchFamily="34" charset="0"/>
                  <a:cs typeface="Arial" pitchFamily="34" charset="0"/>
                </a:rPr>
                <a:t>              </a:t>
              </a:r>
              <a:r>
                <a:rPr lang="en-US" sz="1400" dirty="0" err="1" smtClean="0">
                  <a:solidFill>
                    <a:srgbClr val="0033CC"/>
                  </a:solidFill>
                  <a:latin typeface="Arial" pitchFamily="34" charset="0"/>
                  <a:cs typeface="Arial" pitchFamily="34" charset="0"/>
                </a:rPr>
                <a:t>rg</a:t>
              </a:r>
              <a:r>
                <a:rPr lang="en-US" sz="1400" dirty="0" smtClean="0">
                  <a:solidFill>
                    <a:srgbClr val="0033CC"/>
                  </a:solidFill>
                  <a:latin typeface="Arial" pitchFamily="34" charset="0"/>
                  <a:cs typeface="Arial" pitchFamily="34" charset="0"/>
                </a:rPr>
                <a:t> </a:t>
              </a:r>
              <a:r>
                <a:rPr lang="en-US" sz="1400" dirty="0" smtClean="0">
                  <a:solidFill>
                    <a:srgbClr val="1E1E1E"/>
                  </a:solidFill>
                  <a:latin typeface="Arial" pitchFamily="34" charset="0"/>
                  <a:cs typeface="Arial" pitchFamily="34" charset="0"/>
                </a:rPr>
                <a:t>= receiver grid</a:t>
              </a:r>
              <a:endParaRPr lang="en-US" sz="1400" dirty="0">
                <a:solidFill>
                  <a:srgbClr val="1E1E1E"/>
                </a:solidFill>
                <a:latin typeface="Arial" pitchFamily="34" charset="0"/>
                <a:cs typeface="Arial" pitchFamily="34" charset="0"/>
              </a:endParaRPr>
            </a:p>
          </p:txBody>
        </p:sp>
      </p:gr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Text Box 4"/>
          <p:cNvSpPr txBox="1">
            <a:spLocks noChangeArrowheads="1"/>
          </p:cNvSpPr>
          <p:nvPr/>
        </p:nvSpPr>
        <p:spPr bwMode="auto">
          <a:xfrm>
            <a:off x="1111113" y="0"/>
            <a:ext cx="6917022" cy="461665"/>
          </a:xfrm>
          <a:prstGeom prst="rect">
            <a:avLst/>
          </a:prstGeom>
          <a:noFill/>
          <a:ln w="9525">
            <a:noFill/>
            <a:miter lim="800000"/>
            <a:headEnd/>
            <a:tailEnd/>
          </a:ln>
        </p:spPr>
        <p:txBody>
          <a:bodyPr wrap="none">
            <a:spAutoFit/>
          </a:bodyPr>
          <a:lstStyle/>
          <a:p>
            <a:pPr eaLnBrk="1" hangingPunct="1"/>
            <a:r>
              <a:rPr lang="en-US" sz="2400" b="0" dirty="0" smtClean="0">
                <a:solidFill>
                  <a:srgbClr val="DC0000"/>
                </a:solidFill>
                <a:effectLst>
                  <a:outerShdw blurRad="38100" dist="38100" dir="2700000" algn="tl">
                    <a:srgbClr val="000000">
                      <a:alpha val="43137"/>
                    </a:srgbClr>
                  </a:outerShdw>
                </a:effectLst>
                <a:latin typeface="Arial Black" charset="0"/>
              </a:rPr>
              <a:t>Contact Points: Quadratic Interpolation </a:t>
            </a:r>
            <a:endParaRPr lang="en-US" sz="2400" b="0" dirty="0">
              <a:solidFill>
                <a:srgbClr val="0033CC"/>
              </a:solidFill>
              <a:effectLst>
                <a:outerShdw blurRad="38100" dist="38100" dir="2700000" algn="tl">
                  <a:srgbClr val="000000">
                    <a:alpha val="43137"/>
                  </a:srgbClr>
                </a:outerShdw>
              </a:effectLst>
              <a:latin typeface="Arial Black" charset="0"/>
            </a:endParaRPr>
          </a:p>
        </p:txBody>
      </p:sp>
      <p:grpSp>
        <p:nvGrpSpPr>
          <p:cNvPr id="67" name="Group 66"/>
          <p:cNvGrpSpPr/>
          <p:nvPr/>
        </p:nvGrpSpPr>
        <p:grpSpPr>
          <a:xfrm>
            <a:off x="0" y="4214336"/>
            <a:ext cx="9144000" cy="2110264"/>
            <a:chOff x="0" y="4214336"/>
            <a:chExt cx="9144000" cy="2110264"/>
          </a:xfrm>
        </p:grpSpPr>
        <p:grpSp>
          <p:nvGrpSpPr>
            <p:cNvPr id="61" name="Group 60"/>
            <p:cNvGrpSpPr/>
            <p:nvPr/>
          </p:nvGrpSpPr>
          <p:grpSpPr>
            <a:xfrm>
              <a:off x="228600" y="4214336"/>
              <a:ext cx="8915400" cy="738664"/>
              <a:chOff x="228600" y="4214336"/>
              <a:chExt cx="8915400" cy="738664"/>
            </a:xfrm>
          </p:grpSpPr>
          <p:sp>
            <p:nvSpPr>
              <p:cNvPr id="58" name="TextBox 57"/>
              <p:cNvSpPr txBox="1"/>
              <p:nvPr/>
            </p:nvSpPr>
            <p:spPr>
              <a:xfrm>
                <a:off x="228600" y="4214336"/>
                <a:ext cx="4343400" cy="738664"/>
              </a:xfrm>
              <a:prstGeom prst="rect">
                <a:avLst/>
              </a:prstGeom>
              <a:noFill/>
            </p:spPr>
            <p:txBody>
              <a:bodyPr wrap="square" rtlCol="0">
                <a:spAutoFit/>
              </a:bodyPr>
              <a:lstStyle/>
              <a:p>
                <a:pPr algn="l"/>
                <a:r>
                  <a:rPr lang="en-US" sz="1400" dirty="0" smtClean="0">
                    <a:solidFill>
                      <a:srgbClr val="FF00FF"/>
                    </a:solidFill>
                    <a:latin typeface="Courier New" pitchFamily="49" charset="0"/>
                    <a:cs typeface="Courier New" pitchFamily="49" charset="0"/>
                  </a:rPr>
                  <a:t>R</a:t>
                </a:r>
                <a:r>
                  <a:rPr lang="en-US" sz="1400" baseline="30000" dirty="0" smtClean="0">
                    <a:solidFill>
                      <a:srgbClr val="FF00FF"/>
                    </a:solidFill>
                    <a:latin typeface="Courier New" pitchFamily="49" charset="0"/>
                    <a:cs typeface="Courier New" pitchFamily="49" charset="0"/>
                  </a:rPr>
                  <a:t>-</a:t>
                </a:r>
                <a:r>
                  <a:rPr lang="en-US" sz="1400" dirty="0" smtClean="0">
                    <a:solidFill>
                      <a:srgbClr val="0070C0"/>
                    </a:solidFill>
                    <a:latin typeface="Courier New" pitchFamily="49" charset="0"/>
                    <a:cs typeface="Courier New" pitchFamily="49" charset="0"/>
                  </a:rPr>
                  <a:t> </a:t>
                </a:r>
                <a:r>
                  <a:rPr lang="en-US" sz="1400" dirty="0" smtClean="0">
                    <a:solidFill>
                      <a:srgbClr val="000000"/>
                    </a:solidFill>
                    <a:latin typeface="Courier New" pitchFamily="49" charset="0"/>
                    <a:cs typeface="Courier New" pitchFamily="49" charset="0"/>
                  </a:rPr>
                  <a:t>= 0.5 *</a:t>
                </a:r>
                <a:r>
                  <a:rPr lang="en-US" dirty="0" smtClean="0">
                    <a:solidFill>
                      <a:srgbClr val="000000"/>
                    </a:solidFill>
                    <a:latin typeface="Courier New" pitchFamily="49" charset="0"/>
                    <a:cs typeface="Courier New" pitchFamily="49" charset="0"/>
                  </a:rPr>
                  <a:t> </a:t>
                </a:r>
                <a:r>
                  <a:rPr lang="en-US" sz="1400" dirty="0" smtClean="0">
                    <a:solidFill>
                      <a:srgbClr val="000000"/>
                    </a:solidFill>
                    <a:latin typeface="Courier New" pitchFamily="49" charset="0"/>
                    <a:cs typeface="Courier New" pitchFamily="49" charset="0"/>
                  </a:rPr>
                  <a:t>p * (p-1) + </a:t>
                </a:r>
                <a:r>
                  <a:rPr lang="el-GR" sz="1400" dirty="0" smtClean="0">
                    <a:solidFill>
                      <a:srgbClr val="FF0000"/>
                    </a:solidFill>
                    <a:latin typeface="Courier New" pitchFamily="49" charset="0"/>
                    <a:cs typeface="Courier New" pitchFamily="49" charset="0"/>
                  </a:rPr>
                  <a:t>α</a:t>
                </a:r>
                <a:endParaRPr lang="en-US" sz="1400" dirty="0" smtClean="0">
                  <a:solidFill>
                    <a:srgbClr val="FF0000"/>
                  </a:solidFill>
                  <a:latin typeface="Courier New" pitchFamily="49" charset="0"/>
                  <a:cs typeface="Courier New" pitchFamily="49" charset="0"/>
                </a:endParaRPr>
              </a:p>
              <a:p>
                <a:pPr algn="l"/>
                <a:r>
                  <a:rPr lang="en-US" sz="1400" dirty="0" smtClean="0">
                    <a:solidFill>
                      <a:srgbClr val="FF00FF"/>
                    </a:solidFill>
                    <a:latin typeface="Courier New" pitchFamily="49" charset="0"/>
                    <a:cs typeface="Courier New" pitchFamily="49" charset="0"/>
                  </a:rPr>
                  <a:t>R</a:t>
                </a:r>
                <a:r>
                  <a:rPr lang="en-US" sz="1400" baseline="30000" dirty="0" smtClean="0">
                    <a:solidFill>
                      <a:srgbClr val="FF00FF"/>
                    </a:solidFill>
                    <a:latin typeface="Courier New" pitchFamily="49" charset="0"/>
                    <a:cs typeface="Courier New" pitchFamily="49" charset="0"/>
                  </a:rPr>
                  <a:t>o</a:t>
                </a:r>
                <a:r>
                  <a:rPr lang="en-US" sz="1400" dirty="0" smtClean="0">
                    <a:solidFill>
                      <a:srgbClr val="0070C0"/>
                    </a:solidFill>
                    <a:latin typeface="Courier New" pitchFamily="49" charset="0"/>
                    <a:cs typeface="Courier New" pitchFamily="49" charset="0"/>
                  </a:rPr>
                  <a:t> </a:t>
                </a:r>
                <a:r>
                  <a:rPr lang="en-US" sz="1400" dirty="0" smtClean="0">
                    <a:solidFill>
                      <a:srgbClr val="000000"/>
                    </a:solidFill>
                    <a:latin typeface="Courier New" pitchFamily="49" charset="0"/>
                    <a:cs typeface="Courier New" pitchFamily="49" charset="0"/>
                  </a:rPr>
                  <a:t>= (1-p</a:t>
                </a:r>
                <a:r>
                  <a:rPr lang="en-US" sz="1400" baseline="30000" dirty="0" smtClean="0">
                    <a:solidFill>
                      <a:srgbClr val="000000"/>
                    </a:solidFill>
                    <a:latin typeface="Courier New" pitchFamily="49" charset="0"/>
                    <a:cs typeface="Courier New" pitchFamily="49" charset="0"/>
                  </a:rPr>
                  <a:t>2</a:t>
                </a:r>
                <a:r>
                  <a:rPr lang="en-US" sz="1400" dirty="0" smtClean="0">
                    <a:solidFill>
                      <a:srgbClr val="000000"/>
                    </a:solidFill>
                    <a:latin typeface="Courier New" pitchFamily="49" charset="0"/>
                    <a:cs typeface="Courier New" pitchFamily="49" charset="0"/>
                  </a:rPr>
                  <a:t>)          - </a:t>
                </a:r>
                <a:r>
                  <a:rPr lang="en-US" sz="1400" dirty="0" smtClean="0">
                    <a:solidFill>
                      <a:srgbClr val="FF0000"/>
                    </a:solidFill>
                    <a:latin typeface="Courier New" pitchFamily="49" charset="0"/>
                    <a:cs typeface="Courier New" pitchFamily="49" charset="0"/>
                  </a:rPr>
                  <a:t>2</a:t>
                </a:r>
                <a:r>
                  <a:rPr lang="el-GR" sz="1400" dirty="0" smtClean="0">
                    <a:solidFill>
                      <a:srgbClr val="FF0000"/>
                    </a:solidFill>
                    <a:latin typeface="Courier New" pitchFamily="49" charset="0"/>
                    <a:cs typeface="Courier New" pitchFamily="49" charset="0"/>
                  </a:rPr>
                  <a:t>α</a:t>
                </a:r>
                <a:endParaRPr lang="en-US" sz="1400" dirty="0" smtClean="0">
                  <a:solidFill>
                    <a:srgbClr val="FF0000"/>
                  </a:solidFill>
                  <a:latin typeface="Courier New" pitchFamily="49" charset="0"/>
                  <a:cs typeface="Courier New" pitchFamily="49" charset="0"/>
                </a:endParaRPr>
              </a:p>
              <a:p>
                <a:pPr algn="l"/>
                <a:r>
                  <a:rPr lang="en-US" sz="1400" dirty="0" smtClean="0">
                    <a:solidFill>
                      <a:srgbClr val="FF00FF"/>
                    </a:solidFill>
                    <a:latin typeface="Courier New" pitchFamily="49" charset="0"/>
                    <a:cs typeface="Courier New" pitchFamily="49" charset="0"/>
                  </a:rPr>
                  <a:t>R</a:t>
                </a:r>
                <a:r>
                  <a:rPr lang="en-US" sz="1400" baseline="30000" dirty="0" smtClean="0">
                    <a:solidFill>
                      <a:srgbClr val="FF00FF"/>
                    </a:solidFill>
                    <a:latin typeface="Courier New" pitchFamily="49" charset="0"/>
                    <a:cs typeface="Courier New" pitchFamily="49" charset="0"/>
                  </a:rPr>
                  <a:t>+</a:t>
                </a:r>
                <a:r>
                  <a:rPr lang="en-US" sz="1400" dirty="0" smtClean="0">
                    <a:solidFill>
                      <a:srgbClr val="0070C0"/>
                    </a:solidFill>
                    <a:latin typeface="Courier New" pitchFamily="49" charset="0"/>
                    <a:cs typeface="Courier New" pitchFamily="49" charset="0"/>
                  </a:rPr>
                  <a:t> </a:t>
                </a:r>
                <a:r>
                  <a:rPr lang="en-US" sz="1400" dirty="0" smtClean="0">
                    <a:solidFill>
                      <a:srgbClr val="000000"/>
                    </a:solidFill>
                    <a:latin typeface="Courier New" pitchFamily="49" charset="0"/>
                    <a:cs typeface="Courier New" pitchFamily="49" charset="0"/>
                  </a:rPr>
                  <a:t>= 0.5 *</a:t>
                </a:r>
                <a:r>
                  <a:rPr lang="en-US" dirty="0" smtClean="0">
                    <a:solidFill>
                      <a:srgbClr val="000000"/>
                    </a:solidFill>
                    <a:latin typeface="Courier New" pitchFamily="49" charset="0"/>
                    <a:cs typeface="Courier New" pitchFamily="49" charset="0"/>
                  </a:rPr>
                  <a:t> </a:t>
                </a:r>
                <a:r>
                  <a:rPr lang="en-US" sz="1400" dirty="0" smtClean="0">
                    <a:solidFill>
                      <a:srgbClr val="000000"/>
                    </a:solidFill>
                    <a:latin typeface="Courier New" pitchFamily="49" charset="0"/>
                    <a:cs typeface="Courier New" pitchFamily="49" charset="0"/>
                  </a:rPr>
                  <a:t>p * (p+1) + </a:t>
                </a:r>
                <a:r>
                  <a:rPr lang="el-GR" sz="1400" dirty="0" smtClean="0">
                    <a:solidFill>
                      <a:srgbClr val="FF0000"/>
                    </a:solidFill>
                    <a:latin typeface="Courier New" pitchFamily="49" charset="0"/>
                    <a:cs typeface="Courier New" pitchFamily="49" charset="0"/>
                  </a:rPr>
                  <a:t>α</a:t>
                </a:r>
                <a:endParaRPr lang="en-US" sz="1400" dirty="0" smtClean="0">
                  <a:solidFill>
                    <a:srgbClr val="FF0000"/>
                  </a:solidFill>
                  <a:latin typeface="Courier New" pitchFamily="49" charset="0"/>
                  <a:cs typeface="Courier New" pitchFamily="49" charset="0"/>
                </a:endParaRPr>
              </a:p>
            </p:txBody>
          </p:sp>
          <p:sp>
            <p:nvSpPr>
              <p:cNvPr id="59" name="TextBox 58"/>
              <p:cNvSpPr txBox="1"/>
              <p:nvPr/>
            </p:nvSpPr>
            <p:spPr>
              <a:xfrm>
                <a:off x="4572000" y="4214336"/>
                <a:ext cx="4572000" cy="738664"/>
              </a:xfrm>
              <a:prstGeom prst="rect">
                <a:avLst/>
              </a:prstGeom>
              <a:noFill/>
            </p:spPr>
            <p:txBody>
              <a:bodyPr wrap="square" rtlCol="0">
                <a:spAutoFit/>
              </a:bodyPr>
              <a:lstStyle/>
              <a:p>
                <a:pPr algn="l"/>
                <a:r>
                  <a:rPr lang="en-US" sz="1400" dirty="0" smtClean="0">
                    <a:solidFill>
                      <a:srgbClr val="009600"/>
                    </a:solidFill>
                    <a:latin typeface="Courier New" pitchFamily="49" charset="0"/>
                    <a:cs typeface="Courier New" pitchFamily="49" charset="0"/>
                  </a:rPr>
                  <a:t>S</a:t>
                </a:r>
                <a:r>
                  <a:rPr lang="en-US" sz="1400" baseline="30000" dirty="0" smtClean="0">
                    <a:solidFill>
                      <a:srgbClr val="009600"/>
                    </a:solidFill>
                    <a:latin typeface="Courier New" pitchFamily="49" charset="0"/>
                    <a:cs typeface="Courier New" pitchFamily="49" charset="0"/>
                  </a:rPr>
                  <a:t>-</a:t>
                </a:r>
                <a:r>
                  <a:rPr lang="en-US" sz="1400" dirty="0" smtClean="0">
                    <a:solidFill>
                      <a:srgbClr val="0070C0"/>
                    </a:solidFill>
                    <a:latin typeface="Courier New" pitchFamily="49" charset="0"/>
                    <a:cs typeface="Courier New" pitchFamily="49" charset="0"/>
                  </a:rPr>
                  <a:t> </a:t>
                </a:r>
                <a:r>
                  <a:rPr lang="en-US" sz="1400" dirty="0" smtClean="0">
                    <a:solidFill>
                      <a:srgbClr val="000000"/>
                    </a:solidFill>
                    <a:latin typeface="Courier New" pitchFamily="49" charset="0"/>
                    <a:cs typeface="Courier New" pitchFamily="49" charset="0"/>
                  </a:rPr>
                  <a:t>= 0.5 *</a:t>
                </a:r>
                <a:r>
                  <a:rPr lang="en-US" dirty="0" smtClean="0">
                    <a:solidFill>
                      <a:srgbClr val="000000"/>
                    </a:solidFill>
                    <a:latin typeface="Courier New" pitchFamily="49" charset="0"/>
                    <a:cs typeface="Courier New" pitchFamily="49" charset="0"/>
                  </a:rPr>
                  <a:t> </a:t>
                </a:r>
                <a:r>
                  <a:rPr lang="en-US" sz="1400" dirty="0" smtClean="0">
                    <a:solidFill>
                      <a:srgbClr val="000000"/>
                    </a:solidFill>
                    <a:latin typeface="Courier New" pitchFamily="49" charset="0"/>
                    <a:cs typeface="Courier New" pitchFamily="49" charset="0"/>
                  </a:rPr>
                  <a:t>q * (q-1) + </a:t>
                </a:r>
                <a:r>
                  <a:rPr lang="el-GR" sz="1400" dirty="0" smtClean="0">
                    <a:solidFill>
                      <a:srgbClr val="FF0000"/>
                    </a:solidFill>
                    <a:latin typeface="Courier New" pitchFamily="49" charset="0"/>
                    <a:cs typeface="Courier New" pitchFamily="49" charset="0"/>
                  </a:rPr>
                  <a:t>α</a:t>
                </a:r>
                <a:endParaRPr lang="en-US" sz="1400" dirty="0" smtClean="0">
                  <a:solidFill>
                    <a:srgbClr val="FF0000"/>
                  </a:solidFill>
                  <a:latin typeface="Courier New" pitchFamily="49" charset="0"/>
                  <a:cs typeface="Courier New" pitchFamily="49" charset="0"/>
                </a:endParaRPr>
              </a:p>
              <a:p>
                <a:pPr algn="l"/>
                <a:r>
                  <a:rPr lang="en-US" sz="1400" dirty="0" smtClean="0">
                    <a:solidFill>
                      <a:srgbClr val="009600"/>
                    </a:solidFill>
                    <a:latin typeface="Courier New" pitchFamily="49" charset="0"/>
                    <a:cs typeface="Courier New" pitchFamily="49" charset="0"/>
                  </a:rPr>
                  <a:t>S</a:t>
                </a:r>
                <a:r>
                  <a:rPr lang="en-US" sz="1400" baseline="30000" dirty="0" smtClean="0">
                    <a:solidFill>
                      <a:srgbClr val="009600"/>
                    </a:solidFill>
                    <a:latin typeface="Courier New" pitchFamily="49" charset="0"/>
                    <a:cs typeface="Courier New" pitchFamily="49" charset="0"/>
                  </a:rPr>
                  <a:t>o</a:t>
                </a:r>
                <a:r>
                  <a:rPr lang="en-US" sz="1400" dirty="0" smtClean="0">
                    <a:solidFill>
                      <a:srgbClr val="0070C0"/>
                    </a:solidFill>
                    <a:latin typeface="Courier New" pitchFamily="49" charset="0"/>
                    <a:cs typeface="Courier New" pitchFamily="49" charset="0"/>
                  </a:rPr>
                  <a:t> </a:t>
                </a:r>
                <a:r>
                  <a:rPr lang="en-US" sz="1400" dirty="0" smtClean="0">
                    <a:solidFill>
                      <a:srgbClr val="000000"/>
                    </a:solidFill>
                    <a:latin typeface="Courier New" pitchFamily="49" charset="0"/>
                    <a:cs typeface="Courier New" pitchFamily="49" charset="0"/>
                  </a:rPr>
                  <a:t>= (1-q</a:t>
                </a:r>
                <a:r>
                  <a:rPr lang="en-US" sz="1400" baseline="30000" dirty="0" smtClean="0">
                    <a:solidFill>
                      <a:srgbClr val="000000"/>
                    </a:solidFill>
                    <a:latin typeface="Courier New" pitchFamily="49" charset="0"/>
                    <a:cs typeface="Courier New" pitchFamily="49" charset="0"/>
                  </a:rPr>
                  <a:t>2</a:t>
                </a:r>
                <a:r>
                  <a:rPr lang="en-US" sz="1400" dirty="0" smtClean="0">
                    <a:solidFill>
                      <a:srgbClr val="000000"/>
                    </a:solidFill>
                    <a:latin typeface="Courier New" pitchFamily="49" charset="0"/>
                    <a:cs typeface="Courier New" pitchFamily="49" charset="0"/>
                  </a:rPr>
                  <a:t>)          - </a:t>
                </a:r>
                <a:r>
                  <a:rPr lang="en-US" sz="1400" dirty="0" smtClean="0">
                    <a:solidFill>
                      <a:srgbClr val="FF0000"/>
                    </a:solidFill>
                    <a:latin typeface="Courier New" pitchFamily="49" charset="0"/>
                    <a:cs typeface="Courier New" pitchFamily="49" charset="0"/>
                  </a:rPr>
                  <a:t>2</a:t>
                </a:r>
                <a:r>
                  <a:rPr lang="el-GR" sz="1400" dirty="0" smtClean="0">
                    <a:solidFill>
                      <a:srgbClr val="FF0000"/>
                    </a:solidFill>
                    <a:latin typeface="Courier New" pitchFamily="49" charset="0"/>
                    <a:cs typeface="Courier New" pitchFamily="49" charset="0"/>
                  </a:rPr>
                  <a:t>α</a:t>
                </a:r>
                <a:endParaRPr lang="en-US" sz="1400" dirty="0" smtClean="0">
                  <a:solidFill>
                    <a:srgbClr val="FF0000"/>
                  </a:solidFill>
                  <a:latin typeface="Courier New" pitchFamily="49" charset="0"/>
                  <a:cs typeface="Courier New" pitchFamily="49" charset="0"/>
                </a:endParaRPr>
              </a:p>
              <a:p>
                <a:pPr algn="l"/>
                <a:r>
                  <a:rPr lang="en-US" sz="1400" dirty="0" smtClean="0">
                    <a:solidFill>
                      <a:srgbClr val="009600"/>
                    </a:solidFill>
                    <a:latin typeface="Courier New" pitchFamily="49" charset="0"/>
                    <a:cs typeface="Courier New" pitchFamily="49" charset="0"/>
                  </a:rPr>
                  <a:t>S</a:t>
                </a:r>
                <a:r>
                  <a:rPr lang="en-US" sz="1400" baseline="30000" dirty="0" smtClean="0">
                    <a:solidFill>
                      <a:srgbClr val="009600"/>
                    </a:solidFill>
                    <a:latin typeface="Courier New" pitchFamily="49" charset="0"/>
                    <a:cs typeface="Courier New" pitchFamily="49" charset="0"/>
                  </a:rPr>
                  <a:t>+</a:t>
                </a:r>
                <a:r>
                  <a:rPr lang="en-US" sz="1400" dirty="0" smtClean="0">
                    <a:solidFill>
                      <a:srgbClr val="0070C0"/>
                    </a:solidFill>
                    <a:latin typeface="Courier New" pitchFamily="49" charset="0"/>
                    <a:cs typeface="Courier New" pitchFamily="49" charset="0"/>
                  </a:rPr>
                  <a:t> </a:t>
                </a:r>
                <a:r>
                  <a:rPr lang="en-US" sz="1400" dirty="0" smtClean="0">
                    <a:solidFill>
                      <a:srgbClr val="000000"/>
                    </a:solidFill>
                    <a:latin typeface="Courier New" pitchFamily="49" charset="0"/>
                    <a:cs typeface="Courier New" pitchFamily="49" charset="0"/>
                  </a:rPr>
                  <a:t>= 0.5 *</a:t>
                </a:r>
                <a:r>
                  <a:rPr lang="en-US" dirty="0" smtClean="0">
                    <a:solidFill>
                      <a:srgbClr val="000000"/>
                    </a:solidFill>
                    <a:latin typeface="Courier New" pitchFamily="49" charset="0"/>
                    <a:cs typeface="Courier New" pitchFamily="49" charset="0"/>
                  </a:rPr>
                  <a:t> </a:t>
                </a:r>
                <a:r>
                  <a:rPr lang="en-US" sz="1400" dirty="0" smtClean="0">
                    <a:solidFill>
                      <a:srgbClr val="000000"/>
                    </a:solidFill>
                    <a:latin typeface="Courier New" pitchFamily="49" charset="0"/>
                    <a:cs typeface="Courier New" pitchFamily="49" charset="0"/>
                  </a:rPr>
                  <a:t>q * (q+1) + </a:t>
                </a:r>
                <a:r>
                  <a:rPr lang="el-GR" sz="1400" dirty="0" smtClean="0">
                    <a:solidFill>
                      <a:srgbClr val="FF0000"/>
                    </a:solidFill>
                    <a:latin typeface="Courier New" pitchFamily="49" charset="0"/>
                    <a:cs typeface="Courier New" pitchFamily="49" charset="0"/>
                  </a:rPr>
                  <a:t>α</a:t>
                </a:r>
                <a:endParaRPr lang="en-US" sz="1400" dirty="0" smtClean="0">
                  <a:solidFill>
                    <a:srgbClr val="FF0000"/>
                  </a:solidFill>
                  <a:latin typeface="Courier New" pitchFamily="49" charset="0"/>
                  <a:cs typeface="Courier New" pitchFamily="49" charset="0"/>
                </a:endParaRPr>
              </a:p>
            </p:txBody>
          </p:sp>
        </p:grpSp>
        <p:sp>
          <p:nvSpPr>
            <p:cNvPr id="64" name="TextBox 63"/>
            <p:cNvSpPr txBox="1"/>
            <p:nvPr/>
          </p:nvSpPr>
          <p:spPr>
            <a:xfrm>
              <a:off x="0" y="5155049"/>
              <a:ext cx="9144000" cy="1169551"/>
            </a:xfrm>
            <a:prstGeom prst="rect">
              <a:avLst/>
            </a:prstGeom>
            <a:noFill/>
          </p:spPr>
          <p:txBody>
            <a:bodyPr wrap="square" rtlCol="0">
              <a:spAutoFit/>
            </a:bodyPr>
            <a:lstStyle/>
            <a:p>
              <a:pPr marL="228600" algn="l"/>
              <a:r>
                <a:rPr lang="en-US" sz="1400" dirty="0" smtClean="0">
                  <a:solidFill>
                    <a:srgbClr val="000000"/>
                  </a:solidFill>
                  <a:latin typeface="Arial" pitchFamily="34" charset="0"/>
                  <a:cs typeface="Arial" pitchFamily="34" charset="0"/>
                </a:rPr>
                <a:t>The finer grid variable, </a:t>
              </a:r>
              <a:r>
                <a:rPr lang="en-US" sz="1400" dirty="0" smtClean="0">
                  <a:solidFill>
                    <a:srgbClr val="FF0000"/>
                  </a:solidFill>
                  <a:latin typeface="Arial" pitchFamily="34" charset="0"/>
                  <a:cs typeface="Arial" pitchFamily="34" charset="0"/>
                </a:rPr>
                <a:t>F</a:t>
              </a:r>
              <a:r>
                <a:rPr lang="en-US" sz="1400" dirty="0" smtClean="0">
                  <a:solidFill>
                    <a:srgbClr val="000000"/>
                  </a:solidFill>
                  <a:latin typeface="Arial" pitchFamily="34" charset="0"/>
                  <a:cs typeface="Arial" pitchFamily="34" charset="0"/>
                </a:rPr>
                <a:t>, is interpolated from the coarser grid variable, </a:t>
              </a:r>
              <a:r>
                <a:rPr lang="en-US" sz="1400" dirty="0" smtClean="0">
                  <a:solidFill>
                    <a:srgbClr val="0033CC"/>
                  </a:solidFill>
                  <a:latin typeface="Arial" pitchFamily="34" charset="0"/>
                  <a:cs typeface="Arial" pitchFamily="34" charset="0"/>
                </a:rPr>
                <a:t>C</a:t>
              </a:r>
              <a:r>
                <a:rPr lang="en-US" sz="1400" dirty="0" smtClean="0">
                  <a:solidFill>
                    <a:srgbClr val="000000"/>
                  </a:solidFill>
                  <a:latin typeface="Arial" pitchFamily="34" charset="0"/>
                  <a:cs typeface="Arial" pitchFamily="34" charset="0"/>
                </a:rPr>
                <a:t>, as:</a:t>
              </a:r>
            </a:p>
            <a:p>
              <a:pPr marL="228600" algn="l"/>
              <a:endParaRPr lang="en-US" sz="1400" dirty="0" smtClean="0">
                <a:solidFill>
                  <a:srgbClr val="000000"/>
                </a:solidFill>
                <a:latin typeface="Arial" pitchFamily="34" charset="0"/>
                <a:cs typeface="Arial" pitchFamily="34" charset="0"/>
              </a:endParaRPr>
            </a:p>
            <a:p>
              <a:pPr marL="228600" algn="l">
                <a:tabLst>
                  <a:tab pos="914400" algn="l"/>
                </a:tabLst>
              </a:pPr>
              <a:r>
                <a:rPr lang="en-US" sz="1400" dirty="0" smtClean="0">
                  <a:solidFill>
                    <a:srgbClr val="FF0000"/>
                  </a:solidFill>
                  <a:latin typeface="Courier New" pitchFamily="49" charset="0"/>
                  <a:cs typeface="Courier New" pitchFamily="49" charset="0"/>
                </a:rPr>
                <a:t>F(</a:t>
              </a:r>
              <a:r>
                <a:rPr lang="en-US" sz="1400" dirty="0" err="1" smtClean="0">
                  <a:solidFill>
                    <a:srgbClr val="FF0000"/>
                  </a:solidFill>
                  <a:latin typeface="Courier New" pitchFamily="49" charset="0"/>
                  <a:cs typeface="Courier New" pitchFamily="49" charset="0"/>
                </a:rPr>
                <a:t>Irg,Jrg</a:t>
              </a:r>
              <a:r>
                <a:rPr lang="en-US" sz="1400" dirty="0" smtClean="0">
                  <a:solidFill>
                    <a:srgbClr val="FF0000"/>
                  </a:solidFill>
                  <a:latin typeface="Courier New" pitchFamily="49" charset="0"/>
                  <a:cs typeface="Courier New" pitchFamily="49" charset="0"/>
                </a:rPr>
                <a:t>)</a:t>
              </a:r>
              <a:r>
                <a:rPr lang="en-US" sz="1400" dirty="0" smtClean="0">
                  <a:solidFill>
                    <a:srgbClr val="000000"/>
                  </a:solidFill>
                  <a:latin typeface="Courier New" pitchFamily="49" charset="0"/>
                  <a:cs typeface="Courier New" pitchFamily="49" charset="0"/>
                </a:rPr>
                <a:t> =</a:t>
              </a:r>
              <a:r>
                <a:rPr lang="en-US" sz="1400" dirty="0" smtClean="0">
                  <a:solidFill>
                    <a:srgbClr val="FF0000"/>
                  </a:solidFill>
                  <a:latin typeface="Courier New" pitchFamily="49" charset="0"/>
                  <a:cs typeface="Courier New" pitchFamily="49" charset="0"/>
                </a:rPr>
                <a:t> </a:t>
              </a:r>
              <a:r>
                <a:rPr lang="en-US" sz="1400" dirty="0" smtClean="0">
                  <a:solidFill>
                    <a:srgbClr val="009600"/>
                  </a:solidFill>
                  <a:latin typeface="Courier New" pitchFamily="49" charset="0"/>
                  <a:cs typeface="Courier New" pitchFamily="49" charset="0"/>
                </a:rPr>
                <a:t>S</a:t>
              </a:r>
              <a:r>
                <a:rPr lang="en-US" sz="1400" baseline="30000" dirty="0" smtClean="0">
                  <a:solidFill>
                    <a:srgbClr val="009600"/>
                  </a:solidFill>
                  <a:latin typeface="Courier New" pitchFamily="49" charset="0"/>
                  <a:cs typeface="Courier New" pitchFamily="49" charset="0"/>
                </a:rPr>
                <a:t>-</a:t>
              </a:r>
              <a:r>
                <a:rPr lang="en-US" sz="1400" dirty="0" smtClean="0">
                  <a:solidFill>
                    <a:srgbClr val="000000"/>
                  </a:solidFill>
                  <a:latin typeface="Courier New" pitchFamily="49" charset="0"/>
                  <a:cs typeface="Courier New" pitchFamily="49" charset="0"/>
                </a:rPr>
                <a:t> * [</a:t>
              </a:r>
              <a:r>
                <a:rPr lang="en-US" sz="1400" dirty="0" smtClean="0">
                  <a:solidFill>
                    <a:srgbClr val="FF00FF"/>
                  </a:solidFill>
                  <a:latin typeface="Courier New" pitchFamily="49" charset="0"/>
                  <a:cs typeface="Courier New" pitchFamily="49" charset="0"/>
                </a:rPr>
                <a:t>R</a:t>
              </a:r>
              <a:r>
                <a:rPr lang="en-US" sz="1400" baseline="30000" dirty="0" smtClean="0">
                  <a:solidFill>
                    <a:srgbClr val="FF00FF"/>
                  </a:solidFill>
                  <a:latin typeface="Courier New" pitchFamily="49" charset="0"/>
                  <a:cs typeface="Courier New" pitchFamily="49" charset="0"/>
                </a:rPr>
                <a:t>-</a:t>
              </a:r>
              <a:r>
                <a:rPr lang="en-US" sz="1400" dirty="0" smtClean="0">
                  <a:solidFill>
                    <a:srgbClr val="000000"/>
                  </a:solidFill>
                  <a:latin typeface="Courier New" pitchFamily="49" charset="0"/>
                  <a:cs typeface="Courier New" pitchFamily="49" charset="0"/>
                </a:rPr>
                <a:t> * </a:t>
              </a:r>
              <a:r>
                <a:rPr lang="en-US" sz="1400" dirty="0" smtClean="0">
                  <a:solidFill>
                    <a:srgbClr val="0033CC"/>
                  </a:solidFill>
                  <a:latin typeface="Courier New" pitchFamily="49" charset="0"/>
                  <a:cs typeface="Courier New" pitchFamily="49" charset="0"/>
                </a:rPr>
                <a:t>C(Idg-1,Jdg-1)</a:t>
              </a:r>
              <a:r>
                <a:rPr lang="en-US" sz="1400" dirty="0" smtClean="0">
                  <a:solidFill>
                    <a:srgbClr val="000000"/>
                  </a:solidFill>
                  <a:latin typeface="Courier New" pitchFamily="49" charset="0"/>
                  <a:cs typeface="Courier New" pitchFamily="49" charset="0"/>
                </a:rPr>
                <a:t> + </a:t>
              </a:r>
              <a:r>
                <a:rPr lang="en-US" sz="1400" dirty="0" smtClean="0">
                  <a:solidFill>
                    <a:srgbClr val="FF00FF"/>
                  </a:solidFill>
                  <a:latin typeface="Courier New" pitchFamily="49" charset="0"/>
                  <a:cs typeface="Courier New" pitchFamily="49" charset="0"/>
                </a:rPr>
                <a:t>R</a:t>
              </a:r>
              <a:r>
                <a:rPr lang="en-US" sz="1400" baseline="30000" dirty="0" smtClean="0">
                  <a:solidFill>
                    <a:srgbClr val="FF00FF"/>
                  </a:solidFill>
                  <a:latin typeface="Courier New" pitchFamily="49" charset="0"/>
                  <a:cs typeface="Courier New" pitchFamily="49" charset="0"/>
                </a:rPr>
                <a:t>o</a:t>
              </a:r>
              <a:r>
                <a:rPr lang="en-US" sz="1400" dirty="0" smtClean="0">
                  <a:solidFill>
                    <a:srgbClr val="000000"/>
                  </a:solidFill>
                  <a:latin typeface="Courier New" pitchFamily="49" charset="0"/>
                  <a:cs typeface="Courier New" pitchFamily="49" charset="0"/>
                </a:rPr>
                <a:t> * </a:t>
              </a:r>
              <a:r>
                <a:rPr lang="en-US" sz="1400" dirty="0" smtClean="0">
                  <a:solidFill>
                    <a:srgbClr val="0033CC"/>
                  </a:solidFill>
                  <a:latin typeface="Courier New" pitchFamily="49" charset="0"/>
                  <a:cs typeface="Courier New" pitchFamily="49" charset="0"/>
                </a:rPr>
                <a:t>C(Idg,Jdg-1)</a:t>
              </a:r>
              <a:r>
                <a:rPr lang="en-US" sz="1400" dirty="0" smtClean="0">
                  <a:solidFill>
                    <a:srgbClr val="000000"/>
                  </a:solidFill>
                  <a:latin typeface="Courier New" pitchFamily="49" charset="0"/>
                  <a:cs typeface="Courier New" pitchFamily="49" charset="0"/>
                </a:rPr>
                <a:t> + </a:t>
              </a:r>
              <a:r>
                <a:rPr lang="en-US" sz="1400" dirty="0" smtClean="0">
                  <a:solidFill>
                    <a:srgbClr val="FF00FF"/>
                  </a:solidFill>
                  <a:latin typeface="Courier New" pitchFamily="49" charset="0"/>
                  <a:cs typeface="Courier New" pitchFamily="49" charset="0"/>
                </a:rPr>
                <a:t>R</a:t>
              </a:r>
              <a:r>
                <a:rPr lang="en-US" sz="1400" baseline="30000" dirty="0" smtClean="0">
                  <a:solidFill>
                    <a:srgbClr val="FF00FF"/>
                  </a:solidFill>
                  <a:latin typeface="Courier New" pitchFamily="49" charset="0"/>
                  <a:cs typeface="Courier New" pitchFamily="49" charset="0"/>
                </a:rPr>
                <a:t>+</a:t>
              </a:r>
              <a:r>
                <a:rPr lang="en-US" sz="1400" dirty="0" smtClean="0">
                  <a:solidFill>
                    <a:srgbClr val="000000"/>
                  </a:solidFill>
                  <a:latin typeface="Courier New" pitchFamily="49" charset="0"/>
                  <a:cs typeface="Courier New" pitchFamily="49" charset="0"/>
                </a:rPr>
                <a:t> * </a:t>
              </a:r>
              <a:r>
                <a:rPr lang="en-US" sz="1400" dirty="0" smtClean="0">
                  <a:solidFill>
                    <a:srgbClr val="0033CC"/>
                  </a:solidFill>
                  <a:latin typeface="Courier New" pitchFamily="49" charset="0"/>
                  <a:cs typeface="Courier New" pitchFamily="49" charset="0"/>
                </a:rPr>
                <a:t>C(Idg+1,Jdg-1)</a:t>
              </a:r>
              <a:r>
                <a:rPr lang="en-US" sz="1400" dirty="0" smtClean="0">
                  <a:solidFill>
                    <a:srgbClr val="000000"/>
                  </a:solidFill>
                  <a:latin typeface="Courier New" pitchFamily="49" charset="0"/>
                  <a:cs typeface="Courier New" pitchFamily="49" charset="0"/>
                </a:rPr>
                <a:t>]+</a:t>
              </a:r>
            </a:p>
            <a:p>
              <a:pPr marL="228600" algn="l">
                <a:tabLst>
                  <a:tab pos="914400" algn="l"/>
                </a:tabLst>
              </a:pPr>
              <a:r>
                <a:rPr lang="en-US" sz="1400" dirty="0" smtClean="0">
                  <a:solidFill>
                    <a:srgbClr val="000000"/>
                  </a:solidFill>
                  <a:latin typeface="Courier New" pitchFamily="49" charset="0"/>
                  <a:cs typeface="Courier New" pitchFamily="49" charset="0"/>
                </a:rPr>
                <a:t>             </a:t>
              </a:r>
              <a:r>
                <a:rPr lang="en-US" sz="1400" dirty="0" smtClean="0">
                  <a:solidFill>
                    <a:srgbClr val="009600"/>
                  </a:solidFill>
                  <a:latin typeface="Courier New" pitchFamily="49" charset="0"/>
                  <a:cs typeface="Courier New" pitchFamily="49" charset="0"/>
                </a:rPr>
                <a:t>S</a:t>
              </a:r>
              <a:r>
                <a:rPr lang="en-US" sz="1400" baseline="30000" dirty="0" smtClean="0">
                  <a:solidFill>
                    <a:srgbClr val="009600"/>
                  </a:solidFill>
                  <a:latin typeface="Courier New" pitchFamily="49" charset="0"/>
                  <a:cs typeface="Courier New" pitchFamily="49" charset="0"/>
                </a:rPr>
                <a:t>o</a:t>
              </a:r>
              <a:r>
                <a:rPr lang="en-US" sz="1400" dirty="0" smtClean="0">
                  <a:solidFill>
                    <a:srgbClr val="000000"/>
                  </a:solidFill>
                  <a:latin typeface="Courier New" pitchFamily="49" charset="0"/>
                  <a:cs typeface="Courier New" pitchFamily="49" charset="0"/>
                </a:rPr>
                <a:t> * [</a:t>
              </a:r>
              <a:r>
                <a:rPr lang="en-US" sz="1400" dirty="0" smtClean="0">
                  <a:solidFill>
                    <a:srgbClr val="FF00FF"/>
                  </a:solidFill>
                  <a:latin typeface="Courier New" pitchFamily="49" charset="0"/>
                  <a:cs typeface="Courier New" pitchFamily="49" charset="0"/>
                </a:rPr>
                <a:t>R</a:t>
              </a:r>
              <a:r>
                <a:rPr lang="en-US" sz="1400" baseline="30000" dirty="0" smtClean="0">
                  <a:solidFill>
                    <a:srgbClr val="FF00FF"/>
                  </a:solidFill>
                  <a:latin typeface="Courier New" pitchFamily="49" charset="0"/>
                  <a:cs typeface="Courier New" pitchFamily="49" charset="0"/>
                </a:rPr>
                <a:t>-</a:t>
              </a:r>
              <a:r>
                <a:rPr lang="en-US" sz="1400" dirty="0" smtClean="0">
                  <a:solidFill>
                    <a:srgbClr val="000000"/>
                  </a:solidFill>
                  <a:latin typeface="Courier New" pitchFamily="49" charset="0"/>
                  <a:cs typeface="Courier New" pitchFamily="49" charset="0"/>
                </a:rPr>
                <a:t> * </a:t>
              </a:r>
              <a:r>
                <a:rPr lang="en-US" sz="1400" dirty="0" smtClean="0">
                  <a:solidFill>
                    <a:srgbClr val="0033CC"/>
                  </a:solidFill>
                  <a:latin typeface="Courier New" pitchFamily="49" charset="0"/>
                  <a:cs typeface="Courier New" pitchFamily="49" charset="0"/>
                </a:rPr>
                <a:t>C(Idg-1,Jdg  )</a:t>
              </a:r>
              <a:r>
                <a:rPr lang="en-US" sz="1400" dirty="0" smtClean="0">
                  <a:solidFill>
                    <a:srgbClr val="000000"/>
                  </a:solidFill>
                  <a:latin typeface="Courier New" pitchFamily="49" charset="0"/>
                  <a:cs typeface="Courier New" pitchFamily="49" charset="0"/>
                </a:rPr>
                <a:t> + </a:t>
              </a:r>
              <a:r>
                <a:rPr lang="en-US" sz="1400" dirty="0" smtClean="0">
                  <a:solidFill>
                    <a:srgbClr val="FF00FF"/>
                  </a:solidFill>
                  <a:latin typeface="Courier New" pitchFamily="49" charset="0"/>
                  <a:cs typeface="Courier New" pitchFamily="49" charset="0"/>
                </a:rPr>
                <a:t>R</a:t>
              </a:r>
              <a:r>
                <a:rPr lang="en-US" sz="1400" baseline="30000" dirty="0" smtClean="0">
                  <a:solidFill>
                    <a:srgbClr val="FF00FF"/>
                  </a:solidFill>
                  <a:latin typeface="Courier New" pitchFamily="49" charset="0"/>
                  <a:cs typeface="Courier New" pitchFamily="49" charset="0"/>
                </a:rPr>
                <a:t>o</a:t>
              </a:r>
              <a:r>
                <a:rPr lang="en-US" sz="1400" dirty="0" smtClean="0">
                  <a:solidFill>
                    <a:srgbClr val="000000"/>
                  </a:solidFill>
                  <a:latin typeface="Courier New" pitchFamily="49" charset="0"/>
                  <a:cs typeface="Courier New" pitchFamily="49" charset="0"/>
                </a:rPr>
                <a:t> * </a:t>
              </a:r>
              <a:r>
                <a:rPr lang="en-US" sz="1400" dirty="0" smtClean="0">
                  <a:solidFill>
                    <a:srgbClr val="0033CC"/>
                  </a:solidFill>
                  <a:latin typeface="Courier New" pitchFamily="49" charset="0"/>
                  <a:cs typeface="Courier New" pitchFamily="49" charset="0"/>
                </a:rPr>
                <a:t>C(</a:t>
              </a:r>
              <a:r>
                <a:rPr lang="en-US" sz="1400" dirty="0" err="1" smtClean="0">
                  <a:solidFill>
                    <a:srgbClr val="0033CC"/>
                  </a:solidFill>
                  <a:latin typeface="Courier New" pitchFamily="49" charset="0"/>
                  <a:cs typeface="Courier New" pitchFamily="49" charset="0"/>
                </a:rPr>
                <a:t>Idg,Jdg</a:t>
              </a:r>
              <a:r>
                <a:rPr lang="en-US" sz="1400" dirty="0" smtClean="0">
                  <a:solidFill>
                    <a:srgbClr val="0033CC"/>
                  </a:solidFill>
                  <a:latin typeface="Courier New" pitchFamily="49" charset="0"/>
                  <a:cs typeface="Courier New" pitchFamily="49" charset="0"/>
                </a:rPr>
                <a:t>  )</a:t>
              </a:r>
              <a:r>
                <a:rPr lang="en-US" sz="1400" dirty="0" smtClean="0">
                  <a:solidFill>
                    <a:srgbClr val="000000"/>
                  </a:solidFill>
                  <a:latin typeface="Courier New" pitchFamily="49" charset="0"/>
                  <a:cs typeface="Courier New" pitchFamily="49" charset="0"/>
                </a:rPr>
                <a:t> + </a:t>
              </a:r>
              <a:r>
                <a:rPr lang="en-US" sz="1400" dirty="0" smtClean="0">
                  <a:solidFill>
                    <a:srgbClr val="FF00FF"/>
                  </a:solidFill>
                  <a:latin typeface="Courier New" pitchFamily="49" charset="0"/>
                  <a:cs typeface="Courier New" pitchFamily="49" charset="0"/>
                </a:rPr>
                <a:t>R</a:t>
              </a:r>
              <a:r>
                <a:rPr lang="en-US" sz="1400" baseline="30000" dirty="0" smtClean="0">
                  <a:solidFill>
                    <a:srgbClr val="FF00FF"/>
                  </a:solidFill>
                  <a:latin typeface="Courier New" pitchFamily="49" charset="0"/>
                  <a:cs typeface="Courier New" pitchFamily="49" charset="0"/>
                </a:rPr>
                <a:t>+</a:t>
              </a:r>
              <a:r>
                <a:rPr lang="en-US" sz="1400" dirty="0" smtClean="0">
                  <a:solidFill>
                    <a:srgbClr val="000000"/>
                  </a:solidFill>
                  <a:latin typeface="Courier New" pitchFamily="49" charset="0"/>
                  <a:cs typeface="Courier New" pitchFamily="49" charset="0"/>
                </a:rPr>
                <a:t> * </a:t>
              </a:r>
              <a:r>
                <a:rPr lang="en-US" sz="1400" dirty="0" smtClean="0">
                  <a:solidFill>
                    <a:srgbClr val="0033CC"/>
                  </a:solidFill>
                  <a:latin typeface="Courier New" pitchFamily="49" charset="0"/>
                  <a:cs typeface="Courier New" pitchFamily="49" charset="0"/>
                </a:rPr>
                <a:t>C(Idg+1,Jdg  )</a:t>
              </a:r>
              <a:r>
                <a:rPr lang="en-US" sz="1400" dirty="0" smtClean="0">
                  <a:solidFill>
                    <a:srgbClr val="000000"/>
                  </a:solidFill>
                  <a:latin typeface="Courier New" pitchFamily="49" charset="0"/>
                  <a:cs typeface="Courier New" pitchFamily="49" charset="0"/>
                </a:rPr>
                <a:t>]+</a:t>
              </a:r>
            </a:p>
            <a:p>
              <a:pPr marL="228600" algn="l">
                <a:tabLst>
                  <a:tab pos="914400" algn="l"/>
                </a:tabLst>
              </a:pPr>
              <a:r>
                <a:rPr lang="en-US" sz="1400" dirty="0" smtClean="0">
                  <a:solidFill>
                    <a:srgbClr val="000000"/>
                  </a:solidFill>
                  <a:latin typeface="Courier New" pitchFamily="49" charset="0"/>
                  <a:cs typeface="Courier New" pitchFamily="49" charset="0"/>
                </a:rPr>
                <a:t>             </a:t>
              </a:r>
              <a:r>
                <a:rPr lang="en-US" sz="1400" dirty="0" smtClean="0">
                  <a:solidFill>
                    <a:srgbClr val="009600"/>
                  </a:solidFill>
                  <a:latin typeface="Courier New" pitchFamily="49" charset="0"/>
                  <a:cs typeface="Courier New" pitchFamily="49" charset="0"/>
                </a:rPr>
                <a:t>S</a:t>
              </a:r>
              <a:r>
                <a:rPr lang="en-US" sz="1400" baseline="30000" dirty="0" smtClean="0">
                  <a:solidFill>
                    <a:srgbClr val="009600"/>
                  </a:solidFill>
                  <a:latin typeface="Courier New" pitchFamily="49" charset="0"/>
                  <a:cs typeface="Courier New" pitchFamily="49" charset="0"/>
                </a:rPr>
                <a:t>+</a:t>
              </a:r>
              <a:r>
                <a:rPr lang="en-US" sz="1400" dirty="0" smtClean="0">
                  <a:solidFill>
                    <a:srgbClr val="000000"/>
                  </a:solidFill>
                  <a:latin typeface="Courier New" pitchFamily="49" charset="0"/>
                  <a:cs typeface="Courier New" pitchFamily="49" charset="0"/>
                </a:rPr>
                <a:t> * [</a:t>
              </a:r>
              <a:r>
                <a:rPr lang="en-US" sz="1400" dirty="0" smtClean="0">
                  <a:solidFill>
                    <a:srgbClr val="FF00FF"/>
                  </a:solidFill>
                  <a:latin typeface="Courier New" pitchFamily="49" charset="0"/>
                  <a:cs typeface="Courier New" pitchFamily="49" charset="0"/>
                </a:rPr>
                <a:t>R</a:t>
              </a:r>
              <a:r>
                <a:rPr lang="en-US" sz="1400" baseline="30000" dirty="0" smtClean="0">
                  <a:solidFill>
                    <a:srgbClr val="FF00FF"/>
                  </a:solidFill>
                  <a:latin typeface="Courier New" pitchFamily="49" charset="0"/>
                  <a:cs typeface="Courier New" pitchFamily="49" charset="0"/>
                </a:rPr>
                <a:t>-</a:t>
              </a:r>
              <a:r>
                <a:rPr lang="en-US" sz="1400" dirty="0" smtClean="0">
                  <a:solidFill>
                    <a:srgbClr val="000000"/>
                  </a:solidFill>
                  <a:latin typeface="Courier New" pitchFamily="49" charset="0"/>
                  <a:cs typeface="Courier New" pitchFamily="49" charset="0"/>
                </a:rPr>
                <a:t> * </a:t>
              </a:r>
              <a:r>
                <a:rPr lang="en-US" sz="1400" dirty="0" smtClean="0">
                  <a:solidFill>
                    <a:srgbClr val="0033CC"/>
                  </a:solidFill>
                  <a:latin typeface="Courier New" pitchFamily="49" charset="0"/>
                  <a:cs typeface="Courier New" pitchFamily="49" charset="0"/>
                </a:rPr>
                <a:t>C(Idg-1,Jdg+1)</a:t>
              </a:r>
              <a:r>
                <a:rPr lang="en-US" sz="1400" dirty="0" smtClean="0">
                  <a:solidFill>
                    <a:srgbClr val="000000"/>
                  </a:solidFill>
                  <a:latin typeface="Courier New" pitchFamily="49" charset="0"/>
                  <a:cs typeface="Courier New" pitchFamily="49" charset="0"/>
                </a:rPr>
                <a:t> + </a:t>
              </a:r>
              <a:r>
                <a:rPr lang="en-US" sz="1400" dirty="0" smtClean="0">
                  <a:solidFill>
                    <a:srgbClr val="FF00FF"/>
                  </a:solidFill>
                  <a:latin typeface="Courier New" pitchFamily="49" charset="0"/>
                  <a:cs typeface="Courier New" pitchFamily="49" charset="0"/>
                </a:rPr>
                <a:t>R</a:t>
              </a:r>
              <a:r>
                <a:rPr lang="en-US" sz="1400" baseline="30000" dirty="0" smtClean="0">
                  <a:solidFill>
                    <a:srgbClr val="FF00FF"/>
                  </a:solidFill>
                  <a:latin typeface="Courier New" pitchFamily="49" charset="0"/>
                  <a:cs typeface="Courier New" pitchFamily="49" charset="0"/>
                </a:rPr>
                <a:t>o</a:t>
              </a:r>
              <a:r>
                <a:rPr lang="en-US" sz="1400" dirty="0" smtClean="0">
                  <a:solidFill>
                    <a:srgbClr val="000000"/>
                  </a:solidFill>
                  <a:latin typeface="Courier New" pitchFamily="49" charset="0"/>
                  <a:cs typeface="Courier New" pitchFamily="49" charset="0"/>
                </a:rPr>
                <a:t> * </a:t>
              </a:r>
              <a:r>
                <a:rPr lang="en-US" sz="1400" dirty="0" smtClean="0">
                  <a:solidFill>
                    <a:srgbClr val="0033CC"/>
                  </a:solidFill>
                  <a:latin typeface="Courier New" pitchFamily="49" charset="0"/>
                  <a:cs typeface="Courier New" pitchFamily="49" charset="0"/>
                </a:rPr>
                <a:t>C(Idg,Jdg+1)</a:t>
              </a:r>
              <a:r>
                <a:rPr lang="en-US" sz="1400" dirty="0" smtClean="0">
                  <a:solidFill>
                    <a:srgbClr val="000000"/>
                  </a:solidFill>
                  <a:latin typeface="Courier New" pitchFamily="49" charset="0"/>
                  <a:cs typeface="Courier New" pitchFamily="49" charset="0"/>
                </a:rPr>
                <a:t> + </a:t>
              </a:r>
              <a:r>
                <a:rPr lang="en-US" sz="1400" dirty="0" smtClean="0">
                  <a:solidFill>
                    <a:srgbClr val="FF00FF"/>
                  </a:solidFill>
                  <a:latin typeface="Courier New" pitchFamily="49" charset="0"/>
                  <a:cs typeface="Courier New" pitchFamily="49" charset="0"/>
                </a:rPr>
                <a:t>R</a:t>
              </a:r>
              <a:r>
                <a:rPr lang="en-US" sz="1400" baseline="30000" dirty="0" smtClean="0">
                  <a:solidFill>
                    <a:srgbClr val="FF00FF"/>
                  </a:solidFill>
                  <a:latin typeface="Courier New" pitchFamily="49" charset="0"/>
                  <a:cs typeface="Courier New" pitchFamily="49" charset="0"/>
                </a:rPr>
                <a:t>+</a:t>
              </a:r>
              <a:r>
                <a:rPr lang="en-US" sz="1400" dirty="0" smtClean="0">
                  <a:solidFill>
                    <a:srgbClr val="000000"/>
                  </a:solidFill>
                  <a:latin typeface="Courier New" pitchFamily="49" charset="0"/>
                  <a:cs typeface="Courier New" pitchFamily="49" charset="0"/>
                </a:rPr>
                <a:t> * </a:t>
              </a:r>
              <a:r>
                <a:rPr lang="en-US" sz="1400" dirty="0" smtClean="0">
                  <a:solidFill>
                    <a:srgbClr val="0033CC"/>
                  </a:solidFill>
                  <a:latin typeface="Courier New" pitchFamily="49" charset="0"/>
                  <a:cs typeface="Courier New" pitchFamily="49" charset="0"/>
                </a:rPr>
                <a:t>C(Idg+1,Jdg+1)</a:t>
              </a:r>
              <a:r>
                <a:rPr lang="en-US" sz="1400" dirty="0" smtClean="0">
                  <a:solidFill>
                    <a:srgbClr val="000000"/>
                  </a:solidFill>
                  <a:latin typeface="Courier New" pitchFamily="49" charset="0"/>
                  <a:cs typeface="Courier New" pitchFamily="49" charset="0"/>
                </a:rPr>
                <a:t>]</a:t>
              </a:r>
              <a:endParaRPr lang="en-US" sz="1400" dirty="0" smtClean="0">
                <a:solidFill>
                  <a:srgbClr val="0033CC"/>
                </a:solidFill>
                <a:latin typeface="Courier New" pitchFamily="49" charset="0"/>
                <a:cs typeface="Courier New" pitchFamily="49" charset="0"/>
              </a:endParaRPr>
            </a:p>
          </p:txBody>
        </p:sp>
      </p:grpSp>
      <p:pic>
        <p:nvPicPr>
          <p:cNvPr id="65" name="Picture 64" descr="conservative_interpolation.png"/>
          <p:cNvPicPr>
            <a:picLocks noChangeAspect="1"/>
          </p:cNvPicPr>
          <p:nvPr/>
        </p:nvPicPr>
        <p:blipFill>
          <a:blip r:embed="rId2" cstate="print"/>
          <a:stretch>
            <a:fillRect/>
          </a:stretch>
        </p:blipFill>
        <p:spPr>
          <a:xfrm>
            <a:off x="2590800" y="457200"/>
            <a:ext cx="3671322" cy="3533318"/>
          </a:xfrm>
          <a:prstGeom prst="rect">
            <a:avLst/>
          </a:prstGeom>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Text Box 4"/>
          <p:cNvSpPr txBox="1">
            <a:spLocks noChangeArrowheads="1"/>
          </p:cNvSpPr>
          <p:nvPr/>
        </p:nvSpPr>
        <p:spPr bwMode="auto">
          <a:xfrm>
            <a:off x="1111113" y="0"/>
            <a:ext cx="6917022" cy="461665"/>
          </a:xfrm>
          <a:prstGeom prst="rect">
            <a:avLst/>
          </a:prstGeom>
          <a:noFill/>
          <a:ln w="9525">
            <a:noFill/>
            <a:miter lim="800000"/>
            <a:headEnd/>
            <a:tailEnd/>
          </a:ln>
        </p:spPr>
        <p:txBody>
          <a:bodyPr wrap="none">
            <a:spAutoFit/>
          </a:bodyPr>
          <a:lstStyle/>
          <a:p>
            <a:pPr eaLnBrk="1" hangingPunct="1"/>
            <a:r>
              <a:rPr lang="en-US" sz="2400" b="0" dirty="0" smtClean="0">
                <a:solidFill>
                  <a:srgbClr val="DC0000"/>
                </a:solidFill>
                <a:effectLst>
                  <a:outerShdw blurRad="38100" dist="38100" dir="2700000" algn="tl">
                    <a:srgbClr val="000000">
                      <a:alpha val="43137"/>
                    </a:srgbClr>
                  </a:outerShdw>
                </a:effectLst>
                <a:latin typeface="Arial Black" charset="0"/>
              </a:rPr>
              <a:t>Contact Points: Quadratic Interpolation </a:t>
            </a:r>
            <a:endParaRPr lang="en-US" sz="2400" b="0" dirty="0">
              <a:solidFill>
                <a:srgbClr val="0033CC"/>
              </a:solidFill>
              <a:effectLst>
                <a:outerShdw blurRad="38100" dist="38100" dir="2700000" algn="tl">
                  <a:srgbClr val="000000">
                    <a:alpha val="43137"/>
                  </a:srgbClr>
                </a:outerShdw>
              </a:effectLst>
              <a:latin typeface="Arial Black" charset="0"/>
            </a:endParaRPr>
          </a:p>
        </p:txBody>
      </p:sp>
      <p:sp>
        <p:nvSpPr>
          <p:cNvPr id="64" name="TextBox 63"/>
          <p:cNvSpPr txBox="1"/>
          <p:nvPr/>
        </p:nvSpPr>
        <p:spPr>
          <a:xfrm>
            <a:off x="0" y="533400"/>
            <a:ext cx="9144000" cy="307777"/>
          </a:xfrm>
          <a:prstGeom prst="rect">
            <a:avLst/>
          </a:prstGeom>
          <a:noFill/>
        </p:spPr>
        <p:txBody>
          <a:bodyPr wrap="square" rtlCol="0">
            <a:spAutoFit/>
          </a:bodyPr>
          <a:lstStyle/>
          <a:p>
            <a:pPr marL="228600" algn="l"/>
            <a:r>
              <a:rPr lang="en-US" sz="1400" dirty="0" smtClean="0">
                <a:solidFill>
                  <a:srgbClr val="000000"/>
                </a:solidFill>
                <a:latin typeface="Arial" pitchFamily="34" charset="0"/>
                <a:cs typeface="Arial" pitchFamily="34" charset="0"/>
              </a:rPr>
              <a:t>For conservation and reversibility, we need:</a:t>
            </a:r>
          </a:p>
        </p:txBody>
      </p:sp>
      <p:pic>
        <p:nvPicPr>
          <p:cNvPr id="228354" name="Picture 2"/>
          <p:cNvPicPr>
            <a:picLocks noChangeAspect="1" noChangeArrowheads="1"/>
          </p:cNvPicPr>
          <p:nvPr/>
        </p:nvPicPr>
        <p:blipFill>
          <a:blip r:embed="rId2" cstate="print"/>
          <a:srcRect/>
          <a:stretch>
            <a:fillRect/>
          </a:stretch>
        </p:blipFill>
        <p:spPr bwMode="auto">
          <a:xfrm>
            <a:off x="3352800" y="2667000"/>
            <a:ext cx="2438400" cy="930729"/>
          </a:xfrm>
          <a:prstGeom prst="rect">
            <a:avLst/>
          </a:prstGeom>
          <a:noFill/>
          <a:ln w="9525">
            <a:noFill/>
            <a:miter lim="800000"/>
            <a:headEnd/>
            <a:tailEnd/>
          </a:ln>
        </p:spPr>
      </p:pic>
      <p:pic>
        <p:nvPicPr>
          <p:cNvPr id="228355" name="Picture 3"/>
          <p:cNvPicPr>
            <a:picLocks noChangeAspect="1" noChangeArrowheads="1"/>
          </p:cNvPicPr>
          <p:nvPr/>
        </p:nvPicPr>
        <p:blipFill>
          <a:blip r:embed="rId3" cstate="print"/>
          <a:srcRect/>
          <a:stretch>
            <a:fillRect/>
          </a:stretch>
        </p:blipFill>
        <p:spPr bwMode="auto">
          <a:xfrm>
            <a:off x="3730895" y="990600"/>
            <a:ext cx="1682210" cy="864584"/>
          </a:xfrm>
          <a:prstGeom prst="rect">
            <a:avLst/>
          </a:prstGeom>
          <a:noFill/>
          <a:ln w="9525">
            <a:noFill/>
            <a:miter lim="800000"/>
            <a:headEnd/>
            <a:tailEnd/>
          </a:ln>
        </p:spPr>
      </p:pic>
      <p:sp>
        <p:nvSpPr>
          <p:cNvPr id="11" name="TextBox 10"/>
          <p:cNvSpPr txBox="1"/>
          <p:nvPr/>
        </p:nvSpPr>
        <p:spPr>
          <a:xfrm>
            <a:off x="208850" y="1981200"/>
            <a:ext cx="5810950" cy="307777"/>
          </a:xfrm>
          <a:prstGeom prst="rect">
            <a:avLst/>
          </a:prstGeom>
          <a:noFill/>
        </p:spPr>
        <p:txBody>
          <a:bodyPr wrap="none" rtlCol="0">
            <a:spAutoFit/>
          </a:bodyPr>
          <a:lstStyle/>
          <a:p>
            <a:pPr algn="l"/>
            <a:r>
              <a:rPr lang="en-US" sz="1400" dirty="0" smtClean="0">
                <a:solidFill>
                  <a:srgbClr val="000000"/>
                </a:solidFill>
                <a:latin typeface="Arial" pitchFamily="34" charset="0"/>
                <a:cs typeface="Arial" pitchFamily="34" charset="0"/>
              </a:rPr>
              <a:t>where </a:t>
            </a:r>
            <a:r>
              <a:rPr lang="en-US" sz="1400" dirty="0" smtClean="0">
                <a:solidFill>
                  <a:srgbClr val="FF0000"/>
                </a:solidFill>
                <a:latin typeface="Arial" pitchFamily="34" charset="0"/>
                <a:cs typeface="Arial" pitchFamily="34" charset="0"/>
              </a:rPr>
              <a:t>r</a:t>
            </a:r>
            <a:r>
              <a:rPr lang="en-US" sz="1400" dirty="0" smtClean="0">
                <a:solidFill>
                  <a:srgbClr val="000000"/>
                </a:solidFill>
                <a:latin typeface="Arial" pitchFamily="34" charset="0"/>
                <a:cs typeface="Arial" pitchFamily="34" charset="0"/>
              </a:rPr>
              <a:t> is the grid refinement factor. The reversibility condition is:</a:t>
            </a:r>
            <a:endParaRPr lang="en-US" sz="1400" dirty="0">
              <a:solidFill>
                <a:srgbClr val="000000"/>
              </a:solidFill>
              <a:latin typeface="Arial" pitchFamily="34" charset="0"/>
              <a:cs typeface="Arial" pitchFamily="34" charset="0"/>
            </a:endParaRPr>
          </a:p>
        </p:txBody>
      </p:sp>
      <p:sp>
        <p:nvSpPr>
          <p:cNvPr id="15" name="TextBox 14"/>
          <p:cNvSpPr txBox="1"/>
          <p:nvPr/>
        </p:nvSpPr>
        <p:spPr>
          <a:xfrm>
            <a:off x="228600" y="3810000"/>
            <a:ext cx="8763000" cy="307777"/>
          </a:xfrm>
          <a:prstGeom prst="rect">
            <a:avLst/>
          </a:prstGeom>
          <a:noFill/>
        </p:spPr>
        <p:txBody>
          <a:bodyPr wrap="square" rtlCol="0">
            <a:spAutoFit/>
          </a:bodyPr>
          <a:lstStyle/>
          <a:p>
            <a:pPr algn="l"/>
            <a:r>
              <a:rPr lang="en-US" sz="1400" dirty="0" smtClean="0">
                <a:solidFill>
                  <a:srgbClr val="000000"/>
                </a:solidFill>
                <a:latin typeface="Arial" pitchFamily="34" charset="0"/>
                <a:cs typeface="Arial" pitchFamily="34" charset="0"/>
              </a:rPr>
              <a:t>Then, the quadratic interpolation weights are:</a:t>
            </a:r>
          </a:p>
        </p:txBody>
      </p:sp>
      <p:sp>
        <p:nvSpPr>
          <p:cNvPr id="17" name="Rectangle 16"/>
          <p:cNvSpPr/>
          <p:nvPr/>
        </p:nvSpPr>
        <p:spPr>
          <a:xfrm>
            <a:off x="2286000" y="4369475"/>
            <a:ext cx="4572000" cy="2031325"/>
          </a:xfrm>
          <a:prstGeom prst="rect">
            <a:avLst/>
          </a:prstGeom>
        </p:spPr>
        <p:txBody>
          <a:bodyPr>
            <a:spAutoFit/>
          </a:bodyPr>
          <a:lstStyle/>
          <a:p>
            <a:pPr algn="l"/>
            <a:r>
              <a:rPr lang="en-US" sz="1400" dirty="0" err="1" smtClean="0">
                <a:solidFill>
                  <a:srgbClr val="FF0000"/>
                </a:solidFill>
                <a:latin typeface="Courier New" pitchFamily="49" charset="0"/>
                <a:cs typeface="Courier New" pitchFamily="49" charset="0"/>
              </a:rPr>
              <a:t>Qweight</a:t>
            </a:r>
            <a:r>
              <a:rPr lang="en-US" sz="1400" dirty="0" smtClean="0">
                <a:solidFill>
                  <a:srgbClr val="FF0000"/>
                </a:solidFill>
                <a:latin typeface="Courier New" pitchFamily="49" charset="0"/>
                <a:cs typeface="Courier New" pitchFamily="49" charset="0"/>
              </a:rPr>
              <a:t> (1, :)</a:t>
            </a:r>
            <a:r>
              <a:rPr lang="en-US" sz="1400" dirty="0" smtClean="0">
                <a:solidFill>
                  <a:srgbClr val="000000"/>
                </a:solidFill>
                <a:latin typeface="Courier New" pitchFamily="49" charset="0"/>
                <a:cs typeface="Courier New" pitchFamily="49" charset="0"/>
              </a:rPr>
              <a:t> = </a:t>
            </a:r>
            <a:r>
              <a:rPr lang="en-US" sz="1400" dirty="0" smtClean="0">
                <a:solidFill>
                  <a:srgbClr val="FF0000"/>
                </a:solidFill>
                <a:latin typeface="Courier New" pitchFamily="49" charset="0"/>
                <a:cs typeface="Courier New" pitchFamily="49" charset="0"/>
              </a:rPr>
              <a:t>R</a:t>
            </a:r>
            <a:r>
              <a:rPr lang="en-US" sz="1400" baseline="30000" dirty="0" smtClean="0">
                <a:solidFill>
                  <a:srgbClr val="FF0000"/>
                </a:solidFill>
                <a:latin typeface="Courier New" pitchFamily="49" charset="0"/>
                <a:cs typeface="Courier New" pitchFamily="49" charset="0"/>
              </a:rPr>
              <a:t>-</a:t>
            </a:r>
            <a:r>
              <a:rPr lang="en-US" sz="1400" dirty="0" smtClean="0">
                <a:solidFill>
                  <a:srgbClr val="000000"/>
                </a:solidFill>
                <a:latin typeface="Courier New" pitchFamily="49" charset="0"/>
                <a:cs typeface="Courier New" pitchFamily="49" charset="0"/>
              </a:rPr>
              <a:t> * </a:t>
            </a:r>
            <a:r>
              <a:rPr lang="en-US" sz="1400" dirty="0" smtClean="0">
                <a:solidFill>
                  <a:srgbClr val="009600"/>
                </a:solidFill>
                <a:latin typeface="Courier New" pitchFamily="49" charset="0"/>
                <a:cs typeface="Courier New" pitchFamily="49" charset="0"/>
              </a:rPr>
              <a:t>S</a:t>
            </a:r>
            <a:r>
              <a:rPr lang="en-US" sz="1400" baseline="30000" dirty="0" smtClean="0">
                <a:solidFill>
                  <a:srgbClr val="009600"/>
                </a:solidFill>
                <a:latin typeface="Courier New" pitchFamily="49" charset="0"/>
                <a:cs typeface="Courier New" pitchFamily="49" charset="0"/>
              </a:rPr>
              <a:t>-</a:t>
            </a:r>
          </a:p>
          <a:p>
            <a:pPr algn="l"/>
            <a:r>
              <a:rPr lang="en-US" sz="1400" dirty="0" err="1" smtClean="0">
                <a:solidFill>
                  <a:srgbClr val="FF0000"/>
                </a:solidFill>
                <a:latin typeface="Courier New" pitchFamily="49" charset="0"/>
                <a:cs typeface="Courier New" pitchFamily="49" charset="0"/>
              </a:rPr>
              <a:t>Qweight</a:t>
            </a:r>
            <a:r>
              <a:rPr lang="en-US" sz="1400" dirty="0" smtClean="0">
                <a:solidFill>
                  <a:srgbClr val="FF0000"/>
                </a:solidFill>
                <a:latin typeface="Courier New" pitchFamily="49" charset="0"/>
                <a:cs typeface="Courier New" pitchFamily="49" charset="0"/>
              </a:rPr>
              <a:t> (2, :)</a:t>
            </a:r>
            <a:r>
              <a:rPr lang="en-US" sz="1400" dirty="0" smtClean="0">
                <a:solidFill>
                  <a:srgbClr val="0070C0"/>
                </a:solidFill>
                <a:latin typeface="Courier New" pitchFamily="49" charset="0"/>
                <a:cs typeface="Courier New" pitchFamily="49" charset="0"/>
              </a:rPr>
              <a:t> </a:t>
            </a:r>
            <a:r>
              <a:rPr lang="en-US" sz="1400" dirty="0" smtClean="0">
                <a:solidFill>
                  <a:srgbClr val="000000"/>
                </a:solidFill>
                <a:latin typeface="Courier New" pitchFamily="49" charset="0"/>
                <a:cs typeface="Courier New" pitchFamily="49" charset="0"/>
              </a:rPr>
              <a:t>= </a:t>
            </a:r>
            <a:r>
              <a:rPr lang="en-US" sz="1400" dirty="0" smtClean="0">
                <a:solidFill>
                  <a:srgbClr val="FF0000"/>
                </a:solidFill>
                <a:latin typeface="Courier New" pitchFamily="49" charset="0"/>
                <a:cs typeface="Courier New" pitchFamily="49" charset="0"/>
              </a:rPr>
              <a:t>R</a:t>
            </a:r>
            <a:r>
              <a:rPr lang="en-US" sz="1400" baseline="30000" dirty="0" smtClean="0">
                <a:solidFill>
                  <a:srgbClr val="FF0000"/>
                </a:solidFill>
                <a:latin typeface="Courier New" pitchFamily="49" charset="0"/>
                <a:cs typeface="Courier New" pitchFamily="49" charset="0"/>
              </a:rPr>
              <a:t>o</a:t>
            </a:r>
            <a:r>
              <a:rPr lang="en-US" sz="1400" dirty="0" smtClean="0">
                <a:solidFill>
                  <a:srgbClr val="000000"/>
                </a:solidFill>
                <a:latin typeface="Courier New" pitchFamily="49" charset="0"/>
                <a:cs typeface="Courier New" pitchFamily="49" charset="0"/>
              </a:rPr>
              <a:t> * </a:t>
            </a:r>
            <a:r>
              <a:rPr lang="en-US" sz="1400" dirty="0" smtClean="0">
                <a:solidFill>
                  <a:srgbClr val="009600"/>
                </a:solidFill>
                <a:latin typeface="Courier New" pitchFamily="49" charset="0"/>
                <a:cs typeface="Courier New" pitchFamily="49" charset="0"/>
              </a:rPr>
              <a:t>S</a:t>
            </a:r>
            <a:r>
              <a:rPr lang="en-US" sz="1400" baseline="30000" dirty="0" smtClean="0">
                <a:solidFill>
                  <a:srgbClr val="009600"/>
                </a:solidFill>
                <a:latin typeface="Courier New" pitchFamily="49" charset="0"/>
                <a:cs typeface="Courier New" pitchFamily="49" charset="0"/>
              </a:rPr>
              <a:t>-</a:t>
            </a:r>
            <a:endParaRPr lang="en-US" sz="1400" dirty="0" smtClean="0">
              <a:solidFill>
                <a:srgbClr val="0033CC"/>
              </a:solidFill>
              <a:latin typeface="Courier New" pitchFamily="49" charset="0"/>
              <a:cs typeface="Courier New" pitchFamily="49" charset="0"/>
            </a:endParaRPr>
          </a:p>
          <a:p>
            <a:pPr algn="l"/>
            <a:r>
              <a:rPr lang="en-US" sz="1400" dirty="0" err="1" smtClean="0">
                <a:solidFill>
                  <a:srgbClr val="FF0000"/>
                </a:solidFill>
                <a:latin typeface="Courier New" pitchFamily="49" charset="0"/>
                <a:cs typeface="Courier New" pitchFamily="49" charset="0"/>
              </a:rPr>
              <a:t>Qweight</a:t>
            </a:r>
            <a:r>
              <a:rPr lang="en-US" sz="1400" dirty="0" smtClean="0">
                <a:solidFill>
                  <a:srgbClr val="FF0000"/>
                </a:solidFill>
                <a:latin typeface="Courier New" pitchFamily="49" charset="0"/>
                <a:cs typeface="Courier New" pitchFamily="49" charset="0"/>
              </a:rPr>
              <a:t> (3, :)</a:t>
            </a:r>
            <a:r>
              <a:rPr lang="en-US" sz="1400" dirty="0" smtClean="0">
                <a:solidFill>
                  <a:srgbClr val="0070C0"/>
                </a:solidFill>
                <a:latin typeface="Courier New" pitchFamily="49" charset="0"/>
                <a:cs typeface="Courier New" pitchFamily="49" charset="0"/>
              </a:rPr>
              <a:t> </a:t>
            </a:r>
            <a:r>
              <a:rPr lang="en-US" sz="1400" dirty="0" smtClean="0">
                <a:solidFill>
                  <a:srgbClr val="000000"/>
                </a:solidFill>
                <a:latin typeface="Courier New" pitchFamily="49" charset="0"/>
                <a:cs typeface="Courier New" pitchFamily="49" charset="0"/>
              </a:rPr>
              <a:t>=</a:t>
            </a:r>
            <a:r>
              <a:rPr lang="en-US" sz="1400" dirty="0" smtClean="0">
                <a:solidFill>
                  <a:srgbClr val="FF0000"/>
                </a:solidFill>
                <a:latin typeface="Courier New" pitchFamily="49" charset="0"/>
                <a:cs typeface="Courier New" pitchFamily="49" charset="0"/>
              </a:rPr>
              <a:t> R</a:t>
            </a:r>
            <a:r>
              <a:rPr lang="en-US" sz="1400" baseline="30000" dirty="0" smtClean="0">
                <a:solidFill>
                  <a:srgbClr val="FF0000"/>
                </a:solidFill>
                <a:latin typeface="Courier New" pitchFamily="49" charset="0"/>
                <a:cs typeface="Courier New" pitchFamily="49" charset="0"/>
              </a:rPr>
              <a:t>+</a:t>
            </a:r>
            <a:r>
              <a:rPr lang="en-US" sz="1400" dirty="0" smtClean="0">
                <a:solidFill>
                  <a:srgbClr val="000000"/>
                </a:solidFill>
                <a:latin typeface="Courier New" pitchFamily="49" charset="0"/>
                <a:cs typeface="Courier New" pitchFamily="49" charset="0"/>
              </a:rPr>
              <a:t> * </a:t>
            </a:r>
            <a:r>
              <a:rPr lang="en-US" sz="1400" dirty="0" smtClean="0">
                <a:solidFill>
                  <a:srgbClr val="009600"/>
                </a:solidFill>
                <a:latin typeface="Courier New" pitchFamily="49" charset="0"/>
                <a:cs typeface="Courier New" pitchFamily="49" charset="0"/>
              </a:rPr>
              <a:t>S</a:t>
            </a:r>
            <a:r>
              <a:rPr lang="en-US" sz="1400" baseline="30000" dirty="0" smtClean="0">
                <a:solidFill>
                  <a:srgbClr val="009600"/>
                </a:solidFill>
                <a:latin typeface="Courier New" pitchFamily="49" charset="0"/>
                <a:cs typeface="Courier New" pitchFamily="49" charset="0"/>
              </a:rPr>
              <a:t>-</a:t>
            </a:r>
            <a:endParaRPr lang="en-US" sz="1400" dirty="0" smtClean="0">
              <a:solidFill>
                <a:srgbClr val="1E1E1E"/>
              </a:solidFill>
              <a:latin typeface="Courier New" pitchFamily="49" charset="0"/>
              <a:cs typeface="Courier New" pitchFamily="49" charset="0"/>
            </a:endParaRPr>
          </a:p>
          <a:p>
            <a:pPr algn="l"/>
            <a:r>
              <a:rPr lang="en-US" sz="1400" dirty="0" err="1" smtClean="0">
                <a:solidFill>
                  <a:srgbClr val="FF0000"/>
                </a:solidFill>
                <a:latin typeface="Courier New" pitchFamily="49" charset="0"/>
                <a:cs typeface="Courier New" pitchFamily="49" charset="0"/>
              </a:rPr>
              <a:t>Qweight</a:t>
            </a:r>
            <a:r>
              <a:rPr lang="en-US" sz="1400" dirty="0" smtClean="0">
                <a:solidFill>
                  <a:srgbClr val="FF0000"/>
                </a:solidFill>
                <a:latin typeface="Courier New" pitchFamily="49" charset="0"/>
                <a:cs typeface="Courier New" pitchFamily="49" charset="0"/>
              </a:rPr>
              <a:t> (4, :)</a:t>
            </a:r>
            <a:r>
              <a:rPr lang="en-US" sz="1400" dirty="0" smtClean="0">
                <a:solidFill>
                  <a:srgbClr val="0070C0"/>
                </a:solidFill>
                <a:latin typeface="Courier New" pitchFamily="49" charset="0"/>
                <a:cs typeface="Courier New" pitchFamily="49" charset="0"/>
              </a:rPr>
              <a:t> </a:t>
            </a:r>
            <a:r>
              <a:rPr lang="en-US" sz="1400" dirty="0" smtClean="0">
                <a:solidFill>
                  <a:srgbClr val="000000"/>
                </a:solidFill>
                <a:latin typeface="Courier New" pitchFamily="49" charset="0"/>
                <a:cs typeface="Courier New" pitchFamily="49" charset="0"/>
              </a:rPr>
              <a:t>=</a:t>
            </a:r>
            <a:r>
              <a:rPr lang="en-US" sz="1400" dirty="0" smtClean="0">
                <a:solidFill>
                  <a:srgbClr val="FF0000"/>
                </a:solidFill>
                <a:latin typeface="Courier New" pitchFamily="49" charset="0"/>
                <a:cs typeface="Courier New" pitchFamily="49" charset="0"/>
              </a:rPr>
              <a:t> R</a:t>
            </a:r>
            <a:r>
              <a:rPr lang="en-US" sz="1400" baseline="30000" dirty="0" smtClean="0">
                <a:solidFill>
                  <a:srgbClr val="FF0000"/>
                </a:solidFill>
                <a:latin typeface="Courier New" pitchFamily="49" charset="0"/>
                <a:cs typeface="Courier New" pitchFamily="49" charset="0"/>
              </a:rPr>
              <a:t>-</a:t>
            </a:r>
            <a:r>
              <a:rPr lang="en-US" sz="1400" dirty="0" smtClean="0">
                <a:solidFill>
                  <a:srgbClr val="000000"/>
                </a:solidFill>
                <a:latin typeface="Courier New" pitchFamily="49" charset="0"/>
                <a:cs typeface="Courier New" pitchFamily="49" charset="0"/>
              </a:rPr>
              <a:t> * </a:t>
            </a:r>
            <a:r>
              <a:rPr lang="en-US" sz="1400" dirty="0" smtClean="0">
                <a:solidFill>
                  <a:srgbClr val="009600"/>
                </a:solidFill>
                <a:latin typeface="Courier New" pitchFamily="49" charset="0"/>
                <a:cs typeface="Courier New" pitchFamily="49" charset="0"/>
              </a:rPr>
              <a:t>S</a:t>
            </a:r>
            <a:r>
              <a:rPr lang="en-US" sz="1400" baseline="30000" dirty="0" smtClean="0">
                <a:solidFill>
                  <a:srgbClr val="009600"/>
                </a:solidFill>
                <a:latin typeface="Courier New" pitchFamily="49" charset="0"/>
                <a:cs typeface="Courier New" pitchFamily="49" charset="0"/>
              </a:rPr>
              <a:t>o</a:t>
            </a:r>
            <a:endParaRPr lang="en-US" sz="1400" dirty="0" smtClean="0">
              <a:solidFill>
                <a:srgbClr val="1E1E1E"/>
              </a:solidFill>
              <a:latin typeface="Courier New" pitchFamily="49" charset="0"/>
              <a:cs typeface="Courier New" pitchFamily="49" charset="0"/>
            </a:endParaRPr>
          </a:p>
          <a:p>
            <a:pPr algn="l"/>
            <a:r>
              <a:rPr lang="en-US" sz="1400" dirty="0" err="1" smtClean="0">
                <a:solidFill>
                  <a:srgbClr val="FF0000"/>
                </a:solidFill>
                <a:latin typeface="Courier New" pitchFamily="49" charset="0"/>
                <a:cs typeface="Courier New" pitchFamily="49" charset="0"/>
              </a:rPr>
              <a:t>Qweight</a:t>
            </a:r>
            <a:r>
              <a:rPr lang="en-US" sz="1400" dirty="0" smtClean="0">
                <a:solidFill>
                  <a:srgbClr val="FF0000"/>
                </a:solidFill>
                <a:latin typeface="Courier New" pitchFamily="49" charset="0"/>
                <a:cs typeface="Courier New" pitchFamily="49" charset="0"/>
              </a:rPr>
              <a:t> (5, :)</a:t>
            </a:r>
            <a:r>
              <a:rPr lang="en-US" sz="1400" dirty="0" smtClean="0">
                <a:solidFill>
                  <a:srgbClr val="0070C0"/>
                </a:solidFill>
                <a:latin typeface="Courier New" pitchFamily="49" charset="0"/>
                <a:cs typeface="Courier New" pitchFamily="49" charset="0"/>
              </a:rPr>
              <a:t> </a:t>
            </a:r>
            <a:r>
              <a:rPr lang="en-US" sz="1400" dirty="0" smtClean="0">
                <a:solidFill>
                  <a:srgbClr val="000000"/>
                </a:solidFill>
                <a:latin typeface="Courier New" pitchFamily="49" charset="0"/>
                <a:cs typeface="Courier New" pitchFamily="49" charset="0"/>
              </a:rPr>
              <a:t>=</a:t>
            </a:r>
            <a:r>
              <a:rPr lang="en-US" sz="1400" dirty="0" smtClean="0">
                <a:solidFill>
                  <a:srgbClr val="FF0000"/>
                </a:solidFill>
                <a:latin typeface="Courier New" pitchFamily="49" charset="0"/>
                <a:cs typeface="Courier New" pitchFamily="49" charset="0"/>
              </a:rPr>
              <a:t> R</a:t>
            </a:r>
            <a:r>
              <a:rPr lang="en-US" sz="1400" baseline="30000" dirty="0" smtClean="0">
                <a:solidFill>
                  <a:srgbClr val="FF0000"/>
                </a:solidFill>
                <a:latin typeface="Courier New" pitchFamily="49" charset="0"/>
                <a:cs typeface="Courier New" pitchFamily="49" charset="0"/>
              </a:rPr>
              <a:t>o</a:t>
            </a:r>
            <a:r>
              <a:rPr lang="en-US" sz="1400" dirty="0" smtClean="0">
                <a:solidFill>
                  <a:srgbClr val="000000"/>
                </a:solidFill>
                <a:latin typeface="Courier New" pitchFamily="49" charset="0"/>
                <a:cs typeface="Courier New" pitchFamily="49" charset="0"/>
              </a:rPr>
              <a:t> * </a:t>
            </a:r>
            <a:r>
              <a:rPr lang="en-US" sz="1400" dirty="0" smtClean="0">
                <a:solidFill>
                  <a:srgbClr val="009600"/>
                </a:solidFill>
                <a:latin typeface="Courier New" pitchFamily="49" charset="0"/>
                <a:cs typeface="Courier New" pitchFamily="49" charset="0"/>
              </a:rPr>
              <a:t>S</a:t>
            </a:r>
            <a:r>
              <a:rPr lang="en-US" sz="1400" baseline="30000" dirty="0" smtClean="0">
                <a:solidFill>
                  <a:srgbClr val="009600"/>
                </a:solidFill>
                <a:latin typeface="Courier New" pitchFamily="49" charset="0"/>
                <a:cs typeface="Courier New" pitchFamily="49" charset="0"/>
              </a:rPr>
              <a:t>o</a:t>
            </a:r>
            <a:endParaRPr lang="en-US" sz="1400" dirty="0" smtClean="0">
              <a:solidFill>
                <a:srgbClr val="0033CC"/>
              </a:solidFill>
              <a:latin typeface="Courier New" pitchFamily="49" charset="0"/>
              <a:cs typeface="Courier New" pitchFamily="49" charset="0"/>
            </a:endParaRPr>
          </a:p>
          <a:p>
            <a:pPr algn="l"/>
            <a:r>
              <a:rPr lang="en-US" sz="1400" dirty="0" err="1" smtClean="0">
                <a:solidFill>
                  <a:srgbClr val="FF0000"/>
                </a:solidFill>
                <a:latin typeface="Courier New" pitchFamily="49" charset="0"/>
                <a:cs typeface="Courier New" pitchFamily="49" charset="0"/>
              </a:rPr>
              <a:t>Qweight</a:t>
            </a:r>
            <a:r>
              <a:rPr lang="en-US" sz="1400" dirty="0" smtClean="0">
                <a:solidFill>
                  <a:srgbClr val="FF0000"/>
                </a:solidFill>
                <a:latin typeface="Courier New" pitchFamily="49" charset="0"/>
                <a:cs typeface="Courier New" pitchFamily="49" charset="0"/>
              </a:rPr>
              <a:t> (6, :)</a:t>
            </a:r>
            <a:r>
              <a:rPr lang="en-US" sz="1400" dirty="0" smtClean="0">
                <a:solidFill>
                  <a:srgbClr val="0070C0"/>
                </a:solidFill>
                <a:latin typeface="Courier New" pitchFamily="49" charset="0"/>
                <a:cs typeface="Courier New" pitchFamily="49" charset="0"/>
              </a:rPr>
              <a:t> </a:t>
            </a:r>
            <a:r>
              <a:rPr lang="en-US" sz="1400" dirty="0" smtClean="0">
                <a:solidFill>
                  <a:srgbClr val="000000"/>
                </a:solidFill>
                <a:latin typeface="Courier New" pitchFamily="49" charset="0"/>
                <a:cs typeface="Courier New" pitchFamily="49" charset="0"/>
              </a:rPr>
              <a:t>=</a:t>
            </a:r>
            <a:r>
              <a:rPr lang="en-US" sz="1400" dirty="0" smtClean="0">
                <a:solidFill>
                  <a:srgbClr val="FF0000"/>
                </a:solidFill>
                <a:latin typeface="Courier New" pitchFamily="49" charset="0"/>
                <a:cs typeface="Courier New" pitchFamily="49" charset="0"/>
              </a:rPr>
              <a:t> R</a:t>
            </a:r>
            <a:r>
              <a:rPr lang="en-US" sz="1400" baseline="30000" dirty="0" smtClean="0">
                <a:solidFill>
                  <a:srgbClr val="FF0000"/>
                </a:solidFill>
                <a:latin typeface="Courier New" pitchFamily="49" charset="0"/>
                <a:cs typeface="Courier New" pitchFamily="49" charset="0"/>
              </a:rPr>
              <a:t>+</a:t>
            </a:r>
            <a:r>
              <a:rPr lang="en-US" sz="1400" dirty="0" smtClean="0">
                <a:solidFill>
                  <a:srgbClr val="000000"/>
                </a:solidFill>
                <a:latin typeface="Courier New" pitchFamily="49" charset="0"/>
                <a:cs typeface="Courier New" pitchFamily="49" charset="0"/>
              </a:rPr>
              <a:t> * </a:t>
            </a:r>
            <a:r>
              <a:rPr lang="en-US" sz="1400" dirty="0" smtClean="0">
                <a:solidFill>
                  <a:srgbClr val="009600"/>
                </a:solidFill>
                <a:latin typeface="Courier New" pitchFamily="49" charset="0"/>
                <a:cs typeface="Courier New" pitchFamily="49" charset="0"/>
              </a:rPr>
              <a:t>S</a:t>
            </a:r>
            <a:r>
              <a:rPr lang="en-US" sz="1400" baseline="30000" dirty="0" smtClean="0">
                <a:solidFill>
                  <a:srgbClr val="009600"/>
                </a:solidFill>
                <a:latin typeface="Courier New" pitchFamily="49" charset="0"/>
                <a:cs typeface="Courier New" pitchFamily="49" charset="0"/>
              </a:rPr>
              <a:t>o</a:t>
            </a:r>
            <a:endParaRPr lang="en-US" sz="1400" dirty="0" smtClean="0">
              <a:solidFill>
                <a:srgbClr val="0033CC"/>
              </a:solidFill>
              <a:latin typeface="Courier New" pitchFamily="49" charset="0"/>
              <a:cs typeface="Courier New" pitchFamily="49" charset="0"/>
            </a:endParaRPr>
          </a:p>
          <a:p>
            <a:pPr algn="l"/>
            <a:r>
              <a:rPr lang="en-US" sz="1400" dirty="0" err="1" smtClean="0">
                <a:solidFill>
                  <a:srgbClr val="FF0000"/>
                </a:solidFill>
                <a:latin typeface="Courier New" pitchFamily="49" charset="0"/>
                <a:cs typeface="Courier New" pitchFamily="49" charset="0"/>
              </a:rPr>
              <a:t>Qweight</a:t>
            </a:r>
            <a:r>
              <a:rPr lang="en-US" sz="1400" dirty="0" smtClean="0">
                <a:solidFill>
                  <a:srgbClr val="FF0000"/>
                </a:solidFill>
                <a:latin typeface="Courier New" pitchFamily="49" charset="0"/>
                <a:cs typeface="Courier New" pitchFamily="49" charset="0"/>
              </a:rPr>
              <a:t> (7, :)</a:t>
            </a:r>
            <a:r>
              <a:rPr lang="en-US" sz="1400" dirty="0" smtClean="0">
                <a:solidFill>
                  <a:srgbClr val="0070C0"/>
                </a:solidFill>
                <a:latin typeface="Courier New" pitchFamily="49" charset="0"/>
                <a:cs typeface="Courier New" pitchFamily="49" charset="0"/>
              </a:rPr>
              <a:t> </a:t>
            </a:r>
            <a:r>
              <a:rPr lang="en-US" sz="1400" dirty="0" smtClean="0">
                <a:solidFill>
                  <a:srgbClr val="000000"/>
                </a:solidFill>
                <a:latin typeface="Courier New" pitchFamily="49" charset="0"/>
                <a:cs typeface="Courier New" pitchFamily="49" charset="0"/>
              </a:rPr>
              <a:t>=</a:t>
            </a:r>
            <a:r>
              <a:rPr lang="en-US" sz="1400" dirty="0" smtClean="0">
                <a:solidFill>
                  <a:srgbClr val="FF0000"/>
                </a:solidFill>
                <a:latin typeface="Courier New" pitchFamily="49" charset="0"/>
                <a:cs typeface="Courier New" pitchFamily="49" charset="0"/>
              </a:rPr>
              <a:t> R</a:t>
            </a:r>
            <a:r>
              <a:rPr lang="en-US" sz="1400" baseline="30000" dirty="0" smtClean="0">
                <a:solidFill>
                  <a:srgbClr val="FF0000"/>
                </a:solidFill>
                <a:latin typeface="Courier New" pitchFamily="49" charset="0"/>
                <a:cs typeface="Courier New" pitchFamily="49" charset="0"/>
              </a:rPr>
              <a:t>-</a:t>
            </a:r>
            <a:r>
              <a:rPr lang="en-US" sz="1400" dirty="0" smtClean="0">
                <a:solidFill>
                  <a:srgbClr val="000000"/>
                </a:solidFill>
                <a:latin typeface="Courier New" pitchFamily="49" charset="0"/>
                <a:cs typeface="Courier New" pitchFamily="49" charset="0"/>
              </a:rPr>
              <a:t> * </a:t>
            </a:r>
            <a:r>
              <a:rPr lang="en-US" sz="1400" dirty="0" smtClean="0">
                <a:solidFill>
                  <a:srgbClr val="009600"/>
                </a:solidFill>
                <a:latin typeface="Courier New" pitchFamily="49" charset="0"/>
                <a:cs typeface="Courier New" pitchFamily="49" charset="0"/>
              </a:rPr>
              <a:t>S</a:t>
            </a:r>
            <a:r>
              <a:rPr lang="en-US" sz="1400" baseline="30000" dirty="0" smtClean="0">
                <a:solidFill>
                  <a:srgbClr val="009600"/>
                </a:solidFill>
                <a:latin typeface="Courier New" pitchFamily="49" charset="0"/>
                <a:cs typeface="Courier New" pitchFamily="49" charset="0"/>
              </a:rPr>
              <a:t>+</a:t>
            </a:r>
            <a:endParaRPr lang="en-US" sz="1400" dirty="0" smtClean="0">
              <a:solidFill>
                <a:srgbClr val="1E1E1E"/>
              </a:solidFill>
              <a:latin typeface="Courier New" pitchFamily="49" charset="0"/>
              <a:cs typeface="Courier New" pitchFamily="49" charset="0"/>
            </a:endParaRPr>
          </a:p>
          <a:p>
            <a:pPr algn="l"/>
            <a:r>
              <a:rPr lang="en-US" sz="1400" dirty="0" err="1" smtClean="0">
                <a:solidFill>
                  <a:srgbClr val="FF0000"/>
                </a:solidFill>
                <a:latin typeface="Courier New" pitchFamily="49" charset="0"/>
                <a:cs typeface="Courier New" pitchFamily="49" charset="0"/>
              </a:rPr>
              <a:t>Qweight</a:t>
            </a:r>
            <a:r>
              <a:rPr lang="en-US" sz="1400" dirty="0" smtClean="0">
                <a:solidFill>
                  <a:srgbClr val="FF0000"/>
                </a:solidFill>
                <a:latin typeface="Courier New" pitchFamily="49" charset="0"/>
                <a:cs typeface="Courier New" pitchFamily="49" charset="0"/>
              </a:rPr>
              <a:t> (8, :)</a:t>
            </a:r>
            <a:r>
              <a:rPr lang="en-US" sz="1400" dirty="0" smtClean="0">
                <a:solidFill>
                  <a:srgbClr val="0070C0"/>
                </a:solidFill>
                <a:latin typeface="Courier New" pitchFamily="49" charset="0"/>
                <a:cs typeface="Courier New" pitchFamily="49" charset="0"/>
              </a:rPr>
              <a:t> </a:t>
            </a:r>
            <a:r>
              <a:rPr lang="en-US" sz="1400" dirty="0" smtClean="0">
                <a:solidFill>
                  <a:srgbClr val="000000"/>
                </a:solidFill>
                <a:latin typeface="Courier New" pitchFamily="49" charset="0"/>
                <a:cs typeface="Courier New" pitchFamily="49" charset="0"/>
              </a:rPr>
              <a:t>=</a:t>
            </a:r>
            <a:r>
              <a:rPr lang="en-US" sz="1400" dirty="0" smtClean="0">
                <a:solidFill>
                  <a:srgbClr val="FF0000"/>
                </a:solidFill>
                <a:latin typeface="Courier New" pitchFamily="49" charset="0"/>
                <a:cs typeface="Courier New" pitchFamily="49" charset="0"/>
              </a:rPr>
              <a:t> R</a:t>
            </a:r>
            <a:r>
              <a:rPr lang="en-US" sz="1400" baseline="30000" dirty="0" smtClean="0">
                <a:solidFill>
                  <a:srgbClr val="FF0000"/>
                </a:solidFill>
                <a:latin typeface="Courier New" pitchFamily="49" charset="0"/>
                <a:cs typeface="Courier New" pitchFamily="49" charset="0"/>
              </a:rPr>
              <a:t>o</a:t>
            </a:r>
            <a:r>
              <a:rPr lang="en-US" sz="1400" dirty="0" smtClean="0">
                <a:solidFill>
                  <a:srgbClr val="000000"/>
                </a:solidFill>
                <a:latin typeface="Courier New" pitchFamily="49" charset="0"/>
                <a:cs typeface="Courier New" pitchFamily="49" charset="0"/>
              </a:rPr>
              <a:t> * </a:t>
            </a:r>
            <a:r>
              <a:rPr lang="en-US" sz="1400" dirty="0" smtClean="0">
                <a:solidFill>
                  <a:srgbClr val="009600"/>
                </a:solidFill>
                <a:latin typeface="Courier New" pitchFamily="49" charset="0"/>
                <a:cs typeface="Courier New" pitchFamily="49" charset="0"/>
              </a:rPr>
              <a:t>S</a:t>
            </a:r>
            <a:r>
              <a:rPr lang="en-US" sz="1400" baseline="30000" dirty="0" smtClean="0">
                <a:solidFill>
                  <a:srgbClr val="009600"/>
                </a:solidFill>
                <a:latin typeface="Courier New" pitchFamily="49" charset="0"/>
                <a:cs typeface="Courier New" pitchFamily="49" charset="0"/>
              </a:rPr>
              <a:t>+</a:t>
            </a:r>
            <a:endParaRPr lang="en-US" sz="1400" dirty="0" smtClean="0">
              <a:solidFill>
                <a:srgbClr val="1E1E1E"/>
              </a:solidFill>
              <a:latin typeface="Courier New" pitchFamily="49" charset="0"/>
              <a:cs typeface="Courier New" pitchFamily="49" charset="0"/>
            </a:endParaRPr>
          </a:p>
          <a:p>
            <a:pPr algn="l"/>
            <a:r>
              <a:rPr lang="en-US" sz="1400" dirty="0" err="1" smtClean="0">
                <a:solidFill>
                  <a:srgbClr val="FF0000"/>
                </a:solidFill>
                <a:latin typeface="Courier New" pitchFamily="49" charset="0"/>
                <a:cs typeface="Courier New" pitchFamily="49" charset="0"/>
              </a:rPr>
              <a:t>Qweight</a:t>
            </a:r>
            <a:r>
              <a:rPr lang="en-US" sz="1400" dirty="0" smtClean="0">
                <a:solidFill>
                  <a:srgbClr val="FF0000"/>
                </a:solidFill>
                <a:latin typeface="Courier New" pitchFamily="49" charset="0"/>
                <a:cs typeface="Courier New" pitchFamily="49" charset="0"/>
              </a:rPr>
              <a:t> (9, :)</a:t>
            </a:r>
            <a:r>
              <a:rPr lang="en-US" sz="1400" dirty="0" smtClean="0">
                <a:solidFill>
                  <a:srgbClr val="0070C0"/>
                </a:solidFill>
                <a:latin typeface="Courier New" pitchFamily="49" charset="0"/>
                <a:cs typeface="Courier New" pitchFamily="49" charset="0"/>
              </a:rPr>
              <a:t> </a:t>
            </a:r>
            <a:r>
              <a:rPr lang="en-US" sz="1400" dirty="0" smtClean="0">
                <a:solidFill>
                  <a:srgbClr val="000000"/>
                </a:solidFill>
                <a:latin typeface="Courier New" pitchFamily="49" charset="0"/>
                <a:cs typeface="Courier New" pitchFamily="49" charset="0"/>
              </a:rPr>
              <a:t>=</a:t>
            </a:r>
            <a:r>
              <a:rPr lang="en-US" sz="1400" dirty="0" smtClean="0">
                <a:solidFill>
                  <a:srgbClr val="FF0000"/>
                </a:solidFill>
                <a:latin typeface="Courier New" pitchFamily="49" charset="0"/>
                <a:cs typeface="Courier New" pitchFamily="49" charset="0"/>
              </a:rPr>
              <a:t> R</a:t>
            </a:r>
            <a:r>
              <a:rPr lang="en-US" sz="1400" baseline="30000" dirty="0" smtClean="0">
                <a:solidFill>
                  <a:srgbClr val="FF0000"/>
                </a:solidFill>
                <a:latin typeface="Courier New" pitchFamily="49" charset="0"/>
                <a:cs typeface="Courier New" pitchFamily="49" charset="0"/>
              </a:rPr>
              <a:t>+</a:t>
            </a:r>
            <a:r>
              <a:rPr lang="en-US" sz="1400" dirty="0" smtClean="0">
                <a:solidFill>
                  <a:srgbClr val="000000"/>
                </a:solidFill>
                <a:latin typeface="Courier New" pitchFamily="49" charset="0"/>
                <a:cs typeface="Courier New" pitchFamily="49" charset="0"/>
              </a:rPr>
              <a:t> * </a:t>
            </a:r>
            <a:r>
              <a:rPr lang="en-US" sz="1400" dirty="0" smtClean="0">
                <a:solidFill>
                  <a:srgbClr val="009600"/>
                </a:solidFill>
                <a:latin typeface="Courier New" pitchFamily="49" charset="0"/>
                <a:cs typeface="Courier New" pitchFamily="49" charset="0"/>
              </a:rPr>
              <a:t>S</a:t>
            </a:r>
            <a:r>
              <a:rPr lang="en-US" sz="1400" baseline="30000" dirty="0" smtClean="0">
                <a:solidFill>
                  <a:srgbClr val="009600"/>
                </a:solidFill>
                <a:latin typeface="Courier New" pitchFamily="49" charset="0"/>
                <a:cs typeface="Courier New" pitchFamily="49" charset="0"/>
              </a:rPr>
              <a:t>+</a:t>
            </a:r>
            <a:endParaRPr lang="en-US" sz="1400" dirty="0" smtClean="0">
              <a:solidFill>
                <a:srgbClr val="1E1E1E"/>
              </a:solidFill>
              <a:latin typeface="Courier New" pitchFamily="49" charset="0"/>
              <a:cs typeface="Courier New" pitchFamily="49" charset="0"/>
            </a:endParaRPr>
          </a:p>
        </p:txBody>
      </p:sp>
      <p:sp>
        <p:nvSpPr>
          <p:cNvPr id="18" name="Rectangle 17"/>
          <p:cNvSpPr/>
          <p:nvPr/>
        </p:nvSpPr>
        <p:spPr>
          <a:xfrm>
            <a:off x="5668309" y="5181600"/>
            <a:ext cx="2332691" cy="307777"/>
          </a:xfrm>
          <a:prstGeom prst="rect">
            <a:avLst/>
          </a:prstGeom>
        </p:spPr>
        <p:txBody>
          <a:bodyPr wrap="none">
            <a:spAutoFit/>
          </a:bodyPr>
          <a:lstStyle/>
          <a:p>
            <a:r>
              <a:rPr lang="el-GR" sz="1400" dirty="0" smtClean="0">
                <a:solidFill>
                  <a:srgbClr val="FF0000"/>
                </a:solidFill>
                <a:latin typeface="Courier New" pitchFamily="49" charset="0"/>
                <a:cs typeface="Courier New" pitchFamily="49" charset="0"/>
              </a:rPr>
              <a:t>Σ</a:t>
            </a:r>
            <a:r>
              <a:rPr lang="en-US" sz="800" dirty="0" smtClean="0">
                <a:solidFill>
                  <a:srgbClr val="FF0000"/>
                </a:solidFill>
                <a:latin typeface="Courier New" pitchFamily="49" charset="0"/>
                <a:cs typeface="Courier New" pitchFamily="49" charset="0"/>
              </a:rPr>
              <a:t> </a:t>
            </a:r>
            <a:r>
              <a:rPr lang="en-US" sz="1400" dirty="0" err="1" smtClean="0">
                <a:solidFill>
                  <a:srgbClr val="FF0000"/>
                </a:solidFill>
                <a:latin typeface="Courier New" pitchFamily="49" charset="0"/>
                <a:cs typeface="Courier New" pitchFamily="49" charset="0"/>
              </a:rPr>
              <a:t>Qweight</a:t>
            </a:r>
            <a:r>
              <a:rPr lang="en-US" sz="1400" dirty="0" smtClean="0">
                <a:solidFill>
                  <a:srgbClr val="FF0000"/>
                </a:solidFill>
                <a:latin typeface="Courier New" pitchFamily="49" charset="0"/>
                <a:cs typeface="Courier New" pitchFamily="49" charset="0"/>
              </a:rPr>
              <a:t>(1:9,:)</a:t>
            </a:r>
            <a:r>
              <a:rPr lang="en-US" sz="1400" dirty="0" smtClean="0">
                <a:solidFill>
                  <a:srgbClr val="000000"/>
                </a:solidFill>
                <a:latin typeface="Courier New" pitchFamily="49" charset="0"/>
                <a:cs typeface="Courier New" pitchFamily="49" charset="0"/>
              </a:rPr>
              <a:t> = 1</a:t>
            </a:r>
            <a:endParaRPr lang="en-US" sz="1400" dirty="0">
              <a:latin typeface="Courier New" pitchFamily="49" charset="0"/>
              <a:cs typeface="Courier New" pitchFamily="49" charset="0"/>
            </a:endParaRPr>
          </a:p>
        </p:txBody>
      </p:sp>
      <p:sp>
        <p:nvSpPr>
          <p:cNvPr id="3" name="Rectangle 2"/>
          <p:cNvSpPr/>
          <p:nvPr/>
        </p:nvSpPr>
        <p:spPr>
          <a:xfrm>
            <a:off x="6401227" y="6474768"/>
            <a:ext cx="2390398" cy="307777"/>
          </a:xfrm>
          <a:prstGeom prst="rect">
            <a:avLst/>
          </a:prstGeom>
        </p:spPr>
        <p:txBody>
          <a:bodyPr wrap="none">
            <a:spAutoFit/>
          </a:bodyPr>
          <a:lstStyle/>
          <a:p>
            <a:r>
              <a:rPr lang="en-US" sz="1400" dirty="0">
                <a:solidFill>
                  <a:srgbClr val="0033CC"/>
                </a:solidFill>
                <a:latin typeface="Arial Black"/>
                <a:cs typeface="Arial Black"/>
              </a:rPr>
              <a:t>Clark and Farley, 1984</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4686" y="685800"/>
            <a:ext cx="8818339" cy="4709322"/>
          </a:xfrm>
          <a:prstGeom prst="rect">
            <a:avLst/>
          </a:prstGeom>
        </p:spPr>
      </p:pic>
      <p:sp>
        <p:nvSpPr>
          <p:cNvPr id="8" name="Text Box 3"/>
          <p:cNvSpPr txBox="1">
            <a:spLocks noChangeArrowheads="1"/>
          </p:cNvSpPr>
          <p:nvPr/>
        </p:nvSpPr>
        <p:spPr bwMode="auto">
          <a:xfrm>
            <a:off x="1337650" y="0"/>
            <a:ext cx="6463949" cy="461665"/>
          </a:xfrm>
          <a:prstGeom prst="rect">
            <a:avLst/>
          </a:prstGeom>
          <a:noFill/>
          <a:ln w="9525">
            <a:noFill/>
            <a:miter lim="800000"/>
            <a:headEnd/>
            <a:tailEnd/>
          </a:ln>
        </p:spPr>
        <p:txBody>
          <a:bodyPr wrap="none">
            <a:spAutoFit/>
          </a:bodyPr>
          <a:lstStyle/>
          <a:p>
            <a:pPr eaLnBrk="1" hangingPunct="1"/>
            <a:r>
              <a:rPr lang="en-US" sz="2400" b="0" dirty="0" smtClean="0">
                <a:solidFill>
                  <a:srgbClr val="DC0000"/>
                </a:solidFill>
                <a:effectLst>
                  <a:outerShdw blurRad="38100" dist="38100" dir="2700000" algn="tl">
                    <a:srgbClr val="000000">
                      <a:alpha val="43137"/>
                    </a:srgbClr>
                  </a:outerShdw>
                </a:effectLst>
                <a:latin typeface="Arial Black" charset="0"/>
              </a:rPr>
              <a:t>Nested Grids: Multi-Refinement Class</a:t>
            </a:r>
            <a:endParaRPr lang="en-US" sz="2400" b="0" dirty="0">
              <a:solidFill>
                <a:srgbClr val="0033CC"/>
              </a:solidFill>
              <a:effectLst>
                <a:outerShdw blurRad="38100" dist="38100" dir="2700000" algn="tl">
                  <a:srgbClr val="000000">
                    <a:alpha val="43137"/>
                  </a:srgbClr>
                </a:outerShdw>
              </a:effectLst>
              <a:latin typeface="Arial Black" charset="0"/>
            </a:endParaRPr>
          </a:p>
        </p:txBody>
      </p:sp>
      <p:sp>
        <p:nvSpPr>
          <p:cNvPr id="11" name="TextBox 10"/>
          <p:cNvSpPr txBox="1"/>
          <p:nvPr/>
        </p:nvSpPr>
        <p:spPr>
          <a:xfrm>
            <a:off x="380338" y="5410200"/>
            <a:ext cx="1737976" cy="1292662"/>
          </a:xfrm>
          <a:prstGeom prst="rect">
            <a:avLst/>
          </a:prstGeom>
          <a:solidFill>
            <a:srgbClr val="F7F7F7"/>
          </a:solidFill>
        </p:spPr>
        <p:txBody>
          <a:bodyPr wrap="none" rtlCol="0">
            <a:spAutoFit/>
          </a:bodyPr>
          <a:lstStyle/>
          <a:p>
            <a:pPr algn="l">
              <a:lnSpc>
                <a:spcPct val="150000"/>
              </a:lnSpc>
            </a:pPr>
            <a:r>
              <a:rPr lang="en-US" sz="1200" dirty="0" err="1" smtClean="0">
                <a:solidFill>
                  <a:srgbClr val="0033CC"/>
                </a:solidFill>
                <a:latin typeface="Arial" pitchFamily="34" charset="0"/>
                <a:cs typeface="Arial" pitchFamily="34" charset="0"/>
              </a:rPr>
              <a:t>Ngrids</a:t>
            </a:r>
            <a:r>
              <a:rPr lang="en-US" sz="1200" dirty="0" smtClean="0">
                <a:solidFill>
                  <a:srgbClr val="0033CC"/>
                </a:solidFill>
                <a:latin typeface="Arial" pitchFamily="34" charset="0"/>
                <a:cs typeface="Arial" pitchFamily="34" charset="0"/>
              </a:rPr>
              <a:t> = 4</a:t>
            </a:r>
          </a:p>
          <a:p>
            <a:pPr algn="l"/>
            <a:r>
              <a:rPr lang="en-US" sz="1200" dirty="0" err="1" smtClean="0">
                <a:solidFill>
                  <a:srgbClr val="0033CC"/>
                </a:solidFill>
                <a:latin typeface="Arial" pitchFamily="34" charset="0"/>
                <a:cs typeface="Arial" pitchFamily="34" charset="0"/>
              </a:rPr>
              <a:t>NestLayers</a:t>
            </a:r>
            <a:r>
              <a:rPr lang="en-US" sz="1200" dirty="0" smtClean="0">
                <a:solidFill>
                  <a:srgbClr val="0033CC"/>
                </a:solidFill>
                <a:latin typeface="Arial" pitchFamily="34" charset="0"/>
                <a:cs typeface="Arial" pitchFamily="34" charset="0"/>
              </a:rPr>
              <a:t> = 3</a:t>
            </a:r>
          </a:p>
          <a:p>
            <a:pPr algn="l"/>
            <a:r>
              <a:rPr lang="en-US" sz="1200" dirty="0" err="1" smtClean="0">
                <a:solidFill>
                  <a:srgbClr val="0033CC"/>
                </a:solidFill>
                <a:latin typeface="Arial" pitchFamily="34" charset="0"/>
                <a:cs typeface="Arial" pitchFamily="34" charset="0"/>
              </a:rPr>
              <a:t>GridsInLayer</a:t>
            </a:r>
            <a:r>
              <a:rPr lang="en-US" sz="1200" dirty="0" smtClean="0">
                <a:solidFill>
                  <a:srgbClr val="0033CC"/>
                </a:solidFill>
                <a:latin typeface="Arial" pitchFamily="34" charset="0"/>
                <a:cs typeface="Arial" pitchFamily="34" charset="0"/>
              </a:rPr>
              <a:t> = 1  2  1</a:t>
            </a:r>
          </a:p>
          <a:p>
            <a:pPr algn="l"/>
            <a:r>
              <a:rPr lang="en-US" sz="1200" dirty="0" err="1" smtClean="0">
                <a:solidFill>
                  <a:srgbClr val="0033CC"/>
                </a:solidFill>
                <a:latin typeface="Arial" pitchFamily="34" charset="0"/>
                <a:cs typeface="Arial" pitchFamily="34" charset="0"/>
              </a:rPr>
              <a:t>Ncontact</a:t>
            </a:r>
            <a:r>
              <a:rPr lang="en-US" sz="1200" dirty="0" smtClean="0">
                <a:solidFill>
                  <a:srgbClr val="0033CC"/>
                </a:solidFill>
                <a:latin typeface="Arial" pitchFamily="34" charset="0"/>
                <a:cs typeface="Arial" pitchFamily="34" charset="0"/>
              </a:rPr>
              <a:t> = 6</a:t>
            </a:r>
          </a:p>
          <a:p>
            <a:pPr algn="l"/>
            <a:r>
              <a:rPr lang="en-US" sz="1200" dirty="0" smtClean="0">
                <a:solidFill>
                  <a:srgbClr val="000000"/>
                </a:solidFill>
                <a:latin typeface="Arial" pitchFamily="34" charset="0"/>
                <a:cs typeface="Arial" pitchFamily="34" charset="0"/>
              </a:rPr>
              <a:t>Donor Grid = </a:t>
            </a:r>
            <a:r>
              <a:rPr lang="en-US" sz="1200" dirty="0" smtClean="0">
                <a:solidFill>
                  <a:srgbClr val="0033CC"/>
                </a:solidFill>
                <a:latin typeface="Arial" pitchFamily="34" charset="0"/>
                <a:cs typeface="Arial" pitchFamily="34" charset="0"/>
              </a:rPr>
              <a:t>blue</a:t>
            </a:r>
          </a:p>
          <a:p>
            <a:pPr algn="l"/>
            <a:r>
              <a:rPr lang="en-US" sz="1200" dirty="0" smtClean="0">
                <a:solidFill>
                  <a:srgbClr val="000000"/>
                </a:solidFill>
                <a:latin typeface="Arial" pitchFamily="34" charset="0"/>
                <a:cs typeface="Arial" pitchFamily="34" charset="0"/>
              </a:rPr>
              <a:t>Receiver Grid = </a:t>
            </a:r>
            <a:r>
              <a:rPr lang="en-US" sz="1200" dirty="0" smtClean="0">
                <a:solidFill>
                  <a:srgbClr val="FF0000"/>
                </a:solidFill>
                <a:latin typeface="Arial" pitchFamily="34" charset="0"/>
                <a:cs typeface="Arial" pitchFamily="34" charset="0"/>
              </a:rPr>
              <a:t>red</a:t>
            </a:r>
            <a:endParaRPr lang="en-US" sz="1200" dirty="0">
              <a:solidFill>
                <a:srgbClr val="FF0000"/>
              </a:solidFill>
              <a:latin typeface="Arial" pitchFamily="34" charset="0"/>
              <a:cs typeface="Arial" pitchFamily="34" charset="0"/>
            </a:endParaRPr>
          </a:p>
        </p:txBody>
      </p:sp>
      <p:grpSp>
        <p:nvGrpSpPr>
          <p:cNvPr id="14" name="Group 13"/>
          <p:cNvGrpSpPr/>
          <p:nvPr/>
        </p:nvGrpSpPr>
        <p:grpSpPr>
          <a:xfrm>
            <a:off x="381000" y="2265076"/>
            <a:ext cx="8458200" cy="4437786"/>
            <a:chOff x="381000" y="2265076"/>
            <a:chExt cx="8458200" cy="4437786"/>
          </a:xfrm>
        </p:grpSpPr>
        <p:sp>
          <p:nvSpPr>
            <p:cNvPr id="4" name="Rectangle 3"/>
            <p:cNvSpPr/>
            <p:nvPr/>
          </p:nvSpPr>
          <p:spPr bwMode="auto">
            <a:xfrm>
              <a:off x="2148840" y="2265076"/>
              <a:ext cx="1594769" cy="1374236"/>
            </a:xfrm>
            <a:prstGeom prst="rect">
              <a:avLst/>
            </a:prstGeom>
            <a:noFill/>
            <a:ln w="28575" cap="flat" cmpd="sng" algn="ctr">
              <a:solidFill>
                <a:srgbClr val="1E1E1E"/>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900" b="1" i="0" u="sng" strike="noStrike" cap="none" normalizeH="0" baseline="0" smtClean="0">
                <a:ln>
                  <a:noFill/>
                </a:ln>
                <a:solidFill>
                  <a:schemeClr val="tx1"/>
                </a:solidFill>
                <a:effectLst/>
                <a:latin typeface="Lucida Console" pitchFamily="49" charset="0"/>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78036" y="2590800"/>
              <a:ext cx="4661164" cy="4023368"/>
            </a:xfrm>
            <a:prstGeom prst="rect">
              <a:avLst/>
            </a:prstGeom>
          </p:spPr>
        </p:pic>
        <p:cxnSp>
          <p:nvCxnSpPr>
            <p:cNvPr id="9" name="Straight Connector 8"/>
            <p:cNvCxnSpPr/>
            <p:nvPr/>
          </p:nvCxnSpPr>
          <p:spPr bwMode="auto">
            <a:xfrm>
              <a:off x="3743609" y="2265076"/>
              <a:ext cx="5095591" cy="325724"/>
            </a:xfrm>
            <a:prstGeom prst="line">
              <a:avLst/>
            </a:prstGeom>
            <a:solidFill>
              <a:srgbClr val="80837D"/>
            </a:solidFill>
            <a:ln w="28575" cap="flat" cmpd="sng" algn="ctr">
              <a:solidFill>
                <a:srgbClr val="1E1E1E"/>
              </a:solidFill>
              <a:prstDash val="solid"/>
              <a:round/>
              <a:headEnd type="none" w="med" len="med"/>
              <a:tailEnd type="none" w="med" len="med"/>
            </a:ln>
            <a:effectLst/>
          </p:spPr>
        </p:cxnSp>
        <p:cxnSp>
          <p:nvCxnSpPr>
            <p:cNvPr id="10" name="Straight Connector 9"/>
            <p:cNvCxnSpPr/>
            <p:nvPr/>
          </p:nvCxnSpPr>
          <p:spPr bwMode="auto">
            <a:xfrm>
              <a:off x="2148840" y="3639312"/>
              <a:ext cx="2029196" cy="2974856"/>
            </a:xfrm>
            <a:prstGeom prst="line">
              <a:avLst/>
            </a:prstGeom>
            <a:solidFill>
              <a:srgbClr val="80837D"/>
            </a:solidFill>
            <a:ln w="28575" cap="flat" cmpd="sng" algn="ctr">
              <a:solidFill>
                <a:srgbClr val="1E1E1E"/>
              </a:solidFill>
              <a:prstDash val="solid"/>
              <a:round/>
              <a:headEnd type="none" w="med" len="med"/>
              <a:tailEnd type="none" w="med" len="med"/>
            </a:ln>
            <a:effectLst/>
          </p:spPr>
        </p:cxnSp>
        <p:sp>
          <p:nvSpPr>
            <p:cNvPr id="12" name="TextBox 11"/>
            <p:cNvSpPr txBox="1"/>
            <p:nvPr/>
          </p:nvSpPr>
          <p:spPr>
            <a:xfrm>
              <a:off x="381000" y="5410200"/>
              <a:ext cx="1778051" cy="1292662"/>
            </a:xfrm>
            <a:prstGeom prst="rect">
              <a:avLst/>
            </a:prstGeom>
            <a:solidFill>
              <a:srgbClr val="F7F7F7"/>
            </a:solidFill>
          </p:spPr>
          <p:txBody>
            <a:bodyPr wrap="none" rtlCol="0">
              <a:spAutoFit/>
            </a:bodyPr>
            <a:lstStyle/>
            <a:p>
              <a:pPr algn="l">
                <a:lnSpc>
                  <a:spcPct val="150000"/>
                </a:lnSpc>
              </a:pPr>
              <a:r>
                <a:rPr lang="en-US" sz="1200" dirty="0" err="1" smtClean="0">
                  <a:solidFill>
                    <a:srgbClr val="0033CC"/>
                  </a:solidFill>
                  <a:latin typeface="Arial" pitchFamily="34" charset="0"/>
                  <a:cs typeface="Arial" pitchFamily="34" charset="0"/>
                </a:rPr>
                <a:t>Ngrids</a:t>
              </a:r>
              <a:r>
                <a:rPr lang="en-US" sz="1200" dirty="0" smtClean="0">
                  <a:solidFill>
                    <a:srgbClr val="0033CC"/>
                  </a:solidFill>
                  <a:latin typeface="Arial" pitchFamily="34" charset="0"/>
                  <a:cs typeface="Arial" pitchFamily="34" charset="0"/>
                </a:rPr>
                <a:t> = 4</a:t>
              </a:r>
            </a:p>
            <a:p>
              <a:pPr algn="l"/>
              <a:r>
                <a:rPr lang="en-US" sz="1200" dirty="0" err="1" smtClean="0">
                  <a:solidFill>
                    <a:srgbClr val="0033CC"/>
                  </a:solidFill>
                  <a:latin typeface="Arial" pitchFamily="34" charset="0"/>
                  <a:cs typeface="Arial" pitchFamily="34" charset="0"/>
                </a:rPr>
                <a:t>NestLayers</a:t>
              </a:r>
              <a:r>
                <a:rPr lang="en-US" sz="1200" dirty="0" smtClean="0">
                  <a:solidFill>
                    <a:srgbClr val="0033CC"/>
                  </a:solidFill>
                  <a:latin typeface="Arial" pitchFamily="34" charset="0"/>
                  <a:cs typeface="Arial" pitchFamily="34" charset="0"/>
                </a:rPr>
                <a:t> = 3</a:t>
              </a:r>
            </a:p>
            <a:p>
              <a:pPr algn="l"/>
              <a:r>
                <a:rPr lang="en-US" sz="1200" dirty="0" err="1" smtClean="0">
                  <a:solidFill>
                    <a:srgbClr val="0033CC"/>
                  </a:solidFill>
                  <a:latin typeface="Arial" pitchFamily="34" charset="0"/>
                  <a:cs typeface="Arial" pitchFamily="34" charset="0"/>
                </a:rPr>
                <a:t>GridsInLayer</a:t>
              </a:r>
              <a:r>
                <a:rPr lang="en-US" sz="1200" dirty="0" smtClean="0">
                  <a:solidFill>
                    <a:srgbClr val="0033CC"/>
                  </a:solidFill>
                  <a:latin typeface="Arial" pitchFamily="34" charset="0"/>
                  <a:cs typeface="Arial" pitchFamily="34" charset="0"/>
                </a:rPr>
                <a:t> = 1  2  1</a:t>
              </a:r>
            </a:p>
            <a:p>
              <a:pPr algn="l"/>
              <a:r>
                <a:rPr lang="en-US" sz="1200" dirty="0" err="1" smtClean="0">
                  <a:solidFill>
                    <a:srgbClr val="0033CC"/>
                  </a:solidFill>
                  <a:latin typeface="Arial" pitchFamily="34" charset="0"/>
                  <a:cs typeface="Arial" pitchFamily="34" charset="0"/>
                </a:rPr>
                <a:t>Ncontact</a:t>
              </a:r>
              <a:r>
                <a:rPr lang="en-US" sz="1200" dirty="0" smtClean="0">
                  <a:solidFill>
                    <a:srgbClr val="0033CC"/>
                  </a:solidFill>
                  <a:latin typeface="Arial" pitchFamily="34" charset="0"/>
                  <a:cs typeface="Arial" pitchFamily="34" charset="0"/>
                </a:rPr>
                <a:t> = 6</a:t>
              </a:r>
            </a:p>
            <a:p>
              <a:pPr algn="l"/>
              <a:r>
                <a:rPr lang="en-US" sz="1200" dirty="0" smtClean="0">
                  <a:solidFill>
                    <a:srgbClr val="000000"/>
                  </a:solidFill>
                  <a:latin typeface="Arial" pitchFamily="34" charset="0"/>
                  <a:cs typeface="Arial" pitchFamily="34" charset="0"/>
                </a:rPr>
                <a:t>Donor Grid = </a:t>
              </a:r>
              <a:r>
                <a:rPr lang="en-US" sz="1200" dirty="0" smtClean="0">
                  <a:solidFill>
                    <a:srgbClr val="FF0000"/>
                  </a:solidFill>
                  <a:latin typeface="Arial" pitchFamily="34" charset="0"/>
                  <a:cs typeface="Arial" pitchFamily="34" charset="0"/>
                </a:rPr>
                <a:t>red</a:t>
              </a:r>
            </a:p>
            <a:p>
              <a:pPr algn="l"/>
              <a:r>
                <a:rPr lang="en-US" sz="1200" dirty="0" smtClean="0">
                  <a:solidFill>
                    <a:srgbClr val="000000"/>
                  </a:solidFill>
                  <a:latin typeface="Arial" pitchFamily="34" charset="0"/>
                  <a:cs typeface="Arial" pitchFamily="34" charset="0"/>
                </a:rPr>
                <a:t>Receiver Grid = </a:t>
              </a:r>
              <a:r>
                <a:rPr lang="en-US" sz="1200" dirty="0" smtClean="0">
                  <a:solidFill>
                    <a:srgbClr val="009A46"/>
                  </a:solidFill>
                  <a:latin typeface="Arial" pitchFamily="34" charset="0"/>
                  <a:cs typeface="Arial" pitchFamily="34" charset="0"/>
                </a:rPr>
                <a:t>green</a:t>
              </a:r>
              <a:endParaRPr lang="en-US" sz="1200" dirty="0">
                <a:solidFill>
                  <a:srgbClr val="009A46"/>
                </a:solidFill>
                <a:latin typeface="Arial" pitchFamily="34" charset="0"/>
                <a:cs typeface="Arial" pitchFamily="34" charset="0"/>
              </a:endParaRPr>
            </a:p>
          </p:txBody>
        </p:sp>
      </p:gr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6304" y="685800"/>
            <a:ext cx="8818339" cy="4709322"/>
          </a:xfrm>
          <a:prstGeom prst="rect">
            <a:avLst/>
          </a:prstGeom>
        </p:spPr>
      </p:pic>
      <p:sp>
        <p:nvSpPr>
          <p:cNvPr id="8" name="Text Box 3"/>
          <p:cNvSpPr txBox="1">
            <a:spLocks noChangeArrowheads="1"/>
          </p:cNvSpPr>
          <p:nvPr/>
        </p:nvSpPr>
        <p:spPr bwMode="auto">
          <a:xfrm>
            <a:off x="1337650" y="0"/>
            <a:ext cx="6463949" cy="461665"/>
          </a:xfrm>
          <a:prstGeom prst="rect">
            <a:avLst/>
          </a:prstGeom>
          <a:noFill/>
          <a:ln w="9525">
            <a:noFill/>
            <a:miter lim="800000"/>
            <a:headEnd/>
            <a:tailEnd/>
          </a:ln>
        </p:spPr>
        <p:txBody>
          <a:bodyPr wrap="none">
            <a:spAutoFit/>
          </a:bodyPr>
          <a:lstStyle/>
          <a:p>
            <a:pPr eaLnBrk="1" hangingPunct="1"/>
            <a:r>
              <a:rPr lang="en-US" sz="2400" b="0" dirty="0" smtClean="0">
                <a:solidFill>
                  <a:srgbClr val="DC0000"/>
                </a:solidFill>
                <a:effectLst>
                  <a:outerShdw blurRad="38100" dist="38100" dir="2700000" algn="tl">
                    <a:srgbClr val="000000">
                      <a:alpha val="43137"/>
                    </a:srgbClr>
                  </a:outerShdw>
                </a:effectLst>
                <a:latin typeface="Arial Black" charset="0"/>
              </a:rPr>
              <a:t>Nested Grids: Multi-Refinement Class</a:t>
            </a:r>
            <a:endParaRPr lang="en-US" sz="2400" b="0" dirty="0">
              <a:solidFill>
                <a:srgbClr val="0033CC"/>
              </a:solidFill>
              <a:effectLst>
                <a:outerShdw blurRad="38100" dist="38100" dir="2700000" algn="tl">
                  <a:srgbClr val="000000">
                    <a:alpha val="43137"/>
                  </a:srgbClr>
                </a:outerShdw>
              </a:effectLst>
              <a:latin typeface="Arial Black" charset="0"/>
            </a:endParaRPr>
          </a:p>
        </p:txBody>
      </p:sp>
      <p:sp>
        <p:nvSpPr>
          <p:cNvPr id="9" name="TextBox 8"/>
          <p:cNvSpPr txBox="1"/>
          <p:nvPr/>
        </p:nvSpPr>
        <p:spPr>
          <a:xfrm>
            <a:off x="380338" y="5410200"/>
            <a:ext cx="1737976" cy="1292662"/>
          </a:xfrm>
          <a:prstGeom prst="rect">
            <a:avLst/>
          </a:prstGeom>
          <a:solidFill>
            <a:srgbClr val="F7F7F7"/>
          </a:solidFill>
        </p:spPr>
        <p:txBody>
          <a:bodyPr wrap="none" rtlCol="0">
            <a:spAutoFit/>
          </a:bodyPr>
          <a:lstStyle/>
          <a:p>
            <a:pPr algn="l">
              <a:lnSpc>
                <a:spcPct val="150000"/>
              </a:lnSpc>
            </a:pPr>
            <a:r>
              <a:rPr lang="en-US" sz="1200" dirty="0" err="1" smtClean="0">
                <a:solidFill>
                  <a:srgbClr val="0033CC"/>
                </a:solidFill>
                <a:latin typeface="Arial" pitchFamily="34" charset="0"/>
                <a:cs typeface="Arial" pitchFamily="34" charset="0"/>
              </a:rPr>
              <a:t>Ngrids</a:t>
            </a:r>
            <a:r>
              <a:rPr lang="en-US" sz="1200" dirty="0" smtClean="0">
                <a:solidFill>
                  <a:srgbClr val="0033CC"/>
                </a:solidFill>
                <a:latin typeface="Arial" pitchFamily="34" charset="0"/>
                <a:cs typeface="Arial" pitchFamily="34" charset="0"/>
              </a:rPr>
              <a:t> = 4</a:t>
            </a:r>
          </a:p>
          <a:p>
            <a:pPr algn="l"/>
            <a:r>
              <a:rPr lang="en-US" sz="1200" dirty="0" err="1" smtClean="0">
                <a:solidFill>
                  <a:srgbClr val="0033CC"/>
                </a:solidFill>
                <a:latin typeface="Arial" pitchFamily="34" charset="0"/>
                <a:cs typeface="Arial" pitchFamily="34" charset="0"/>
              </a:rPr>
              <a:t>NestLayers</a:t>
            </a:r>
            <a:r>
              <a:rPr lang="en-US" sz="1200" dirty="0" smtClean="0">
                <a:solidFill>
                  <a:srgbClr val="0033CC"/>
                </a:solidFill>
                <a:latin typeface="Arial" pitchFamily="34" charset="0"/>
                <a:cs typeface="Arial" pitchFamily="34" charset="0"/>
              </a:rPr>
              <a:t> = 3</a:t>
            </a:r>
          </a:p>
          <a:p>
            <a:pPr algn="l"/>
            <a:r>
              <a:rPr lang="en-US" sz="1200" dirty="0" err="1" smtClean="0">
                <a:solidFill>
                  <a:srgbClr val="0033CC"/>
                </a:solidFill>
                <a:latin typeface="Arial" pitchFamily="34" charset="0"/>
                <a:cs typeface="Arial" pitchFamily="34" charset="0"/>
              </a:rPr>
              <a:t>GridsInLayer</a:t>
            </a:r>
            <a:r>
              <a:rPr lang="en-US" sz="1200" dirty="0" smtClean="0">
                <a:solidFill>
                  <a:srgbClr val="0033CC"/>
                </a:solidFill>
                <a:latin typeface="Arial" pitchFamily="34" charset="0"/>
                <a:cs typeface="Arial" pitchFamily="34" charset="0"/>
              </a:rPr>
              <a:t> = 1  2  1</a:t>
            </a:r>
          </a:p>
          <a:p>
            <a:pPr algn="l"/>
            <a:r>
              <a:rPr lang="en-US" sz="1200" dirty="0" err="1" smtClean="0">
                <a:solidFill>
                  <a:srgbClr val="0033CC"/>
                </a:solidFill>
                <a:latin typeface="Arial" pitchFamily="34" charset="0"/>
                <a:cs typeface="Arial" pitchFamily="34" charset="0"/>
              </a:rPr>
              <a:t>Ncontact</a:t>
            </a:r>
            <a:r>
              <a:rPr lang="en-US" sz="1200" dirty="0" smtClean="0">
                <a:solidFill>
                  <a:srgbClr val="0033CC"/>
                </a:solidFill>
                <a:latin typeface="Arial" pitchFamily="34" charset="0"/>
                <a:cs typeface="Arial" pitchFamily="34" charset="0"/>
              </a:rPr>
              <a:t> = 6</a:t>
            </a:r>
          </a:p>
          <a:p>
            <a:pPr algn="l"/>
            <a:r>
              <a:rPr lang="en-US" sz="1200" dirty="0" smtClean="0">
                <a:solidFill>
                  <a:srgbClr val="000000"/>
                </a:solidFill>
                <a:latin typeface="Arial" pitchFamily="34" charset="0"/>
                <a:cs typeface="Arial" pitchFamily="34" charset="0"/>
              </a:rPr>
              <a:t>Donor Grid = </a:t>
            </a:r>
            <a:r>
              <a:rPr lang="en-US" sz="1200" dirty="0" smtClean="0">
                <a:solidFill>
                  <a:srgbClr val="FF0000"/>
                </a:solidFill>
                <a:latin typeface="Arial" pitchFamily="34" charset="0"/>
                <a:cs typeface="Arial" pitchFamily="34" charset="0"/>
              </a:rPr>
              <a:t>red</a:t>
            </a:r>
          </a:p>
          <a:p>
            <a:pPr algn="l"/>
            <a:r>
              <a:rPr lang="en-US" sz="1200" dirty="0" smtClean="0">
                <a:solidFill>
                  <a:srgbClr val="000000"/>
                </a:solidFill>
                <a:latin typeface="Arial" pitchFamily="34" charset="0"/>
                <a:cs typeface="Arial" pitchFamily="34" charset="0"/>
              </a:rPr>
              <a:t>Receiver Grid = </a:t>
            </a:r>
            <a:r>
              <a:rPr lang="en-US" sz="1200" dirty="0" smtClean="0">
                <a:solidFill>
                  <a:srgbClr val="0033CC"/>
                </a:solidFill>
                <a:latin typeface="Arial" pitchFamily="34" charset="0"/>
                <a:cs typeface="Arial" pitchFamily="34" charset="0"/>
              </a:rPr>
              <a:t>blue</a:t>
            </a:r>
            <a:endParaRPr lang="en-US" sz="1200" dirty="0">
              <a:solidFill>
                <a:srgbClr val="0033CC"/>
              </a:solidFill>
              <a:latin typeface="Arial" pitchFamily="34" charset="0"/>
              <a:cs typeface="Arial" pitchFamily="34" charset="0"/>
            </a:endParaRPr>
          </a:p>
        </p:txBody>
      </p:sp>
      <p:grpSp>
        <p:nvGrpSpPr>
          <p:cNvPr id="11" name="Group 10"/>
          <p:cNvGrpSpPr/>
          <p:nvPr/>
        </p:nvGrpSpPr>
        <p:grpSpPr>
          <a:xfrm>
            <a:off x="381000" y="2265076"/>
            <a:ext cx="8458972" cy="4437786"/>
            <a:chOff x="381000" y="2265076"/>
            <a:chExt cx="8458972" cy="4437786"/>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78808" y="2587752"/>
              <a:ext cx="4661164" cy="4023368"/>
            </a:xfrm>
            <a:prstGeom prst="rect">
              <a:avLst/>
            </a:prstGeom>
          </p:spPr>
        </p:pic>
        <p:sp>
          <p:nvSpPr>
            <p:cNvPr id="5" name="Rectangle 4"/>
            <p:cNvSpPr/>
            <p:nvPr/>
          </p:nvSpPr>
          <p:spPr bwMode="auto">
            <a:xfrm>
              <a:off x="2148840" y="2265076"/>
              <a:ext cx="1594769" cy="1374236"/>
            </a:xfrm>
            <a:prstGeom prst="rect">
              <a:avLst/>
            </a:prstGeom>
            <a:noFill/>
            <a:ln w="28575" cap="flat" cmpd="sng" algn="ctr">
              <a:solidFill>
                <a:srgbClr val="1E1E1E"/>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900" b="1" i="0" u="sng" strike="noStrike" cap="none" normalizeH="0" baseline="0" smtClean="0">
                <a:ln>
                  <a:noFill/>
                </a:ln>
                <a:solidFill>
                  <a:schemeClr val="tx1"/>
                </a:solidFill>
                <a:effectLst/>
                <a:latin typeface="Lucida Console" pitchFamily="49" charset="0"/>
              </a:endParaRPr>
            </a:p>
          </p:txBody>
        </p:sp>
        <p:cxnSp>
          <p:nvCxnSpPr>
            <p:cNvPr id="6" name="Straight Connector 5"/>
            <p:cNvCxnSpPr/>
            <p:nvPr/>
          </p:nvCxnSpPr>
          <p:spPr bwMode="auto">
            <a:xfrm>
              <a:off x="3743609" y="2265076"/>
              <a:ext cx="5095591" cy="325724"/>
            </a:xfrm>
            <a:prstGeom prst="line">
              <a:avLst/>
            </a:prstGeom>
            <a:solidFill>
              <a:srgbClr val="80837D"/>
            </a:solidFill>
            <a:ln w="28575" cap="flat" cmpd="sng" algn="ctr">
              <a:solidFill>
                <a:srgbClr val="1E1E1E"/>
              </a:solidFill>
              <a:prstDash val="solid"/>
              <a:round/>
              <a:headEnd type="none" w="med" len="med"/>
              <a:tailEnd type="none" w="med" len="med"/>
            </a:ln>
            <a:effectLst/>
          </p:spPr>
        </p:cxnSp>
        <p:cxnSp>
          <p:nvCxnSpPr>
            <p:cNvPr id="7" name="Straight Connector 6"/>
            <p:cNvCxnSpPr/>
            <p:nvPr/>
          </p:nvCxnSpPr>
          <p:spPr bwMode="auto">
            <a:xfrm>
              <a:off x="2148840" y="3639312"/>
              <a:ext cx="2029196" cy="2974856"/>
            </a:xfrm>
            <a:prstGeom prst="line">
              <a:avLst/>
            </a:prstGeom>
            <a:solidFill>
              <a:srgbClr val="80837D"/>
            </a:solidFill>
            <a:ln w="28575" cap="flat" cmpd="sng" algn="ctr">
              <a:solidFill>
                <a:srgbClr val="1E1E1E"/>
              </a:solidFill>
              <a:prstDash val="solid"/>
              <a:round/>
              <a:headEnd type="none" w="med" len="med"/>
              <a:tailEnd type="none" w="med" len="med"/>
            </a:ln>
            <a:effectLst/>
          </p:spPr>
        </p:cxnSp>
        <p:sp>
          <p:nvSpPr>
            <p:cNvPr id="10" name="TextBox 9"/>
            <p:cNvSpPr txBox="1"/>
            <p:nvPr/>
          </p:nvSpPr>
          <p:spPr>
            <a:xfrm>
              <a:off x="381000" y="5410200"/>
              <a:ext cx="1737976" cy="1292662"/>
            </a:xfrm>
            <a:prstGeom prst="rect">
              <a:avLst/>
            </a:prstGeom>
            <a:solidFill>
              <a:srgbClr val="F7F7F7"/>
            </a:solidFill>
          </p:spPr>
          <p:txBody>
            <a:bodyPr wrap="none" rtlCol="0">
              <a:spAutoFit/>
            </a:bodyPr>
            <a:lstStyle/>
            <a:p>
              <a:pPr algn="l">
                <a:lnSpc>
                  <a:spcPct val="150000"/>
                </a:lnSpc>
              </a:pPr>
              <a:r>
                <a:rPr lang="en-US" sz="1200" dirty="0" err="1" smtClean="0">
                  <a:solidFill>
                    <a:srgbClr val="0033CC"/>
                  </a:solidFill>
                  <a:latin typeface="Arial" pitchFamily="34" charset="0"/>
                  <a:cs typeface="Arial" pitchFamily="34" charset="0"/>
                </a:rPr>
                <a:t>Ngrids</a:t>
              </a:r>
              <a:r>
                <a:rPr lang="en-US" sz="1200" dirty="0" smtClean="0">
                  <a:solidFill>
                    <a:srgbClr val="0033CC"/>
                  </a:solidFill>
                  <a:latin typeface="Arial" pitchFamily="34" charset="0"/>
                  <a:cs typeface="Arial" pitchFamily="34" charset="0"/>
                </a:rPr>
                <a:t> = 4</a:t>
              </a:r>
            </a:p>
            <a:p>
              <a:pPr algn="l"/>
              <a:r>
                <a:rPr lang="en-US" sz="1200" dirty="0" err="1" smtClean="0">
                  <a:solidFill>
                    <a:srgbClr val="0033CC"/>
                  </a:solidFill>
                  <a:latin typeface="Arial" pitchFamily="34" charset="0"/>
                  <a:cs typeface="Arial" pitchFamily="34" charset="0"/>
                </a:rPr>
                <a:t>NestLayers</a:t>
              </a:r>
              <a:r>
                <a:rPr lang="en-US" sz="1200" dirty="0" smtClean="0">
                  <a:solidFill>
                    <a:srgbClr val="0033CC"/>
                  </a:solidFill>
                  <a:latin typeface="Arial" pitchFamily="34" charset="0"/>
                  <a:cs typeface="Arial" pitchFamily="34" charset="0"/>
                </a:rPr>
                <a:t> = 3</a:t>
              </a:r>
            </a:p>
            <a:p>
              <a:pPr algn="l"/>
              <a:r>
                <a:rPr lang="en-US" sz="1200" dirty="0" err="1" smtClean="0">
                  <a:solidFill>
                    <a:srgbClr val="0033CC"/>
                  </a:solidFill>
                  <a:latin typeface="Arial" pitchFamily="34" charset="0"/>
                  <a:cs typeface="Arial" pitchFamily="34" charset="0"/>
                </a:rPr>
                <a:t>GridsInLayer</a:t>
              </a:r>
              <a:r>
                <a:rPr lang="en-US" sz="1200" dirty="0" smtClean="0">
                  <a:solidFill>
                    <a:srgbClr val="0033CC"/>
                  </a:solidFill>
                  <a:latin typeface="Arial" pitchFamily="34" charset="0"/>
                  <a:cs typeface="Arial" pitchFamily="34" charset="0"/>
                </a:rPr>
                <a:t> = 1  2  1</a:t>
              </a:r>
            </a:p>
            <a:p>
              <a:pPr algn="l"/>
              <a:r>
                <a:rPr lang="en-US" sz="1200" dirty="0" err="1" smtClean="0">
                  <a:solidFill>
                    <a:srgbClr val="0033CC"/>
                  </a:solidFill>
                  <a:latin typeface="Arial" pitchFamily="34" charset="0"/>
                  <a:cs typeface="Arial" pitchFamily="34" charset="0"/>
                </a:rPr>
                <a:t>Ncontact</a:t>
              </a:r>
              <a:r>
                <a:rPr lang="en-US" sz="1200" dirty="0" smtClean="0">
                  <a:solidFill>
                    <a:srgbClr val="0033CC"/>
                  </a:solidFill>
                  <a:latin typeface="Arial" pitchFamily="34" charset="0"/>
                  <a:cs typeface="Arial" pitchFamily="34" charset="0"/>
                </a:rPr>
                <a:t> = 6</a:t>
              </a:r>
            </a:p>
            <a:p>
              <a:pPr algn="l"/>
              <a:r>
                <a:rPr lang="en-US" sz="1200" dirty="0" smtClean="0">
                  <a:solidFill>
                    <a:srgbClr val="000000"/>
                  </a:solidFill>
                  <a:latin typeface="Arial" pitchFamily="34" charset="0"/>
                  <a:cs typeface="Arial" pitchFamily="34" charset="0"/>
                </a:rPr>
                <a:t>Donor Grid = </a:t>
              </a:r>
              <a:r>
                <a:rPr lang="en-US" sz="1200" dirty="0" smtClean="0">
                  <a:solidFill>
                    <a:srgbClr val="009A46"/>
                  </a:solidFill>
                  <a:latin typeface="Arial" pitchFamily="34" charset="0"/>
                  <a:cs typeface="Arial" pitchFamily="34" charset="0"/>
                </a:rPr>
                <a:t>green</a:t>
              </a:r>
            </a:p>
            <a:p>
              <a:pPr algn="l"/>
              <a:r>
                <a:rPr lang="en-US" sz="1200" dirty="0" smtClean="0">
                  <a:solidFill>
                    <a:srgbClr val="000000"/>
                  </a:solidFill>
                  <a:latin typeface="Arial" pitchFamily="34" charset="0"/>
                  <a:cs typeface="Arial" pitchFamily="34" charset="0"/>
                </a:rPr>
                <a:t>Receiver Grid = </a:t>
              </a:r>
              <a:r>
                <a:rPr lang="en-US" sz="1200" dirty="0" smtClean="0">
                  <a:solidFill>
                    <a:srgbClr val="FF0000"/>
                  </a:solidFill>
                  <a:latin typeface="Arial" pitchFamily="34" charset="0"/>
                  <a:cs typeface="Arial" pitchFamily="34" charset="0"/>
                </a:rPr>
                <a:t>red</a:t>
              </a:r>
              <a:endParaRPr lang="en-US" sz="1200" dirty="0">
                <a:solidFill>
                  <a:srgbClr val="FF0000"/>
                </a:solidFill>
                <a:latin typeface="Arial" pitchFamily="34" charset="0"/>
                <a:cs typeface="Arial" pitchFamily="34" charset="0"/>
              </a:endParaRPr>
            </a:p>
          </p:txBody>
        </p:sp>
      </p:gr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pic>
        <p:nvPicPr>
          <p:cNvPr id="3" name="Picture 2" descr="ESPRESSO_nesting.png"/>
          <p:cNvPicPr>
            <a:picLocks noChangeAspect="1"/>
          </p:cNvPicPr>
          <p:nvPr/>
        </p:nvPicPr>
        <p:blipFill>
          <a:blip r:embed="rId2" cstate="print"/>
          <a:stretch>
            <a:fillRect/>
          </a:stretch>
        </p:blipFill>
        <p:spPr>
          <a:xfrm>
            <a:off x="1593099" y="990600"/>
            <a:ext cx="5957801" cy="5562600"/>
          </a:xfrm>
          <a:prstGeom prst="rect">
            <a:avLst/>
          </a:prstGeom>
        </p:spPr>
      </p:pic>
      <p:sp>
        <p:nvSpPr>
          <p:cNvPr id="4" name="Rectangle 3"/>
          <p:cNvSpPr/>
          <p:nvPr/>
        </p:nvSpPr>
        <p:spPr>
          <a:xfrm>
            <a:off x="2895600" y="2971800"/>
            <a:ext cx="1676400" cy="2133600"/>
          </a:xfrm>
          <a:prstGeom prst="rect">
            <a:avLst/>
          </a:prstGeom>
          <a:noFill/>
          <a:ln>
            <a:solidFill>
              <a:srgbClr val="FF0000"/>
            </a:solidFill>
          </a:ln>
        </p:spPr>
        <p:style>
          <a:lnRef idx="2">
            <a:schemeClr val="accent1">
              <a:shade val="50000"/>
            </a:schemeClr>
          </a:lnRef>
          <a:fillRef idx="1001">
            <a:schemeClr val="lt1"/>
          </a:fillRef>
          <a:effectRef idx="0">
            <a:schemeClr val="accent1"/>
          </a:effectRef>
          <a:fontRef idx="minor">
            <a:schemeClr val="lt1"/>
          </a:fontRef>
        </p:style>
        <p:txBody>
          <a:bodyPr rtlCol="0" anchor="ctr"/>
          <a:lstStyle/>
          <a:p>
            <a:pPr algn="ctr"/>
            <a:endParaRPr lang="en-US"/>
          </a:p>
        </p:txBody>
      </p:sp>
      <p:pic>
        <p:nvPicPr>
          <p:cNvPr id="5" name="Picture 4" descr="Delaware_Chesapeake_zoom.png"/>
          <p:cNvPicPr>
            <a:picLocks noChangeAspect="1"/>
          </p:cNvPicPr>
          <p:nvPr/>
        </p:nvPicPr>
        <p:blipFill>
          <a:blip r:embed="rId3" cstate="print"/>
          <a:stretch>
            <a:fillRect/>
          </a:stretch>
        </p:blipFill>
        <p:spPr>
          <a:xfrm>
            <a:off x="2188937" y="990600"/>
            <a:ext cx="4766125" cy="5559552"/>
          </a:xfrm>
          <a:prstGeom prst="rect">
            <a:avLst/>
          </a:prstGeom>
        </p:spPr>
      </p:pic>
      <p:sp>
        <p:nvSpPr>
          <p:cNvPr id="6" name="Rectangle 5"/>
          <p:cNvSpPr/>
          <p:nvPr/>
        </p:nvSpPr>
        <p:spPr>
          <a:xfrm>
            <a:off x="5334000" y="1676400"/>
            <a:ext cx="685800" cy="609600"/>
          </a:xfrm>
          <a:prstGeom prst="rect">
            <a:avLst/>
          </a:prstGeom>
          <a:noFill/>
          <a:ln>
            <a:solidFill>
              <a:schemeClr val="tx1"/>
            </a:solidFill>
          </a:ln>
        </p:spPr>
        <p:style>
          <a:lnRef idx="2">
            <a:schemeClr val="accent1">
              <a:shade val="50000"/>
            </a:schemeClr>
          </a:lnRef>
          <a:fillRef idx="1001">
            <a:schemeClr val="lt1"/>
          </a:fillRef>
          <a:effectRef idx="0">
            <a:schemeClr val="accent1"/>
          </a:effectRef>
          <a:fontRef idx="minor">
            <a:schemeClr val="lt1"/>
          </a:fontRef>
        </p:style>
        <p:txBody>
          <a:bodyPr rtlCol="0" anchor="ctr"/>
          <a:lstStyle/>
          <a:p>
            <a:pPr algn="ctr"/>
            <a:endParaRPr lang="en-US"/>
          </a:p>
        </p:txBody>
      </p:sp>
      <p:pic>
        <p:nvPicPr>
          <p:cNvPr id="7" name="Picture 6" descr="Delaware_contact_zoom.png"/>
          <p:cNvPicPr>
            <a:picLocks noChangeAspect="1"/>
          </p:cNvPicPr>
          <p:nvPr/>
        </p:nvPicPr>
        <p:blipFill>
          <a:blip r:embed="rId4" cstate="print"/>
          <a:stretch>
            <a:fillRect/>
          </a:stretch>
        </p:blipFill>
        <p:spPr>
          <a:xfrm>
            <a:off x="1524000" y="990600"/>
            <a:ext cx="6161307" cy="5559552"/>
          </a:xfrm>
          <a:prstGeom prst="rect">
            <a:avLst/>
          </a:prstGeom>
        </p:spPr>
      </p:pic>
      <p:sp>
        <p:nvSpPr>
          <p:cNvPr id="8" name="Rectangle 7"/>
          <p:cNvSpPr/>
          <p:nvPr/>
        </p:nvSpPr>
        <p:spPr>
          <a:xfrm>
            <a:off x="4419600" y="4419600"/>
            <a:ext cx="609600" cy="762000"/>
          </a:xfrm>
          <a:prstGeom prst="rect">
            <a:avLst/>
          </a:prstGeom>
          <a:noFill/>
          <a:ln>
            <a:solidFill>
              <a:schemeClr val="tx1"/>
            </a:solidFill>
          </a:ln>
        </p:spPr>
        <p:style>
          <a:lnRef idx="2">
            <a:schemeClr val="accent1">
              <a:shade val="50000"/>
            </a:schemeClr>
          </a:lnRef>
          <a:fillRef idx="1001">
            <a:schemeClr val="lt1"/>
          </a:fillRef>
          <a:effectRef idx="0">
            <a:schemeClr val="accent1"/>
          </a:effectRef>
          <a:fontRef idx="minor">
            <a:schemeClr val="lt1"/>
          </a:fontRef>
        </p:style>
        <p:txBody>
          <a:bodyPr rtlCol="0" anchor="ctr"/>
          <a:lstStyle/>
          <a:p>
            <a:pPr algn="ctr"/>
            <a:endParaRPr lang="en-US"/>
          </a:p>
        </p:txBody>
      </p:sp>
      <p:pic>
        <p:nvPicPr>
          <p:cNvPr id="9" name="Picture 8" descr="Chesapeake_contact_zoom.png"/>
          <p:cNvPicPr>
            <a:picLocks noChangeAspect="1"/>
          </p:cNvPicPr>
          <p:nvPr/>
        </p:nvPicPr>
        <p:blipFill>
          <a:blip r:embed="rId5" cstate="print"/>
          <a:stretch>
            <a:fillRect/>
          </a:stretch>
        </p:blipFill>
        <p:spPr>
          <a:xfrm>
            <a:off x="2252894" y="990600"/>
            <a:ext cx="4638212" cy="5559552"/>
          </a:xfrm>
          <a:prstGeom prst="rect">
            <a:avLst/>
          </a:prstGeom>
        </p:spPr>
      </p:pic>
      <p:sp>
        <p:nvSpPr>
          <p:cNvPr id="10" name="Text Box 3"/>
          <p:cNvSpPr txBox="1">
            <a:spLocks noChangeArrowheads="1"/>
          </p:cNvSpPr>
          <p:nvPr/>
        </p:nvSpPr>
        <p:spPr bwMode="auto">
          <a:xfrm>
            <a:off x="542573" y="0"/>
            <a:ext cx="8054128" cy="738664"/>
          </a:xfrm>
          <a:prstGeom prst="rect">
            <a:avLst/>
          </a:prstGeom>
          <a:noFill/>
          <a:ln w="9525">
            <a:noFill/>
            <a:miter lim="800000"/>
            <a:headEnd/>
            <a:tailEnd/>
          </a:ln>
        </p:spPr>
        <p:txBody>
          <a:bodyPr wrap="none">
            <a:spAutoFit/>
          </a:bodyPr>
          <a:lstStyle/>
          <a:p>
            <a:pPr eaLnBrk="1" hangingPunct="1"/>
            <a:r>
              <a:rPr lang="en-US" sz="2400" b="0" dirty="0" smtClean="0">
                <a:solidFill>
                  <a:srgbClr val="DC0000"/>
                </a:solidFill>
                <a:effectLst>
                  <a:outerShdw blurRad="38100" dist="38100" dir="2700000" algn="tl">
                    <a:srgbClr val="000000">
                      <a:alpha val="43137"/>
                    </a:srgbClr>
                  </a:outerShdw>
                </a:effectLst>
                <a:latin typeface="Arial Black" charset="0"/>
              </a:rPr>
              <a:t>Realistic Nesting Configuration: US East Coast</a:t>
            </a:r>
          </a:p>
          <a:p>
            <a:pPr eaLnBrk="1" hangingPunct="1"/>
            <a:r>
              <a:rPr lang="en-US" sz="1800" b="0" dirty="0" smtClean="0">
                <a:solidFill>
                  <a:srgbClr val="0033CC"/>
                </a:solidFill>
                <a:effectLst>
                  <a:outerShdw blurRad="38100" dist="38100" dir="2700000" algn="tl">
                    <a:srgbClr val="000000">
                      <a:alpha val="43137"/>
                    </a:srgbClr>
                  </a:outerShdw>
                </a:effectLst>
                <a:latin typeface="Arial Black" charset="0"/>
              </a:rPr>
              <a:t>(Complex Estuary Refinement-Composite Sub-Class)</a:t>
            </a:r>
            <a:endParaRPr lang="en-US" sz="1800" b="0" dirty="0">
              <a:solidFill>
                <a:srgbClr val="0033CC"/>
              </a:solidFill>
              <a:effectLst>
                <a:outerShdw blurRad="38100" dist="38100" dir="2700000" algn="tl">
                  <a:srgbClr val="000000">
                    <a:alpha val="43137"/>
                  </a:srgbClr>
                </a:outerShdw>
              </a:effectLst>
              <a:latin typeface="Arial Black" charset="0"/>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checkerboard(across)">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23" presetClass="entr" presetSubtype="16"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9" presetClass="exit" presetSubtype="0" fill="hold" grpId="1" nodeType="clickEffect">
                                  <p:stCondLst>
                                    <p:cond delay="0"/>
                                  </p:stCondLst>
                                  <p:childTnLst>
                                    <p:animEffect transition="out" filter="dissolve">
                                      <p:cBhvr>
                                        <p:cTn id="28" dur="500"/>
                                        <p:tgtEl>
                                          <p:spTgt spid="6"/>
                                        </p:tgtEl>
                                      </p:cBhvr>
                                    </p:animEffect>
                                    <p:set>
                                      <p:cBhvr>
                                        <p:cTn id="29" dur="1" fill="hold">
                                          <p:stCondLst>
                                            <p:cond delay="499"/>
                                          </p:stCondLst>
                                        </p:cTn>
                                        <p:tgtEl>
                                          <p:spTgt spid="6"/>
                                        </p:tgtEl>
                                        <p:attrNameLst>
                                          <p:attrName>style.visibility</p:attrName>
                                        </p:attrNameLst>
                                      </p:cBhvr>
                                      <p:to>
                                        <p:strVal val="hidden"/>
                                      </p:to>
                                    </p:set>
                                  </p:childTnLst>
                                </p:cTn>
                              </p:par>
                              <p:par>
                                <p:cTn id="30" presetID="9" presetClass="exit" presetSubtype="0" fill="hold" nodeType="withEffect">
                                  <p:stCondLst>
                                    <p:cond delay="0"/>
                                  </p:stCondLst>
                                  <p:childTnLst>
                                    <p:animEffect transition="out" filter="dissolve">
                                      <p:cBhvr>
                                        <p:cTn id="31" dur="500"/>
                                        <p:tgtEl>
                                          <p:spTgt spid="7"/>
                                        </p:tgtEl>
                                      </p:cBhvr>
                                    </p:animEffect>
                                    <p:set>
                                      <p:cBhvr>
                                        <p:cTn id="32" dur="1" fill="hold">
                                          <p:stCondLst>
                                            <p:cond delay="499"/>
                                          </p:stCondLst>
                                        </p:cTn>
                                        <p:tgtEl>
                                          <p:spTgt spid="7"/>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checkerboard(across)">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23" presetClass="entr" presetSubtype="16" fill="hold" nodeType="click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6" grpId="1" animBg="1"/>
      <p:bldP spid="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10" name="Text Box 3"/>
          <p:cNvSpPr txBox="1">
            <a:spLocks noChangeArrowheads="1"/>
          </p:cNvSpPr>
          <p:nvPr/>
        </p:nvSpPr>
        <p:spPr bwMode="auto">
          <a:xfrm>
            <a:off x="542573" y="0"/>
            <a:ext cx="8054128" cy="738664"/>
          </a:xfrm>
          <a:prstGeom prst="rect">
            <a:avLst/>
          </a:prstGeom>
          <a:noFill/>
          <a:ln w="9525">
            <a:noFill/>
            <a:miter lim="800000"/>
            <a:headEnd/>
            <a:tailEnd/>
          </a:ln>
        </p:spPr>
        <p:txBody>
          <a:bodyPr wrap="none">
            <a:spAutoFit/>
          </a:bodyPr>
          <a:lstStyle/>
          <a:p>
            <a:pPr eaLnBrk="1" hangingPunct="1"/>
            <a:r>
              <a:rPr lang="en-US" sz="2400" b="0" dirty="0" smtClean="0">
                <a:solidFill>
                  <a:srgbClr val="DC0000"/>
                </a:solidFill>
                <a:effectLst>
                  <a:outerShdw blurRad="38100" dist="38100" dir="2700000" algn="tl">
                    <a:srgbClr val="000000">
                      <a:alpha val="43137"/>
                    </a:srgbClr>
                  </a:outerShdw>
                </a:effectLst>
                <a:latin typeface="Arial Black" charset="0"/>
              </a:rPr>
              <a:t>Realistic Nesting Configuration: US East Coast</a:t>
            </a:r>
          </a:p>
          <a:p>
            <a:pPr eaLnBrk="1" hangingPunct="1"/>
            <a:r>
              <a:rPr lang="en-US" sz="1800" b="0" dirty="0" smtClean="0">
                <a:solidFill>
                  <a:srgbClr val="0033CC"/>
                </a:solidFill>
                <a:effectLst>
                  <a:outerShdw blurRad="38100" dist="38100" dir="2700000" algn="tl">
                    <a:srgbClr val="000000">
                      <a:alpha val="43137"/>
                    </a:srgbClr>
                  </a:outerShdw>
                </a:effectLst>
                <a:latin typeface="Arial Black" charset="0"/>
              </a:rPr>
              <a:t>(Complex Estuary Refinement-Composite Sub-Class)</a:t>
            </a:r>
            <a:endParaRPr lang="en-US" sz="1800" b="0" dirty="0">
              <a:solidFill>
                <a:srgbClr val="0033CC"/>
              </a:solidFill>
              <a:effectLst>
                <a:outerShdw blurRad="38100" dist="38100" dir="2700000" algn="tl">
                  <a:srgbClr val="000000">
                    <a:alpha val="43137"/>
                  </a:srgbClr>
                </a:outerShdw>
              </a:effectLst>
              <a:latin typeface="Arial Black" charset="0"/>
            </a:endParaRPr>
          </a:p>
        </p:txBody>
      </p:sp>
      <p:sp>
        <p:nvSpPr>
          <p:cNvPr id="11" name="Rectangle 10"/>
          <p:cNvSpPr/>
          <p:nvPr/>
        </p:nvSpPr>
        <p:spPr>
          <a:xfrm>
            <a:off x="152400" y="1524000"/>
            <a:ext cx="8839200" cy="3785652"/>
          </a:xfrm>
          <a:prstGeom prst="rect">
            <a:avLst/>
          </a:prstGeom>
        </p:spPr>
        <p:txBody>
          <a:bodyPr wrap="square">
            <a:spAutoFit/>
          </a:bodyPr>
          <a:lstStyle/>
          <a:p>
            <a:pPr algn="just">
              <a:lnSpc>
                <a:spcPts val="2400"/>
              </a:lnSpc>
            </a:pPr>
            <a:r>
              <a:rPr lang="en-US" sz="2000" dirty="0" smtClean="0">
                <a:latin typeface="Arial" pitchFamily="34" charset="0"/>
                <a:cs typeface="Arial" pitchFamily="34" charset="0"/>
              </a:rPr>
              <a:t>The coarser grid, </a:t>
            </a:r>
            <a:r>
              <a:rPr lang="en-US" sz="2000" dirty="0" smtClean="0">
                <a:solidFill>
                  <a:srgbClr val="C000EC"/>
                </a:solidFill>
                <a:latin typeface="Arial" pitchFamily="34" charset="0"/>
                <a:cs typeface="Arial" pitchFamily="34" charset="0"/>
              </a:rPr>
              <a:t>ESPRESSO</a:t>
            </a:r>
            <a:r>
              <a:rPr lang="en-US" sz="2000" dirty="0" smtClean="0">
                <a:latin typeface="Arial" pitchFamily="34" charset="0"/>
                <a:cs typeface="Arial" pitchFamily="34" charset="0"/>
              </a:rPr>
              <a:t> (130 x 82), has an average resolution of </a:t>
            </a:r>
            <a:r>
              <a:rPr lang="en-US" sz="2000" dirty="0" err="1" smtClean="0">
                <a:latin typeface="Arial" pitchFamily="34" charset="0"/>
                <a:cs typeface="Arial" pitchFamily="34" charset="0"/>
              </a:rPr>
              <a:t>dx</a:t>
            </a:r>
            <a:r>
              <a:rPr lang="en-US" sz="2000" dirty="0" smtClean="0">
                <a:latin typeface="Arial" pitchFamily="34" charset="0"/>
                <a:cs typeface="Arial" pitchFamily="34" charset="0"/>
              </a:rPr>
              <a:t>=7.5km, </a:t>
            </a:r>
            <a:r>
              <a:rPr lang="en-US" sz="2000" dirty="0" err="1" smtClean="0">
                <a:latin typeface="Arial" pitchFamily="34" charset="0"/>
                <a:cs typeface="Arial" pitchFamily="34" charset="0"/>
              </a:rPr>
              <a:t>dy</a:t>
            </a:r>
            <a:r>
              <a:rPr lang="en-US" sz="2000" dirty="0" smtClean="0">
                <a:latin typeface="Arial" pitchFamily="34" charset="0"/>
                <a:cs typeface="Arial" pitchFamily="34" charset="0"/>
              </a:rPr>
              <a:t>=5.8km. The nested grids (ρ-points mesh) are color coded for convenience to show the strategy used to better resolve the Delaware and Chesapeake Estuary Systems. The </a:t>
            </a:r>
            <a:r>
              <a:rPr lang="en-US" sz="2000" dirty="0" smtClean="0">
                <a:solidFill>
                  <a:srgbClr val="FF0000"/>
                </a:solidFill>
                <a:latin typeface="Arial" pitchFamily="34" charset="0"/>
                <a:cs typeface="Arial" pitchFamily="34" charset="0"/>
              </a:rPr>
              <a:t>red</a:t>
            </a:r>
            <a:r>
              <a:rPr lang="en-US" sz="2000" dirty="0" smtClean="0">
                <a:latin typeface="Arial" pitchFamily="34" charset="0"/>
                <a:cs typeface="Arial" pitchFamily="34" charset="0"/>
              </a:rPr>
              <a:t> and </a:t>
            </a:r>
            <a:r>
              <a:rPr lang="en-US" sz="2000" dirty="0" smtClean="0">
                <a:solidFill>
                  <a:srgbClr val="009A46"/>
                </a:solidFill>
                <a:latin typeface="Arial" pitchFamily="34" charset="0"/>
                <a:cs typeface="Arial" pitchFamily="34" charset="0"/>
              </a:rPr>
              <a:t>green</a:t>
            </a:r>
            <a:r>
              <a:rPr lang="en-US" sz="2000" dirty="0" smtClean="0">
                <a:latin typeface="Arial" pitchFamily="34" charset="0"/>
                <a:cs typeface="Arial" pitchFamily="34" charset="0"/>
              </a:rPr>
              <a:t> are refinement grids whereas </a:t>
            </a:r>
            <a:r>
              <a:rPr lang="en-US" sz="2000" dirty="0" smtClean="0">
                <a:solidFill>
                  <a:srgbClr val="0033CC"/>
                </a:solidFill>
                <a:latin typeface="Arial" pitchFamily="34" charset="0"/>
                <a:cs typeface="Arial" pitchFamily="34" charset="0"/>
              </a:rPr>
              <a:t>blue</a:t>
            </a:r>
            <a:r>
              <a:rPr lang="en-US" sz="2000" dirty="0" smtClean="0">
                <a:latin typeface="Arial" pitchFamily="34" charset="0"/>
                <a:cs typeface="Arial" pitchFamily="34" charset="0"/>
              </a:rPr>
              <a:t> and </a:t>
            </a:r>
            <a:r>
              <a:rPr lang="en-US" sz="2000" dirty="0" smtClean="0">
                <a:solidFill>
                  <a:srgbClr val="FF00FF"/>
                </a:solidFill>
                <a:latin typeface="Arial" pitchFamily="34" charset="0"/>
                <a:cs typeface="Arial" pitchFamily="34" charset="0"/>
              </a:rPr>
              <a:t>magenta</a:t>
            </a:r>
            <a:r>
              <a:rPr lang="en-US" sz="2000" dirty="0" smtClean="0">
                <a:latin typeface="Arial" pitchFamily="34" charset="0"/>
                <a:cs typeface="Arial" pitchFamily="34" charset="0"/>
              </a:rPr>
              <a:t> are composite grids. The refinement ratio is 1:7. An intermediate 1:7 refinement grid is created using </a:t>
            </a:r>
            <a:r>
              <a:rPr lang="en-US" sz="2000" dirty="0" err="1" smtClean="0">
                <a:latin typeface="Arial" pitchFamily="34" charset="0"/>
                <a:cs typeface="Arial" pitchFamily="34" charset="0"/>
              </a:rPr>
              <a:t>Matlab</a:t>
            </a:r>
            <a:r>
              <a:rPr lang="en-US" sz="2000" dirty="0" smtClean="0">
                <a:latin typeface="Arial" pitchFamily="34" charset="0"/>
                <a:cs typeface="Arial" pitchFamily="34" charset="0"/>
              </a:rPr>
              <a:t> script </a:t>
            </a:r>
            <a:r>
              <a:rPr lang="en-US" sz="2000" dirty="0" smtClean="0">
                <a:solidFill>
                  <a:srgbClr val="00B0F0"/>
                </a:solidFill>
                <a:latin typeface="Arial" pitchFamily="34" charset="0"/>
                <a:cs typeface="Arial" pitchFamily="34" charset="0"/>
              </a:rPr>
              <a:t>coarse2fine.m</a:t>
            </a:r>
            <a:r>
              <a:rPr lang="en-US" sz="2000" dirty="0" smtClean="0">
                <a:latin typeface="Arial" pitchFamily="34" charset="0"/>
                <a:cs typeface="Arial" pitchFamily="34" charset="0"/>
              </a:rPr>
              <a:t> that included both the Delaware and Chesapeake Estuary Systems. Then, the </a:t>
            </a:r>
            <a:r>
              <a:rPr lang="en-US" sz="2000" dirty="0" err="1" smtClean="0">
                <a:latin typeface="Arial" pitchFamily="34" charset="0"/>
                <a:cs typeface="Arial" pitchFamily="34" charset="0"/>
              </a:rPr>
              <a:t>Matlab</a:t>
            </a:r>
            <a:r>
              <a:rPr lang="en-US" sz="2000" dirty="0" smtClean="0">
                <a:latin typeface="Arial" pitchFamily="34" charset="0"/>
                <a:cs typeface="Arial" pitchFamily="34" charset="0"/>
              </a:rPr>
              <a:t> script </a:t>
            </a:r>
            <a:r>
              <a:rPr lang="en-US" sz="2000" dirty="0" err="1" smtClean="0">
                <a:solidFill>
                  <a:srgbClr val="00B0F0"/>
                </a:solidFill>
                <a:latin typeface="Arial" pitchFamily="34" charset="0"/>
                <a:cs typeface="Arial" pitchFamily="34" charset="0"/>
              </a:rPr>
              <a:t>grid_extract.m</a:t>
            </a:r>
            <a:r>
              <a:rPr lang="en-US" sz="2000" dirty="0" smtClean="0">
                <a:latin typeface="Arial" pitchFamily="34" charset="0"/>
                <a:cs typeface="Arial" pitchFamily="34" charset="0"/>
              </a:rPr>
              <a:t> is used to extract the Delaware Bay refinement grid (</a:t>
            </a:r>
            <a:r>
              <a:rPr lang="en-US" sz="2000" dirty="0" smtClean="0">
                <a:solidFill>
                  <a:srgbClr val="009A46"/>
                </a:solidFill>
                <a:latin typeface="Arial" pitchFamily="34" charset="0"/>
                <a:cs typeface="Arial" pitchFamily="34" charset="0"/>
              </a:rPr>
              <a:t>58 x 142</a:t>
            </a:r>
            <a:r>
              <a:rPr lang="en-US" sz="2000" dirty="0" smtClean="0">
                <a:latin typeface="Arial" pitchFamily="34" charset="0"/>
                <a:cs typeface="Arial" pitchFamily="34" charset="0"/>
              </a:rPr>
              <a:t>) and Delaware River composite grid (</a:t>
            </a:r>
            <a:r>
              <a:rPr lang="en-US" sz="2000" dirty="0" smtClean="0">
                <a:solidFill>
                  <a:srgbClr val="FF00FF"/>
                </a:solidFill>
                <a:latin typeface="Arial" pitchFamily="34" charset="0"/>
                <a:cs typeface="Arial" pitchFamily="34" charset="0"/>
              </a:rPr>
              <a:t>42 x 55</a:t>
            </a:r>
            <a:r>
              <a:rPr lang="en-US" sz="2000" dirty="0" smtClean="0">
                <a:latin typeface="Arial" pitchFamily="34" charset="0"/>
                <a:cs typeface="Arial" pitchFamily="34" charset="0"/>
              </a:rPr>
              <a:t>). Similarly, </a:t>
            </a:r>
            <a:r>
              <a:rPr lang="en-US" sz="2000" dirty="0" err="1" smtClean="0">
                <a:solidFill>
                  <a:srgbClr val="00B0F0"/>
                </a:solidFill>
                <a:latin typeface="Arial" pitchFamily="34" charset="0"/>
                <a:cs typeface="Arial" pitchFamily="34" charset="0"/>
              </a:rPr>
              <a:t>grid_extract.m</a:t>
            </a:r>
            <a:r>
              <a:rPr lang="en-US" sz="2000" dirty="0" smtClean="0">
                <a:latin typeface="Arial" pitchFamily="34" charset="0"/>
                <a:cs typeface="Arial" pitchFamily="34" charset="0"/>
              </a:rPr>
              <a:t> is used to extract the Chesapeake Bay outer refinement grid (</a:t>
            </a:r>
            <a:r>
              <a:rPr lang="en-US" sz="2000" dirty="0" smtClean="0">
                <a:solidFill>
                  <a:srgbClr val="FF0000"/>
                </a:solidFill>
                <a:latin typeface="Arial" pitchFamily="34" charset="0"/>
                <a:cs typeface="Arial" pitchFamily="34" charset="0"/>
              </a:rPr>
              <a:t>135 x 142</a:t>
            </a:r>
            <a:r>
              <a:rPr lang="en-US" sz="2000" dirty="0" smtClean="0">
                <a:latin typeface="Arial" pitchFamily="34" charset="0"/>
                <a:cs typeface="Arial" pitchFamily="34" charset="0"/>
              </a:rPr>
              <a:t>) and Chesapeake Bay inner composite grid (</a:t>
            </a:r>
            <a:r>
              <a:rPr lang="en-US" sz="2000" dirty="0" smtClean="0">
                <a:solidFill>
                  <a:srgbClr val="0033CC"/>
                </a:solidFill>
                <a:latin typeface="Arial" pitchFamily="34" charset="0"/>
                <a:cs typeface="Arial" pitchFamily="34" charset="0"/>
              </a:rPr>
              <a:t>233 x 212</a:t>
            </a:r>
            <a:r>
              <a:rPr lang="en-US" sz="2000" dirty="0" smtClean="0">
                <a:latin typeface="Arial" pitchFamily="34" charset="0"/>
                <a:cs typeface="Arial" pitchFamily="34" charset="0"/>
              </a:rPr>
              <a:t>). </a:t>
            </a:r>
            <a:endParaRPr lang="en-US" sz="2000" dirty="0">
              <a:latin typeface="Arial" pitchFamily="34" charset="0"/>
              <a:cs typeface="Arial"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5" name="Text Box 3"/>
          <p:cNvSpPr txBox="1">
            <a:spLocks noChangeArrowheads="1"/>
          </p:cNvSpPr>
          <p:nvPr/>
        </p:nvSpPr>
        <p:spPr bwMode="auto">
          <a:xfrm>
            <a:off x="517316" y="0"/>
            <a:ext cx="8104653" cy="738664"/>
          </a:xfrm>
          <a:prstGeom prst="rect">
            <a:avLst/>
          </a:prstGeom>
          <a:noFill/>
          <a:ln w="9525">
            <a:noFill/>
            <a:miter lim="800000"/>
            <a:headEnd/>
            <a:tailEnd/>
          </a:ln>
        </p:spPr>
        <p:txBody>
          <a:bodyPr wrap="none">
            <a:spAutoFit/>
          </a:bodyPr>
          <a:lstStyle/>
          <a:p>
            <a:pPr eaLnBrk="1" hangingPunct="1"/>
            <a:r>
              <a:rPr lang="en-US" sz="2400" b="0" dirty="0" smtClean="0">
                <a:solidFill>
                  <a:srgbClr val="DC0000"/>
                </a:solidFill>
                <a:effectLst>
                  <a:outerShdw blurRad="38100" dist="38100" dir="2700000" algn="tl">
                    <a:srgbClr val="000000">
                      <a:alpha val="43137"/>
                    </a:srgbClr>
                  </a:outerShdw>
                </a:effectLst>
                <a:latin typeface="Arial Black" charset="0"/>
              </a:rPr>
              <a:t>Realistic Nesting Configuration: Gulf of Mexico</a:t>
            </a:r>
          </a:p>
          <a:p>
            <a:pPr eaLnBrk="1" hangingPunct="1"/>
            <a:r>
              <a:rPr lang="en-US" sz="1800" b="0" dirty="0" smtClean="0">
                <a:solidFill>
                  <a:srgbClr val="0033CC"/>
                </a:solidFill>
                <a:effectLst>
                  <a:outerShdw blurRad="38100" dist="38100" dir="2700000" algn="tl">
                    <a:srgbClr val="000000">
                      <a:alpha val="43137"/>
                    </a:srgbClr>
                  </a:outerShdw>
                </a:effectLst>
                <a:latin typeface="Arial Black" charset="0"/>
              </a:rPr>
              <a:t>(Multiple Refinement Sub-Class)</a:t>
            </a:r>
            <a:endParaRPr lang="en-US" sz="1800" b="0" dirty="0">
              <a:solidFill>
                <a:srgbClr val="0033CC"/>
              </a:solidFill>
              <a:effectLst>
                <a:outerShdw blurRad="38100" dist="38100" dir="2700000" algn="tl">
                  <a:srgbClr val="000000">
                    <a:alpha val="43137"/>
                  </a:srgbClr>
                </a:outerShdw>
              </a:effectLst>
              <a:latin typeface="Arial Black" charset="0"/>
            </a:endParaRPr>
          </a:p>
        </p:txBody>
      </p:sp>
      <p:pic>
        <p:nvPicPr>
          <p:cNvPr id="6" name="Picture 5"/>
          <p:cNvPicPr/>
          <p:nvPr/>
        </p:nvPicPr>
        <p:blipFill>
          <a:blip r:embed="rId3">
            <a:extLst>
              <a:ext uri="{28A0092B-C50C-407E-A947-70E740481C1C}">
                <a14:useLocalDpi xmlns:a14="http://schemas.microsoft.com/office/drawing/2010/main" val="0"/>
              </a:ext>
            </a:extLst>
          </a:blip>
          <a:stretch>
            <a:fillRect/>
          </a:stretch>
        </p:blipFill>
        <p:spPr>
          <a:xfrm>
            <a:off x="1752600" y="762000"/>
            <a:ext cx="5650865" cy="3814685"/>
          </a:xfrm>
          <a:prstGeom prst="rect">
            <a:avLst/>
          </a:prstGeom>
        </p:spPr>
      </p:pic>
      <p:graphicFrame>
        <p:nvGraphicFramePr>
          <p:cNvPr id="3" name="Object 2"/>
          <p:cNvGraphicFramePr>
            <a:graphicFrameLocks noChangeAspect="1"/>
          </p:cNvGraphicFramePr>
          <p:nvPr>
            <p:extLst>
              <p:ext uri="{D42A27DB-BD31-4B8C-83A1-F6EECF244321}">
                <p14:modId xmlns:p14="http://schemas.microsoft.com/office/powerpoint/2010/main" val="3357210226"/>
              </p:ext>
            </p:extLst>
          </p:nvPr>
        </p:nvGraphicFramePr>
        <p:xfrm>
          <a:off x="1524000" y="4660900"/>
          <a:ext cx="6273800" cy="2273300"/>
        </p:xfrm>
        <a:graphic>
          <a:graphicData uri="http://schemas.openxmlformats.org/presentationml/2006/ole">
            <mc:AlternateContent xmlns:mc="http://schemas.openxmlformats.org/markup-compatibility/2006">
              <mc:Choice xmlns:v="urn:schemas-microsoft-com:vml" Requires="v">
                <p:oleObj spid="_x0000_s4110" name="Document" r:id="rId5" imgW="6273800" imgH="2273300" progId="Word.Document.12">
                  <p:embed/>
                </p:oleObj>
              </mc:Choice>
              <mc:Fallback>
                <p:oleObj name="Document" r:id="rId5" imgW="6273800" imgH="2273300" progId="Word.Document.12">
                  <p:embed/>
                  <p:pic>
                    <p:nvPicPr>
                      <p:cNvPr id="0" name=""/>
                      <p:cNvPicPr/>
                      <p:nvPr/>
                    </p:nvPicPr>
                    <p:blipFill>
                      <a:blip r:embed="rId6"/>
                      <a:stretch>
                        <a:fillRect/>
                      </a:stretch>
                    </p:blipFill>
                    <p:spPr>
                      <a:xfrm>
                        <a:off x="1524000" y="4660900"/>
                        <a:ext cx="6273800" cy="2273300"/>
                      </a:xfrm>
                      <a:prstGeom prst="rect">
                        <a:avLst/>
                      </a:prstGeom>
                    </p:spPr>
                  </p:pic>
                </p:oleObj>
              </mc:Fallback>
            </mc:AlternateContent>
          </a:graphicData>
        </a:graphic>
      </p:graphicFrame>
    </p:spTree>
    <p:extLst>
      <p:ext uri="{BB962C8B-B14F-4D97-AF65-F5344CB8AC3E}">
        <p14:creationId xmlns:p14="http://schemas.microsoft.com/office/powerpoint/2010/main" val="2547759884"/>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5" name="Text Box 3"/>
          <p:cNvSpPr txBox="1">
            <a:spLocks noChangeArrowheads="1"/>
          </p:cNvSpPr>
          <p:nvPr/>
        </p:nvSpPr>
        <p:spPr bwMode="auto">
          <a:xfrm>
            <a:off x="517316" y="0"/>
            <a:ext cx="8104653" cy="738664"/>
          </a:xfrm>
          <a:prstGeom prst="rect">
            <a:avLst/>
          </a:prstGeom>
          <a:noFill/>
          <a:ln w="9525">
            <a:noFill/>
            <a:miter lim="800000"/>
            <a:headEnd/>
            <a:tailEnd/>
          </a:ln>
        </p:spPr>
        <p:txBody>
          <a:bodyPr wrap="none">
            <a:spAutoFit/>
          </a:bodyPr>
          <a:lstStyle/>
          <a:p>
            <a:pPr eaLnBrk="1" hangingPunct="1"/>
            <a:r>
              <a:rPr lang="en-US" sz="2400" b="0" dirty="0" smtClean="0">
                <a:solidFill>
                  <a:srgbClr val="DC0000"/>
                </a:solidFill>
                <a:effectLst>
                  <a:outerShdw blurRad="38100" dist="38100" dir="2700000" algn="tl">
                    <a:srgbClr val="000000">
                      <a:alpha val="43137"/>
                    </a:srgbClr>
                  </a:outerShdw>
                </a:effectLst>
                <a:latin typeface="Arial Black" charset="0"/>
              </a:rPr>
              <a:t>Realistic Nesting Configuration: Gulf of Mexico</a:t>
            </a:r>
          </a:p>
          <a:p>
            <a:pPr eaLnBrk="1" hangingPunct="1"/>
            <a:r>
              <a:rPr lang="en-US" sz="1800" b="0" dirty="0" smtClean="0">
                <a:solidFill>
                  <a:srgbClr val="0033CC"/>
                </a:solidFill>
                <a:effectLst>
                  <a:outerShdw blurRad="38100" dist="38100" dir="2700000" algn="tl">
                    <a:srgbClr val="000000">
                      <a:alpha val="43137"/>
                    </a:srgbClr>
                  </a:outerShdw>
                </a:effectLst>
                <a:latin typeface="Arial Black" charset="0"/>
              </a:rPr>
              <a:t>(Multiple Refinement Sub-Class)</a:t>
            </a:r>
            <a:endParaRPr lang="en-US" sz="1800" b="0" dirty="0">
              <a:solidFill>
                <a:srgbClr val="0033CC"/>
              </a:solidFill>
              <a:effectLst>
                <a:outerShdw blurRad="38100" dist="38100" dir="2700000" algn="tl">
                  <a:srgbClr val="000000">
                    <a:alpha val="43137"/>
                  </a:srgbClr>
                </a:outerShdw>
              </a:effectLst>
              <a:latin typeface="Arial Black" charset="0"/>
            </a:endParaRPr>
          </a:p>
        </p:txBody>
      </p:sp>
      <p:pic>
        <p:nvPicPr>
          <p:cNvPr id="7" name="Picture 6"/>
          <p:cNvPicPr/>
          <p:nvPr/>
        </p:nvPicPr>
        <p:blipFill>
          <a:blip r:embed="rId2">
            <a:extLst>
              <a:ext uri="{28A0092B-C50C-407E-A947-70E740481C1C}">
                <a14:useLocalDpi xmlns:a14="http://schemas.microsoft.com/office/drawing/2010/main" val="0"/>
              </a:ext>
            </a:extLst>
          </a:blip>
          <a:stretch>
            <a:fillRect/>
          </a:stretch>
        </p:blipFill>
        <p:spPr>
          <a:xfrm>
            <a:off x="1752600" y="827995"/>
            <a:ext cx="5654040" cy="5676309"/>
          </a:xfrm>
          <a:prstGeom prst="rect">
            <a:avLst/>
          </a:prstGeom>
        </p:spPr>
      </p:pic>
    </p:spTree>
    <p:extLst>
      <p:ext uri="{BB962C8B-B14F-4D97-AF65-F5344CB8AC3E}">
        <p14:creationId xmlns:p14="http://schemas.microsoft.com/office/powerpoint/2010/main" val="235928981"/>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5" name="Text Box 3"/>
          <p:cNvSpPr txBox="1">
            <a:spLocks noChangeArrowheads="1"/>
          </p:cNvSpPr>
          <p:nvPr/>
        </p:nvSpPr>
        <p:spPr bwMode="auto">
          <a:xfrm>
            <a:off x="0" y="0"/>
            <a:ext cx="9144000" cy="738664"/>
          </a:xfrm>
          <a:prstGeom prst="rect">
            <a:avLst/>
          </a:prstGeom>
          <a:noFill/>
          <a:ln w="9525">
            <a:noFill/>
            <a:miter lim="800000"/>
            <a:headEnd/>
            <a:tailEnd/>
          </a:ln>
        </p:spPr>
        <p:txBody>
          <a:bodyPr wrap="square">
            <a:spAutoFit/>
          </a:bodyPr>
          <a:lstStyle/>
          <a:p>
            <a:pPr eaLnBrk="1" hangingPunct="1"/>
            <a:r>
              <a:rPr lang="en-US" sz="2400" b="0" dirty="0" smtClean="0">
                <a:solidFill>
                  <a:srgbClr val="DC0000"/>
                </a:solidFill>
                <a:effectLst>
                  <a:outerShdw blurRad="38100" dist="38100" dir="2700000" algn="tl">
                    <a:srgbClr val="000000">
                      <a:alpha val="43137"/>
                    </a:srgbClr>
                  </a:outerShdw>
                </a:effectLst>
                <a:latin typeface="Arial Black" charset="0"/>
              </a:rPr>
              <a:t>Realistic Nesting Configuration: US West Coast</a:t>
            </a:r>
          </a:p>
          <a:p>
            <a:pPr eaLnBrk="1" hangingPunct="1"/>
            <a:r>
              <a:rPr lang="en-US" sz="1800" b="0" dirty="0" smtClean="0">
                <a:solidFill>
                  <a:srgbClr val="0033CC"/>
                </a:solidFill>
                <a:effectLst>
                  <a:outerShdw blurRad="38100" dist="38100" dir="2700000" algn="tl">
                    <a:srgbClr val="000000">
                      <a:alpha val="43137"/>
                    </a:srgbClr>
                  </a:outerShdw>
                </a:effectLst>
                <a:latin typeface="Arial Black" charset="0"/>
              </a:rPr>
              <a:t>(Telescoping Refinement Sub-Class)</a:t>
            </a:r>
            <a:endParaRPr lang="en-US" sz="1800" b="0" dirty="0">
              <a:solidFill>
                <a:srgbClr val="0033CC"/>
              </a:solidFill>
              <a:effectLst>
                <a:outerShdw blurRad="38100" dist="38100" dir="2700000" algn="tl">
                  <a:srgbClr val="000000">
                    <a:alpha val="43137"/>
                  </a:srgbClr>
                </a:outerShdw>
              </a:effectLst>
              <a:latin typeface="Arial Black" charset="0"/>
            </a:endParaRPr>
          </a:p>
        </p:txBody>
      </p:sp>
      <p:pic>
        <p:nvPicPr>
          <p:cNvPr id="2" name="Picture 1"/>
          <p:cNvPicPr>
            <a:picLocks noChangeAspect="1"/>
          </p:cNvPicPr>
          <p:nvPr/>
        </p:nvPicPr>
        <p:blipFill>
          <a:blip r:embed="rId2"/>
          <a:stretch>
            <a:fillRect/>
          </a:stretch>
        </p:blipFill>
        <p:spPr>
          <a:xfrm>
            <a:off x="1409700" y="685800"/>
            <a:ext cx="6311900" cy="5473700"/>
          </a:xfrm>
          <a:prstGeom prst="rect">
            <a:avLst/>
          </a:prstGeom>
        </p:spPr>
      </p:pic>
      <p:sp>
        <p:nvSpPr>
          <p:cNvPr id="6" name="Text Box 3"/>
          <p:cNvSpPr txBox="1">
            <a:spLocks noChangeArrowheads="1"/>
          </p:cNvSpPr>
          <p:nvPr/>
        </p:nvSpPr>
        <p:spPr bwMode="auto">
          <a:xfrm>
            <a:off x="0" y="6260068"/>
            <a:ext cx="9144000" cy="369332"/>
          </a:xfrm>
          <a:prstGeom prst="rect">
            <a:avLst/>
          </a:prstGeom>
          <a:noFill/>
          <a:ln w="9525">
            <a:noFill/>
            <a:miter lim="800000"/>
            <a:headEnd/>
            <a:tailEnd/>
          </a:ln>
        </p:spPr>
        <p:txBody>
          <a:bodyPr wrap="square">
            <a:spAutoFit/>
          </a:bodyPr>
          <a:lstStyle>
            <a:lvl1pPr>
              <a:defRPr sz="1400">
                <a:solidFill>
                  <a:schemeClr val="tx1"/>
                </a:solidFill>
                <a:latin typeface="Arial" charset="0"/>
                <a:ea typeface="ＭＳ Ｐゴシック" charset="0"/>
              </a:defRPr>
            </a:lvl1pPr>
            <a:lvl2pPr marL="742950" indent="-285750">
              <a:defRPr sz="1400">
                <a:solidFill>
                  <a:schemeClr val="tx1"/>
                </a:solidFill>
                <a:latin typeface="Arial" charset="0"/>
                <a:ea typeface="ＭＳ Ｐゴシック" charset="0"/>
              </a:defRPr>
            </a:lvl2pPr>
            <a:lvl3pPr marL="1143000" indent="-228600">
              <a:defRPr sz="1400">
                <a:solidFill>
                  <a:schemeClr val="tx1"/>
                </a:solidFill>
                <a:latin typeface="Arial" charset="0"/>
                <a:ea typeface="ＭＳ Ｐゴシック" charset="0"/>
              </a:defRPr>
            </a:lvl3pPr>
            <a:lvl4pPr marL="1600200" indent="-228600">
              <a:defRPr sz="1400">
                <a:solidFill>
                  <a:schemeClr val="tx1"/>
                </a:solidFill>
                <a:latin typeface="Arial" charset="0"/>
                <a:ea typeface="ＭＳ Ｐゴシック" charset="0"/>
              </a:defRPr>
            </a:lvl4pPr>
            <a:lvl5pPr marL="2057400" indent="-228600">
              <a:defRPr sz="14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14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14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14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1400">
                <a:solidFill>
                  <a:schemeClr val="tx1"/>
                </a:solidFill>
                <a:latin typeface="Arial" charset="0"/>
                <a:ea typeface="ＭＳ Ｐゴシック" charset="0"/>
              </a:defRPr>
            </a:lvl9pPr>
          </a:lstStyle>
          <a:p>
            <a:pPr eaLnBrk="1" hangingPunct="1"/>
            <a:r>
              <a:rPr lang="en-US" sz="1800" dirty="0" smtClean="0">
                <a:solidFill>
                  <a:srgbClr val="000000"/>
                </a:solidFill>
                <a:effectLst>
                  <a:outerShdw blurRad="38100" dist="38100" dir="2700000" algn="tl">
                    <a:srgbClr val="DDDDDD"/>
                  </a:outerShdw>
                </a:effectLst>
                <a:latin typeface="Arial Black" charset="0"/>
                <a:cs typeface="Times New Roman" charset="0"/>
              </a:rPr>
              <a:t>Modeling of Monterey Canyon</a:t>
            </a:r>
            <a:endParaRPr lang="en-US" sz="1800" dirty="0">
              <a:solidFill>
                <a:srgbClr val="000000"/>
              </a:solidFill>
              <a:effectLst>
                <a:outerShdw blurRad="38100" dist="38100" dir="2700000" algn="tl">
                  <a:srgbClr val="DDDDDD"/>
                </a:outerShdw>
              </a:effectLst>
              <a:latin typeface="Arial Black" charset="0"/>
              <a:cs typeface="Times New Roman" charset="0"/>
            </a:endParaRPr>
          </a:p>
        </p:txBody>
      </p:sp>
    </p:spTree>
    <p:extLst>
      <p:ext uri="{BB962C8B-B14F-4D97-AF65-F5344CB8AC3E}">
        <p14:creationId xmlns:p14="http://schemas.microsoft.com/office/powerpoint/2010/main" val="3647005023"/>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3"/>
          <p:cNvSpPr>
            <a:spLocks noChangeArrowheads="1"/>
          </p:cNvSpPr>
          <p:nvPr/>
        </p:nvSpPr>
        <p:spPr bwMode="auto">
          <a:xfrm>
            <a:off x="468313" y="236538"/>
            <a:ext cx="3175" cy="1587"/>
          </a:xfrm>
          <a:prstGeom prst="rect">
            <a:avLst/>
          </a:prstGeom>
          <a:solidFill>
            <a:srgbClr val="1F1A17"/>
          </a:solidFill>
          <a:ln w="9525">
            <a:noFill/>
            <a:miter lim="800000"/>
            <a:headEnd/>
            <a:tailEnd/>
          </a:ln>
        </p:spPr>
        <p:txBody>
          <a:bodyPr/>
          <a:lstStyle/>
          <a:p>
            <a:endParaRPr lang="en-US" dirty="0"/>
          </a:p>
        </p:txBody>
      </p:sp>
      <p:sp>
        <p:nvSpPr>
          <p:cNvPr id="42000" name="Rectangle 16"/>
          <p:cNvSpPr>
            <a:spLocks noChangeArrowheads="1"/>
          </p:cNvSpPr>
          <p:nvPr/>
        </p:nvSpPr>
        <p:spPr bwMode="auto">
          <a:xfrm>
            <a:off x="1039813" y="460375"/>
            <a:ext cx="0" cy="1588"/>
          </a:xfrm>
          <a:prstGeom prst="rect">
            <a:avLst/>
          </a:prstGeom>
          <a:solidFill>
            <a:srgbClr val="1F1A17"/>
          </a:solidFill>
          <a:ln w="9525">
            <a:noFill/>
            <a:miter lim="800000"/>
            <a:headEnd/>
            <a:tailEnd/>
          </a:ln>
        </p:spPr>
        <p:txBody>
          <a:bodyPr/>
          <a:lstStyle/>
          <a:p>
            <a:endParaRPr lang="en-US" dirty="0"/>
          </a:p>
        </p:txBody>
      </p:sp>
      <p:sp>
        <p:nvSpPr>
          <p:cNvPr id="42001" name="Rectangle 17"/>
          <p:cNvSpPr>
            <a:spLocks noChangeArrowheads="1"/>
          </p:cNvSpPr>
          <p:nvPr/>
        </p:nvSpPr>
        <p:spPr bwMode="auto">
          <a:xfrm>
            <a:off x="1039813" y="430213"/>
            <a:ext cx="0" cy="4762"/>
          </a:xfrm>
          <a:prstGeom prst="rect">
            <a:avLst/>
          </a:prstGeom>
          <a:solidFill>
            <a:srgbClr val="1F1A17"/>
          </a:solidFill>
          <a:ln w="9525">
            <a:noFill/>
            <a:miter lim="800000"/>
            <a:headEnd/>
            <a:tailEnd/>
          </a:ln>
        </p:spPr>
        <p:txBody>
          <a:bodyPr/>
          <a:lstStyle/>
          <a:p>
            <a:endParaRPr lang="en-US" dirty="0"/>
          </a:p>
        </p:txBody>
      </p:sp>
      <p:sp>
        <p:nvSpPr>
          <p:cNvPr id="42002" name="Rectangle 18"/>
          <p:cNvSpPr>
            <a:spLocks noChangeArrowheads="1"/>
          </p:cNvSpPr>
          <p:nvPr/>
        </p:nvSpPr>
        <p:spPr bwMode="auto">
          <a:xfrm>
            <a:off x="1039813" y="403225"/>
            <a:ext cx="0" cy="3175"/>
          </a:xfrm>
          <a:prstGeom prst="rect">
            <a:avLst/>
          </a:prstGeom>
          <a:solidFill>
            <a:srgbClr val="1F1A17"/>
          </a:solidFill>
          <a:ln w="9525">
            <a:noFill/>
            <a:miter lim="800000"/>
            <a:headEnd/>
            <a:tailEnd/>
          </a:ln>
        </p:spPr>
        <p:txBody>
          <a:bodyPr/>
          <a:lstStyle/>
          <a:p>
            <a:endParaRPr lang="en-US" dirty="0"/>
          </a:p>
        </p:txBody>
      </p:sp>
      <p:sp>
        <p:nvSpPr>
          <p:cNvPr id="42003" name="Rectangle 19"/>
          <p:cNvSpPr>
            <a:spLocks noChangeArrowheads="1"/>
          </p:cNvSpPr>
          <p:nvPr/>
        </p:nvSpPr>
        <p:spPr bwMode="auto">
          <a:xfrm>
            <a:off x="1039813" y="374650"/>
            <a:ext cx="0" cy="4763"/>
          </a:xfrm>
          <a:prstGeom prst="rect">
            <a:avLst/>
          </a:prstGeom>
          <a:solidFill>
            <a:srgbClr val="1F1A17"/>
          </a:solidFill>
          <a:ln w="9525">
            <a:noFill/>
            <a:miter lim="800000"/>
            <a:headEnd/>
            <a:tailEnd/>
          </a:ln>
        </p:spPr>
        <p:txBody>
          <a:bodyPr/>
          <a:lstStyle/>
          <a:p>
            <a:endParaRPr lang="en-US" dirty="0"/>
          </a:p>
        </p:txBody>
      </p:sp>
      <p:sp>
        <p:nvSpPr>
          <p:cNvPr id="42004" name="Rectangle 20"/>
          <p:cNvSpPr>
            <a:spLocks noChangeArrowheads="1"/>
          </p:cNvSpPr>
          <p:nvPr/>
        </p:nvSpPr>
        <p:spPr bwMode="auto">
          <a:xfrm>
            <a:off x="1039813" y="347663"/>
            <a:ext cx="0" cy="3175"/>
          </a:xfrm>
          <a:prstGeom prst="rect">
            <a:avLst/>
          </a:prstGeom>
          <a:solidFill>
            <a:srgbClr val="1F1A17"/>
          </a:solidFill>
          <a:ln w="9525">
            <a:noFill/>
            <a:miter lim="800000"/>
            <a:headEnd/>
            <a:tailEnd/>
          </a:ln>
        </p:spPr>
        <p:txBody>
          <a:bodyPr/>
          <a:lstStyle/>
          <a:p>
            <a:endParaRPr lang="en-US" dirty="0"/>
          </a:p>
        </p:txBody>
      </p:sp>
      <p:sp>
        <p:nvSpPr>
          <p:cNvPr id="42005" name="Rectangle 21"/>
          <p:cNvSpPr>
            <a:spLocks noChangeArrowheads="1"/>
          </p:cNvSpPr>
          <p:nvPr/>
        </p:nvSpPr>
        <p:spPr bwMode="auto">
          <a:xfrm>
            <a:off x="1039813" y="317500"/>
            <a:ext cx="0" cy="4763"/>
          </a:xfrm>
          <a:prstGeom prst="rect">
            <a:avLst/>
          </a:prstGeom>
          <a:solidFill>
            <a:srgbClr val="1F1A17"/>
          </a:solidFill>
          <a:ln w="9525">
            <a:noFill/>
            <a:miter lim="800000"/>
            <a:headEnd/>
            <a:tailEnd/>
          </a:ln>
        </p:spPr>
        <p:txBody>
          <a:bodyPr/>
          <a:lstStyle/>
          <a:p>
            <a:endParaRPr lang="en-US" dirty="0"/>
          </a:p>
        </p:txBody>
      </p:sp>
      <p:sp>
        <p:nvSpPr>
          <p:cNvPr id="42006" name="Rectangle 22"/>
          <p:cNvSpPr>
            <a:spLocks noChangeArrowheads="1"/>
          </p:cNvSpPr>
          <p:nvPr/>
        </p:nvSpPr>
        <p:spPr bwMode="auto">
          <a:xfrm>
            <a:off x="1039813" y="290513"/>
            <a:ext cx="0" cy="3175"/>
          </a:xfrm>
          <a:prstGeom prst="rect">
            <a:avLst/>
          </a:prstGeom>
          <a:solidFill>
            <a:srgbClr val="1F1A17"/>
          </a:solidFill>
          <a:ln w="9525">
            <a:noFill/>
            <a:miter lim="800000"/>
            <a:headEnd/>
            <a:tailEnd/>
          </a:ln>
        </p:spPr>
        <p:txBody>
          <a:bodyPr/>
          <a:lstStyle/>
          <a:p>
            <a:endParaRPr lang="en-US" dirty="0"/>
          </a:p>
        </p:txBody>
      </p:sp>
      <p:sp>
        <p:nvSpPr>
          <p:cNvPr id="42007" name="Rectangle 23"/>
          <p:cNvSpPr>
            <a:spLocks noChangeArrowheads="1"/>
          </p:cNvSpPr>
          <p:nvPr/>
        </p:nvSpPr>
        <p:spPr bwMode="auto">
          <a:xfrm>
            <a:off x="1039813" y="263525"/>
            <a:ext cx="0" cy="3175"/>
          </a:xfrm>
          <a:prstGeom prst="rect">
            <a:avLst/>
          </a:prstGeom>
          <a:solidFill>
            <a:srgbClr val="1F1A17"/>
          </a:solidFill>
          <a:ln w="9525">
            <a:noFill/>
            <a:miter lim="800000"/>
            <a:headEnd/>
            <a:tailEnd/>
          </a:ln>
        </p:spPr>
        <p:txBody>
          <a:bodyPr/>
          <a:lstStyle/>
          <a:p>
            <a:endParaRPr lang="en-US" dirty="0"/>
          </a:p>
        </p:txBody>
      </p:sp>
      <p:sp>
        <p:nvSpPr>
          <p:cNvPr id="42008" name="Rectangle 24"/>
          <p:cNvSpPr>
            <a:spLocks noChangeArrowheads="1"/>
          </p:cNvSpPr>
          <p:nvPr/>
        </p:nvSpPr>
        <p:spPr bwMode="auto">
          <a:xfrm>
            <a:off x="1039813" y="236538"/>
            <a:ext cx="0" cy="1587"/>
          </a:xfrm>
          <a:prstGeom prst="rect">
            <a:avLst/>
          </a:prstGeom>
          <a:solidFill>
            <a:srgbClr val="1F1A17"/>
          </a:solidFill>
          <a:ln w="9525">
            <a:noFill/>
            <a:miter lim="800000"/>
            <a:headEnd/>
            <a:tailEnd/>
          </a:ln>
        </p:spPr>
        <p:txBody>
          <a:bodyPr/>
          <a:lstStyle/>
          <a:p>
            <a:endParaRPr lang="en-US" dirty="0"/>
          </a:p>
        </p:txBody>
      </p:sp>
      <p:sp>
        <p:nvSpPr>
          <p:cNvPr id="42021" name="Rectangle 37"/>
          <p:cNvSpPr>
            <a:spLocks noChangeArrowheads="1"/>
          </p:cNvSpPr>
          <p:nvPr/>
        </p:nvSpPr>
        <p:spPr bwMode="auto">
          <a:xfrm>
            <a:off x="4468813" y="460375"/>
            <a:ext cx="0" cy="1588"/>
          </a:xfrm>
          <a:prstGeom prst="rect">
            <a:avLst/>
          </a:prstGeom>
          <a:solidFill>
            <a:srgbClr val="1F1A17"/>
          </a:solidFill>
          <a:ln w="9525">
            <a:noFill/>
            <a:miter lim="800000"/>
            <a:headEnd/>
            <a:tailEnd/>
          </a:ln>
        </p:spPr>
        <p:txBody>
          <a:bodyPr/>
          <a:lstStyle/>
          <a:p>
            <a:endParaRPr lang="en-US" dirty="0"/>
          </a:p>
        </p:txBody>
      </p:sp>
      <p:sp>
        <p:nvSpPr>
          <p:cNvPr id="42022" name="Rectangle 38"/>
          <p:cNvSpPr>
            <a:spLocks noChangeArrowheads="1"/>
          </p:cNvSpPr>
          <p:nvPr/>
        </p:nvSpPr>
        <p:spPr bwMode="auto">
          <a:xfrm>
            <a:off x="4468813" y="430213"/>
            <a:ext cx="0" cy="4762"/>
          </a:xfrm>
          <a:prstGeom prst="rect">
            <a:avLst/>
          </a:prstGeom>
          <a:solidFill>
            <a:srgbClr val="1F1A17"/>
          </a:solidFill>
          <a:ln w="9525">
            <a:noFill/>
            <a:miter lim="800000"/>
            <a:headEnd/>
            <a:tailEnd/>
          </a:ln>
        </p:spPr>
        <p:txBody>
          <a:bodyPr/>
          <a:lstStyle/>
          <a:p>
            <a:endParaRPr lang="en-US" dirty="0"/>
          </a:p>
        </p:txBody>
      </p:sp>
      <p:sp>
        <p:nvSpPr>
          <p:cNvPr id="42023" name="Rectangle 39"/>
          <p:cNvSpPr>
            <a:spLocks noChangeArrowheads="1"/>
          </p:cNvSpPr>
          <p:nvPr/>
        </p:nvSpPr>
        <p:spPr bwMode="auto">
          <a:xfrm>
            <a:off x="4468813" y="403225"/>
            <a:ext cx="0" cy="3175"/>
          </a:xfrm>
          <a:prstGeom prst="rect">
            <a:avLst/>
          </a:prstGeom>
          <a:solidFill>
            <a:srgbClr val="1F1A17"/>
          </a:solidFill>
          <a:ln w="9525">
            <a:noFill/>
            <a:miter lim="800000"/>
            <a:headEnd/>
            <a:tailEnd/>
          </a:ln>
        </p:spPr>
        <p:txBody>
          <a:bodyPr/>
          <a:lstStyle/>
          <a:p>
            <a:endParaRPr lang="en-US" dirty="0"/>
          </a:p>
        </p:txBody>
      </p:sp>
      <p:sp>
        <p:nvSpPr>
          <p:cNvPr id="42024" name="Rectangle 40"/>
          <p:cNvSpPr>
            <a:spLocks noChangeArrowheads="1"/>
          </p:cNvSpPr>
          <p:nvPr/>
        </p:nvSpPr>
        <p:spPr bwMode="auto">
          <a:xfrm>
            <a:off x="4468813" y="374650"/>
            <a:ext cx="0" cy="4763"/>
          </a:xfrm>
          <a:prstGeom prst="rect">
            <a:avLst/>
          </a:prstGeom>
          <a:solidFill>
            <a:srgbClr val="1F1A17"/>
          </a:solidFill>
          <a:ln w="9525">
            <a:noFill/>
            <a:miter lim="800000"/>
            <a:headEnd/>
            <a:tailEnd/>
          </a:ln>
        </p:spPr>
        <p:txBody>
          <a:bodyPr/>
          <a:lstStyle/>
          <a:p>
            <a:endParaRPr lang="en-US" dirty="0"/>
          </a:p>
        </p:txBody>
      </p:sp>
      <p:sp>
        <p:nvSpPr>
          <p:cNvPr id="42025" name="Rectangle 41"/>
          <p:cNvSpPr>
            <a:spLocks noChangeArrowheads="1"/>
          </p:cNvSpPr>
          <p:nvPr/>
        </p:nvSpPr>
        <p:spPr bwMode="auto">
          <a:xfrm>
            <a:off x="4468813" y="347663"/>
            <a:ext cx="0" cy="3175"/>
          </a:xfrm>
          <a:prstGeom prst="rect">
            <a:avLst/>
          </a:prstGeom>
          <a:solidFill>
            <a:srgbClr val="1F1A17"/>
          </a:solidFill>
          <a:ln w="9525">
            <a:noFill/>
            <a:miter lim="800000"/>
            <a:headEnd/>
            <a:tailEnd/>
          </a:ln>
        </p:spPr>
        <p:txBody>
          <a:bodyPr/>
          <a:lstStyle/>
          <a:p>
            <a:endParaRPr lang="en-US" dirty="0"/>
          </a:p>
        </p:txBody>
      </p:sp>
      <p:sp>
        <p:nvSpPr>
          <p:cNvPr id="42026" name="Rectangle 42"/>
          <p:cNvSpPr>
            <a:spLocks noChangeArrowheads="1"/>
          </p:cNvSpPr>
          <p:nvPr/>
        </p:nvSpPr>
        <p:spPr bwMode="auto">
          <a:xfrm>
            <a:off x="4468813" y="317500"/>
            <a:ext cx="0" cy="4763"/>
          </a:xfrm>
          <a:prstGeom prst="rect">
            <a:avLst/>
          </a:prstGeom>
          <a:solidFill>
            <a:srgbClr val="1F1A17"/>
          </a:solidFill>
          <a:ln w="9525">
            <a:noFill/>
            <a:miter lim="800000"/>
            <a:headEnd/>
            <a:tailEnd/>
          </a:ln>
        </p:spPr>
        <p:txBody>
          <a:bodyPr/>
          <a:lstStyle/>
          <a:p>
            <a:endParaRPr lang="en-US" dirty="0"/>
          </a:p>
        </p:txBody>
      </p:sp>
      <p:sp>
        <p:nvSpPr>
          <p:cNvPr id="42027" name="Rectangle 43"/>
          <p:cNvSpPr>
            <a:spLocks noChangeArrowheads="1"/>
          </p:cNvSpPr>
          <p:nvPr/>
        </p:nvSpPr>
        <p:spPr bwMode="auto">
          <a:xfrm>
            <a:off x="4468813" y="290513"/>
            <a:ext cx="0" cy="3175"/>
          </a:xfrm>
          <a:prstGeom prst="rect">
            <a:avLst/>
          </a:prstGeom>
          <a:solidFill>
            <a:srgbClr val="1F1A17"/>
          </a:solidFill>
          <a:ln w="9525">
            <a:noFill/>
            <a:miter lim="800000"/>
            <a:headEnd/>
            <a:tailEnd/>
          </a:ln>
        </p:spPr>
        <p:txBody>
          <a:bodyPr/>
          <a:lstStyle/>
          <a:p>
            <a:endParaRPr lang="en-US" dirty="0"/>
          </a:p>
        </p:txBody>
      </p:sp>
      <p:sp>
        <p:nvSpPr>
          <p:cNvPr id="42028" name="Rectangle 44"/>
          <p:cNvSpPr>
            <a:spLocks noChangeArrowheads="1"/>
          </p:cNvSpPr>
          <p:nvPr/>
        </p:nvSpPr>
        <p:spPr bwMode="auto">
          <a:xfrm>
            <a:off x="4468813" y="263525"/>
            <a:ext cx="0" cy="3175"/>
          </a:xfrm>
          <a:prstGeom prst="rect">
            <a:avLst/>
          </a:prstGeom>
          <a:solidFill>
            <a:srgbClr val="1F1A17"/>
          </a:solidFill>
          <a:ln w="9525">
            <a:noFill/>
            <a:miter lim="800000"/>
            <a:headEnd/>
            <a:tailEnd/>
          </a:ln>
        </p:spPr>
        <p:txBody>
          <a:bodyPr/>
          <a:lstStyle/>
          <a:p>
            <a:endParaRPr lang="en-US" dirty="0"/>
          </a:p>
        </p:txBody>
      </p:sp>
      <p:sp>
        <p:nvSpPr>
          <p:cNvPr id="42029" name="Rectangle 45"/>
          <p:cNvSpPr>
            <a:spLocks noChangeArrowheads="1"/>
          </p:cNvSpPr>
          <p:nvPr/>
        </p:nvSpPr>
        <p:spPr bwMode="auto">
          <a:xfrm>
            <a:off x="4468813" y="236538"/>
            <a:ext cx="0" cy="1587"/>
          </a:xfrm>
          <a:prstGeom prst="rect">
            <a:avLst/>
          </a:prstGeom>
          <a:solidFill>
            <a:srgbClr val="1F1A17"/>
          </a:solidFill>
          <a:ln w="9525">
            <a:noFill/>
            <a:miter lim="800000"/>
            <a:headEnd/>
            <a:tailEnd/>
          </a:ln>
        </p:spPr>
        <p:txBody>
          <a:bodyPr/>
          <a:lstStyle/>
          <a:p>
            <a:endParaRPr lang="en-US" dirty="0"/>
          </a:p>
        </p:txBody>
      </p:sp>
      <p:sp>
        <p:nvSpPr>
          <p:cNvPr id="42102" name="Rectangle 118"/>
          <p:cNvSpPr>
            <a:spLocks noChangeArrowheads="1"/>
          </p:cNvSpPr>
          <p:nvPr/>
        </p:nvSpPr>
        <p:spPr bwMode="auto">
          <a:xfrm>
            <a:off x="3886200" y="3876675"/>
            <a:ext cx="4763" cy="3175"/>
          </a:xfrm>
          <a:prstGeom prst="rect">
            <a:avLst/>
          </a:prstGeom>
          <a:solidFill>
            <a:srgbClr val="1F1A17"/>
          </a:solidFill>
          <a:ln w="9525">
            <a:noFill/>
            <a:miter lim="800000"/>
            <a:headEnd/>
            <a:tailEnd/>
          </a:ln>
        </p:spPr>
        <p:txBody>
          <a:bodyPr/>
          <a:lstStyle/>
          <a:p>
            <a:endParaRPr lang="en-US" dirty="0"/>
          </a:p>
        </p:txBody>
      </p:sp>
      <p:sp>
        <p:nvSpPr>
          <p:cNvPr id="111" name="Text Box 4"/>
          <p:cNvSpPr txBox="1">
            <a:spLocks noChangeArrowheads="1"/>
          </p:cNvSpPr>
          <p:nvPr/>
        </p:nvSpPr>
        <p:spPr bwMode="auto">
          <a:xfrm>
            <a:off x="2879902" y="0"/>
            <a:ext cx="3379451" cy="461665"/>
          </a:xfrm>
          <a:prstGeom prst="rect">
            <a:avLst/>
          </a:prstGeom>
          <a:noFill/>
          <a:ln w="9525">
            <a:noFill/>
            <a:miter lim="800000"/>
            <a:headEnd/>
            <a:tailEnd/>
          </a:ln>
        </p:spPr>
        <p:txBody>
          <a:bodyPr wrap="none">
            <a:spAutoFit/>
          </a:bodyPr>
          <a:lstStyle/>
          <a:p>
            <a:pPr eaLnBrk="1" hangingPunct="1"/>
            <a:r>
              <a:rPr lang="en-US" sz="2400" b="0" dirty="0" smtClean="0">
                <a:solidFill>
                  <a:srgbClr val="DC0000"/>
                </a:solidFill>
                <a:effectLst>
                  <a:outerShdw blurRad="38100" dist="38100" dir="2700000" algn="tl">
                    <a:srgbClr val="000000">
                      <a:alpha val="43137"/>
                    </a:srgbClr>
                  </a:outerShdw>
                </a:effectLst>
                <a:latin typeface="Arial Black" charset="0"/>
              </a:rPr>
              <a:t>Nesting Inspiration</a:t>
            </a:r>
            <a:endParaRPr lang="en-US" sz="2400" b="0" dirty="0">
              <a:solidFill>
                <a:srgbClr val="0033CC"/>
              </a:solidFill>
              <a:effectLst>
                <a:outerShdw blurRad="38100" dist="38100" dir="2700000" algn="tl">
                  <a:srgbClr val="000000">
                    <a:alpha val="43137"/>
                  </a:srgbClr>
                </a:outerShdw>
              </a:effectLst>
              <a:latin typeface="Arial Black" charset="0"/>
            </a:endParaRPr>
          </a:p>
        </p:txBody>
      </p:sp>
      <p:pic>
        <p:nvPicPr>
          <p:cNvPr id="24" name="Picture 23" descr="ew_periodic.png"/>
          <p:cNvPicPr>
            <a:picLocks noChangeAspect="1"/>
          </p:cNvPicPr>
          <p:nvPr/>
        </p:nvPicPr>
        <p:blipFill>
          <a:blip r:embed="rId2" cstate="print"/>
          <a:stretch>
            <a:fillRect/>
          </a:stretch>
        </p:blipFill>
        <p:spPr>
          <a:xfrm>
            <a:off x="221276" y="1557826"/>
            <a:ext cx="4350724" cy="3623774"/>
          </a:xfrm>
          <a:prstGeom prst="rect">
            <a:avLst/>
          </a:prstGeom>
        </p:spPr>
      </p:pic>
      <p:pic>
        <p:nvPicPr>
          <p:cNvPr id="25" name="Picture 24" descr="ns_periodic.png"/>
          <p:cNvPicPr>
            <a:picLocks noChangeAspect="1"/>
          </p:cNvPicPr>
          <p:nvPr/>
        </p:nvPicPr>
        <p:blipFill>
          <a:blip r:embed="rId3" cstate="print"/>
          <a:stretch>
            <a:fillRect/>
          </a:stretch>
        </p:blipFill>
        <p:spPr>
          <a:xfrm>
            <a:off x="4953000" y="1371600"/>
            <a:ext cx="3807570" cy="4221794"/>
          </a:xfrm>
          <a:prstGeom prst="rect">
            <a:avLst/>
          </a:prstGeom>
        </p:spPr>
      </p:pic>
      <p:sp>
        <p:nvSpPr>
          <p:cNvPr id="26" name="TextBox 25"/>
          <p:cNvSpPr txBox="1"/>
          <p:nvPr/>
        </p:nvSpPr>
        <p:spPr>
          <a:xfrm>
            <a:off x="1524000" y="5943600"/>
            <a:ext cx="1803635" cy="307777"/>
          </a:xfrm>
          <a:prstGeom prst="rect">
            <a:avLst/>
          </a:prstGeom>
          <a:noFill/>
        </p:spPr>
        <p:txBody>
          <a:bodyPr wrap="none" rtlCol="0">
            <a:spAutoFit/>
          </a:bodyPr>
          <a:lstStyle/>
          <a:p>
            <a:pPr algn="l"/>
            <a:r>
              <a:rPr lang="en-US" sz="1400" dirty="0" smtClean="0">
                <a:solidFill>
                  <a:srgbClr val="0033CC"/>
                </a:solidFill>
                <a:latin typeface="Arial" pitchFamily="34" charset="0"/>
                <a:cs typeface="Arial" pitchFamily="34" charset="0"/>
              </a:rPr>
              <a:t>East-West Periodic</a:t>
            </a:r>
            <a:endParaRPr lang="en-US" sz="1400" dirty="0">
              <a:solidFill>
                <a:srgbClr val="0033CC"/>
              </a:solidFill>
              <a:latin typeface="Arial" pitchFamily="34" charset="0"/>
              <a:cs typeface="Arial" pitchFamily="34" charset="0"/>
            </a:endParaRPr>
          </a:p>
        </p:txBody>
      </p:sp>
      <p:sp>
        <p:nvSpPr>
          <p:cNvPr id="27" name="TextBox 26"/>
          <p:cNvSpPr txBox="1"/>
          <p:nvPr/>
        </p:nvSpPr>
        <p:spPr>
          <a:xfrm>
            <a:off x="6044965" y="5943600"/>
            <a:ext cx="1984839" cy="307777"/>
          </a:xfrm>
          <a:prstGeom prst="rect">
            <a:avLst/>
          </a:prstGeom>
          <a:noFill/>
        </p:spPr>
        <p:txBody>
          <a:bodyPr wrap="none" rtlCol="0">
            <a:spAutoFit/>
          </a:bodyPr>
          <a:lstStyle/>
          <a:p>
            <a:pPr algn="l"/>
            <a:r>
              <a:rPr lang="en-US" sz="1400" dirty="0" smtClean="0">
                <a:solidFill>
                  <a:srgbClr val="0033CC"/>
                </a:solidFill>
                <a:latin typeface="Arial" pitchFamily="34" charset="0"/>
                <a:cs typeface="Arial" pitchFamily="34" charset="0"/>
              </a:rPr>
              <a:t>North-South Periodic</a:t>
            </a:r>
            <a:endParaRPr lang="en-US" sz="1400" dirty="0">
              <a:solidFill>
                <a:srgbClr val="0033CC"/>
              </a:solidFill>
              <a:latin typeface="Arial" pitchFamily="34" charset="0"/>
              <a:cs typeface="Arial" pitchFamily="34"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511300" y="838200"/>
            <a:ext cx="6108700" cy="5334000"/>
          </a:xfrm>
          <a:prstGeom prst="rect">
            <a:avLst/>
          </a:prstGeom>
        </p:spPr>
      </p:pic>
      <p:sp>
        <p:nvSpPr>
          <p:cNvPr id="5" name="Text Box 3"/>
          <p:cNvSpPr txBox="1">
            <a:spLocks noChangeArrowheads="1"/>
          </p:cNvSpPr>
          <p:nvPr/>
        </p:nvSpPr>
        <p:spPr bwMode="auto">
          <a:xfrm>
            <a:off x="360119" y="0"/>
            <a:ext cx="8419042" cy="738664"/>
          </a:xfrm>
          <a:prstGeom prst="rect">
            <a:avLst/>
          </a:prstGeom>
          <a:noFill/>
          <a:ln w="9525">
            <a:noFill/>
            <a:miter lim="800000"/>
            <a:headEnd/>
            <a:tailEnd/>
          </a:ln>
        </p:spPr>
        <p:txBody>
          <a:bodyPr wrap="none">
            <a:spAutoFit/>
          </a:bodyPr>
          <a:lstStyle/>
          <a:p>
            <a:pPr eaLnBrk="1" hangingPunct="1"/>
            <a:r>
              <a:rPr lang="en-US" sz="2400" b="0" dirty="0" smtClean="0">
                <a:solidFill>
                  <a:srgbClr val="DC0000"/>
                </a:solidFill>
                <a:effectLst>
                  <a:outerShdw blurRad="38100" dist="38100" dir="2700000" algn="tl">
                    <a:srgbClr val="000000">
                      <a:alpha val="43137"/>
                    </a:srgbClr>
                  </a:outerShdw>
                </a:effectLst>
                <a:latin typeface="Arial Black" charset="0"/>
              </a:rPr>
              <a:t>Realistic Nesting Configuration: South China Sea</a:t>
            </a:r>
          </a:p>
          <a:p>
            <a:pPr eaLnBrk="1" hangingPunct="1"/>
            <a:r>
              <a:rPr lang="en-US" sz="1800" b="0" dirty="0" smtClean="0">
                <a:solidFill>
                  <a:srgbClr val="0033CC"/>
                </a:solidFill>
                <a:effectLst>
                  <a:outerShdw blurRad="38100" dist="38100" dir="2700000" algn="tl">
                    <a:srgbClr val="000000">
                      <a:alpha val="43137"/>
                    </a:srgbClr>
                  </a:outerShdw>
                </a:effectLst>
                <a:latin typeface="Arial Black" charset="0"/>
              </a:rPr>
              <a:t>(Multiple Refinement Sub-Class)</a:t>
            </a:r>
            <a:endParaRPr lang="en-US" sz="1800" b="0" dirty="0">
              <a:solidFill>
                <a:srgbClr val="0033CC"/>
              </a:solidFill>
              <a:effectLst>
                <a:outerShdw blurRad="38100" dist="38100" dir="2700000" algn="tl">
                  <a:srgbClr val="000000">
                    <a:alpha val="43137"/>
                  </a:srgbClr>
                </a:outerShdw>
              </a:effectLst>
              <a:latin typeface="Arial Black" charset="0"/>
            </a:endParaRPr>
          </a:p>
        </p:txBody>
      </p:sp>
      <p:sp>
        <p:nvSpPr>
          <p:cNvPr id="4" name="Text Box 3"/>
          <p:cNvSpPr txBox="1">
            <a:spLocks noChangeArrowheads="1"/>
          </p:cNvSpPr>
          <p:nvPr/>
        </p:nvSpPr>
        <p:spPr bwMode="auto">
          <a:xfrm>
            <a:off x="0" y="6260068"/>
            <a:ext cx="9144000" cy="369332"/>
          </a:xfrm>
          <a:prstGeom prst="rect">
            <a:avLst/>
          </a:prstGeom>
          <a:noFill/>
          <a:ln w="9525">
            <a:noFill/>
            <a:miter lim="800000"/>
            <a:headEnd/>
            <a:tailEnd/>
          </a:ln>
        </p:spPr>
        <p:txBody>
          <a:bodyPr wrap="square">
            <a:spAutoFit/>
          </a:bodyPr>
          <a:lstStyle>
            <a:lvl1pPr>
              <a:defRPr sz="1400">
                <a:solidFill>
                  <a:schemeClr val="tx1"/>
                </a:solidFill>
                <a:latin typeface="Arial" charset="0"/>
                <a:ea typeface="ＭＳ Ｐゴシック" charset="0"/>
              </a:defRPr>
            </a:lvl1pPr>
            <a:lvl2pPr marL="742950" indent="-285750">
              <a:defRPr sz="1400">
                <a:solidFill>
                  <a:schemeClr val="tx1"/>
                </a:solidFill>
                <a:latin typeface="Arial" charset="0"/>
                <a:ea typeface="ＭＳ Ｐゴシック" charset="0"/>
              </a:defRPr>
            </a:lvl2pPr>
            <a:lvl3pPr marL="1143000" indent="-228600">
              <a:defRPr sz="1400">
                <a:solidFill>
                  <a:schemeClr val="tx1"/>
                </a:solidFill>
                <a:latin typeface="Arial" charset="0"/>
                <a:ea typeface="ＭＳ Ｐゴシック" charset="0"/>
              </a:defRPr>
            </a:lvl3pPr>
            <a:lvl4pPr marL="1600200" indent="-228600">
              <a:defRPr sz="1400">
                <a:solidFill>
                  <a:schemeClr val="tx1"/>
                </a:solidFill>
                <a:latin typeface="Arial" charset="0"/>
                <a:ea typeface="ＭＳ Ｐゴシック" charset="0"/>
              </a:defRPr>
            </a:lvl4pPr>
            <a:lvl5pPr marL="2057400" indent="-228600">
              <a:defRPr sz="14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14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14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14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1400">
                <a:solidFill>
                  <a:schemeClr val="tx1"/>
                </a:solidFill>
                <a:latin typeface="Arial" charset="0"/>
                <a:ea typeface="ＭＳ Ｐゴシック" charset="0"/>
              </a:defRPr>
            </a:lvl9pPr>
          </a:lstStyle>
          <a:p>
            <a:pPr eaLnBrk="1" hangingPunct="1"/>
            <a:r>
              <a:rPr lang="en-US" sz="1800" b="0" dirty="0" smtClean="0">
                <a:solidFill>
                  <a:srgbClr val="000000"/>
                </a:solidFill>
                <a:effectLst>
                  <a:outerShdw blurRad="38100" dist="38100" dir="2700000" algn="tl">
                    <a:srgbClr val="DDDDDD"/>
                  </a:outerShdw>
                </a:effectLst>
                <a:latin typeface="Arial Black" charset="0"/>
                <a:cs typeface="Times New Roman" charset="0"/>
              </a:rPr>
              <a:t>Free-Surface</a:t>
            </a:r>
            <a:endParaRPr lang="en-US" sz="1800" b="0" dirty="0">
              <a:solidFill>
                <a:srgbClr val="000000"/>
              </a:solidFill>
              <a:effectLst>
                <a:outerShdw blurRad="38100" dist="38100" dir="2700000" algn="tl">
                  <a:srgbClr val="DDDDDD"/>
                </a:outerShdw>
              </a:effectLst>
              <a:latin typeface="Arial Black" charset="0"/>
              <a:cs typeface="Times New Roman" charset="0"/>
            </a:endParaRPr>
          </a:p>
        </p:txBody>
      </p:sp>
    </p:spTree>
    <p:extLst>
      <p:ext uri="{BB962C8B-B14F-4D97-AF65-F5344CB8AC3E}">
        <p14:creationId xmlns:p14="http://schemas.microsoft.com/office/powerpoint/2010/main" val="2169910024"/>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651000" y="838200"/>
            <a:ext cx="5842000" cy="5168900"/>
          </a:xfrm>
          <a:prstGeom prst="rect">
            <a:avLst/>
          </a:prstGeom>
        </p:spPr>
      </p:pic>
      <p:sp>
        <p:nvSpPr>
          <p:cNvPr id="6" name="Text Box 3"/>
          <p:cNvSpPr txBox="1">
            <a:spLocks noChangeArrowheads="1"/>
          </p:cNvSpPr>
          <p:nvPr/>
        </p:nvSpPr>
        <p:spPr bwMode="auto">
          <a:xfrm>
            <a:off x="360119" y="0"/>
            <a:ext cx="8419042" cy="738664"/>
          </a:xfrm>
          <a:prstGeom prst="rect">
            <a:avLst/>
          </a:prstGeom>
          <a:noFill/>
          <a:ln w="9525">
            <a:noFill/>
            <a:miter lim="800000"/>
            <a:headEnd/>
            <a:tailEnd/>
          </a:ln>
        </p:spPr>
        <p:txBody>
          <a:bodyPr wrap="none">
            <a:spAutoFit/>
          </a:bodyPr>
          <a:lstStyle/>
          <a:p>
            <a:pPr eaLnBrk="1" hangingPunct="1"/>
            <a:r>
              <a:rPr lang="en-US" sz="2400" b="0" dirty="0" smtClean="0">
                <a:solidFill>
                  <a:srgbClr val="DC0000"/>
                </a:solidFill>
                <a:effectLst>
                  <a:outerShdw blurRad="38100" dist="38100" dir="2700000" algn="tl">
                    <a:srgbClr val="000000">
                      <a:alpha val="43137"/>
                    </a:srgbClr>
                  </a:outerShdw>
                </a:effectLst>
                <a:latin typeface="Arial Black" charset="0"/>
              </a:rPr>
              <a:t>Realistic Nesting Configuration: South China Sea</a:t>
            </a:r>
          </a:p>
          <a:p>
            <a:pPr eaLnBrk="1" hangingPunct="1"/>
            <a:r>
              <a:rPr lang="en-US" sz="1800" b="0" dirty="0" smtClean="0">
                <a:solidFill>
                  <a:srgbClr val="0033CC"/>
                </a:solidFill>
                <a:effectLst>
                  <a:outerShdw blurRad="38100" dist="38100" dir="2700000" algn="tl">
                    <a:srgbClr val="000000">
                      <a:alpha val="43137"/>
                    </a:srgbClr>
                  </a:outerShdw>
                </a:effectLst>
                <a:latin typeface="Arial Black" charset="0"/>
              </a:rPr>
              <a:t>(Multiple Refinement Sub-Class)</a:t>
            </a:r>
            <a:endParaRPr lang="en-US" sz="1800" b="0" dirty="0">
              <a:solidFill>
                <a:srgbClr val="0033CC"/>
              </a:solidFill>
              <a:effectLst>
                <a:outerShdw blurRad="38100" dist="38100" dir="2700000" algn="tl">
                  <a:srgbClr val="000000">
                    <a:alpha val="43137"/>
                  </a:srgbClr>
                </a:outerShdw>
              </a:effectLst>
              <a:latin typeface="Arial Black" charset="0"/>
            </a:endParaRPr>
          </a:p>
        </p:txBody>
      </p:sp>
      <p:sp>
        <p:nvSpPr>
          <p:cNvPr id="4" name="Text Box 3"/>
          <p:cNvSpPr txBox="1">
            <a:spLocks noChangeArrowheads="1"/>
          </p:cNvSpPr>
          <p:nvPr/>
        </p:nvSpPr>
        <p:spPr bwMode="auto">
          <a:xfrm>
            <a:off x="0" y="6260068"/>
            <a:ext cx="9144000" cy="369332"/>
          </a:xfrm>
          <a:prstGeom prst="rect">
            <a:avLst/>
          </a:prstGeom>
          <a:noFill/>
          <a:ln w="9525">
            <a:noFill/>
            <a:miter lim="800000"/>
            <a:headEnd/>
            <a:tailEnd/>
          </a:ln>
        </p:spPr>
        <p:txBody>
          <a:bodyPr wrap="square">
            <a:spAutoFit/>
          </a:bodyPr>
          <a:lstStyle>
            <a:lvl1pPr>
              <a:defRPr sz="1400">
                <a:solidFill>
                  <a:schemeClr val="tx1"/>
                </a:solidFill>
                <a:latin typeface="Arial" charset="0"/>
                <a:ea typeface="ＭＳ Ｐゴシック" charset="0"/>
              </a:defRPr>
            </a:lvl1pPr>
            <a:lvl2pPr marL="742950" indent="-285750">
              <a:defRPr sz="1400">
                <a:solidFill>
                  <a:schemeClr val="tx1"/>
                </a:solidFill>
                <a:latin typeface="Arial" charset="0"/>
                <a:ea typeface="ＭＳ Ｐゴシック" charset="0"/>
              </a:defRPr>
            </a:lvl2pPr>
            <a:lvl3pPr marL="1143000" indent="-228600">
              <a:defRPr sz="1400">
                <a:solidFill>
                  <a:schemeClr val="tx1"/>
                </a:solidFill>
                <a:latin typeface="Arial" charset="0"/>
                <a:ea typeface="ＭＳ Ｐゴシック" charset="0"/>
              </a:defRPr>
            </a:lvl3pPr>
            <a:lvl4pPr marL="1600200" indent="-228600">
              <a:defRPr sz="1400">
                <a:solidFill>
                  <a:schemeClr val="tx1"/>
                </a:solidFill>
                <a:latin typeface="Arial" charset="0"/>
                <a:ea typeface="ＭＳ Ｐゴシック" charset="0"/>
              </a:defRPr>
            </a:lvl4pPr>
            <a:lvl5pPr marL="2057400" indent="-228600">
              <a:defRPr sz="14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14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14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14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1400">
                <a:solidFill>
                  <a:schemeClr val="tx1"/>
                </a:solidFill>
                <a:latin typeface="Arial" charset="0"/>
                <a:ea typeface="ＭＳ Ｐゴシック" charset="0"/>
              </a:defRPr>
            </a:lvl9pPr>
          </a:lstStyle>
          <a:p>
            <a:pPr eaLnBrk="1" hangingPunct="1"/>
            <a:r>
              <a:rPr lang="en-US" sz="1800" dirty="0" smtClean="0">
                <a:solidFill>
                  <a:srgbClr val="000000"/>
                </a:solidFill>
                <a:effectLst>
                  <a:outerShdw blurRad="38100" dist="38100" dir="2700000" algn="tl">
                    <a:srgbClr val="DDDDDD"/>
                  </a:outerShdw>
                </a:effectLst>
                <a:latin typeface="Arial Black" charset="0"/>
                <a:cs typeface="Times New Roman" charset="0"/>
              </a:rPr>
              <a:t>Temperature</a:t>
            </a:r>
            <a:endParaRPr lang="en-US" sz="1800" dirty="0">
              <a:solidFill>
                <a:srgbClr val="000000"/>
              </a:solidFill>
              <a:effectLst>
                <a:outerShdw blurRad="38100" dist="38100" dir="2700000" algn="tl">
                  <a:srgbClr val="DDDDDD"/>
                </a:outerShdw>
              </a:effectLst>
              <a:latin typeface="Arial Black" charset="0"/>
              <a:cs typeface="Times New Roman" charset="0"/>
            </a:endParaRPr>
          </a:p>
        </p:txBody>
      </p:sp>
    </p:spTree>
    <p:extLst>
      <p:ext uri="{BB962C8B-B14F-4D97-AF65-F5344CB8AC3E}">
        <p14:creationId xmlns:p14="http://schemas.microsoft.com/office/powerpoint/2010/main" val="3175470778"/>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6" name="Text Box 3"/>
          <p:cNvSpPr txBox="1">
            <a:spLocks noChangeArrowheads="1"/>
          </p:cNvSpPr>
          <p:nvPr/>
        </p:nvSpPr>
        <p:spPr bwMode="auto">
          <a:xfrm>
            <a:off x="360119" y="0"/>
            <a:ext cx="8419042" cy="738664"/>
          </a:xfrm>
          <a:prstGeom prst="rect">
            <a:avLst/>
          </a:prstGeom>
          <a:noFill/>
          <a:ln w="9525">
            <a:noFill/>
            <a:miter lim="800000"/>
            <a:headEnd/>
            <a:tailEnd/>
          </a:ln>
        </p:spPr>
        <p:txBody>
          <a:bodyPr wrap="none">
            <a:spAutoFit/>
          </a:bodyPr>
          <a:lstStyle/>
          <a:p>
            <a:pPr eaLnBrk="1" hangingPunct="1"/>
            <a:r>
              <a:rPr lang="en-US" sz="2400" b="0" dirty="0" smtClean="0">
                <a:solidFill>
                  <a:srgbClr val="DC0000"/>
                </a:solidFill>
                <a:effectLst>
                  <a:outerShdw blurRad="38100" dist="38100" dir="2700000" algn="tl">
                    <a:srgbClr val="000000">
                      <a:alpha val="43137"/>
                    </a:srgbClr>
                  </a:outerShdw>
                </a:effectLst>
                <a:latin typeface="Arial Black" charset="0"/>
              </a:rPr>
              <a:t>Realistic Nesting Configuration: South China Sea</a:t>
            </a:r>
          </a:p>
          <a:p>
            <a:pPr eaLnBrk="1" hangingPunct="1"/>
            <a:r>
              <a:rPr lang="en-US" sz="1800" b="0" dirty="0" smtClean="0">
                <a:solidFill>
                  <a:srgbClr val="0033CC"/>
                </a:solidFill>
                <a:effectLst>
                  <a:outerShdw blurRad="38100" dist="38100" dir="2700000" algn="tl">
                    <a:srgbClr val="000000">
                      <a:alpha val="43137"/>
                    </a:srgbClr>
                  </a:outerShdw>
                </a:effectLst>
                <a:latin typeface="Arial Black" charset="0"/>
              </a:rPr>
              <a:t>(Multiple Refinement Sub-Class)</a:t>
            </a:r>
            <a:endParaRPr lang="en-US" sz="1800" b="0" dirty="0">
              <a:solidFill>
                <a:srgbClr val="0033CC"/>
              </a:solidFill>
              <a:effectLst>
                <a:outerShdw blurRad="38100" dist="38100" dir="2700000" algn="tl">
                  <a:srgbClr val="000000">
                    <a:alpha val="43137"/>
                  </a:srgbClr>
                </a:outerShdw>
              </a:effectLst>
              <a:latin typeface="Arial Black" charset="0"/>
            </a:endParaRPr>
          </a:p>
        </p:txBody>
      </p:sp>
      <p:sp>
        <p:nvSpPr>
          <p:cNvPr id="4" name="Text Box 3"/>
          <p:cNvSpPr txBox="1">
            <a:spLocks noChangeArrowheads="1"/>
          </p:cNvSpPr>
          <p:nvPr/>
        </p:nvSpPr>
        <p:spPr bwMode="auto">
          <a:xfrm>
            <a:off x="0" y="6260068"/>
            <a:ext cx="9144000" cy="369332"/>
          </a:xfrm>
          <a:prstGeom prst="rect">
            <a:avLst/>
          </a:prstGeom>
          <a:noFill/>
          <a:ln w="9525">
            <a:noFill/>
            <a:miter lim="800000"/>
            <a:headEnd/>
            <a:tailEnd/>
          </a:ln>
        </p:spPr>
        <p:txBody>
          <a:bodyPr wrap="square">
            <a:spAutoFit/>
          </a:bodyPr>
          <a:lstStyle>
            <a:lvl1pPr>
              <a:defRPr sz="1400">
                <a:solidFill>
                  <a:schemeClr val="tx1"/>
                </a:solidFill>
                <a:latin typeface="Arial" charset="0"/>
                <a:ea typeface="ＭＳ Ｐゴシック" charset="0"/>
              </a:defRPr>
            </a:lvl1pPr>
            <a:lvl2pPr marL="742950" indent="-285750">
              <a:defRPr sz="1400">
                <a:solidFill>
                  <a:schemeClr val="tx1"/>
                </a:solidFill>
                <a:latin typeface="Arial" charset="0"/>
                <a:ea typeface="ＭＳ Ｐゴシック" charset="0"/>
              </a:defRPr>
            </a:lvl2pPr>
            <a:lvl3pPr marL="1143000" indent="-228600">
              <a:defRPr sz="1400">
                <a:solidFill>
                  <a:schemeClr val="tx1"/>
                </a:solidFill>
                <a:latin typeface="Arial" charset="0"/>
                <a:ea typeface="ＭＳ Ｐゴシック" charset="0"/>
              </a:defRPr>
            </a:lvl3pPr>
            <a:lvl4pPr marL="1600200" indent="-228600">
              <a:defRPr sz="1400">
                <a:solidFill>
                  <a:schemeClr val="tx1"/>
                </a:solidFill>
                <a:latin typeface="Arial" charset="0"/>
                <a:ea typeface="ＭＳ Ｐゴシック" charset="0"/>
              </a:defRPr>
            </a:lvl4pPr>
            <a:lvl5pPr marL="2057400" indent="-228600">
              <a:defRPr sz="14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14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14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14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1400">
                <a:solidFill>
                  <a:schemeClr val="tx1"/>
                </a:solidFill>
                <a:latin typeface="Arial" charset="0"/>
                <a:ea typeface="ＭＳ Ｐゴシック" charset="0"/>
              </a:defRPr>
            </a:lvl9pPr>
          </a:lstStyle>
          <a:p>
            <a:pPr eaLnBrk="1" hangingPunct="1"/>
            <a:r>
              <a:rPr lang="en-US" sz="1800" dirty="0" smtClean="0">
                <a:solidFill>
                  <a:srgbClr val="000000"/>
                </a:solidFill>
                <a:effectLst>
                  <a:outerShdw blurRad="38100" dist="38100" dir="2700000" algn="tl">
                    <a:srgbClr val="DDDDDD"/>
                  </a:outerShdw>
                </a:effectLst>
                <a:latin typeface="Arial Black" charset="0"/>
                <a:cs typeface="Times New Roman" charset="0"/>
              </a:rPr>
              <a:t>Salinity</a:t>
            </a:r>
            <a:endParaRPr lang="en-US" sz="1800" dirty="0">
              <a:solidFill>
                <a:srgbClr val="000000"/>
              </a:solidFill>
              <a:effectLst>
                <a:outerShdw blurRad="38100" dist="38100" dir="2700000" algn="tl">
                  <a:srgbClr val="DDDDDD"/>
                </a:outerShdw>
              </a:effectLst>
              <a:latin typeface="Arial Black" charset="0"/>
              <a:cs typeface="Times New Roman" charset="0"/>
            </a:endParaRPr>
          </a:p>
        </p:txBody>
      </p:sp>
      <p:pic>
        <p:nvPicPr>
          <p:cNvPr id="7" name="Picture 6" descr="salinity.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00200" y="762000"/>
            <a:ext cx="6027498" cy="5257799"/>
          </a:xfrm>
          <a:prstGeom prst="rect">
            <a:avLst/>
          </a:prstGeom>
        </p:spPr>
      </p:pic>
    </p:spTree>
    <p:extLst>
      <p:ext uri="{BB962C8B-B14F-4D97-AF65-F5344CB8AC3E}">
        <p14:creationId xmlns:p14="http://schemas.microsoft.com/office/powerpoint/2010/main" val="2121436871"/>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5" name="Text Box 3"/>
          <p:cNvSpPr txBox="1">
            <a:spLocks noChangeArrowheads="1"/>
          </p:cNvSpPr>
          <p:nvPr/>
        </p:nvSpPr>
        <p:spPr bwMode="auto">
          <a:xfrm>
            <a:off x="2309646" y="0"/>
            <a:ext cx="4519988" cy="461665"/>
          </a:xfrm>
          <a:prstGeom prst="rect">
            <a:avLst/>
          </a:prstGeom>
          <a:noFill/>
          <a:ln w="9525">
            <a:noFill/>
            <a:miter lim="800000"/>
            <a:headEnd/>
            <a:tailEnd/>
          </a:ln>
        </p:spPr>
        <p:txBody>
          <a:bodyPr wrap="none">
            <a:spAutoFit/>
          </a:bodyPr>
          <a:lstStyle/>
          <a:p>
            <a:pPr eaLnBrk="1" hangingPunct="1"/>
            <a:r>
              <a:rPr lang="en-US" sz="2400" b="0" dirty="0" smtClean="0">
                <a:solidFill>
                  <a:srgbClr val="DC0000"/>
                </a:solidFill>
                <a:effectLst>
                  <a:outerShdw blurRad="38100" dist="38100" dir="2700000" algn="tl">
                    <a:srgbClr val="000000">
                      <a:alpha val="43137"/>
                    </a:srgbClr>
                  </a:outerShdw>
                </a:effectLst>
                <a:latin typeface="Arial Black" charset="0"/>
              </a:rPr>
              <a:t>DOPPIO Refinement Grids</a:t>
            </a:r>
          </a:p>
        </p:txBody>
      </p:sp>
      <p:sp>
        <p:nvSpPr>
          <p:cNvPr id="4" name="Text Box 3"/>
          <p:cNvSpPr txBox="1">
            <a:spLocks noChangeArrowheads="1"/>
          </p:cNvSpPr>
          <p:nvPr/>
        </p:nvSpPr>
        <p:spPr bwMode="auto">
          <a:xfrm>
            <a:off x="0" y="6260068"/>
            <a:ext cx="9144000" cy="369332"/>
          </a:xfrm>
          <a:prstGeom prst="rect">
            <a:avLst/>
          </a:prstGeom>
          <a:noFill/>
          <a:ln w="9525">
            <a:noFill/>
            <a:miter lim="800000"/>
            <a:headEnd/>
            <a:tailEnd/>
          </a:ln>
        </p:spPr>
        <p:txBody>
          <a:bodyPr wrap="square">
            <a:spAutoFit/>
          </a:bodyPr>
          <a:lstStyle>
            <a:lvl1pPr>
              <a:defRPr sz="1400">
                <a:solidFill>
                  <a:schemeClr val="tx1"/>
                </a:solidFill>
                <a:latin typeface="Arial" charset="0"/>
                <a:ea typeface="ＭＳ Ｐゴシック" charset="0"/>
              </a:defRPr>
            </a:lvl1pPr>
            <a:lvl2pPr marL="742950" indent="-285750">
              <a:defRPr sz="1400">
                <a:solidFill>
                  <a:schemeClr val="tx1"/>
                </a:solidFill>
                <a:latin typeface="Arial" charset="0"/>
                <a:ea typeface="ＭＳ Ｐゴシック" charset="0"/>
              </a:defRPr>
            </a:lvl2pPr>
            <a:lvl3pPr marL="1143000" indent="-228600">
              <a:defRPr sz="1400">
                <a:solidFill>
                  <a:schemeClr val="tx1"/>
                </a:solidFill>
                <a:latin typeface="Arial" charset="0"/>
                <a:ea typeface="ＭＳ Ｐゴシック" charset="0"/>
              </a:defRPr>
            </a:lvl3pPr>
            <a:lvl4pPr marL="1600200" indent="-228600">
              <a:defRPr sz="1400">
                <a:solidFill>
                  <a:schemeClr val="tx1"/>
                </a:solidFill>
                <a:latin typeface="Arial" charset="0"/>
                <a:ea typeface="ＭＳ Ｐゴシック" charset="0"/>
              </a:defRPr>
            </a:lvl4pPr>
            <a:lvl5pPr marL="2057400" indent="-228600">
              <a:defRPr sz="14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14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14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14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1400">
                <a:solidFill>
                  <a:schemeClr val="tx1"/>
                </a:solidFill>
                <a:latin typeface="Arial" charset="0"/>
                <a:ea typeface="ＭＳ Ｐゴシック" charset="0"/>
              </a:defRPr>
            </a:lvl9pPr>
          </a:lstStyle>
          <a:p>
            <a:pPr eaLnBrk="1" hangingPunct="1"/>
            <a:r>
              <a:rPr lang="en-US" sz="1800" b="0" dirty="0" smtClean="0">
                <a:solidFill>
                  <a:srgbClr val="000000"/>
                </a:solidFill>
                <a:effectLst>
                  <a:outerShdw blurRad="38100" dist="38100" dir="2700000" algn="tl">
                    <a:srgbClr val="DDDDDD"/>
                  </a:outerShdw>
                </a:effectLst>
                <a:latin typeface="Arial Black" charset="0"/>
                <a:cs typeface="Times New Roman" charset="0"/>
              </a:rPr>
              <a:t>Bathymetry (m)</a:t>
            </a:r>
            <a:endParaRPr lang="en-US" sz="1800" b="0" dirty="0">
              <a:solidFill>
                <a:srgbClr val="000000"/>
              </a:solidFill>
              <a:effectLst>
                <a:outerShdw blurRad="38100" dist="38100" dir="2700000" algn="tl">
                  <a:srgbClr val="DDDDDD"/>
                </a:outerShdw>
              </a:effectLst>
              <a:latin typeface="Arial Black" charset="0"/>
              <a:cs typeface="Times New Roman" charset="0"/>
            </a:endParaRPr>
          </a:p>
        </p:txBody>
      </p:sp>
      <p:pic>
        <p:nvPicPr>
          <p:cNvPr id="2" name="Picture 1" descr="bathy.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28625" y="762000"/>
            <a:ext cx="7083552" cy="5556504"/>
          </a:xfrm>
          <a:prstGeom prst="rect">
            <a:avLst/>
          </a:prstGeom>
        </p:spPr>
      </p:pic>
    </p:spTree>
    <p:extLst>
      <p:ext uri="{BB962C8B-B14F-4D97-AF65-F5344CB8AC3E}">
        <p14:creationId xmlns:p14="http://schemas.microsoft.com/office/powerpoint/2010/main" val="2853411715"/>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5" name="Text Box 3"/>
          <p:cNvSpPr txBox="1">
            <a:spLocks noChangeArrowheads="1"/>
          </p:cNvSpPr>
          <p:nvPr/>
        </p:nvSpPr>
        <p:spPr bwMode="auto">
          <a:xfrm>
            <a:off x="1583713" y="0"/>
            <a:ext cx="5971857" cy="461665"/>
          </a:xfrm>
          <a:prstGeom prst="rect">
            <a:avLst/>
          </a:prstGeom>
          <a:noFill/>
          <a:ln w="9525">
            <a:noFill/>
            <a:miter lim="800000"/>
            <a:headEnd/>
            <a:tailEnd/>
          </a:ln>
        </p:spPr>
        <p:txBody>
          <a:bodyPr wrap="none">
            <a:spAutoFit/>
          </a:bodyPr>
          <a:lstStyle/>
          <a:p>
            <a:pPr eaLnBrk="1" hangingPunct="1"/>
            <a:r>
              <a:rPr lang="en-US" sz="2400" b="0" dirty="0" smtClean="0">
                <a:solidFill>
                  <a:srgbClr val="DC0000"/>
                </a:solidFill>
                <a:effectLst>
                  <a:outerShdw blurRad="38100" dist="38100" dir="2700000" algn="tl">
                    <a:srgbClr val="000000">
                      <a:alpha val="43137"/>
                    </a:srgbClr>
                  </a:outerShdw>
                </a:effectLst>
                <a:latin typeface="Arial Black" charset="0"/>
              </a:rPr>
              <a:t>PIONEER Data Array Observations</a:t>
            </a:r>
          </a:p>
        </p:txBody>
      </p:sp>
      <p:sp>
        <p:nvSpPr>
          <p:cNvPr id="4" name="Text Box 3"/>
          <p:cNvSpPr txBox="1">
            <a:spLocks noChangeArrowheads="1"/>
          </p:cNvSpPr>
          <p:nvPr/>
        </p:nvSpPr>
        <p:spPr bwMode="auto">
          <a:xfrm>
            <a:off x="0" y="6260068"/>
            <a:ext cx="9144000" cy="369332"/>
          </a:xfrm>
          <a:prstGeom prst="rect">
            <a:avLst/>
          </a:prstGeom>
          <a:noFill/>
          <a:ln w="9525">
            <a:noFill/>
            <a:miter lim="800000"/>
            <a:headEnd/>
            <a:tailEnd/>
          </a:ln>
        </p:spPr>
        <p:txBody>
          <a:bodyPr wrap="square">
            <a:spAutoFit/>
          </a:bodyPr>
          <a:lstStyle>
            <a:lvl1pPr>
              <a:defRPr sz="1400">
                <a:solidFill>
                  <a:schemeClr val="tx1"/>
                </a:solidFill>
                <a:latin typeface="Arial" charset="0"/>
                <a:ea typeface="ＭＳ Ｐゴシック" charset="0"/>
              </a:defRPr>
            </a:lvl1pPr>
            <a:lvl2pPr marL="742950" indent="-285750">
              <a:defRPr sz="1400">
                <a:solidFill>
                  <a:schemeClr val="tx1"/>
                </a:solidFill>
                <a:latin typeface="Arial" charset="0"/>
                <a:ea typeface="ＭＳ Ｐゴシック" charset="0"/>
              </a:defRPr>
            </a:lvl2pPr>
            <a:lvl3pPr marL="1143000" indent="-228600">
              <a:defRPr sz="1400">
                <a:solidFill>
                  <a:schemeClr val="tx1"/>
                </a:solidFill>
                <a:latin typeface="Arial" charset="0"/>
                <a:ea typeface="ＭＳ Ｐゴシック" charset="0"/>
              </a:defRPr>
            </a:lvl3pPr>
            <a:lvl4pPr marL="1600200" indent="-228600">
              <a:defRPr sz="1400">
                <a:solidFill>
                  <a:schemeClr val="tx1"/>
                </a:solidFill>
                <a:latin typeface="Arial" charset="0"/>
                <a:ea typeface="ＭＳ Ｐゴシック" charset="0"/>
              </a:defRPr>
            </a:lvl4pPr>
            <a:lvl5pPr marL="2057400" indent="-228600">
              <a:defRPr sz="14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14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14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14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1400">
                <a:solidFill>
                  <a:schemeClr val="tx1"/>
                </a:solidFill>
                <a:latin typeface="Arial" charset="0"/>
                <a:ea typeface="ＭＳ Ｐゴシック" charset="0"/>
              </a:defRPr>
            </a:lvl9pPr>
          </a:lstStyle>
          <a:p>
            <a:pPr eaLnBrk="1" hangingPunct="1"/>
            <a:r>
              <a:rPr lang="en-US" sz="1800" b="0" dirty="0" smtClean="0">
                <a:solidFill>
                  <a:srgbClr val="000000"/>
                </a:solidFill>
                <a:effectLst>
                  <a:outerShdw blurRad="38100" dist="38100" dir="2700000" algn="tl">
                    <a:srgbClr val="DDDDDD"/>
                  </a:outerShdw>
                </a:effectLst>
                <a:latin typeface="Arial Black" charset="0"/>
                <a:cs typeface="Times New Roman" charset="0"/>
              </a:rPr>
              <a:t>Initial Surface Temperature (01-Jan-2014)</a:t>
            </a:r>
            <a:endParaRPr lang="en-US" sz="1800" b="0" dirty="0">
              <a:solidFill>
                <a:srgbClr val="000000"/>
              </a:solidFill>
              <a:effectLst>
                <a:outerShdw blurRad="38100" dist="38100" dir="2700000" algn="tl">
                  <a:srgbClr val="DDDDDD"/>
                </a:outerShdw>
              </a:effectLst>
              <a:latin typeface="Arial Black" charset="0"/>
              <a:cs typeface="Times New Roman" charset="0"/>
            </a:endParaRPr>
          </a:p>
        </p:txBody>
      </p:sp>
      <p:pic>
        <p:nvPicPr>
          <p:cNvPr id="7" name="Picture 6" descr="nested-doppio-pioneer-array.png"/>
          <p:cNvPicPr>
            <a:picLocks noChangeAspect="1"/>
          </p:cNvPicPr>
          <p:nvPr/>
        </p:nvPicPr>
        <p:blipFill rotWithShape="1">
          <a:blip r:embed="rId2">
            <a:extLst>
              <a:ext uri="{28A0092B-C50C-407E-A947-70E740481C1C}">
                <a14:useLocalDpi xmlns:a14="http://schemas.microsoft.com/office/drawing/2010/main" val="0"/>
              </a:ext>
            </a:extLst>
          </a:blip>
          <a:srcRect t="6765"/>
          <a:stretch/>
        </p:blipFill>
        <p:spPr>
          <a:xfrm>
            <a:off x="917575" y="990600"/>
            <a:ext cx="7315200" cy="5115223"/>
          </a:xfrm>
          <a:prstGeom prst="rect">
            <a:avLst/>
          </a:prstGeom>
        </p:spPr>
      </p:pic>
    </p:spTree>
    <p:extLst>
      <p:ext uri="{BB962C8B-B14F-4D97-AF65-F5344CB8AC3E}">
        <p14:creationId xmlns:p14="http://schemas.microsoft.com/office/powerpoint/2010/main" val="2169910024"/>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5" name="Text Box 3"/>
          <p:cNvSpPr txBox="1">
            <a:spLocks noChangeArrowheads="1"/>
          </p:cNvSpPr>
          <p:nvPr/>
        </p:nvSpPr>
        <p:spPr bwMode="auto">
          <a:xfrm>
            <a:off x="2602320" y="0"/>
            <a:ext cx="3934641" cy="461665"/>
          </a:xfrm>
          <a:prstGeom prst="rect">
            <a:avLst/>
          </a:prstGeom>
          <a:noFill/>
          <a:ln w="9525">
            <a:noFill/>
            <a:miter lim="800000"/>
            <a:headEnd/>
            <a:tailEnd/>
          </a:ln>
        </p:spPr>
        <p:txBody>
          <a:bodyPr wrap="none">
            <a:spAutoFit/>
          </a:bodyPr>
          <a:lstStyle/>
          <a:p>
            <a:pPr eaLnBrk="1" hangingPunct="1"/>
            <a:r>
              <a:rPr lang="en-US" sz="2400" b="0" dirty="0" smtClean="0">
                <a:solidFill>
                  <a:srgbClr val="DC0000"/>
                </a:solidFill>
                <a:effectLst>
                  <a:outerShdw blurRad="38100" dist="38100" dir="2700000" algn="tl">
                    <a:srgbClr val="000000">
                      <a:alpha val="43137"/>
                    </a:srgbClr>
                  </a:outerShdw>
                </a:effectLst>
                <a:latin typeface="Arial Black" charset="0"/>
              </a:rPr>
              <a:t>DOPPIO Sponge Areas</a:t>
            </a:r>
          </a:p>
        </p:txBody>
      </p:sp>
      <p:pic>
        <p:nvPicPr>
          <p:cNvPr id="3" name="Picture 2"/>
          <p:cNvPicPr>
            <a:picLocks noChangeAspect="1"/>
          </p:cNvPicPr>
          <p:nvPr/>
        </p:nvPicPr>
        <p:blipFill>
          <a:blip r:embed="rId2"/>
          <a:stretch>
            <a:fillRect/>
          </a:stretch>
        </p:blipFill>
        <p:spPr>
          <a:xfrm>
            <a:off x="4572000" y="609600"/>
            <a:ext cx="4572000" cy="3429000"/>
          </a:xfrm>
          <a:prstGeom prst="rect">
            <a:avLst/>
          </a:prstGeom>
        </p:spPr>
      </p:pic>
      <p:pic>
        <p:nvPicPr>
          <p:cNvPr id="6" name="Picture 5"/>
          <p:cNvPicPr>
            <a:picLocks noChangeAspect="1"/>
          </p:cNvPicPr>
          <p:nvPr/>
        </p:nvPicPr>
        <p:blipFill>
          <a:blip r:embed="rId3"/>
          <a:stretch>
            <a:fillRect/>
          </a:stretch>
        </p:blipFill>
        <p:spPr>
          <a:xfrm>
            <a:off x="0" y="609600"/>
            <a:ext cx="4572000" cy="3429000"/>
          </a:xfrm>
          <a:prstGeom prst="rect">
            <a:avLst/>
          </a:prstGeom>
        </p:spPr>
      </p:pic>
      <p:sp>
        <p:nvSpPr>
          <p:cNvPr id="7" name="TextBox 6"/>
          <p:cNvSpPr txBox="1"/>
          <p:nvPr/>
        </p:nvSpPr>
        <p:spPr>
          <a:xfrm>
            <a:off x="381000" y="4191000"/>
            <a:ext cx="8775510" cy="2308324"/>
          </a:xfrm>
          <a:prstGeom prst="rect">
            <a:avLst/>
          </a:prstGeom>
          <a:noFill/>
        </p:spPr>
        <p:txBody>
          <a:bodyPr wrap="none" rtlCol="0">
            <a:spAutoFit/>
          </a:bodyPr>
          <a:lstStyle/>
          <a:p>
            <a:pPr algn="l"/>
            <a:r>
              <a:rPr lang="en-US" sz="1800" dirty="0" smtClean="0">
                <a:solidFill>
                  <a:srgbClr val="000000"/>
                </a:solidFill>
                <a:latin typeface="Arial"/>
                <a:cs typeface="Arial"/>
              </a:rPr>
              <a:t>Same Reynolds Number for all Grids (U </a:t>
            </a:r>
            <a:r>
              <a:rPr lang="en-US" sz="1800" dirty="0" err="1" smtClean="0">
                <a:solidFill>
                  <a:srgbClr val="000000"/>
                </a:solidFill>
                <a:latin typeface="Arial"/>
                <a:cs typeface="Arial"/>
              </a:rPr>
              <a:t>Δx</a:t>
            </a:r>
            <a:r>
              <a:rPr lang="en-US" sz="1800" dirty="0" smtClean="0">
                <a:solidFill>
                  <a:srgbClr val="000000"/>
                </a:solidFill>
                <a:latin typeface="Arial"/>
                <a:cs typeface="Arial"/>
              </a:rPr>
              <a:t>/</a:t>
            </a:r>
            <a:r>
              <a:rPr lang="en-US" sz="1800" dirty="0" err="1" smtClean="0">
                <a:solidFill>
                  <a:srgbClr val="000000"/>
                </a:solidFill>
                <a:latin typeface="Arial"/>
                <a:cs typeface="Arial"/>
              </a:rPr>
              <a:t>ν</a:t>
            </a:r>
            <a:r>
              <a:rPr lang="en-US" sz="1800" dirty="0" smtClean="0">
                <a:solidFill>
                  <a:srgbClr val="000000"/>
                </a:solidFill>
                <a:latin typeface="Arial"/>
                <a:cs typeface="Arial"/>
              </a:rPr>
              <a:t>):</a:t>
            </a:r>
          </a:p>
          <a:p>
            <a:pPr algn="l"/>
            <a:endParaRPr lang="en-US" sz="1800" dirty="0">
              <a:solidFill>
                <a:srgbClr val="000000"/>
              </a:solidFill>
              <a:latin typeface="Arial"/>
              <a:cs typeface="Arial"/>
            </a:endParaRPr>
          </a:p>
          <a:p>
            <a:pPr algn="l"/>
            <a:r>
              <a:rPr lang="en-US" sz="1800" dirty="0">
                <a:solidFill>
                  <a:srgbClr val="FF0000"/>
                </a:solidFill>
              </a:rPr>
              <a:t>VISC2 == 90.0d0  30.0d0  10.0d0             (</a:t>
            </a:r>
            <a:r>
              <a:rPr lang="en-US" sz="1800" dirty="0" smtClean="0">
                <a:solidFill>
                  <a:srgbClr val="FF0000"/>
                </a:solidFill>
              </a:rPr>
              <a:t>m2</a:t>
            </a:r>
            <a:r>
              <a:rPr lang="en-US" sz="1800" dirty="0">
                <a:solidFill>
                  <a:srgbClr val="FF0000"/>
                </a:solidFill>
              </a:rPr>
              <a:t>/</a:t>
            </a:r>
            <a:r>
              <a:rPr lang="en-US" sz="1800" dirty="0" smtClean="0">
                <a:solidFill>
                  <a:srgbClr val="FF0000"/>
                </a:solidFill>
              </a:rPr>
              <a:t>s)</a:t>
            </a:r>
            <a:r>
              <a:rPr lang="en-US" sz="1800" dirty="0">
                <a:solidFill>
                  <a:srgbClr val="FF0000"/>
                </a:solidFill>
              </a:rPr>
              <a:t/>
            </a:r>
            <a:br>
              <a:rPr lang="en-US" sz="1800" dirty="0">
                <a:solidFill>
                  <a:srgbClr val="FF0000"/>
                </a:solidFill>
              </a:rPr>
            </a:br>
            <a:r>
              <a:rPr lang="en-US" sz="1800" dirty="0" smtClean="0">
                <a:solidFill>
                  <a:srgbClr val="FF0000"/>
                </a:solidFill>
              </a:rPr>
              <a:t> TNU2 </a:t>
            </a:r>
            <a:r>
              <a:rPr lang="en-US" sz="1800" dirty="0">
                <a:solidFill>
                  <a:srgbClr val="FF0000"/>
                </a:solidFill>
              </a:rPr>
              <a:t>== 2*27.0d0  2*9.0d0    2*3.0d0       </a:t>
            </a:r>
            <a:r>
              <a:rPr lang="en-US" sz="1800" dirty="0" smtClean="0">
                <a:solidFill>
                  <a:srgbClr val="FF0000"/>
                </a:solidFill>
              </a:rPr>
              <a:t>(m2</a:t>
            </a:r>
            <a:r>
              <a:rPr lang="en-US" sz="1800" dirty="0">
                <a:solidFill>
                  <a:srgbClr val="FF0000"/>
                </a:solidFill>
              </a:rPr>
              <a:t>/</a:t>
            </a:r>
            <a:r>
              <a:rPr lang="en-US" sz="1800" dirty="0" smtClean="0">
                <a:solidFill>
                  <a:srgbClr val="FF0000"/>
                </a:solidFill>
              </a:rPr>
              <a:t>s)</a:t>
            </a:r>
          </a:p>
          <a:p>
            <a:pPr algn="l"/>
            <a:endParaRPr lang="en-US" sz="1800" dirty="0" smtClean="0">
              <a:solidFill>
                <a:srgbClr val="FF0000"/>
              </a:solidFill>
            </a:endParaRPr>
          </a:p>
          <a:p>
            <a:pPr algn="l"/>
            <a:r>
              <a:rPr lang="en-US" sz="1800" dirty="0" smtClean="0">
                <a:solidFill>
                  <a:srgbClr val="000000"/>
                </a:solidFill>
                <a:latin typeface="Arial"/>
                <a:cs typeface="Arial"/>
              </a:rPr>
              <a:t>Time stepping (</a:t>
            </a:r>
            <a:r>
              <a:rPr lang="en-US" sz="1800" dirty="0" err="1" smtClean="0">
                <a:solidFill>
                  <a:srgbClr val="000000"/>
                </a:solidFill>
                <a:latin typeface="Arial"/>
                <a:cs typeface="Arial"/>
              </a:rPr>
              <a:t>Δt</a:t>
            </a:r>
            <a:r>
              <a:rPr lang="en-US" sz="1800" dirty="0" smtClean="0">
                <a:solidFill>
                  <a:srgbClr val="000000"/>
                </a:solidFill>
                <a:latin typeface="Arial"/>
                <a:cs typeface="Arial"/>
              </a:rPr>
              <a:t>):</a:t>
            </a:r>
          </a:p>
          <a:p>
            <a:pPr algn="l"/>
            <a:endParaRPr lang="en-US" sz="1800" dirty="0">
              <a:solidFill>
                <a:srgbClr val="FF0000"/>
              </a:solidFill>
              <a:latin typeface="Arial"/>
              <a:cs typeface="Arial"/>
            </a:endParaRPr>
          </a:p>
          <a:p>
            <a:pPr algn="l"/>
            <a:r>
              <a:rPr lang="en-US" sz="1800" dirty="0">
                <a:solidFill>
                  <a:srgbClr val="FF0000"/>
                </a:solidFill>
                <a:latin typeface="Arial"/>
                <a:cs typeface="Arial"/>
              </a:rPr>
              <a:t> </a:t>
            </a:r>
            <a:r>
              <a:rPr lang="en-US" sz="1800" dirty="0" smtClean="0">
                <a:solidFill>
                  <a:srgbClr val="FF0000"/>
                </a:solidFill>
                <a:latin typeface="Arial"/>
                <a:cs typeface="Arial"/>
              </a:rPr>
              <a:t>      </a:t>
            </a:r>
            <a:r>
              <a:rPr lang="en-US" sz="1800" dirty="0" smtClean="0">
                <a:solidFill>
                  <a:srgbClr val="FF0000"/>
                </a:solidFill>
                <a:latin typeface="Lucida Console"/>
                <a:cs typeface="Lucida Console"/>
              </a:rPr>
              <a:t>DT =</a:t>
            </a:r>
            <a:r>
              <a:rPr lang="en-US" sz="1800" dirty="0">
                <a:solidFill>
                  <a:srgbClr val="FF0000"/>
                </a:solidFill>
                <a:latin typeface="Lucida Console"/>
                <a:cs typeface="Lucida Console"/>
              </a:rPr>
              <a:t>= 180.0d0  90.0d0   45.0d0  </a:t>
            </a:r>
            <a:r>
              <a:rPr lang="en-US" sz="1800" dirty="0" smtClean="0">
                <a:solidFill>
                  <a:srgbClr val="FF0000"/>
                </a:solidFill>
                <a:latin typeface="Lucida Console"/>
                <a:cs typeface="Lucida Console"/>
              </a:rPr>
              <a:t>   (3</a:t>
            </a:r>
            <a:r>
              <a:rPr lang="en-US" sz="1800" dirty="0">
                <a:solidFill>
                  <a:srgbClr val="FF0000"/>
                </a:solidFill>
                <a:latin typeface="Lucida Console"/>
                <a:cs typeface="Lucida Console"/>
              </a:rPr>
              <a:t>/1.5/0.75 minute </a:t>
            </a:r>
            <a:r>
              <a:rPr lang="en-US" sz="1800" dirty="0" smtClean="0">
                <a:solidFill>
                  <a:srgbClr val="FF0000"/>
                </a:solidFill>
                <a:latin typeface="Lucida Console"/>
                <a:cs typeface="Lucida Console"/>
              </a:rPr>
              <a:t>step)</a:t>
            </a:r>
            <a:endParaRPr lang="en-US" sz="1800" dirty="0">
              <a:solidFill>
                <a:srgbClr val="FF0000"/>
              </a:solidFill>
              <a:latin typeface="Lucida Console"/>
              <a:cs typeface="Lucida Console"/>
            </a:endParaRPr>
          </a:p>
        </p:txBody>
      </p:sp>
    </p:spTree>
    <p:extLst>
      <p:ext uri="{BB962C8B-B14F-4D97-AF65-F5344CB8AC3E}">
        <p14:creationId xmlns:p14="http://schemas.microsoft.com/office/powerpoint/2010/main" val="1612108893"/>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5" name="Text Box 3"/>
          <p:cNvSpPr txBox="1">
            <a:spLocks noChangeArrowheads="1"/>
          </p:cNvSpPr>
          <p:nvPr/>
        </p:nvSpPr>
        <p:spPr bwMode="auto">
          <a:xfrm>
            <a:off x="1502135" y="0"/>
            <a:ext cx="6135013" cy="738664"/>
          </a:xfrm>
          <a:prstGeom prst="rect">
            <a:avLst/>
          </a:prstGeom>
          <a:noFill/>
          <a:ln w="9525">
            <a:noFill/>
            <a:miter lim="800000"/>
            <a:headEnd/>
            <a:tailEnd/>
          </a:ln>
        </p:spPr>
        <p:txBody>
          <a:bodyPr wrap="none">
            <a:spAutoFit/>
          </a:bodyPr>
          <a:lstStyle/>
          <a:p>
            <a:pPr eaLnBrk="1" hangingPunct="1"/>
            <a:r>
              <a:rPr lang="en-US" sz="2400" b="0" dirty="0" smtClean="0">
                <a:solidFill>
                  <a:srgbClr val="DC0000"/>
                </a:solidFill>
                <a:effectLst>
                  <a:outerShdw blurRad="38100" dist="38100" dir="2700000" algn="tl">
                    <a:srgbClr val="000000">
                      <a:alpha val="43137"/>
                    </a:srgbClr>
                  </a:outerShdw>
                </a:effectLst>
                <a:latin typeface="Arial Black" charset="0"/>
              </a:rPr>
              <a:t> Two-Way DOPPIO-PIONEER-ARRAY</a:t>
            </a:r>
          </a:p>
          <a:p>
            <a:pPr eaLnBrk="1" hangingPunct="1"/>
            <a:r>
              <a:rPr lang="en-US" sz="1800" b="0" dirty="0" smtClean="0">
                <a:solidFill>
                  <a:srgbClr val="0033CC"/>
                </a:solidFill>
                <a:effectLst>
                  <a:outerShdw blurRad="38100" dist="38100" dir="2700000" algn="tl">
                    <a:srgbClr val="000000">
                      <a:alpha val="43137"/>
                    </a:srgbClr>
                  </a:outerShdw>
                </a:effectLst>
                <a:latin typeface="Arial Black" charset="0"/>
              </a:rPr>
              <a:t>(1:3 Refinement)</a:t>
            </a:r>
            <a:endParaRPr lang="en-US" sz="1800" b="0" dirty="0">
              <a:solidFill>
                <a:srgbClr val="0033CC"/>
              </a:solidFill>
              <a:effectLst>
                <a:outerShdw blurRad="38100" dist="38100" dir="2700000" algn="tl">
                  <a:srgbClr val="000000">
                    <a:alpha val="43137"/>
                  </a:srgbClr>
                </a:outerShdw>
              </a:effectLst>
              <a:latin typeface="Arial Black" charset="0"/>
            </a:endParaRPr>
          </a:p>
        </p:txBody>
      </p:sp>
      <p:sp>
        <p:nvSpPr>
          <p:cNvPr id="4" name="Text Box 3"/>
          <p:cNvSpPr txBox="1">
            <a:spLocks noChangeArrowheads="1"/>
          </p:cNvSpPr>
          <p:nvPr/>
        </p:nvSpPr>
        <p:spPr bwMode="auto">
          <a:xfrm>
            <a:off x="0" y="5486400"/>
            <a:ext cx="9144000" cy="369332"/>
          </a:xfrm>
          <a:prstGeom prst="rect">
            <a:avLst/>
          </a:prstGeom>
          <a:noFill/>
          <a:ln w="9525">
            <a:noFill/>
            <a:miter lim="800000"/>
            <a:headEnd/>
            <a:tailEnd/>
          </a:ln>
        </p:spPr>
        <p:txBody>
          <a:bodyPr wrap="square">
            <a:spAutoFit/>
          </a:bodyPr>
          <a:lstStyle>
            <a:lvl1pPr>
              <a:defRPr sz="1400">
                <a:solidFill>
                  <a:schemeClr val="tx1"/>
                </a:solidFill>
                <a:latin typeface="Arial" charset="0"/>
                <a:ea typeface="ＭＳ Ｐゴシック" charset="0"/>
              </a:defRPr>
            </a:lvl1pPr>
            <a:lvl2pPr marL="742950" indent="-285750">
              <a:defRPr sz="1400">
                <a:solidFill>
                  <a:schemeClr val="tx1"/>
                </a:solidFill>
                <a:latin typeface="Arial" charset="0"/>
                <a:ea typeface="ＭＳ Ｐゴシック" charset="0"/>
              </a:defRPr>
            </a:lvl2pPr>
            <a:lvl3pPr marL="1143000" indent="-228600">
              <a:defRPr sz="1400">
                <a:solidFill>
                  <a:schemeClr val="tx1"/>
                </a:solidFill>
                <a:latin typeface="Arial" charset="0"/>
                <a:ea typeface="ＭＳ Ｐゴシック" charset="0"/>
              </a:defRPr>
            </a:lvl3pPr>
            <a:lvl4pPr marL="1600200" indent="-228600">
              <a:defRPr sz="1400">
                <a:solidFill>
                  <a:schemeClr val="tx1"/>
                </a:solidFill>
                <a:latin typeface="Arial" charset="0"/>
                <a:ea typeface="ＭＳ Ｐゴシック" charset="0"/>
              </a:defRPr>
            </a:lvl4pPr>
            <a:lvl5pPr marL="2057400" indent="-228600">
              <a:defRPr sz="14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14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14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14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1400">
                <a:solidFill>
                  <a:schemeClr val="tx1"/>
                </a:solidFill>
                <a:latin typeface="Arial" charset="0"/>
                <a:ea typeface="ＭＳ Ｐゴシック" charset="0"/>
              </a:defRPr>
            </a:lvl9pPr>
          </a:lstStyle>
          <a:p>
            <a:pPr eaLnBrk="1" hangingPunct="1"/>
            <a:r>
              <a:rPr lang="en-US" sz="1800" b="0" dirty="0" smtClean="0">
                <a:solidFill>
                  <a:srgbClr val="000000"/>
                </a:solidFill>
                <a:effectLst>
                  <a:outerShdw blurRad="38100" dist="38100" dir="2700000" algn="tl">
                    <a:srgbClr val="DDDDDD"/>
                  </a:outerShdw>
                </a:effectLst>
                <a:latin typeface="Arial Black" charset="0"/>
                <a:cs typeface="Times New Roman" charset="0"/>
              </a:rPr>
              <a:t>Free-Surface</a:t>
            </a:r>
            <a:endParaRPr lang="en-US" sz="1800" b="0" dirty="0">
              <a:solidFill>
                <a:srgbClr val="000000"/>
              </a:solidFill>
              <a:effectLst>
                <a:outerShdw blurRad="38100" dist="38100" dir="2700000" algn="tl">
                  <a:srgbClr val="DDDDDD"/>
                </a:outerShdw>
              </a:effectLst>
              <a:latin typeface="Arial Black" charset="0"/>
              <a:cs typeface="Times New Roman" charset="0"/>
            </a:endParaRPr>
          </a:p>
        </p:txBody>
      </p:sp>
      <p:pic>
        <p:nvPicPr>
          <p:cNvPr id="3" name="Picture 2" descr="ssh_005.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776" y="1565874"/>
            <a:ext cx="4443984" cy="3721608"/>
          </a:xfrm>
          <a:prstGeom prst="rect">
            <a:avLst/>
          </a:prstGeom>
        </p:spPr>
      </p:pic>
      <p:pic>
        <p:nvPicPr>
          <p:cNvPr id="6" name="Picture 5" descr="doppio_zeta.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00726" y="1600202"/>
            <a:ext cx="4420392" cy="3675339"/>
          </a:xfrm>
          <a:prstGeom prst="rect">
            <a:avLst/>
          </a:prstGeom>
        </p:spPr>
      </p:pic>
    </p:spTree>
    <p:extLst>
      <p:ext uri="{BB962C8B-B14F-4D97-AF65-F5344CB8AC3E}">
        <p14:creationId xmlns:p14="http://schemas.microsoft.com/office/powerpoint/2010/main" val="192957621"/>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5" name="Text Box 3"/>
          <p:cNvSpPr txBox="1">
            <a:spLocks noChangeArrowheads="1"/>
          </p:cNvSpPr>
          <p:nvPr/>
        </p:nvSpPr>
        <p:spPr bwMode="auto">
          <a:xfrm>
            <a:off x="1553427" y="0"/>
            <a:ext cx="6032421" cy="738664"/>
          </a:xfrm>
          <a:prstGeom prst="rect">
            <a:avLst/>
          </a:prstGeom>
          <a:noFill/>
          <a:ln w="9525">
            <a:noFill/>
            <a:miter lim="800000"/>
            <a:headEnd/>
            <a:tailEnd/>
          </a:ln>
        </p:spPr>
        <p:txBody>
          <a:bodyPr wrap="none">
            <a:spAutoFit/>
          </a:bodyPr>
          <a:lstStyle/>
          <a:p>
            <a:pPr eaLnBrk="1" hangingPunct="1"/>
            <a:r>
              <a:rPr lang="en-US" sz="2400" b="0" dirty="0">
                <a:solidFill>
                  <a:srgbClr val="DC0000"/>
                </a:solidFill>
                <a:effectLst>
                  <a:outerShdw blurRad="38100" dist="38100" dir="2700000" algn="tl">
                    <a:srgbClr val="000000">
                      <a:alpha val="43137"/>
                    </a:srgbClr>
                  </a:outerShdw>
                </a:effectLst>
                <a:latin typeface="Arial Black" charset="0"/>
              </a:rPr>
              <a:t>Two-Way DOPPIO-PIONEER-ARRAY</a:t>
            </a:r>
          </a:p>
          <a:p>
            <a:pPr eaLnBrk="1" hangingPunct="1"/>
            <a:r>
              <a:rPr lang="en-US" sz="1800" b="0" dirty="0">
                <a:solidFill>
                  <a:srgbClr val="0033CC"/>
                </a:solidFill>
                <a:effectLst>
                  <a:outerShdw blurRad="38100" dist="38100" dir="2700000" algn="tl">
                    <a:srgbClr val="000000">
                      <a:alpha val="43137"/>
                    </a:srgbClr>
                  </a:outerShdw>
                </a:effectLst>
                <a:latin typeface="Arial Black" charset="0"/>
              </a:rPr>
              <a:t>(1:3 Refinement)</a:t>
            </a:r>
          </a:p>
        </p:txBody>
      </p:sp>
      <p:sp>
        <p:nvSpPr>
          <p:cNvPr id="4" name="Text Box 3"/>
          <p:cNvSpPr txBox="1">
            <a:spLocks noChangeArrowheads="1"/>
          </p:cNvSpPr>
          <p:nvPr/>
        </p:nvSpPr>
        <p:spPr bwMode="auto">
          <a:xfrm>
            <a:off x="0" y="5486400"/>
            <a:ext cx="9144000" cy="369332"/>
          </a:xfrm>
          <a:prstGeom prst="rect">
            <a:avLst/>
          </a:prstGeom>
          <a:noFill/>
          <a:ln w="9525">
            <a:noFill/>
            <a:miter lim="800000"/>
            <a:headEnd/>
            <a:tailEnd/>
          </a:ln>
        </p:spPr>
        <p:txBody>
          <a:bodyPr wrap="square">
            <a:spAutoFit/>
          </a:bodyPr>
          <a:lstStyle>
            <a:lvl1pPr>
              <a:defRPr sz="1400">
                <a:solidFill>
                  <a:schemeClr val="tx1"/>
                </a:solidFill>
                <a:latin typeface="Arial" charset="0"/>
                <a:ea typeface="ＭＳ Ｐゴシック" charset="0"/>
              </a:defRPr>
            </a:lvl1pPr>
            <a:lvl2pPr marL="742950" indent="-285750">
              <a:defRPr sz="1400">
                <a:solidFill>
                  <a:schemeClr val="tx1"/>
                </a:solidFill>
                <a:latin typeface="Arial" charset="0"/>
                <a:ea typeface="ＭＳ Ｐゴシック" charset="0"/>
              </a:defRPr>
            </a:lvl2pPr>
            <a:lvl3pPr marL="1143000" indent="-228600">
              <a:defRPr sz="1400">
                <a:solidFill>
                  <a:schemeClr val="tx1"/>
                </a:solidFill>
                <a:latin typeface="Arial" charset="0"/>
                <a:ea typeface="ＭＳ Ｐゴシック" charset="0"/>
              </a:defRPr>
            </a:lvl3pPr>
            <a:lvl4pPr marL="1600200" indent="-228600">
              <a:defRPr sz="1400">
                <a:solidFill>
                  <a:schemeClr val="tx1"/>
                </a:solidFill>
                <a:latin typeface="Arial" charset="0"/>
                <a:ea typeface="ＭＳ Ｐゴシック" charset="0"/>
              </a:defRPr>
            </a:lvl4pPr>
            <a:lvl5pPr marL="2057400" indent="-228600">
              <a:defRPr sz="14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14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14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14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1400">
                <a:solidFill>
                  <a:schemeClr val="tx1"/>
                </a:solidFill>
                <a:latin typeface="Arial" charset="0"/>
                <a:ea typeface="ＭＳ Ｐゴシック" charset="0"/>
              </a:defRPr>
            </a:lvl9pPr>
          </a:lstStyle>
          <a:p>
            <a:pPr eaLnBrk="1" hangingPunct="1"/>
            <a:r>
              <a:rPr lang="en-US" sz="1800" b="0" dirty="0" smtClean="0">
                <a:solidFill>
                  <a:srgbClr val="000000"/>
                </a:solidFill>
                <a:effectLst>
                  <a:outerShdw blurRad="38100" dist="38100" dir="2700000" algn="tl">
                    <a:srgbClr val="DDDDDD"/>
                  </a:outerShdw>
                </a:effectLst>
                <a:latin typeface="Arial Black" charset="0"/>
                <a:cs typeface="Times New Roman" charset="0"/>
              </a:rPr>
              <a:t>Surface Temperature (Celsius)</a:t>
            </a:r>
            <a:endParaRPr lang="en-US" sz="1800" b="0" dirty="0">
              <a:solidFill>
                <a:srgbClr val="000000"/>
              </a:solidFill>
              <a:effectLst>
                <a:outerShdw blurRad="38100" dist="38100" dir="2700000" algn="tl">
                  <a:srgbClr val="DDDDDD"/>
                </a:outerShdw>
              </a:effectLst>
              <a:latin typeface="Arial Black" charset="0"/>
              <a:cs typeface="Times New Roman" charset="0"/>
            </a:endParaRPr>
          </a:p>
        </p:txBody>
      </p:sp>
      <p:pic>
        <p:nvPicPr>
          <p:cNvPr id="2" name="Picture 1" descr="Tsur_005.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062" y="1563847"/>
            <a:ext cx="4443984" cy="3721608"/>
          </a:xfrm>
          <a:prstGeom prst="rect">
            <a:avLst/>
          </a:prstGeom>
        </p:spPr>
      </p:pic>
      <p:pic>
        <p:nvPicPr>
          <p:cNvPr id="7" name="Picture 6" descr="doppio_Tsu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92300" y="1601517"/>
            <a:ext cx="4351264" cy="3675339"/>
          </a:xfrm>
          <a:prstGeom prst="rect">
            <a:avLst/>
          </a:prstGeom>
        </p:spPr>
      </p:pic>
    </p:spTree>
    <p:extLst>
      <p:ext uri="{BB962C8B-B14F-4D97-AF65-F5344CB8AC3E}">
        <p14:creationId xmlns:p14="http://schemas.microsoft.com/office/powerpoint/2010/main" val="245384437"/>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5" name="Text Box 3"/>
          <p:cNvSpPr txBox="1">
            <a:spLocks noChangeArrowheads="1"/>
          </p:cNvSpPr>
          <p:nvPr/>
        </p:nvSpPr>
        <p:spPr bwMode="auto">
          <a:xfrm>
            <a:off x="1553430" y="0"/>
            <a:ext cx="6032421" cy="738664"/>
          </a:xfrm>
          <a:prstGeom prst="rect">
            <a:avLst/>
          </a:prstGeom>
          <a:noFill/>
          <a:ln w="9525">
            <a:noFill/>
            <a:miter lim="800000"/>
            <a:headEnd/>
            <a:tailEnd/>
          </a:ln>
        </p:spPr>
        <p:txBody>
          <a:bodyPr wrap="none">
            <a:spAutoFit/>
          </a:bodyPr>
          <a:lstStyle/>
          <a:p>
            <a:pPr eaLnBrk="1" hangingPunct="1"/>
            <a:r>
              <a:rPr lang="en-US" sz="2400" b="0" dirty="0">
                <a:solidFill>
                  <a:srgbClr val="DC0000"/>
                </a:solidFill>
                <a:effectLst>
                  <a:outerShdw blurRad="38100" dist="38100" dir="2700000" algn="tl">
                    <a:srgbClr val="000000">
                      <a:alpha val="43137"/>
                    </a:srgbClr>
                  </a:outerShdw>
                </a:effectLst>
                <a:latin typeface="Arial Black" charset="0"/>
              </a:rPr>
              <a:t>Two-Way DOPPIO-PIONEER-ARRAY</a:t>
            </a:r>
          </a:p>
          <a:p>
            <a:pPr eaLnBrk="1" hangingPunct="1"/>
            <a:r>
              <a:rPr lang="en-US" sz="1800" b="0" dirty="0">
                <a:solidFill>
                  <a:srgbClr val="0033CC"/>
                </a:solidFill>
                <a:effectLst>
                  <a:outerShdw blurRad="38100" dist="38100" dir="2700000" algn="tl">
                    <a:srgbClr val="000000">
                      <a:alpha val="43137"/>
                    </a:srgbClr>
                  </a:outerShdw>
                </a:effectLst>
                <a:latin typeface="Arial Black" charset="0"/>
              </a:rPr>
              <a:t>(1:3 Refinement)</a:t>
            </a:r>
          </a:p>
        </p:txBody>
      </p:sp>
      <p:sp>
        <p:nvSpPr>
          <p:cNvPr id="4" name="Text Box 3"/>
          <p:cNvSpPr txBox="1">
            <a:spLocks noChangeArrowheads="1"/>
          </p:cNvSpPr>
          <p:nvPr/>
        </p:nvSpPr>
        <p:spPr bwMode="auto">
          <a:xfrm>
            <a:off x="0" y="5486400"/>
            <a:ext cx="9144000" cy="369332"/>
          </a:xfrm>
          <a:prstGeom prst="rect">
            <a:avLst/>
          </a:prstGeom>
          <a:noFill/>
          <a:ln w="9525">
            <a:noFill/>
            <a:miter lim="800000"/>
            <a:headEnd/>
            <a:tailEnd/>
          </a:ln>
        </p:spPr>
        <p:txBody>
          <a:bodyPr wrap="square">
            <a:spAutoFit/>
          </a:bodyPr>
          <a:lstStyle>
            <a:lvl1pPr>
              <a:defRPr sz="1400">
                <a:solidFill>
                  <a:schemeClr val="tx1"/>
                </a:solidFill>
                <a:latin typeface="Arial" charset="0"/>
                <a:ea typeface="ＭＳ Ｐゴシック" charset="0"/>
              </a:defRPr>
            </a:lvl1pPr>
            <a:lvl2pPr marL="742950" indent="-285750">
              <a:defRPr sz="1400">
                <a:solidFill>
                  <a:schemeClr val="tx1"/>
                </a:solidFill>
                <a:latin typeface="Arial" charset="0"/>
                <a:ea typeface="ＭＳ Ｐゴシック" charset="0"/>
              </a:defRPr>
            </a:lvl2pPr>
            <a:lvl3pPr marL="1143000" indent="-228600">
              <a:defRPr sz="1400">
                <a:solidFill>
                  <a:schemeClr val="tx1"/>
                </a:solidFill>
                <a:latin typeface="Arial" charset="0"/>
                <a:ea typeface="ＭＳ Ｐゴシック" charset="0"/>
              </a:defRPr>
            </a:lvl3pPr>
            <a:lvl4pPr marL="1600200" indent="-228600">
              <a:defRPr sz="1400">
                <a:solidFill>
                  <a:schemeClr val="tx1"/>
                </a:solidFill>
                <a:latin typeface="Arial" charset="0"/>
                <a:ea typeface="ＭＳ Ｐゴシック" charset="0"/>
              </a:defRPr>
            </a:lvl4pPr>
            <a:lvl5pPr marL="2057400" indent="-228600">
              <a:defRPr sz="14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14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14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14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1400">
                <a:solidFill>
                  <a:schemeClr val="tx1"/>
                </a:solidFill>
                <a:latin typeface="Arial" charset="0"/>
                <a:ea typeface="ＭＳ Ｐゴシック" charset="0"/>
              </a:defRPr>
            </a:lvl9pPr>
          </a:lstStyle>
          <a:p>
            <a:pPr eaLnBrk="1" hangingPunct="1"/>
            <a:r>
              <a:rPr lang="en-US" sz="1800" b="0" dirty="0" smtClean="0">
                <a:solidFill>
                  <a:srgbClr val="000000"/>
                </a:solidFill>
                <a:effectLst>
                  <a:outerShdw blurRad="38100" dist="38100" dir="2700000" algn="tl">
                    <a:srgbClr val="DDDDDD"/>
                  </a:outerShdw>
                </a:effectLst>
                <a:latin typeface="Arial Black" charset="0"/>
                <a:cs typeface="Times New Roman" charset="0"/>
              </a:rPr>
              <a:t>Surface Salinity</a:t>
            </a:r>
            <a:endParaRPr lang="en-US" sz="1800" b="0" dirty="0">
              <a:solidFill>
                <a:srgbClr val="000000"/>
              </a:solidFill>
              <a:effectLst>
                <a:outerShdw blurRad="38100" dist="38100" dir="2700000" algn="tl">
                  <a:srgbClr val="DDDDDD"/>
                </a:outerShdw>
              </a:effectLst>
              <a:latin typeface="Arial Black" charset="0"/>
              <a:cs typeface="Times New Roman" charset="0"/>
            </a:endParaRPr>
          </a:p>
        </p:txBody>
      </p:sp>
      <p:pic>
        <p:nvPicPr>
          <p:cNvPr id="3" name="Picture 2" descr="Ssur_005.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712" y="1567542"/>
            <a:ext cx="4443984" cy="3721608"/>
          </a:xfrm>
          <a:prstGeom prst="rect">
            <a:avLst/>
          </a:prstGeom>
        </p:spPr>
      </p:pic>
      <p:pic>
        <p:nvPicPr>
          <p:cNvPr id="6" name="Picture 5" descr="doppio_Ssu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87106" y="1606425"/>
            <a:ext cx="4351264" cy="3675339"/>
          </a:xfrm>
          <a:prstGeom prst="rect">
            <a:avLst/>
          </a:prstGeom>
        </p:spPr>
      </p:pic>
    </p:spTree>
    <p:extLst>
      <p:ext uri="{BB962C8B-B14F-4D97-AF65-F5344CB8AC3E}">
        <p14:creationId xmlns:p14="http://schemas.microsoft.com/office/powerpoint/2010/main" val="1621907152"/>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5" name="Text Box 3"/>
          <p:cNvSpPr txBox="1">
            <a:spLocks noChangeArrowheads="1"/>
          </p:cNvSpPr>
          <p:nvPr/>
        </p:nvSpPr>
        <p:spPr bwMode="auto">
          <a:xfrm>
            <a:off x="1553430" y="0"/>
            <a:ext cx="6032421" cy="738664"/>
          </a:xfrm>
          <a:prstGeom prst="rect">
            <a:avLst/>
          </a:prstGeom>
          <a:noFill/>
          <a:ln w="9525">
            <a:noFill/>
            <a:miter lim="800000"/>
            <a:headEnd/>
            <a:tailEnd/>
          </a:ln>
        </p:spPr>
        <p:txBody>
          <a:bodyPr wrap="none">
            <a:spAutoFit/>
          </a:bodyPr>
          <a:lstStyle/>
          <a:p>
            <a:pPr eaLnBrk="1" hangingPunct="1"/>
            <a:r>
              <a:rPr lang="en-US" sz="2400" b="0" dirty="0">
                <a:solidFill>
                  <a:srgbClr val="DC0000"/>
                </a:solidFill>
                <a:effectLst>
                  <a:outerShdw blurRad="38100" dist="38100" dir="2700000" algn="tl">
                    <a:srgbClr val="000000">
                      <a:alpha val="43137"/>
                    </a:srgbClr>
                  </a:outerShdw>
                </a:effectLst>
                <a:latin typeface="Arial Black" charset="0"/>
              </a:rPr>
              <a:t>Two-Way DOPPIO-PIONEER-ARRAY</a:t>
            </a:r>
          </a:p>
          <a:p>
            <a:pPr eaLnBrk="1" hangingPunct="1"/>
            <a:r>
              <a:rPr lang="en-US" sz="1800" b="0" dirty="0">
                <a:solidFill>
                  <a:srgbClr val="0033CC"/>
                </a:solidFill>
                <a:effectLst>
                  <a:outerShdw blurRad="38100" dist="38100" dir="2700000" algn="tl">
                    <a:srgbClr val="000000">
                      <a:alpha val="43137"/>
                    </a:srgbClr>
                  </a:outerShdw>
                </a:effectLst>
                <a:latin typeface="Arial Black" charset="0"/>
              </a:rPr>
              <a:t>(1:3 Refinement)</a:t>
            </a:r>
          </a:p>
        </p:txBody>
      </p:sp>
      <p:sp>
        <p:nvSpPr>
          <p:cNvPr id="4" name="Text Box 3"/>
          <p:cNvSpPr txBox="1">
            <a:spLocks noChangeArrowheads="1"/>
          </p:cNvSpPr>
          <p:nvPr/>
        </p:nvSpPr>
        <p:spPr bwMode="auto">
          <a:xfrm>
            <a:off x="0" y="5486400"/>
            <a:ext cx="9144000" cy="369332"/>
          </a:xfrm>
          <a:prstGeom prst="rect">
            <a:avLst/>
          </a:prstGeom>
          <a:noFill/>
          <a:ln w="9525">
            <a:noFill/>
            <a:miter lim="800000"/>
            <a:headEnd/>
            <a:tailEnd/>
          </a:ln>
        </p:spPr>
        <p:txBody>
          <a:bodyPr wrap="square">
            <a:spAutoFit/>
          </a:bodyPr>
          <a:lstStyle>
            <a:lvl1pPr>
              <a:defRPr sz="1400">
                <a:solidFill>
                  <a:schemeClr val="tx1"/>
                </a:solidFill>
                <a:latin typeface="Arial" charset="0"/>
                <a:ea typeface="ＭＳ Ｐゴシック" charset="0"/>
              </a:defRPr>
            </a:lvl1pPr>
            <a:lvl2pPr marL="742950" indent="-285750">
              <a:defRPr sz="1400">
                <a:solidFill>
                  <a:schemeClr val="tx1"/>
                </a:solidFill>
                <a:latin typeface="Arial" charset="0"/>
                <a:ea typeface="ＭＳ Ｐゴシック" charset="0"/>
              </a:defRPr>
            </a:lvl2pPr>
            <a:lvl3pPr marL="1143000" indent="-228600">
              <a:defRPr sz="1400">
                <a:solidFill>
                  <a:schemeClr val="tx1"/>
                </a:solidFill>
                <a:latin typeface="Arial" charset="0"/>
                <a:ea typeface="ＭＳ Ｐゴシック" charset="0"/>
              </a:defRPr>
            </a:lvl3pPr>
            <a:lvl4pPr marL="1600200" indent="-228600">
              <a:defRPr sz="1400">
                <a:solidFill>
                  <a:schemeClr val="tx1"/>
                </a:solidFill>
                <a:latin typeface="Arial" charset="0"/>
                <a:ea typeface="ＭＳ Ｐゴシック" charset="0"/>
              </a:defRPr>
            </a:lvl4pPr>
            <a:lvl5pPr marL="2057400" indent="-228600">
              <a:defRPr sz="14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14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14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14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1400">
                <a:solidFill>
                  <a:schemeClr val="tx1"/>
                </a:solidFill>
                <a:latin typeface="Arial" charset="0"/>
                <a:ea typeface="ＭＳ Ｐゴシック" charset="0"/>
              </a:defRPr>
            </a:lvl9pPr>
          </a:lstStyle>
          <a:p>
            <a:pPr eaLnBrk="1" hangingPunct="1"/>
            <a:r>
              <a:rPr lang="en-US" sz="1800" b="0" dirty="0" smtClean="0">
                <a:solidFill>
                  <a:srgbClr val="000000"/>
                </a:solidFill>
                <a:effectLst>
                  <a:outerShdw blurRad="38100" dist="38100" dir="2700000" algn="tl">
                    <a:srgbClr val="DDDDDD"/>
                  </a:outerShdw>
                </a:effectLst>
                <a:latin typeface="Arial Black" charset="0"/>
                <a:cs typeface="Times New Roman" charset="0"/>
              </a:rPr>
              <a:t>Surface Relative Vorticity (1/s)</a:t>
            </a:r>
            <a:endParaRPr lang="en-US" sz="1800" b="0" dirty="0">
              <a:solidFill>
                <a:srgbClr val="000000"/>
              </a:solidFill>
              <a:effectLst>
                <a:outerShdw blurRad="38100" dist="38100" dir="2700000" algn="tl">
                  <a:srgbClr val="DDDDDD"/>
                </a:outerShdw>
              </a:effectLst>
              <a:latin typeface="Arial Black" charset="0"/>
              <a:cs typeface="Times New Roman" charset="0"/>
            </a:endParaRPr>
          </a:p>
        </p:txBody>
      </p:sp>
      <p:pic>
        <p:nvPicPr>
          <p:cNvPr id="2" name="Picture 1" descr="Rvor_005.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712" y="1567543"/>
            <a:ext cx="4443984" cy="3721608"/>
          </a:xfrm>
          <a:prstGeom prst="rect">
            <a:avLst/>
          </a:prstGeom>
        </p:spPr>
      </p:pic>
      <p:pic>
        <p:nvPicPr>
          <p:cNvPr id="7" name="Picture 6" descr="doppio_rvo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96029" y="1606425"/>
            <a:ext cx="4370466" cy="3675339"/>
          </a:xfrm>
          <a:prstGeom prst="rect">
            <a:avLst/>
          </a:prstGeom>
        </p:spPr>
      </p:pic>
    </p:spTree>
    <p:extLst>
      <p:ext uri="{BB962C8B-B14F-4D97-AF65-F5344CB8AC3E}">
        <p14:creationId xmlns:p14="http://schemas.microsoft.com/office/powerpoint/2010/main" val="3402777149"/>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Text Box 4"/>
          <p:cNvSpPr txBox="1">
            <a:spLocks noChangeArrowheads="1"/>
          </p:cNvSpPr>
          <p:nvPr/>
        </p:nvSpPr>
        <p:spPr bwMode="auto">
          <a:xfrm>
            <a:off x="2879902" y="0"/>
            <a:ext cx="3379451" cy="461665"/>
          </a:xfrm>
          <a:prstGeom prst="rect">
            <a:avLst/>
          </a:prstGeom>
          <a:noFill/>
          <a:ln w="9525">
            <a:noFill/>
            <a:miter lim="800000"/>
            <a:headEnd/>
            <a:tailEnd/>
          </a:ln>
        </p:spPr>
        <p:txBody>
          <a:bodyPr wrap="none">
            <a:spAutoFit/>
          </a:bodyPr>
          <a:lstStyle/>
          <a:p>
            <a:pPr eaLnBrk="1" hangingPunct="1"/>
            <a:r>
              <a:rPr lang="en-US" sz="2400" b="0" dirty="0" smtClean="0">
                <a:solidFill>
                  <a:srgbClr val="DC0000"/>
                </a:solidFill>
                <a:effectLst>
                  <a:outerShdw blurRad="38100" dist="38100" dir="2700000" algn="tl">
                    <a:srgbClr val="000000">
                      <a:alpha val="43137"/>
                    </a:srgbClr>
                  </a:outerShdw>
                </a:effectLst>
                <a:latin typeface="Arial Black" charset="0"/>
              </a:rPr>
              <a:t>Nesting Inspiration</a:t>
            </a:r>
            <a:endParaRPr lang="en-US" sz="2400" b="0" dirty="0">
              <a:solidFill>
                <a:srgbClr val="0033CC"/>
              </a:solidFill>
              <a:effectLst>
                <a:outerShdw blurRad="38100" dist="38100" dir="2700000" algn="tl">
                  <a:srgbClr val="000000">
                    <a:alpha val="43137"/>
                  </a:srgbClr>
                </a:outerShdw>
              </a:effectLst>
              <a:latin typeface="Arial Black" charset="0"/>
            </a:endParaRPr>
          </a:p>
        </p:txBody>
      </p:sp>
      <p:sp>
        <p:nvSpPr>
          <p:cNvPr id="26" name="TextBox 25"/>
          <p:cNvSpPr txBox="1"/>
          <p:nvPr/>
        </p:nvSpPr>
        <p:spPr>
          <a:xfrm>
            <a:off x="3798391" y="6321623"/>
            <a:ext cx="1547218" cy="307777"/>
          </a:xfrm>
          <a:prstGeom prst="rect">
            <a:avLst/>
          </a:prstGeom>
          <a:noFill/>
        </p:spPr>
        <p:txBody>
          <a:bodyPr wrap="none" rtlCol="0">
            <a:spAutoFit/>
          </a:bodyPr>
          <a:lstStyle/>
          <a:p>
            <a:pPr algn="l"/>
            <a:r>
              <a:rPr lang="en-US" sz="1400" dirty="0" smtClean="0">
                <a:solidFill>
                  <a:srgbClr val="0033CC"/>
                </a:solidFill>
                <a:latin typeface="Arial" pitchFamily="34" charset="0"/>
                <a:cs typeface="Arial" pitchFamily="34" charset="0"/>
              </a:rPr>
              <a:t>Double Periodic</a:t>
            </a:r>
            <a:endParaRPr lang="en-US" sz="1400" dirty="0">
              <a:solidFill>
                <a:srgbClr val="0033CC"/>
              </a:solidFill>
              <a:latin typeface="Arial" pitchFamily="34" charset="0"/>
              <a:cs typeface="Arial" pitchFamily="34" charset="0"/>
            </a:endParaRPr>
          </a:p>
        </p:txBody>
      </p:sp>
      <p:pic>
        <p:nvPicPr>
          <p:cNvPr id="28" name="Picture 27" descr="double_periodic.png"/>
          <p:cNvPicPr>
            <a:picLocks noChangeAspect="1"/>
          </p:cNvPicPr>
          <p:nvPr/>
        </p:nvPicPr>
        <p:blipFill>
          <a:blip r:embed="rId2" cstate="print"/>
          <a:stretch>
            <a:fillRect/>
          </a:stretch>
        </p:blipFill>
        <p:spPr>
          <a:xfrm>
            <a:off x="1547732" y="756862"/>
            <a:ext cx="5739396" cy="5428499"/>
          </a:xfrm>
          <a:prstGeom prst="rect">
            <a:avLst/>
          </a:prstGeom>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pic>
        <p:nvPicPr>
          <p:cNvPr id="4" name="Picture 3" descr="Wiki.png">
            <a:hlinkClick r:id="rId3"/>
          </p:cNvPr>
          <p:cNvPicPr>
            <a:picLocks noChangeAspect="1"/>
          </p:cNvPicPr>
          <p:nvPr/>
        </p:nvPicPr>
        <p:blipFill>
          <a:blip r:embed="rId4" cstate="print"/>
          <a:stretch>
            <a:fillRect/>
          </a:stretch>
        </p:blipFill>
        <p:spPr>
          <a:xfrm>
            <a:off x="430745" y="0"/>
            <a:ext cx="8282510" cy="6858000"/>
          </a:xfrm>
          <a:prstGeom prst="rect">
            <a:avLst/>
          </a:prstGeom>
        </p:spPr>
      </p:pic>
      <p:sp>
        <p:nvSpPr>
          <p:cNvPr id="5" name="Rectangle 4"/>
          <p:cNvSpPr/>
          <p:nvPr/>
        </p:nvSpPr>
        <p:spPr>
          <a:xfrm>
            <a:off x="1307255" y="6488668"/>
            <a:ext cx="6241838" cy="369332"/>
          </a:xfrm>
          <a:prstGeom prst="rect">
            <a:avLst/>
          </a:prstGeom>
        </p:spPr>
        <p:txBody>
          <a:bodyPr wrap="none">
            <a:spAutoFit/>
          </a:bodyPr>
          <a:lstStyle/>
          <a:p>
            <a:r>
              <a:rPr lang="en-US" sz="1800" dirty="0" smtClean="0">
                <a:solidFill>
                  <a:srgbClr val="0033CC"/>
                </a:solidFill>
                <a:latin typeface="Arial" pitchFamily="34" charset="0"/>
                <a:cs typeface="Arial" pitchFamily="34" charset="0"/>
                <a:hlinkClick r:id="rId3"/>
              </a:rPr>
              <a:t>https://www.myroms.org/wiki/index.php/Matlab_Scripts</a:t>
            </a:r>
            <a:endParaRPr lang="en-US" sz="1800" dirty="0"/>
          </a:p>
        </p:txBody>
      </p:sp>
    </p:spTree>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388098" name="Text Box 2"/>
          <p:cNvSpPr txBox="1">
            <a:spLocks noChangeArrowheads="1"/>
          </p:cNvSpPr>
          <p:nvPr/>
        </p:nvSpPr>
        <p:spPr bwMode="auto">
          <a:xfrm>
            <a:off x="0" y="152400"/>
            <a:ext cx="91440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r>
              <a:rPr lang="en-US" sz="2800" b="0" dirty="0" smtClean="0">
                <a:solidFill>
                  <a:srgbClr val="C00000"/>
                </a:solidFill>
                <a:effectLst>
                  <a:outerShdw blurRad="38100" dist="38100" dir="2700000" algn="tl">
                    <a:srgbClr val="C0C0C0"/>
                  </a:outerShdw>
                </a:effectLst>
                <a:latin typeface="Arial Black" pitchFamily="34" charset="0"/>
              </a:rPr>
              <a:t>Remarks</a:t>
            </a:r>
            <a:r>
              <a:rPr lang="en-US" sz="2400" b="0" dirty="0" smtClean="0">
                <a:solidFill>
                  <a:srgbClr val="FF0000"/>
                </a:solidFill>
                <a:effectLst>
                  <a:outerShdw blurRad="38100" dist="38100" dir="2700000" algn="tl">
                    <a:srgbClr val="C0C0C0"/>
                  </a:outerShdw>
                </a:effectLst>
                <a:latin typeface="Arial Black" pitchFamily="34" charset="0"/>
              </a:rPr>
              <a:t> </a:t>
            </a:r>
          </a:p>
        </p:txBody>
      </p:sp>
      <p:sp>
        <p:nvSpPr>
          <p:cNvPr id="388099" name="Rectangle 3"/>
          <p:cNvSpPr>
            <a:spLocks noChangeArrowheads="1"/>
          </p:cNvSpPr>
          <p:nvPr/>
        </p:nvSpPr>
        <p:spPr bwMode="auto">
          <a:xfrm>
            <a:off x="152400" y="838200"/>
            <a:ext cx="8839200" cy="601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342900" indent="-342900" algn="l" eaLnBrk="1" hangingPunct="1">
              <a:lnSpc>
                <a:spcPct val="120000"/>
              </a:lnSpc>
              <a:spcBef>
                <a:spcPct val="20000"/>
              </a:spcBef>
              <a:buClr>
                <a:srgbClr val="FF0000"/>
              </a:buClr>
              <a:buSzPct val="115000"/>
              <a:buFontTx/>
              <a:buChar char="•"/>
              <a:defRPr/>
            </a:pPr>
            <a:r>
              <a:rPr lang="en-US" sz="2000" b="0" dirty="0">
                <a:solidFill>
                  <a:srgbClr val="0033CC"/>
                </a:solidFill>
                <a:latin typeface="Arial Black" charset="0"/>
                <a:ea typeface="ＭＳ Ｐゴシック" charset="0"/>
              </a:rPr>
              <a:t>ROMS nesting capabilities are unique and </a:t>
            </a:r>
            <a:r>
              <a:rPr lang="en-US" sz="2000" b="0" dirty="0" smtClean="0">
                <a:solidFill>
                  <a:srgbClr val="0033CC"/>
                </a:solidFill>
                <a:latin typeface="Arial Black" charset="0"/>
                <a:ea typeface="ＭＳ Ｐゴシック" charset="0"/>
              </a:rPr>
              <a:t>allow </a:t>
            </a:r>
            <a:r>
              <a:rPr lang="en-US" sz="2000" b="0" dirty="0">
                <a:solidFill>
                  <a:srgbClr val="0033CC"/>
                </a:solidFill>
                <a:latin typeface="Arial Black" charset="0"/>
                <a:ea typeface="ＭＳ Ｐゴシック" charset="0"/>
              </a:rPr>
              <a:t>complex estuary and coastal configurations with unlimited number of composite and refined grids</a:t>
            </a:r>
          </a:p>
          <a:p>
            <a:pPr marL="342900" indent="-342900" algn="l" eaLnBrk="1" hangingPunct="1">
              <a:lnSpc>
                <a:spcPct val="120000"/>
              </a:lnSpc>
              <a:spcBef>
                <a:spcPct val="20000"/>
              </a:spcBef>
              <a:buClr>
                <a:srgbClr val="FF0000"/>
              </a:buClr>
              <a:buSzPct val="115000"/>
              <a:buFontTx/>
              <a:buChar char="•"/>
              <a:defRPr/>
            </a:pPr>
            <a:r>
              <a:rPr lang="en-US" sz="2000" b="0" dirty="0">
                <a:solidFill>
                  <a:srgbClr val="0033CC"/>
                </a:solidFill>
                <a:latin typeface="Arial Black" charset="0"/>
                <a:ea typeface="ＭＳ Ｐゴシック" charset="0"/>
              </a:rPr>
              <a:t>Coincident composite and mosaic grids produce identical solutions when compared to one large continuous grid</a:t>
            </a:r>
          </a:p>
          <a:p>
            <a:pPr marL="342900" indent="-342900" algn="l" eaLnBrk="1" hangingPunct="1">
              <a:lnSpc>
                <a:spcPct val="120000"/>
              </a:lnSpc>
              <a:spcBef>
                <a:spcPct val="20000"/>
              </a:spcBef>
              <a:buClr>
                <a:srgbClr val="FF0000"/>
              </a:buClr>
              <a:buSzPct val="115000"/>
              <a:buFontTx/>
              <a:buChar char="•"/>
              <a:defRPr/>
            </a:pPr>
            <a:r>
              <a:rPr lang="en-US" sz="2000" b="0" dirty="0" smtClean="0">
                <a:solidFill>
                  <a:srgbClr val="0033CC"/>
                </a:solidFill>
                <a:latin typeface="Arial Black" charset="0"/>
                <a:ea typeface="ＭＳ Ｐゴシック" charset="0"/>
              </a:rPr>
              <a:t>Both one-way and two-way nesting are </a:t>
            </a:r>
            <a:r>
              <a:rPr lang="en-US" sz="2000" b="0" dirty="0" smtClean="0">
                <a:solidFill>
                  <a:srgbClr val="0033CC"/>
                </a:solidFill>
                <a:latin typeface="Arial Black" charset="0"/>
                <a:ea typeface="ＭＳ Ｐゴシック" charset="0"/>
              </a:rPr>
              <a:t>available but two-way is the </a:t>
            </a:r>
            <a:r>
              <a:rPr lang="en-US" sz="2000" b="0" smtClean="0">
                <a:solidFill>
                  <a:srgbClr val="0033CC"/>
                </a:solidFill>
                <a:latin typeface="Arial Black" charset="0"/>
                <a:ea typeface="ＭＳ Ｐゴシック" charset="0"/>
              </a:rPr>
              <a:t>default option</a:t>
            </a:r>
            <a:endParaRPr lang="en-US" sz="2000" b="0" dirty="0">
              <a:solidFill>
                <a:srgbClr val="000000"/>
              </a:solidFill>
              <a:latin typeface="Arial Black" charset="0"/>
              <a:ea typeface="ＭＳ Ｐゴシック" charset="0"/>
            </a:endParaRPr>
          </a:p>
          <a:p>
            <a:pPr marL="342900" indent="-342900" algn="l" eaLnBrk="1" hangingPunct="1">
              <a:lnSpc>
                <a:spcPct val="120000"/>
              </a:lnSpc>
              <a:spcBef>
                <a:spcPct val="20000"/>
              </a:spcBef>
              <a:buClr>
                <a:srgbClr val="FF0000"/>
              </a:buClr>
              <a:buSzPct val="115000"/>
              <a:buFontTx/>
              <a:buChar char="•"/>
              <a:defRPr/>
            </a:pPr>
            <a:r>
              <a:rPr lang="en-US" sz="2000" b="0" dirty="0" smtClean="0">
                <a:solidFill>
                  <a:srgbClr val="0033CC"/>
                </a:solidFill>
                <a:latin typeface="Arial Black" charset="0"/>
                <a:ea typeface="ＭＳ Ｐゴシック" charset="0"/>
              </a:rPr>
              <a:t>Placement of nested grids is application dependent and subject to geometrical and dynamical constrains    </a:t>
            </a:r>
            <a:endParaRPr lang="en-US" sz="2000" b="0" dirty="0">
              <a:solidFill>
                <a:srgbClr val="0033CC"/>
              </a:solidFill>
              <a:latin typeface="Arial Black" charset="0"/>
              <a:ea typeface="ＭＳ Ｐゴシック"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990600"/>
            <a:ext cx="9144000" cy="738664"/>
          </a:xfrm>
          <a:prstGeom prst="rect">
            <a:avLst/>
          </a:prstGeom>
        </p:spPr>
        <p:txBody>
          <a:bodyPr wrap="square">
            <a:spAutoFit/>
          </a:bodyPr>
          <a:lstStyle/>
          <a:p>
            <a:pPr marL="344488" indent="-227013" algn="l"/>
            <a:r>
              <a:rPr lang="en-US" sz="1400" b="0" dirty="0" smtClean="0">
                <a:solidFill>
                  <a:srgbClr val="0033CC"/>
                </a:solidFill>
              </a:rPr>
              <a:t>Warner, J.C., W.R. Geyer, and H.G. </a:t>
            </a:r>
            <a:r>
              <a:rPr lang="en-US" sz="1400" b="0" dirty="0" err="1" smtClean="0">
                <a:solidFill>
                  <a:srgbClr val="0033CC"/>
                </a:solidFill>
              </a:rPr>
              <a:t>Arango</a:t>
            </a:r>
            <a:r>
              <a:rPr lang="en-US" sz="1400" b="0" dirty="0" smtClean="0">
                <a:solidFill>
                  <a:srgbClr val="0033CC"/>
                </a:solidFill>
              </a:rPr>
              <a:t>, 2010: Using composite grid approach in complex coastal domain to estimate estuarine residence time, </a:t>
            </a:r>
            <a:r>
              <a:rPr lang="en-US" sz="1400" b="0" i="1" dirty="0" smtClean="0">
                <a:solidFill>
                  <a:srgbClr val="0033CC"/>
                </a:solidFill>
              </a:rPr>
              <a:t>Computer and Geosciences</a:t>
            </a:r>
            <a:r>
              <a:rPr lang="en-US" sz="1400" dirty="0" smtClean="0">
                <a:solidFill>
                  <a:srgbClr val="0033CC"/>
                </a:solidFill>
              </a:rPr>
              <a:t>, 36, </a:t>
            </a:r>
            <a:r>
              <a:rPr lang="en-US" sz="1400" b="0" dirty="0" smtClean="0">
                <a:solidFill>
                  <a:srgbClr val="0033CC"/>
                </a:solidFill>
              </a:rPr>
              <a:t>921-935, doi:10.1016/j.cageo.2009.11.008.</a:t>
            </a:r>
            <a:endParaRPr lang="en-US" sz="1400" b="0" dirty="0">
              <a:solidFill>
                <a:srgbClr val="0033CC"/>
              </a:solidFill>
            </a:endParaRPr>
          </a:p>
        </p:txBody>
      </p:sp>
      <p:sp>
        <p:nvSpPr>
          <p:cNvPr id="3" name="Text Box 2"/>
          <p:cNvSpPr txBox="1">
            <a:spLocks noChangeArrowheads="1"/>
          </p:cNvSpPr>
          <p:nvPr/>
        </p:nvSpPr>
        <p:spPr bwMode="auto">
          <a:xfrm>
            <a:off x="0" y="152400"/>
            <a:ext cx="91440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r>
              <a:rPr lang="en-US" sz="2800" b="0" dirty="0" smtClean="0">
                <a:solidFill>
                  <a:srgbClr val="C00000"/>
                </a:solidFill>
                <a:effectLst>
                  <a:outerShdw blurRad="38100" dist="38100" dir="2700000" algn="tl">
                    <a:srgbClr val="C0C0C0"/>
                  </a:outerShdw>
                </a:effectLst>
                <a:latin typeface="Arial Black" pitchFamily="34" charset="0"/>
              </a:rPr>
              <a:t>Reference</a:t>
            </a:r>
            <a:r>
              <a:rPr lang="en-US" sz="2400" b="0" dirty="0" smtClean="0">
                <a:solidFill>
                  <a:srgbClr val="FF0000"/>
                </a:solidFill>
                <a:effectLst>
                  <a:outerShdw blurRad="38100" dist="38100" dir="2700000" algn="tl">
                    <a:srgbClr val="C0C0C0"/>
                  </a:outerShdw>
                </a:effectLst>
                <a:latin typeface="Arial Black" pitchFamily="34" charset="0"/>
              </a:rPr>
              <a:t> </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TextBox 110"/>
          <p:cNvSpPr txBox="1"/>
          <p:nvPr/>
        </p:nvSpPr>
        <p:spPr>
          <a:xfrm>
            <a:off x="0" y="911423"/>
            <a:ext cx="9144000" cy="5909310"/>
          </a:xfrm>
          <a:prstGeom prst="rect">
            <a:avLst/>
          </a:prstGeom>
          <a:noFill/>
        </p:spPr>
        <p:txBody>
          <a:bodyPr wrap="square" rtlCol="0">
            <a:spAutoFit/>
          </a:bodyPr>
          <a:lstStyle/>
          <a:p>
            <a:pPr marL="228600" algn="l">
              <a:tabLst>
                <a:tab pos="685800" algn="l"/>
                <a:tab pos="1028700" algn="l"/>
                <a:tab pos="4457700" algn="l"/>
              </a:tabLst>
            </a:pP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integer :: </a:t>
            </a:r>
            <a:r>
              <a:rPr lang="en-US" sz="1400" dirty="0" err="1" smtClean="0">
                <a:solidFill>
                  <a:srgbClr val="FF0000"/>
                </a:solidFill>
                <a:latin typeface="Arial" pitchFamily="34" charset="0"/>
                <a:cs typeface="Arial" pitchFamily="34" charset="0"/>
              </a:rPr>
              <a:t>Ncontact</a:t>
            </a:r>
            <a:r>
              <a:rPr lang="en-US" sz="1400" dirty="0" smtClean="0">
                <a:solidFill>
                  <a:srgbClr val="FF000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	</a:t>
            </a:r>
            <a:r>
              <a:rPr lang="en-US" sz="1400" dirty="0" smtClean="0">
                <a:solidFill>
                  <a:srgbClr val="000000"/>
                </a:solidFill>
                <a:latin typeface="Arial" pitchFamily="34" charset="0"/>
                <a:cs typeface="Arial" pitchFamily="34" charset="0"/>
              </a:rPr>
              <a:t>total number of contact regions</a:t>
            </a:r>
          </a:p>
          <a:p>
            <a:pPr marL="228600" algn="l">
              <a:tabLst>
                <a:tab pos="685800" algn="l"/>
                <a:tab pos="1028700" algn="l"/>
                <a:tab pos="4457700" algn="l"/>
              </a:tabLst>
            </a:pPr>
            <a:endParaRPr lang="en-US" sz="1400" dirty="0" smtClean="0">
              <a:solidFill>
                <a:srgbClr val="0033CC"/>
              </a:solidFill>
              <a:latin typeface="Arial" pitchFamily="34" charset="0"/>
              <a:cs typeface="Arial" pitchFamily="34" charset="0"/>
            </a:endParaRPr>
          </a:p>
          <a:p>
            <a:pPr marL="228600" algn="l">
              <a:tabLst>
                <a:tab pos="685800" algn="l"/>
                <a:tab pos="1028700" algn="l"/>
                <a:tab pos="4457700" algn="l"/>
              </a:tabLst>
            </a:pPr>
            <a:r>
              <a:rPr lang="en-US" sz="1400" dirty="0" smtClean="0">
                <a:solidFill>
                  <a:srgbClr val="0033CC"/>
                </a:solidFill>
                <a:latin typeface="Arial" pitchFamily="34" charset="0"/>
                <a:cs typeface="Arial" pitchFamily="34" charset="0"/>
              </a:rPr>
              <a:t>	TYPE T_NGC</a:t>
            </a:r>
          </a:p>
          <a:p>
            <a:pPr marL="228600" algn="l">
              <a:tabLst>
                <a:tab pos="685800" algn="l"/>
                <a:tab pos="1028700" algn="l"/>
                <a:tab pos="4457700" algn="l"/>
              </a:tabLst>
            </a:pPr>
            <a:endParaRPr lang="en-US" sz="1400" dirty="0" smtClean="0">
              <a:solidFill>
                <a:srgbClr val="0033CC"/>
              </a:solidFill>
              <a:latin typeface="Arial" pitchFamily="34" charset="0"/>
              <a:cs typeface="Arial" pitchFamily="34" charset="0"/>
            </a:endParaRPr>
          </a:p>
          <a:p>
            <a:pPr marL="228600" algn="l">
              <a:tabLst>
                <a:tab pos="685800" algn="l"/>
                <a:tab pos="1028700" algn="l"/>
                <a:tab pos="4457700" algn="l"/>
              </a:tabLst>
            </a:pPr>
            <a:r>
              <a:rPr lang="en-US" sz="1400" dirty="0" smtClean="0">
                <a:solidFill>
                  <a:srgbClr val="0033CC"/>
                </a:solidFill>
                <a:latin typeface="Arial" pitchFamily="34" charset="0"/>
                <a:cs typeface="Arial" pitchFamily="34" charset="0"/>
              </a:rPr>
              <a:t>		logical :: </a:t>
            </a:r>
            <a:r>
              <a:rPr lang="en-US" sz="1400" dirty="0" smtClean="0">
                <a:solidFill>
                  <a:srgbClr val="FF0000"/>
                </a:solidFill>
                <a:latin typeface="Arial" pitchFamily="34" charset="0"/>
                <a:cs typeface="Arial" pitchFamily="34" charset="0"/>
              </a:rPr>
              <a:t>coincident </a:t>
            </a:r>
            <a:r>
              <a:rPr lang="en-US" sz="1400" dirty="0" smtClean="0">
                <a:solidFill>
                  <a:srgbClr val="0033CC"/>
                </a:solidFill>
                <a:latin typeface="Arial" pitchFamily="34" charset="0"/>
                <a:cs typeface="Arial" pitchFamily="34" charset="0"/>
              </a:rPr>
              <a:t>	</a:t>
            </a:r>
            <a:r>
              <a:rPr lang="en-US" sz="1400" dirty="0" err="1" smtClean="0">
                <a:solidFill>
                  <a:srgbClr val="000000"/>
                </a:solidFill>
                <a:latin typeface="Arial" pitchFamily="34" charset="0"/>
                <a:cs typeface="Arial" pitchFamily="34" charset="0"/>
              </a:rPr>
              <a:t>coincident</a:t>
            </a:r>
            <a:r>
              <a:rPr lang="en-US" sz="1400" dirty="0" smtClean="0">
                <a:solidFill>
                  <a:srgbClr val="000000"/>
                </a:solidFill>
                <a:latin typeface="Arial" pitchFamily="34" charset="0"/>
                <a:cs typeface="Arial" pitchFamily="34" charset="0"/>
              </a:rPr>
              <a:t> donor and receiver points, </a:t>
            </a:r>
            <a:r>
              <a:rPr lang="en-US" sz="1400" dirty="0" smtClean="0">
                <a:solidFill>
                  <a:srgbClr val="FF0000"/>
                </a:solidFill>
                <a:latin typeface="Arial" pitchFamily="34" charset="0"/>
                <a:cs typeface="Arial" pitchFamily="34" charset="0"/>
              </a:rPr>
              <a:t>p</a:t>
            </a:r>
            <a:r>
              <a:rPr lang="en-US" sz="1400" dirty="0" smtClean="0">
                <a:solidFill>
                  <a:srgbClr val="000000"/>
                </a:solidFill>
                <a:latin typeface="Arial" pitchFamily="34" charset="0"/>
                <a:cs typeface="Arial" pitchFamily="34" charset="0"/>
              </a:rPr>
              <a:t>=</a:t>
            </a:r>
            <a:r>
              <a:rPr lang="en-US" sz="1400" dirty="0" smtClean="0">
                <a:solidFill>
                  <a:srgbClr val="FF0000"/>
                </a:solidFill>
                <a:latin typeface="Arial" pitchFamily="34" charset="0"/>
                <a:cs typeface="Arial" pitchFamily="34" charset="0"/>
              </a:rPr>
              <a:t>q</a:t>
            </a:r>
            <a:r>
              <a:rPr lang="en-US" sz="1400" dirty="0" smtClean="0">
                <a:solidFill>
                  <a:srgbClr val="000000"/>
                </a:solidFill>
                <a:latin typeface="Arial" pitchFamily="34" charset="0"/>
                <a:cs typeface="Arial" pitchFamily="34" charset="0"/>
              </a:rPr>
              <a:t>=0</a:t>
            </a:r>
          </a:p>
          <a:p>
            <a:pPr marL="228600" algn="l">
              <a:tabLst>
                <a:tab pos="685800" algn="l"/>
                <a:tab pos="1028700" algn="l"/>
                <a:tab pos="4457700" algn="l"/>
              </a:tabLst>
            </a:pPr>
            <a:r>
              <a:rPr lang="en-US" sz="1400" dirty="0" smtClean="0">
                <a:solidFill>
                  <a:srgbClr val="0033CC"/>
                </a:solidFill>
                <a:latin typeface="Arial" pitchFamily="34" charset="0"/>
                <a:cs typeface="Arial" pitchFamily="34" charset="0"/>
              </a:rPr>
              <a:t>		logical :: </a:t>
            </a:r>
            <a:r>
              <a:rPr lang="en-US" sz="1400" dirty="0" smtClean="0">
                <a:solidFill>
                  <a:srgbClr val="FF0000"/>
                </a:solidFill>
                <a:latin typeface="Arial" pitchFamily="34" charset="0"/>
                <a:cs typeface="Arial" pitchFamily="34" charset="0"/>
              </a:rPr>
              <a:t>interpolate</a:t>
            </a:r>
            <a:r>
              <a:rPr lang="en-US" sz="1400" dirty="0" smtClean="0">
                <a:solidFill>
                  <a:srgbClr val="0033CC"/>
                </a:solidFill>
                <a:latin typeface="Arial" pitchFamily="34" charset="0"/>
                <a:cs typeface="Arial" pitchFamily="34" charset="0"/>
              </a:rPr>
              <a:t>	</a:t>
            </a:r>
            <a:r>
              <a:rPr lang="en-US" sz="1400" dirty="0" smtClean="0">
                <a:solidFill>
                  <a:srgbClr val="000000"/>
                </a:solidFill>
                <a:latin typeface="Arial" pitchFamily="34" charset="0"/>
                <a:cs typeface="Arial" pitchFamily="34" charset="0"/>
              </a:rPr>
              <a:t>perform vertical interpolation</a:t>
            </a:r>
          </a:p>
          <a:p>
            <a:pPr marL="228600" algn="l">
              <a:tabLst>
                <a:tab pos="685800" algn="l"/>
                <a:tab pos="1028700" algn="l"/>
                <a:tab pos="4457700" algn="l"/>
              </a:tabLst>
            </a:pPr>
            <a:r>
              <a:rPr lang="en-US" sz="1400" dirty="0" smtClean="0">
                <a:solidFill>
                  <a:srgbClr val="0033CC"/>
                </a:solidFill>
                <a:latin typeface="Arial" pitchFamily="34" charset="0"/>
                <a:cs typeface="Arial" pitchFamily="34" charset="0"/>
              </a:rPr>
              <a:t>		</a:t>
            </a:r>
          </a:p>
          <a:p>
            <a:pPr marL="228600" algn="l">
              <a:tabLst>
                <a:tab pos="685800" algn="l"/>
                <a:tab pos="1028700" algn="l"/>
                <a:tab pos="4457700" algn="l"/>
              </a:tabLst>
            </a:pPr>
            <a:r>
              <a:rPr lang="en-US" sz="1400" dirty="0" smtClean="0">
                <a:solidFill>
                  <a:srgbClr val="0033CC"/>
                </a:solidFill>
                <a:latin typeface="Arial" pitchFamily="34" charset="0"/>
                <a:cs typeface="Arial" pitchFamily="34" charset="0"/>
              </a:rPr>
              <a:t>		integer :: </a:t>
            </a:r>
            <a:r>
              <a:rPr lang="en-US" sz="1400" dirty="0" err="1" smtClean="0">
                <a:solidFill>
                  <a:srgbClr val="FF0000"/>
                </a:solidFill>
                <a:latin typeface="Arial" pitchFamily="34" charset="0"/>
                <a:cs typeface="Arial" pitchFamily="34" charset="0"/>
              </a:rPr>
              <a:t>donor_grid</a:t>
            </a:r>
            <a:r>
              <a:rPr lang="en-US" sz="1400" dirty="0" smtClean="0">
                <a:solidFill>
                  <a:srgbClr val="0033CC"/>
                </a:solidFill>
                <a:latin typeface="Arial" pitchFamily="34" charset="0"/>
                <a:cs typeface="Arial" pitchFamily="34" charset="0"/>
              </a:rPr>
              <a:t>	</a:t>
            </a:r>
            <a:r>
              <a:rPr lang="en-US" sz="1400" dirty="0" smtClean="0">
                <a:solidFill>
                  <a:srgbClr val="000000"/>
                </a:solidFill>
                <a:latin typeface="Arial" pitchFamily="34" charset="0"/>
                <a:cs typeface="Arial" pitchFamily="34" charset="0"/>
              </a:rPr>
              <a:t>data donor grid number</a:t>
            </a:r>
          </a:p>
          <a:p>
            <a:pPr marL="228600" algn="l">
              <a:tabLst>
                <a:tab pos="685800" algn="l"/>
                <a:tab pos="1028700" algn="l"/>
                <a:tab pos="4457700" algn="l"/>
              </a:tabLst>
            </a:pPr>
            <a:r>
              <a:rPr lang="en-US" sz="1400" dirty="0" smtClean="0">
                <a:solidFill>
                  <a:srgbClr val="0033CC"/>
                </a:solidFill>
                <a:latin typeface="Arial" pitchFamily="34" charset="0"/>
                <a:cs typeface="Arial" pitchFamily="34" charset="0"/>
              </a:rPr>
              <a:t>		integer :: </a:t>
            </a:r>
            <a:r>
              <a:rPr lang="en-US" sz="1400" dirty="0" err="1" smtClean="0">
                <a:solidFill>
                  <a:srgbClr val="FF0000"/>
                </a:solidFill>
                <a:latin typeface="Arial" pitchFamily="34" charset="0"/>
                <a:cs typeface="Arial" pitchFamily="34" charset="0"/>
              </a:rPr>
              <a:t>receiver_grid</a:t>
            </a:r>
            <a:r>
              <a:rPr lang="en-US" sz="1400" dirty="0" smtClean="0">
                <a:solidFill>
                  <a:srgbClr val="0033CC"/>
                </a:solidFill>
                <a:latin typeface="Arial" pitchFamily="34" charset="0"/>
                <a:cs typeface="Arial" pitchFamily="34" charset="0"/>
              </a:rPr>
              <a:t>	</a:t>
            </a:r>
            <a:r>
              <a:rPr lang="en-US" sz="1400" dirty="0" smtClean="0">
                <a:solidFill>
                  <a:srgbClr val="000000"/>
                </a:solidFill>
                <a:latin typeface="Arial" pitchFamily="34" charset="0"/>
                <a:cs typeface="Arial" pitchFamily="34" charset="0"/>
              </a:rPr>
              <a:t>data receiver grid number</a:t>
            </a:r>
          </a:p>
          <a:p>
            <a:pPr marL="228600" algn="l">
              <a:tabLst>
                <a:tab pos="685800" algn="l"/>
                <a:tab pos="1028700" algn="l"/>
                <a:tab pos="4457700" algn="l"/>
              </a:tabLst>
            </a:pPr>
            <a:r>
              <a:rPr lang="en-US" sz="1400" dirty="0" smtClean="0">
                <a:solidFill>
                  <a:srgbClr val="0033CC"/>
                </a:solidFill>
                <a:latin typeface="Arial" pitchFamily="34" charset="0"/>
                <a:cs typeface="Arial" pitchFamily="34" charset="0"/>
              </a:rPr>
              <a:t>		integer :: </a:t>
            </a:r>
            <a:r>
              <a:rPr lang="en-US" sz="1400" dirty="0" err="1" smtClean="0">
                <a:solidFill>
                  <a:srgbClr val="FF0000"/>
                </a:solidFill>
                <a:latin typeface="Arial" pitchFamily="34" charset="0"/>
                <a:cs typeface="Arial" pitchFamily="34" charset="0"/>
              </a:rPr>
              <a:t>Npoints</a:t>
            </a:r>
            <a:endParaRPr lang="en-US" sz="1400" dirty="0" smtClean="0">
              <a:solidFill>
                <a:srgbClr val="FF0000"/>
              </a:solidFill>
              <a:latin typeface="Arial" pitchFamily="34" charset="0"/>
              <a:cs typeface="Arial" pitchFamily="34" charset="0"/>
            </a:endParaRPr>
          </a:p>
          <a:p>
            <a:pPr marL="228600" algn="l">
              <a:tabLst>
                <a:tab pos="685800" algn="l"/>
                <a:tab pos="1028700" algn="l"/>
                <a:tab pos="4457700" algn="l"/>
              </a:tabLst>
            </a:pPr>
            <a:r>
              <a:rPr lang="en-US" sz="1400" dirty="0" smtClean="0">
                <a:solidFill>
                  <a:srgbClr val="0033CC"/>
                </a:solidFill>
                <a:latin typeface="Arial" pitchFamily="34" charset="0"/>
                <a:cs typeface="Arial" pitchFamily="34" charset="0"/>
              </a:rPr>
              <a:t>		</a:t>
            </a:r>
          </a:p>
          <a:p>
            <a:pPr marL="228600" algn="l">
              <a:tabLst>
                <a:tab pos="685800" algn="l"/>
                <a:tab pos="1028700" algn="l"/>
                <a:tab pos="4457700" algn="l"/>
              </a:tabLst>
            </a:pPr>
            <a:r>
              <a:rPr lang="en-US" sz="1400" dirty="0" smtClean="0">
                <a:solidFill>
                  <a:srgbClr val="0033CC"/>
                </a:solidFill>
                <a:latin typeface="Arial" pitchFamily="34" charset="0"/>
                <a:cs typeface="Arial" pitchFamily="34" charset="0"/>
              </a:rPr>
              <a:t>		integer, pointer :: </a:t>
            </a:r>
            <a:r>
              <a:rPr lang="en-US" sz="1400" dirty="0" err="1" smtClean="0">
                <a:solidFill>
                  <a:srgbClr val="FF0000"/>
                </a:solidFill>
                <a:latin typeface="Arial" pitchFamily="34" charset="0"/>
                <a:cs typeface="Arial" pitchFamily="34" charset="0"/>
              </a:rPr>
              <a:t>Idg</a:t>
            </a:r>
            <a:r>
              <a:rPr lang="en-US" sz="1400" dirty="0" smtClean="0">
                <a:solidFill>
                  <a:srgbClr val="FF0000"/>
                </a:solidFill>
                <a:latin typeface="Arial" pitchFamily="34" charset="0"/>
                <a:cs typeface="Arial" pitchFamily="34" charset="0"/>
              </a:rPr>
              <a:t> (:) </a:t>
            </a:r>
            <a:r>
              <a:rPr lang="en-US" sz="1400" dirty="0" smtClean="0">
                <a:solidFill>
                  <a:srgbClr val="0033CC"/>
                </a:solidFill>
                <a:latin typeface="Arial" pitchFamily="34" charset="0"/>
                <a:cs typeface="Arial" pitchFamily="34" charset="0"/>
              </a:rPr>
              <a:t>	</a:t>
            </a:r>
            <a:r>
              <a:rPr lang="en-US" sz="1400" dirty="0" smtClean="0">
                <a:solidFill>
                  <a:srgbClr val="000000"/>
                </a:solidFill>
                <a:latin typeface="Arial" pitchFamily="34" charset="0"/>
                <a:cs typeface="Arial" pitchFamily="34" charset="0"/>
              </a:rPr>
              <a:t>donor grid, cell  </a:t>
            </a:r>
            <a:r>
              <a:rPr lang="en-US" sz="1400" dirty="0" smtClean="0">
                <a:solidFill>
                  <a:srgbClr val="FF0000"/>
                </a:solidFill>
                <a:latin typeface="Arial" pitchFamily="34" charset="0"/>
                <a:cs typeface="Arial" pitchFamily="34" charset="0"/>
              </a:rPr>
              <a:t>I</a:t>
            </a:r>
            <a:r>
              <a:rPr lang="en-US" sz="1400" dirty="0" smtClean="0">
                <a:solidFill>
                  <a:srgbClr val="000000"/>
                </a:solidFill>
                <a:latin typeface="Arial" pitchFamily="34" charset="0"/>
                <a:cs typeface="Arial" pitchFamily="34" charset="0"/>
              </a:rPr>
              <a:t>-left index</a:t>
            </a:r>
          </a:p>
          <a:p>
            <a:pPr marL="228600" algn="l">
              <a:tabLst>
                <a:tab pos="685800" algn="l"/>
                <a:tab pos="1028700" algn="l"/>
                <a:tab pos="4457700" algn="l"/>
              </a:tabLst>
            </a:pPr>
            <a:r>
              <a:rPr lang="en-US" sz="1400" dirty="0" smtClean="0">
                <a:solidFill>
                  <a:srgbClr val="0033CC"/>
                </a:solidFill>
                <a:latin typeface="Arial" pitchFamily="34" charset="0"/>
                <a:cs typeface="Arial" pitchFamily="34" charset="0"/>
              </a:rPr>
              <a:t>		integer, pointer :: </a:t>
            </a:r>
            <a:r>
              <a:rPr lang="en-US" sz="1400" dirty="0" err="1" smtClean="0">
                <a:solidFill>
                  <a:srgbClr val="FF0000"/>
                </a:solidFill>
                <a:latin typeface="Arial" pitchFamily="34" charset="0"/>
                <a:cs typeface="Arial" pitchFamily="34" charset="0"/>
              </a:rPr>
              <a:t>Jdg</a:t>
            </a:r>
            <a:r>
              <a:rPr lang="en-US" sz="1400" dirty="0" smtClean="0">
                <a:solidFill>
                  <a:srgbClr val="FF0000"/>
                </a:solidFill>
                <a:latin typeface="Arial" pitchFamily="34" charset="0"/>
                <a:cs typeface="Arial" pitchFamily="34" charset="0"/>
              </a:rPr>
              <a:t> (:) </a:t>
            </a:r>
            <a:r>
              <a:rPr lang="en-US" sz="1400" dirty="0" smtClean="0">
                <a:solidFill>
                  <a:srgbClr val="0033CC"/>
                </a:solidFill>
                <a:latin typeface="Arial" pitchFamily="34" charset="0"/>
                <a:cs typeface="Arial" pitchFamily="34" charset="0"/>
              </a:rPr>
              <a:t>	</a:t>
            </a:r>
            <a:r>
              <a:rPr lang="en-US" sz="1400" dirty="0" smtClean="0">
                <a:solidFill>
                  <a:srgbClr val="000000"/>
                </a:solidFill>
                <a:latin typeface="Arial" pitchFamily="34" charset="0"/>
                <a:cs typeface="Arial" pitchFamily="34" charset="0"/>
              </a:rPr>
              <a:t>donor grid, cell </a:t>
            </a:r>
            <a:r>
              <a:rPr lang="en-US" sz="1400" dirty="0" smtClean="0">
                <a:solidFill>
                  <a:srgbClr val="FF0000"/>
                </a:solidFill>
                <a:latin typeface="Arial" pitchFamily="34" charset="0"/>
                <a:cs typeface="Arial" pitchFamily="34" charset="0"/>
              </a:rPr>
              <a:t>J</a:t>
            </a:r>
            <a:r>
              <a:rPr lang="en-US" sz="1400" dirty="0" smtClean="0">
                <a:solidFill>
                  <a:srgbClr val="000000"/>
                </a:solidFill>
                <a:latin typeface="Arial" pitchFamily="34" charset="0"/>
                <a:cs typeface="Arial" pitchFamily="34" charset="0"/>
              </a:rPr>
              <a:t>-bottom index</a:t>
            </a:r>
          </a:p>
          <a:p>
            <a:pPr marL="228600" algn="l">
              <a:tabLst>
                <a:tab pos="685800" algn="l"/>
                <a:tab pos="1028700" algn="l"/>
                <a:tab pos="4457700" algn="l"/>
              </a:tabLst>
            </a:pPr>
            <a:r>
              <a:rPr lang="en-US" sz="1400" dirty="0" smtClean="0">
                <a:solidFill>
                  <a:srgbClr val="0033CC"/>
                </a:solidFill>
                <a:latin typeface="Arial" pitchFamily="34" charset="0"/>
                <a:cs typeface="Arial" pitchFamily="34" charset="0"/>
              </a:rPr>
              <a:t>		integer, pointer :: </a:t>
            </a:r>
            <a:r>
              <a:rPr lang="en-US" sz="1400" dirty="0" err="1" smtClean="0">
                <a:solidFill>
                  <a:srgbClr val="FF0000"/>
                </a:solidFill>
                <a:latin typeface="Arial" pitchFamily="34" charset="0"/>
                <a:cs typeface="Arial" pitchFamily="34" charset="0"/>
              </a:rPr>
              <a:t>Kdg</a:t>
            </a:r>
            <a:r>
              <a:rPr lang="en-US" sz="1400" dirty="0" smtClean="0">
                <a:solidFill>
                  <a:srgbClr val="FF0000"/>
                </a:solidFill>
                <a:latin typeface="Arial" pitchFamily="34" charset="0"/>
                <a:cs typeface="Arial" pitchFamily="34" charset="0"/>
              </a:rPr>
              <a:t> (: , :)</a:t>
            </a:r>
            <a:r>
              <a:rPr lang="en-US" sz="1400" dirty="0" smtClean="0">
                <a:solidFill>
                  <a:srgbClr val="0033CC"/>
                </a:solidFill>
                <a:latin typeface="Arial" pitchFamily="34" charset="0"/>
                <a:cs typeface="Arial" pitchFamily="34" charset="0"/>
              </a:rPr>
              <a:t>	</a:t>
            </a:r>
            <a:r>
              <a:rPr lang="en-US" sz="1400" dirty="0" smtClean="0">
                <a:solidFill>
                  <a:srgbClr val="000000"/>
                </a:solidFill>
                <a:latin typeface="Arial" pitchFamily="34" charset="0"/>
                <a:cs typeface="Arial" pitchFamily="34" charset="0"/>
              </a:rPr>
              <a:t>donor grid, cell </a:t>
            </a:r>
            <a:r>
              <a:rPr lang="en-US" sz="1400" dirty="0" smtClean="0">
                <a:solidFill>
                  <a:srgbClr val="FF0000"/>
                </a:solidFill>
                <a:latin typeface="Arial" pitchFamily="34" charset="0"/>
                <a:cs typeface="Arial" pitchFamily="34" charset="0"/>
              </a:rPr>
              <a:t>K</a:t>
            </a:r>
            <a:r>
              <a:rPr lang="en-US" sz="1400" dirty="0" smtClean="0">
                <a:solidFill>
                  <a:srgbClr val="000000"/>
                </a:solidFill>
                <a:latin typeface="Arial" pitchFamily="34" charset="0"/>
                <a:cs typeface="Arial" pitchFamily="34" charset="0"/>
              </a:rPr>
              <a:t>-index</a:t>
            </a:r>
          </a:p>
          <a:p>
            <a:pPr marL="228600" algn="l">
              <a:tabLst>
                <a:tab pos="685800" algn="l"/>
                <a:tab pos="1028700" algn="l"/>
                <a:tab pos="4457700" algn="l"/>
              </a:tabLst>
            </a:pPr>
            <a:r>
              <a:rPr lang="en-US" sz="1400" dirty="0" smtClean="0">
                <a:solidFill>
                  <a:srgbClr val="0033CC"/>
                </a:solidFill>
                <a:latin typeface="Arial" pitchFamily="34" charset="0"/>
                <a:cs typeface="Arial" pitchFamily="34" charset="0"/>
              </a:rPr>
              <a:t>		</a:t>
            </a:r>
          </a:p>
          <a:p>
            <a:pPr marL="228600" algn="l">
              <a:tabLst>
                <a:tab pos="685800" algn="l"/>
                <a:tab pos="1028700" algn="l"/>
                <a:tab pos="4457700" algn="l"/>
              </a:tabLst>
            </a:pPr>
            <a:r>
              <a:rPr lang="en-US" sz="1400" dirty="0" smtClean="0">
                <a:solidFill>
                  <a:srgbClr val="0033CC"/>
                </a:solidFill>
                <a:latin typeface="Arial" pitchFamily="34" charset="0"/>
                <a:cs typeface="Arial" pitchFamily="34" charset="0"/>
              </a:rPr>
              <a:t>		integer, pointer :: </a:t>
            </a:r>
            <a:r>
              <a:rPr lang="en-US" sz="1400" dirty="0" err="1" smtClean="0">
                <a:solidFill>
                  <a:srgbClr val="FF0000"/>
                </a:solidFill>
                <a:latin typeface="Arial" pitchFamily="34" charset="0"/>
                <a:cs typeface="Arial" pitchFamily="34" charset="0"/>
              </a:rPr>
              <a:t>Irg</a:t>
            </a:r>
            <a:r>
              <a:rPr lang="en-US" sz="1400" dirty="0" smtClean="0">
                <a:solidFill>
                  <a:srgbClr val="FF000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	</a:t>
            </a:r>
            <a:r>
              <a:rPr lang="en-US" sz="1400" dirty="0" smtClean="0">
                <a:solidFill>
                  <a:srgbClr val="000000"/>
                </a:solidFill>
                <a:latin typeface="Arial" pitchFamily="34" charset="0"/>
                <a:cs typeface="Arial" pitchFamily="34" charset="0"/>
              </a:rPr>
              <a:t>receiver grid</a:t>
            </a:r>
            <a:r>
              <a:rPr lang="en-US" sz="1400" dirty="0" smtClean="0">
                <a:solidFill>
                  <a:srgbClr val="1E1E1E"/>
                </a:solidFill>
                <a:latin typeface="Arial" pitchFamily="34" charset="0"/>
                <a:cs typeface="Arial" pitchFamily="34" charset="0"/>
              </a:rPr>
              <a:t>,</a:t>
            </a:r>
            <a:r>
              <a:rPr lang="en-US" sz="1400" dirty="0" smtClean="0">
                <a:solidFill>
                  <a:srgbClr val="FF0000"/>
                </a:solidFill>
                <a:latin typeface="Arial" pitchFamily="34" charset="0"/>
                <a:cs typeface="Arial" pitchFamily="34" charset="0"/>
              </a:rPr>
              <a:t>  I</a:t>
            </a:r>
            <a:r>
              <a:rPr lang="en-US" sz="1400" dirty="0" smtClean="0">
                <a:solidFill>
                  <a:srgbClr val="000000"/>
                </a:solidFill>
                <a:latin typeface="Arial" pitchFamily="34" charset="0"/>
                <a:cs typeface="Arial" pitchFamily="34" charset="0"/>
              </a:rPr>
              <a:t>-contact point</a:t>
            </a:r>
          </a:p>
          <a:p>
            <a:pPr marL="228600" algn="l">
              <a:tabLst>
                <a:tab pos="685800" algn="l"/>
                <a:tab pos="1028700" algn="l"/>
                <a:tab pos="4457700" algn="l"/>
              </a:tabLst>
            </a:pPr>
            <a:r>
              <a:rPr lang="en-US" sz="1400" dirty="0" smtClean="0">
                <a:solidFill>
                  <a:srgbClr val="0033CC"/>
                </a:solidFill>
                <a:latin typeface="Arial" pitchFamily="34" charset="0"/>
                <a:cs typeface="Arial" pitchFamily="34" charset="0"/>
              </a:rPr>
              <a:t>		integer, pointer :: </a:t>
            </a:r>
            <a:r>
              <a:rPr lang="en-US" sz="1400" dirty="0" err="1" smtClean="0">
                <a:solidFill>
                  <a:srgbClr val="FF0000"/>
                </a:solidFill>
                <a:latin typeface="Arial" pitchFamily="34" charset="0"/>
                <a:cs typeface="Arial" pitchFamily="34" charset="0"/>
              </a:rPr>
              <a:t>Jrg</a:t>
            </a:r>
            <a:r>
              <a:rPr lang="en-US" sz="1400" dirty="0" smtClean="0">
                <a:solidFill>
                  <a:srgbClr val="FF000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	</a:t>
            </a:r>
            <a:r>
              <a:rPr lang="en-US" sz="1400" dirty="0" smtClean="0">
                <a:solidFill>
                  <a:srgbClr val="000000"/>
                </a:solidFill>
                <a:latin typeface="Arial" pitchFamily="34" charset="0"/>
                <a:cs typeface="Arial" pitchFamily="34" charset="0"/>
              </a:rPr>
              <a:t>receiver grid, </a:t>
            </a:r>
            <a:r>
              <a:rPr lang="en-US" sz="1400" dirty="0" smtClean="0">
                <a:solidFill>
                  <a:srgbClr val="FF0000"/>
                </a:solidFill>
                <a:latin typeface="Arial" pitchFamily="34" charset="0"/>
                <a:cs typeface="Arial" pitchFamily="34" charset="0"/>
              </a:rPr>
              <a:t>J</a:t>
            </a:r>
            <a:r>
              <a:rPr lang="en-US" sz="1400" dirty="0" smtClean="0">
                <a:solidFill>
                  <a:srgbClr val="000000"/>
                </a:solidFill>
                <a:latin typeface="Arial" pitchFamily="34" charset="0"/>
                <a:cs typeface="Arial" pitchFamily="34" charset="0"/>
              </a:rPr>
              <a:t>-contact point</a:t>
            </a:r>
          </a:p>
          <a:p>
            <a:pPr marL="228600" algn="l">
              <a:tabLst>
                <a:tab pos="685800" algn="l"/>
                <a:tab pos="1028700" algn="l"/>
                <a:tab pos="4457700" algn="l"/>
              </a:tabLst>
            </a:pPr>
            <a:r>
              <a:rPr lang="en-US" sz="1400" dirty="0" smtClean="0">
                <a:solidFill>
                  <a:srgbClr val="0033CC"/>
                </a:solidFill>
                <a:latin typeface="Arial" pitchFamily="34" charset="0"/>
                <a:cs typeface="Arial" pitchFamily="34" charset="0"/>
              </a:rPr>
              <a:t>				</a:t>
            </a:r>
          </a:p>
          <a:p>
            <a:pPr marL="228600" algn="l">
              <a:tabLst>
                <a:tab pos="685800" algn="l"/>
                <a:tab pos="1028700" algn="l"/>
                <a:tab pos="4457700" algn="l"/>
              </a:tabLst>
            </a:pPr>
            <a:r>
              <a:rPr lang="en-US" sz="1400" dirty="0" smtClean="0">
                <a:solidFill>
                  <a:srgbClr val="0033CC"/>
                </a:solidFill>
                <a:latin typeface="Arial" pitchFamily="34" charset="0"/>
                <a:cs typeface="Arial" pitchFamily="34" charset="0"/>
              </a:rPr>
              <a:t>		real(r8), pointer :: </a:t>
            </a:r>
            <a:r>
              <a:rPr lang="en-US" sz="1400" dirty="0" err="1" smtClean="0">
                <a:solidFill>
                  <a:srgbClr val="FF0000"/>
                </a:solidFill>
                <a:latin typeface="Arial" pitchFamily="34" charset="0"/>
                <a:cs typeface="Arial" pitchFamily="34" charset="0"/>
              </a:rPr>
              <a:t>Hweight</a:t>
            </a:r>
            <a:r>
              <a:rPr lang="en-US" sz="1400" dirty="0" smtClean="0">
                <a:solidFill>
                  <a:srgbClr val="FF0000"/>
                </a:solidFill>
                <a:latin typeface="Arial" pitchFamily="34" charset="0"/>
                <a:cs typeface="Arial" pitchFamily="34" charset="0"/>
              </a:rPr>
              <a:t> (: , :) </a:t>
            </a:r>
            <a:r>
              <a:rPr lang="en-US" sz="1400" dirty="0" smtClean="0">
                <a:solidFill>
                  <a:srgbClr val="0033CC"/>
                </a:solidFill>
                <a:latin typeface="Arial" pitchFamily="34" charset="0"/>
                <a:cs typeface="Arial" pitchFamily="34" charset="0"/>
              </a:rPr>
              <a:t>	</a:t>
            </a:r>
            <a:r>
              <a:rPr lang="en-US" sz="1400" dirty="0" smtClean="0">
                <a:solidFill>
                  <a:srgbClr val="000000"/>
                </a:solidFill>
                <a:latin typeface="Arial" pitchFamily="34" charset="0"/>
                <a:cs typeface="Arial" pitchFamily="34" charset="0"/>
              </a:rPr>
              <a:t>horizontal weights</a:t>
            </a:r>
          </a:p>
          <a:p>
            <a:pPr marL="228600" algn="l">
              <a:tabLst>
                <a:tab pos="685800" algn="l"/>
                <a:tab pos="1028700" algn="l"/>
                <a:tab pos="4457700" algn="l"/>
              </a:tabLst>
            </a:pPr>
            <a:r>
              <a:rPr lang="en-US" sz="1400" dirty="0" smtClean="0">
                <a:solidFill>
                  <a:srgbClr val="0033CC"/>
                </a:solidFill>
                <a:latin typeface="Arial" pitchFamily="34" charset="0"/>
                <a:cs typeface="Arial" pitchFamily="34" charset="0"/>
              </a:rPr>
              <a:t>		real(r8), pointer :: </a:t>
            </a:r>
            <a:r>
              <a:rPr lang="en-US" sz="1400" dirty="0" err="1" smtClean="0">
                <a:solidFill>
                  <a:srgbClr val="FF0000"/>
                </a:solidFill>
                <a:latin typeface="Arial" pitchFamily="34" charset="0"/>
                <a:cs typeface="Arial" pitchFamily="34" charset="0"/>
              </a:rPr>
              <a:t>Vweight</a:t>
            </a:r>
            <a:r>
              <a:rPr lang="en-US" sz="1400" dirty="0" smtClean="0">
                <a:solidFill>
                  <a:srgbClr val="FF0000"/>
                </a:solidFill>
                <a:latin typeface="Arial" pitchFamily="34" charset="0"/>
                <a:cs typeface="Arial" pitchFamily="34" charset="0"/>
              </a:rPr>
              <a:t>(: , : , :)</a:t>
            </a:r>
            <a:r>
              <a:rPr lang="en-US" sz="1400" dirty="0" smtClean="0">
                <a:solidFill>
                  <a:srgbClr val="0033CC"/>
                </a:solidFill>
                <a:latin typeface="Arial" pitchFamily="34" charset="0"/>
                <a:cs typeface="Arial" pitchFamily="34" charset="0"/>
              </a:rPr>
              <a:t>	</a:t>
            </a:r>
            <a:r>
              <a:rPr lang="en-US" sz="1400" dirty="0" smtClean="0">
                <a:solidFill>
                  <a:srgbClr val="000000"/>
                </a:solidFill>
                <a:latin typeface="Arial" pitchFamily="34" charset="0"/>
                <a:cs typeface="Arial" pitchFamily="34" charset="0"/>
              </a:rPr>
              <a:t>vertical  weights</a:t>
            </a:r>
          </a:p>
          <a:p>
            <a:pPr marL="228600" algn="l">
              <a:tabLst>
                <a:tab pos="685800" algn="l"/>
                <a:tab pos="1028700" algn="l"/>
                <a:tab pos="4457700" algn="l"/>
              </a:tabLst>
            </a:pPr>
            <a:endParaRPr lang="en-US" sz="1400" dirty="0" smtClean="0">
              <a:solidFill>
                <a:srgbClr val="0033CC"/>
              </a:solidFill>
              <a:latin typeface="Arial" pitchFamily="34" charset="0"/>
              <a:cs typeface="Arial" pitchFamily="34" charset="0"/>
            </a:endParaRPr>
          </a:p>
          <a:p>
            <a:pPr marL="228600" algn="l">
              <a:tabLst>
                <a:tab pos="685800" algn="l"/>
                <a:tab pos="1028700" algn="l"/>
                <a:tab pos="4457700" algn="l"/>
              </a:tabLst>
            </a:pPr>
            <a:r>
              <a:rPr lang="en-US" sz="1400" dirty="0" smtClean="0">
                <a:solidFill>
                  <a:srgbClr val="0033CC"/>
                </a:solidFill>
                <a:latin typeface="Arial" pitchFamily="34" charset="0"/>
                <a:cs typeface="Arial" pitchFamily="34" charset="0"/>
              </a:rPr>
              <a:t>      END TYPE T_NGC</a:t>
            </a:r>
          </a:p>
          <a:p>
            <a:pPr marL="228600" algn="l">
              <a:tabLst>
                <a:tab pos="685800" algn="l"/>
                <a:tab pos="1028700" algn="l"/>
                <a:tab pos="4457700" algn="l"/>
              </a:tabLst>
            </a:pPr>
            <a:endParaRPr lang="en-US" sz="1400" dirty="0" smtClean="0">
              <a:solidFill>
                <a:srgbClr val="0033CC"/>
              </a:solidFill>
              <a:latin typeface="Arial" pitchFamily="34" charset="0"/>
              <a:cs typeface="Arial" pitchFamily="34" charset="0"/>
            </a:endParaRPr>
          </a:p>
          <a:p>
            <a:pPr marL="228600" algn="l">
              <a:tabLst>
                <a:tab pos="685800" algn="l"/>
                <a:tab pos="1028700" algn="l"/>
                <a:tab pos="4457700" algn="l"/>
              </a:tabLst>
            </a:pPr>
            <a:r>
              <a:rPr lang="en-US" sz="1400" dirty="0" smtClean="0">
                <a:solidFill>
                  <a:srgbClr val="0033CC"/>
                </a:solidFill>
                <a:latin typeface="Arial" pitchFamily="34" charset="0"/>
                <a:cs typeface="Arial" pitchFamily="34" charset="0"/>
              </a:rPr>
              <a:t>      TYPE (T_NGC), </a:t>
            </a:r>
            <a:r>
              <a:rPr lang="en-US" sz="1400" dirty="0" err="1" smtClean="0">
                <a:solidFill>
                  <a:srgbClr val="0033CC"/>
                </a:solidFill>
                <a:latin typeface="Arial" pitchFamily="34" charset="0"/>
                <a:cs typeface="Arial" pitchFamily="34" charset="0"/>
              </a:rPr>
              <a:t>allocatable</a:t>
            </a:r>
            <a:r>
              <a:rPr lang="en-US" sz="1400" dirty="0" smtClean="0">
                <a:solidFill>
                  <a:srgbClr val="0033CC"/>
                </a:solidFill>
                <a:latin typeface="Arial" pitchFamily="34" charset="0"/>
                <a:cs typeface="Arial" pitchFamily="34" charset="0"/>
              </a:rPr>
              <a:t> :: </a:t>
            </a:r>
            <a:r>
              <a:rPr lang="en-US" sz="1400" dirty="0" err="1" smtClean="0">
                <a:solidFill>
                  <a:srgbClr val="FF0000"/>
                </a:solidFill>
                <a:latin typeface="Arial" pitchFamily="34" charset="0"/>
                <a:cs typeface="Arial" pitchFamily="34" charset="0"/>
              </a:rPr>
              <a:t>Rcontact</a:t>
            </a:r>
            <a:r>
              <a:rPr lang="en-US" sz="1400" dirty="0" smtClean="0">
                <a:solidFill>
                  <a:srgbClr val="FF000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	</a:t>
            </a:r>
            <a:r>
              <a:rPr lang="en-US" sz="1400" dirty="0" smtClean="0">
                <a:solidFill>
                  <a:srgbClr val="000000"/>
                </a:solidFill>
                <a:latin typeface="Arial" pitchFamily="34" charset="0"/>
                <a:cs typeface="Arial" pitchFamily="34" charset="0"/>
              </a:rPr>
              <a:t>RHO-points</a:t>
            </a:r>
          </a:p>
          <a:p>
            <a:pPr marL="228600" algn="l">
              <a:tabLst>
                <a:tab pos="685800" algn="l"/>
                <a:tab pos="1028700" algn="l"/>
                <a:tab pos="4457700" algn="l"/>
              </a:tabLst>
            </a:pPr>
            <a:r>
              <a:rPr lang="en-US" sz="1400" dirty="0" smtClean="0">
                <a:solidFill>
                  <a:srgbClr val="0033CC"/>
                </a:solidFill>
                <a:latin typeface="Arial" pitchFamily="34" charset="0"/>
                <a:cs typeface="Arial" pitchFamily="34" charset="0"/>
              </a:rPr>
              <a:t>      TYPE (T_NGC), </a:t>
            </a:r>
            <a:r>
              <a:rPr lang="en-US" sz="1400" dirty="0" err="1" smtClean="0">
                <a:solidFill>
                  <a:srgbClr val="0033CC"/>
                </a:solidFill>
                <a:latin typeface="Arial" pitchFamily="34" charset="0"/>
                <a:cs typeface="Arial" pitchFamily="34" charset="0"/>
              </a:rPr>
              <a:t>allocatable</a:t>
            </a:r>
            <a:r>
              <a:rPr lang="en-US" sz="1400" dirty="0" smtClean="0">
                <a:solidFill>
                  <a:srgbClr val="0033CC"/>
                </a:solidFill>
                <a:latin typeface="Arial" pitchFamily="34" charset="0"/>
                <a:cs typeface="Arial" pitchFamily="34" charset="0"/>
              </a:rPr>
              <a:t> :: </a:t>
            </a:r>
            <a:r>
              <a:rPr lang="en-US" sz="1400" dirty="0" err="1" smtClean="0">
                <a:solidFill>
                  <a:srgbClr val="FF0000"/>
                </a:solidFill>
                <a:latin typeface="Arial" pitchFamily="34" charset="0"/>
                <a:cs typeface="Arial" pitchFamily="34" charset="0"/>
              </a:rPr>
              <a:t>Ucontact</a:t>
            </a:r>
            <a:r>
              <a:rPr lang="en-US" sz="1400" dirty="0" smtClean="0">
                <a:solidFill>
                  <a:srgbClr val="FF0000"/>
                </a:solidFill>
                <a:latin typeface="Arial" pitchFamily="34" charset="0"/>
                <a:cs typeface="Arial" pitchFamily="34" charset="0"/>
              </a:rPr>
              <a:t> (:) </a:t>
            </a:r>
            <a:r>
              <a:rPr lang="en-US" sz="1400" dirty="0" smtClean="0">
                <a:solidFill>
                  <a:srgbClr val="0033CC"/>
                </a:solidFill>
                <a:latin typeface="Arial" pitchFamily="34" charset="0"/>
                <a:cs typeface="Arial" pitchFamily="34" charset="0"/>
              </a:rPr>
              <a:t>	</a:t>
            </a:r>
            <a:r>
              <a:rPr lang="en-US" sz="1400" dirty="0" smtClean="0">
                <a:solidFill>
                  <a:srgbClr val="000000"/>
                </a:solidFill>
                <a:latin typeface="Arial" pitchFamily="34" charset="0"/>
                <a:cs typeface="Arial" pitchFamily="34" charset="0"/>
              </a:rPr>
              <a:t>U-points</a:t>
            </a:r>
          </a:p>
          <a:p>
            <a:pPr marL="228600" algn="l">
              <a:tabLst>
                <a:tab pos="685800" algn="l"/>
                <a:tab pos="1028700" algn="l"/>
                <a:tab pos="4457700" algn="l"/>
              </a:tabLst>
            </a:pPr>
            <a:r>
              <a:rPr lang="en-US" sz="1400" dirty="0" smtClean="0">
                <a:solidFill>
                  <a:srgbClr val="0033CC"/>
                </a:solidFill>
                <a:latin typeface="Arial" pitchFamily="34" charset="0"/>
                <a:cs typeface="Arial" pitchFamily="34" charset="0"/>
              </a:rPr>
              <a:t>      TYPE (T_NGC), </a:t>
            </a:r>
            <a:r>
              <a:rPr lang="en-US" sz="1400" dirty="0" err="1" smtClean="0">
                <a:solidFill>
                  <a:srgbClr val="0033CC"/>
                </a:solidFill>
                <a:latin typeface="Arial" pitchFamily="34" charset="0"/>
                <a:cs typeface="Arial" pitchFamily="34" charset="0"/>
              </a:rPr>
              <a:t>allocatable</a:t>
            </a:r>
            <a:r>
              <a:rPr lang="en-US" sz="1400" dirty="0" smtClean="0">
                <a:solidFill>
                  <a:srgbClr val="0033CC"/>
                </a:solidFill>
                <a:latin typeface="Arial" pitchFamily="34" charset="0"/>
                <a:cs typeface="Arial" pitchFamily="34" charset="0"/>
              </a:rPr>
              <a:t> :: </a:t>
            </a:r>
            <a:r>
              <a:rPr lang="en-US" sz="1400" dirty="0" err="1" smtClean="0">
                <a:solidFill>
                  <a:srgbClr val="FF0000"/>
                </a:solidFill>
                <a:latin typeface="Arial" pitchFamily="34" charset="0"/>
                <a:cs typeface="Arial" pitchFamily="34" charset="0"/>
              </a:rPr>
              <a:t>Vcontact</a:t>
            </a:r>
            <a:r>
              <a:rPr lang="en-US" sz="1400" dirty="0" smtClean="0">
                <a:solidFill>
                  <a:srgbClr val="FF0000"/>
                </a:solidFill>
                <a:latin typeface="Arial" pitchFamily="34" charset="0"/>
                <a:cs typeface="Arial" pitchFamily="34" charset="0"/>
              </a:rPr>
              <a:t> (:) </a:t>
            </a:r>
            <a:r>
              <a:rPr lang="en-US" sz="1400" dirty="0" smtClean="0">
                <a:solidFill>
                  <a:srgbClr val="0033CC"/>
                </a:solidFill>
                <a:latin typeface="Arial" pitchFamily="34" charset="0"/>
                <a:cs typeface="Arial" pitchFamily="34" charset="0"/>
              </a:rPr>
              <a:t>	</a:t>
            </a:r>
            <a:r>
              <a:rPr lang="en-US" sz="1400" dirty="0" smtClean="0">
                <a:solidFill>
                  <a:srgbClr val="000000"/>
                </a:solidFill>
                <a:latin typeface="Arial" pitchFamily="34" charset="0"/>
                <a:cs typeface="Arial" pitchFamily="34" charset="0"/>
              </a:rPr>
              <a:t>V-points</a:t>
            </a:r>
            <a:endParaRPr lang="en-US" sz="1400" dirty="0">
              <a:solidFill>
                <a:srgbClr val="000000"/>
              </a:solidFill>
              <a:latin typeface="Arial" pitchFamily="34" charset="0"/>
              <a:cs typeface="Arial" pitchFamily="34" charset="0"/>
            </a:endParaRPr>
          </a:p>
        </p:txBody>
      </p:sp>
      <p:sp>
        <p:nvSpPr>
          <p:cNvPr id="112" name="Text Box 4"/>
          <p:cNvSpPr txBox="1">
            <a:spLocks noChangeArrowheads="1"/>
          </p:cNvSpPr>
          <p:nvPr/>
        </p:nvSpPr>
        <p:spPr bwMode="auto">
          <a:xfrm>
            <a:off x="2380975" y="0"/>
            <a:ext cx="4377289" cy="461665"/>
          </a:xfrm>
          <a:prstGeom prst="rect">
            <a:avLst/>
          </a:prstGeom>
          <a:noFill/>
          <a:ln w="9525">
            <a:noFill/>
            <a:miter lim="800000"/>
            <a:headEnd/>
            <a:tailEnd/>
          </a:ln>
        </p:spPr>
        <p:txBody>
          <a:bodyPr wrap="none">
            <a:spAutoFit/>
          </a:bodyPr>
          <a:lstStyle/>
          <a:p>
            <a:pPr eaLnBrk="1" hangingPunct="1"/>
            <a:r>
              <a:rPr lang="en-US" sz="2400" b="0" dirty="0" smtClean="0">
                <a:solidFill>
                  <a:srgbClr val="DC0000"/>
                </a:solidFill>
                <a:effectLst>
                  <a:outerShdw blurRad="38100" dist="38100" dir="2700000" algn="tl">
                    <a:srgbClr val="000000">
                      <a:alpha val="43137"/>
                    </a:srgbClr>
                  </a:outerShdw>
                </a:effectLst>
                <a:latin typeface="Arial Black" charset="0"/>
              </a:rPr>
              <a:t>Contact Points Structure</a:t>
            </a:r>
            <a:endParaRPr lang="en-US" sz="2400" b="0" dirty="0">
              <a:solidFill>
                <a:srgbClr val="0033CC"/>
              </a:solidFill>
              <a:effectLst>
                <a:outerShdw blurRad="38100" dist="38100" dir="2700000" algn="tl">
                  <a:srgbClr val="000000">
                    <a:alpha val="43137"/>
                  </a:srgbClr>
                </a:outerShdw>
              </a:effectLst>
              <a:latin typeface="Arial Black"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ChangeArrowheads="1"/>
          </p:cNvSpPr>
          <p:nvPr/>
        </p:nvSpPr>
        <p:spPr bwMode="auto">
          <a:xfrm>
            <a:off x="468313" y="598488"/>
            <a:ext cx="3175" cy="3175"/>
          </a:xfrm>
          <a:prstGeom prst="rect">
            <a:avLst/>
          </a:prstGeom>
          <a:solidFill>
            <a:srgbClr val="1F1A17"/>
          </a:solidFill>
          <a:ln w="9525">
            <a:noFill/>
            <a:miter lim="800000"/>
            <a:headEnd/>
            <a:tailEnd/>
          </a:ln>
        </p:spPr>
        <p:txBody>
          <a:bodyPr/>
          <a:lstStyle/>
          <a:p>
            <a:endParaRPr lang="en-US" dirty="0"/>
          </a:p>
        </p:txBody>
      </p:sp>
      <p:sp>
        <p:nvSpPr>
          <p:cNvPr id="41987" name="Rectangle 3"/>
          <p:cNvSpPr>
            <a:spLocks noChangeArrowheads="1"/>
          </p:cNvSpPr>
          <p:nvPr/>
        </p:nvSpPr>
        <p:spPr bwMode="auto">
          <a:xfrm>
            <a:off x="468313" y="236538"/>
            <a:ext cx="3175" cy="1587"/>
          </a:xfrm>
          <a:prstGeom prst="rect">
            <a:avLst/>
          </a:prstGeom>
          <a:solidFill>
            <a:srgbClr val="1F1A17"/>
          </a:solidFill>
          <a:ln w="9525">
            <a:noFill/>
            <a:miter lim="800000"/>
            <a:headEnd/>
            <a:tailEnd/>
          </a:ln>
        </p:spPr>
        <p:txBody>
          <a:bodyPr/>
          <a:lstStyle/>
          <a:p>
            <a:endParaRPr lang="en-US" dirty="0"/>
          </a:p>
        </p:txBody>
      </p:sp>
      <p:sp>
        <p:nvSpPr>
          <p:cNvPr id="41988" name="Rectangle 4"/>
          <p:cNvSpPr>
            <a:spLocks noChangeArrowheads="1"/>
          </p:cNvSpPr>
          <p:nvPr/>
        </p:nvSpPr>
        <p:spPr bwMode="auto">
          <a:xfrm>
            <a:off x="1039813" y="793750"/>
            <a:ext cx="0" cy="4763"/>
          </a:xfrm>
          <a:prstGeom prst="rect">
            <a:avLst/>
          </a:prstGeom>
          <a:solidFill>
            <a:srgbClr val="1F1A17"/>
          </a:solidFill>
          <a:ln w="9525">
            <a:noFill/>
            <a:miter lim="800000"/>
            <a:headEnd/>
            <a:tailEnd/>
          </a:ln>
        </p:spPr>
        <p:txBody>
          <a:bodyPr/>
          <a:lstStyle/>
          <a:p>
            <a:endParaRPr lang="en-US" dirty="0"/>
          </a:p>
        </p:txBody>
      </p:sp>
      <p:sp>
        <p:nvSpPr>
          <p:cNvPr id="41989" name="Rectangle 5"/>
          <p:cNvSpPr>
            <a:spLocks noChangeArrowheads="1"/>
          </p:cNvSpPr>
          <p:nvPr/>
        </p:nvSpPr>
        <p:spPr bwMode="auto">
          <a:xfrm>
            <a:off x="1039813" y="765175"/>
            <a:ext cx="0" cy="4763"/>
          </a:xfrm>
          <a:prstGeom prst="rect">
            <a:avLst/>
          </a:prstGeom>
          <a:solidFill>
            <a:srgbClr val="1F1A17"/>
          </a:solidFill>
          <a:ln w="9525">
            <a:noFill/>
            <a:miter lim="800000"/>
            <a:headEnd/>
            <a:tailEnd/>
          </a:ln>
        </p:spPr>
        <p:txBody>
          <a:bodyPr/>
          <a:lstStyle/>
          <a:p>
            <a:endParaRPr lang="en-US" dirty="0"/>
          </a:p>
        </p:txBody>
      </p:sp>
      <p:sp>
        <p:nvSpPr>
          <p:cNvPr id="41990" name="Rectangle 6"/>
          <p:cNvSpPr>
            <a:spLocks noChangeArrowheads="1"/>
          </p:cNvSpPr>
          <p:nvPr/>
        </p:nvSpPr>
        <p:spPr bwMode="auto">
          <a:xfrm>
            <a:off x="1039813" y="738188"/>
            <a:ext cx="0" cy="4762"/>
          </a:xfrm>
          <a:prstGeom prst="rect">
            <a:avLst/>
          </a:prstGeom>
          <a:solidFill>
            <a:srgbClr val="1F1A17"/>
          </a:solidFill>
          <a:ln w="9525">
            <a:noFill/>
            <a:miter lim="800000"/>
            <a:headEnd/>
            <a:tailEnd/>
          </a:ln>
        </p:spPr>
        <p:txBody>
          <a:bodyPr/>
          <a:lstStyle/>
          <a:p>
            <a:endParaRPr lang="en-US" dirty="0"/>
          </a:p>
        </p:txBody>
      </p:sp>
      <p:sp>
        <p:nvSpPr>
          <p:cNvPr id="41991" name="Rectangle 7"/>
          <p:cNvSpPr>
            <a:spLocks noChangeArrowheads="1"/>
          </p:cNvSpPr>
          <p:nvPr/>
        </p:nvSpPr>
        <p:spPr bwMode="auto">
          <a:xfrm>
            <a:off x="1039813" y="711200"/>
            <a:ext cx="0" cy="1588"/>
          </a:xfrm>
          <a:prstGeom prst="rect">
            <a:avLst/>
          </a:prstGeom>
          <a:solidFill>
            <a:srgbClr val="1F1A17"/>
          </a:solidFill>
          <a:ln w="9525">
            <a:noFill/>
            <a:miter lim="800000"/>
            <a:headEnd/>
            <a:tailEnd/>
          </a:ln>
        </p:spPr>
        <p:txBody>
          <a:bodyPr/>
          <a:lstStyle/>
          <a:p>
            <a:endParaRPr lang="en-US" dirty="0"/>
          </a:p>
        </p:txBody>
      </p:sp>
      <p:sp>
        <p:nvSpPr>
          <p:cNvPr id="41992" name="Rectangle 8"/>
          <p:cNvSpPr>
            <a:spLocks noChangeArrowheads="1"/>
          </p:cNvSpPr>
          <p:nvPr/>
        </p:nvSpPr>
        <p:spPr bwMode="auto">
          <a:xfrm>
            <a:off x="1039813" y="681038"/>
            <a:ext cx="0" cy="4762"/>
          </a:xfrm>
          <a:prstGeom prst="rect">
            <a:avLst/>
          </a:prstGeom>
          <a:solidFill>
            <a:srgbClr val="1F1A17"/>
          </a:solidFill>
          <a:ln w="9525">
            <a:noFill/>
            <a:miter lim="800000"/>
            <a:headEnd/>
            <a:tailEnd/>
          </a:ln>
        </p:spPr>
        <p:txBody>
          <a:bodyPr/>
          <a:lstStyle/>
          <a:p>
            <a:endParaRPr lang="en-US" dirty="0"/>
          </a:p>
        </p:txBody>
      </p:sp>
      <p:sp>
        <p:nvSpPr>
          <p:cNvPr id="41993" name="Rectangle 9"/>
          <p:cNvSpPr>
            <a:spLocks noChangeArrowheads="1"/>
          </p:cNvSpPr>
          <p:nvPr/>
        </p:nvSpPr>
        <p:spPr bwMode="auto">
          <a:xfrm>
            <a:off x="1039813" y="654050"/>
            <a:ext cx="0" cy="4763"/>
          </a:xfrm>
          <a:prstGeom prst="rect">
            <a:avLst/>
          </a:prstGeom>
          <a:solidFill>
            <a:srgbClr val="1F1A17"/>
          </a:solidFill>
          <a:ln w="9525">
            <a:noFill/>
            <a:miter lim="800000"/>
            <a:headEnd/>
            <a:tailEnd/>
          </a:ln>
        </p:spPr>
        <p:txBody>
          <a:bodyPr/>
          <a:lstStyle/>
          <a:p>
            <a:endParaRPr lang="en-US" dirty="0"/>
          </a:p>
        </p:txBody>
      </p:sp>
      <p:sp>
        <p:nvSpPr>
          <p:cNvPr id="41994" name="Rectangle 10"/>
          <p:cNvSpPr>
            <a:spLocks noChangeArrowheads="1"/>
          </p:cNvSpPr>
          <p:nvPr/>
        </p:nvSpPr>
        <p:spPr bwMode="auto">
          <a:xfrm>
            <a:off x="1039813" y="627063"/>
            <a:ext cx="0" cy="4762"/>
          </a:xfrm>
          <a:prstGeom prst="rect">
            <a:avLst/>
          </a:prstGeom>
          <a:solidFill>
            <a:srgbClr val="1F1A17"/>
          </a:solidFill>
          <a:ln w="9525">
            <a:noFill/>
            <a:miter lim="800000"/>
            <a:headEnd/>
            <a:tailEnd/>
          </a:ln>
        </p:spPr>
        <p:txBody>
          <a:bodyPr/>
          <a:lstStyle/>
          <a:p>
            <a:endParaRPr lang="en-US" dirty="0"/>
          </a:p>
        </p:txBody>
      </p:sp>
      <p:sp>
        <p:nvSpPr>
          <p:cNvPr id="41995" name="Rectangle 11"/>
          <p:cNvSpPr>
            <a:spLocks noChangeArrowheads="1"/>
          </p:cNvSpPr>
          <p:nvPr/>
        </p:nvSpPr>
        <p:spPr bwMode="auto">
          <a:xfrm>
            <a:off x="1039813" y="598488"/>
            <a:ext cx="0" cy="3175"/>
          </a:xfrm>
          <a:prstGeom prst="rect">
            <a:avLst/>
          </a:prstGeom>
          <a:solidFill>
            <a:srgbClr val="1F1A17"/>
          </a:solidFill>
          <a:ln w="9525">
            <a:noFill/>
            <a:miter lim="800000"/>
            <a:headEnd/>
            <a:tailEnd/>
          </a:ln>
        </p:spPr>
        <p:txBody>
          <a:bodyPr/>
          <a:lstStyle/>
          <a:p>
            <a:endParaRPr lang="en-US" dirty="0"/>
          </a:p>
        </p:txBody>
      </p:sp>
      <p:sp>
        <p:nvSpPr>
          <p:cNvPr id="41996" name="Rectangle 12"/>
          <p:cNvSpPr>
            <a:spLocks noChangeArrowheads="1"/>
          </p:cNvSpPr>
          <p:nvPr/>
        </p:nvSpPr>
        <p:spPr bwMode="auto">
          <a:xfrm>
            <a:off x="1039813" y="569913"/>
            <a:ext cx="0" cy="4762"/>
          </a:xfrm>
          <a:prstGeom prst="rect">
            <a:avLst/>
          </a:prstGeom>
          <a:solidFill>
            <a:srgbClr val="1F1A17"/>
          </a:solidFill>
          <a:ln w="9525">
            <a:noFill/>
            <a:miter lim="800000"/>
            <a:headEnd/>
            <a:tailEnd/>
          </a:ln>
        </p:spPr>
        <p:txBody>
          <a:bodyPr/>
          <a:lstStyle/>
          <a:p>
            <a:endParaRPr lang="en-US" dirty="0"/>
          </a:p>
        </p:txBody>
      </p:sp>
      <p:sp>
        <p:nvSpPr>
          <p:cNvPr id="41997" name="Rectangle 13"/>
          <p:cNvSpPr>
            <a:spLocks noChangeArrowheads="1"/>
          </p:cNvSpPr>
          <p:nvPr/>
        </p:nvSpPr>
        <p:spPr bwMode="auto">
          <a:xfrm>
            <a:off x="1039813" y="541338"/>
            <a:ext cx="0" cy="4762"/>
          </a:xfrm>
          <a:prstGeom prst="rect">
            <a:avLst/>
          </a:prstGeom>
          <a:solidFill>
            <a:srgbClr val="1F1A17"/>
          </a:solidFill>
          <a:ln w="9525">
            <a:noFill/>
            <a:miter lim="800000"/>
            <a:headEnd/>
            <a:tailEnd/>
          </a:ln>
        </p:spPr>
        <p:txBody>
          <a:bodyPr/>
          <a:lstStyle/>
          <a:p>
            <a:endParaRPr lang="en-US" dirty="0"/>
          </a:p>
        </p:txBody>
      </p:sp>
      <p:sp>
        <p:nvSpPr>
          <p:cNvPr id="41998" name="Rectangle 14"/>
          <p:cNvSpPr>
            <a:spLocks noChangeArrowheads="1"/>
          </p:cNvSpPr>
          <p:nvPr/>
        </p:nvSpPr>
        <p:spPr bwMode="auto">
          <a:xfrm>
            <a:off x="1039813" y="514350"/>
            <a:ext cx="0" cy="4763"/>
          </a:xfrm>
          <a:prstGeom prst="rect">
            <a:avLst/>
          </a:prstGeom>
          <a:solidFill>
            <a:srgbClr val="1F1A17"/>
          </a:solidFill>
          <a:ln w="9525">
            <a:noFill/>
            <a:miter lim="800000"/>
            <a:headEnd/>
            <a:tailEnd/>
          </a:ln>
        </p:spPr>
        <p:txBody>
          <a:bodyPr/>
          <a:lstStyle/>
          <a:p>
            <a:endParaRPr lang="en-US" dirty="0"/>
          </a:p>
        </p:txBody>
      </p:sp>
      <p:sp>
        <p:nvSpPr>
          <p:cNvPr id="41999" name="Rectangle 15"/>
          <p:cNvSpPr>
            <a:spLocks noChangeArrowheads="1"/>
          </p:cNvSpPr>
          <p:nvPr/>
        </p:nvSpPr>
        <p:spPr bwMode="auto">
          <a:xfrm>
            <a:off x="1039813" y="487363"/>
            <a:ext cx="0" cy="1587"/>
          </a:xfrm>
          <a:prstGeom prst="rect">
            <a:avLst/>
          </a:prstGeom>
          <a:solidFill>
            <a:srgbClr val="1F1A17"/>
          </a:solidFill>
          <a:ln w="9525">
            <a:noFill/>
            <a:miter lim="800000"/>
            <a:headEnd/>
            <a:tailEnd/>
          </a:ln>
        </p:spPr>
        <p:txBody>
          <a:bodyPr/>
          <a:lstStyle/>
          <a:p>
            <a:endParaRPr lang="en-US" dirty="0"/>
          </a:p>
        </p:txBody>
      </p:sp>
      <p:sp>
        <p:nvSpPr>
          <p:cNvPr id="42000" name="Rectangle 16"/>
          <p:cNvSpPr>
            <a:spLocks noChangeArrowheads="1"/>
          </p:cNvSpPr>
          <p:nvPr/>
        </p:nvSpPr>
        <p:spPr bwMode="auto">
          <a:xfrm>
            <a:off x="1039813" y="460375"/>
            <a:ext cx="0" cy="1588"/>
          </a:xfrm>
          <a:prstGeom prst="rect">
            <a:avLst/>
          </a:prstGeom>
          <a:solidFill>
            <a:srgbClr val="1F1A17"/>
          </a:solidFill>
          <a:ln w="9525">
            <a:noFill/>
            <a:miter lim="800000"/>
            <a:headEnd/>
            <a:tailEnd/>
          </a:ln>
        </p:spPr>
        <p:txBody>
          <a:bodyPr/>
          <a:lstStyle/>
          <a:p>
            <a:endParaRPr lang="en-US" dirty="0"/>
          </a:p>
        </p:txBody>
      </p:sp>
      <p:sp>
        <p:nvSpPr>
          <p:cNvPr id="42001" name="Rectangle 17"/>
          <p:cNvSpPr>
            <a:spLocks noChangeArrowheads="1"/>
          </p:cNvSpPr>
          <p:nvPr/>
        </p:nvSpPr>
        <p:spPr bwMode="auto">
          <a:xfrm>
            <a:off x="1039813" y="430213"/>
            <a:ext cx="0" cy="4762"/>
          </a:xfrm>
          <a:prstGeom prst="rect">
            <a:avLst/>
          </a:prstGeom>
          <a:solidFill>
            <a:srgbClr val="1F1A17"/>
          </a:solidFill>
          <a:ln w="9525">
            <a:noFill/>
            <a:miter lim="800000"/>
            <a:headEnd/>
            <a:tailEnd/>
          </a:ln>
        </p:spPr>
        <p:txBody>
          <a:bodyPr/>
          <a:lstStyle/>
          <a:p>
            <a:endParaRPr lang="en-US" dirty="0"/>
          </a:p>
        </p:txBody>
      </p:sp>
      <p:sp>
        <p:nvSpPr>
          <p:cNvPr id="42002" name="Rectangle 18"/>
          <p:cNvSpPr>
            <a:spLocks noChangeArrowheads="1"/>
          </p:cNvSpPr>
          <p:nvPr/>
        </p:nvSpPr>
        <p:spPr bwMode="auto">
          <a:xfrm>
            <a:off x="1039813" y="403225"/>
            <a:ext cx="0" cy="3175"/>
          </a:xfrm>
          <a:prstGeom prst="rect">
            <a:avLst/>
          </a:prstGeom>
          <a:solidFill>
            <a:srgbClr val="1F1A17"/>
          </a:solidFill>
          <a:ln w="9525">
            <a:noFill/>
            <a:miter lim="800000"/>
            <a:headEnd/>
            <a:tailEnd/>
          </a:ln>
        </p:spPr>
        <p:txBody>
          <a:bodyPr/>
          <a:lstStyle/>
          <a:p>
            <a:endParaRPr lang="en-US" dirty="0"/>
          </a:p>
        </p:txBody>
      </p:sp>
      <p:sp>
        <p:nvSpPr>
          <p:cNvPr id="42003" name="Rectangle 19"/>
          <p:cNvSpPr>
            <a:spLocks noChangeArrowheads="1"/>
          </p:cNvSpPr>
          <p:nvPr/>
        </p:nvSpPr>
        <p:spPr bwMode="auto">
          <a:xfrm>
            <a:off x="1039813" y="374650"/>
            <a:ext cx="0" cy="4763"/>
          </a:xfrm>
          <a:prstGeom prst="rect">
            <a:avLst/>
          </a:prstGeom>
          <a:solidFill>
            <a:srgbClr val="1F1A17"/>
          </a:solidFill>
          <a:ln w="9525">
            <a:noFill/>
            <a:miter lim="800000"/>
            <a:headEnd/>
            <a:tailEnd/>
          </a:ln>
        </p:spPr>
        <p:txBody>
          <a:bodyPr/>
          <a:lstStyle/>
          <a:p>
            <a:endParaRPr lang="en-US" dirty="0"/>
          </a:p>
        </p:txBody>
      </p:sp>
      <p:sp>
        <p:nvSpPr>
          <p:cNvPr id="42004" name="Rectangle 20"/>
          <p:cNvSpPr>
            <a:spLocks noChangeArrowheads="1"/>
          </p:cNvSpPr>
          <p:nvPr/>
        </p:nvSpPr>
        <p:spPr bwMode="auto">
          <a:xfrm>
            <a:off x="1039813" y="347663"/>
            <a:ext cx="0" cy="3175"/>
          </a:xfrm>
          <a:prstGeom prst="rect">
            <a:avLst/>
          </a:prstGeom>
          <a:solidFill>
            <a:srgbClr val="1F1A17"/>
          </a:solidFill>
          <a:ln w="9525">
            <a:noFill/>
            <a:miter lim="800000"/>
            <a:headEnd/>
            <a:tailEnd/>
          </a:ln>
        </p:spPr>
        <p:txBody>
          <a:bodyPr/>
          <a:lstStyle/>
          <a:p>
            <a:endParaRPr lang="en-US" dirty="0"/>
          </a:p>
        </p:txBody>
      </p:sp>
      <p:sp>
        <p:nvSpPr>
          <p:cNvPr id="42005" name="Rectangle 21"/>
          <p:cNvSpPr>
            <a:spLocks noChangeArrowheads="1"/>
          </p:cNvSpPr>
          <p:nvPr/>
        </p:nvSpPr>
        <p:spPr bwMode="auto">
          <a:xfrm>
            <a:off x="1039813" y="317500"/>
            <a:ext cx="0" cy="4763"/>
          </a:xfrm>
          <a:prstGeom prst="rect">
            <a:avLst/>
          </a:prstGeom>
          <a:solidFill>
            <a:srgbClr val="1F1A17"/>
          </a:solidFill>
          <a:ln w="9525">
            <a:noFill/>
            <a:miter lim="800000"/>
            <a:headEnd/>
            <a:tailEnd/>
          </a:ln>
        </p:spPr>
        <p:txBody>
          <a:bodyPr/>
          <a:lstStyle/>
          <a:p>
            <a:endParaRPr lang="en-US" dirty="0"/>
          </a:p>
        </p:txBody>
      </p:sp>
      <p:sp>
        <p:nvSpPr>
          <p:cNvPr id="42006" name="Rectangle 22"/>
          <p:cNvSpPr>
            <a:spLocks noChangeArrowheads="1"/>
          </p:cNvSpPr>
          <p:nvPr/>
        </p:nvSpPr>
        <p:spPr bwMode="auto">
          <a:xfrm>
            <a:off x="1039813" y="290513"/>
            <a:ext cx="0" cy="3175"/>
          </a:xfrm>
          <a:prstGeom prst="rect">
            <a:avLst/>
          </a:prstGeom>
          <a:solidFill>
            <a:srgbClr val="1F1A17"/>
          </a:solidFill>
          <a:ln w="9525">
            <a:noFill/>
            <a:miter lim="800000"/>
            <a:headEnd/>
            <a:tailEnd/>
          </a:ln>
        </p:spPr>
        <p:txBody>
          <a:bodyPr/>
          <a:lstStyle/>
          <a:p>
            <a:endParaRPr lang="en-US" dirty="0"/>
          </a:p>
        </p:txBody>
      </p:sp>
      <p:sp>
        <p:nvSpPr>
          <p:cNvPr id="42007" name="Rectangle 23"/>
          <p:cNvSpPr>
            <a:spLocks noChangeArrowheads="1"/>
          </p:cNvSpPr>
          <p:nvPr/>
        </p:nvSpPr>
        <p:spPr bwMode="auto">
          <a:xfrm>
            <a:off x="1039813" y="263525"/>
            <a:ext cx="0" cy="3175"/>
          </a:xfrm>
          <a:prstGeom prst="rect">
            <a:avLst/>
          </a:prstGeom>
          <a:solidFill>
            <a:srgbClr val="1F1A17"/>
          </a:solidFill>
          <a:ln w="9525">
            <a:noFill/>
            <a:miter lim="800000"/>
            <a:headEnd/>
            <a:tailEnd/>
          </a:ln>
        </p:spPr>
        <p:txBody>
          <a:bodyPr/>
          <a:lstStyle/>
          <a:p>
            <a:endParaRPr lang="en-US" dirty="0"/>
          </a:p>
        </p:txBody>
      </p:sp>
      <p:sp>
        <p:nvSpPr>
          <p:cNvPr id="42008" name="Rectangle 24"/>
          <p:cNvSpPr>
            <a:spLocks noChangeArrowheads="1"/>
          </p:cNvSpPr>
          <p:nvPr/>
        </p:nvSpPr>
        <p:spPr bwMode="auto">
          <a:xfrm>
            <a:off x="1039813" y="236538"/>
            <a:ext cx="0" cy="1587"/>
          </a:xfrm>
          <a:prstGeom prst="rect">
            <a:avLst/>
          </a:prstGeom>
          <a:solidFill>
            <a:srgbClr val="1F1A17"/>
          </a:solidFill>
          <a:ln w="9525">
            <a:noFill/>
            <a:miter lim="800000"/>
            <a:headEnd/>
            <a:tailEnd/>
          </a:ln>
        </p:spPr>
        <p:txBody>
          <a:bodyPr/>
          <a:lstStyle/>
          <a:p>
            <a:endParaRPr lang="en-US" dirty="0"/>
          </a:p>
        </p:txBody>
      </p:sp>
      <p:sp>
        <p:nvSpPr>
          <p:cNvPr id="42009" name="Rectangle 25"/>
          <p:cNvSpPr>
            <a:spLocks noChangeArrowheads="1"/>
          </p:cNvSpPr>
          <p:nvPr/>
        </p:nvSpPr>
        <p:spPr bwMode="auto">
          <a:xfrm>
            <a:off x="4468813" y="793750"/>
            <a:ext cx="0" cy="4763"/>
          </a:xfrm>
          <a:prstGeom prst="rect">
            <a:avLst/>
          </a:prstGeom>
          <a:solidFill>
            <a:srgbClr val="1F1A17"/>
          </a:solidFill>
          <a:ln w="9525">
            <a:noFill/>
            <a:miter lim="800000"/>
            <a:headEnd/>
            <a:tailEnd/>
          </a:ln>
        </p:spPr>
        <p:txBody>
          <a:bodyPr/>
          <a:lstStyle/>
          <a:p>
            <a:endParaRPr lang="en-US" dirty="0"/>
          </a:p>
        </p:txBody>
      </p:sp>
      <p:sp>
        <p:nvSpPr>
          <p:cNvPr id="42010" name="Rectangle 26"/>
          <p:cNvSpPr>
            <a:spLocks noChangeArrowheads="1"/>
          </p:cNvSpPr>
          <p:nvPr/>
        </p:nvSpPr>
        <p:spPr bwMode="auto">
          <a:xfrm>
            <a:off x="4468813" y="765175"/>
            <a:ext cx="0" cy="4763"/>
          </a:xfrm>
          <a:prstGeom prst="rect">
            <a:avLst/>
          </a:prstGeom>
          <a:solidFill>
            <a:srgbClr val="1F1A17"/>
          </a:solidFill>
          <a:ln w="9525">
            <a:noFill/>
            <a:miter lim="800000"/>
            <a:headEnd/>
            <a:tailEnd/>
          </a:ln>
        </p:spPr>
        <p:txBody>
          <a:bodyPr/>
          <a:lstStyle/>
          <a:p>
            <a:endParaRPr lang="en-US" dirty="0"/>
          </a:p>
        </p:txBody>
      </p:sp>
      <p:sp>
        <p:nvSpPr>
          <p:cNvPr id="42011" name="Rectangle 27"/>
          <p:cNvSpPr>
            <a:spLocks noChangeArrowheads="1"/>
          </p:cNvSpPr>
          <p:nvPr/>
        </p:nvSpPr>
        <p:spPr bwMode="auto">
          <a:xfrm>
            <a:off x="4468813" y="738188"/>
            <a:ext cx="0" cy="4762"/>
          </a:xfrm>
          <a:prstGeom prst="rect">
            <a:avLst/>
          </a:prstGeom>
          <a:solidFill>
            <a:srgbClr val="1F1A17"/>
          </a:solidFill>
          <a:ln w="9525">
            <a:noFill/>
            <a:miter lim="800000"/>
            <a:headEnd/>
            <a:tailEnd/>
          </a:ln>
        </p:spPr>
        <p:txBody>
          <a:bodyPr/>
          <a:lstStyle/>
          <a:p>
            <a:endParaRPr lang="en-US" dirty="0"/>
          </a:p>
        </p:txBody>
      </p:sp>
      <p:sp>
        <p:nvSpPr>
          <p:cNvPr id="42012" name="Rectangle 28"/>
          <p:cNvSpPr>
            <a:spLocks noChangeArrowheads="1"/>
          </p:cNvSpPr>
          <p:nvPr/>
        </p:nvSpPr>
        <p:spPr bwMode="auto">
          <a:xfrm>
            <a:off x="4468813" y="711200"/>
            <a:ext cx="0" cy="1588"/>
          </a:xfrm>
          <a:prstGeom prst="rect">
            <a:avLst/>
          </a:prstGeom>
          <a:solidFill>
            <a:srgbClr val="1F1A17"/>
          </a:solidFill>
          <a:ln w="9525">
            <a:noFill/>
            <a:miter lim="800000"/>
            <a:headEnd/>
            <a:tailEnd/>
          </a:ln>
        </p:spPr>
        <p:txBody>
          <a:bodyPr/>
          <a:lstStyle/>
          <a:p>
            <a:endParaRPr lang="en-US" dirty="0"/>
          </a:p>
        </p:txBody>
      </p:sp>
      <p:sp>
        <p:nvSpPr>
          <p:cNvPr id="42013" name="Rectangle 29"/>
          <p:cNvSpPr>
            <a:spLocks noChangeArrowheads="1"/>
          </p:cNvSpPr>
          <p:nvPr/>
        </p:nvSpPr>
        <p:spPr bwMode="auto">
          <a:xfrm>
            <a:off x="4468813" y="681038"/>
            <a:ext cx="0" cy="4762"/>
          </a:xfrm>
          <a:prstGeom prst="rect">
            <a:avLst/>
          </a:prstGeom>
          <a:solidFill>
            <a:srgbClr val="1F1A17"/>
          </a:solidFill>
          <a:ln w="9525">
            <a:noFill/>
            <a:miter lim="800000"/>
            <a:headEnd/>
            <a:tailEnd/>
          </a:ln>
        </p:spPr>
        <p:txBody>
          <a:bodyPr/>
          <a:lstStyle/>
          <a:p>
            <a:endParaRPr lang="en-US" dirty="0"/>
          </a:p>
        </p:txBody>
      </p:sp>
      <p:sp>
        <p:nvSpPr>
          <p:cNvPr id="42014" name="Rectangle 30"/>
          <p:cNvSpPr>
            <a:spLocks noChangeArrowheads="1"/>
          </p:cNvSpPr>
          <p:nvPr/>
        </p:nvSpPr>
        <p:spPr bwMode="auto">
          <a:xfrm>
            <a:off x="4468813" y="654050"/>
            <a:ext cx="0" cy="4763"/>
          </a:xfrm>
          <a:prstGeom prst="rect">
            <a:avLst/>
          </a:prstGeom>
          <a:solidFill>
            <a:srgbClr val="1F1A17"/>
          </a:solidFill>
          <a:ln w="9525">
            <a:noFill/>
            <a:miter lim="800000"/>
            <a:headEnd/>
            <a:tailEnd/>
          </a:ln>
        </p:spPr>
        <p:txBody>
          <a:bodyPr/>
          <a:lstStyle/>
          <a:p>
            <a:endParaRPr lang="en-US" dirty="0"/>
          </a:p>
        </p:txBody>
      </p:sp>
      <p:sp>
        <p:nvSpPr>
          <p:cNvPr id="42015" name="Rectangle 31"/>
          <p:cNvSpPr>
            <a:spLocks noChangeArrowheads="1"/>
          </p:cNvSpPr>
          <p:nvPr/>
        </p:nvSpPr>
        <p:spPr bwMode="auto">
          <a:xfrm>
            <a:off x="4468813" y="627063"/>
            <a:ext cx="0" cy="4762"/>
          </a:xfrm>
          <a:prstGeom prst="rect">
            <a:avLst/>
          </a:prstGeom>
          <a:solidFill>
            <a:srgbClr val="1F1A17"/>
          </a:solidFill>
          <a:ln w="9525">
            <a:noFill/>
            <a:miter lim="800000"/>
            <a:headEnd/>
            <a:tailEnd/>
          </a:ln>
        </p:spPr>
        <p:txBody>
          <a:bodyPr/>
          <a:lstStyle/>
          <a:p>
            <a:endParaRPr lang="en-US" dirty="0"/>
          </a:p>
        </p:txBody>
      </p:sp>
      <p:sp>
        <p:nvSpPr>
          <p:cNvPr id="42016" name="Rectangle 32"/>
          <p:cNvSpPr>
            <a:spLocks noChangeArrowheads="1"/>
          </p:cNvSpPr>
          <p:nvPr/>
        </p:nvSpPr>
        <p:spPr bwMode="auto">
          <a:xfrm>
            <a:off x="4468813" y="598488"/>
            <a:ext cx="0" cy="3175"/>
          </a:xfrm>
          <a:prstGeom prst="rect">
            <a:avLst/>
          </a:prstGeom>
          <a:solidFill>
            <a:srgbClr val="1F1A17"/>
          </a:solidFill>
          <a:ln w="9525">
            <a:noFill/>
            <a:miter lim="800000"/>
            <a:headEnd/>
            <a:tailEnd/>
          </a:ln>
        </p:spPr>
        <p:txBody>
          <a:bodyPr/>
          <a:lstStyle/>
          <a:p>
            <a:endParaRPr lang="en-US" dirty="0"/>
          </a:p>
        </p:txBody>
      </p:sp>
      <p:sp>
        <p:nvSpPr>
          <p:cNvPr id="42017" name="Rectangle 33"/>
          <p:cNvSpPr>
            <a:spLocks noChangeArrowheads="1"/>
          </p:cNvSpPr>
          <p:nvPr/>
        </p:nvSpPr>
        <p:spPr bwMode="auto">
          <a:xfrm>
            <a:off x="4468813" y="569913"/>
            <a:ext cx="0" cy="4762"/>
          </a:xfrm>
          <a:prstGeom prst="rect">
            <a:avLst/>
          </a:prstGeom>
          <a:solidFill>
            <a:srgbClr val="1F1A17"/>
          </a:solidFill>
          <a:ln w="9525">
            <a:noFill/>
            <a:miter lim="800000"/>
            <a:headEnd/>
            <a:tailEnd/>
          </a:ln>
        </p:spPr>
        <p:txBody>
          <a:bodyPr/>
          <a:lstStyle/>
          <a:p>
            <a:endParaRPr lang="en-US" dirty="0"/>
          </a:p>
        </p:txBody>
      </p:sp>
      <p:sp>
        <p:nvSpPr>
          <p:cNvPr id="42018" name="Rectangle 34"/>
          <p:cNvSpPr>
            <a:spLocks noChangeArrowheads="1"/>
          </p:cNvSpPr>
          <p:nvPr/>
        </p:nvSpPr>
        <p:spPr bwMode="auto">
          <a:xfrm>
            <a:off x="4468813" y="541338"/>
            <a:ext cx="0" cy="4762"/>
          </a:xfrm>
          <a:prstGeom prst="rect">
            <a:avLst/>
          </a:prstGeom>
          <a:solidFill>
            <a:srgbClr val="1F1A17"/>
          </a:solidFill>
          <a:ln w="9525">
            <a:noFill/>
            <a:miter lim="800000"/>
            <a:headEnd/>
            <a:tailEnd/>
          </a:ln>
        </p:spPr>
        <p:txBody>
          <a:bodyPr/>
          <a:lstStyle/>
          <a:p>
            <a:endParaRPr lang="en-US" dirty="0"/>
          </a:p>
        </p:txBody>
      </p:sp>
      <p:sp>
        <p:nvSpPr>
          <p:cNvPr id="42019" name="Rectangle 35"/>
          <p:cNvSpPr>
            <a:spLocks noChangeArrowheads="1"/>
          </p:cNvSpPr>
          <p:nvPr/>
        </p:nvSpPr>
        <p:spPr bwMode="auto">
          <a:xfrm>
            <a:off x="4468813" y="514350"/>
            <a:ext cx="0" cy="4763"/>
          </a:xfrm>
          <a:prstGeom prst="rect">
            <a:avLst/>
          </a:prstGeom>
          <a:solidFill>
            <a:srgbClr val="1F1A17"/>
          </a:solidFill>
          <a:ln w="9525">
            <a:noFill/>
            <a:miter lim="800000"/>
            <a:headEnd/>
            <a:tailEnd/>
          </a:ln>
        </p:spPr>
        <p:txBody>
          <a:bodyPr/>
          <a:lstStyle/>
          <a:p>
            <a:endParaRPr lang="en-US" dirty="0"/>
          </a:p>
        </p:txBody>
      </p:sp>
      <p:sp>
        <p:nvSpPr>
          <p:cNvPr id="42020" name="Rectangle 36"/>
          <p:cNvSpPr>
            <a:spLocks noChangeArrowheads="1"/>
          </p:cNvSpPr>
          <p:nvPr/>
        </p:nvSpPr>
        <p:spPr bwMode="auto">
          <a:xfrm>
            <a:off x="4468813" y="487363"/>
            <a:ext cx="0" cy="1587"/>
          </a:xfrm>
          <a:prstGeom prst="rect">
            <a:avLst/>
          </a:prstGeom>
          <a:solidFill>
            <a:srgbClr val="1F1A17"/>
          </a:solidFill>
          <a:ln w="9525">
            <a:noFill/>
            <a:miter lim="800000"/>
            <a:headEnd/>
            <a:tailEnd/>
          </a:ln>
        </p:spPr>
        <p:txBody>
          <a:bodyPr/>
          <a:lstStyle/>
          <a:p>
            <a:endParaRPr lang="en-US" dirty="0"/>
          </a:p>
        </p:txBody>
      </p:sp>
      <p:sp>
        <p:nvSpPr>
          <p:cNvPr id="42021" name="Rectangle 37"/>
          <p:cNvSpPr>
            <a:spLocks noChangeArrowheads="1"/>
          </p:cNvSpPr>
          <p:nvPr/>
        </p:nvSpPr>
        <p:spPr bwMode="auto">
          <a:xfrm>
            <a:off x="4468813" y="460375"/>
            <a:ext cx="0" cy="1588"/>
          </a:xfrm>
          <a:prstGeom prst="rect">
            <a:avLst/>
          </a:prstGeom>
          <a:solidFill>
            <a:srgbClr val="1F1A17"/>
          </a:solidFill>
          <a:ln w="9525">
            <a:noFill/>
            <a:miter lim="800000"/>
            <a:headEnd/>
            <a:tailEnd/>
          </a:ln>
        </p:spPr>
        <p:txBody>
          <a:bodyPr/>
          <a:lstStyle/>
          <a:p>
            <a:endParaRPr lang="en-US" dirty="0"/>
          </a:p>
        </p:txBody>
      </p:sp>
      <p:sp>
        <p:nvSpPr>
          <p:cNvPr id="42022" name="Rectangle 38"/>
          <p:cNvSpPr>
            <a:spLocks noChangeArrowheads="1"/>
          </p:cNvSpPr>
          <p:nvPr/>
        </p:nvSpPr>
        <p:spPr bwMode="auto">
          <a:xfrm>
            <a:off x="4468813" y="430213"/>
            <a:ext cx="0" cy="4762"/>
          </a:xfrm>
          <a:prstGeom prst="rect">
            <a:avLst/>
          </a:prstGeom>
          <a:solidFill>
            <a:srgbClr val="1F1A17"/>
          </a:solidFill>
          <a:ln w="9525">
            <a:noFill/>
            <a:miter lim="800000"/>
            <a:headEnd/>
            <a:tailEnd/>
          </a:ln>
        </p:spPr>
        <p:txBody>
          <a:bodyPr/>
          <a:lstStyle/>
          <a:p>
            <a:endParaRPr lang="en-US" dirty="0"/>
          </a:p>
        </p:txBody>
      </p:sp>
      <p:sp>
        <p:nvSpPr>
          <p:cNvPr id="42023" name="Rectangle 39"/>
          <p:cNvSpPr>
            <a:spLocks noChangeArrowheads="1"/>
          </p:cNvSpPr>
          <p:nvPr/>
        </p:nvSpPr>
        <p:spPr bwMode="auto">
          <a:xfrm>
            <a:off x="4468813" y="403225"/>
            <a:ext cx="0" cy="3175"/>
          </a:xfrm>
          <a:prstGeom prst="rect">
            <a:avLst/>
          </a:prstGeom>
          <a:solidFill>
            <a:srgbClr val="1F1A17"/>
          </a:solidFill>
          <a:ln w="9525">
            <a:noFill/>
            <a:miter lim="800000"/>
            <a:headEnd/>
            <a:tailEnd/>
          </a:ln>
        </p:spPr>
        <p:txBody>
          <a:bodyPr/>
          <a:lstStyle/>
          <a:p>
            <a:endParaRPr lang="en-US" dirty="0"/>
          </a:p>
        </p:txBody>
      </p:sp>
      <p:sp>
        <p:nvSpPr>
          <p:cNvPr id="42024" name="Rectangle 40"/>
          <p:cNvSpPr>
            <a:spLocks noChangeArrowheads="1"/>
          </p:cNvSpPr>
          <p:nvPr/>
        </p:nvSpPr>
        <p:spPr bwMode="auto">
          <a:xfrm>
            <a:off x="4468813" y="374650"/>
            <a:ext cx="0" cy="4763"/>
          </a:xfrm>
          <a:prstGeom prst="rect">
            <a:avLst/>
          </a:prstGeom>
          <a:solidFill>
            <a:srgbClr val="1F1A17"/>
          </a:solidFill>
          <a:ln w="9525">
            <a:noFill/>
            <a:miter lim="800000"/>
            <a:headEnd/>
            <a:tailEnd/>
          </a:ln>
        </p:spPr>
        <p:txBody>
          <a:bodyPr/>
          <a:lstStyle/>
          <a:p>
            <a:endParaRPr lang="en-US" dirty="0"/>
          </a:p>
        </p:txBody>
      </p:sp>
      <p:sp>
        <p:nvSpPr>
          <p:cNvPr id="42025" name="Rectangle 41"/>
          <p:cNvSpPr>
            <a:spLocks noChangeArrowheads="1"/>
          </p:cNvSpPr>
          <p:nvPr/>
        </p:nvSpPr>
        <p:spPr bwMode="auto">
          <a:xfrm>
            <a:off x="4468813" y="347663"/>
            <a:ext cx="0" cy="3175"/>
          </a:xfrm>
          <a:prstGeom prst="rect">
            <a:avLst/>
          </a:prstGeom>
          <a:solidFill>
            <a:srgbClr val="1F1A17"/>
          </a:solidFill>
          <a:ln w="9525">
            <a:noFill/>
            <a:miter lim="800000"/>
            <a:headEnd/>
            <a:tailEnd/>
          </a:ln>
        </p:spPr>
        <p:txBody>
          <a:bodyPr/>
          <a:lstStyle/>
          <a:p>
            <a:endParaRPr lang="en-US" dirty="0"/>
          </a:p>
        </p:txBody>
      </p:sp>
      <p:sp>
        <p:nvSpPr>
          <p:cNvPr id="42026" name="Rectangle 42"/>
          <p:cNvSpPr>
            <a:spLocks noChangeArrowheads="1"/>
          </p:cNvSpPr>
          <p:nvPr/>
        </p:nvSpPr>
        <p:spPr bwMode="auto">
          <a:xfrm>
            <a:off x="4468813" y="317500"/>
            <a:ext cx="0" cy="4763"/>
          </a:xfrm>
          <a:prstGeom prst="rect">
            <a:avLst/>
          </a:prstGeom>
          <a:solidFill>
            <a:srgbClr val="1F1A17"/>
          </a:solidFill>
          <a:ln w="9525">
            <a:noFill/>
            <a:miter lim="800000"/>
            <a:headEnd/>
            <a:tailEnd/>
          </a:ln>
        </p:spPr>
        <p:txBody>
          <a:bodyPr/>
          <a:lstStyle/>
          <a:p>
            <a:endParaRPr lang="en-US" dirty="0"/>
          </a:p>
        </p:txBody>
      </p:sp>
      <p:sp>
        <p:nvSpPr>
          <p:cNvPr id="42027" name="Rectangle 43"/>
          <p:cNvSpPr>
            <a:spLocks noChangeArrowheads="1"/>
          </p:cNvSpPr>
          <p:nvPr/>
        </p:nvSpPr>
        <p:spPr bwMode="auto">
          <a:xfrm>
            <a:off x="4468813" y="290513"/>
            <a:ext cx="0" cy="3175"/>
          </a:xfrm>
          <a:prstGeom prst="rect">
            <a:avLst/>
          </a:prstGeom>
          <a:solidFill>
            <a:srgbClr val="1F1A17"/>
          </a:solidFill>
          <a:ln w="9525">
            <a:noFill/>
            <a:miter lim="800000"/>
            <a:headEnd/>
            <a:tailEnd/>
          </a:ln>
        </p:spPr>
        <p:txBody>
          <a:bodyPr/>
          <a:lstStyle/>
          <a:p>
            <a:endParaRPr lang="en-US" dirty="0"/>
          </a:p>
        </p:txBody>
      </p:sp>
      <p:sp>
        <p:nvSpPr>
          <p:cNvPr id="42028" name="Rectangle 44"/>
          <p:cNvSpPr>
            <a:spLocks noChangeArrowheads="1"/>
          </p:cNvSpPr>
          <p:nvPr/>
        </p:nvSpPr>
        <p:spPr bwMode="auto">
          <a:xfrm>
            <a:off x="4468813" y="263525"/>
            <a:ext cx="0" cy="3175"/>
          </a:xfrm>
          <a:prstGeom prst="rect">
            <a:avLst/>
          </a:prstGeom>
          <a:solidFill>
            <a:srgbClr val="1F1A17"/>
          </a:solidFill>
          <a:ln w="9525">
            <a:noFill/>
            <a:miter lim="800000"/>
            <a:headEnd/>
            <a:tailEnd/>
          </a:ln>
        </p:spPr>
        <p:txBody>
          <a:bodyPr/>
          <a:lstStyle/>
          <a:p>
            <a:endParaRPr lang="en-US" dirty="0"/>
          </a:p>
        </p:txBody>
      </p:sp>
      <p:sp>
        <p:nvSpPr>
          <p:cNvPr id="42029" name="Rectangle 45"/>
          <p:cNvSpPr>
            <a:spLocks noChangeArrowheads="1"/>
          </p:cNvSpPr>
          <p:nvPr/>
        </p:nvSpPr>
        <p:spPr bwMode="auto">
          <a:xfrm>
            <a:off x="4468813" y="236538"/>
            <a:ext cx="0" cy="1587"/>
          </a:xfrm>
          <a:prstGeom prst="rect">
            <a:avLst/>
          </a:prstGeom>
          <a:solidFill>
            <a:srgbClr val="1F1A17"/>
          </a:solidFill>
          <a:ln w="9525">
            <a:noFill/>
            <a:miter lim="800000"/>
            <a:headEnd/>
            <a:tailEnd/>
          </a:ln>
        </p:spPr>
        <p:txBody>
          <a:bodyPr/>
          <a:lstStyle/>
          <a:p>
            <a:endParaRPr lang="en-US" dirty="0"/>
          </a:p>
        </p:txBody>
      </p:sp>
      <p:sp>
        <p:nvSpPr>
          <p:cNvPr id="42030" name="Rectangle 46"/>
          <p:cNvSpPr>
            <a:spLocks noChangeArrowheads="1"/>
          </p:cNvSpPr>
          <p:nvPr/>
        </p:nvSpPr>
        <p:spPr bwMode="auto">
          <a:xfrm>
            <a:off x="468313" y="798513"/>
            <a:ext cx="7937" cy="0"/>
          </a:xfrm>
          <a:prstGeom prst="rect">
            <a:avLst/>
          </a:prstGeom>
          <a:solidFill>
            <a:srgbClr val="1F1A17"/>
          </a:solidFill>
          <a:ln w="9525">
            <a:noFill/>
            <a:miter lim="800000"/>
            <a:headEnd/>
            <a:tailEnd/>
          </a:ln>
        </p:spPr>
        <p:txBody>
          <a:bodyPr/>
          <a:lstStyle/>
          <a:p>
            <a:endParaRPr lang="en-US" dirty="0"/>
          </a:p>
        </p:txBody>
      </p:sp>
      <p:sp>
        <p:nvSpPr>
          <p:cNvPr id="42031" name="Rectangle 47"/>
          <p:cNvSpPr>
            <a:spLocks noChangeArrowheads="1"/>
          </p:cNvSpPr>
          <p:nvPr/>
        </p:nvSpPr>
        <p:spPr bwMode="auto">
          <a:xfrm>
            <a:off x="520700" y="798513"/>
            <a:ext cx="4763" cy="0"/>
          </a:xfrm>
          <a:prstGeom prst="rect">
            <a:avLst/>
          </a:prstGeom>
          <a:solidFill>
            <a:srgbClr val="1F1A17"/>
          </a:solidFill>
          <a:ln w="9525">
            <a:noFill/>
            <a:miter lim="800000"/>
            <a:headEnd/>
            <a:tailEnd/>
          </a:ln>
        </p:spPr>
        <p:txBody>
          <a:bodyPr/>
          <a:lstStyle/>
          <a:p>
            <a:endParaRPr lang="en-US" dirty="0"/>
          </a:p>
        </p:txBody>
      </p:sp>
      <p:sp>
        <p:nvSpPr>
          <p:cNvPr id="42032" name="Rectangle 48"/>
          <p:cNvSpPr>
            <a:spLocks noChangeArrowheads="1"/>
          </p:cNvSpPr>
          <p:nvPr/>
        </p:nvSpPr>
        <p:spPr bwMode="auto">
          <a:xfrm>
            <a:off x="569913" y="798513"/>
            <a:ext cx="6350" cy="0"/>
          </a:xfrm>
          <a:prstGeom prst="rect">
            <a:avLst/>
          </a:prstGeom>
          <a:solidFill>
            <a:srgbClr val="1F1A17"/>
          </a:solidFill>
          <a:ln w="9525">
            <a:noFill/>
            <a:miter lim="800000"/>
            <a:headEnd/>
            <a:tailEnd/>
          </a:ln>
        </p:spPr>
        <p:txBody>
          <a:bodyPr/>
          <a:lstStyle/>
          <a:p>
            <a:endParaRPr lang="en-US" dirty="0"/>
          </a:p>
        </p:txBody>
      </p:sp>
      <p:sp>
        <p:nvSpPr>
          <p:cNvPr id="42033" name="Rectangle 49"/>
          <p:cNvSpPr>
            <a:spLocks noChangeArrowheads="1"/>
          </p:cNvSpPr>
          <p:nvPr/>
        </p:nvSpPr>
        <p:spPr bwMode="auto">
          <a:xfrm>
            <a:off x="617538" y="798513"/>
            <a:ext cx="9525" cy="0"/>
          </a:xfrm>
          <a:prstGeom prst="rect">
            <a:avLst/>
          </a:prstGeom>
          <a:solidFill>
            <a:srgbClr val="1F1A17"/>
          </a:solidFill>
          <a:ln w="9525">
            <a:noFill/>
            <a:miter lim="800000"/>
            <a:headEnd/>
            <a:tailEnd/>
          </a:ln>
        </p:spPr>
        <p:txBody>
          <a:bodyPr/>
          <a:lstStyle/>
          <a:p>
            <a:endParaRPr lang="en-US" dirty="0"/>
          </a:p>
        </p:txBody>
      </p:sp>
      <p:sp>
        <p:nvSpPr>
          <p:cNvPr id="42034" name="Rectangle 50"/>
          <p:cNvSpPr>
            <a:spLocks noChangeArrowheads="1"/>
          </p:cNvSpPr>
          <p:nvPr/>
        </p:nvSpPr>
        <p:spPr bwMode="auto">
          <a:xfrm>
            <a:off x="666750" y="798513"/>
            <a:ext cx="7938" cy="0"/>
          </a:xfrm>
          <a:prstGeom prst="rect">
            <a:avLst/>
          </a:prstGeom>
          <a:solidFill>
            <a:srgbClr val="1F1A17"/>
          </a:solidFill>
          <a:ln w="9525">
            <a:noFill/>
            <a:miter lim="800000"/>
            <a:headEnd/>
            <a:tailEnd/>
          </a:ln>
        </p:spPr>
        <p:txBody>
          <a:bodyPr/>
          <a:lstStyle/>
          <a:p>
            <a:endParaRPr lang="en-US" dirty="0"/>
          </a:p>
        </p:txBody>
      </p:sp>
      <p:sp>
        <p:nvSpPr>
          <p:cNvPr id="42035" name="Rectangle 51"/>
          <p:cNvSpPr>
            <a:spLocks noChangeArrowheads="1"/>
          </p:cNvSpPr>
          <p:nvPr/>
        </p:nvSpPr>
        <p:spPr bwMode="auto">
          <a:xfrm>
            <a:off x="715963" y="798513"/>
            <a:ext cx="7937" cy="0"/>
          </a:xfrm>
          <a:prstGeom prst="rect">
            <a:avLst/>
          </a:prstGeom>
          <a:solidFill>
            <a:srgbClr val="1F1A17"/>
          </a:solidFill>
          <a:ln w="9525">
            <a:noFill/>
            <a:miter lim="800000"/>
            <a:headEnd/>
            <a:tailEnd/>
          </a:ln>
        </p:spPr>
        <p:txBody>
          <a:bodyPr/>
          <a:lstStyle/>
          <a:p>
            <a:endParaRPr lang="en-US" dirty="0"/>
          </a:p>
        </p:txBody>
      </p:sp>
      <p:sp>
        <p:nvSpPr>
          <p:cNvPr id="42036" name="Rectangle 52"/>
          <p:cNvSpPr>
            <a:spLocks noChangeArrowheads="1"/>
          </p:cNvSpPr>
          <p:nvPr/>
        </p:nvSpPr>
        <p:spPr bwMode="auto">
          <a:xfrm>
            <a:off x="768350" y="798513"/>
            <a:ext cx="4763" cy="0"/>
          </a:xfrm>
          <a:prstGeom prst="rect">
            <a:avLst/>
          </a:prstGeom>
          <a:solidFill>
            <a:srgbClr val="1F1A17"/>
          </a:solidFill>
          <a:ln w="9525">
            <a:noFill/>
            <a:miter lim="800000"/>
            <a:headEnd/>
            <a:tailEnd/>
          </a:ln>
        </p:spPr>
        <p:txBody>
          <a:bodyPr/>
          <a:lstStyle/>
          <a:p>
            <a:endParaRPr lang="en-US" dirty="0"/>
          </a:p>
        </p:txBody>
      </p:sp>
      <p:sp>
        <p:nvSpPr>
          <p:cNvPr id="42037" name="Rectangle 53"/>
          <p:cNvSpPr>
            <a:spLocks noChangeArrowheads="1"/>
          </p:cNvSpPr>
          <p:nvPr/>
        </p:nvSpPr>
        <p:spPr bwMode="auto">
          <a:xfrm>
            <a:off x="817563" y="798513"/>
            <a:ext cx="7937" cy="0"/>
          </a:xfrm>
          <a:prstGeom prst="rect">
            <a:avLst/>
          </a:prstGeom>
          <a:solidFill>
            <a:srgbClr val="1F1A17"/>
          </a:solidFill>
          <a:ln w="9525">
            <a:noFill/>
            <a:miter lim="800000"/>
            <a:headEnd/>
            <a:tailEnd/>
          </a:ln>
        </p:spPr>
        <p:txBody>
          <a:bodyPr/>
          <a:lstStyle/>
          <a:p>
            <a:endParaRPr lang="en-US" dirty="0"/>
          </a:p>
        </p:txBody>
      </p:sp>
      <p:sp>
        <p:nvSpPr>
          <p:cNvPr id="42038" name="Rectangle 54"/>
          <p:cNvSpPr>
            <a:spLocks noChangeArrowheads="1"/>
          </p:cNvSpPr>
          <p:nvPr/>
        </p:nvSpPr>
        <p:spPr bwMode="auto">
          <a:xfrm>
            <a:off x="865188" y="798513"/>
            <a:ext cx="9525" cy="0"/>
          </a:xfrm>
          <a:prstGeom prst="rect">
            <a:avLst/>
          </a:prstGeom>
          <a:solidFill>
            <a:srgbClr val="1F1A17"/>
          </a:solidFill>
          <a:ln w="9525">
            <a:noFill/>
            <a:miter lim="800000"/>
            <a:headEnd/>
            <a:tailEnd/>
          </a:ln>
        </p:spPr>
        <p:txBody>
          <a:bodyPr/>
          <a:lstStyle/>
          <a:p>
            <a:endParaRPr lang="en-US" dirty="0"/>
          </a:p>
        </p:txBody>
      </p:sp>
      <p:sp>
        <p:nvSpPr>
          <p:cNvPr id="42039" name="Rectangle 55"/>
          <p:cNvSpPr>
            <a:spLocks noChangeArrowheads="1"/>
          </p:cNvSpPr>
          <p:nvPr/>
        </p:nvSpPr>
        <p:spPr bwMode="auto">
          <a:xfrm>
            <a:off x="914400" y="798513"/>
            <a:ext cx="7938" cy="0"/>
          </a:xfrm>
          <a:prstGeom prst="rect">
            <a:avLst/>
          </a:prstGeom>
          <a:solidFill>
            <a:srgbClr val="1F1A17"/>
          </a:solidFill>
          <a:ln w="9525">
            <a:noFill/>
            <a:miter lim="800000"/>
            <a:headEnd/>
            <a:tailEnd/>
          </a:ln>
        </p:spPr>
        <p:txBody>
          <a:bodyPr/>
          <a:lstStyle/>
          <a:p>
            <a:endParaRPr lang="en-US" dirty="0"/>
          </a:p>
        </p:txBody>
      </p:sp>
      <p:sp>
        <p:nvSpPr>
          <p:cNvPr id="42040" name="Rectangle 56"/>
          <p:cNvSpPr>
            <a:spLocks noChangeArrowheads="1"/>
          </p:cNvSpPr>
          <p:nvPr/>
        </p:nvSpPr>
        <p:spPr bwMode="auto">
          <a:xfrm>
            <a:off x="966788" y="798513"/>
            <a:ext cx="4762" cy="0"/>
          </a:xfrm>
          <a:prstGeom prst="rect">
            <a:avLst/>
          </a:prstGeom>
          <a:solidFill>
            <a:srgbClr val="1F1A17"/>
          </a:solidFill>
          <a:ln w="9525">
            <a:noFill/>
            <a:miter lim="800000"/>
            <a:headEnd/>
            <a:tailEnd/>
          </a:ln>
        </p:spPr>
        <p:txBody>
          <a:bodyPr/>
          <a:lstStyle/>
          <a:p>
            <a:endParaRPr lang="en-US" dirty="0"/>
          </a:p>
        </p:txBody>
      </p:sp>
      <p:sp>
        <p:nvSpPr>
          <p:cNvPr id="42041" name="Rectangle 57"/>
          <p:cNvSpPr>
            <a:spLocks noChangeArrowheads="1"/>
          </p:cNvSpPr>
          <p:nvPr/>
        </p:nvSpPr>
        <p:spPr bwMode="auto">
          <a:xfrm>
            <a:off x="1016000" y="798513"/>
            <a:ext cx="7938" cy="0"/>
          </a:xfrm>
          <a:prstGeom prst="rect">
            <a:avLst/>
          </a:prstGeom>
          <a:solidFill>
            <a:srgbClr val="1F1A17"/>
          </a:solidFill>
          <a:ln w="9525">
            <a:noFill/>
            <a:miter lim="800000"/>
            <a:headEnd/>
            <a:tailEnd/>
          </a:ln>
        </p:spPr>
        <p:txBody>
          <a:bodyPr/>
          <a:lstStyle/>
          <a:p>
            <a:endParaRPr lang="en-US" dirty="0"/>
          </a:p>
        </p:txBody>
      </p:sp>
      <p:sp>
        <p:nvSpPr>
          <p:cNvPr id="42042" name="Rectangle 58"/>
          <p:cNvSpPr>
            <a:spLocks noChangeArrowheads="1"/>
          </p:cNvSpPr>
          <p:nvPr/>
        </p:nvSpPr>
        <p:spPr bwMode="auto">
          <a:xfrm>
            <a:off x="1065213" y="798513"/>
            <a:ext cx="7937" cy="0"/>
          </a:xfrm>
          <a:prstGeom prst="rect">
            <a:avLst/>
          </a:prstGeom>
          <a:solidFill>
            <a:srgbClr val="1F1A17"/>
          </a:solidFill>
          <a:ln w="9525">
            <a:noFill/>
            <a:miter lim="800000"/>
            <a:headEnd/>
            <a:tailEnd/>
          </a:ln>
        </p:spPr>
        <p:txBody>
          <a:bodyPr/>
          <a:lstStyle/>
          <a:p>
            <a:endParaRPr lang="en-US" dirty="0"/>
          </a:p>
        </p:txBody>
      </p:sp>
      <p:sp>
        <p:nvSpPr>
          <p:cNvPr id="42043" name="Rectangle 59"/>
          <p:cNvSpPr>
            <a:spLocks noChangeArrowheads="1"/>
          </p:cNvSpPr>
          <p:nvPr/>
        </p:nvSpPr>
        <p:spPr bwMode="auto">
          <a:xfrm>
            <a:off x="1112838" y="798513"/>
            <a:ext cx="9525" cy="0"/>
          </a:xfrm>
          <a:prstGeom prst="rect">
            <a:avLst/>
          </a:prstGeom>
          <a:solidFill>
            <a:srgbClr val="1F1A17"/>
          </a:solidFill>
          <a:ln w="9525">
            <a:noFill/>
            <a:miter lim="800000"/>
            <a:headEnd/>
            <a:tailEnd/>
          </a:ln>
        </p:spPr>
        <p:txBody>
          <a:bodyPr/>
          <a:lstStyle/>
          <a:p>
            <a:endParaRPr lang="en-US" dirty="0"/>
          </a:p>
        </p:txBody>
      </p:sp>
      <p:sp>
        <p:nvSpPr>
          <p:cNvPr id="42044" name="Rectangle 60"/>
          <p:cNvSpPr>
            <a:spLocks noChangeArrowheads="1"/>
          </p:cNvSpPr>
          <p:nvPr/>
        </p:nvSpPr>
        <p:spPr bwMode="auto">
          <a:xfrm>
            <a:off x="1162050" y="798513"/>
            <a:ext cx="7938" cy="0"/>
          </a:xfrm>
          <a:prstGeom prst="rect">
            <a:avLst/>
          </a:prstGeom>
          <a:solidFill>
            <a:srgbClr val="1F1A17"/>
          </a:solidFill>
          <a:ln w="9525">
            <a:noFill/>
            <a:miter lim="800000"/>
            <a:headEnd/>
            <a:tailEnd/>
          </a:ln>
        </p:spPr>
        <p:txBody>
          <a:bodyPr/>
          <a:lstStyle/>
          <a:p>
            <a:endParaRPr lang="en-US" dirty="0"/>
          </a:p>
        </p:txBody>
      </p:sp>
      <p:sp>
        <p:nvSpPr>
          <p:cNvPr id="42045" name="Rectangle 61"/>
          <p:cNvSpPr>
            <a:spLocks noChangeArrowheads="1"/>
          </p:cNvSpPr>
          <p:nvPr/>
        </p:nvSpPr>
        <p:spPr bwMode="auto">
          <a:xfrm>
            <a:off x="1214438" y="798513"/>
            <a:ext cx="4762" cy="0"/>
          </a:xfrm>
          <a:prstGeom prst="rect">
            <a:avLst/>
          </a:prstGeom>
          <a:solidFill>
            <a:srgbClr val="1F1A17"/>
          </a:solidFill>
          <a:ln w="9525">
            <a:noFill/>
            <a:miter lim="800000"/>
            <a:headEnd/>
            <a:tailEnd/>
          </a:ln>
        </p:spPr>
        <p:txBody>
          <a:bodyPr/>
          <a:lstStyle/>
          <a:p>
            <a:endParaRPr lang="en-US" dirty="0"/>
          </a:p>
        </p:txBody>
      </p:sp>
      <p:sp>
        <p:nvSpPr>
          <p:cNvPr id="42046" name="Rectangle 62"/>
          <p:cNvSpPr>
            <a:spLocks noChangeArrowheads="1"/>
          </p:cNvSpPr>
          <p:nvPr/>
        </p:nvSpPr>
        <p:spPr bwMode="auto">
          <a:xfrm>
            <a:off x="1263650" y="798513"/>
            <a:ext cx="7938" cy="0"/>
          </a:xfrm>
          <a:prstGeom prst="rect">
            <a:avLst/>
          </a:prstGeom>
          <a:solidFill>
            <a:srgbClr val="1F1A17"/>
          </a:solidFill>
          <a:ln w="9525">
            <a:noFill/>
            <a:miter lim="800000"/>
            <a:headEnd/>
            <a:tailEnd/>
          </a:ln>
        </p:spPr>
        <p:txBody>
          <a:bodyPr/>
          <a:lstStyle/>
          <a:p>
            <a:endParaRPr lang="en-US" dirty="0"/>
          </a:p>
        </p:txBody>
      </p:sp>
      <p:sp>
        <p:nvSpPr>
          <p:cNvPr id="42047" name="Rectangle 63"/>
          <p:cNvSpPr>
            <a:spLocks noChangeArrowheads="1"/>
          </p:cNvSpPr>
          <p:nvPr/>
        </p:nvSpPr>
        <p:spPr bwMode="auto">
          <a:xfrm>
            <a:off x="1312863" y="798513"/>
            <a:ext cx="7937" cy="0"/>
          </a:xfrm>
          <a:prstGeom prst="rect">
            <a:avLst/>
          </a:prstGeom>
          <a:solidFill>
            <a:srgbClr val="1F1A17"/>
          </a:solidFill>
          <a:ln w="9525">
            <a:noFill/>
            <a:miter lim="800000"/>
            <a:headEnd/>
            <a:tailEnd/>
          </a:ln>
        </p:spPr>
        <p:txBody>
          <a:bodyPr/>
          <a:lstStyle/>
          <a:p>
            <a:endParaRPr lang="en-US" dirty="0"/>
          </a:p>
        </p:txBody>
      </p:sp>
      <p:sp>
        <p:nvSpPr>
          <p:cNvPr id="42048" name="Rectangle 64"/>
          <p:cNvSpPr>
            <a:spLocks noChangeArrowheads="1"/>
          </p:cNvSpPr>
          <p:nvPr/>
        </p:nvSpPr>
        <p:spPr bwMode="auto">
          <a:xfrm>
            <a:off x="1360488" y="798513"/>
            <a:ext cx="9525" cy="0"/>
          </a:xfrm>
          <a:prstGeom prst="rect">
            <a:avLst/>
          </a:prstGeom>
          <a:solidFill>
            <a:srgbClr val="1F1A17"/>
          </a:solidFill>
          <a:ln w="9525">
            <a:noFill/>
            <a:miter lim="800000"/>
            <a:headEnd/>
            <a:tailEnd/>
          </a:ln>
        </p:spPr>
        <p:txBody>
          <a:bodyPr/>
          <a:lstStyle/>
          <a:p>
            <a:endParaRPr lang="en-US" dirty="0"/>
          </a:p>
        </p:txBody>
      </p:sp>
      <p:sp>
        <p:nvSpPr>
          <p:cNvPr id="42049" name="Rectangle 65"/>
          <p:cNvSpPr>
            <a:spLocks noChangeArrowheads="1"/>
          </p:cNvSpPr>
          <p:nvPr/>
        </p:nvSpPr>
        <p:spPr bwMode="auto">
          <a:xfrm>
            <a:off x="1414463" y="798513"/>
            <a:ext cx="3175" cy="0"/>
          </a:xfrm>
          <a:prstGeom prst="rect">
            <a:avLst/>
          </a:prstGeom>
          <a:solidFill>
            <a:srgbClr val="1F1A17"/>
          </a:solidFill>
          <a:ln w="9525">
            <a:noFill/>
            <a:miter lim="800000"/>
            <a:headEnd/>
            <a:tailEnd/>
          </a:ln>
        </p:spPr>
        <p:txBody>
          <a:bodyPr/>
          <a:lstStyle/>
          <a:p>
            <a:endParaRPr lang="en-US" dirty="0"/>
          </a:p>
        </p:txBody>
      </p:sp>
      <p:sp>
        <p:nvSpPr>
          <p:cNvPr id="42050" name="Rectangle 66"/>
          <p:cNvSpPr>
            <a:spLocks noChangeArrowheads="1"/>
          </p:cNvSpPr>
          <p:nvPr/>
        </p:nvSpPr>
        <p:spPr bwMode="auto">
          <a:xfrm>
            <a:off x="1462088" y="798513"/>
            <a:ext cx="9525" cy="0"/>
          </a:xfrm>
          <a:prstGeom prst="rect">
            <a:avLst/>
          </a:prstGeom>
          <a:solidFill>
            <a:srgbClr val="1F1A17"/>
          </a:solidFill>
          <a:ln w="9525">
            <a:noFill/>
            <a:miter lim="800000"/>
            <a:headEnd/>
            <a:tailEnd/>
          </a:ln>
        </p:spPr>
        <p:txBody>
          <a:bodyPr/>
          <a:lstStyle/>
          <a:p>
            <a:endParaRPr lang="en-US" dirty="0"/>
          </a:p>
        </p:txBody>
      </p:sp>
      <p:sp>
        <p:nvSpPr>
          <p:cNvPr id="42051" name="Rectangle 67"/>
          <p:cNvSpPr>
            <a:spLocks noChangeArrowheads="1"/>
          </p:cNvSpPr>
          <p:nvPr/>
        </p:nvSpPr>
        <p:spPr bwMode="auto">
          <a:xfrm>
            <a:off x="506413" y="2247900"/>
            <a:ext cx="3175" cy="3175"/>
          </a:xfrm>
          <a:prstGeom prst="rect">
            <a:avLst/>
          </a:prstGeom>
          <a:solidFill>
            <a:srgbClr val="1F1A17"/>
          </a:solidFill>
          <a:ln w="9525">
            <a:noFill/>
            <a:miter lim="800000"/>
            <a:headEnd/>
            <a:tailEnd/>
          </a:ln>
        </p:spPr>
        <p:txBody>
          <a:bodyPr/>
          <a:lstStyle/>
          <a:p>
            <a:endParaRPr lang="en-US" dirty="0"/>
          </a:p>
        </p:txBody>
      </p:sp>
      <p:sp>
        <p:nvSpPr>
          <p:cNvPr id="42052" name="Rectangle 68"/>
          <p:cNvSpPr>
            <a:spLocks noChangeArrowheads="1"/>
          </p:cNvSpPr>
          <p:nvPr/>
        </p:nvSpPr>
        <p:spPr bwMode="auto">
          <a:xfrm>
            <a:off x="506413" y="1808163"/>
            <a:ext cx="3175" cy="4762"/>
          </a:xfrm>
          <a:prstGeom prst="rect">
            <a:avLst/>
          </a:prstGeom>
          <a:solidFill>
            <a:srgbClr val="1F1A17"/>
          </a:solidFill>
          <a:ln w="9525">
            <a:noFill/>
            <a:miter lim="800000"/>
            <a:headEnd/>
            <a:tailEnd/>
          </a:ln>
        </p:spPr>
        <p:txBody>
          <a:bodyPr/>
          <a:lstStyle/>
          <a:p>
            <a:endParaRPr lang="en-US" dirty="0"/>
          </a:p>
        </p:txBody>
      </p:sp>
      <p:sp>
        <p:nvSpPr>
          <p:cNvPr id="42062" name="Rectangle 78"/>
          <p:cNvSpPr>
            <a:spLocks noChangeArrowheads="1"/>
          </p:cNvSpPr>
          <p:nvPr/>
        </p:nvSpPr>
        <p:spPr bwMode="auto">
          <a:xfrm>
            <a:off x="3870325" y="2195513"/>
            <a:ext cx="0" cy="7937"/>
          </a:xfrm>
          <a:prstGeom prst="rect">
            <a:avLst/>
          </a:prstGeom>
          <a:solidFill>
            <a:srgbClr val="1F1A17"/>
          </a:solidFill>
          <a:ln w="9525">
            <a:noFill/>
            <a:miter lim="800000"/>
            <a:headEnd/>
            <a:tailEnd/>
          </a:ln>
        </p:spPr>
        <p:txBody>
          <a:bodyPr/>
          <a:lstStyle/>
          <a:p>
            <a:endParaRPr lang="en-US" dirty="0"/>
          </a:p>
        </p:txBody>
      </p:sp>
      <p:sp>
        <p:nvSpPr>
          <p:cNvPr id="42063" name="Rectangle 79"/>
          <p:cNvSpPr>
            <a:spLocks noChangeArrowheads="1"/>
          </p:cNvSpPr>
          <p:nvPr/>
        </p:nvSpPr>
        <p:spPr bwMode="auto">
          <a:xfrm>
            <a:off x="3870325" y="2147888"/>
            <a:ext cx="0" cy="7937"/>
          </a:xfrm>
          <a:prstGeom prst="rect">
            <a:avLst/>
          </a:prstGeom>
          <a:solidFill>
            <a:srgbClr val="1F1A17"/>
          </a:solidFill>
          <a:ln w="9525">
            <a:noFill/>
            <a:miter lim="800000"/>
            <a:headEnd/>
            <a:tailEnd/>
          </a:ln>
        </p:spPr>
        <p:txBody>
          <a:bodyPr/>
          <a:lstStyle/>
          <a:p>
            <a:endParaRPr lang="en-US" dirty="0"/>
          </a:p>
        </p:txBody>
      </p:sp>
      <p:sp>
        <p:nvSpPr>
          <p:cNvPr id="42064" name="Rectangle 80"/>
          <p:cNvSpPr>
            <a:spLocks noChangeArrowheads="1"/>
          </p:cNvSpPr>
          <p:nvPr/>
        </p:nvSpPr>
        <p:spPr bwMode="auto">
          <a:xfrm>
            <a:off x="3870325" y="2100263"/>
            <a:ext cx="0" cy="7937"/>
          </a:xfrm>
          <a:prstGeom prst="rect">
            <a:avLst/>
          </a:prstGeom>
          <a:solidFill>
            <a:srgbClr val="1F1A17"/>
          </a:solidFill>
          <a:ln w="9525">
            <a:noFill/>
            <a:miter lim="800000"/>
            <a:headEnd/>
            <a:tailEnd/>
          </a:ln>
        </p:spPr>
        <p:txBody>
          <a:bodyPr/>
          <a:lstStyle/>
          <a:p>
            <a:endParaRPr lang="en-US" dirty="0"/>
          </a:p>
        </p:txBody>
      </p:sp>
      <p:sp>
        <p:nvSpPr>
          <p:cNvPr id="42065" name="Rectangle 81"/>
          <p:cNvSpPr>
            <a:spLocks noChangeArrowheads="1"/>
          </p:cNvSpPr>
          <p:nvPr/>
        </p:nvSpPr>
        <p:spPr bwMode="auto">
          <a:xfrm>
            <a:off x="3870325" y="2052638"/>
            <a:ext cx="0" cy="3175"/>
          </a:xfrm>
          <a:prstGeom prst="rect">
            <a:avLst/>
          </a:prstGeom>
          <a:solidFill>
            <a:srgbClr val="1F1A17"/>
          </a:solidFill>
          <a:ln w="9525">
            <a:noFill/>
            <a:miter lim="800000"/>
            <a:headEnd/>
            <a:tailEnd/>
          </a:ln>
        </p:spPr>
        <p:txBody>
          <a:bodyPr/>
          <a:lstStyle/>
          <a:p>
            <a:endParaRPr lang="en-US" dirty="0"/>
          </a:p>
        </p:txBody>
      </p:sp>
      <p:sp>
        <p:nvSpPr>
          <p:cNvPr id="42066" name="Rectangle 82"/>
          <p:cNvSpPr>
            <a:spLocks noChangeArrowheads="1"/>
          </p:cNvSpPr>
          <p:nvPr/>
        </p:nvSpPr>
        <p:spPr bwMode="auto">
          <a:xfrm>
            <a:off x="3870325" y="2000250"/>
            <a:ext cx="0" cy="7938"/>
          </a:xfrm>
          <a:prstGeom prst="rect">
            <a:avLst/>
          </a:prstGeom>
          <a:solidFill>
            <a:srgbClr val="1F1A17"/>
          </a:solidFill>
          <a:ln w="9525">
            <a:noFill/>
            <a:miter lim="800000"/>
            <a:headEnd/>
            <a:tailEnd/>
          </a:ln>
        </p:spPr>
        <p:txBody>
          <a:bodyPr/>
          <a:lstStyle/>
          <a:p>
            <a:endParaRPr lang="en-US" dirty="0"/>
          </a:p>
        </p:txBody>
      </p:sp>
      <p:sp>
        <p:nvSpPr>
          <p:cNvPr id="42067" name="Rectangle 83"/>
          <p:cNvSpPr>
            <a:spLocks noChangeArrowheads="1"/>
          </p:cNvSpPr>
          <p:nvPr/>
        </p:nvSpPr>
        <p:spPr bwMode="auto">
          <a:xfrm>
            <a:off x="3870325" y="1952625"/>
            <a:ext cx="0" cy="7938"/>
          </a:xfrm>
          <a:prstGeom prst="rect">
            <a:avLst/>
          </a:prstGeom>
          <a:solidFill>
            <a:srgbClr val="1F1A17"/>
          </a:solidFill>
          <a:ln w="9525">
            <a:noFill/>
            <a:miter lim="800000"/>
            <a:headEnd/>
            <a:tailEnd/>
          </a:ln>
        </p:spPr>
        <p:txBody>
          <a:bodyPr/>
          <a:lstStyle/>
          <a:p>
            <a:endParaRPr lang="en-US" dirty="0"/>
          </a:p>
        </p:txBody>
      </p:sp>
      <p:sp>
        <p:nvSpPr>
          <p:cNvPr id="42068" name="Rectangle 84"/>
          <p:cNvSpPr>
            <a:spLocks noChangeArrowheads="1"/>
          </p:cNvSpPr>
          <p:nvPr/>
        </p:nvSpPr>
        <p:spPr bwMode="auto">
          <a:xfrm>
            <a:off x="3870325" y="1905000"/>
            <a:ext cx="0" cy="7938"/>
          </a:xfrm>
          <a:prstGeom prst="rect">
            <a:avLst/>
          </a:prstGeom>
          <a:solidFill>
            <a:srgbClr val="1F1A17"/>
          </a:solidFill>
          <a:ln w="9525">
            <a:noFill/>
            <a:miter lim="800000"/>
            <a:headEnd/>
            <a:tailEnd/>
          </a:ln>
        </p:spPr>
        <p:txBody>
          <a:bodyPr/>
          <a:lstStyle/>
          <a:p>
            <a:endParaRPr lang="en-US" dirty="0"/>
          </a:p>
        </p:txBody>
      </p:sp>
      <p:sp>
        <p:nvSpPr>
          <p:cNvPr id="42069" name="Rectangle 85"/>
          <p:cNvSpPr>
            <a:spLocks noChangeArrowheads="1"/>
          </p:cNvSpPr>
          <p:nvPr/>
        </p:nvSpPr>
        <p:spPr bwMode="auto">
          <a:xfrm>
            <a:off x="3870325" y="1857375"/>
            <a:ext cx="0" cy="7938"/>
          </a:xfrm>
          <a:prstGeom prst="rect">
            <a:avLst/>
          </a:prstGeom>
          <a:solidFill>
            <a:srgbClr val="1F1A17"/>
          </a:solidFill>
          <a:ln w="9525">
            <a:noFill/>
            <a:miter lim="800000"/>
            <a:headEnd/>
            <a:tailEnd/>
          </a:ln>
        </p:spPr>
        <p:txBody>
          <a:bodyPr/>
          <a:lstStyle/>
          <a:p>
            <a:endParaRPr lang="en-US" dirty="0"/>
          </a:p>
        </p:txBody>
      </p:sp>
      <p:sp>
        <p:nvSpPr>
          <p:cNvPr id="42070" name="Rectangle 86"/>
          <p:cNvSpPr>
            <a:spLocks noChangeArrowheads="1"/>
          </p:cNvSpPr>
          <p:nvPr/>
        </p:nvSpPr>
        <p:spPr bwMode="auto">
          <a:xfrm>
            <a:off x="3870325" y="1808163"/>
            <a:ext cx="0" cy="4762"/>
          </a:xfrm>
          <a:prstGeom prst="rect">
            <a:avLst/>
          </a:prstGeom>
          <a:solidFill>
            <a:srgbClr val="1F1A17"/>
          </a:solidFill>
          <a:ln w="9525">
            <a:noFill/>
            <a:miter lim="800000"/>
            <a:headEnd/>
            <a:tailEnd/>
          </a:ln>
        </p:spPr>
        <p:txBody>
          <a:bodyPr/>
          <a:lstStyle/>
          <a:p>
            <a:endParaRPr lang="en-US" dirty="0"/>
          </a:p>
        </p:txBody>
      </p:sp>
      <p:sp>
        <p:nvSpPr>
          <p:cNvPr id="42071" name="Rectangle 87"/>
          <p:cNvSpPr>
            <a:spLocks noChangeArrowheads="1"/>
          </p:cNvSpPr>
          <p:nvPr/>
        </p:nvSpPr>
        <p:spPr bwMode="auto">
          <a:xfrm>
            <a:off x="3870325" y="1757363"/>
            <a:ext cx="0" cy="7937"/>
          </a:xfrm>
          <a:prstGeom prst="rect">
            <a:avLst/>
          </a:prstGeom>
          <a:solidFill>
            <a:srgbClr val="1F1A17"/>
          </a:solidFill>
          <a:ln w="9525">
            <a:noFill/>
            <a:miter lim="800000"/>
            <a:headEnd/>
            <a:tailEnd/>
          </a:ln>
        </p:spPr>
        <p:txBody>
          <a:bodyPr/>
          <a:lstStyle/>
          <a:p>
            <a:endParaRPr lang="en-US" dirty="0"/>
          </a:p>
        </p:txBody>
      </p:sp>
      <p:sp>
        <p:nvSpPr>
          <p:cNvPr id="42072" name="Rectangle 88"/>
          <p:cNvSpPr>
            <a:spLocks noChangeArrowheads="1"/>
          </p:cNvSpPr>
          <p:nvPr/>
        </p:nvSpPr>
        <p:spPr bwMode="auto">
          <a:xfrm>
            <a:off x="3870325" y="1709738"/>
            <a:ext cx="0" cy="7937"/>
          </a:xfrm>
          <a:prstGeom prst="rect">
            <a:avLst/>
          </a:prstGeom>
          <a:solidFill>
            <a:srgbClr val="1F1A17"/>
          </a:solidFill>
          <a:ln w="9525">
            <a:noFill/>
            <a:miter lim="800000"/>
            <a:headEnd/>
            <a:tailEnd/>
          </a:ln>
        </p:spPr>
        <p:txBody>
          <a:bodyPr/>
          <a:lstStyle/>
          <a:p>
            <a:endParaRPr lang="en-US" dirty="0"/>
          </a:p>
        </p:txBody>
      </p:sp>
      <p:sp>
        <p:nvSpPr>
          <p:cNvPr id="42073" name="Rectangle 89"/>
          <p:cNvSpPr>
            <a:spLocks noChangeArrowheads="1"/>
          </p:cNvSpPr>
          <p:nvPr/>
        </p:nvSpPr>
        <p:spPr bwMode="auto">
          <a:xfrm>
            <a:off x="3870325" y="1662113"/>
            <a:ext cx="0" cy="7937"/>
          </a:xfrm>
          <a:prstGeom prst="rect">
            <a:avLst/>
          </a:prstGeom>
          <a:solidFill>
            <a:srgbClr val="1F1A17"/>
          </a:solidFill>
          <a:ln w="9525">
            <a:noFill/>
            <a:miter lim="800000"/>
            <a:headEnd/>
            <a:tailEnd/>
          </a:ln>
        </p:spPr>
        <p:txBody>
          <a:bodyPr/>
          <a:lstStyle/>
          <a:p>
            <a:endParaRPr lang="en-US" dirty="0"/>
          </a:p>
        </p:txBody>
      </p:sp>
      <p:sp>
        <p:nvSpPr>
          <p:cNvPr id="42074" name="Rectangle 90"/>
          <p:cNvSpPr>
            <a:spLocks noChangeArrowheads="1"/>
          </p:cNvSpPr>
          <p:nvPr/>
        </p:nvSpPr>
        <p:spPr bwMode="auto">
          <a:xfrm>
            <a:off x="4427538" y="2052638"/>
            <a:ext cx="4762" cy="3175"/>
          </a:xfrm>
          <a:prstGeom prst="rect">
            <a:avLst/>
          </a:prstGeom>
          <a:solidFill>
            <a:srgbClr val="1F1A17"/>
          </a:solidFill>
          <a:ln w="9525">
            <a:noFill/>
            <a:miter lim="800000"/>
            <a:headEnd/>
            <a:tailEnd/>
          </a:ln>
        </p:spPr>
        <p:txBody>
          <a:bodyPr/>
          <a:lstStyle/>
          <a:p>
            <a:endParaRPr lang="en-US" dirty="0"/>
          </a:p>
        </p:txBody>
      </p:sp>
      <p:sp>
        <p:nvSpPr>
          <p:cNvPr id="42075" name="Rectangle 91"/>
          <p:cNvSpPr>
            <a:spLocks noChangeArrowheads="1"/>
          </p:cNvSpPr>
          <p:nvPr/>
        </p:nvSpPr>
        <p:spPr bwMode="auto">
          <a:xfrm>
            <a:off x="506413" y="2641600"/>
            <a:ext cx="7937" cy="0"/>
          </a:xfrm>
          <a:prstGeom prst="rect">
            <a:avLst/>
          </a:prstGeom>
          <a:solidFill>
            <a:srgbClr val="1F1A17"/>
          </a:solidFill>
          <a:ln w="9525">
            <a:noFill/>
            <a:miter lim="800000"/>
            <a:headEnd/>
            <a:tailEnd/>
          </a:ln>
        </p:spPr>
        <p:txBody>
          <a:bodyPr/>
          <a:lstStyle/>
          <a:p>
            <a:endParaRPr lang="en-US" dirty="0"/>
          </a:p>
        </p:txBody>
      </p:sp>
      <p:sp>
        <p:nvSpPr>
          <p:cNvPr id="42076" name="Rectangle 92"/>
          <p:cNvSpPr>
            <a:spLocks noChangeArrowheads="1"/>
          </p:cNvSpPr>
          <p:nvPr/>
        </p:nvSpPr>
        <p:spPr bwMode="auto">
          <a:xfrm>
            <a:off x="558800" y="2641600"/>
            <a:ext cx="3175" cy="0"/>
          </a:xfrm>
          <a:prstGeom prst="rect">
            <a:avLst/>
          </a:prstGeom>
          <a:solidFill>
            <a:srgbClr val="1F1A17"/>
          </a:solidFill>
          <a:ln w="9525">
            <a:noFill/>
            <a:miter lim="800000"/>
            <a:headEnd/>
            <a:tailEnd/>
          </a:ln>
        </p:spPr>
        <p:txBody>
          <a:bodyPr/>
          <a:lstStyle/>
          <a:p>
            <a:endParaRPr lang="en-US" dirty="0"/>
          </a:p>
        </p:txBody>
      </p:sp>
      <p:sp>
        <p:nvSpPr>
          <p:cNvPr id="42077" name="Rectangle 93"/>
          <p:cNvSpPr>
            <a:spLocks noChangeArrowheads="1"/>
          </p:cNvSpPr>
          <p:nvPr/>
        </p:nvSpPr>
        <p:spPr bwMode="auto">
          <a:xfrm>
            <a:off x="606425" y="2641600"/>
            <a:ext cx="7938" cy="0"/>
          </a:xfrm>
          <a:prstGeom prst="rect">
            <a:avLst/>
          </a:prstGeom>
          <a:solidFill>
            <a:srgbClr val="1F1A17"/>
          </a:solidFill>
          <a:ln w="9525">
            <a:noFill/>
            <a:miter lim="800000"/>
            <a:headEnd/>
            <a:tailEnd/>
          </a:ln>
        </p:spPr>
        <p:txBody>
          <a:bodyPr/>
          <a:lstStyle/>
          <a:p>
            <a:endParaRPr lang="en-US" dirty="0"/>
          </a:p>
        </p:txBody>
      </p:sp>
      <p:sp>
        <p:nvSpPr>
          <p:cNvPr id="42078" name="Rectangle 94"/>
          <p:cNvSpPr>
            <a:spLocks noChangeArrowheads="1"/>
          </p:cNvSpPr>
          <p:nvPr/>
        </p:nvSpPr>
        <p:spPr bwMode="auto">
          <a:xfrm>
            <a:off x="654050" y="2641600"/>
            <a:ext cx="7938" cy="0"/>
          </a:xfrm>
          <a:prstGeom prst="rect">
            <a:avLst/>
          </a:prstGeom>
          <a:solidFill>
            <a:srgbClr val="1F1A17"/>
          </a:solidFill>
          <a:ln w="9525">
            <a:noFill/>
            <a:miter lim="800000"/>
            <a:headEnd/>
            <a:tailEnd/>
          </a:ln>
        </p:spPr>
        <p:txBody>
          <a:bodyPr/>
          <a:lstStyle/>
          <a:p>
            <a:endParaRPr lang="en-US" dirty="0"/>
          </a:p>
        </p:txBody>
      </p:sp>
      <p:sp>
        <p:nvSpPr>
          <p:cNvPr id="42079" name="Rectangle 95"/>
          <p:cNvSpPr>
            <a:spLocks noChangeArrowheads="1"/>
          </p:cNvSpPr>
          <p:nvPr/>
        </p:nvSpPr>
        <p:spPr bwMode="auto">
          <a:xfrm>
            <a:off x="701675" y="2641600"/>
            <a:ext cx="7938" cy="0"/>
          </a:xfrm>
          <a:prstGeom prst="rect">
            <a:avLst/>
          </a:prstGeom>
          <a:solidFill>
            <a:srgbClr val="1F1A17"/>
          </a:solidFill>
          <a:ln w="9525">
            <a:noFill/>
            <a:miter lim="800000"/>
            <a:headEnd/>
            <a:tailEnd/>
          </a:ln>
        </p:spPr>
        <p:txBody>
          <a:bodyPr/>
          <a:lstStyle/>
          <a:p>
            <a:endParaRPr lang="en-US" dirty="0"/>
          </a:p>
        </p:txBody>
      </p:sp>
      <p:sp>
        <p:nvSpPr>
          <p:cNvPr id="42080" name="Rectangle 96"/>
          <p:cNvSpPr>
            <a:spLocks noChangeArrowheads="1"/>
          </p:cNvSpPr>
          <p:nvPr/>
        </p:nvSpPr>
        <p:spPr bwMode="auto">
          <a:xfrm>
            <a:off x="749300" y="2641600"/>
            <a:ext cx="7938" cy="0"/>
          </a:xfrm>
          <a:prstGeom prst="rect">
            <a:avLst/>
          </a:prstGeom>
          <a:solidFill>
            <a:srgbClr val="1F1A17"/>
          </a:solidFill>
          <a:ln w="9525">
            <a:noFill/>
            <a:miter lim="800000"/>
            <a:headEnd/>
            <a:tailEnd/>
          </a:ln>
        </p:spPr>
        <p:txBody>
          <a:bodyPr/>
          <a:lstStyle/>
          <a:p>
            <a:endParaRPr lang="en-US" dirty="0"/>
          </a:p>
        </p:txBody>
      </p:sp>
      <p:sp>
        <p:nvSpPr>
          <p:cNvPr id="42081" name="Rectangle 97"/>
          <p:cNvSpPr>
            <a:spLocks noChangeArrowheads="1"/>
          </p:cNvSpPr>
          <p:nvPr/>
        </p:nvSpPr>
        <p:spPr bwMode="auto">
          <a:xfrm>
            <a:off x="801688" y="2641600"/>
            <a:ext cx="3175" cy="0"/>
          </a:xfrm>
          <a:prstGeom prst="rect">
            <a:avLst/>
          </a:prstGeom>
          <a:solidFill>
            <a:srgbClr val="1F1A17"/>
          </a:solidFill>
          <a:ln w="9525">
            <a:noFill/>
            <a:miter lim="800000"/>
            <a:headEnd/>
            <a:tailEnd/>
          </a:ln>
        </p:spPr>
        <p:txBody>
          <a:bodyPr/>
          <a:lstStyle/>
          <a:p>
            <a:endParaRPr lang="en-US" dirty="0"/>
          </a:p>
        </p:txBody>
      </p:sp>
      <p:sp>
        <p:nvSpPr>
          <p:cNvPr id="42082" name="Rectangle 98"/>
          <p:cNvSpPr>
            <a:spLocks noChangeArrowheads="1"/>
          </p:cNvSpPr>
          <p:nvPr/>
        </p:nvSpPr>
        <p:spPr bwMode="auto">
          <a:xfrm>
            <a:off x="849313" y="2641600"/>
            <a:ext cx="7937" cy="0"/>
          </a:xfrm>
          <a:prstGeom prst="rect">
            <a:avLst/>
          </a:prstGeom>
          <a:solidFill>
            <a:srgbClr val="1F1A17"/>
          </a:solidFill>
          <a:ln w="9525">
            <a:noFill/>
            <a:miter lim="800000"/>
            <a:headEnd/>
            <a:tailEnd/>
          </a:ln>
        </p:spPr>
        <p:txBody>
          <a:bodyPr/>
          <a:lstStyle/>
          <a:p>
            <a:endParaRPr lang="en-US" dirty="0"/>
          </a:p>
        </p:txBody>
      </p:sp>
      <p:sp>
        <p:nvSpPr>
          <p:cNvPr id="42083" name="Rectangle 99"/>
          <p:cNvSpPr>
            <a:spLocks noChangeArrowheads="1"/>
          </p:cNvSpPr>
          <p:nvPr/>
        </p:nvSpPr>
        <p:spPr bwMode="auto">
          <a:xfrm>
            <a:off x="896938" y="2641600"/>
            <a:ext cx="7937" cy="0"/>
          </a:xfrm>
          <a:prstGeom prst="rect">
            <a:avLst/>
          </a:prstGeom>
          <a:solidFill>
            <a:srgbClr val="1F1A17"/>
          </a:solidFill>
          <a:ln w="9525">
            <a:noFill/>
            <a:miter lim="800000"/>
            <a:headEnd/>
            <a:tailEnd/>
          </a:ln>
        </p:spPr>
        <p:txBody>
          <a:bodyPr/>
          <a:lstStyle/>
          <a:p>
            <a:endParaRPr lang="en-US" dirty="0"/>
          </a:p>
        </p:txBody>
      </p:sp>
      <p:sp>
        <p:nvSpPr>
          <p:cNvPr id="42084" name="Rectangle 100"/>
          <p:cNvSpPr>
            <a:spLocks noChangeArrowheads="1"/>
          </p:cNvSpPr>
          <p:nvPr/>
        </p:nvSpPr>
        <p:spPr bwMode="auto">
          <a:xfrm>
            <a:off x="944563" y="2641600"/>
            <a:ext cx="7937" cy="0"/>
          </a:xfrm>
          <a:prstGeom prst="rect">
            <a:avLst/>
          </a:prstGeom>
          <a:solidFill>
            <a:srgbClr val="1F1A17"/>
          </a:solidFill>
          <a:ln w="9525">
            <a:noFill/>
            <a:miter lim="800000"/>
            <a:headEnd/>
            <a:tailEnd/>
          </a:ln>
        </p:spPr>
        <p:txBody>
          <a:bodyPr/>
          <a:lstStyle/>
          <a:p>
            <a:endParaRPr lang="en-US" dirty="0"/>
          </a:p>
        </p:txBody>
      </p:sp>
      <p:sp>
        <p:nvSpPr>
          <p:cNvPr id="42085" name="Rectangle 101"/>
          <p:cNvSpPr>
            <a:spLocks noChangeArrowheads="1"/>
          </p:cNvSpPr>
          <p:nvPr/>
        </p:nvSpPr>
        <p:spPr bwMode="auto">
          <a:xfrm>
            <a:off x="996950" y="2641600"/>
            <a:ext cx="3175" cy="0"/>
          </a:xfrm>
          <a:prstGeom prst="rect">
            <a:avLst/>
          </a:prstGeom>
          <a:solidFill>
            <a:srgbClr val="1F1A17"/>
          </a:solidFill>
          <a:ln w="9525">
            <a:noFill/>
            <a:miter lim="800000"/>
            <a:headEnd/>
            <a:tailEnd/>
          </a:ln>
        </p:spPr>
        <p:txBody>
          <a:bodyPr/>
          <a:lstStyle/>
          <a:p>
            <a:endParaRPr lang="en-US" dirty="0"/>
          </a:p>
        </p:txBody>
      </p:sp>
      <p:sp>
        <p:nvSpPr>
          <p:cNvPr id="42086" name="Rectangle 102"/>
          <p:cNvSpPr>
            <a:spLocks noChangeArrowheads="1"/>
          </p:cNvSpPr>
          <p:nvPr/>
        </p:nvSpPr>
        <p:spPr bwMode="auto">
          <a:xfrm>
            <a:off x="1044575" y="2641600"/>
            <a:ext cx="7938" cy="0"/>
          </a:xfrm>
          <a:prstGeom prst="rect">
            <a:avLst/>
          </a:prstGeom>
          <a:solidFill>
            <a:srgbClr val="1F1A17"/>
          </a:solidFill>
          <a:ln w="9525">
            <a:noFill/>
            <a:miter lim="800000"/>
            <a:headEnd/>
            <a:tailEnd/>
          </a:ln>
        </p:spPr>
        <p:txBody>
          <a:bodyPr/>
          <a:lstStyle/>
          <a:p>
            <a:endParaRPr lang="en-US" dirty="0"/>
          </a:p>
        </p:txBody>
      </p:sp>
      <p:sp>
        <p:nvSpPr>
          <p:cNvPr id="42087" name="Rectangle 103"/>
          <p:cNvSpPr>
            <a:spLocks noChangeArrowheads="1"/>
          </p:cNvSpPr>
          <p:nvPr/>
        </p:nvSpPr>
        <p:spPr bwMode="auto">
          <a:xfrm>
            <a:off x="1092200" y="2641600"/>
            <a:ext cx="7938" cy="0"/>
          </a:xfrm>
          <a:prstGeom prst="rect">
            <a:avLst/>
          </a:prstGeom>
          <a:solidFill>
            <a:srgbClr val="1F1A17"/>
          </a:solidFill>
          <a:ln w="9525">
            <a:noFill/>
            <a:miter lim="800000"/>
            <a:headEnd/>
            <a:tailEnd/>
          </a:ln>
        </p:spPr>
        <p:txBody>
          <a:bodyPr/>
          <a:lstStyle/>
          <a:p>
            <a:endParaRPr lang="en-US" dirty="0"/>
          </a:p>
        </p:txBody>
      </p:sp>
      <p:sp>
        <p:nvSpPr>
          <p:cNvPr id="42088" name="Rectangle 104"/>
          <p:cNvSpPr>
            <a:spLocks noChangeArrowheads="1"/>
          </p:cNvSpPr>
          <p:nvPr/>
        </p:nvSpPr>
        <p:spPr bwMode="auto">
          <a:xfrm>
            <a:off x="1139825" y="2641600"/>
            <a:ext cx="7938" cy="0"/>
          </a:xfrm>
          <a:prstGeom prst="rect">
            <a:avLst/>
          </a:prstGeom>
          <a:solidFill>
            <a:srgbClr val="1F1A17"/>
          </a:solidFill>
          <a:ln w="9525">
            <a:noFill/>
            <a:miter lim="800000"/>
            <a:headEnd/>
            <a:tailEnd/>
          </a:ln>
        </p:spPr>
        <p:txBody>
          <a:bodyPr/>
          <a:lstStyle/>
          <a:p>
            <a:endParaRPr lang="en-US" dirty="0"/>
          </a:p>
        </p:txBody>
      </p:sp>
      <p:sp>
        <p:nvSpPr>
          <p:cNvPr id="42089" name="Rectangle 105"/>
          <p:cNvSpPr>
            <a:spLocks noChangeArrowheads="1"/>
          </p:cNvSpPr>
          <p:nvPr/>
        </p:nvSpPr>
        <p:spPr bwMode="auto">
          <a:xfrm>
            <a:off x="1187450" y="2641600"/>
            <a:ext cx="7938" cy="0"/>
          </a:xfrm>
          <a:prstGeom prst="rect">
            <a:avLst/>
          </a:prstGeom>
          <a:solidFill>
            <a:srgbClr val="1F1A17"/>
          </a:solidFill>
          <a:ln w="9525">
            <a:noFill/>
            <a:miter lim="800000"/>
            <a:headEnd/>
            <a:tailEnd/>
          </a:ln>
        </p:spPr>
        <p:txBody>
          <a:bodyPr/>
          <a:lstStyle/>
          <a:p>
            <a:endParaRPr lang="en-US" dirty="0"/>
          </a:p>
        </p:txBody>
      </p:sp>
      <p:sp>
        <p:nvSpPr>
          <p:cNvPr id="42090" name="Rectangle 106"/>
          <p:cNvSpPr>
            <a:spLocks noChangeArrowheads="1"/>
          </p:cNvSpPr>
          <p:nvPr/>
        </p:nvSpPr>
        <p:spPr bwMode="auto">
          <a:xfrm>
            <a:off x="1239838" y="2641600"/>
            <a:ext cx="3175" cy="0"/>
          </a:xfrm>
          <a:prstGeom prst="rect">
            <a:avLst/>
          </a:prstGeom>
          <a:solidFill>
            <a:srgbClr val="1F1A17"/>
          </a:solidFill>
          <a:ln w="9525">
            <a:noFill/>
            <a:miter lim="800000"/>
            <a:headEnd/>
            <a:tailEnd/>
          </a:ln>
        </p:spPr>
        <p:txBody>
          <a:bodyPr/>
          <a:lstStyle/>
          <a:p>
            <a:endParaRPr lang="en-US" dirty="0"/>
          </a:p>
        </p:txBody>
      </p:sp>
      <p:sp>
        <p:nvSpPr>
          <p:cNvPr id="42091" name="Rectangle 107"/>
          <p:cNvSpPr>
            <a:spLocks noChangeArrowheads="1"/>
          </p:cNvSpPr>
          <p:nvPr/>
        </p:nvSpPr>
        <p:spPr bwMode="auto">
          <a:xfrm>
            <a:off x="1287463" y="2641600"/>
            <a:ext cx="7937" cy="0"/>
          </a:xfrm>
          <a:prstGeom prst="rect">
            <a:avLst/>
          </a:prstGeom>
          <a:solidFill>
            <a:srgbClr val="1F1A17"/>
          </a:solidFill>
          <a:ln w="9525">
            <a:noFill/>
            <a:miter lim="800000"/>
            <a:headEnd/>
            <a:tailEnd/>
          </a:ln>
        </p:spPr>
        <p:txBody>
          <a:bodyPr/>
          <a:lstStyle/>
          <a:p>
            <a:endParaRPr lang="en-US" dirty="0"/>
          </a:p>
        </p:txBody>
      </p:sp>
      <p:sp>
        <p:nvSpPr>
          <p:cNvPr id="42092" name="Rectangle 108"/>
          <p:cNvSpPr>
            <a:spLocks noChangeArrowheads="1"/>
          </p:cNvSpPr>
          <p:nvPr/>
        </p:nvSpPr>
        <p:spPr bwMode="auto">
          <a:xfrm>
            <a:off x="1335088" y="2641600"/>
            <a:ext cx="7937" cy="0"/>
          </a:xfrm>
          <a:prstGeom prst="rect">
            <a:avLst/>
          </a:prstGeom>
          <a:solidFill>
            <a:srgbClr val="1F1A17"/>
          </a:solidFill>
          <a:ln w="9525">
            <a:noFill/>
            <a:miter lim="800000"/>
            <a:headEnd/>
            <a:tailEnd/>
          </a:ln>
        </p:spPr>
        <p:txBody>
          <a:bodyPr/>
          <a:lstStyle/>
          <a:p>
            <a:endParaRPr lang="en-US" dirty="0"/>
          </a:p>
        </p:txBody>
      </p:sp>
      <p:sp>
        <p:nvSpPr>
          <p:cNvPr id="42093" name="Rectangle 109"/>
          <p:cNvSpPr>
            <a:spLocks noChangeArrowheads="1"/>
          </p:cNvSpPr>
          <p:nvPr/>
        </p:nvSpPr>
        <p:spPr bwMode="auto">
          <a:xfrm>
            <a:off x="1382713" y="2641600"/>
            <a:ext cx="7937" cy="0"/>
          </a:xfrm>
          <a:prstGeom prst="rect">
            <a:avLst/>
          </a:prstGeom>
          <a:solidFill>
            <a:srgbClr val="1F1A17"/>
          </a:solidFill>
          <a:ln w="9525">
            <a:noFill/>
            <a:miter lim="800000"/>
            <a:headEnd/>
            <a:tailEnd/>
          </a:ln>
        </p:spPr>
        <p:txBody>
          <a:bodyPr/>
          <a:lstStyle/>
          <a:p>
            <a:endParaRPr lang="en-US" dirty="0"/>
          </a:p>
        </p:txBody>
      </p:sp>
      <p:sp>
        <p:nvSpPr>
          <p:cNvPr id="42094" name="Rectangle 110"/>
          <p:cNvSpPr>
            <a:spLocks noChangeArrowheads="1"/>
          </p:cNvSpPr>
          <p:nvPr/>
        </p:nvSpPr>
        <p:spPr bwMode="auto">
          <a:xfrm>
            <a:off x="1435100" y="2641600"/>
            <a:ext cx="3175" cy="0"/>
          </a:xfrm>
          <a:prstGeom prst="rect">
            <a:avLst/>
          </a:prstGeom>
          <a:solidFill>
            <a:srgbClr val="1F1A17"/>
          </a:solidFill>
          <a:ln w="9525">
            <a:noFill/>
            <a:miter lim="800000"/>
            <a:headEnd/>
            <a:tailEnd/>
          </a:ln>
        </p:spPr>
        <p:txBody>
          <a:bodyPr/>
          <a:lstStyle/>
          <a:p>
            <a:endParaRPr lang="en-US" dirty="0"/>
          </a:p>
        </p:txBody>
      </p:sp>
      <p:sp>
        <p:nvSpPr>
          <p:cNvPr id="42095" name="Rectangle 111"/>
          <p:cNvSpPr>
            <a:spLocks noChangeArrowheads="1"/>
          </p:cNvSpPr>
          <p:nvPr/>
        </p:nvSpPr>
        <p:spPr bwMode="auto">
          <a:xfrm>
            <a:off x="1482725" y="2641600"/>
            <a:ext cx="7938" cy="0"/>
          </a:xfrm>
          <a:prstGeom prst="rect">
            <a:avLst/>
          </a:prstGeom>
          <a:solidFill>
            <a:srgbClr val="1F1A17"/>
          </a:solidFill>
          <a:ln w="9525">
            <a:noFill/>
            <a:miter lim="800000"/>
            <a:headEnd/>
            <a:tailEnd/>
          </a:ln>
        </p:spPr>
        <p:txBody>
          <a:bodyPr/>
          <a:lstStyle/>
          <a:p>
            <a:endParaRPr lang="en-US" dirty="0"/>
          </a:p>
        </p:txBody>
      </p:sp>
      <p:sp>
        <p:nvSpPr>
          <p:cNvPr id="42096" name="Rectangle 112"/>
          <p:cNvSpPr>
            <a:spLocks noChangeArrowheads="1"/>
          </p:cNvSpPr>
          <p:nvPr/>
        </p:nvSpPr>
        <p:spPr bwMode="auto">
          <a:xfrm>
            <a:off x="1530350" y="2641600"/>
            <a:ext cx="7938" cy="0"/>
          </a:xfrm>
          <a:prstGeom prst="rect">
            <a:avLst/>
          </a:prstGeom>
          <a:solidFill>
            <a:srgbClr val="1F1A17"/>
          </a:solidFill>
          <a:ln w="9525">
            <a:noFill/>
            <a:miter lim="800000"/>
            <a:headEnd/>
            <a:tailEnd/>
          </a:ln>
        </p:spPr>
        <p:txBody>
          <a:bodyPr/>
          <a:lstStyle/>
          <a:p>
            <a:endParaRPr lang="en-US" dirty="0"/>
          </a:p>
        </p:txBody>
      </p:sp>
      <p:sp>
        <p:nvSpPr>
          <p:cNvPr id="42097" name="Rectangle 113"/>
          <p:cNvSpPr>
            <a:spLocks noChangeArrowheads="1"/>
          </p:cNvSpPr>
          <p:nvPr/>
        </p:nvSpPr>
        <p:spPr bwMode="auto">
          <a:xfrm>
            <a:off x="1577975" y="2641600"/>
            <a:ext cx="7938" cy="0"/>
          </a:xfrm>
          <a:prstGeom prst="rect">
            <a:avLst/>
          </a:prstGeom>
          <a:solidFill>
            <a:srgbClr val="1F1A17"/>
          </a:solidFill>
          <a:ln w="9525">
            <a:noFill/>
            <a:miter lim="800000"/>
            <a:headEnd/>
            <a:tailEnd/>
          </a:ln>
        </p:spPr>
        <p:txBody>
          <a:bodyPr/>
          <a:lstStyle/>
          <a:p>
            <a:endParaRPr lang="en-US" dirty="0"/>
          </a:p>
        </p:txBody>
      </p:sp>
      <p:sp>
        <p:nvSpPr>
          <p:cNvPr id="42098" name="Rectangle 114"/>
          <p:cNvSpPr>
            <a:spLocks noChangeArrowheads="1"/>
          </p:cNvSpPr>
          <p:nvPr/>
        </p:nvSpPr>
        <p:spPr bwMode="auto">
          <a:xfrm>
            <a:off x="1625600" y="2641600"/>
            <a:ext cx="7938" cy="0"/>
          </a:xfrm>
          <a:prstGeom prst="rect">
            <a:avLst/>
          </a:prstGeom>
          <a:solidFill>
            <a:srgbClr val="1F1A17"/>
          </a:solidFill>
          <a:ln w="9525">
            <a:noFill/>
            <a:miter lim="800000"/>
            <a:headEnd/>
            <a:tailEnd/>
          </a:ln>
        </p:spPr>
        <p:txBody>
          <a:bodyPr/>
          <a:lstStyle/>
          <a:p>
            <a:endParaRPr lang="en-US" dirty="0"/>
          </a:p>
        </p:txBody>
      </p:sp>
      <p:sp>
        <p:nvSpPr>
          <p:cNvPr id="42099" name="Rectangle 115"/>
          <p:cNvSpPr>
            <a:spLocks noChangeArrowheads="1"/>
          </p:cNvSpPr>
          <p:nvPr/>
        </p:nvSpPr>
        <p:spPr bwMode="auto">
          <a:xfrm>
            <a:off x="1677988" y="2641600"/>
            <a:ext cx="4762" cy="0"/>
          </a:xfrm>
          <a:prstGeom prst="rect">
            <a:avLst/>
          </a:prstGeom>
          <a:solidFill>
            <a:srgbClr val="1F1A17"/>
          </a:solidFill>
          <a:ln w="9525">
            <a:noFill/>
            <a:miter lim="800000"/>
            <a:headEnd/>
            <a:tailEnd/>
          </a:ln>
        </p:spPr>
        <p:txBody>
          <a:bodyPr/>
          <a:lstStyle/>
          <a:p>
            <a:endParaRPr lang="en-US" dirty="0"/>
          </a:p>
        </p:txBody>
      </p:sp>
      <p:sp>
        <p:nvSpPr>
          <p:cNvPr id="42101" name="Rectangle 117"/>
          <p:cNvSpPr>
            <a:spLocks noChangeArrowheads="1"/>
          </p:cNvSpPr>
          <p:nvPr/>
        </p:nvSpPr>
        <p:spPr bwMode="auto">
          <a:xfrm>
            <a:off x="3886200" y="2066925"/>
            <a:ext cx="4763" cy="3175"/>
          </a:xfrm>
          <a:prstGeom prst="rect">
            <a:avLst/>
          </a:prstGeom>
          <a:solidFill>
            <a:srgbClr val="1F1A17"/>
          </a:solidFill>
          <a:ln w="9525">
            <a:noFill/>
            <a:miter lim="800000"/>
            <a:headEnd/>
            <a:tailEnd/>
          </a:ln>
        </p:spPr>
        <p:txBody>
          <a:bodyPr/>
          <a:lstStyle/>
          <a:p>
            <a:endParaRPr lang="en-US" dirty="0"/>
          </a:p>
        </p:txBody>
      </p:sp>
      <p:sp>
        <p:nvSpPr>
          <p:cNvPr id="42102" name="Rectangle 118"/>
          <p:cNvSpPr>
            <a:spLocks noChangeArrowheads="1"/>
          </p:cNvSpPr>
          <p:nvPr/>
        </p:nvSpPr>
        <p:spPr bwMode="auto">
          <a:xfrm>
            <a:off x="3886200" y="3876675"/>
            <a:ext cx="4763" cy="3175"/>
          </a:xfrm>
          <a:prstGeom prst="rect">
            <a:avLst/>
          </a:prstGeom>
          <a:solidFill>
            <a:srgbClr val="1F1A17"/>
          </a:solidFill>
          <a:ln w="9525">
            <a:noFill/>
            <a:miter lim="800000"/>
            <a:headEnd/>
            <a:tailEnd/>
          </a:ln>
        </p:spPr>
        <p:txBody>
          <a:bodyPr/>
          <a:lstStyle/>
          <a:p>
            <a:endParaRPr lang="en-US" dirty="0"/>
          </a:p>
        </p:txBody>
      </p:sp>
      <p:sp>
        <p:nvSpPr>
          <p:cNvPr id="42105" name="Freeform 121"/>
          <p:cNvSpPr>
            <a:spLocks/>
          </p:cNvSpPr>
          <p:nvPr/>
        </p:nvSpPr>
        <p:spPr bwMode="auto">
          <a:xfrm>
            <a:off x="4948238" y="704850"/>
            <a:ext cx="14287" cy="20638"/>
          </a:xfrm>
          <a:custGeom>
            <a:avLst/>
            <a:gdLst>
              <a:gd name="T0" fmla="*/ 2147483647 w 6"/>
              <a:gd name="T1" fmla="*/ 0 h 8"/>
              <a:gd name="T2" fmla="*/ 0 w 6"/>
              <a:gd name="T3" fmla="*/ 2147483647 h 8"/>
              <a:gd name="T4" fmla="*/ 2147483647 w 6"/>
              <a:gd name="T5" fmla="*/ 2147483647 h 8"/>
              <a:gd name="T6" fmla="*/ 2147483647 w 6"/>
              <a:gd name="T7" fmla="*/ 0 h 8"/>
              <a:gd name="T8" fmla="*/ 0 60000 65536"/>
              <a:gd name="T9" fmla="*/ 0 60000 65536"/>
              <a:gd name="T10" fmla="*/ 0 60000 65536"/>
              <a:gd name="T11" fmla="*/ 0 60000 65536"/>
              <a:gd name="T12" fmla="*/ 0 w 6"/>
              <a:gd name="T13" fmla="*/ 0 h 8"/>
              <a:gd name="T14" fmla="*/ 6 w 6"/>
              <a:gd name="T15" fmla="*/ 8 h 8"/>
            </a:gdLst>
            <a:ahLst/>
            <a:cxnLst>
              <a:cxn ang="T8">
                <a:pos x="T0" y="T1"/>
              </a:cxn>
              <a:cxn ang="T9">
                <a:pos x="T2" y="T3"/>
              </a:cxn>
              <a:cxn ang="T10">
                <a:pos x="T4" y="T5"/>
              </a:cxn>
              <a:cxn ang="T11">
                <a:pos x="T6" y="T7"/>
              </a:cxn>
            </a:cxnLst>
            <a:rect l="T12" t="T13" r="T14" b="T15"/>
            <a:pathLst>
              <a:path w="6" h="8">
                <a:moveTo>
                  <a:pt x="4" y="0"/>
                </a:moveTo>
                <a:lnTo>
                  <a:pt x="0" y="6"/>
                </a:lnTo>
                <a:lnTo>
                  <a:pt x="6" y="8"/>
                </a:lnTo>
                <a:lnTo>
                  <a:pt x="4" y="0"/>
                </a:lnTo>
                <a:close/>
              </a:path>
            </a:pathLst>
          </a:custGeom>
          <a:solidFill>
            <a:srgbClr val="DA251D"/>
          </a:solidFill>
          <a:ln w="9525">
            <a:noFill/>
            <a:round/>
            <a:headEnd/>
            <a:tailEnd/>
          </a:ln>
        </p:spPr>
        <p:txBody>
          <a:bodyPr/>
          <a:lstStyle/>
          <a:p>
            <a:endParaRPr lang="en-US" dirty="0"/>
          </a:p>
        </p:txBody>
      </p:sp>
      <p:sp>
        <p:nvSpPr>
          <p:cNvPr id="42106" name="Rectangle 122"/>
          <p:cNvSpPr>
            <a:spLocks noChangeArrowheads="1"/>
          </p:cNvSpPr>
          <p:nvPr/>
        </p:nvSpPr>
        <p:spPr bwMode="auto">
          <a:xfrm>
            <a:off x="2479675" y="1512888"/>
            <a:ext cx="3175" cy="4762"/>
          </a:xfrm>
          <a:prstGeom prst="rect">
            <a:avLst/>
          </a:prstGeom>
          <a:solidFill>
            <a:srgbClr val="1F1A17"/>
          </a:solidFill>
          <a:ln w="9525">
            <a:noFill/>
            <a:miter lim="800000"/>
            <a:headEnd/>
            <a:tailEnd/>
          </a:ln>
        </p:spPr>
        <p:txBody>
          <a:bodyPr/>
          <a:lstStyle/>
          <a:p>
            <a:endParaRPr lang="en-US" dirty="0"/>
          </a:p>
        </p:txBody>
      </p:sp>
      <p:sp>
        <p:nvSpPr>
          <p:cNvPr id="111" name="Text Box 4"/>
          <p:cNvSpPr txBox="1">
            <a:spLocks noChangeArrowheads="1"/>
          </p:cNvSpPr>
          <p:nvPr/>
        </p:nvSpPr>
        <p:spPr bwMode="auto">
          <a:xfrm>
            <a:off x="1223512" y="0"/>
            <a:ext cx="6692218" cy="461665"/>
          </a:xfrm>
          <a:prstGeom prst="rect">
            <a:avLst/>
          </a:prstGeom>
          <a:noFill/>
          <a:ln w="9525">
            <a:noFill/>
            <a:miter lim="800000"/>
            <a:headEnd/>
            <a:tailEnd/>
          </a:ln>
        </p:spPr>
        <p:txBody>
          <a:bodyPr wrap="none">
            <a:spAutoFit/>
          </a:bodyPr>
          <a:lstStyle/>
          <a:p>
            <a:pPr eaLnBrk="1" hangingPunct="1"/>
            <a:r>
              <a:rPr lang="en-US" sz="2400" b="0" dirty="0" smtClean="0">
                <a:solidFill>
                  <a:srgbClr val="DC0000"/>
                </a:solidFill>
                <a:effectLst>
                  <a:outerShdw blurRad="38100" dist="38100" dir="2700000" algn="tl">
                    <a:srgbClr val="000000">
                      <a:alpha val="43137"/>
                    </a:srgbClr>
                  </a:outerShdw>
                </a:effectLst>
                <a:latin typeface="Arial Black" charset="0"/>
              </a:rPr>
              <a:t>Lateral Boundary Conditions Structure</a:t>
            </a:r>
            <a:endParaRPr lang="en-US" sz="2400" b="0" dirty="0">
              <a:solidFill>
                <a:srgbClr val="0033CC"/>
              </a:solidFill>
              <a:effectLst>
                <a:outerShdw blurRad="38100" dist="38100" dir="2700000" algn="tl">
                  <a:srgbClr val="000000">
                    <a:alpha val="43137"/>
                  </a:srgbClr>
                </a:outerShdw>
              </a:effectLst>
              <a:latin typeface="Arial Black" charset="0"/>
            </a:endParaRPr>
          </a:p>
        </p:txBody>
      </p:sp>
      <p:sp>
        <p:nvSpPr>
          <p:cNvPr id="112" name="TextBox 111"/>
          <p:cNvSpPr txBox="1"/>
          <p:nvPr/>
        </p:nvSpPr>
        <p:spPr>
          <a:xfrm>
            <a:off x="0" y="911423"/>
            <a:ext cx="9144000" cy="5755422"/>
          </a:xfrm>
          <a:prstGeom prst="rect">
            <a:avLst/>
          </a:prstGeom>
          <a:noFill/>
        </p:spPr>
        <p:txBody>
          <a:bodyPr wrap="square" rtlCol="0">
            <a:spAutoFit/>
          </a:bodyPr>
          <a:lstStyle/>
          <a:p>
            <a:pPr marL="228600" algn="l">
              <a:tabLst>
                <a:tab pos="685800" algn="l"/>
                <a:tab pos="4114800" algn="l"/>
              </a:tabLst>
            </a:pPr>
            <a:r>
              <a:rPr lang="en-US" sz="1600" dirty="0" smtClean="0">
                <a:solidFill>
                  <a:srgbClr val="000000"/>
                </a:solidFill>
                <a:latin typeface="Arial" pitchFamily="34" charset="0"/>
                <a:cs typeface="Arial" pitchFamily="34" charset="0"/>
              </a:rPr>
              <a:t>TYPE</a:t>
            </a:r>
            <a:r>
              <a:rPr lang="en-US" sz="1600" dirty="0" smtClean="0">
                <a:solidFill>
                  <a:srgbClr val="0070C0"/>
                </a:solidFill>
                <a:latin typeface="Arial" pitchFamily="34" charset="0"/>
                <a:cs typeface="Arial" pitchFamily="34" charset="0"/>
              </a:rPr>
              <a:t> </a:t>
            </a:r>
            <a:r>
              <a:rPr lang="en-US" sz="1600" dirty="0" smtClean="0">
                <a:solidFill>
                  <a:srgbClr val="0033CC"/>
                </a:solidFill>
                <a:latin typeface="Arial" pitchFamily="34" charset="0"/>
                <a:cs typeface="Arial" pitchFamily="34" charset="0"/>
              </a:rPr>
              <a:t>T_LBC</a:t>
            </a:r>
          </a:p>
          <a:p>
            <a:pPr marL="228600" algn="l">
              <a:tabLst>
                <a:tab pos="685800" algn="l"/>
                <a:tab pos="4114800" algn="l"/>
              </a:tabLst>
            </a:pPr>
            <a:r>
              <a:rPr lang="en-US" sz="1600" dirty="0" smtClean="0">
                <a:solidFill>
                  <a:srgbClr val="0070C0"/>
                </a:solidFill>
                <a:latin typeface="Arial" pitchFamily="34" charset="0"/>
                <a:cs typeface="Arial" pitchFamily="34" charset="0"/>
              </a:rPr>
              <a:t>        </a:t>
            </a:r>
            <a:r>
              <a:rPr lang="en-US" sz="1600" dirty="0" smtClean="0">
                <a:solidFill>
                  <a:srgbClr val="0033CC"/>
                </a:solidFill>
                <a:latin typeface="Arial" pitchFamily="34" charset="0"/>
                <a:cs typeface="Arial" pitchFamily="34" charset="0"/>
              </a:rPr>
              <a:t>logical :: acquire</a:t>
            </a:r>
            <a:r>
              <a:rPr lang="en-US" sz="1600" dirty="0" smtClean="0">
                <a:solidFill>
                  <a:srgbClr val="0070C0"/>
                </a:solidFill>
                <a:latin typeface="Arial" pitchFamily="34" charset="0"/>
                <a:cs typeface="Arial" pitchFamily="34" charset="0"/>
              </a:rPr>
              <a:t>	</a:t>
            </a:r>
            <a:r>
              <a:rPr lang="en-US" sz="1600" dirty="0" smtClean="0">
                <a:solidFill>
                  <a:srgbClr val="000000"/>
                </a:solidFill>
                <a:latin typeface="Arial" pitchFamily="34" charset="0"/>
                <a:cs typeface="Arial" pitchFamily="34" charset="0"/>
              </a:rPr>
              <a:t>process lateral boundary data</a:t>
            </a:r>
          </a:p>
          <a:p>
            <a:pPr marL="228600" algn="l">
              <a:tabLst>
                <a:tab pos="685800" algn="l"/>
                <a:tab pos="4114800" algn="l"/>
              </a:tabLst>
            </a:pPr>
            <a:endParaRPr lang="en-US" sz="1600" dirty="0" smtClean="0">
              <a:solidFill>
                <a:srgbClr val="0070C0"/>
              </a:solidFill>
              <a:latin typeface="Arial" pitchFamily="34" charset="0"/>
              <a:cs typeface="Arial" pitchFamily="34" charset="0"/>
            </a:endParaRPr>
          </a:p>
          <a:p>
            <a:pPr marL="228600" algn="l">
              <a:tabLst>
                <a:tab pos="685800" algn="l"/>
                <a:tab pos="4114800" algn="l"/>
              </a:tabLst>
            </a:pPr>
            <a:r>
              <a:rPr lang="en-US" sz="1600" dirty="0" smtClean="0">
                <a:solidFill>
                  <a:srgbClr val="0070C0"/>
                </a:solidFill>
                <a:latin typeface="Arial" pitchFamily="34" charset="0"/>
                <a:cs typeface="Arial" pitchFamily="34" charset="0"/>
              </a:rPr>
              <a:t>        </a:t>
            </a:r>
            <a:r>
              <a:rPr lang="en-US" sz="1600" dirty="0" smtClean="0">
                <a:solidFill>
                  <a:srgbClr val="0033CC"/>
                </a:solidFill>
                <a:latin typeface="Arial" pitchFamily="34" charset="0"/>
                <a:cs typeface="Arial" pitchFamily="34" charset="0"/>
              </a:rPr>
              <a:t>logical :: </a:t>
            </a:r>
            <a:r>
              <a:rPr lang="en-US" sz="1600" dirty="0" smtClean="0">
                <a:solidFill>
                  <a:srgbClr val="FF0000"/>
                </a:solidFill>
                <a:latin typeface="Arial" pitchFamily="34" charset="0"/>
                <a:cs typeface="Arial" pitchFamily="34" charset="0"/>
              </a:rPr>
              <a:t>Chapman</a:t>
            </a:r>
          </a:p>
          <a:p>
            <a:pPr marL="228600" algn="l">
              <a:tabLst>
                <a:tab pos="685800" algn="l"/>
                <a:tab pos="4114800" algn="l"/>
              </a:tabLst>
            </a:pPr>
            <a:r>
              <a:rPr lang="en-US" sz="1600" dirty="0" smtClean="0">
                <a:solidFill>
                  <a:srgbClr val="0070C0"/>
                </a:solidFill>
                <a:latin typeface="Arial" pitchFamily="34" charset="0"/>
                <a:cs typeface="Arial" pitchFamily="34" charset="0"/>
              </a:rPr>
              <a:t>        </a:t>
            </a:r>
            <a:r>
              <a:rPr lang="en-US" sz="1600" dirty="0" smtClean="0">
                <a:solidFill>
                  <a:srgbClr val="0033CC"/>
                </a:solidFill>
                <a:latin typeface="Arial" pitchFamily="34" charset="0"/>
                <a:cs typeface="Arial" pitchFamily="34" charset="0"/>
              </a:rPr>
              <a:t>logical :: </a:t>
            </a:r>
            <a:r>
              <a:rPr lang="en-US" sz="1600" dirty="0" smtClean="0">
                <a:solidFill>
                  <a:srgbClr val="FF0000"/>
                </a:solidFill>
                <a:latin typeface="Arial" pitchFamily="34" charset="0"/>
                <a:cs typeface="Arial" pitchFamily="34" charset="0"/>
              </a:rPr>
              <a:t>clamped</a:t>
            </a:r>
          </a:p>
          <a:p>
            <a:pPr marL="228600" algn="l">
              <a:tabLst>
                <a:tab pos="685800" algn="l"/>
                <a:tab pos="4114800" algn="l"/>
              </a:tabLst>
            </a:pPr>
            <a:r>
              <a:rPr lang="en-US" sz="1600" dirty="0" smtClean="0">
                <a:solidFill>
                  <a:srgbClr val="0070C0"/>
                </a:solidFill>
                <a:latin typeface="Arial" pitchFamily="34" charset="0"/>
                <a:cs typeface="Arial" pitchFamily="34" charset="0"/>
              </a:rPr>
              <a:t>        </a:t>
            </a:r>
            <a:r>
              <a:rPr lang="en-US" sz="1600" dirty="0" smtClean="0">
                <a:solidFill>
                  <a:srgbClr val="0033CC"/>
                </a:solidFill>
                <a:latin typeface="Arial" pitchFamily="34" charset="0"/>
                <a:cs typeface="Arial" pitchFamily="34" charset="0"/>
              </a:rPr>
              <a:t>logical :: </a:t>
            </a:r>
            <a:r>
              <a:rPr lang="en-US" sz="1600" dirty="0" smtClean="0">
                <a:solidFill>
                  <a:srgbClr val="FF0000"/>
                </a:solidFill>
                <a:latin typeface="Arial" pitchFamily="34" charset="0"/>
                <a:cs typeface="Arial" pitchFamily="34" charset="0"/>
              </a:rPr>
              <a:t>closed</a:t>
            </a:r>
          </a:p>
          <a:p>
            <a:pPr marL="228600" algn="l">
              <a:tabLst>
                <a:tab pos="685800" algn="l"/>
                <a:tab pos="4114800" algn="l"/>
              </a:tabLst>
            </a:pPr>
            <a:r>
              <a:rPr lang="en-US" sz="1600" dirty="0" smtClean="0">
                <a:solidFill>
                  <a:srgbClr val="0070C0"/>
                </a:solidFill>
                <a:latin typeface="Arial" pitchFamily="34" charset="0"/>
                <a:cs typeface="Arial" pitchFamily="34" charset="0"/>
              </a:rPr>
              <a:t>        </a:t>
            </a:r>
            <a:r>
              <a:rPr lang="en-US" sz="1600" dirty="0" smtClean="0">
                <a:solidFill>
                  <a:srgbClr val="0033CC"/>
                </a:solidFill>
                <a:latin typeface="Arial" pitchFamily="34" charset="0"/>
                <a:cs typeface="Arial" pitchFamily="34" charset="0"/>
              </a:rPr>
              <a:t>logical :: </a:t>
            </a:r>
            <a:r>
              <a:rPr lang="en-US" sz="1600" dirty="0" err="1" smtClean="0">
                <a:solidFill>
                  <a:srgbClr val="FF0000"/>
                </a:solidFill>
                <a:latin typeface="Arial" pitchFamily="34" charset="0"/>
                <a:cs typeface="Arial" pitchFamily="34" charset="0"/>
              </a:rPr>
              <a:t>Flather</a:t>
            </a:r>
            <a:endParaRPr lang="en-US" sz="1600" dirty="0" smtClean="0">
              <a:solidFill>
                <a:srgbClr val="FF0000"/>
              </a:solidFill>
              <a:latin typeface="Arial" pitchFamily="34" charset="0"/>
              <a:cs typeface="Arial" pitchFamily="34" charset="0"/>
            </a:endParaRPr>
          </a:p>
          <a:p>
            <a:pPr marL="228600" algn="l">
              <a:tabLst>
                <a:tab pos="685800" algn="l"/>
                <a:tab pos="4114800" algn="l"/>
              </a:tabLst>
            </a:pPr>
            <a:r>
              <a:rPr lang="en-US" sz="1600" dirty="0" smtClean="0">
                <a:solidFill>
                  <a:srgbClr val="0070C0"/>
                </a:solidFill>
                <a:latin typeface="Arial" pitchFamily="34" charset="0"/>
                <a:cs typeface="Arial" pitchFamily="34" charset="0"/>
              </a:rPr>
              <a:t>        </a:t>
            </a:r>
            <a:r>
              <a:rPr lang="en-US" sz="1600" dirty="0" smtClean="0">
                <a:solidFill>
                  <a:srgbClr val="0033CC"/>
                </a:solidFill>
                <a:latin typeface="Arial" pitchFamily="34" charset="0"/>
                <a:cs typeface="Arial" pitchFamily="34" charset="0"/>
              </a:rPr>
              <a:t>logical :: </a:t>
            </a:r>
            <a:r>
              <a:rPr lang="en-US" sz="1600" dirty="0" smtClean="0">
                <a:solidFill>
                  <a:srgbClr val="FF0000"/>
                </a:solidFill>
                <a:latin typeface="Arial" pitchFamily="34" charset="0"/>
                <a:cs typeface="Arial" pitchFamily="34" charset="0"/>
              </a:rPr>
              <a:t>gradient</a:t>
            </a:r>
          </a:p>
          <a:p>
            <a:pPr marL="228600" algn="l">
              <a:tabLst>
                <a:tab pos="685800" algn="l"/>
                <a:tab pos="4114800" algn="l"/>
              </a:tabLst>
            </a:pPr>
            <a:r>
              <a:rPr lang="en-US" sz="1600" dirty="0" smtClean="0">
                <a:solidFill>
                  <a:srgbClr val="0070C0"/>
                </a:solidFill>
                <a:latin typeface="Arial" pitchFamily="34" charset="0"/>
                <a:cs typeface="Arial" pitchFamily="34" charset="0"/>
              </a:rPr>
              <a:t>        </a:t>
            </a:r>
            <a:r>
              <a:rPr lang="en-US" sz="1600" dirty="0" smtClean="0">
                <a:solidFill>
                  <a:srgbClr val="0033CC"/>
                </a:solidFill>
                <a:latin typeface="Arial" pitchFamily="34" charset="0"/>
                <a:cs typeface="Arial" pitchFamily="34" charset="0"/>
              </a:rPr>
              <a:t>logical :: </a:t>
            </a:r>
            <a:r>
              <a:rPr lang="en-US" sz="1600" dirty="0" smtClean="0">
                <a:solidFill>
                  <a:srgbClr val="FF0000"/>
                </a:solidFill>
                <a:latin typeface="Arial" pitchFamily="34" charset="0"/>
                <a:cs typeface="Arial" pitchFamily="34" charset="0"/>
              </a:rPr>
              <a:t>nested</a:t>
            </a:r>
          </a:p>
          <a:p>
            <a:pPr marL="228600" algn="l">
              <a:tabLst>
                <a:tab pos="685800" algn="l"/>
                <a:tab pos="4114800" algn="l"/>
              </a:tabLst>
            </a:pPr>
            <a:r>
              <a:rPr lang="en-US" sz="1600" dirty="0" smtClean="0">
                <a:solidFill>
                  <a:srgbClr val="0070C0"/>
                </a:solidFill>
                <a:latin typeface="Arial" pitchFamily="34" charset="0"/>
                <a:cs typeface="Arial" pitchFamily="34" charset="0"/>
              </a:rPr>
              <a:t>        </a:t>
            </a:r>
            <a:r>
              <a:rPr lang="en-US" sz="1600" dirty="0" smtClean="0">
                <a:solidFill>
                  <a:srgbClr val="0033CC"/>
                </a:solidFill>
                <a:latin typeface="Arial" pitchFamily="34" charset="0"/>
                <a:cs typeface="Arial" pitchFamily="34" charset="0"/>
              </a:rPr>
              <a:t>logical :: </a:t>
            </a:r>
            <a:r>
              <a:rPr lang="en-US" sz="1600" dirty="0" smtClean="0">
                <a:solidFill>
                  <a:srgbClr val="FF0000"/>
                </a:solidFill>
                <a:latin typeface="Arial" pitchFamily="34" charset="0"/>
                <a:cs typeface="Arial" pitchFamily="34" charset="0"/>
              </a:rPr>
              <a:t>nudging</a:t>
            </a:r>
          </a:p>
          <a:p>
            <a:pPr marL="228600" algn="l">
              <a:tabLst>
                <a:tab pos="685800" algn="l"/>
                <a:tab pos="4114800" algn="l"/>
              </a:tabLst>
            </a:pPr>
            <a:r>
              <a:rPr lang="en-US" sz="1600" dirty="0" smtClean="0">
                <a:solidFill>
                  <a:srgbClr val="0070C0"/>
                </a:solidFill>
                <a:latin typeface="Arial" pitchFamily="34" charset="0"/>
                <a:cs typeface="Arial" pitchFamily="34" charset="0"/>
              </a:rPr>
              <a:t>        </a:t>
            </a:r>
            <a:r>
              <a:rPr lang="en-US" sz="1600" dirty="0" smtClean="0">
                <a:solidFill>
                  <a:srgbClr val="0033CC"/>
                </a:solidFill>
                <a:latin typeface="Arial" pitchFamily="34" charset="0"/>
                <a:cs typeface="Arial" pitchFamily="34" charset="0"/>
              </a:rPr>
              <a:t>logical :: </a:t>
            </a:r>
            <a:r>
              <a:rPr lang="en-US" sz="1600" dirty="0" smtClean="0">
                <a:solidFill>
                  <a:srgbClr val="FF0000"/>
                </a:solidFill>
                <a:latin typeface="Arial" pitchFamily="34" charset="0"/>
                <a:cs typeface="Arial" pitchFamily="34" charset="0"/>
              </a:rPr>
              <a:t>periodic</a:t>
            </a:r>
          </a:p>
          <a:p>
            <a:pPr marL="228600" algn="l">
              <a:tabLst>
                <a:tab pos="685800" algn="l"/>
                <a:tab pos="4114800" algn="l"/>
              </a:tabLst>
            </a:pPr>
            <a:r>
              <a:rPr lang="en-US" sz="1600" dirty="0" smtClean="0">
                <a:solidFill>
                  <a:srgbClr val="0070C0"/>
                </a:solidFill>
                <a:latin typeface="Arial" pitchFamily="34" charset="0"/>
                <a:cs typeface="Arial" pitchFamily="34" charset="0"/>
              </a:rPr>
              <a:t>        </a:t>
            </a:r>
            <a:r>
              <a:rPr lang="en-US" sz="1600" dirty="0" smtClean="0">
                <a:solidFill>
                  <a:srgbClr val="0033CC"/>
                </a:solidFill>
                <a:latin typeface="Arial" pitchFamily="34" charset="0"/>
                <a:cs typeface="Arial" pitchFamily="34" charset="0"/>
              </a:rPr>
              <a:t>logical :: </a:t>
            </a:r>
            <a:r>
              <a:rPr lang="en-US" sz="1600" dirty="0" smtClean="0">
                <a:solidFill>
                  <a:srgbClr val="FF0000"/>
                </a:solidFill>
                <a:latin typeface="Arial" pitchFamily="34" charset="0"/>
                <a:cs typeface="Arial" pitchFamily="34" charset="0"/>
              </a:rPr>
              <a:t>radiation</a:t>
            </a:r>
          </a:p>
          <a:p>
            <a:pPr marL="228600" algn="l">
              <a:tabLst>
                <a:tab pos="685800" algn="l"/>
                <a:tab pos="4114800" algn="l"/>
              </a:tabLst>
            </a:pPr>
            <a:r>
              <a:rPr lang="en-US" sz="1600" dirty="0" smtClean="0">
                <a:solidFill>
                  <a:srgbClr val="0033CC"/>
                </a:solidFill>
                <a:latin typeface="Arial" pitchFamily="34" charset="0"/>
                <a:cs typeface="Arial" pitchFamily="34" charset="0"/>
              </a:rPr>
              <a:t>        logical :: </a:t>
            </a:r>
            <a:r>
              <a:rPr lang="en-US" sz="1600" dirty="0" smtClean="0">
                <a:solidFill>
                  <a:srgbClr val="FF0000"/>
                </a:solidFill>
                <a:latin typeface="Arial" pitchFamily="34" charset="0"/>
                <a:cs typeface="Arial" pitchFamily="34" charset="0"/>
              </a:rPr>
              <a:t>reduced</a:t>
            </a:r>
          </a:p>
          <a:p>
            <a:pPr marL="228600" algn="l">
              <a:tabLst>
                <a:tab pos="685800" algn="l"/>
                <a:tab pos="4114800" algn="l"/>
              </a:tabLst>
            </a:pPr>
            <a:r>
              <a:rPr lang="en-US" sz="1600" dirty="0" smtClean="0">
                <a:solidFill>
                  <a:srgbClr val="0070C0"/>
                </a:solidFill>
                <a:latin typeface="Arial" pitchFamily="34" charset="0"/>
                <a:cs typeface="Arial" pitchFamily="34" charset="0"/>
              </a:rPr>
              <a:t> </a:t>
            </a:r>
            <a:r>
              <a:rPr lang="en-US" sz="1600" dirty="0" smtClean="0">
                <a:solidFill>
                  <a:srgbClr val="000000"/>
                </a:solidFill>
                <a:latin typeface="Arial" pitchFamily="34" charset="0"/>
                <a:cs typeface="Arial" pitchFamily="34" charset="0"/>
              </a:rPr>
              <a:t>END TYPE </a:t>
            </a:r>
            <a:r>
              <a:rPr lang="en-US" sz="1600" dirty="0" smtClean="0">
                <a:solidFill>
                  <a:srgbClr val="0033CC"/>
                </a:solidFill>
                <a:latin typeface="Arial" pitchFamily="34" charset="0"/>
                <a:cs typeface="Arial" pitchFamily="34" charset="0"/>
              </a:rPr>
              <a:t>T_LBC</a:t>
            </a:r>
          </a:p>
          <a:p>
            <a:pPr marL="228600" algn="l"/>
            <a:endParaRPr lang="en-US" sz="1600" dirty="0" smtClean="0">
              <a:solidFill>
                <a:srgbClr val="0070C0"/>
              </a:solidFill>
              <a:latin typeface="Arial" pitchFamily="34" charset="0"/>
              <a:cs typeface="Arial" pitchFamily="34" charset="0"/>
            </a:endParaRPr>
          </a:p>
          <a:p>
            <a:pPr marL="228600" algn="l"/>
            <a:r>
              <a:rPr lang="en-US" sz="1600" dirty="0" smtClean="0">
                <a:solidFill>
                  <a:srgbClr val="0070C0"/>
                </a:solidFill>
                <a:latin typeface="Arial" pitchFamily="34" charset="0"/>
                <a:cs typeface="Arial" pitchFamily="34" charset="0"/>
              </a:rPr>
              <a:t> </a:t>
            </a:r>
            <a:r>
              <a:rPr lang="en-US" sz="1600" dirty="0" smtClean="0">
                <a:solidFill>
                  <a:srgbClr val="000000"/>
                </a:solidFill>
                <a:latin typeface="Arial" pitchFamily="34" charset="0"/>
                <a:cs typeface="Arial" pitchFamily="34" charset="0"/>
              </a:rPr>
              <a:t>TYPE</a:t>
            </a:r>
            <a:r>
              <a:rPr lang="en-US" sz="1600" dirty="0" smtClean="0">
                <a:solidFill>
                  <a:srgbClr val="0070C0"/>
                </a:solidFill>
                <a:latin typeface="Arial" pitchFamily="34" charset="0"/>
                <a:cs typeface="Arial" pitchFamily="34" charset="0"/>
              </a:rPr>
              <a:t> </a:t>
            </a:r>
            <a:r>
              <a:rPr lang="en-US" sz="1600" dirty="0" smtClean="0">
                <a:solidFill>
                  <a:srgbClr val="0033CC"/>
                </a:solidFill>
                <a:latin typeface="Arial" pitchFamily="34" charset="0"/>
                <a:cs typeface="Arial" pitchFamily="34" charset="0"/>
              </a:rPr>
              <a:t>(T_LBC), </a:t>
            </a:r>
            <a:r>
              <a:rPr lang="en-US" sz="1600" dirty="0" err="1" smtClean="0">
                <a:solidFill>
                  <a:srgbClr val="000000"/>
                </a:solidFill>
                <a:latin typeface="Arial" pitchFamily="34" charset="0"/>
                <a:cs typeface="Arial" pitchFamily="34" charset="0"/>
              </a:rPr>
              <a:t>allocatable</a:t>
            </a:r>
            <a:r>
              <a:rPr lang="en-US" sz="1600" dirty="0" smtClean="0">
                <a:solidFill>
                  <a:srgbClr val="0070C0"/>
                </a:solidFill>
                <a:latin typeface="Arial" pitchFamily="34" charset="0"/>
                <a:cs typeface="Arial" pitchFamily="34" charset="0"/>
              </a:rPr>
              <a:t> </a:t>
            </a:r>
            <a:r>
              <a:rPr lang="en-US" sz="1600" dirty="0" smtClean="0">
                <a:solidFill>
                  <a:srgbClr val="0033CC"/>
                </a:solidFill>
                <a:latin typeface="Arial" pitchFamily="34" charset="0"/>
                <a:cs typeface="Arial" pitchFamily="34" charset="0"/>
              </a:rPr>
              <a:t>::</a:t>
            </a:r>
            <a:r>
              <a:rPr lang="en-US" sz="1600" dirty="0" smtClean="0">
                <a:solidFill>
                  <a:srgbClr val="0070C0"/>
                </a:solidFill>
                <a:latin typeface="Arial" pitchFamily="34" charset="0"/>
                <a:cs typeface="Arial" pitchFamily="34" charset="0"/>
              </a:rPr>
              <a:t> </a:t>
            </a:r>
            <a:r>
              <a:rPr lang="en-US" sz="1600" dirty="0" smtClean="0">
                <a:solidFill>
                  <a:srgbClr val="FF0000"/>
                </a:solidFill>
                <a:latin typeface="Arial" pitchFamily="34" charset="0"/>
                <a:cs typeface="Arial" pitchFamily="34" charset="0"/>
              </a:rPr>
              <a:t>LBC</a:t>
            </a:r>
            <a:r>
              <a:rPr lang="en-US" sz="1600" dirty="0" smtClean="0">
                <a:solidFill>
                  <a:srgbClr val="0033CC"/>
                </a:solidFill>
                <a:latin typeface="Arial" pitchFamily="34" charset="0"/>
                <a:cs typeface="Arial" pitchFamily="34" charset="0"/>
              </a:rPr>
              <a:t>(:,:,:)</a:t>
            </a:r>
          </a:p>
          <a:p>
            <a:pPr marL="228600" algn="l"/>
            <a:endParaRPr lang="en-US" sz="1600" dirty="0" smtClean="0">
              <a:solidFill>
                <a:srgbClr val="0070C0"/>
              </a:solidFill>
              <a:latin typeface="Arial" pitchFamily="34" charset="0"/>
              <a:cs typeface="Arial" pitchFamily="34" charset="0"/>
            </a:endParaRPr>
          </a:p>
          <a:p>
            <a:pPr marL="228600" algn="l"/>
            <a:r>
              <a:rPr lang="en-US" sz="1600" dirty="0" smtClean="0">
                <a:solidFill>
                  <a:srgbClr val="0033CC"/>
                </a:solidFill>
                <a:latin typeface="Arial" pitchFamily="34" charset="0"/>
                <a:cs typeface="Arial" pitchFamily="34" charset="0"/>
              </a:rPr>
              <a:t>For example, for free-surface gradient boundary conditions we have:</a:t>
            </a:r>
          </a:p>
          <a:p>
            <a:pPr marL="228600" algn="l"/>
            <a:endParaRPr lang="en-US" sz="1600" dirty="0" smtClean="0">
              <a:solidFill>
                <a:srgbClr val="0070C0"/>
              </a:solidFill>
              <a:latin typeface="Arial" pitchFamily="34" charset="0"/>
              <a:cs typeface="Arial" pitchFamily="34" charset="0"/>
            </a:endParaRPr>
          </a:p>
          <a:p>
            <a:pPr marL="228600" algn="l">
              <a:tabLst>
                <a:tab pos="685800" algn="l"/>
                <a:tab pos="1885950" algn="l"/>
              </a:tabLst>
            </a:pPr>
            <a:r>
              <a:rPr lang="en-US" sz="1600" dirty="0" smtClean="0">
                <a:solidFill>
                  <a:srgbClr val="0070C0"/>
                </a:solidFill>
                <a:latin typeface="Arial" pitchFamily="34" charset="0"/>
                <a:cs typeface="Arial" pitchFamily="34" charset="0"/>
              </a:rPr>
              <a:t>	</a:t>
            </a:r>
            <a:r>
              <a:rPr lang="en-US" sz="1600" dirty="0" smtClean="0">
                <a:solidFill>
                  <a:srgbClr val="FF0000"/>
                </a:solidFill>
                <a:latin typeface="Arial" pitchFamily="34" charset="0"/>
                <a:cs typeface="Arial" pitchFamily="34" charset="0"/>
              </a:rPr>
              <a:t>LBC</a:t>
            </a:r>
            <a:r>
              <a:rPr lang="en-US" sz="1600" dirty="0" smtClean="0">
                <a:solidFill>
                  <a:srgbClr val="0033CC"/>
                </a:solidFill>
                <a:latin typeface="Arial" pitchFamily="34" charset="0"/>
                <a:cs typeface="Arial" pitchFamily="34" charset="0"/>
              </a:rPr>
              <a:t>(</a:t>
            </a:r>
            <a:r>
              <a:rPr lang="en-US" sz="1600" dirty="0" err="1" smtClean="0">
                <a:solidFill>
                  <a:srgbClr val="000000"/>
                </a:solidFill>
                <a:latin typeface="Arial" pitchFamily="34" charset="0"/>
                <a:cs typeface="Arial" pitchFamily="34" charset="0"/>
              </a:rPr>
              <a:t>iwest</a:t>
            </a:r>
            <a:r>
              <a:rPr lang="en-US" sz="1600" dirty="0" smtClean="0">
                <a:solidFill>
                  <a:srgbClr val="0033CC"/>
                </a:solidFill>
                <a:latin typeface="Arial" pitchFamily="34" charset="0"/>
                <a:cs typeface="Arial" pitchFamily="34" charset="0"/>
              </a:rPr>
              <a:t>,</a:t>
            </a:r>
            <a:r>
              <a:rPr lang="en-US" sz="1600" dirty="0" smtClean="0">
                <a:solidFill>
                  <a:srgbClr val="0070C0"/>
                </a:solidFill>
                <a:latin typeface="Arial" pitchFamily="34" charset="0"/>
                <a:cs typeface="Arial" pitchFamily="34" charset="0"/>
              </a:rPr>
              <a:t>	</a:t>
            </a:r>
            <a:r>
              <a:rPr lang="en-US" sz="1600" dirty="0" err="1" smtClean="0">
                <a:solidFill>
                  <a:srgbClr val="000000"/>
                </a:solidFill>
                <a:latin typeface="Arial" pitchFamily="34" charset="0"/>
                <a:cs typeface="Arial" pitchFamily="34" charset="0"/>
              </a:rPr>
              <a:t>isFsur</a:t>
            </a:r>
            <a:r>
              <a:rPr lang="en-US" sz="1600" dirty="0" smtClean="0">
                <a:solidFill>
                  <a:srgbClr val="0033CC"/>
                </a:solidFill>
                <a:latin typeface="Arial" pitchFamily="34" charset="0"/>
                <a:cs typeface="Arial" pitchFamily="34" charset="0"/>
              </a:rPr>
              <a:t>, </a:t>
            </a:r>
            <a:r>
              <a:rPr lang="en-US" sz="1600" dirty="0" err="1" smtClean="0">
                <a:solidFill>
                  <a:srgbClr val="000000"/>
                </a:solidFill>
                <a:latin typeface="Arial" pitchFamily="34" charset="0"/>
                <a:cs typeface="Arial" pitchFamily="34" charset="0"/>
              </a:rPr>
              <a:t>ng</a:t>
            </a:r>
            <a:r>
              <a:rPr lang="en-US" sz="1600" dirty="0" smtClean="0">
                <a:solidFill>
                  <a:srgbClr val="0033CC"/>
                </a:solidFill>
                <a:latin typeface="Arial" pitchFamily="34" charset="0"/>
                <a:cs typeface="Arial" pitchFamily="34" charset="0"/>
              </a:rPr>
              <a:t>) %</a:t>
            </a:r>
            <a:r>
              <a:rPr lang="en-US" sz="1600" dirty="0" smtClean="0">
                <a:solidFill>
                  <a:srgbClr val="0070C0"/>
                </a:solidFill>
                <a:latin typeface="Arial" pitchFamily="34" charset="0"/>
                <a:cs typeface="Arial" pitchFamily="34" charset="0"/>
              </a:rPr>
              <a:t> </a:t>
            </a:r>
            <a:r>
              <a:rPr lang="en-US" sz="1600" dirty="0" smtClean="0">
                <a:solidFill>
                  <a:srgbClr val="FF0000"/>
                </a:solidFill>
                <a:latin typeface="Arial" pitchFamily="34" charset="0"/>
                <a:cs typeface="Arial" pitchFamily="34" charset="0"/>
              </a:rPr>
              <a:t>gradient</a:t>
            </a:r>
          </a:p>
          <a:p>
            <a:pPr marL="228600" algn="l">
              <a:tabLst>
                <a:tab pos="685800" algn="l"/>
                <a:tab pos="1885950" algn="l"/>
              </a:tabLst>
            </a:pPr>
            <a:r>
              <a:rPr lang="en-US" sz="1600" dirty="0" smtClean="0">
                <a:solidFill>
                  <a:srgbClr val="0070C0"/>
                </a:solidFill>
                <a:latin typeface="Arial" pitchFamily="34" charset="0"/>
                <a:cs typeface="Arial" pitchFamily="34" charset="0"/>
              </a:rPr>
              <a:t>	</a:t>
            </a:r>
            <a:r>
              <a:rPr lang="en-US" sz="1600" dirty="0" smtClean="0">
                <a:solidFill>
                  <a:srgbClr val="FF0000"/>
                </a:solidFill>
                <a:latin typeface="Arial" pitchFamily="34" charset="0"/>
                <a:cs typeface="Arial" pitchFamily="34" charset="0"/>
              </a:rPr>
              <a:t>LBC</a:t>
            </a:r>
            <a:r>
              <a:rPr lang="en-US" sz="1600" dirty="0" smtClean="0">
                <a:solidFill>
                  <a:srgbClr val="0033CC"/>
                </a:solidFill>
                <a:latin typeface="Arial" pitchFamily="34" charset="0"/>
                <a:cs typeface="Arial" pitchFamily="34" charset="0"/>
              </a:rPr>
              <a:t>(</a:t>
            </a:r>
            <a:r>
              <a:rPr lang="en-US" sz="1600" dirty="0" err="1" smtClean="0">
                <a:solidFill>
                  <a:srgbClr val="000000"/>
                </a:solidFill>
                <a:latin typeface="Arial" pitchFamily="34" charset="0"/>
                <a:cs typeface="Arial" pitchFamily="34" charset="0"/>
              </a:rPr>
              <a:t>ieast</a:t>
            </a:r>
            <a:r>
              <a:rPr lang="en-US" sz="1600" dirty="0" smtClean="0">
                <a:solidFill>
                  <a:srgbClr val="0033CC"/>
                </a:solidFill>
                <a:latin typeface="Arial" pitchFamily="34" charset="0"/>
                <a:cs typeface="Arial" pitchFamily="34" charset="0"/>
              </a:rPr>
              <a:t>,</a:t>
            </a:r>
            <a:r>
              <a:rPr lang="en-US" sz="1600" dirty="0" smtClean="0">
                <a:solidFill>
                  <a:srgbClr val="0070C0"/>
                </a:solidFill>
                <a:latin typeface="Arial" pitchFamily="34" charset="0"/>
                <a:cs typeface="Arial" pitchFamily="34" charset="0"/>
              </a:rPr>
              <a:t>	</a:t>
            </a:r>
            <a:r>
              <a:rPr lang="en-US" sz="1600" dirty="0" err="1" smtClean="0">
                <a:solidFill>
                  <a:srgbClr val="000000"/>
                </a:solidFill>
                <a:latin typeface="Arial" pitchFamily="34" charset="0"/>
                <a:cs typeface="Arial" pitchFamily="34" charset="0"/>
              </a:rPr>
              <a:t>isFsur</a:t>
            </a:r>
            <a:r>
              <a:rPr lang="en-US" sz="1600" dirty="0" smtClean="0">
                <a:solidFill>
                  <a:srgbClr val="0033CC"/>
                </a:solidFill>
                <a:latin typeface="Arial" pitchFamily="34" charset="0"/>
                <a:cs typeface="Arial" pitchFamily="34" charset="0"/>
              </a:rPr>
              <a:t>,</a:t>
            </a:r>
            <a:r>
              <a:rPr lang="en-US" sz="1600" dirty="0" smtClean="0">
                <a:solidFill>
                  <a:srgbClr val="0070C0"/>
                </a:solidFill>
                <a:latin typeface="Arial" pitchFamily="34" charset="0"/>
                <a:cs typeface="Arial" pitchFamily="34" charset="0"/>
              </a:rPr>
              <a:t> </a:t>
            </a:r>
            <a:r>
              <a:rPr lang="en-US" sz="1600" dirty="0" err="1" smtClean="0">
                <a:solidFill>
                  <a:srgbClr val="000000"/>
                </a:solidFill>
                <a:latin typeface="Arial" pitchFamily="34" charset="0"/>
                <a:cs typeface="Arial" pitchFamily="34" charset="0"/>
              </a:rPr>
              <a:t>ng</a:t>
            </a:r>
            <a:r>
              <a:rPr lang="en-US" sz="1600" dirty="0" smtClean="0">
                <a:solidFill>
                  <a:srgbClr val="0033CC"/>
                </a:solidFill>
                <a:latin typeface="Arial" pitchFamily="34" charset="0"/>
                <a:cs typeface="Arial" pitchFamily="34" charset="0"/>
              </a:rPr>
              <a:t>) % </a:t>
            </a:r>
            <a:r>
              <a:rPr lang="en-US" sz="1600" dirty="0" smtClean="0">
                <a:solidFill>
                  <a:srgbClr val="FF0000"/>
                </a:solidFill>
                <a:latin typeface="Arial" pitchFamily="34" charset="0"/>
                <a:cs typeface="Arial" pitchFamily="34" charset="0"/>
              </a:rPr>
              <a:t>gradient</a:t>
            </a:r>
          </a:p>
          <a:p>
            <a:pPr marL="228600" algn="l">
              <a:tabLst>
                <a:tab pos="685800" algn="l"/>
                <a:tab pos="1885950" algn="l"/>
              </a:tabLst>
            </a:pPr>
            <a:r>
              <a:rPr lang="en-US" sz="1600" dirty="0" smtClean="0">
                <a:solidFill>
                  <a:srgbClr val="0070C0"/>
                </a:solidFill>
                <a:latin typeface="Arial" pitchFamily="34" charset="0"/>
                <a:cs typeface="Arial" pitchFamily="34" charset="0"/>
              </a:rPr>
              <a:t>	</a:t>
            </a:r>
            <a:r>
              <a:rPr lang="en-US" sz="1600" dirty="0" smtClean="0">
                <a:solidFill>
                  <a:srgbClr val="FF0000"/>
                </a:solidFill>
                <a:latin typeface="Arial" pitchFamily="34" charset="0"/>
                <a:cs typeface="Arial" pitchFamily="34" charset="0"/>
              </a:rPr>
              <a:t>LBC</a:t>
            </a:r>
            <a:r>
              <a:rPr lang="en-US" sz="1600" dirty="0" smtClean="0">
                <a:solidFill>
                  <a:srgbClr val="0033CC"/>
                </a:solidFill>
                <a:latin typeface="Arial" pitchFamily="34" charset="0"/>
                <a:cs typeface="Arial" pitchFamily="34" charset="0"/>
              </a:rPr>
              <a:t>(</a:t>
            </a:r>
            <a:r>
              <a:rPr lang="en-US" sz="1600" dirty="0" err="1" smtClean="0">
                <a:solidFill>
                  <a:srgbClr val="000000"/>
                </a:solidFill>
                <a:latin typeface="Arial" pitchFamily="34" charset="0"/>
                <a:cs typeface="Arial" pitchFamily="34" charset="0"/>
              </a:rPr>
              <a:t>isouth</a:t>
            </a:r>
            <a:r>
              <a:rPr lang="en-US" sz="1600" dirty="0" smtClean="0">
                <a:solidFill>
                  <a:srgbClr val="0033CC"/>
                </a:solidFill>
                <a:latin typeface="Arial" pitchFamily="34" charset="0"/>
                <a:cs typeface="Arial" pitchFamily="34" charset="0"/>
              </a:rPr>
              <a:t>,</a:t>
            </a:r>
            <a:r>
              <a:rPr lang="en-US" sz="1600" dirty="0" smtClean="0">
                <a:solidFill>
                  <a:srgbClr val="0070C0"/>
                </a:solidFill>
                <a:latin typeface="Arial" pitchFamily="34" charset="0"/>
                <a:cs typeface="Arial" pitchFamily="34" charset="0"/>
              </a:rPr>
              <a:t>	</a:t>
            </a:r>
            <a:r>
              <a:rPr lang="en-US" sz="1600" dirty="0" err="1" smtClean="0">
                <a:solidFill>
                  <a:srgbClr val="000000"/>
                </a:solidFill>
                <a:latin typeface="Arial" pitchFamily="34" charset="0"/>
                <a:cs typeface="Arial" pitchFamily="34" charset="0"/>
              </a:rPr>
              <a:t>isFsur</a:t>
            </a:r>
            <a:r>
              <a:rPr lang="en-US" sz="1600" dirty="0" smtClean="0">
                <a:solidFill>
                  <a:srgbClr val="0033CC"/>
                </a:solidFill>
                <a:latin typeface="Arial" pitchFamily="34" charset="0"/>
                <a:cs typeface="Arial" pitchFamily="34" charset="0"/>
              </a:rPr>
              <a:t>,</a:t>
            </a:r>
            <a:r>
              <a:rPr lang="en-US" sz="1600" dirty="0" smtClean="0">
                <a:solidFill>
                  <a:srgbClr val="0070C0"/>
                </a:solidFill>
                <a:latin typeface="Arial" pitchFamily="34" charset="0"/>
                <a:cs typeface="Arial" pitchFamily="34" charset="0"/>
              </a:rPr>
              <a:t> </a:t>
            </a:r>
            <a:r>
              <a:rPr lang="en-US" sz="1600" dirty="0" err="1" smtClean="0">
                <a:solidFill>
                  <a:srgbClr val="000000"/>
                </a:solidFill>
                <a:latin typeface="Arial" pitchFamily="34" charset="0"/>
                <a:cs typeface="Arial" pitchFamily="34" charset="0"/>
              </a:rPr>
              <a:t>ng</a:t>
            </a:r>
            <a:r>
              <a:rPr lang="en-US" sz="1600" dirty="0" smtClean="0">
                <a:solidFill>
                  <a:srgbClr val="0033CC"/>
                </a:solidFill>
                <a:latin typeface="Arial" pitchFamily="34" charset="0"/>
                <a:cs typeface="Arial" pitchFamily="34" charset="0"/>
              </a:rPr>
              <a:t>) % </a:t>
            </a:r>
            <a:r>
              <a:rPr lang="en-US" sz="1600" dirty="0" smtClean="0">
                <a:solidFill>
                  <a:srgbClr val="FF0000"/>
                </a:solidFill>
                <a:latin typeface="Arial" pitchFamily="34" charset="0"/>
                <a:cs typeface="Arial" pitchFamily="34" charset="0"/>
              </a:rPr>
              <a:t>gradient</a:t>
            </a:r>
          </a:p>
          <a:p>
            <a:pPr marL="228600" algn="l">
              <a:tabLst>
                <a:tab pos="685800" algn="l"/>
                <a:tab pos="1885950" algn="l"/>
              </a:tabLst>
            </a:pPr>
            <a:r>
              <a:rPr lang="en-US" sz="1600" dirty="0" smtClean="0">
                <a:solidFill>
                  <a:srgbClr val="0070C0"/>
                </a:solidFill>
                <a:latin typeface="Arial" pitchFamily="34" charset="0"/>
                <a:cs typeface="Arial" pitchFamily="34" charset="0"/>
              </a:rPr>
              <a:t>	</a:t>
            </a:r>
            <a:r>
              <a:rPr lang="en-US" sz="1600" dirty="0" smtClean="0">
                <a:solidFill>
                  <a:srgbClr val="FF0000"/>
                </a:solidFill>
                <a:latin typeface="Arial" pitchFamily="34" charset="0"/>
                <a:cs typeface="Arial" pitchFamily="34" charset="0"/>
              </a:rPr>
              <a:t>LBC</a:t>
            </a:r>
            <a:r>
              <a:rPr lang="en-US" sz="1600" dirty="0" smtClean="0">
                <a:solidFill>
                  <a:srgbClr val="0033CC"/>
                </a:solidFill>
                <a:latin typeface="Arial" pitchFamily="34" charset="0"/>
                <a:cs typeface="Arial" pitchFamily="34" charset="0"/>
              </a:rPr>
              <a:t>(</a:t>
            </a:r>
            <a:r>
              <a:rPr lang="en-US" sz="1600" dirty="0" err="1" smtClean="0">
                <a:solidFill>
                  <a:srgbClr val="000000"/>
                </a:solidFill>
                <a:latin typeface="Arial" pitchFamily="34" charset="0"/>
                <a:cs typeface="Arial" pitchFamily="34" charset="0"/>
              </a:rPr>
              <a:t>inorth</a:t>
            </a:r>
            <a:r>
              <a:rPr lang="en-US" sz="1600" dirty="0" smtClean="0">
                <a:solidFill>
                  <a:srgbClr val="0033CC"/>
                </a:solidFill>
                <a:latin typeface="Arial" pitchFamily="34" charset="0"/>
                <a:cs typeface="Arial" pitchFamily="34" charset="0"/>
              </a:rPr>
              <a:t>,</a:t>
            </a:r>
            <a:r>
              <a:rPr lang="en-US" sz="1600" dirty="0" smtClean="0">
                <a:solidFill>
                  <a:srgbClr val="0070C0"/>
                </a:solidFill>
                <a:latin typeface="Arial" pitchFamily="34" charset="0"/>
                <a:cs typeface="Arial" pitchFamily="34" charset="0"/>
              </a:rPr>
              <a:t>	</a:t>
            </a:r>
            <a:r>
              <a:rPr lang="en-US" sz="1600" dirty="0" err="1" smtClean="0">
                <a:solidFill>
                  <a:srgbClr val="000000"/>
                </a:solidFill>
                <a:latin typeface="Arial" pitchFamily="34" charset="0"/>
                <a:cs typeface="Arial" pitchFamily="34" charset="0"/>
              </a:rPr>
              <a:t>isFsur</a:t>
            </a:r>
            <a:r>
              <a:rPr lang="en-US" sz="1600" dirty="0" smtClean="0">
                <a:solidFill>
                  <a:srgbClr val="0033CC"/>
                </a:solidFill>
                <a:latin typeface="Arial" pitchFamily="34" charset="0"/>
                <a:cs typeface="Arial" pitchFamily="34" charset="0"/>
              </a:rPr>
              <a:t>,</a:t>
            </a:r>
            <a:r>
              <a:rPr lang="en-US" sz="1600" dirty="0" smtClean="0">
                <a:solidFill>
                  <a:srgbClr val="0070C0"/>
                </a:solidFill>
                <a:latin typeface="Arial" pitchFamily="34" charset="0"/>
                <a:cs typeface="Arial" pitchFamily="34" charset="0"/>
              </a:rPr>
              <a:t> </a:t>
            </a:r>
            <a:r>
              <a:rPr lang="en-US" sz="1600" dirty="0" err="1" smtClean="0">
                <a:solidFill>
                  <a:srgbClr val="000000"/>
                </a:solidFill>
                <a:latin typeface="Arial" pitchFamily="34" charset="0"/>
                <a:cs typeface="Arial" pitchFamily="34" charset="0"/>
              </a:rPr>
              <a:t>ng</a:t>
            </a:r>
            <a:r>
              <a:rPr lang="en-US" sz="1600" dirty="0" smtClean="0">
                <a:solidFill>
                  <a:srgbClr val="0033CC"/>
                </a:solidFill>
                <a:latin typeface="Arial" pitchFamily="34" charset="0"/>
                <a:cs typeface="Arial" pitchFamily="34" charset="0"/>
              </a:rPr>
              <a:t>) %</a:t>
            </a:r>
            <a:r>
              <a:rPr lang="en-US" sz="1600" dirty="0" smtClean="0">
                <a:solidFill>
                  <a:srgbClr val="0070C0"/>
                </a:solidFill>
                <a:latin typeface="Arial" pitchFamily="34" charset="0"/>
                <a:cs typeface="Arial" pitchFamily="34" charset="0"/>
              </a:rPr>
              <a:t> </a:t>
            </a:r>
            <a:r>
              <a:rPr lang="en-US" sz="1600" dirty="0" smtClean="0">
                <a:solidFill>
                  <a:srgbClr val="FF0000"/>
                </a:solidFill>
                <a:latin typeface="Arial" pitchFamily="34" charset="0"/>
                <a:cs typeface="Arial" pitchFamily="34" charset="0"/>
              </a:rPr>
              <a:t>gradient</a:t>
            </a:r>
            <a:endParaRPr lang="en-US" sz="1600" dirty="0">
              <a:solidFill>
                <a:srgbClr val="FF0000"/>
              </a:solidFill>
              <a:latin typeface="Arial" pitchFamily="34" charset="0"/>
              <a:cs typeface="Arial" pitchFamily="34"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1447800" y="4151925"/>
            <a:ext cx="3276600" cy="191475"/>
          </a:xfrm>
          <a:prstGeom prst="rect">
            <a:avLst/>
          </a:prstGeom>
          <a:solidFill>
            <a:schemeClr val="accent1">
              <a:lumMod val="60000"/>
              <a:lumOff val="4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900" b="1" i="0" u="none" strike="noStrike" cap="none" normalizeH="0" baseline="0" smtClean="0">
              <a:ln>
                <a:noFill/>
              </a:ln>
              <a:solidFill>
                <a:schemeClr val="tx1"/>
              </a:solidFill>
              <a:effectLst/>
              <a:latin typeface="Lucida Console" pitchFamily="49" charset="0"/>
            </a:endParaRPr>
          </a:p>
        </p:txBody>
      </p:sp>
      <p:sp>
        <p:nvSpPr>
          <p:cNvPr id="6" name="Rectangle 5"/>
          <p:cNvSpPr/>
          <p:nvPr/>
        </p:nvSpPr>
        <p:spPr bwMode="auto">
          <a:xfrm>
            <a:off x="1447800" y="4609125"/>
            <a:ext cx="685800" cy="191475"/>
          </a:xfrm>
          <a:prstGeom prst="rect">
            <a:avLst/>
          </a:prstGeom>
          <a:solidFill>
            <a:schemeClr val="accent1">
              <a:lumMod val="60000"/>
              <a:lumOff val="4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900" b="1" i="0" u="none" strike="noStrike" cap="none" normalizeH="0" baseline="0" smtClean="0">
              <a:ln>
                <a:noFill/>
              </a:ln>
              <a:solidFill>
                <a:schemeClr val="tx1"/>
              </a:solidFill>
              <a:effectLst/>
              <a:latin typeface="Lucida Console" pitchFamily="49" charset="0"/>
            </a:endParaRPr>
          </a:p>
        </p:txBody>
      </p:sp>
      <p:sp>
        <p:nvSpPr>
          <p:cNvPr id="112" name="TextBox 111"/>
          <p:cNvSpPr txBox="1"/>
          <p:nvPr/>
        </p:nvSpPr>
        <p:spPr>
          <a:xfrm>
            <a:off x="0" y="914400"/>
            <a:ext cx="9144000" cy="5047536"/>
          </a:xfrm>
          <a:prstGeom prst="rect">
            <a:avLst/>
          </a:prstGeom>
          <a:noFill/>
        </p:spPr>
        <p:txBody>
          <a:bodyPr wrap="square" rtlCol="0">
            <a:spAutoFit/>
          </a:bodyPr>
          <a:lstStyle/>
          <a:p>
            <a:pPr marL="228600" algn="l">
              <a:tabLst>
                <a:tab pos="685800" algn="l"/>
                <a:tab pos="1143000" algn="l"/>
                <a:tab pos="1485900" algn="l"/>
                <a:tab pos="1828800" algn="l"/>
                <a:tab pos="2057400" algn="l"/>
              </a:tabLst>
            </a:pP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For Example, in </a:t>
            </a:r>
            <a:r>
              <a:rPr lang="en-US" sz="1400" dirty="0" err="1" smtClean="0">
                <a:solidFill>
                  <a:srgbClr val="000000"/>
                </a:solidFill>
                <a:latin typeface="Arial" pitchFamily="34" charset="0"/>
                <a:cs typeface="Arial" pitchFamily="34" charset="0"/>
              </a:rPr>
              <a:t>zetabc.F</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the western boundary conditions are:</a:t>
            </a:r>
          </a:p>
          <a:p>
            <a:pPr marL="228600" algn="l">
              <a:tabLst>
                <a:tab pos="685800" algn="l"/>
                <a:tab pos="1143000" algn="l"/>
                <a:tab pos="1485900" algn="l"/>
                <a:tab pos="1828800" algn="l"/>
                <a:tab pos="2057400" algn="l"/>
              </a:tabLst>
            </a:pPr>
            <a:endParaRPr lang="en-US" sz="1400" dirty="0" smtClean="0">
              <a:solidFill>
                <a:srgbClr val="0070C0"/>
              </a:solidFill>
              <a:latin typeface="Arial" pitchFamily="34" charset="0"/>
              <a:cs typeface="Arial" pitchFamily="34" charset="0"/>
            </a:endParaRPr>
          </a:p>
          <a:p>
            <a:pPr marL="228600" algn="l">
              <a:tabLst>
                <a:tab pos="685800" algn="l"/>
                <a:tab pos="914400" algn="l"/>
                <a:tab pos="1143000" algn="l"/>
                <a:tab pos="1371600" algn="l"/>
                <a:tab pos="1600200" algn="l"/>
              </a:tabLst>
            </a:pP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IF (</a:t>
            </a:r>
            <a:r>
              <a:rPr lang="en-US" sz="1400" dirty="0" smtClean="0">
                <a:solidFill>
                  <a:srgbClr val="0070C0"/>
                </a:solidFill>
                <a:latin typeface="Arial" pitchFamily="34" charset="0"/>
                <a:cs typeface="Arial" pitchFamily="34" charset="0"/>
              </a:rPr>
              <a:t> </a:t>
            </a:r>
            <a:r>
              <a:rPr lang="en-US" sz="1400" dirty="0" smtClean="0">
                <a:solidFill>
                  <a:srgbClr val="FF0000"/>
                </a:solidFill>
                <a:latin typeface="Arial" pitchFamily="34" charset="0"/>
                <a:cs typeface="Arial" pitchFamily="34" charset="0"/>
              </a:rPr>
              <a:t>DOMAIN</a:t>
            </a:r>
            <a:r>
              <a:rPr lang="en-US" sz="1400" dirty="0" smtClean="0">
                <a:solidFill>
                  <a:srgbClr val="00000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a:t>
            </a:r>
            <a:r>
              <a:rPr lang="en-US" sz="1400" dirty="0" err="1" smtClean="0">
                <a:solidFill>
                  <a:srgbClr val="000000"/>
                </a:solidFill>
                <a:latin typeface="Arial" pitchFamily="34" charset="0"/>
                <a:cs typeface="Arial" pitchFamily="34" charset="0"/>
              </a:rPr>
              <a:t>ng</a:t>
            </a:r>
            <a:r>
              <a:rPr lang="en-US" sz="1400" dirty="0" smtClean="0">
                <a:solidFill>
                  <a:srgbClr val="0033CC"/>
                </a:solidFill>
                <a:latin typeface="Arial" pitchFamily="34" charset="0"/>
                <a:cs typeface="Arial" pitchFamily="34" charset="0"/>
              </a:rPr>
              <a:t>) %</a:t>
            </a:r>
            <a:r>
              <a:rPr lang="en-US" sz="1400" dirty="0" smtClean="0">
                <a:solidFill>
                  <a:srgbClr val="0070C0"/>
                </a:solidFill>
                <a:latin typeface="Arial" pitchFamily="34" charset="0"/>
                <a:cs typeface="Arial" pitchFamily="34" charset="0"/>
              </a:rPr>
              <a:t> </a:t>
            </a:r>
            <a:r>
              <a:rPr lang="en-US" sz="1400" dirty="0" err="1" smtClean="0">
                <a:solidFill>
                  <a:srgbClr val="FF0000"/>
                </a:solidFill>
                <a:latin typeface="Arial" pitchFamily="34" charset="0"/>
                <a:cs typeface="Arial" pitchFamily="34" charset="0"/>
              </a:rPr>
              <a:t>Western_Edge</a:t>
            </a:r>
            <a:r>
              <a:rPr lang="en-US" sz="1400" dirty="0" smtClean="0">
                <a:solidFill>
                  <a:srgbClr val="0033CC"/>
                </a:solidFill>
                <a:latin typeface="Arial" pitchFamily="34" charset="0"/>
                <a:cs typeface="Arial" pitchFamily="34" charset="0"/>
              </a:rPr>
              <a:t>(</a:t>
            </a:r>
            <a:r>
              <a:rPr lang="en-US" sz="1400" dirty="0" smtClean="0">
                <a:solidFill>
                  <a:srgbClr val="000000"/>
                </a:solidFill>
                <a:latin typeface="Arial" pitchFamily="34" charset="0"/>
                <a:cs typeface="Arial" pitchFamily="34" charset="0"/>
              </a:rPr>
              <a:t>tile</a:t>
            </a:r>
            <a:r>
              <a:rPr lang="en-US" sz="1400" dirty="0" smtClean="0">
                <a:solidFill>
                  <a:srgbClr val="0033CC"/>
                </a:solidFill>
                <a:latin typeface="Arial" pitchFamily="34" charset="0"/>
                <a:cs typeface="Arial" pitchFamily="34" charset="0"/>
              </a:rPr>
              <a:t>) ) THEN</a:t>
            </a:r>
          </a:p>
          <a:p>
            <a:pPr marL="228600" algn="l">
              <a:tabLst>
                <a:tab pos="685800" algn="l"/>
                <a:tab pos="914400" algn="l"/>
                <a:tab pos="1143000" algn="l"/>
                <a:tab pos="1371600" algn="l"/>
                <a:tab pos="1600200" algn="l"/>
              </a:tabLst>
            </a:pPr>
            <a:endParaRPr lang="en-US" sz="1400" dirty="0" smtClean="0">
              <a:solidFill>
                <a:srgbClr val="0070C0"/>
              </a:solidFill>
              <a:latin typeface="Arial" pitchFamily="34" charset="0"/>
              <a:cs typeface="Arial" pitchFamily="34" charset="0"/>
            </a:endParaRPr>
          </a:p>
          <a:p>
            <a:pPr marL="228600" algn="l">
              <a:tabLst>
                <a:tab pos="685800" algn="l"/>
                <a:tab pos="914400" algn="l"/>
                <a:tab pos="1143000" algn="l"/>
                <a:tab pos="1371600" algn="l"/>
                <a:tab pos="1600200" algn="l"/>
              </a:tabLst>
            </a:pP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IF (</a:t>
            </a:r>
            <a:r>
              <a:rPr lang="en-US" sz="1400" dirty="0" smtClean="0">
                <a:solidFill>
                  <a:srgbClr val="0070C0"/>
                </a:solidFill>
                <a:latin typeface="Arial" pitchFamily="34" charset="0"/>
                <a:cs typeface="Arial" pitchFamily="34" charset="0"/>
              </a:rPr>
              <a:t> </a:t>
            </a:r>
            <a:r>
              <a:rPr lang="en-US" sz="1400" dirty="0" smtClean="0">
                <a:solidFill>
                  <a:srgbClr val="FF0000"/>
                </a:solidFill>
                <a:latin typeface="Arial" pitchFamily="34" charset="0"/>
                <a:cs typeface="Arial" pitchFamily="34" charset="0"/>
              </a:rPr>
              <a:t>LBC </a:t>
            </a:r>
            <a:r>
              <a:rPr lang="en-US" sz="1400" dirty="0" smtClean="0">
                <a:solidFill>
                  <a:srgbClr val="0033CC"/>
                </a:solidFill>
                <a:latin typeface="Arial" pitchFamily="34" charset="0"/>
                <a:cs typeface="Arial" pitchFamily="34" charset="0"/>
              </a:rPr>
              <a:t>(</a:t>
            </a:r>
            <a:r>
              <a:rPr lang="en-US" sz="1400" dirty="0" err="1" smtClean="0">
                <a:solidFill>
                  <a:srgbClr val="000000"/>
                </a:solidFill>
                <a:latin typeface="Arial" pitchFamily="34" charset="0"/>
                <a:cs typeface="Arial" pitchFamily="34" charset="0"/>
              </a:rPr>
              <a:t>iwest</a:t>
            </a:r>
            <a:r>
              <a:rPr lang="en-US" sz="1400" dirty="0" smtClean="0">
                <a:solidFill>
                  <a:srgbClr val="0033CC"/>
                </a:solidFill>
                <a:latin typeface="Arial" pitchFamily="34" charset="0"/>
                <a:cs typeface="Arial" pitchFamily="34" charset="0"/>
              </a:rPr>
              <a:t>,</a:t>
            </a:r>
            <a:r>
              <a:rPr lang="en-US" sz="1400" dirty="0" smtClean="0">
                <a:solidFill>
                  <a:srgbClr val="0070C0"/>
                </a:solidFill>
                <a:latin typeface="Arial" pitchFamily="34" charset="0"/>
                <a:cs typeface="Arial" pitchFamily="34" charset="0"/>
              </a:rPr>
              <a:t> </a:t>
            </a:r>
            <a:r>
              <a:rPr lang="en-US" sz="1400" dirty="0" err="1" smtClean="0">
                <a:solidFill>
                  <a:srgbClr val="000000"/>
                </a:solidFill>
                <a:latin typeface="Arial" pitchFamily="34" charset="0"/>
                <a:cs typeface="Arial" pitchFamily="34" charset="0"/>
              </a:rPr>
              <a:t>isFsur</a:t>
            </a:r>
            <a:r>
              <a:rPr lang="en-US" sz="1400" dirty="0" smtClean="0">
                <a:solidFill>
                  <a:srgbClr val="0033CC"/>
                </a:solidFill>
                <a:latin typeface="Arial" pitchFamily="34" charset="0"/>
                <a:cs typeface="Arial" pitchFamily="34" charset="0"/>
              </a:rPr>
              <a:t>, </a:t>
            </a:r>
            <a:r>
              <a:rPr lang="en-US" sz="1400" dirty="0" err="1" smtClean="0">
                <a:solidFill>
                  <a:srgbClr val="000000"/>
                </a:solidFill>
                <a:latin typeface="Arial" pitchFamily="34" charset="0"/>
                <a:cs typeface="Arial" pitchFamily="34" charset="0"/>
              </a:rPr>
              <a:t>ng</a:t>
            </a:r>
            <a:r>
              <a:rPr lang="en-US" sz="1400" dirty="0" smtClean="0">
                <a:solidFill>
                  <a:srgbClr val="0033CC"/>
                </a:solidFill>
                <a:latin typeface="Arial" pitchFamily="34" charset="0"/>
                <a:cs typeface="Arial" pitchFamily="34" charset="0"/>
              </a:rPr>
              <a:t>) % </a:t>
            </a:r>
            <a:r>
              <a:rPr lang="en-US" sz="1400" dirty="0" smtClean="0">
                <a:solidFill>
                  <a:srgbClr val="FF0000"/>
                </a:solidFill>
                <a:latin typeface="Arial" pitchFamily="34" charset="0"/>
                <a:cs typeface="Arial" pitchFamily="34" charset="0"/>
              </a:rPr>
              <a:t>radiation</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 THEN</a:t>
            </a:r>
          </a:p>
          <a:p>
            <a:pPr marL="228600" algn="l">
              <a:tabLst>
                <a:tab pos="685800" algn="l"/>
                <a:tab pos="914400" algn="l"/>
                <a:tab pos="1143000" algn="l"/>
                <a:tab pos="1371600" algn="l"/>
                <a:tab pos="1600200" algn="l"/>
              </a:tabLst>
            </a:pPr>
            <a:r>
              <a:rPr lang="en-US" sz="1400" dirty="0" smtClean="0">
                <a:solidFill>
                  <a:srgbClr val="0070C0"/>
                </a:solidFill>
                <a:latin typeface="Arial" pitchFamily="34" charset="0"/>
                <a:cs typeface="Arial" pitchFamily="34" charset="0"/>
              </a:rPr>
              <a:t>			</a:t>
            </a:r>
            <a:r>
              <a:rPr lang="en-US" sz="1400" dirty="0" smtClean="0">
                <a:solidFill>
                  <a:srgbClr val="000000"/>
                </a:solidFill>
                <a:latin typeface="Arial" pitchFamily="34" charset="0"/>
                <a:cs typeface="Arial" pitchFamily="34" charset="0"/>
              </a:rPr>
              <a:t>…</a:t>
            </a:r>
          </a:p>
          <a:p>
            <a:pPr marL="228600" algn="l">
              <a:tabLst>
                <a:tab pos="685800" algn="l"/>
                <a:tab pos="914400" algn="l"/>
                <a:tab pos="1143000" algn="l"/>
                <a:tab pos="1371600" algn="l"/>
                <a:tab pos="1600200" algn="l"/>
              </a:tabLst>
            </a:pP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ELSE  IF ( </a:t>
            </a:r>
            <a:r>
              <a:rPr lang="en-US" sz="1400" dirty="0" smtClean="0">
                <a:solidFill>
                  <a:srgbClr val="FF0000"/>
                </a:solidFill>
                <a:latin typeface="Arial" pitchFamily="34" charset="0"/>
                <a:cs typeface="Arial" pitchFamily="34" charset="0"/>
              </a:rPr>
              <a:t>LBC </a:t>
            </a:r>
            <a:r>
              <a:rPr lang="en-US" sz="1400" dirty="0" smtClean="0">
                <a:solidFill>
                  <a:srgbClr val="0033CC"/>
                </a:solidFill>
                <a:latin typeface="Arial" pitchFamily="34" charset="0"/>
                <a:cs typeface="Arial" pitchFamily="34" charset="0"/>
              </a:rPr>
              <a:t>(</a:t>
            </a:r>
            <a:r>
              <a:rPr lang="en-US" sz="1400" dirty="0" err="1" smtClean="0">
                <a:solidFill>
                  <a:srgbClr val="000000"/>
                </a:solidFill>
                <a:latin typeface="Arial" pitchFamily="34" charset="0"/>
                <a:cs typeface="Arial" pitchFamily="34" charset="0"/>
              </a:rPr>
              <a:t>iwest</a:t>
            </a:r>
            <a:r>
              <a:rPr lang="en-US" sz="1400" dirty="0" smtClean="0">
                <a:solidFill>
                  <a:srgbClr val="0033CC"/>
                </a:solidFill>
                <a:latin typeface="Arial" pitchFamily="34" charset="0"/>
                <a:cs typeface="Arial" pitchFamily="34" charset="0"/>
              </a:rPr>
              <a:t>, </a:t>
            </a:r>
            <a:r>
              <a:rPr lang="en-US" sz="1400" dirty="0" err="1" smtClean="0">
                <a:solidFill>
                  <a:srgbClr val="000000"/>
                </a:solidFill>
                <a:latin typeface="Arial" pitchFamily="34" charset="0"/>
                <a:cs typeface="Arial" pitchFamily="34" charset="0"/>
              </a:rPr>
              <a:t>isFsur</a:t>
            </a:r>
            <a:r>
              <a:rPr lang="en-US" sz="1400" dirty="0" smtClean="0">
                <a:solidFill>
                  <a:srgbClr val="0033CC"/>
                </a:solidFill>
                <a:latin typeface="Arial" pitchFamily="34" charset="0"/>
                <a:cs typeface="Arial" pitchFamily="34" charset="0"/>
              </a:rPr>
              <a:t>,</a:t>
            </a:r>
            <a:r>
              <a:rPr lang="en-US" sz="1400" dirty="0" smtClean="0">
                <a:solidFill>
                  <a:srgbClr val="0070C0"/>
                </a:solidFill>
                <a:latin typeface="Arial" pitchFamily="34" charset="0"/>
                <a:cs typeface="Arial" pitchFamily="34" charset="0"/>
              </a:rPr>
              <a:t> </a:t>
            </a:r>
            <a:r>
              <a:rPr lang="en-US" sz="1400" dirty="0" err="1" smtClean="0">
                <a:solidFill>
                  <a:srgbClr val="0033CC"/>
                </a:solidFill>
                <a:latin typeface="Arial" pitchFamily="34" charset="0"/>
                <a:cs typeface="Arial" pitchFamily="34" charset="0"/>
              </a:rPr>
              <a:t>ng</a:t>
            </a:r>
            <a:r>
              <a:rPr lang="en-US" sz="1400" dirty="0" smtClean="0">
                <a:solidFill>
                  <a:srgbClr val="0033CC"/>
                </a:solidFill>
                <a:latin typeface="Arial" pitchFamily="34" charset="0"/>
                <a:cs typeface="Arial" pitchFamily="34" charset="0"/>
              </a:rPr>
              <a:t>) % </a:t>
            </a:r>
            <a:r>
              <a:rPr lang="en-US" sz="1400" dirty="0" smtClean="0">
                <a:solidFill>
                  <a:srgbClr val="FF0000"/>
                </a:solidFill>
                <a:latin typeface="Arial" pitchFamily="34" charset="0"/>
                <a:cs typeface="Arial" pitchFamily="34" charset="0"/>
              </a:rPr>
              <a:t>Chapman</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 THEN</a:t>
            </a:r>
          </a:p>
          <a:p>
            <a:pPr marL="228600" algn="l">
              <a:tabLst>
                <a:tab pos="685800" algn="l"/>
                <a:tab pos="914400" algn="l"/>
                <a:tab pos="1143000" algn="l"/>
                <a:tab pos="1371600" algn="l"/>
                <a:tab pos="1600200" algn="l"/>
              </a:tabLst>
            </a:pPr>
            <a:r>
              <a:rPr lang="en-US" sz="1400" dirty="0" smtClean="0">
                <a:solidFill>
                  <a:srgbClr val="0070C0"/>
                </a:solidFill>
                <a:latin typeface="Arial" pitchFamily="34" charset="0"/>
                <a:cs typeface="Arial" pitchFamily="34" charset="0"/>
              </a:rPr>
              <a:t>			</a:t>
            </a:r>
            <a:r>
              <a:rPr lang="en-US" sz="1400" dirty="0" smtClean="0">
                <a:solidFill>
                  <a:srgbClr val="000000"/>
                </a:solidFill>
                <a:latin typeface="Arial" pitchFamily="34" charset="0"/>
                <a:cs typeface="Arial" pitchFamily="34" charset="0"/>
              </a:rPr>
              <a:t>…</a:t>
            </a:r>
          </a:p>
          <a:p>
            <a:pPr marL="228600" algn="l">
              <a:tabLst>
                <a:tab pos="685800" algn="l"/>
                <a:tab pos="914400" algn="l"/>
                <a:tab pos="1143000" algn="l"/>
                <a:tab pos="1371600" algn="l"/>
                <a:tab pos="1600200" algn="l"/>
              </a:tabLst>
            </a:pP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ELSE  IF ( </a:t>
            </a:r>
            <a:r>
              <a:rPr lang="en-US" sz="1400" dirty="0" smtClean="0">
                <a:solidFill>
                  <a:srgbClr val="FF0000"/>
                </a:solidFill>
                <a:latin typeface="Arial" pitchFamily="34" charset="0"/>
                <a:cs typeface="Arial" pitchFamily="34" charset="0"/>
              </a:rPr>
              <a:t>LBC </a:t>
            </a:r>
            <a:r>
              <a:rPr lang="en-US" sz="1400" dirty="0" smtClean="0">
                <a:solidFill>
                  <a:srgbClr val="0033CC"/>
                </a:solidFill>
                <a:latin typeface="Arial" pitchFamily="34" charset="0"/>
                <a:cs typeface="Arial" pitchFamily="34" charset="0"/>
              </a:rPr>
              <a:t>(</a:t>
            </a:r>
            <a:r>
              <a:rPr lang="en-US" sz="1400" dirty="0" err="1" smtClean="0">
                <a:solidFill>
                  <a:srgbClr val="000000"/>
                </a:solidFill>
                <a:latin typeface="Arial" pitchFamily="34" charset="0"/>
                <a:cs typeface="Arial" pitchFamily="34" charset="0"/>
              </a:rPr>
              <a:t>iwest</a:t>
            </a:r>
            <a:r>
              <a:rPr lang="en-US" sz="1400" dirty="0" smtClean="0">
                <a:solidFill>
                  <a:srgbClr val="0033CC"/>
                </a:solidFill>
                <a:latin typeface="Arial" pitchFamily="34" charset="0"/>
                <a:cs typeface="Arial" pitchFamily="34" charset="0"/>
              </a:rPr>
              <a:t>,</a:t>
            </a:r>
            <a:r>
              <a:rPr lang="en-US" sz="1400" dirty="0" smtClean="0">
                <a:solidFill>
                  <a:srgbClr val="0070C0"/>
                </a:solidFill>
                <a:latin typeface="Arial" pitchFamily="34" charset="0"/>
                <a:cs typeface="Arial" pitchFamily="34" charset="0"/>
              </a:rPr>
              <a:t> </a:t>
            </a:r>
            <a:r>
              <a:rPr lang="en-US" sz="1400" dirty="0" err="1" smtClean="0">
                <a:solidFill>
                  <a:srgbClr val="000000"/>
                </a:solidFill>
                <a:latin typeface="Arial" pitchFamily="34" charset="0"/>
                <a:cs typeface="Arial" pitchFamily="34" charset="0"/>
              </a:rPr>
              <a:t>isFsur</a:t>
            </a:r>
            <a:r>
              <a:rPr lang="en-US" sz="1400" dirty="0" smtClean="0">
                <a:solidFill>
                  <a:srgbClr val="0033CC"/>
                </a:solidFill>
                <a:latin typeface="Arial" pitchFamily="34" charset="0"/>
                <a:cs typeface="Arial" pitchFamily="34" charset="0"/>
              </a:rPr>
              <a:t>, </a:t>
            </a:r>
            <a:r>
              <a:rPr lang="en-US" sz="1400" dirty="0" err="1" smtClean="0">
                <a:solidFill>
                  <a:srgbClr val="000000"/>
                </a:solidFill>
                <a:latin typeface="Arial" pitchFamily="34" charset="0"/>
                <a:cs typeface="Arial" pitchFamily="34" charset="0"/>
              </a:rPr>
              <a:t>ng</a:t>
            </a:r>
            <a:r>
              <a:rPr lang="en-US" sz="1400" dirty="0" smtClean="0">
                <a:solidFill>
                  <a:srgbClr val="0033CC"/>
                </a:solidFill>
                <a:latin typeface="Arial" pitchFamily="34" charset="0"/>
                <a:cs typeface="Arial" pitchFamily="34" charset="0"/>
              </a:rPr>
              <a:t>) % </a:t>
            </a:r>
            <a:r>
              <a:rPr lang="en-US" sz="1400" dirty="0" smtClean="0">
                <a:solidFill>
                  <a:srgbClr val="FF0000"/>
                </a:solidFill>
                <a:latin typeface="Arial" pitchFamily="34" charset="0"/>
                <a:cs typeface="Arial" pitchFamily="34" charset="0"/>
              </a:rPr>
              <a:t>clamped</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 THEN</a:t>
            </a:r>
          </a:p>
          <a:p>
            <a:pPr marL="228600" algn="l">
              <a:tabLst>
                <a:tab pos="685800" algn="l"/>
                <a:tab pos="914400" algn="l"/>
                <a:tab pos="1143000" algn="l"/>
                <a:tab pos="1371600" algn="l"/>
                <a:tab pos="1600200" algn="l"/>
              </a:tabLst>
            </a:pPr>
            <a:r>
              <a:rPr lang="en-US" sz="1400" dirty="0" smtClean="0">
                <a:solidFill>
                  <a:srgbClr val="0070C0"/>
                </a:solidFill>
                <a:latin typeface="Arial" pitchFamily="34" charset="0"/>
                <a:cs typeface="Arial" pitchFamily="34" charset="0"/>
              </a:rPr>
              <a:t>			</a:t>
            </a:r>
            <a:r>
              <a:rPr lang="en-US" sz="1400" dirty="0" smtClean="0">
                <a:solidFill>
                  <a:srgbClr val="000000"/>
                </a:solidFill>
                <a:latin typeface="Arial" pitchFamily="34" charset="0"/>
                <a:cs typeface="Arial" pitchFamily="34" charset="0"/>
              </a:rPr>
              <a:t>…</a:t>
            </a:r>
          </a:p>
          <a:p>
            <a:pPr marL="228600" algn="l">
              <a:tabLst>
                <a:tab pos="685800" algn="l"/>
                <a:tab pos="914400" algn="l"/>
                <a:tab pos="1143000" algn="l"/>
                <a:tab pos="1371600" algn="l"/>
                <a:tab pos="1600200" algn="l"/>
              </a:tabLst>
            </a:pP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ELSE  IF ( </a:t>
            </a:r>
            <a:r>
              <a:rPr lang="en-US" sz="1400" dirty="0" smtClean="0">
                <a:solidFill>
                  <a:srgbClr val="FF0000"/>
                </a:solidFill>
                <a:latin typeface="Arial" pitchFamily="34" charset="0"/>
                <a:cs typeface="Arial" pitchFamily="34" charset="0"/>
              </a:rPr>
              <a:t>LBC</a:t>
            </a:r>
            <a:r>
              <a:rPr lang="en-US" sz="1400" dirty="0" smtClean="0">
                <a:solidFill>
                  <a:srgbClr val="0033CC"/>
                </a:solidFill>
                <a:latin typeface="Arial" pitchFamily="34" charset="0"/>
                <a:cs typeface="Arial" pitchFamily="34" charset="0"/>
              </a:rPr>
              <a:t> (</a:t>
            </a:r>
            <a:r>
              <a:rPr lang="en-US" sz="1400" dirty="0" err="1" smtClean="0">
                <a:solidFill>
                  <a:srgbClr val="000000"/>
                </a:solidFill>
                <a:latin typeface="Arial" pitchFamily="34" charset="0"/>
                <a:cs typeface="Arial" pitchFamily="34" charset="0"/>
              </a:rPr>
              <a:t>iwest</a:t>
            </a:r>
            <a:r>
              <a:rPr lang="en-US" sz="1400" dirty="0" smtClean="0">
                <a:solidFill>
                  <a:srgbClr val="0033CC"/>
                </a:solidFill>
                <a:latin typeface="Arial" pitchFamily="34" charset="0"/>
                <a:cs typeface="Arial" pitchFamily="34" charset="0"/>
              </a:rPr>
              <a:t>,</a:t>
            </a:r>
            <a:r>
              <a:rPr lang="en-US" sz="1400" dirty="0" smtClean="0">
                <a:solidFill>
                  <a:srgbClr val="0070C0"/>
                </a:solidFill>
                <a:latin typeface="Arial" pitchFamily="34" charset="0"/>
                <a:cs typeface="Arial" pitchFamily="34" charset="0"/>
              </a:rPr>
              <a:t> </a:t>
            </a:r>
            <a:r>
              <a:rPr lang="en-US" sz="1400" dirty="0" err="1" smtClean="0">
                <a:solidFill>
                  <a:srgbClr val="000000"/>
                </a:solidFill>
                <a:latin typeface="Arial" pitchFamily="34" charset="0"/>
                <a:cs typeface="Arial" pitchFamily="34" charset="0"/>
              </a:rPr>
              <a:t>isFsur</a:t>
            </a:r>
            <a:r>
              <a:rPr lang="en-US" sz="1400" dirty="0" smtClean="0">
                <a:solidFill>
                  <a:srgbClr val="0033CC"/>
                </a:solidFill>
                <a:latin typeface="Arial" pitchFamily="34" charset="0"/>
                <a:cs typeface="Arial" pitchFamily="34" charset="0"/>
              </a:rPr>
              <a:t>,</a:t>
            </a:r>
            <a:r>
              <a:rPr lang="en-US" sz="1400" dirty="0" smtClean="0">
                <a:solidFill>
                  <a:srgbClr val="0070C0"/>
                </a:solidFill>
                <a:latin typeface="Arial" pitchFamily="34" charset="0"/>
                <a:cs typeface="Arial" pitchFamily="34" charset="0"/>
              </a:rPr>
              <a:t> </a:t>
            </a:r>
            <a:r>
              <a:rPr lang="en-US" sz="1400" dirty="0" err="1" smtClean="0">
                <a:solidFill>
                  <a:srgbClr val="000000"/>
                </a:solidFill>
                <a:latin typeface="Arial" pitchFamily="34" charset="0"/>
                <a:cs typeface="Arial" pitchFamily="34" charset="0"/>
              </a:rPr>
              <a:t>ng</a:t>
            </a:r>
            <a:r>
              <a:rPr lang="en-US" sz="1400" dirty="0" smtClean="0">
                <a:solidFill>
                  <a:srgbClr val="0033CC"/>
                </a:solidFill>
                <a:latin typeface="Arial" pitchFamily="34" charset="0"/>
                <a:cs typeface="Arial" pitchFamily="34" charset="0"/>
              </a:rPr>
              <a:t>) % </a:t>
            </a:r>
            <a:r>
              <a:rPr lang="en-US" sz="1400" dirty="0" smtClean="0">
                <a:solidFill>
                  <a:srgbClr val="FF0000"/>
                </a:solidFill>
                <a:latin typeface="Arial" pitchFamily="34" charset="0"/>
                <a:cs typeface="Arial" pitchFamily="34" charset="0"/>
              </a:rPr>
              <a:t>gradient</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 THEN</a:t>
            </a:r>
          </a:p>
          <a:p>
            <a:pPr marL="228600" algn="l">
              <a:tabLst>
                <a:tab pos="685800" algn="l"/>
                <a:tab pos="914400" algn="l"/>
                <a:tab pos="1143000" algn="l"/>
                <a:tab pos="1371600" algn="l"/>
                <a:tab pos="1600200" algn="l"/>
              </a:tabLst>
            </a:pPr>
            <a:r>
              <a:rPr lang="en-US" sz="1400" dirty="0" smtClean="0">
                <a:solidFill>
                  <a:srgbClr val="0070C0"/>
                </a:solidFill>
                <a:latin typeface="Arial" pitchFamily="34" charset="0"/>
                <a:cs typeface="Arial" pitchFamily="34" charset="0"/>
              </a:rPr>
              <a:t>			…</a:t>
            </a:r>
          </a:p>
          <a:p>
            <a:pPr marL="228600" algn="l">
              <a:tabLst>
                <a:tab pos="685800" algn="l"/>
                <a:tab pos="914400" algn="l"/>
                <a:tab pos="1143000" algn="l"/>
                <a:tab pos="1371600" algn="l"/>
                <a:tab pos="1600200" algn="l"/>
              </a:tabLst>
            </a:pP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ELSE  IF ( </a:t>
            </a:r>
            <a:r>
              <a:rPr lang="en-US" sz="1400" dirty="0" smtClean="0">
                <a:solidFill>
                  <a:srgbClr val="FF0000"/>
                </a:solidFill>
                <a:latin typeface="Arial" pitchFamily="34" charset="0"/>
                <a:cs typeface="Arial" pitchFamily="34" charset="0"/>
              </a:rPr>
              <a:t>LBC </a:t>
            </a:r>
            <a:r>
              <a:rPr lang="en-US" sz="1400" dirty="0" smtClean="0">
                <a:solidFill>
                  <a:srgbClr val="0033CC"/>
                </a:solidFill>
                <a:latin typeface="Arial" pitchFamily="34" charset="0"/>
                <a:cs typeface="Arial" pitchFamily="34" charset="0"/>
              </a:rPr>
              <a:t>(</a:t>
            </a:r>
            <a:r>
              <a:rPr lang="en-US" sz="1400" dirty="0" err="1" smtClean="0">
                <a:solidFill>
                  <a:srgbClr val="000000"/>
                </a:solidFill>
                <a:latin typeface="Arial" pitchFamily="34" charset="0"/>
                <a:cs typeface="Arial" pitchFamily="34" charset="0"/>
              </a:rPr>
              <a:t>iwest</a:t>
            </a:r>
            <a:r>
              <a:rPr lang="en-US" sz="1400" dirty="0" smtClean="0">
                <a:solidFill>
                  <a:srgbClr val="0033CC"/>
                </a:solidFill>
                <a:latin typeface="Arial" pitchFamily="34" charset="0"/>
                <a:cs typeface="Arial" pitchFamily="34" charset="0"/>
              </a:rPr>
              <a:t>,</a:t>
            </a:r>
            <a:r>
              <a:rPr lang="en-US" sz="1400" dirty="0" smtClean="0">
                <a:solidFill>
                  <a:srgbClr val="0070C0"/>
                </a:solidFill>
                <a:latin typeface="Arial" pitchFamily="34" charset="0"/>
                <a:cs typeface="Arial" pitchFamily="34" charset="0"/>
              </a:rPr>
              <a:t> </a:t>
            </a:r>
            <a:r>
              <a:rPr lang="en-US" sz="1400" dirty="0" err="1" smtClean="0">
                <a:solidFill>
                  <a:srgbClr val="000000"/>
                </a:solidFill>
                <a:latin typeface="Arial" pitchFamily="34" charset="0"/>
                <a:cs typeface="Arial" pitchFamily="34" charset="0"/>
              </a:rPr>
              <a:t>isFsur</a:t>
            </a:r>
            <a:r>
              <a:rPr lang="en-US" sz="1400" dirty="0" smtClean="0">
                <a:solidFill>
                  <a:srgbClr val="0033CC"/>
                </a:solidFill>
                <a:latin typeface="Arial" pitchFamily="34" charset="0"/>
                <a:cs typeface="Arial" pitchFamily="34" charset="0"/>
              </a:rPr>
              <a:t>, </a:t>
            </a:r>
            <a:r>
              <a:rPr lang="en-US" sz="1400" dirty="0" err="1" smtClean="0">
                <a:solidFill>
                  <a:srgbClr val="000000"/>
                </a:solidFill>
                <a:latin typeface="Arial" pitchFamily="34" charset="0"/>
                <a:cs typeface="Arial" pitchFamily="34" charset="0"/>
              </a:rPr>
              <a:t>ng</a:t>
            </a:r>
            <a:r>
              <a:rPr lang="en-US" sz="1400" dirty="0" smtClean="0">
                <a:solidFill>
                  <a:srgbClr val="0033CC"/>
                </a:solidFill>
                <a:latin typeface="Arial" pitchFamily="34" charset="0"/>
                <a:cs typeface="Arial" pitchFamily="34" charset="0"/>
              </a:rPr>
              <a:t>) % </a:t>
            </a:r>
            <a:r>
              <a:rPr lang="en-US" sz="1400" dirty="0" smtClean="0">
                <a:solidFill>
                  <a:srgbClr val="FF0000"/>
                </a:solidFill>
                <a:latin typeface="Arial" pitchFamily="34" charset="0"/>
                <a:cs typeface="Arial" pitchFamily="34" charset="0"/>
              </a:rPr>
              <a:t>closed</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 THEN</a:t>
            </a:r>
          </a:p>
          <a:p>
            <a:pPr marL="228600" algn="l">
              <a:tabLst>
                <a:tab pos="685800" algn="l"/>
                <a:tab pos="914400" algn="l"/>
                <a:tab pos="1143000" algn="l"/>
                <a:tab pos="1371600" algn="l"/>
                <a:tab pos="1600200" algn="l"/>
              </a:tabLst>
            </a:pPr>
            <a:endParaRPr lang="en-US" sz="1400" dirty="0" smtClean="0">
              <a:solidFill>
                <a:srgbClr val="0070C0"/>
              </a:solidFill>
              <a:latin typeface="Arial" pitchFamily="34" charset="0"/>
              <a:cs typeface="Arial" pitchFamily="34" charset="0"/>
            </a:endParaRPr>
          </a:p>
          <a:p>
            <a:pPr marL="228600" algn="l">
              <a:tabLst>
                <a:tab pos="685800" algn="l"/>
                <a:tab pos="914400" algn="l"/>
                <a:tab pos="1143000" algn="l"/>
                <a:tab pos="1371600" algn="l"/>
                <a:tab pos="1600200" algn="l"/>
              </a:tabLst>
            </a:pP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DO</a:t>
            </a:r>
            <a:r>
              <a:rPr lang="en-US" sz="1400" dirty="0" smtClean="0">
                <a:solidFill>
                  <a:srgbClr val="0070C0"/>
                </a:solidFill>
                <a:latin typeface="Arial" pitchFamily="34" charset="0"/>
                <a:cs typeface="Arial" pitchFamily="34" charset="0"/>
              </a:rPr>
              <a:t>  </a:t>
            </a:r>
            <a:r>
              <a:rPr lang="en-US" sz="1400" dirty="0" smtClean="0">
                <a:solidFill>
                  <a:srgbClr val="000000"/>
                </a:solidFill>
                <a:latin typeface="Arial" pitchFamily="34" charset="0"/>
                <a:cs typeface="Arial" pitchFamily="34" charset="0"/>
              </a:rPr>
              <a:t>j</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a:t>
            </a:r>
            <a:r>
              <a:rPr lang="en-US" sz="1400" dirty="0" smtClean="0">
                <a:solidFill>
                  <a:srgbClr val="0070C0"/>
                </a:solidFill>
                <a:latin typeface="Arial" pitchFamily="34" charset="0"/>
                <a:cs typeface="Arial" pitchFamily="34" charset="0"/>
              </a:rPr>
              <a:t> </a:t>
            </a:r>
            <a:r>
              <a:rPr lang="en-US" sz="1400" dirty="0" err="1" smtClean="0">
                <a:solidFill>
                  <a:srgbClr val="000000"/>
                </a:solidFill>
                <a:latin typeface="Arial" pitchFamily="34" charset="0"/>
                <a:cs typeface="Arial" pitchFamily="34" charset="0"/>
              </a:rPr>
              <a:t>Jstr</a:t>
            </a:r>
            <a:r>
              <a:rPr lang="en-US" sz="1400" dirty="0" smtClean="0">
                <a:solidFill>
                  <a:srgbClr val="0033CC"/>
                </a:solidFill>
                <a:latin typeface="Arial" pitchFamily="34" charset="0"/>
                <a:cs typeface="Arial" pitchFamily="34" charset="0"/>
              </a:rPr>
              <a:t>, </a:t>
            </a:r>
            <a:r>
              <a:rPr lang="en-US" sz="1400" dirty="0" err="1" smtClean="0">
                <a:solidFill>
                  <a:srgbClr val="000000"/>
                </a:solidFill>
                <a:latin typeface="Arial" pitchFamily="34" charset="0"/>
                <a:cs typeface="Arial" pitchFamily="34" charset="0"/>
              </a:rPr>
              <a:t>Jend</a:t>
            </a:r>
            <a:endParaRPr lang="en-US" sz="1400" dirty="0" smtClean="0">
              <a:solidFill>
                <a:srgbClr val="000000"/>
              </a:solidFill>
              <a:latin typeface="Arial" pitchFamily="34" charset="0"/>
              <a:cs typeface="Arial" pitchFamily="34" charset="0"/>
            </a:endParaRPr>
          </a:p>
          <a:p>
            <a:pPr marL="228600" algn="l">
              <a:tabLst>
                <a:tab pos="685800" algn="l"/>
                <a:tab pos="914400" algn="l"/>
                <a:tab pos="1143000" algn="l"/>
                <a:tab pos="1371600" algn="l"/>
                <a:tab pos="1600200" algn="l"/>
              </a:tabLst>
            </a:pP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IF ( </a:t>
            </a:r>
            <a:r>
              <a:rPr lang="en-US" sz="1400" dirty="0" err="1" smtClean="0">
                <a:solidFill>
                  <a:srgbClr val="FF0000"/>
                </a:solidFill>
                <a:latin typeface="Arial" pitchFamily="34" charset="0"/>
                <a:cs typeface="Arial" pitchFamily="34" charset="0"/>
              </a:rPr>
              <a:t>LBC_apply</a:t>
            </a:r>
            <a:r>
              <a:rPr lang="en-US" sz="1400" dirty="0" smtClean="0">
                <a:solidFill>
                  <a:srgbClr val="FF000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a:t>
            </a:r>
            <a:r>
              <a:rPr lang="en-US" sz="1400" dirty="0" err="1" smtClean="0">
                <a:solidFill>
                  <a:srgbClr val="000000"/>
                </a:solidFill>
                <a:latin typeface="Arial" pitchFamily="34" charset="0"/>
                <a:cs typeface="Arial" pitchFamily="34" charset="0"/>
              </a:rPr>
              <a:t>ng</a:t>
            </a:r>
            <a:r>
              <a:rPr lang="en-US" sz="1400" dirty="0" smtClean="0">
                <a:solidFill>
                  <a:srgbClr val="0033CC"/>
                </a:solidFill>
                <a:latin typeface="Arial" pitchFamily="34" charset="0"/>
                <a:cs typeface="Arial" pitchFamily="34" charset="0"/>
              </a:rPr>
              <a:t>) % </a:t>
            </a:r>
            <a:r>
              <a:rPr lang="en-US" sz="1400" dirty="0" smtClean="0">
                <a:solidFill>
                  <a:srgbClr val="FF0000"/>
                </a:solidFill>
                <a:latin typeface="Arial" pitchFamily="34" charset="0"/>
                <a:cs typeface="Arial" pitchFamily="34" charset="0"/>
              </a:rPr>
              <a:t>west </a:t>
            </a:r>
            <a:r>
              <a:rPr lang="en-US" sz="1400" dirty="0" smtClean="0">
                <a:solidFill>
                  <a:srgbClr val="0033CC"/>
                </a:solidFill>
                <a:latin typeface="Arial" pitchFamily="34" charset="0"/>
                <a:cs typeface="Arial" pitchFamily="34" charset="0"/>
              </a:rPr>
              <a:t>(</a:t>
            </a:r>
            <a:r>
              <a:rPr lang="en-US" sz="1400" dirty="0" smtClean="0">
                <a:solidFill>
                  <a:srgbClr val="0070C0"/>
                </a:solidFill>
                <a:latin typeface="Arial" pitchFamily="34" charset="0"/>
                <a:cs typeface="Arial" pitchFamily="34" charset="0"/>
              </a:rPr>
              <a:t> </a:t>
            </a:r>
            <a:r>
              <a:rPr lang="en-US" sz="1400" dirty="0" smtClean="0">
                <a:solidFill>
                  <a:srgbClr val="000000"/>
                </a:solidFill>
                <a:latin typeface="Arial" pitchFamily="34" charset="0"/>
                <a:cs typeface="Arial" pitchFamily="34" charset="0"/>
              </a:rPr>
              <a:t>j </a:t>
            </a:r>
            <a:r>
              <a:rPr lang="en-US" sz="1400" dirty="0" smtClean="0">
                <a:solidFill>
                  <a:srgbClr val="0033CC"/>
                </a:solidFill>
                <a:latin typeface="Arial" pitchFamily="34" charset="0"/>
                <a:cs typeface="Arial" pitchFamily="34" charset="0"/>
              </a:rPr>
              <a:t>) ) THEN                                    </a:t>
            </a:r>
            <a:r>
              <a:rPr lang="en-US" sz="1400" dirty="0" smtClean="0">
                <a:solidFill>
                  <a:srgbClr val="7030A0"/>
                </a:solidFill>
                <a:latin typeface="Arial" pitchFamily="34" charset="0"/>
                <a:cs typeface="Arial" pitchFamily="34" charset="0"/>
              </a:rPr>
              <a:t>!  Allows both specified and</a:t>
            </a:r>
          </a:p>
          <a:p>
            <a:pPr marL="228600" algn="l">
              <a:tabLst>
                <a:tab pos="685800" algn="l"/>
                <a:tab pos="914400" algn="l"/>
                <a:tab pos="1143000" algn="l"/>
                <a:tab pos="1371600" algn="l"/>
                <a:tab pos="1600200" algn="l"/>
              </a:tabLst>
            </a:pPr>
            <a:r>
              <a:rPr lang="en-US" sz="1400" dirty="0" smtClean="0">
                <a:solidFill>
                  <a:srgbClr val="0070C0"/>
                </a:solidFill>
                <a:latin typeface="Arial" pitchFamily="34" charset="0"/>
                <a:cs typeface="Arial" pitchFamily="34" charset="0"/>
              </a:rPr>
              <a:t>					</a:t>
            </a:r>
            <a:r>
              <a:rPr lang="en-US" sz="1400" dirty="0" smtClean="0">
                <a:solidFill>
                  <a:srgbClr val="000000"/>
                </a:solidFill>
                <a:latin typeface="Arial" pitchFamily="34" charset="0"/>
                <a:cs typeface="Arial" pitchFamily="34" charset="0"/>
              </a:rPr>
              <a:t>zeta </a:t>
            </a:r>
            <a:r>
              <a:rPr lang="en-US" sz="1400" dirty="0" smtClean="0">
                <a:solidFill>
                  <a:srgbClr val="0033CC"/>
                </a:solidFill>
                <a:latin typeface="Arial" pitchFamily="34" charset="0"/>
                <a:cs typeface="Arial" pitchFamily="34" charset="0"/>
              </a:rPr>
              <a:t>( </a:t>
            </a:r>
            <a:r>
              <a:rPr lang="en-US" sz="1400" dirty="0" smtClean="0">
                <a:solidFill>
                  <a:srgbClr val="000000"/>
                </a:solidFill>
                <a:latin typeface="Arial" pitchFamily="34" charset="0"/>
                <a:cs typeface="Arial" pitchFamily="34" charset="0"/>
              </a:rPr>
              <a:t>Istr-1</a:t>
            </a:r>
            <a:r>
              <a:rPr lang="en-US" sz="1400" dirty="0" smtClean="0">
                <a:solidFill>
                  <a:srgbClr val="0033CC"/>
                </a:solidFill>
                <a:latin typeface="Arial" pitchFamily="34" charset="0"/>
                <a:cs typeface="Arial" pitchFamily="34" charset="0"/>
              </a:rPr>
              <a:t>,</a:t>
            </a:r>
            <a:r>
              <a:rPr lang="en-US" sz="1400" dirty="0" smtClean="0">
                <a:solidFill>
                  <a:srgbClr val="0070C0"/>
                </a:solidFill>
                <a:latin typeface="Arial" pitchFamily="34" charset="0"/>
                <a:cs typeface="Arial" pitchFamily="34" charset="0"/>
              </a:rPr>
              <a:t> </a:t>
            </a:r>
            <a:r>
              <a:rPr lang="en-US" sz="1400" dirty="0" smtClean="0">
                <a:solidFill>
                  <a:srgbClr val="000000"/>
                </a:solidFill>
                <a:latin typeface="Arial" pitchFamily="34" charset="0"/>
                <a:cs typeface="Arial" pitchFamily="34" charset="0"/>
              </a:rPr>
              <a:t>j</a:t>
            </a:r>
            <a:r>
              <a:rPr lang="en-US" sz="1400" dirty="0" smtClean="0">
                <a:solidFill>
                  <a:srgbClr val="0033CC"/>
                </a:solidFill>
                <a:latin typeface="Arial" pitchFamily="34" charset="0"/>
                <a:cs typeface="Arial" pitchFamily="34" charset="0"/>
              </a:rPr>
              <a:t>,</a:t>
            </a:r>
            <a:r>
              <a:rPr lang="en-US" sz="1400" dirty="0" smtClean="0">
                <a:solidFill>
                  <a:srgbClr val="0070C0"/>
                </a:solidFill>
                <a:latin typeface="Arial" pitchFamily="34" charset="0"/>
                <a:cs typeface="Arial" pitchFamily="34" charset="0"/>
              </a:rPr>
              <a:t> </a:t>
            </a:r>
            <a:r>
              <a:rPr lang="en-US" sz="1400" dirty="0" err="1" smtClean="0">
                <a:solidFill>
                  <a:srgbClr val="000000"/>
                </a:solidFill>
                <a:latin typeface="Arial" pitchFamily="34" charset="0"/>
                <a:cs typeface="Arial" pitchFamily="34" charset="0"/>
              </a:rPr>
              <a:t>kout</a:t>
            </a:r>
            <a:r>
              <a:rPr lang="en-US" sz="1400" dirty="0" smtClean="0">
                <a:solidFill>
                  <a:srgbClr val="00000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  =</a:t>
            </a:r>
            <a:r>
              <a:rPr lang="en-US" sz="1400" dirty="0" smtClean="0">
                <a:solidFill>
                  <a:srgbClr val="0070C0"/>
                </a:solidFill>
                <a:latin typeface="Arial" pitchFamily="34" charset="0"/>
                <a:cs typeface="Arial" pitchFamily="34" charset="0"/>
              </a:rPr>
              <a:t> </a:t>
            </a:r>
            <a:r>
              <a:rPr lang="en-US" sz="1400" dirty="0" smtClean="0">
                <a:solidFill>
                  <a:srgbClr val="000000"/>
                </a:solidFill>
                <a:latin typeface="Arial" pitchFamily="34" charset="0"/>
                <a:cs typeface="Arial" pitchFamily="34" charset="0"/>
              </a:rPr>
              <a:t>zeta </a:t>
            </a:r>
            <a:r>
              <a:rPr lang="en-US" sz="1400" dirty="0" smtClean="0">
                <a:solidFill>
                  <a:srgbClr val="0033CC"/>
                </a:solidFill>
                <a:latin typeface="Arial" pitchFamily="34" charset="0"/>
                <a:cs typeface="Arial" pitchFamily="34" charset="0"/>
              </a:rPr>
              <a:t>(</a:t>
            </a:r>
            <a:r>
              <a:rPr lang="en-US" sz="1400" dirty="0" smtClean="0">
                <a:solidFill>
                  <a:srgbClr val="0070C0"/>
                </a:solidFill>
                <a:latin typeface="Arial" pitchFamily="34" charset="0"/>
                <a:cs typeface="Arial" pitchFamily="34" charset="0"/>
              </a:rPr>
              <a:t> </a:t>
            </a:r>
            <a:r>
              <a:rPr lang="en-US" sz="1400" dirty="0" err="1" smtClean="0">
                <a:solidFill>
                  <a:srgbClr val="000000"/>
                </a:solidFill>
                <a:latin typeface="Arial" pitchFamily="34" charset="0"/>
                <a:cs typeface="Arial" pitchFamily="34" charset="0"/>
              </a:rPr>
              <a:t>Istr</a:t>
            </a:r>
            <a:r>
              <a:rPr lang="en-US" sz="1400" dirty="0" smtClean="0">
                <a:solidFill>
                  <a:srgbClr val="0033CC"/>
                </a:solidFill>
                <a:latin typeface="Arial" pitchFamily="34" charset="0"/>
                <a:cs typeface="Arial" pitchFamily="34" charset="0"/>
              </a:rPr>
              <a:t>,</a:t>
            </a:r>
            <a:r>
              <a:rPr lang="en-US" sz="1400" dirty="0" smtClean="0">
                <a:solidFill>
                  <a:srgbClr val="0070C0"/>
                </a:solidFill>
                <a:latin typeface="Arial" pitchFamily="34" charset="0"/>
                <a:cs typeface="Arial" pitchFamily="34" charset="0"/>
              </a:rPr>
              <a:t> </a:t>
            </a:r>
            <a:r>
              <a:rPr lang="en-US" sz="1400" dirty="0" smtClean="0">
                <a:solidFill>
                  <a:srgbClr val="000000"/>
                </a:solidFill>
                <a:latin typeface="Arial" pitchFamily="34" charset="0"/>
                <a:cs typeface="Arial" pitchFamily="34" charset="0"/>
              </a:rPr>
              <a:t>j</a:t>
            </a:r>
            <a:r>
              <a:rPr lang="en-US" sz="1400" dirty="0" smtClean="0">
                <a:solidFill>
                  <a:srgbClr val="0033CC"/>
                </a:solidFill>
                <a:latin typeface="Arial" pitchFamily="34" charset="0"/>
                <a:cs typeface="Arial" pitchFamily="34" charset="0"/>
              </a:rPr>
              <a:t>,</a:t>
            </a:r>
            <a:r>
              <a:rPr lang="en-US" sz="1400" dirty="0" smtClean="0">
                <a:solidFill>
                  <a:srgbClr val="0070C0"/>
                </a:solidFill>
                <a:latin typeface="Arial" pitchFamily="34" charset="0"/>
                <a:cs typeface="Arial" pitchFamily="34" charset="0"/>
              </a:rPr>
              <a:t> </a:t>
            </a:r>
            <a:r>
              <a:rPr lang="en-US" sz="1400" dirty="0" err="1" smtClean="0">
                <a:solidFill>
                  <a:srgbClr val="000000"/>
                </a:solidFill>
                <a:latin typeface="Arial" pitchFamily="34" charset="0"/>
                <a:cs typeface="Arial" pitchFamily="34" charset="0"/>
              </a:rPr>
              <a:t>kout</a:t>
            </a:r>
            <a:r>
              <a:rPr lang="en-US" sz="1400" dirty="0" smtClean="0">
                <a:solidFill>
                  <a:srgbClr val="00000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                            </a:t>
            </a:r>
            <a:r>
              <a:rPr lang="en-US" sz="1400" dirty="0" smtClean="0">
                <a:solidFill>
                  <a:srgbClr val="7030A0"/>
                </a:solidFill>
                <a:latin typeface="Arial" pitchFamily="34" charset="0"/>
                <a:cs typeface="Arial" pitchFamily="34" charset="0"/>
              </a:rPr>
              <a:t>!  nested conditions</a:t>
            </a:r>
          </a:p>
          <a:p>
            <a:pPr marL="228600" algn="l">
              <a:tabLst>
                <a:tab pos="685800" algn="l"/>
                <a:tab pos="914400" algn="l"/>
                <a:tab pos="1143000" algn="l"/>
                <a:tab pos="1371600" algn="l"/>
                <a:tab pos="1600200" algn="l"/>
              </a:tabLst>
            </a:pP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END  IF</a:t>
            </a:r>
          </a:p>
          <a:p>
            <a:pPr marL="228600" algn="l">
              <a:tabLst>
                <a:tab pos="685800" algn="l"/>
                <a:tab pos="914400" algn="l"/>
                <a:tab pos="1143000" algn="l"/>
                <a:tab pos="1371600" algn="l"/>
                <a:tab pos="1600200" algn="l"/>
              </a:tabLst>
            </a:pPr>
            <a:r>
              <a:rPr lang="en-US" sz="1400" dirty="0" smtClean="0">
                <a:solidFill>
                  <a:srgbClr val="0033CC"/>
                </a:solidFill>
                <a:latin typeface="Arial" pitchFamily="34" charset="0"/>
                <a:cs typeface="Arial" pitchFamily="34" charset="0"/>
              </a:rPr>
              <a:t>			END  DO</a:t>
            </a:r>
          </a:p>
          <a:p>
            <a:pPr marL="228600" algn="l">
              <a:tabLst>
                <a:tab pos="685800" algn="l"/>
                <a:tab pos="914400" algn="l"/>
                <a:tab pos="1143000" algn="l"/>
                <a:tab pos="1371600" algn="l"/>
                <a:tab pos="1600200" algn="l"/>
              </a:tabLst>
            </a:pPr>
            <a:endParaRPr lang="en-US" sz="1400" dirty="0" smtClean="0">
              <a:solidFill>
                <a:srgbClr val="0033CC"/>
              </a:solidFill>
              <a:latin typeface="Arial" pitchFamily="34" charset="0"/>
              <a:cs typeface="Arial" pitchFamily="34" charset="0"/>
            </a:endParaRPr>
          </a:p>
          <a:p>
            <a:pPr marL="228600" algn="l">
              <a:tabLst>
                <a:tab pos="685800" algn="l"/>
                <a:tab pos="914400" algn="l"/>
                <a:tab pos="1143000" algn="l"/>
                <a:tab pos="1371600" algn="l"/>
                <a:tab pos="1600200" algn="l"/>
              </a:tabLst>
            </a:pPr>
            <a:r>
              <a:rPr lang="en-US" sz="1400" dirty="0" smtClean="0">
                <a:solidFill>
                  <a:srgbClr val="0033CC"/>
                </a:solidFill>
                <a:latin typeface="Arial" pitchFamily="34" charset="0"/>
                <a:cs typeface="Arial" pitchFamily="34" charset="0"/>
              </a:rPr>
              <a:t>		END  IF</a:t>
            </a:r>
          </a:p>
          <a:p>
            <a:pPr marL="228600" algn="l">
              <a:tabLst>
                <a:tab pos="685800" algn="l"/>
                <a:tab pos="914400" algn="l"/>
                <a:tab pos="1143000" algn="l"/>
                <a:tab pos="1371600" algn="l"/>
                <a:tab pos="1600200" algn="l"/>
              </a:tabLst>
            </a:pPr>
            <a:endParaRPr lang="en-US" sz="1400" dirty="0" smtClean="0">
              <a:solidFill>
                <a:srgbClr val="0033CC"/>
              </a:solidFill>
              <a:latin typeface="Arial" pitchFamily="34" charset="0"/>
              <a:cs typeface="Arial" pitchFamily="34" charset="0"/>
            </a:endParaRPr>
          </a:p>
          <a:p>
            <a:pPr marL="228600" algn="l">
              <a:tabLst>
                <a:tab pos="685800" algn="l"/>
                <a:tab pos="914400" algn="l"/>
                <a:tab pos="1143000" algn="l"/>
                <a:tab pos="1371600" algn="l"/>
                <a:tab pos="1600200" algn="l"/>
              </a:tabLst>
            </a:pPr>
            <a:r>
              <a:rPr lang="en-US" sz="1400" dirty="0" smtClean="0">
                <a:solidFill>
                  <a:srgbClr val="0033CC"/>
                </a:solidFill>
                <a:latin typeface="Arial" pitchFamily="34" charset="0"/>
                <a:cs typeface="Arial" pitchFamily="34" charset="0"/>
              </a:rPr>
              <a:t>	END  IF</a:t>
            </a:r>
          </a:p>
        </p:txBody>
      </p:sp>
      <p:sp>
        <p:nvSpPr>
          <p:cNvPr id="111" name="Text Box 4"/>
          <p:cNvSpPr txBox="1">
            <a:spLocks noChangeArrowheads="1"/>
          </p:cNvSpPr>
          <p:nvPr/>
        </p:nvSpPr>
        <p:spPr bwMode="auto">
          <a:xfrm>
            <a:off x="1600891" y="0"/>
            <a:ext cx="5942909" cy="461665"/>
          </a:xfrm>
          <a:prstGeom prst="rect">
            <a:avLst/>
          </a:prstGeom>
          <a:noFill/>
          <a:ln w="9525">
            <a:noFill/>
            <a:miter lim="800000"/>
            <a:headEnd/>
            <a:tailEnd/>
          </a:ln>
        </p:spPr>
        <p:txBody>
          <a:bodyPr wrap="none">
            <a:spAutoFit/>
          </a:bodyPr>
          <a:lstStyle/>
          <a:p>
            <a:pPr eaLnBrk="1" hangingPunct="1"/>
            <a:r>
              <a:rPr lang="en-US" sz="2400" b="0" dirty="0" smtClean="0">
                <a:solidFill>
                  <a:srgbClr val="DC0000"/>
                </a:solidFill>
                <a:effectLst>
                  <a:outerShdw blurRad="38100" dist="38100" dir="2700000" algn="tl">
                    <a:srgbClr val="000000">
                      <a:alpha val="43137"/>
                    </a:srgbClr>
                  </a:outerShdw>
                </a:effectLst>
                <a:latin typeface="Arial Black" charset="0"/>
              </a:rPr>
              <a:t>Lateral Boundary Conditions Code</a:t>
            </a:r>
            <a:endParaRPr lang="en-US" sz="2400" b="0" dirty="0">
              <a:solidFill>
                <a:srgbClr val="0033CC"/>
              </a:solidFill>
              <a:effectLst>
                <a:outerShdw blurRad="38100" dist="38100" dir="2700000" algn="tl">
                  <a:srgbClr val="000000">
                    <a:alpha val="43137"/>
                  </a:srgbClr>
                </a:outerShdw>
              </a:effectLst>
              <a:latin typeface="Arial Black"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Text Box 4"/>
          <p:cNvSpPr txBox="1">
            <a:spLocks noChangeArrowheads="1"/>
          </p:cNvSpPr>
          <p:nvPr/>
        </p:nvSpPr>
        <p:spPr bwMode="auto">
          <a:xfrm>
            <a:off x="2879902" y="0"/>
            <a:ext cx="3379451" cy="461665"/>
          </a:xfrm>
          <a:prstGeom prst="rect">
            <a:avLst/>
          </a:prstGeom>
          <a:noFill/>
          <a:ln w="9525">
            <a:noFill/>
            <a:miter lim="800000"/>
            <a:headEnd/>
            <a:tailEnd/>
          </a:ln>
        </p:spPr>
        <p:txBody>
          <a:bodyPr wrap="none">
            <a:spAutoFit/>
          </a:bodyPr>
          <a:lstStyle/>
          <a:p>
            <a:pPr eaLnBrk="1" hangingPunct="1"/>
            <a:r>
              <a:rPr lang="en-US" sz="2400" b="0" dirty="0" smtClean="0">
                <a:solidFill>
                  <a:srgbClr val="DC0000"/>
                </a:solidFill>
                <a:effectLst>
                  <a:outerShdw blurRad="38100" dist="38100" dir="2700000" algn="tl">
                    <a:srgbClr val="000000">
                      <a:alpha val="43137"/>
                    </a:srgbClr>
                  </a:outerShdw>
                </a:effectLst>
                <a:latin typeface="Arial Black" charset="0"/>
              </a:rPr>
              <a:t>Nesting Inspiration</a:t>
            </a:r>
            <a:endParaRPr lang="en-US" sz="2400" b="0" dirty="0">
              <a:solidFill>
                <a:srgbClr val="0033CC"/>
              </a:solidFill>
              <a:effectLst>
                <a:outerShdw blurRad="38100" dist="38100" dir="2700000" algn="tl">
                  <a:srgbClr val="000000">
                    <a:alpha val="43137"/>
                  </a:srgbClr>
                </a:outerShdw>
              </a:effectLst>
              <a:latin typeface="Arial Black" charset="0"/>
            </a:endParaRPr>
          </a:p>
        </p:txBody>
      </p:sp>
      <p:sp>
        <p:nvSpPr>
          <p:cNvPr id="26" name="TextBox 25"/>
          <p:cNvSpPr txBox="1"/>
          <p:nvPr/>
        </p:nvSpPr>
        <p:spPr>
          <a:xfrm>
            <a:off x="3177231" y="6321623"/>
            <a:ext cx="2789546" cy="307777"/>
          </a:xfrm>
          <a:prstGeom prst="rect">
            <a:avLst/>
          </a:prstGeom>
          <a:noFill/>
        </p:spPr>
        <p:txBody>
          <a:bodyPr wrap="none" rtlCol="0">
            <a:spAutoFit/>
          </a:bodyPr>
          <a:lstStyle/>
          <a:p>
            <a:r>
              <a:rPr lang="en-US" sz="1400" dirty="0" smtClean="0">
                <a:solidFill>
                  <a:srgbClr val="0033CC"/>
                </a:solidFill>
                <a:latin typeface="Arial" pitchFamily="34" charset="0"/>
                <a:cs typeface="Arial" pitchFamily="34" charset="0"/>
              </a:rPr>
              <a:t>Double Periodic to Refinement</a:t>
            </a:r>
            <a:endParaRPr lang="en-US" sz="1400" dirty="0">
              <a:solidFill>
                <a:srgbClr val="0033CC"/>
              </a:solidFill>
              <a:latin typeface="Arial" pitchFamily="34" charset="0"/>
              <a:cs typeface="Arial" pitchFamily="34" charset="0"/>
            </a:endParaRPr>
          </a:p>
        </p:txBody>
      </p:sp>
      <p:pic>
        <p:nvPicPr>
          <p:cNvPr id="5" name="Picture 4" descr="refinment_from_periodic.png"/>
          <p:cNvPicPr>
            <a:picLocks noChangeAspect="1"/>
          </p:cNvPicPr>
          <p:nvPr/>
        </p:nvPicPr>
        <p:blipFill>
          <a:blip r:embed="rId2" cstate="print"/>
          <a:stretch>
            <a:fillRect/>
          </a:stretch>
        </p:blipFill>
        <p:spPr>
          <a:xfrm>
            <a:off x="1731735" y="896352"/>
            <a:ext cx="5361443" cy="5148082"/>
          </a:xfrm>
          <a:prstGeom prst="rect">
            <a:avLst/>
          </a:prstGeom>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102" name="Rectangle 118"/>
          <p:cNvSpPr>
            <a:spLocks noChangeArrowheads="1"/>
          </p:cNvSpPr>
          <p:nvPr/>
        </p:nvSpPr>
        <p:spPr bwMode="auto">
          <a:xfrm>
            <a:off x="3886200" y="3876675"/>
            <a:ext cx="4763" cy="3175"/>
          </a:xfrm>
          <a:prstGeom prst="rect">
            <a:avLst/>
          </a:prstGeom>
          <a:solidFill>
            <a:srgbClr val="1F1A17"/>
          </a:solidFill>
          <a:ln w="9525">
            <a:noFill/>
            <a:miter lim="800000"/>
            <a:headEnd/>
            <a:tailEnd/>
          </a:ln>
        </p:spPr>
        <p:txBody>
          <a:bodyPr/>
          <a:lstStyle/>
          <a:p>
            <a:endParaRPr lang="en-US" dirty="0"/>
          </a:p>
        </p:txBody>
      </p:sp>
      <p:pic>
        <p:nvPicPr>
          <p:cNvPr id="114" name="Picture 113" descr="refinement_2.png"/>
          <p:cNvPicPr>
            <a:picLocks noChangeAspect="1"/>
          </p:cNvPicPr>
          <p:nvPr/>
        </p:nvPicPr>
        <p:blipFill>
          <a:blip r:embed="rId2" cstate="print"/>
          <a:stretch>
            <a:fillRect/>
          </a:stretch>
        </p:blipFill>
        <p:spPr>
          <a:xfrm>
            <a:off x="457200" y="685800"/>
            <a:ext cx="6993772" cy="6005304"/>
          </a:xfrm>
          <a:prstGeom prst="rect">
            <a:avLst/>
          </a:prstGeom>
        </p:spPr>
      </p:pic>
      <p:sp>
        <p:nvSpPr>
          <p:cNvPr id="4" name="Text Box 3"/>
          <p:cNvSpPr txBox="1">
            <a:spLocks noChangeArrowheads="1"/>
          </p:cNvSpPr>
          <p:nvPr/>
        </p:nvSpPr>
        <p:spPr bwMode="auto">
          <a:xfrm>
            <a:off x="1807330" y="0"/>
            <a:ext cx="5524589" cy="461665"/>
          </a:xfrm>
          <a:prstGeom prst="rect">
            <a:avLst/>
          </a:prstGeom>
          <a:noFill/>
          <a:ln w="9525">
            <a:noFill/>
            <a:miter lim="800000"/>
            <a:headEnd/>
            <a:tailEnd/>
          </a:ln>
        </p:spPr>
        <p:txBody>
          <a:bodyPr wrap="none">
            <a:spAutoFit/>
          </a:bodyPr>
          <a:lstStyle/>
          <a:p>
            <a:pPr eaLnBrk="1" hangingPunct="1"/>
            <a:r>
              <a:rPr lang="en-US" sz="2400" b="0" dirty="0" smtClean="0">
                <a:solidFill>
                  <a:srgbClr val="DC0000"/>
                </a:solidFill>
                <a:effectLst>
                  <a:outerShdw blurRad="38100" dist="38100" dir="2700000" algn="tl">
                    <a:srgbClr val="000000">
                      <a:alpha val="43137"/>
                    </a:srgbClr>
                  </a:outerShdw>
                </a:effectLst>
                <a:latin typeface="Arial Black" charset="0"/>
              </a:rPr>
              <a:t>Nested Grids: Refinement Class</a:t>
            </a:r>
            <a:endParaRPr lang="en-US" sz="2400" b="0" dirty="0">
              <a:solidFill>
                <a:srgbClr val="0033CC"/>
              </a:solidFill>
              <a:effectLst>
                <a:outerShdw blurRad="38100" dist="38100" dir="2700000" algn="tl">
                  <a:srgbClr val="000000">
                    <a:alpha val="43137"/>
                  </a:srgbClr>
                </a:outerShdw>
              </a:effectLst>
              <a:latin typeface="Arial Black" charset="0"/>
            </a:endParaRPr>
          </a:p>
        </p:txBody>
      </p:sp>
      <p:sp>
        <p:nvSpPr>
          <p:cNvPr id="5" name="TextBox 4"/>
          <p:cNvSpPr txBox="1"/>
          <p:nvPr/>
        </p:nvSpPr>
        <p:spPr>
          <a:xfrm>
            <a:off x="7543800" y="914400"/>
            <a:ext cx="1598515" cy="1292662"/>
          </a:xfrm>
          <a:prstGeom prst="rect">
            <a:avLst/>
          </a:prstGeom>
          <a:noFill/>
        </p:spPr>
        <p:txBody>
          <a:bodyPr wrap="none" rtlCol="0">
            <a:spAutoFit/>
          </a:bodyPr>
          <a:lstStyle/>
          <a:p>
            <a:pPr algn="l">
              <a:lnSpc>
                <a:spcPct val="150000"/>
              </a:lnSpc>
            </a:pPr>
            <a:r>
              <a:rPr lang="en-US" sz="1200" dirty="0" err="1" smtClean="0">
                <a:solidFill>
                  <a:srgbClr val="0033CC"/>
                </a:solidFill>
                <a:latin typeface="Arial" pitchFamily="34" charset="0"/>
                <a:cs typeface="Arial" pitchFamily="34" charset="0"/>
              </a:rPr>
              <a:t>Ngrids</a:t>
            </a:r>
            <a:r>
              <a:rPr lang="en-US" sz="1200" dirty="0" smtClean="0">
                <a:solidFill>
                  <a:srgbClr val="0033CC"/>
                </a:solidFill>
                <a:latin typeface="Arial" pitchFamily="34" charset="0"/>
                <a:cs typeface="Arial" pitchFamily="34" charset="0"/>
              </a:rPr>
              <a:t> = 2</a:t>
            </a:r>
          </a:p>
          <a:p>
            <a:pPr algn="l"/>
            <a:r>
              <a:rPr lang="en-US" sz="1200" dirty="0" err="1" smtClean="0">
                <a:solidFill>
                  <a:srgbClr val="0033CC"/>
                </a:solidFill>
                <a:latin typeface="Arial" pitchFamily="34" charset="0"/>
                <a:cs typeface="Arial" pitchFamily="34" charset="0"/>
              </a:rPr>
              <a:t>NestLayers</a:t>
            </a:r>
            <a:r>
              <a:rPr lang="en-US" sz="1200" dirty="0" smtClean="0">
                <a:solidFill>
                  <a:srgbClr val="0033CC"/>
                </a:solidFill>
                <a:latin typeface="Arial" pitchFamily="34" charset="0"/>
                <a:cs typeface="Arial" pitchFamily="34" charset="0"/>
              </a:rPr>
              <a:t> = 2</a:t>
            </a:r>
          </a:p>
          <a:p>
            <a:pPr algn="l"/>
            <a:r>
              <a:rPr lang="en-US" sz="1200" dirty="0" err="1" smtClean="0">
                <a:solidFill>
                  <a:srgbClr val="0033CC"/>
                </a:solidFill>
                <a:latin typeface="Arial" pitchFamily="34" charset="0"/>
                <a:cs typeface="Arial" pitchFamily="34" charset="0"/>
              </a:rPr>
              <a:t>GridsInLayer</a:t>
            </a:r>
            <a:r>
              <a:rPr lang="en-US" sz="1200" dirty="0" smtClean="0">
                <a:solidFill>
                  <a:srgbClr val="0033CC"/>
                </a:solidFill>
                <a:latin typeface="Arial" pitchFamily="34" charset="0"/>
                <a:cs typeface="Arial" pitchFamily="34" charset="0"/>
              </a:rPr>
              <a:t> = 1  1</a:t>
            </a:r>
          </a:p>
          <a:p>
            <a:pPr algn="l"/>
            <a:r>
              <a:rPr lang="en-US" sz="1200" dirty="0" err="1" smtClean="0">
                <a:solidFill>
                  <a:srgbClr val="0033CC"/>
                </a:solidFill>
                <a:latin typeface="Arial" pitchFamily="34" charset="0"/>
                <a:cs typeface="Arial" pitchFamily="34" charset="0"/>
              </a:rPr>
              <a:t>Ncontact</a:t>
            </a:r>
            <a:r>
              <a:rPr lang="en-US" sz="1200" dirty="0" smtClean="0">
                <a:solidFill>
                  <a:srgbClr val="0033CC"/>
                </a:solidFill>
                <a:latin typeface="Arial" pitchFamily="34" charset="0"/>
                <a:cs typeface="Arial" pitchFamily="34" charset="0"/>
              </a:rPr>
              <a:t> = 2</a:t>
            </a:r>
          </a:p>
          <a:p>
            <a:pPr algn="l"/>
            <a:r>
              <a:rPr lang="en-US" sz="1200" dirty="0" smtClean="0">
                <a:solidFill>
                  <a:srgbClr val="000000"/>
                </a:solidFill>
                <a:latin typeface="Arial" pitchFamily="34" charset="0"/>
                <a:cs typeface="Arial" pitchFamily="34" charset="0"/>
              </a:rPr>
              <a:t>Donor Grid = </a:t>
            </a:r>
            <a:r>
              <a:rPr lang="en-US" sz="1200" dirty="0" smtClean="0">
                <a:solidFill>
                  <a:srgbClr val="0033CC"/>
                </a:solidFill>
                <a:latin typeface="Arial" pitchFamily="34" charset="0"/>
                <a:cs typeface="Arial" pitchFamily="34" charset="0"/>
              </a:rPr>
              <a:t>blue</a:t>
            </a:r>
          </a:p>
          <a:p>
            <a:pPr algn="l"/>
            <a:r>
              <a:rPr lang="en-US" sz="1200" dirty="0" smtClean="0">
                <a:solidFill>
                  <a:srgbClr val="000000"/>
                </a:solidFill>
                <a:latin typeface="Arial" pitchFamily="34" charset="0"/>
                <a:cs typeface="Arial" pitchFamily="34" charset="0"/>
              </a:rPr>
              <a:t>Receiver Grid = </a:t>
            </a:r>
            <a:r>
              <a:rPr lang="en-US" sz="1200" dirty="0" smtClean="0">
                <a:solidFill>
                  <a:srgbClr val="FF0000"/>
                </a:solidFill>
                <a:latin typeface="Arial" pitchFamily="34" charset="0"/>
                <a:cs typeface="Arial" pitchFamily="34" charset="0"/>
              </a:rPr>
              <a:t>red</a:t>
            </a:r>
            <a:endParaRPr lang="en-US" sz="1200" dirty="0">
              <a:solidFill>
                <a:srgbClr val="FF0000"/>
              </a:solidFill>
              <a:latin typeface="Arial" pitchFamily="34" charset="0"/>
              <a:cs typeface="Arial" pitchFamily="34"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3"/>
          <p:cNvSpPr>
            <a:spLocks noChangeArrowheads="1"/>
          </p:cNvSpPr>
          <p:nvPr/>
        </p:nvSpPr>
        <p:spPr bwMode="auto">
          <a:xfrm>
            <a:off x="468313" y="236538"/>
            <a:ext cx="3175" cy="1587"/>
          </a:xfrm>
          <a:prstGeom prst="rect">
            <a:avLst/>
          </a:prstGeom>
          <a:solidFill>
            <a:srgbClr val="1F1A17"/>
          </a:solidFill>
          <a:ln w="9525">
            <a:noFill/>
            <a:miter lim="800000"/>
            <a:headEnd/>
            <a:tailEnd/>
          </a:ln>
        </p:spPr>
        <p:txBody>
          <a:bodyPr/>
          <a:lstStyle/>
          <a:p>
            <a:endParaRPr lang="en-US" dirty="0"/>
          </a:p>
        </p:txBody>
      </p:sp>
      <p:sp>
        <p:nvSpPr>
          <p:cNvPr id="42000" name="Rectangle 16"/>
          <p:cNvSpPr>
            <a:spLocks noChangeArrowheads="1"/>
          </p:cNvSpPr>
          <p:nvPr/>
        </p:nvSpPr>
        <p:spPr bwMode="auto">
          <a:xfrm>
            <a:off x="1039813" y="460375"/>
            <a:ext cx="0" cy="1588"/>
          </a:xfrm>
          <a:prstGeom prst="rect">
            <a:avLst/>
          </a:prstGeom>
          <a:solidFill>
            <a:srgbClr val="1F1A17"/>
          </a:solidFill>
          <a:ln w="9525">
            <a:noFill/>
            <a:miter lim="800000"/>
            <a:headEnd/>
            <a:tailEnd/>
          </a:ln>
        </p:spPr>
        <p:txBody>
          <a:bodyPr/>
          <a:lstStyle/>
          <a:p>
            <a:endParaRPr lang="en-US" dirty="0"/>
          </a:p>
        </p:txBody>
      </p:sp>
      <p:sp>
        <p:nvSpPr>
          <p:cNvPr id="42001" name="Rectangle 17"/>
          <p:cNvSpPr>
            <a:spLocks noChangeArrowheads="1"/>
          </p:cNvSpPr>
          <p:nvPr/>
        </p:nvSpPr>
        <p:spPr bwMode="auto">
          <a:xfrm>
            <a:off x="1039813" y="430213"/>
            <a:ext cx="0" cy="4762"/>
          </a:xfrm>
          <a:prstGeom prst="rect">
            <a:avLst/>
          </a:prstGeom>
          <a:solidFill>
            <a:srgbClr val="1F1A17"/>
          </a:solidFill>
          <a:ln w="9525">
            <a:noFill/>
            <a:miter lim="800000"/>
            <a:headEnd/>
            <a:tailEnd/>
          </a:ln>
        </p:spPr>
        <p:txBody>
          <a:bodyPr/>
          <a:lstStyle/>
          <a:p>
            <a:endParaRPr lang="en-US" dirty="0"/>
          </a:p>
        </p:txBody>
      </p:sp>
      <p:sp>
        <p:nvSpPr>
          <p:cNvPr id="42002" name="Rectangle 18"/>
          <p:cNvSpPr>
            <a:spLocks noChangeArrowheads="1"/>
          </p:cNvSpPr>
          <p:nvPr/>
        </p:nvSpPr>
        <p:spPr bwMode="auto">
          <a:xfrm>
            <a:off x="1039813" y="403225"/>
            <a:ext cx="0" cy="3175"/>
          </a:xfrm>
          <a:prstGeom prst="rect">
            <a:avLst/>
          </a:prstGeom>
          <a:solidFill>
            <a:srgbClr val="1F1A17"/>
          </a:solidFill>
          <a:ln w="9525">
            <a:noFill/>
            <a:miter lim="800000"/>
            <a:headEnd/>
            <a:tailEnd/>
          </a:ln>
        </p:spPr>
        <p:txBody>
          <a:bodyPr/>
          <a:lstStyle/>
          <a:p>
            <a:endParaRPr lang="en-US" dirty="0"/>
          </a:p>
        </p:txBody>
      </p:sp>
      <p:sp>
        <p:nvSpPr>
          <p:cNvPr id="42003" name="Rectangle 19"/>
          <p:cNvSpPr>
            <a:spLocks noChangeArrowheads="1"/>
          </p:cNvSpPr>
          <p:nvPr/>
        </p:nvSpPr>
        <p:spPr bwMode="auto">
          <a:xfrm>
            <a:off x="1039813" y="374650"/>
            <a:ext cx="0" cy="4763"/>
          </a:xfrm>
          <a:prstGeom prst="rect">
            <a:avLst/>
          </a:prstGeom>
          <a:solidFill>
            <a:srgbClr val="1F1A17"/>
          </a:solidFill>
          <a:ln w="9525">
            <a:noFill/>
            <a:miter lim="800000"/>
            <a:headEnd/>
            <a:tailEnd/>
          </a:ln>
        </p:spPr>
        <p:txBody>
          <a:bodyPr/>
          <a:lstStyle/>
          <a:p>
            <a:endParaRPr lang="en-US" dirty="0"/>
          </a:p>
        </p:txBody>
      </p:sp>
      <p:sp>
        <p:nvSpPr>
          <p:cNvPr id="42004" name="Rectangle 20"/>
          <p:cNvSpPr>
            <a:spLocks noChangeArrowheads="1"/>
          </p:cNvSpPr>
          <p:nvPr/>
        </p:nvSpPr>
        <p:spPr bwMode="auto">
          <a:xfrm>
            <a:off x="1039813" y="347663"/>
            <a:ext cx="0" cy="3175"/>
          </a:xfrm>
          <a:prstGeom prst="rect">
            <a:avLst/>
          </a:prstGeom>
          <a:solidFill>
            <a:srgbClr val="1F1A17"/>
          </a:solidFill>
          <a:ln w="9525">
            <a:noFill/>
            <a:miter lim="800000"/>
            <a:headEnd/>
            <a:tailEnd/>
          </a:ln>
        </p:spPr>
        <p:txBody>
          <a:bodyPr/>
          <a:lstStyle/>
          <a:p>
            <a:endParaRPr lang="en-US" dirty="0"/>
          </a:p>
        </p:txBody>
      </p:sp>
      <p:sp>
        <p:nvSpPr>
          <p:cNvPr id="42005" name="Rectangle 21"/>
          <p:cNvSpPr>
            <a:spLocks noChangeArrowheads="1"/>
          </p:cNvSpPr>
          <p:nvPr/>
        </p:nvSpPr>
        <p:spPr bwMode="auto">
          <a:xfrm>
            <a:off x="1039813" y="317500"/>
            <a:ext cx="0" cy="4763"/>
          </a:xfrm>
          <a:prstGeom prst="rect">
            <a:avLst/>
          </a:prstGeom>
          <a:solidFill>
            <a:srgbClr val="1F1A17"/>
          </a:solidFill>
          <a:ln w="9525">
            <a:noFill/>
            <a:miter lim="800000"/>
            <a:headEnd/>
            <a:tailEnd/>
          </a:ln>
        </p:spPr>
        <p:txBody>
          <a:bodyPr/>
          <a:lstStyle/>
          <a:p>
            <a:endParaRPr lang="en-US" dirty="0"/>
          </a:p>
        </p:txBody>
      </p:sp>
      <p:sp>
        <p:nvSpPr>
          <p:cNvPr id="42006" name="Rectangle 22"/>
          <p:cNvSpPr>
            <a:spLocks noChangeArrowheads="1"/>
          </p:cNvSpPr>
          <p:nvPr/>
        </p:nvSpPr>
        <p:spPr bwMode="auto">
          <a:xfrm>
            <a:off x="1039813" y="290513"/>
            <a:ext cx="0" cy="3175"/>
          </a:xfrm>
          <a:prstGeom prst="rect">
            <a:avLst/>
          </a:prstGeom>
          <a:solidFill>
            <a:srgbClr val="1F1A17"/>
          </a:solidFill>
          <a:ln w="9525">
            <a:noFill/>
            <a:miter lim="800000"/>
            <a:headEnd/>
            <a:tailEnd/>
          </a:ln>
        </p:spPr>
        <p:txBody>
          <a:bodyPr/>
          <a:lstStyle/>
          <a:p>
            <a:endParaRPr lang="en-US" dirty="0"/>
          </a:p>
        </p:txBody>
      </p:sp>
      <p:sp>
        <p:nvSpPr>
          <p:cNvPr id="42007" name="Rectangle 23"/>
          <p:cNvSpPr>
            <a:spLocks noChangeArrowheads="1"/>
          </p:cNvSpPr>
          <p:nvPr/>
        </p:nvSpPr>
        <p:spPr bwMode="auto">
          <a:xfrm>
            <a:off x="1039813" y="263525"/>
            <a:ext cx="0" cy="3175"/>
          </a:xfrm>
          <a:prstGeom prst="rect">
            <a:avLst/>
          </a:prstGeom>
          <a:solidFill>
            <a:srgbClr val="1F1A17"/>
          </a:solidFill>
          <a:ln w="9525">
            <a:noFill/>
            <a:miter lim="800000"/>
            <a:headEnd/>
            <a:tailEnd/>
          </a:ln>
        </p:spPr>
        <p:txBody>
          <a:bodyPr/>
          <a:lstStyle/>
          <a:p>
            <a:endParaRPr lang="en-US" dirty="0"/>
          </a:p>
        </p:txBody>
      </p:sp>
      <p:sp>
        <p:nvSpPr>
          <p:cNvPr id="42008" name="Rectangle 24"/>
          <p:cNvSpPr>
            <a:spLocks noChangeArrowheads="1"/>
          </p:cNvSpPr>
          <p:nvPr/>
        </p:nvSpPr>
        <p:spPr bwMode="auto">
          <a:xfrm>
            <a:off x="1039813" y="236538"/>
            <a:ext cx="0" cy="1587"/>
          </a:xfrm>
          <a:prstGeom prst="rect">
            <a:avLst/>
          </a:prstGeom>
          <a:solidFill>
            <a:srgbClr val="1F1A17"/>
          </a:solidFill>
          <a:ln w="9525">
            <a:noFill/>
            <a:miter lim="800000"/>
            <a:headEnd/>
            <a:tailEnd/>
          </a:ln>
        </p:spPr>
        <p:txBody>
          <a:bodyPr/>
          <a:lstStyle/>
          <a:p>
            <a:endParaRPr lang="en-US" dirty="0"/>
          </a:p>
        </p:txBody>
      </p:sp>
      <p:sp>
        <p:nvSpPr>
          <p:cNvPr id="42021" name="Rectangle 37"/>
          <p:cNvSpPr>
            <a:spLocks noChangeArrowheads="1"/>
          </p:cNvSpPr>
          <p:nvPr/>
        </p:nvSpPr>
        <p:spPr bwMode="auto">
          <a:xfrm>
            <a:off x="4468813" y="460375"/>
            <a:ext cx="0" cy="1588"/>
          </a:xfrm>
          <a:prstGeom prst="rect">
            <a:avLst/>
          </a:prstGeom>
          <a:solidFill>
            <a:srgbClr val="1F1A17"/>
          </a:solidFill>
          <a:ln w="9525">
            <a:noFill/>
            <a:miter lim="800000"/>
            <a:headEnd/>
            <a:tailEnd/>
          </a:ln>
        </p:spPr>
        <p:txBody>
          <a:bodyPr/>
          <a:lstStyle/>
          <a:p>
            <a:endParaRPr lang="en-US" dirty="0"/>
          </a:p>
        </p:txBody>
      </p:sp>
      <p:sp>
        <p:nvSpPr>
          <p:cNvPr id="42022" name="Rectangle 38"/>
          <p:cNvSpPr>
            <a:spLocks noChangeArrowheads="1"/>
          </p:cNvSpPr>
          <p:nvPr/>
        </p:nvSpPr>
        <p:spPr bwMode="auto">
          <a:xfrm>
            <a:off x="4468813" y="430213"/>
            <a:ext cx="0" cy="4762"/>
          </a:xfrm>
          <a:prstGeom prst="rect">
            <a:avLst/>
          </a:prstGeom>
          <a:solidFill>
            <a:srgbClr val="1F1A17"/>
          </a:solidFill>
          <a:ln w="9525">
            <a:noFill/>
            <a:miter lim="800000"/>
            <a:headEnd/>
            <a:tailEnd/>
          </a:ln>
        </p:spPr>
        <p:txBody>
          <a:bodyPr/>
          <a:lstStyle/>
          <a:p>
            <a:endParaRPr lang="en-US" dirty="0"/>
          </a:p>
        </p:txBody>
      </p:sp>
      <p:sp>
        <p:nvSpPr>
          <p:cNvPr id="42023" name="Rectangle 39"/>
          <p:cNvSpPr>
            <a:spLocks noChangeArrowheads="1"/>
          </p:cNvSpPr>
          <p:nvPr/>
        </p:nvSpPr>
        <p:spPr bwMode="auto">
          <a:xfrm>
            <a:off x="4468813" y="403225"/>
            <a:ext cx="0" cy="3175"/>
          </a:xfrm>
          <a:prstGeom prst="rect">
            <a:avLst/>
          </a:prstGeom>
          <a:solidFill>
            <a:srgbClr val="1F1A17"/>
          </a:solidFill>
          <a:ln w="9525">
            <a:noFill/>
            <a:miter lim="800000"/>
            <a:headEnd/>
            <a:tailEnd/>
          </a:ln>
        </p:spPr>
        <p:txBody>
          <a:bodyPr/>
          <a:lstStyle/>
          <a:p>
            <a:endParaRPr lang="en-US" dirty="0"/>
          </a:p>
        </p:txBody>
      </p:sp>
      <p:sp>
        <p:nvSpPr>
          <p:cNvPr id="42024" name="Rectangle 40"/>
          <p:cNvSpPr>
            <a:spLocks noChangeArrowheads="1"/>
          </p:cNvSpPr>
          <p:nvPr/>
        </p:nvSpPr>
        <p:spPr bwMode="auto">
          <a:xfrm>
            <a:off x="4468813" y="374650"/>
            <a:ext cx="0" cy="4763"/>
          </a:xfrm>
          <a:prstGeom prst="rect">
            <a:avLst/>
          </a:prstGeom>
          <a:solidFill>
            <a:srgbClr val="1F1A17"/>
          </a:solidFill>
          <a:ln w="9525">
            <a:noFill/>
            <a:miter lim="800000"/>
            <a:headEnd/>
            <a:tailEnd/>
          </a:ln>
        </p:spPr>
        <p:txBody>
          <a:bodyPr/>
          <a:lstStyle/>
          <a:p>
            <a:endParaRPr lang="en-US" dirty="0"/>
          </a:p>
        </p:txBody>
      </p:sp>
      <p:sp>
        <p:nvSpPr>
          <p:cNvPr id="42025" name="Rectangle 41"/>
          <p:cNvSpPr>
            <a:spLocks noChangeArrowheads="1"/>
          </p:cNvSpPr>
          <p:nvPr/>
        </p:nvSpPr>
        <p:spPr bwMode="auto">
          <a:xfrm>
            <a:off x="4468813" y="347663"/>
            <a:ext cx="0" cy="3175"/>
          </a:xfrm>
          <a:prstGeom prst="rect">
            <a:avLst/>
          </a:prstGeom>
          <a:solidFill>
            <a:srgbClr val="1F1A17"/>
          </a:solidFill>
          <a:ln w="9525">
            <a:noFill/>
            <a:miter lim="800000"/>
            <a:headEnd/>
            <a:tailEnd/>
          </a:ln>
        </p:spPr>
        <p:txBody>
          <a:bodyPr/>
          <a:lstStyle/>
          <a:p>
            <a:endParaRPr lang="en-US" dirty="0"/>
          </a:p>
        </p:txBody>
      </p:sp>
      <p:sp>
        <p:nvSpPr>
          <p:cNvPr id="42026" name="Rectangle 42"/>
          <p:cNvSpPr>
            <a:spLocks noChangeArrowheads="1"/>
          </p:cNvSpPr>
          <p:nvPr/>
        </p:nvSpPr>
        <p:spPr bwMode="auto">
          <a:xfrm>
            <a:off x="4468813" y="317500"/>
            <a:ext cx="0" cy="4763"/>
          </a:xfrm>
          <a:prstGeom prst="rect">
            <a:avLst/>
          </a:prstGeom>
          <a:solidFill>
            <a:srgbClr val="1F1A17"/>
          </a:solidFill>
          <a:ln w="9525">
            <a:noFill/>
            <a:miter lim="800000"/>
            <a:headEnd/>
            <a:tailEnd/>
          </a:ln>
        </p:spPr>
        <p:txBody>
          <a:bodyPr/>
          <a:lstStyle/>
          <a:p>
            <a:endParaRPr lang="en-US" dirty="0"/>
          </a:p>
        </p:txBody>
      </p:sp>
      <p:sp>
        <p:nvSpPr>
          <p:cNvPr id="42027" name="Rectangle 43"/>
          <p:cNvSpPr>
            <a:spLocks noChangeArrowheads="1"/>
          </p:cNvSpPr>
          <p:nvPr/>
        </p:nvSpPr>
        <p:spPr bwMode="auto">
          <a:xfrm>
            <a:off x="4468813" y="290513"/>
            <a:ext cx="0" cy="3175"/>
          </a:xfrm>
          <a:prstGeom prst="rect">
            <a:avLst/>
          </a:prstGeom>
          <a:solidFill>
            <a:srgbClr val="1F1A17"/>
          </a:solidFill>
          <a:ln w="9525">
            <a:noFill/>
            <a:miter lim="800000"/>
            <a:headEnd/>
            <a:tailEnd/>
          </a:ln>
        </p:spPr>
        <p:txBody>
          <a:bodyPr/>
          <a:lstStyle/>
          <a:p>
            <a:endParaRPr lang="en-US" dirty="0"/>
          </a:p>
        </p:txBody>
      </p:sp>
      <p:sp>
        <p:nvSpPr>
          <p:cNvPr id="42028" name="Rectangle 44"/>
          <p:cNvSpPr>
            <a:spLocks noChangeArrowheads="1"/>
          </p:cNvSpPr>
          <p:nvPr/>
        </p:nvSpPr>
        <p:spPr bwMode="auto">
          <a:xfrm>
            <a:off x="4468813" y="263525"/>
            <a:ext cx="0" cy="3175"/>
          </a:xfrm>
          <a:prstGeom prst="rect">
            <a:avLst/>
          </a:prstGeom>
          <a:solidFill>
            <a:srgbClr val="1F1A17"/>
          </a:solidFill>
          <a:ln w="9525">
            <a:noFill/>
            <a:miter lim="800000"/>
            <a:headEnd/>
            <a:tailEnd/>
          </a:ln>
        </p:spPr>
        <p:txBody>
          <a:bodyPr/>
          <a:lstStyle/>
          <a:p>
            <a:endParaRPr lang="en-US" dirty="0"/>
          </a:p>
        </p:txBody>
      </p:sp>
      <p:sp>
        <p:nvSpPr>
          <p:cNvPr id="42029" name="Rectangle 45"/>
          <p:cNvSpPr>
            <a:spLocks noChangeArrowheads="1"/>
          </p:cNvSpPr>
          <p:nvPr/>
        </p:nvSpPr>
        <p:spPr bwMode="auto">
          <a:xfrm>
            <a:off x="4468813" y="236538"/>
            <a:ext cx="0" cy="1587"/>
          </a:xfrm>
          <a:prstGeom prst="rect">
            <a:avLst/>
          </a:prstGeom>
          <a:solidFill>
            <a:srgbClr val="1F1A17"/>
          </a:solidFill>
          <a:ln w="9525">
            <a:noFill/>
            <a:miter lim="800000"/>
            <a:headEnd/>
            <a:tailEnd/>
          </a:ln>
        </p:spPr>
        <p:txBody>
          <a:bodyPr/>
          <a:lstStyle/>
          <a:p>
            <a:endParaRPr lang="en-US" dirty="0"/>
          </a:p>
        </p:txBody>
      </p:sp>
      <p:sp>
        <p:nvSpPr>
          <p:cNvPr id="42102" name="Rectangle 118"/>
          <p:cNvSpPr>
            <a:spLocks noChangeArrowheads="1"/>
          </p:cNvSpPr>
          <p:nvPr/>
        </p:nvSpPr>
        <p:spPr bwMode="auto">
          <a:xfrm>
            <a:off x="3886200" y="3876675"/>
            <a:ext cx="4763" cy="3175"/>
          </a:xfrm>
          <a:prstGeom prst="rect">
            <a:avLst/>
          </a:prstGeom>
          <a:solidFill>
            <a:srgbClr val="1F1A17"/>
          </a:solidFill>
          <a:ln w="9525">
            <a:noFill/>
            <a:miter lim="800000"/>
            <a:headEnd/>
            <a:tailEnd/>
          </a:ln>
        </p:spPr>
        <p:txBody>
          <a:bodyPr/>
          <a:lstStyle/>
          <a:p>
            <a:endParaRPr lang="en-US" dirty="0"/>
          </a:p>
        </p:txBody>
      </p:sp>
      <p:sp>
        <p:nvSpPr>
          <p:cNvPr id="111" name="Text Box 4"/>
          <p:cNvSpPr txBox="1">
            <a:spLocks noChangeArrowheads="1"/>
          </p:cNvSpPr>
          <p:nvPr/>
        </p:nvSpPr>
        <p:spPr bwMode="auto">
          <a:xfrm>
            <a:off x="1907550" y="0"/>
            <a:ext cx="5324150" cy="461665"/>
          </a:xfrm>
          <a:prstGeom prst="rect">
            <a:avLst/>
          </a:prstGeom>
          <a:noFill/>
          <a:ln w="9525">
            <a:noFill/>
            <a:miter lim="800000"/>
            <a:headEnd/>
            <a:tailEnd/>
          </a:ln>
        </p:spPr>
        <p:txBody>
          <a:bodyPr wrap="none">
            <a:spAutoFit/>
          </a:bodyPr>
          <a:lstStyle/>
          <a:p>
            <a:pPr eaLnBrk="1" hangingPunct="1"/>
            <a:r>
              <a:rPr lang="en-US" sz="2400" b="0" dirty="0" smtClean="0">
                <a:solidFill>
                  <a:srgbClr val="DC0000"/>
                </a:solidFill>
                <a:effectLst>
                  <a:outerShdw blurRad="38100" dist="38100" dir="2700000" algn="tl">
                    <a:srgbClr val="000000">
                      <a:alpha val="43137"/>
                    </a:srgbClr>
                  </a:outerShdw>
                </a:effectLst>
                <a:latin typeface="Arial Black" charset="0"/>
              </a:rPr>
              <a:t>Nesting Development Strategy</a:t>
            </a:r>
            <a:endParaRPr lang="en-US" sz="2400" b="0" dirty="0">
              <a:solidFill>
                <a:srgbClr val="0033CC"/>
              </a:solidFill>
              <a:effectLst>
                <a:outerShdw blurRad="38100" dist="38100" dir="2700000" algn="tl">
                  <a:srgbClr val="000000">
                    <a:alpha val="43137"/>
                  </a:srgbClr>
                </a:outerShdw>
              </a:effectLst>
              <a:latin typeface="Arial Black" charset="0"/>
            </a:endParaRPr>
          </a:p>
        </p:txBody>
      </p:sp>
      <p:sp>
        <p:nvSpPr>
          <p:cNvPr id="113" name="TextBox 112"/>
          <p:cNvSpPr txBox="1"/>
          <p:nvPr/>
        </p:nvSpPr>
        <p:spPr>
          <a:xfrm>
            <a:off x="0" y="762000"/>
            <a:ext cx="9144000" cy="4801314"/>
          </a:xfrm>
          <a:prstGeom prst="rect">
            <a:avLst/>
          </a:prstGeom>
          <a:noFill/>
        </p:spPr>
        <p:txBody>
          <a:bodyPr wrap="square" rtlCol="0">
            <a:spAutoFit/>
          </a:bodyPr>
          <a:lstStyle/>
          <a:p>
            <a:pPr marL="285750" indent="-171450" algn="l"/>
            <a:r>
              <a:rPr lang="en-US" sz="1800" dirty="0" smtClean="0">
                <a:solidFill>
                  <a:srgbClr val="0033CC"/>
                </a:solidFill>
                <a:latin typeface="Arial" pitchFamily="34" charset="0"/>
                <a:cs typeface="Arial" pitchFamily="34" charset="0"/>
              </a:rPr>
              <a:t>The nesting option is implemented in three phases:</a:t>
            </a:r>
          </a:p>
          <a:p>
            <a:pPr marL="285750" indent="-171450" algn="l"/>
            <a:endParaRPr lang="en-US" sz="1800" dirty="0" smtClean="0">
              <a:solidFill>
                <a:srgbClr val="0070C0"/>
              </a:solidFill>
              <a:latin typeface="Arial" pitchFamily="34" charset="0"/>
              <a:cs typeface="Arial" pitchFamily="34" charset="0"/>
            </a:endParaRPr>
          </a:p>
          <a:p>
            <a:pPr marL="400050" indent="-285750" algn="l">
              <a:buClr>
                <a:srgbClr val="C00000"/>
              </a:buClr>
              <a:buSzPct val="150000"/>
              <a:buFont typeface="Arial" pitchFamily="34" charset="0"/>
              <a:buChar char="•"/>
            </a:pPr>
            <a:r>
              <a:rPr lang="en-US" sz="1800" dirty="0" smtClean="0">
                <a:solidFill>
                  <a:srgbClr val="1E1E1E"/>
                </a:solidFill>
                <a:latin typeface="Arial" pitchFamily="34" charset="0"/>
                <a:cs typeface="Arial" pitchFamily="34" charset="0"/>
              </a:rPr>
              <a:t>Phase I, released on April 2011 as version 3.5: </a:t>
            </a:r>
            <a:r>
              <a:rPr lang="en-US" sz="1800" dirty="0" smtClean="0">
                <a:solidFill>
                  <a:srgbClr val="0033CC"/>
                </a:solidFill>
                <a:latin typeface="Arial" pitchFamily="34" charset="0"/>
                <a:cs typeface="Arial" pitchFamily="34" charset="0"/>
              </a:rPr>
              <a:t>Change ROMS numerical kernels (NLM, TLM, RPM, ADM) to allow different horizontal </a:t>
            </a:r>
            <a:r>
              <a:rPr lang="en-US" sz="1800" dirty="0" smtClean="0">
                <a:solidFill>
                  <a:srgbClr val="FF0000"/>
                </a:solidFill>
                <a:latin typeface="Arial" pitchFamily="34" charset="0"/>
                <a:cs typeface="Arial" pitchFamily="34" charset="0"/>
              </a:rPr>
              <a:t>i</a:t>
            </a:r>
            <a:r>
              <a:rPr lang="en-US" sz="1800" dirty="0" smtClean="0">
                <a:solidFill>
                  <a:srgbClr val="0033CC"/>
                </a:solidFill>
                <a:latin typeface="Arial" pitchFamily="34" charset="0"/>
                <a:cs typeface="Arial" pitchFamily="34" charset="0"/>
              </a:rPr>
              <a:t>-</a:t>
            </a:r>
            <a:r>
              <a:rPr lang="en-US" sz="1800" dirty="0" smtClean="0">
                <a:solidFill>
                  <a:srgbClr val="0070C0"/>
                </a:solidFill>
                <a:latin typeface="Arial" pitchFamily="34" charset="0"/>
                <a:cs typeface="Arial" pitchFamily="34" charset="0"/>
              </a:rPr>
              <a:t> </a:t>
            </a:r>
            <a:r>
              <a:rPr lang="en-US" sz="1800" dirty="0" smtClean="0">
                <a:solidFill>
                  <a:srgbClr val="0033CC"/>
                </a:solidFill>
                <a:latin typeface="Arial" pitchFamily="34" charset="0"/>
                <a:cs typeface="Arial" pitchFamily="34" charset="0"/>
              </a:rPr>
              <a:t>and</a:t>
            </a:r>
            <a:r>
              <a:rPr lang="en-US" sz="1800" dirty="0" smtClean="0">
                <a:solidFill>
                  <a:srgbClr val="0070C0"/>
                </a:solidFill>
                <a:latin typeface="Arial" pitchFamily="34" charset="0"/>
                <a:cs typeface="Arial" pitchFamily="34" charset="0"/>
              </a:rPr>
              <a:t> </a:t>
            </a:r>
            <a:r>
              <a:rPr lang="en-US" sz="1800" dirty="0" smtClean="0">
                <a:solidFill>
                  <a:srgbClr val="FF0000"/>
                </a:solidFill>
                <a:latin typeface="Arial" pitchFamily="34" charset="0"/>
                <a:cs typeface="Arial" pitchFamily="34" charset="0"/>
              </a:rPr>
              <a:t>j</a:t>
            </a:r>
            <a:r>
              <a:rPr lang="en-US" sz="1800" dirty="0" smtClean="0">
                <a:solidFill>
                  <a:srgbClr val="0033CC"/>
                </a:solidFill>
                <a:latin typeface="Arial" pitchFamily="34" charset="0"/>
                <a:cs typeface="Arial" pitchFamily="34" charset="0"/>
              </a:rPr>
              <a:t>-ranges in DO-loops to permit operations on various nested grid classes (refinement, mosaics, and composite) and nesting layers (refinement and composite combinations). </a:t>
            </a:r>
          </a:p>
          <a:p>
            <a:pPr marL="400050" indent="-285750" algn="l">
              <a:buClr>
                <a:srgbClr val="C00000"/>
              </a:buClr>
              <a:buSzPct val="150000"/>
            </a:pPr>
            <a:endParaRPr lang="en-US" sz="1800" dirty="0" smtClean="0">
              <a:solidFill>
                <a:srgbClr val="0070C0"/>
              </a:solidFill>
              <a:latin typeface="Arial" pitchFamily="34" charset="0"/>
              <a:cs typeface="Arial" pitchFamily="34" charset="0"/>
            </a:endParaRPr>
          </a:p>
          <a:p>
            <a:pPr marL="857250" lvl="1" indent="-285750" algn="l">
              <a:buClr>
                <a:srgbClr val="C00000"/>
              </a:buClr>
              <a:buSzPct val="150000"/>
            </a:pPr>
            <a:r>
              <a:rPr lang="en-US" sz="1800" dirty="0" smtClean="0">
                <a:solidFill>
                  <a:srgbClr val="0070C0"/>
                </a:solidFill>
                <a:latin typeface="Arial" pitchFamily="34" charset="0"/>
                <a:cs typeface="Arial" pitchFamily="34" charset="0"/>
              </a:rPr>
              <a:t>    </a:t>
            </a:r>
            <a:r>
              <a:rPr lang="en-US" sz="1800" dirty="0" smtClean="0">
                <a:solidFill>
                  <a:srgbClr val="0033CC"/>
                </a:solidFill>
                <a:latin typeface="Arial" pitchFamily="34" charset="0"/>
                <a:cs typeface="Arial" pitchFamily="34" charset="0"/>
              </a:rPr>
              <a:t>This facilitates the computation of any horizontal operator (advection, diffusion, gradient, etc.) in the </a:t>
            </a:r>
            <a:r>
              <a:rPr lang="en-US" sz="1800" dirty="0" smtClean="0">
                <a:solidFill>
                  <a:srgbClr val="FF0000"/>
                </a:solidFill>
                <a:latin typeface="Arial" pitchFamily="34" charset="0"/>
                <a:cs typeface="Arial" pitchFamily="34" charset="0"/>
              </a:rPr>
              <a:t>nesting overlap regions </a:t>
            </a:r>
            <a:r>
              <a:rPr lang="en-US" sz="1800" dirty="0" smtClean="0">
                <a:solidFill>
                  <a:srgbClr val="0033CC"/>
                </a:solidFill>
                <a:latin typeface="Arial" pitchFamily="34" charset="0"/>
                <a:cs typeface="Arial" pitchFamily="34" charset="0"/>
              </a:rPr>
              <a:t>and avoids the need for cumbersome lateral boundary conditions on the model variables and their associated flux/gradient values.  The advantage of this approach is that it is generic to any discrete horizontal operator. The overlap region is an extended section of the grid that overlays an adjacent grid.</a:t>
            </a:r>
          </a:p>
          <a:p>
            <a:pPr marL="857250" lvl="1" indent="-285750" algn="l">
              <a:buClr>
                <a:srgbClr val="C00000"/>
              </a:buClr>
              <a:buSzPct val="150000"/>
            </a:pPr>
            <a:endParaRPr lang="en-US" sz="1800" dirty="0" smtClean="0">
              <a:solidFill>
                <a:srgbClr val="0070C0"/>
              </a:solidFill>
              <a:latin typeface="Arial" pitchFamily="34" charset="0"/>
              <a:cs typeface="Arial" pitchFamily="34" charset="0"/>
            </a:endParaRPr>
          </a:p>
          <a:p>
            <a:pPr marL="857250" lvl="1" indent="-285750" algn="l">
              <a:buClr>
                <a:srgbClr val="C00000"/>
              </a:buClr>
              <a:buSzPct val="150000"/>
            </a:pPr>
            <a:r>
              <a:rPr lang="en-US" sz="1800" dirty="0" smtClean="0">
                <a:solidFill>
                  <a:srgbClr val="0070C0"/>
                </a:solidFill>
                <a:latin typeface="Arial" pitchFamily="34" charset="0"/>
                <a:cs typeface="Arial" pitchFamily="34" charset="0"/>
              </a:rPr>
              <a:t>    </a:t>
            </a:r>
            <a:r>
              <a:rPr lang="en-US" sz="1800" dirty="0" smtClean="0">
                <a:solidFill>
                  <a:srgbClr val="0033CC"/>
                </a:solidFill>
                <a:latin typeface="Arial" pitchFamily="34" charset="0"/>
                <a:cs typeface="Arial" pitchFamily="34" charset="0"/>
              </a:rPr>
              <a:t>The strategy is to compute the full horizontal operator at the </a:t>
            </a:r>
            <a:r>
              <a:rPr lang="en-US" sz="1800" dirty="0" smtClean="0">
                <a:solidFill>
                  <a:srgbClr val="FF0000"/>
                </a:solidFill>
                <a:latin typeface="Arial" pitchFamily="34" charset="0"/>
                <a:cs typeface="Arial" pitchFamily="34" charset="0"/>
              </a:rPr>
              <a:t>contact points</a:t>
            </a:r>
            <a:r>
              <a:rPr lang="en-US" sz="1800" dirty="0" smtClean="0">
                <a:solidFill>
                  <a:srgbClr val="0070C0"/>
                </a:solidFill>
                <a:latin typeface="Arial" pitchFamily="34" charset="0"/>
                <a:cs typeface="Arial" pitchFamily="34" charset="0"/>
              </a:rPr>
              <a:t> </a:t>
            </a:r>
            <a:r>
              <a:rPr lang="en-US" sz="1800" dirty="0" smtClean="0">
                <a:solidFill>
                  <a:srgbClr val="0033CC"/>
                </a:solidFill>
                <a:latin typeface="Arial" pitchFamily="34" charset="0"/>
                <a:cs typeface="Arial" pitchFamily="34" charset="0"/>
              </a:rPr>
              <a:t>between nested grids instead of specifying boundary conditions.</a:t>
            </a:r>
            <a:endParaRPr lang="en-US" sz="1800" dirty="0">
              <a:solidFill>
                <a:srgbClr val="0033CC"/>
              </a:solidFill>
              <a:latin typeface="Arial" pitchFamily="34" charset="0"/>
              <a:cs typeface="Arial" pitchFamily="34"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Text Box 4"/>
          <p:cNvSpPr txBox="1">
            <a:spLocks noChangeArrowheads="1"/>
          </p:cNvSpPr>
          <p:nvPr/>
        </p:nvSpPr>
        <p:spPr bwMode="auto">
          <a:xfrm>
            <a:off x="2823320" y="0"/>
            <a:ext cx="3501280" cy="461665"/>
          </a:xfrm>
          <a:prstGeom prst="rect">
            <a:avLst/>
          </a:prstGeom>
          <a:noFill/>
          <a:ln w="9525">
            <a:noFill/>
            <a:miter lim="800000"/>
            <a:headEnd/>
            <a:tailEnd/>
          </a:ln>
        </p:spPr>
        <p:txBody>
          <a:bodyPr wrap="none">
            <a:spAutoFit/>
          </a:bodyPr>
          <a:lstStyle/>
          <a:p>
            <a:pPr eaLnBrk="1" hangingPunct="1"/>
            <a:r>
              <a:rPr lang="en-US" sz="2400" b="0" dirty="0" smtClean="0">
                <a:solidFill>
                  <a:srgbClr val="DC0000"/>
                </a:solidFill>
                <a:effectLst>
                  <a:outerShdw blurRad="38100" dist="38100" dir="2700000" algn="tl">
                    <a:srgbClr val="000000">
                      <a:alpha val="43137"/>
                    </a:srgbClr>
                  </a:outerShdw>
                </a:effectLst>
                <a:latin typeface="Arial Black" charset="0"/>
              </a:rPr>
              <a:t>Tile </a:t>
            </a:r>
            <a:r>
              <a:rPr lang="en-US" sz="2400" b="0" dirty="0" smtClean="0">
                <a:solidFill>
                  <a:srgbClr val="1E1E1E"/>
                </a:solidFill>
                <a:effectLst>
                  <a:outerShdw blurRad="38100" dist="38100" dir="2700000" algn="tl">
                    <a:srgbClr val="000000">
                      <a:alpha val="43137"/>
                    </a:srgbClr>
                  </a:outerShdw>
                </a:effectLst>
                <a:latin typeface="Arial Black" charset="0"/>
              </a:rPr>
              <a:t>I</a:t>
            </a:r>
            <a:r>
              <a:rPr lang="en-US" sz="2400" b="0" dirty="0" smtClean="0">
                <a:solidFill>
                  <a:srgbClr val="DC0000"/>
                </a:solidFill>
                <a:effectLst>
                  <a:outerShdw blurRad="38100" dist="38100" dir="2700000" algn="tl">
                    <a:srgbClr val="000000">
                      <a:alpha val="43137"/>
                    </a:srgbClr>
                  </a:outerShdw>
                </a:effectLst>
                <a:latin typeface="Arial Black" charset="0"/>
              </a:rPr>
              <a:t>- and </a:t>
            </a:r>
            <a:r>
              <a:rPr lang="en-US" sz="2400" b="0" dirty="0" smtClean="0">
                <a:solidFill>
                  <a:srgbClr val="1E1E1E"/>
                </a:solidFill>
                <a:effectLst>
                  <a:outerShdw blurRad="38100" dist="38100" dir="2700000" algn="tl">
                    <a:srgbClr val="000000">
                      <a:alpha val="43137"/>
                    </a:srgbClr>
                  </a:outerShdw>
                </a:effectLst>
                <a:latin typeface="Arial Black" charset="0"/>
              </a:rPr>
              <a:t>J</a:t>
            </a:r>
            <a:r>
              <a:rPr lang="en-US" sz="2400" b="0" dirty="0" smtClean="0">
                <a:solidFill>
                  <a:srgbClr val="DC0000"/>
                </a:solidFill>
                <a:effectLst>
                  <a:outerShdw blurRad="38100" dist="38100" dir="2700000" algn="tl">
                    <a:srgbClr val="000000">
                      <a:alpha val="43137"/>
                    </a:srgbClr>
                  </a:outerShdw>
                </a:effectLst>
                <a:latin typeface="Arial Black" charset="0"/>
              </a:rPr>
              <a:t>-Ranges</a:t>
            </a:r>
            <a:endParaRPr lang="en-US" sz="2400" b="0" dirty="0">
              <a:solidFill>
                <a:srgbClr val="0033CC"/>
              </a:solidFill>
              <a:effectLst>
                <a:outerShdw blurRad="38100" dist="38100" dir="2700000" algn="tl">
                  <a:srgbClr val="000000">
                    <a:alpha val="43137"/>
                  </a:srgbClr>
                </a:outerShdw>
              </a:effectLst>
              <a:latin typeface="Arial Black" charset="0"/>
            </a:endParaRPr>
          </a:p>
        </p:txBody>
      </p:sp>
      <p:grpSp>
        <p:nvGrpSpPr>
          <p:cNvPr id="116" name="Group 115"/>
          <p:cNvGrpSpPr/>
          <p:nvPr/>
        </p:nvGrpSpPr>
        <p:grpSpPr>
          <a:xfrm>
            <a:off x="0" y="685800"/>
            <a:ext cx="9144000" cy="6033195"/>
            <a:chOff x="0" y="685800"/>
            <a:chExt cx="9144000" cy="6033195"/>
          </a:xfrm>
        </p:grpSpPr>
        <p:sp>
          <p:nvSpPr>
            <p:cNvPr id="111" name="TextBox 110"/>
            <p:cNvSpPr txBox="1"/>
            <p:nvPr/>
          </p:nvSpPr>
          <p:spPr>
            <a:xfrm>
              <a:off x="0" y="685800"/>
              <a:ext cx="3581400" cy="5909310"/>
            </a:xfrm>
            <a:prstGeom prst="rect">
              <a:avLst/>
            </a:prstGeom>
            <a:noFill/>
          </p:spPr>
          <p:txBody>
            <a:bodyPr wrap="square" rtlCol="0">
              <a:spAutoFit/>
            </a:bodyPr>
            <a:lstStyle/>
            <a:p>
              <a:pPr marL="285750" indent="-114300" algn="l" defTabSz="857250">
                <a:tabLst>
                  <a:tab pos="800100" algn="l"/>
                  <a:tab pos="2914650" algn="l"/>
                </a:tabLst>
              </a:pPr>
              <a:r>
                <a:rPr lang="en-US" sz="1400" dirty="0" err="1" smtClean="0">
                  <a:solidFill>
                    <a:srgbClr val="FF0000"/>
                  </a:solidFill>
                  <a:latin typeface="Arial" pitchFamily="34" charset="0"/>
                  <a:cs typeface="Arial" pitchFamily="34" charset="0"/>
                </a:rPr>
                <a:t>Istr</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 BOUNDS(</a:t>
              </a:r>
              <a:r>
                <a:rPr lang="en-US" sz="1400" dirty="0" err="1" smtClean="0">
                  <a:solidFill>
                    <a:srgbClr val="0033CC"/>
                  </a:solidFill>
                  <a:latin typeface="Arial" pitchFamily="34" charset="0"/>
                  <a:cs typeface="Arial" pitchFamily="34" charset="0"/>
                </a:rPr>
                <a:t>ng</a:t>
              </a:r>
              <a:r>
                <a:rPr lang="en-US" sz="1400" dirty="0" smtClean="0">
                  <a:solidFill>
                    <a:srgbClr val="0033CC"/>
                  </a:solidFill>
                  <a:latin typeface="Arial" pitchFamily="34" charset="0"/>
                  <a:cs typeface="Arial" pitchFamily="34" charset="0"/>
                </a:rPr>
                <a:t>) % </a:t>
              </a:r>
              <a:r>
                <a:rPr lang="en-US" sz="1400" dirty="0" err="1" smtClean="0">
                  <a:solidFill>
                    <a:srgbClr val="FF0000"/>
                  </a:solidFill>
                  <a:latin typeface="Arial" pitchFamily="34" charset="0"/>
                  <a:cs typeface="Arial" pitchFamily="34" charset="0"/>
                </a:rPr>
                <a:t>Istr</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(tile)</a:t>
              </a:r>
            </a:p>
            <a:p>
              <a:pPr marL="285750" indent="-114300" algn="l" defTabSz="857250">
                <a:tabLst>
                  <a:tab pos="800100" algn="l"/>
                  <a:tab pos="2914650" algn="l"/>
                </a:tabLst>
              </a:pPr>
              <a:r>
                <a:rPr lang="en-US" sz="1400" dirty="0" err="1" smtClean="0">
                  <a:solidFill>
                    <a:srgbClr val="FF0000"/>
                  </a:solidFill>
                  <a:latin typeface="Arial" pitchFamily="34" charset="0"/>
                  <a:cs typeface="Arial" pitchFamily="34" charset="0"/>
                </a:rPr>
                <a:t>IstrB</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 BOUNDS(</a:t>
              </a:r>
              <a:r>
                <a:rPr lang="en-US" sz="1400" dirty="0" err="1" smtClean="0">
                  <a:solidFill>
                    <a:srgbClr val="0033CC"/>
                  </a:solidFill>
                  <a:latin typeface="Arial" pitchFamily="34" charset="0"/>
                  <a:cs typeface="Arial" pitchFamily="34" charset="0"/>
                </a:rPr>
                <a:t>ng</a:t>
              </a:r>
              <a:r>
                <a:rPr lang="en-US" sz="1400" dirty="0" smtClean="0">
                  <a:solidFill>
                    <a:srgbClr val="0033CC"/>
                  </a:solidFill>
                  <a:latin typeface="Arial" pitchFamily="34" charset="0"/>
                  <a:cs typeface="Arial" pitchFamily="34" charset="0"/>
                </a:rPr>
                <a:t>) % </a:t>
              </a:r>
              <a:r>
                <a:rPr lang="en-US" sz="1400" dirty="0" err="1" smtClean="0">
                  <a:solidFill>
                    <a:srgbClr val="FF0000"/>
                  </a:solidFill>
                  <a:latin typeface="Arial" pitchFamily="34" charset="0"/>
                  <a:cs typeface="Arial" pitchFamily="34" charset="0"/>
                </a:rPr>
                <a:t>IstrB</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(tile)</a:t>
              </a:r>
            </a:p>
            <a:p>
              <a:pPr marL="285750" indent="-114300" algn="l" defTabSz="857250">
                <a:tabLst>
                  <a:tab pos="800100" algn="l"/>
                  <a:tab pos="2914650" algn="l"/>
                </a:tabLst>
              </a:pPr>
              <a:r>
                <a:rPr lang="en-US" sz="1400" dirty="0" err="1" smtClean="0">
                  <a:solidFill>
                    <a:srgbClr val="FF0000"/>
                  </a:solidFill>
                  <a:latin typeface="Arial" pitchFamily="34" charset="0"/>
                  <a:cs typeface="Arial" pitchFamily="34" charset="0"/>
                </a:rPr>
                <a:t>IstrM</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 BOUNDS(</a:t>
              </a:r>
              <a:r>
                <a:rPr lang="en-US" sz="1400" dirty="0" err="1" smtClean="0">
                  <a:solidFill>
                    <a:srgbClr val="0033CC"/>
                  </a:solidFill>
                  <a:latin typeface="Arial" pitchFamily="34" charset="0"/>
                  <a:cs typeface="Arial" pitchFamily="34" charset="0"/>
                </a:rPr>
                <a:t>ng</a:t>
              </a:r>
              <a:r>
                <a:rPr lang="en-US" sz="1400" dirty="0" smtClean="0">
                  <a:solidFill>
                    <a:srgbClr val="0033CC"/>
                  </a:solidFill>
                  <a:latin typeface="Arial" pitchFamily="34" charset="0"/>
                  <a:cs typeface="Arial" pitchFamily="34" charset="0"/>
                </a:rPr>
                <a:t>) % </a:t>
              </a:r>
              <a:r>
                <a:rPr lang="en-US" sz="1400" dirty="0" err="1" smtClean="0">
                  <a:solidFill>
                    <a:srgbClr val="FF0000"/>
                  </a:solidFill>
                  <a:latin typeface="Arial" pitchFamily="34" charset="0"/>
                  <a:cs typeface="Arial" pitchFamily="34" charset="0"/>
                </a:rPr>
                <a:t>IstrM</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(tile)</a:t>
              </a:r>
            </a:p>
            <a:p>
              <a:pPr marL="285750" indent="-114300" algn="l" defTabSz="857250">
                <a:tabLst>
                  <a:tab pos="800100" algn="l"/>
                  <a:tab pos="2914650" algn="l"/>
                </a:tabLst>
              </a:pPr>
              <a:r>
                <a:rPr lang="en-US" sz="1400" dirty="0" err="1" smtClean="0">
                  <a:solidFill>
                    <a:srgbClr val="FF0000"/>
                  </a:solidFill>
                  <a:latin typeface="Arial" pitchFamily="34" charset="0"/>
                  <a:cs typeface="Arial" pitchFamily="34" charset="0"/>
                </a:rPr>
                <a:t>IstrP</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 BOUNDS(</a:t>
              </a:r>
              <a:r>
                <a:rPr lang="en-US" sz="1400" dirty="0" err="1" smtClean="0">
                  <a:solidFill>
                    <a:srgbClr val="0033CC"/>
                  </a:solidFill>
                  <a:latin typeface="Arial" pitchFamily="34" charset="0"/>
                  <a:cs typeface="Arial" pitchFamily="34" charset="0"/>
                </a:rPr>
                <a:t>ng</a:t>
              </a:r>
              <a:r>
                <a:rPr lang="en-US" sz="1400" dirty="0" smtClean="0">
                  <a:solidFill>
                    <a:srgbClr val="0033CC"/>
                  </a:solidFill>
                  <a:latin typeface="Arial" pitchFamily="34" charset="0"/>
                  <a:cs typeface="Arial" pitchFamily="34" charset="0"/>
                </a:rPr>
                <a:t>) % </a:t>
              </a:r>
              <a:r>
                <a:rPr lang="en-US" sz="1400" dirty="0" err="1" smtClean="0">
                  <a:solidFill>
                    <a:srgbClr val="FF0000"/>
                  </a:solidFill>
                  <a:latin typeface="Arial" pitchFamily="34" charset="0"/>
                  <a:cs typeface="Arial" pitchFamily="34" charset="0"/>
                </a:rPr>
                <a:t>IstrP</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(tile)</a:t>
              </a:r>
            </a:p>
            <a:p>
              <a:pPr marL="285750" indent="-114300" algn="l" defTabSz="857250">
                <a:tabLst>
                  <a:tab pos="800100" algn="l"/>
                  <a:tab pos="2914650" algn="l"/>
                </a:tabLst>
              </a:pPr>
              <a:r>
                <a:rPr lang="en-US" sz="1400" dirty="0" err="1" smtClean="0">
                  <a:solidFill>
                    <a:srgbClr val="FF0000"/>
                  </a:solidFill>
                  <a:latin typeface="Arial" pitchFamily="34" charset="0"/>
                  <a:cs typeface="Arial" pitchFamily="34" charset="0"/>
                </a:rPr>
                <a:t>IstrR</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 BOUNDS(</a:t>
              </a:r>
              <a:r>
                <a:rPr lang="en-US" sz="1400" dirty="0" err="1" smtClean="0">
                  <a:solidFill>
                    <a:srgbClr val="0033CC"/>
                  </a:solidFill>
                  <a:latin typeface="Arial" pitchFamily="34" charset="0"/>
                  <a:cs typeface="Arial" pitchFamily="34" charset="0"/>
                </a:rPr>
                <a:t>ng</a:t>
              </a:r>
              <a:r>
                <a:rPr lang="en-US" sz="1400" dirty="0" smtClean="0">
                  <a:solidFill>
                    <a:srgbClr val="0033CC"/>
                  </a:solidFill>
                  <a:latin typeface="Arial" pitchFamily="34" charset="0"/>
                  <a:cs typeface="Arial" pitchFamily="34" charset="0"/>
                </a:rPr>
                <a:t>) %</a:t>
              </a:r>
              <a:r>
                <a:rPr lang="en-US" sz="1400" dirty="0" smtClean="0">
                  <a:solidFill>
                    <a:srgbClr val="0070C0"/>
                  </a:solidFill>
                  <a:latin typeface="Arial" pitchFamily="34" charset="0"/>
                  <a:cs typeface="Arial" pitchFamily="34" charset="0"/>
                </a:rPr>
                <a:t> </a:t>
              </a:r>
              <a:r>
                <a:rPr lang="en-US" sz="1400" dirty="0" err="1" smtClean="0">
                  <a:solidFill>
                    <a:srgbClr val="FF0000"/>
                  </a:solidFill>
                  <a:latin typeface="Arial" pitchFamily="34" charset="0"/>
                  <a:cs typeface="Arial" pitchFamily="34" charset="0"/>
                </a:rPr>
                <a:t>IstrR</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(tile)</a:t>
              </a:r>
            </a:p>
            <a:p>
              <a:pPr marL="285750" indent="-114300" algn="l" defTabSz="857250">
                <a:tabLst>
                  <a:tab pos="800100" algn="l"/>
                  <a:tab pos="2914650" algn="l"/>
                </a:tabLst>
              </a:pPr>
              <a:r>
                <a:rPr lang="en-US" sz="1400" dirty="0" err="1" smtClean="0">
                  <a:solidFill>
                    <a:srgbClr val="FF0000"/>
                  </a:solidFill>
                  <a:latin typeface="Arial" pitchFamily="34" charset="0"/>
                  <a:cs typeface="Arial" pitchFamily="34" charset="0"/>
                </a:rPr>
                <a:t>IstrT</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 BOUNDS(</a:t>
              </a:r>
              <a:r>
                <a:rPr lang="en-US" sz="1400" dirty="0" err="1" smtClean="0">
                  <a:solidFill>
                    <a:srgbClr val="0033CC"/>
                  </a:solidFill>
                  <a:latin typeface="Arial" pitchFamily="34" charset="0"/>
                  <a:cs typeface="Arial" pitchFamily="34" charset="0"/>
                </a:rPr>
                <a:t>ng</a:t>
              </a:r>
              <a:r>
                <a:rPr lang="en-US" sz="1400" dirty="0" smtClean="0">
                  <a:solidFill>
                    <a:srgbClr val="0033CC"/>
                  </a:solidFill>
                  <a:latin typeface="Arial" pitchFamily="34" charset="0"/>
                  <a:cs typeface="Arial" pitchFamily="34" charset="0"/>
                </a:rPr>
                <a:t>) % </a:t>
              </a:r>
              <a:r>
                <a:rPr lang="en-US" sz="1400" dirty="0" err="1" smtClean="0">
                  <a:solidFill>
                    <a:srgbClr val="FF0000"/>
                  </a:solidFill>
                  <a:latin typeface="Arial" pitchFamily="34" charset="0"/>
                  <a:cs typeface="Arial" pitchFamily="34" charset="0"/>
                </a:rPr>
                <a:t>IstrT</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(tile)</a:t>
              </a:r>
            </a:p>
            <a:p>
              <a:pPr marL="285750" indent="-114300" algn="l" defTabSz="857250">
                <a:tabLst>
                  <a:tab pos="800100" algn="l"/>
                  <a:tab pos="2914650" algn="l"/>
                </a:tabLst>
              </a:pPr>
              <a:r>
                <a:rPr lang="en-US" sz="1400" dirty="0" err="1" smtClean="0">
                  <a:solidFill>
                    <a:srgbClr val="FF0000"/>
                  </a:solidFill>
                  <a:latin typeface="Arial" pitchFamily="34" charset="0"/>
                  <a:cs typeface="Arial" pitchFamily="34" charset="0"/>
                </a:rPr>
                <a:t>IstrU</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 BOUNDS(</a:t>
              </a:r>
              <a:r>
                <a:rPr lang="en-US" sz="1400" dirty="0" err="1" smtClean="0">
                  <a:solidFill>
                    <a:srgbClr val="0033CC"/>
                  </a:solidFill>
                  <a:latin typeface="Arial" pitchFamily="34" charset="0"/>
                  <a:cs typeface="Arial" pitchFamily="34" charset="0"/>
                </a:rPr>
                <a:t>ng</a:t>
              </a:r>
              <a:r>
                <a:rPr lang="en-US" sz="1400" dirty="0" smtClean="0">
                  <a:solidFill>
                    <a:srgbClr val="0033CC"/>
                  </a:solidFill>
                  <a:latin typeface="Arial" pitchFamily="34" charset="0"/>
                  <a:cs typeface="Arial" pitchFamily="34" charset="0"/>
                </a:rPr>
                <a:t>) % </a:t>
              </a:r>
              <a:r>
                <a:rPr lang="en-US" sz="1400" dirty="0" err="1" smtClean="0">
                  <a:solidFill>
                    <a:srgbClr val="FF0000"/>
                  </a:solidFill>
                  <a:latin typeface="Arial" pitchFamily="34" charset="0"/>
                  <a:cs typeface="Arial" pitchFamily="34" charset="0"/>
                </a:rPr>
                <a:t>IstrU</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(tile)</a:t>
              </a:r>
            </a:p>
            <a:p>
              <a:pPr marL="285750" indent="457200" algn="l" defTabSz="857250">
                <a:tabLst>
                  <a:tab pos="800100" algn="l"/>
                  <a:tab pos="2914650" algn="l"/>
                </a:tabLst>
              </a:pPr>
              <a:endParaRPr lang="en-US" sz="1400" dirty="0" smtClean="0">
                <a:solidFill>
                  <a:srgbClr val="0070C0"/>
                </a:solidFill>
                <a:latin typeface="Arial" pitchFamily="34" charset="0"/>
                <a:cs typeface="Arial" pitchFamily="34" charset="0"/>
              </a:endParaRPr>
            </a:p>
            <a:p>
              <a:pPr marL="285750" indent="-114300" algn="l" defTabSz="857250">
                <a:tabLst>
                  <a:tab pos="800100" algn="l"/>
                  <a:tab pos="2914650" algn="l"/>
                </a:tabLst>
              </a:pPr>
              <a:r>
                <a:rPr lang="en-US" sz="1400" dirty="0" err="1" smtClean="0">
                  <a:solidFill>
                    <a:srgbClr val="FF0000"/>
                  </a:solidFill>
                  <a:latin typeface="Arial" pitchFamily="34" charset="0"/>
                  <a:cs typeface="Arial" pitchFamily="34" charset="0"/>
                </a:rPr>
                <a:t>Iend</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 BOUNDS(</a:t>
              </a:r>
              <a:r>
                <a:rPr lang="en-US" sz="1400" dirty="0" err="1" smtClean="0">
                  <a:solidFill>
                    <a:srgbClr val="0033CC"/>
                  </a:solidFill>
                  <a:latin typeface="Arial" pitchFamily="34" charset="0"/>
                  <a:cs typeface="Arial" pitchFamily="34" charset="0"/>
                </a:rPr>
                <a:t>ng</a:t>
              </a:r>
              <a:r>
                <a:rPr lang="en-US" sz="1400" dirty="0" smtClean="0">
                  <a:solidFill>
                    <a:srgbClr val="0033CC"/>
                  </a:solidFill>
                  <a:latin typeface="Arial" pitchFamily="34" charset="0"/>
                  <a:cs typeface="Arial" pitchFamily="34" charset="0"/>
                </a:rPr>
                <a:t>) % </a:t>
              </a:r>
              <a:r>
                <a:rPr lang="en-US" sz="1400" dirty="0" err="1" smtClean="0">
                  <a:solidFill>
                    <a:srgbClr val="FF0000"/>
                  </a:solidFill>
                  <a:latin typeface="Arial" pitchFamily="34" charset="0"/>
                  <a:cs typeface="Arial" pitchFamily="34" charset="0"/>
                </a:rPr>
                <a:t>Iend</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(tile)</a:t>
              </a:r>
            </a:p>
            <a:p>
              <a:pPr marL="285750" indent="-114300" algn="l" defTabSz="857250">
                <a:tabLst>
                  <a:tab pos="800100" algn="l"/>
                  <a:tab pos="2914650" algn="l"/>
                </a:tabLst>
              </a:pPr>
              <a:r>
                <a:rPr lang="en-US" sz="1400" dirty="0" err="1" smtClean="0">
                  <a:solidFill>
                    <a:srgbClr val="FF0000"/>
                  </a:solidFill>
                  <a:latin typeface="Arial" pitchFamily="34" charset="0"/>
                  <a:cs typeface="Arial" pitchFamily="34" charset="0"/>
                </a:rPr>
                <a:t>IendB</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 BOUNDS(</a:t>
              </a:r>
              <a:r>
                <a:rPr lang="en-US" sz="1400" dirty="0" err="1" smtClean="0">
                  <a:solidFill>
                    <a:srgbClr val="0033CC"/>
                  </a:solidFill>
                  <a:latin typeface="Arial" pitchFamily="34" charset="0"/>
                  <a:cs typeface="Arial" pitchFamily="34" charset="0"/>
                </a:rPr>
                <a:t>ng</a:t>
              </a:r>
              <a:r>
                <a:rPr lang="en-US" sz="1400" dirty="0" smtClean="0">
                  <a:solidFill>
                    <a:srgbClr val="0033CC"/>
                  </a:solidFill>
                  <a:latin typeface="Arial" pitchFamily="34" charset="0"/>
                  <a:cs typeface="Arial" pitchFamily="34" charset="0"/>
                </a:rPr>
                <a:t>) % </a:t>
              </a:r>
              <a:r>
                <a:rPr lang="en-US" sz="1400" dirty="0" err="1" smtClean="0">
                  <a:solidFill>
                    <a:srgbClr val="FF0000"/>
                  </a:solidFill>
                  <a:latin typeface="Arial" pitchFamily="34" charset="0"/>
                  <a:cs typeface="Arial" pitchFamily="34" charset="0"/>
                </a:rPr>
                <a:t>IendB</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(tile)</a:t>
              </a:r>
            </a:p>
            <a:p>
              <a:pPr marL="285750" indent="-114300" algn="l" defTabSz="857250">
                <a:tabLst>
                  <a:tab pos="800100" algn="l"/>
                  <a:tab pos="2914650" algn="l"/>
                </a:tabLst>
              </a:pPr>
              <a:r>
                <a:rPr lang="en-US" sz="1400" dirty="0" err="1" smtClean="0">
                  <a:solidFill>
                    <a:srgbClr val="FF0000"/>
                  </a:solidFill>
                  <a:latin typeface="Arial" pitchFamily="34" charset="0"/>
                  <a:cs typeface="Arial" pitchFamily="34" charset="0"/>
                </a:rPr>
                <a:t>IendP</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 BOUNDS(</a:t>
              </a:r>
              <a:r>
                <a:rPr lang="en-US" sz="1400" dirty="0" err="1" smtClean="0">
                  <a:solidFill>
                    <a:srgbClr val="0033CC"/>
                  </a:solidFill>
                  <a:latin typeface="Arial" pitchFamily="34" charset="0"/>
                  <a:cs typeface="Arial" pitchFamily="34" charset="0"/>
                </a:rPr>
                <a:t>ng</a:t>
              </a:r>
              <a:r>
                <a:rPr lang="en-US" sz="1400" dirty="0" smtClean="0">
                  <a:solidFill>
                    <a:srgbClr val="0033CC"/>
                  </a:solidFill>
                  <a:latin typeface="Arial" pitchFamily="34" charset="0"/>
                  <a:cs typeface="Arial" pitchFamily="34" charset="0"/>
                </a:rPr>
                <a:t>) % </a:t>
              </a:r>
              <a:r>
                <a:rPr lang="en-US" sz="1400" dirty="0" err="1" smtClean="0">
                  <a:solidFill>
                    <a:srgbClr val="FF0000"/>
                  </a:solidFill>
                  <a:latin typeface="Arial" pitchFamily="34" charset="0"/>
                  <a:cs typeface="Arial" pitchFamily="34" charset="0"/>
                </a:rPr>
                <a:t>IendP</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(tile)</a:t>
              </a:r>
            </a:p>
            <a:p>
              <a:pPr marL="285750" indent="-114300" algn="l" defTabSz="857250">
                <a:tabLst>
                  <a:tab pos="800100" algn="l"/>
                  <a:tab pos="2914650" algn="l"/>
                </a:tabLst>
              </a:pPr>
              <a:r>
                <a:rPr lang="en-US" sz="1400" dirty="0" err="1" smtClean="0">
                  <a:solidFill>
                    <a:srgbClr val="FF0000"/>
                  </a:solidFill>
                  <a:latin typeface="Arial" pitchFamily="34" charset="0"/>
                  <a:cs typeface="Arial" pitchFamily="34" charset="0"/>
                </a:rPr>
                <a:t>IendR</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 BOUNDS(</a:t>
              </a:r>
              <a:r>
                <a:rPr lang="en-US" sz="1400" dirty="0" err="1" smtClean="0">
                  <a:solidFill>
                    <a:srgbClr val="0033CC"/>
                  </a:solidFill>
                  <a:latin typeface="Arial" pitchFamily="34" charset="0"/>
                  <a:cs typeface="Arial" pitchFamily="34" charset="0"/>
                </a:rPr>
                <a:t>ng</a:t>
              </a:r>
              <a:r>
                <a:rPr lang="en-US" sz="1400" dirty="0" smtClean="0">
                  <a:solidFill>
                    <a:srgbClr val="0033CC"/>
                  </a:solidFill>
                  <a:latin typeface="Arial" pitchFamily="34" charset="0"/>
                  <a:cs typeface="Arial" pitchFamily="34" charset="0"/>
                </a:rPr>
                <a:t>) % </a:t>
              </a:r>
              <a:r>
                <a:rPr lang="en-US" sz="1400" dirty="0" err="1" smtClean="0">
                  <a:solidFill>
                    <a:srgbClr val="FF0000"/>
                  </a:solidFill>
                  <a:latin typeface="Arial" pitchFamily="34" charset="0"/>
                  <a:cs typeface="Arial" pitchFamily="34" charset="0"/>
                </a:rPr>
                <a:t>IendR</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(tile)</a:t>
              </a:r>
            </a:p>
            <a:p>
              <a:pPr marL="285750" indent="-114300" algn="l" defTabSz="857250">
                <a:tabLst>
                  <a:tab pos="800100" algn="l"/>
                  <a:tab pos="2914650" algn="l"/>
                </a:tabLst>
              </a:pPr>
              <a:r>
                <a:rPr lang="en-US" sz="1400" dirty="0" err="1" smtClean="0">
                  <a:solidFill>
                    <a:srgbClr val="FF0000"/>
                  </a:solidFill>
                  <a:latin typeface="Arial" pitchFamily="34" charset="0"/>
                  <a:cs typeface="Arial" pitchFamily="34" charset="0"/>
                </a:rPr>
                <a:t>IendT</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 BOUNDS(</a:t>
              </a:r>
              <a:r>
                <a:rPr lang="en-US" sz="1400" dirty="0" err="1" smtClean="0">
                  <a:solidFill>
                    <a:srgbClr val="0033CC"/>
                  </a:solidFill>
                  <a:latin typeface="Arial" pitchFamily="34" charset="0"/>
                  <a:cs typeface="Arial" pitchFamily="34" charset="0"/>
                </a:rPr>
                <a:t>ng</a:t>
              </a:r>
              <a:r>
                <a:rPr lang="en-US" sz="1400" dirty="0" smtClean="0">
                  <a:solidFill>
                    <a:srgbClr val="0033CC"/>
                  </a:solidFill>
                  <a:latin typeface="Arial" pitchFamily="34" charset="0"/>
                  <a:cs typeface="Arial" pitchFamily="34" charset="0"/>
                </a:rPr>
                <a:t>) % </a:t>
              </a:r>
              <a:r>
                <a:rPr lang="en-US" sz="1400" dirty="0" err="1" smtClean="0">
                  <a:solidFill>
                    <a:srgbClr val="FF0000"/>
                  </a:solidFill>
                  <a:latin typeface="Arial" pitchFamily="34" charset="0"/>
                  <a:cs typeface="Arial" pitchFamily="34" charset="0"/>
                </a:rPr>
                <a:t>IendT</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(tile)</a:t>
              </a:r>
            </a:p>
            <a:p>
              <a:pPr marL="285750" indent="-114300" algn="l" defTabSz="857250">
                <a:tabLst>
                  <a:tab pos="800100" algn="l"/>
                  <a:tab pos="2914650" algn="l"/>
                </a:tabLst>
              </a:pPr>
              <a:endParaRPr lang="en-US" sz="1400" dirty="0" smtClean="0">
                <a:solidFill>
                  <a:srgbClr val="0070C0"/>
                </a:solidFill>
                <a:latin typeface="Arial" pitchFamily="34" charset="0"/>
                <a:cs typeface="Arial" pitchFamily="34" charset="0"/>
              </a:endParaRPr>
            </a:p>
            <a:p>
              <a:pPr marL="285750" indent="-114300" algn="l" defTabSz="857250">
                <a:tabLst>
                  <a:tab pos="800100" algn="l"/>
                  <a:tab pos="2914650" algn="l"/>
                </a:tabLst>
              </a:pPr>
              <a:r>
                <a:rPr lang="en-US" sz="1400" dirty="0" err="1" smtClean="0">
                  <a:solidFill>
                    <a:srgbClr val="FF0000"/>
                  </a:solidFill>
                  <a:latin typeface="Arial" pitchFamily="34" charset="0"/>
                  <a:cs typeface="Arial" pitchFamily="34" charset="0"/>
                </a:rPr>
                <a:t>Jstr</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 BOUNDS(</a:t>
              </a:r>
              <a:r>
                <a:rPr lang="en-US" sz="1400" dirty="0" err="1" smtClean="0">
                  <a:solidFill>
                    <a:srgbClr val="0033CC"/>
                  </a:solidFill>
                  <a:latin typeface="Arial" pitchFamily="34" charset="0"/>
                  <a:cs typeface="Arial" pitchFamily="34" charset="0"/>
                </a:rPr>
                <a:t>ng</a:t>
              </a:r>
              <a:r>
                <a:rPr lang="en-US" sz="1400" dirty="0" smtClean="0">
                  <a:solidFill>
                    <a:srgbClr val="0033CC"/>
                  </a:solidFill>
                  <a:latin typeface="Arial" pitchFamily="34" charset="0"/>
                  <a:cs typeface="Arial" pitchFamily="34" charset="0"/>
                </a:rPr>
                <a:t>) % </a:t>
              </a:r>
              <a:r>
                <a:rPr lang="en-US" sz="1400" dirty="0" err="1" smtClean="0">
                  <a:solidFill>
                    <a:srgbClr val="FF0000"/>
                  </a:solidFill>
                  <a:latin typeface="Arial" pitchFamily="34" charset="0"/>
                  <a:cs typeface="Arial" pitchFamily="34" charset="0"/>
                </a:rPr>
                <a:t>Jstr</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(tile)</a:t>
              </a:r>
            </a:p>
            <a:p>
              <a:pPr marL="285750" indent="-114300" algn="l" defTabSz="857250">
                <a:tabLst>
                  <a:tab pos="800100" algn="l"/>
                  <a:tab pos="2914650" algn="l"/>
                </a:tabLst>
              </a:pPr>
              <a:r>
                <a:rPr lang="en-US" sz="1400" dirty="0" err="1" smtClean="0">
                  <a:solidFill>
                    <a:srgbClr val="FF0000"/>
                  </a:solidFill>
                  <a:latin typeface="Arial" pitchFamily="34" charset="0"/>
                  <a:cs typeface="Arial" pitchFamily="34" charset="0"/>
                </a:rPr>
                <a:t>JstrB</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 BOUNDS(</a:t>
              </a:r>
              <a:r>
                <a:rPr lang="en-US" sz="1400" dirty="0" err="1" smtClean="0">
                  <a:solidFill>
                    <a:srgbClr val="0033CC"/>
                  </a:solidFill>
                  <a:latin typeface="Arial" pitchFamily="34" charset="0"/>
                  <a:cs typeface="Arial" pitchFamily="34" charset="0"/>
                </a:rPr>
                <a:t>ng</a:t>
              </a:r>
              <a:r>
                <a:rPr lang="en-US" sz="1400" dirty="0" smtClean="0">
                  <a:solidFill>
                    <a:srgbClr val="0033CC"/>
                  </a:solidFill>
                  <a:latin typeface="Arial" pitchFamily="34" charset="0"/>
                  <a:cs typeface="Arial" pitchFamily="34" charset="0"/>
                </a:rPr>
                <a:t>) % </a:t>
              </a:r>
              <a:r>
                <a:rPr lang="en-US" sz="1400" dirty="0" err="1" smtClean="0">
                  <a:solidFill>
                    <a:srgbClr val="FF0000"/>
                  </a:solidFill>
                  <a:latin typeface="Arial" pitchFamily="34" charset="0"/>
                  <a:cs typeface="Arial" pitchFamily="34" charset="0"/>
                </a:rPr>
                <a:t>JstrB</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(tile)</a:t>
              </a:r>
            </a:p>
            <a:p>
              <a:pPr marL="285750" indent="-114300" algn="l" defTabSz="857250">
                <a:tabLst>
                  <a:tab pos="800100" algn="l"/>
                  <a:tab pos="2914650" algn="l"/>
                </a:tabLst>
              </a:pPr>
              <a:r>
                <a:rPr lang="en-US" sz="1400" dirty="0" err="1" smtClean="0">
                  <a:solidFill>
                    <a:srgbClr val="FF0000"/>
                  </a:solidFill>
                  <a:latin typeface="Arial" pitchFamily="34" charset="0"/>
                  <a:cs typeface="Arial" pitchFamily="34" charset="0"/>
                </a:rPr>
                <a:t>JstrM</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 BOUNDS(</a:t>
              </a:r>
              <a:r>
                <a:rPr lang="en-US" sz="1400" dirty="0" err="1" smtClean="0">
                  <a:solidFill>
                    <a:srgbClr val="0033CC"/>
                  </a:solidFill>
                  <a:latin typeface="Arial" pitchFamily="34" charset="0"/>
                  <a:cs typeface="Arial" pitchFamily="34" charset="0"/>
                </a:rPr>
                <a:t>ng</a:t>
              </a:r>
              <a:r>
                <a:rPr lang="en-US" sz="1400" dirty="0" smtClean="0">
                  <a:solidFill>
                    <a:srgbClr val="0033CC"/>
                  </a:solidFill>
                  <a:latin typeface="Arial" pitchFamily="34" charset="0"/>
                  <a:cs typeface="Arial" pitchFamily="34" charset="0"/>
                </a:rPr>
                <a:t>) % </a:t>
              </a:r>
              <a:r>
                <a:rPr lang="en-US" sz="1400" dirty="0" err="1" smtClean="0">
                  <a:solidFill>
                    <a:srgbClr val="FF0000"/>
                  </a:solidFill>
                  <a:latin typeface="Arial" pitchFamily="34" charset="0"/>
                  <a:cs typeface="Arial" pitchFamily="34" charset="0"/>
                </a:rPr>
                <a:t>JstrM</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(tile)</a:t>
              </a:r>
            </a:p>
            <a:p>
              <a:pPr marL="285750" indent="-114300" algn="l" defTabSz="857250">
                <a:tabLst>
                  <a:tab pos="800100" algn="l"/>
                  <a:tab pos="2914650" algn="l"/>
                </a:tabLst>
              </a:pPr>
              <a:r>
                <a:rPr lang="en-US" sz="1400" dirty="0" err="1" smtClean="0">
                  <a:solidFill>
                    <a:srgbClr val="FF0000"/>
                  </a:solidFill>
                  <a:latin typeface="Arial" pitchFamily="34" charset="0"/>
                  <a:cs typeface="Arial" pitchFamily="34" charset="0"/>
                </a:rPr>
                <a:t>JstrP</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 BOUNDS(</a:t>
              </a:r>
              <a:r>
                <a:rPr lang="en-US" sz="1400" dirty="0" err="1" smtClean="0">
                  <a:solidFill>
                    <a:srgbClr val="0033CC"/>
                  </a:solidFill>
                  <a:latin typeface="Arial" pitchFamily="34" charset="0"/>
                  <a:cs typeface="Arial" pitchFamily="34" charset="0"/>
                </a:rPr>
                <a:t>ng</a:t>
              </a:r>
              <a:r>
                <a:rPr lang="en-US" sz="1400" dirty="0" smtClean="0">
                  <a:solidFill>
                    <a:srgbClr val="0033CC"/>
                  </a:solidFill>
                  <a:latin typeface="Arial" pitchFamily="34" charset="0"/>
                  <a:cs typeface="Arial" pitchFamily="34" charset="0"/>
                </a:rPr>
                <a:t>) % </a:t>
              </a:r>
              <a:r>
                <a:rPr lang="en-US" sz="1400" dirty="0" err="1" smtClean="0">
                  <a:solidFill>
                    <a:srgbClr val="FF0000"/>
                  </a:solidFill>
                  <a:latin typeface="Arial" pitchFamily="34" charset="0"/>
                  <a:cs typeface="Arial" pitchFamily="34" charset="0"/>
                </a:rPr>
                <a:t>JstrP</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(tile)</a:t>
              </a:r>
            </a:p>
            <a:p>
              <a:pPr marL="285750" indent="-114300" algn="l" defTabSz="857250">
                <a:tabLst>
                  <a:tab pos="800100" algn="l"/>
                  <a:tab pos="2914650" algn="l"/>
                </a:tabLst>
              </a:pPr>
              <a:r>
                <a:rPr lang="en-US" sz="1400" dirty="0" err="1" smtClean="0">
                  <a:solidFill>
                    <a:srgbClr val="FF0000"/>
                  </a:solidFill>
                  <a:latin typeface="Arial" pitchFamily="34" charset="0"/>
                  <a:cs typeface="Arial" pitchFamily="34" charset="0"/>
                </a:rPr>
                <a:t>JstrR</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 BOUNDS(</a:t>
              </a:r>
              <a:r>
                <a:rPr lang="en-US" sz="1400" dirty="0" err="1" smtClean="0">
                  <a:solidFill>
                    <a:srgbClr val="0033CC"/>
                  </a:solidFill>
                  <a:latin typeface="Arial" pitchFamily="34" charset="0"/>
                  <a:cs typeface="Arial" pitchFamily="34" charset="0"/>
                </a:rPr>
                <a:t>ng</a:t>
              </a:r>
              <a:r>
                <a:rPr lang="en-US" sz="1400" dirty="0" smtClean="0">
                  <a:solidFill>
                    <a:srgbClr val="0033CC"/>
                  </a:solidFill>
                  <a:latin typeface="Arial" pitchFamily="34" charset="0"/>
                  <a:cs typeface="Arial" pitchFamily="34" charset="0"/>
                </a:rPr>
                <a:t>) % </a:t>
              </a:r>
              <a:r>
                <a:rPr lang="en-US" sz="1400" dirty="0" err="1" smtClean="0">
                  <a:solidFill>
                    <a:srgbClr val="FF0000"/>
                  </a:solidFill>
                  <a:latin typeface="Arial" pitchFamily="34" charset="0"/>
                  <a:cs typeface="Arial" pitchFamily="34" charset="0"/>
                </a:rPr>
                <a:t>JstrR</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(tile)</a:t>
              </a:r>
            </a:p>
            <a:p>
              <a:pPr marL="285750" indent="-114300" algn="l" defTabSz="857250">
                <a:tabLst>
                  <a:tab pos="800100" algn="l"/>
                  <a:tab pos="2914650" algn="l"/>
                </a:tabLst>
              </a:pPr>
              <a:r>
                <a:rPr lang="en-US" sz="1400" dirty="0" err="1" smtClean="0">
                  <a:solidFill>
                    <a:srgbClr val="FF0000"/>
                  </a:solidFill>
                  <a:latin typeface="Arial" pitchFamily="34" charset="0"/>
                  <a:cs typeface="Arial" pitchFamily="34" charset="0"/>
                </a:rPr>
                <a:t>JstrT</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 BOUNDS(</a:t>
              </a:r>
              <a:r>
                <a:rPr lang="en-US" sz="1400" dirty="0" err="1" smtClean="0">
                  <a:solidFill>
                    <a:srgbClr val="0033CC"/>
                  </a:solidFill>
                  <a:latin typeface="Arial" pitchFamily="34" charset="0"/>
                  <a:cs typeface="Arial" pitchFamily="34" charset="0"/>
                </a:rPr>
                <a:t>ng</a:t>
              </a:r>
              <a:r>
                <a:rPr lang="en-US" sz="1400" dirty="0" smtClean="0">
                  <a:solidFill>
                    <a:srgbClr val="0033CC"/>
                  </a:solidFill>
                  <a:latin typeface="Arial" pitchFamily="34" charset="0"/>
                  <a:cs typeface="Arial" pitchFamily="34" charset="0"/>
                </a:rPr>
                <a:t>) % </a:t>
              </a:r>
              <a:r>
                <a:rPr lang="en-US" sz="1400" dirty="0" err="1" smtClean="0">
                  <a:solidFill>
                    <a:srgbClr val="FF0000"/>
                  </a:solidFill>
                  <a:latin typeface="Arial" pitchFamily="34" charset="0"/>
                  <a:cs typeface="Arial" pitchFamily="34" charset="0"/>
                </a:rPr>
                <a:t>JstrT</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(tile)</a:t>
              </a:r>
            </a:p>
            <a:p>
              <a:pPr marL="285750" indent="-114300" algn="l" defTabSz="857250">
                <a:tabLst>
                  <a:tab pos="800100" algn="l"/>
                  <a:tab pos="2914650" algn="l"/>
                </a:tabLst>
              </a:pPr>
              <a:r>
                <a:rPr lang="en-US" sz="1400" dirty="0" err="1" smtClean="0">
                  <a:solidFill>
                    <a:srgbClr val="FF0000"/>
                  </a:solidFill>
                  <a:latin typeface="Arial" pitchFamily="34" charset="0"/>
                  <a:cs typeface="Arial" pitchFamily="34" charset="0"/>
                </a:rPr>
                <a:t>JstrV</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 BOUNDS(</a:t>
              </a:r>
              <a:r>
                <a:rPr lang="en-US" sz="1400" dirty="0" err="1" smtClean="0">
                  <a:solidFill>
                    <a:srgbClr val="0033CC"/>
                  </a:solidFill>
                  <a:latin typeface="Arial" pitchFamily="34" charset="0"/>
                  <a:cs typeface="Arial" pitchFamily="34" charset="0"/>
                </a:rPr>
                <a:t>ng</a:t>
              </a:r>
              <a:r>
                <a:rPr lang="en-US" sz="1400" dirty="0" smtClean="0">
                  <a:solidFill>
                    <a:srgbClr val="0033CC"/>
                  </a:solidFill>
                  <a:latin typeface="Arial" pitchFamily="34" charset="0"/>
                  <a:cs typeface="Arial" pitchFamily="34" charset="0"/>
                </a:rPr>
                <a:t>) % </a:t>
              </a:r>
              <a:r>
                <a:rPr lang="en-US" sz="1400" dirty="0" err="1" smtClean="0">
                  <a:solidFill>
                    <a:srgbClr val="FF0000"/>
                  </a:solidFill>
                  <a:latin typeface="Arial" pitchFamily="34" charset="0"/>
                  <a:cs typeface="Arial" pitchFamily="34" charset="0"/>
                </a:rPr>
                <a:t>JstrV</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(tile)</a:t>
              </a:r>
            </a:p>
            <a:p>
              <a:pPr marL="285750" indent="-114300" algn="l" defTabSz="857250">
                <a:tabLst>
                  <a:tab pos="800100" algn="l"/>
                  <a:tab pos="2914650" algn="l"/>
                </a:tabLst>
              </a:pPr>
              <a:endParaRPr lang="en-US" sz="1400" dirty="0" smtClean="0">
                <a:solidFill>
                  <a:srgbClr val="0070C0"/>
                </a:solidFill>
                <a:latin typeface="Arial" pitchFamily="34" charset="0"/>
                <a:cs typeface="Arial" pitchFamily="34" charset="0"/>
              </a:endParaRPr>
            </a:p>
            <a:p>
              <a:pPr marL="285750" indent="-114300" algn="l" defTabSz="857250">
                <a:tabLst>
                  <a:tab pos="800100" algn="l"/>
                  <a:tab pos="2914650" algn="l"/>
                </a:tabLst>
              </a:pPr>
              <a:r>
                <a:rPr lang="en-US" sz="1400" dirty="0" err="1" smtClean="0">
                  <a:solidFill>
                    <a:srgbClr val="FF0000"/>
                  </a:solidFill>
                  <a:latin typeface="Arial" pitchFamily="34" charset="0"/>
                  <a:cs typeface="Arial" pitchFamily="34" charset="0"/>
                </a:rPr>
                <a:t>Jend</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 BOUNDS(</a:t>
              </a:r>
              <a:r>
                <a:rPr lang="en-US" sz="1400" dirty="0" err="1" smtClean="0">
                  <a:solidFill>
                    <a:srgbClr val="0033CC"/>
                  </a:solidFill>
                  <a:latin typeface="Arial" pitchFamily="34" charset="0"/>
                  <a:cs typeface="Arial" pitchFamily="34" charset="0"/>
                </a:rPr>
                <a:t>ng</a:t>
              </a:r>
              <a:r>
                <a:rPr lang="en-US" sz="1400" dirty="0" smtClean="0">
                  <a:solidFill>
                    <a:srgbClr val="0033CC"/>
                  </a:solidFill>
                  <a:latin typeface="Arial" pitchFamily="34" charset="0"/>
                  <a:cs typeface="Arial" pitchFamily="34" charset="0"/>
                </a:rPr>
                <a:t>) % </a:t>
              </a:r>
              <a:r>
                <a:rPr lang="en-US" sz="1400" dirty="0" err="1" smtClean="0">
                  <a:solidFill>
                    <a:srgbClr val="FF0000"/>
                  </a:solidFill>
                  <a:latin typeface="Arial" pitchFamily="34" charset="0"/>
                  <a:cs typeface="Arial" pitchFamily="34" charset="0"/>
                </a:rPr>
                <a:t>Jend</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(tile)</a:t>
              </a:r>
            </a:p>
            <a:p>
              <a:pPr marL="285750" indent="-114300" algn="l" defTabSz="857250">
                <a:tabLst>
                  <a:tab pos="800100" algn="l"/>
                  <a:tab pos="2914650" algn="l"/>
                </a:tabLst>
              </a:pPr>
              <a:r>
                <a:rPr lang="en-US" sz="1400" dirty="0" err="1" smtClean="0">
                  <a:solidFill>
                    <a:srgbClr val="FF0000"/>
                  </a:solidFill>
                  <a:latin typeface="Arial" pitchFamily="34" charset="0"/>
                  <a:cs typeface="Arial" pitchFamily="34" charset="0"/>
                </a:rPr>
                <a:t>JendB</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 BOUNDS(</a:t>
              </a:r>
              <a:r>
                <a:rPr lang="en-US" sz="1400" dirty="0" err="1" smtClean="0">
                  <a:solidFill>
                    <a:srgbClr val="0033CC"/>
                  </a:solidFill>
                  <a:latin typeface="Arial" pitchFamily="34" charset="0"/>
                  <a:cs typeface="Arial" pitchFamily="34" charset="0"/>
                </a:rPr>
                <a:t>ng</a:t>
              </a:r>
              <a:r>
                <a:rPr lang="en-US" sz="1400" dirty="0" smtClean="0">
                  <a:solidFill>
                    <a:srgbClr val="0033CC"/>
                  </a:solidFill>
                  <a:latin typeface="Arial" pitchFamily="34" charset="0"/>
                  <a:cs typeface="Arial" pitchFamily="34" charset="0"/>
                </a:rPr>
                <a:t>) % </a:t>
              </a:r>
              <a:r>
                <a:rPr lang="en-US" sz="1400" dirty="0" err="1" smtClean="0">
                  <a:solidFill>
                    <a:srgbClr val="FF0000"/>
                  </a:solidFill>
                  <a:latin typeface="Arial" pitchFamily="34" charset="0"/>
                  <a:cs typeface="Arial" pitchFamily="34" charset="0"/>
                </a:rPr>
                <a:t>JendB</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(tile)</a:t>
              </a:r>
            </a:p>
            <a:p>
              <a:pPr marL="285750" indent="-114300" algn="l" defTabSz="857250">
                <a:tabLst>
                  <a:tab pos="800100" algn="l"/>
                  <a:tab pos="2914650" algn="l"/>
                </a:tabLst>
              </a:pPr>
              <a:r>
                <a:rPr lang="en-US" sz="1400" dirty="0" err="1" smtClean="0">
                  <a:solidFill>
                    <a:srgbClr val="FF0000"/>
                  </a:solidFill>
                  <a:latin typeface="Arial" pitchFamily="34" charset="0"/>
                  <a:cs typeface="Arial" pitchFamily="34" charset="0"/>
                </a:rPr>
                <a:t>JendP</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 BOUNDS(</a:t>
              </a:r>
              <a:r>
                <a:rPr lang="en-US" sz="1400" dirty="0" err="1" smtClean="0">
                  <a:solidFill>
                    <a:srgbClr val="0033CC"/>
                  </a:solidFill>
                  <a:latin typeface="Arial" pitchFamily="34" charset="0"/>
                  <a:cs typeface="Arial" pitchFamily="34" charset="0"/>
                </a:rPr>
                <a:t>ng</a:t>
              </a:r>
              <a:r>
                <a:rPr lang="en-US" sz="1400" dirty="0" smtClean="0">
                  <a:solidFill>
                    <a:srgbClr val="0033CC"/>
                  </a:solidFill>
                  <a:latin typeface="Arial" pitchFamily="34" charset="0"/>
                  <a:cs typeface="Arial" pitchFamily="34" charset="0"/>
                </a:rPr>
                <a:t>) % </a:t>
              </a:r>
              <a:r>
                <a:rPr lang="en-US" sz="1400" dirty="0" err="1" smtClean="0">
                  <a:solidFill>
                    <a:srgbClr val="FF0000"/>
                  </a:solidFill>
                  <a:latin typeface="Arial" pitchFamily="34" charset="0"/>
                  <a:cs typeface="Arial" pitchFamily="34" charset="0"/>
                </a:rPr>
                <a:t>JendP</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(tile)</a:t>
              </a:r>
            </a:p>
            <a:p>
              <a:pPr marL="285750" indent="-114300" algn="l" defTabSz="857250">
                <a:tabLst>
                  <a:tab pos="800100" algn="l"/>
                  <a:tab pos="2914650" algn="l"/>
                </a:tabLst>
              </a:pPr>
              <a:r>
                <a:rPr lang="en-US" sz="1400" dirty="0" err="1" smtClean="0">
                  <a:solidFill>
                    <a:srgbClr val="FF0000"/>
                  </a:solidFill>
                  <a:latin typeface="Arial" pitchFamily="34" charset="0"/>
                  <a:cs typeface="Arial" pitchFamily="34" charset="0"/>
                </a:rPr>
                <a:t>JendR</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 BOUNDS(</a:t>
              </a:r>
              <a:r>
                <a:rPr lang="en-US" sz="1400" dirty="0" err="1" smtClean="0">
                  <a:solidFill>
                    <a:srgbClr val="0033CC"/>
                  </a:solidFill>
                  <a:latin typeface="Arial" pitchFamily="34" charset="0"/>
                  <a:cs typeface="Arial" pitchFamily="34" charset="0"/>
                </a:rPr>
                <a:t>ng</a:t>
              </a:r>
              <a:r>
                <a:rPr lang="en-US" sz="1400" dirty="0" smtClean="0">
                  <a:solidFill>
                    <a:srgbClr val="0033CC"/>
                  </a:solidFill>
                  <a:latin typeface="Arial" pitchFamily="34" charset="0"/>
                  <a:cs typeface="Arial" pitchFamily="34" charset="0"/>
                </a:rPr>
                <a:t>) % </a:t>
              </a:r>
              <a:r>
                <a:rPr lang="en-US" sz="1400" dirty="0" err="1" smtClean="0">
                  <a:solidFill>
                    <a:srgbClr val="FF0000"/>
                  </a:solidFill>
                  <a:latin typeface="Arial" pitchFamily="34" charset="0"/>
                  <a:cs typeface="Arial" pitchFamily="34" charset="0"/>
                </a:rPr>
                <a:t>JendR</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(tile)</a:t>
              </a:r>
            </a:p>
            <a:p>
              <a:pPr marL="285750" indent="-114300" algn="l" defTabSz="857250">
                <a:tabLst>
                  <a:tab pos="800100" algn="l"/>
                  <a:tab pos="2914650" algn="l"/>
                </a:tabLst>
              </a:pPr>
              <a:r>
                <a:rPr lang="en-US" sz="1400" dirty="0" err="1" smtClean="0">
                  <a:solidFill>
                    <a:srgbClr val="FF0000"/>
                  </a:solidFill>
                  <a:latin typeface="Arial" pitchFamily="34" charset="0"/>
                  <a:cs typeface="Arial" pitchFamily="34" charset="0"/>
                </a:rPr>
                <a:t>JendT</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 BOUNDS(</a:t>
              </a:r>
              <a:r>
                <a:rPr lang="en-US" sz="1400" dirty="0" err="1" smtClean="0">
                  <a:solidFill>
                    <a:srgbClr val="0033CC"/>
                  </a:solidFill>
                  <a:latin typeface="Arial" pitchFamily="34" charset="0"/>
                  <a:cs typeface="Arial" pitchFamily="34" charset="0"/>
                </a:rPr>
                <a:t>ng</a:t>
              </a:r>
              <a:r>
                <a:rPr lang="en-US" sz="1400" dirty="0" smtClean="0">
                  <a:solidFill>
                    <a:srgbClr val="0033CC"/>
                  </a:solidFill>
                  <a:latin typeface="Arial" pitchFamily="34" charset="0"/>
                  <a:cs typeface="Arial" pitchFamily="34" charset="0"/>
                </a:rPr>
                <a:t>) % </a:t>
              </a:r>
              <a:r>
                <a:rPr lang="en-US" sz="1400" dirty="0" err="1" smtClean="0">
                  <a:solidFill>
                    <a:srgbClr val="FF0000"/>
                  </a:solidFill>
                  <a:latin typeface="Arial" pitchFamily="34" charset="0"/>
                  <a:cs typeface="Arial" pitchFamily="34" charset="0"/>
                </a:rPr>
                <a:t>JendT</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(tile)</a:t>
              </a:r>
            </a:p>
          </p:txBody>
        </p:sp>
        <p:sp>
          <p:nvSpPr>
            <p:cNvPr id="112" name="TextBox 111"/>
            <p:cNvSpPr txBox="1"/>
            <p:nvPr/>
          </p:nvSpPr>
          <p:spPr>
            <a:xfrm>
              <a:off x="3810000" y="685800"/>
              <a:ext cx="5334000" cy="4616648"/>
            </a:xfrm>
            <a:prstGeom prst="rect">
              <a:avLst/>
            </a:prstGeom>
            <a:noFill/>
          </p:spPr>
          <p:txBody>
            <a:bodyPr wrap="square" rtlCol="0">
              <a:spAutoFit/>
            </a:bodyPr>
            <a:lstStyle/>
            <a:p>
              <a:pPr algn="l">
                <a:tabLst>
                  <a:tab pos="742950" algn="l"/>
                  <a:tab pos="3028950" algn="l"/>
                  <a:tab pos="3771900" algn="l"/>
                </a:tabLst>
              </a:pPr>
              <a:r>
                <a:rPr lang="en-US" sz="1400" dirty="0" smtClean="0">
                  <a:solidFill>
                    <a:srgbClr val="FF0000"/>
                  </a:solidFill>
                  <a:latin typeface="Arial" pitchFamily="34" charset="0"/>
                  <a:cs typeface="Arial" pitchFamily="34" charset="0"/>
                </a:rPr>
                <a:t>Istrm3</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 BOUNDS(</a:t>
              </a:r>
              <a:r>
                <a:rPr lang="en-US" sz="1400" dirty="0" err="1" smtClean="0">
                  <a:solidFill>
                    <a:srgbClr val="0033CC"/>
                  </a:solidFill>
                  <a:latin typeface="Arial" pitchFamily="34" charset="0"/>
                  <a:cs typeface="Arial" pitchFamily="34" charset="0"/>
                </a:rPr>
                <a:t>ng</a:t>
              </a:r>
              <a:r>
                <a:rPr lang="en-US" sz="1400" dirty="0" smtClean="0">
                  <a:solidFill>
                    <a:srgbClr val="0033CC"/>
                  </a:solidFill>
                  <a:latin typeface="Arial" pitchFamily="34" charset="0"/>
                  <a:cs typeface="Arial" pitchFamily="34" charset="0"/>
                </a:rPr>
                <a:t>) % </a:t>
              </a:r>
              <a:r>
                <a:rPr lang="en-US" sz="1400" dirty="0" smtClean="0">
                  <a:solidFill>
                    <a:srgbClr val="FF0000"/>
                  </a:solidFill>
                  <a:latin typeface="Arial" pitchFamily="34" charset="0"/>
                  <a:cs typeface="Arial" pitchFamily="34" charset="0"/>
                </a:rPr>
                <a:t>Istrm3</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(tile)</a:t>
              </a:r>
              <a:r>
                <a:rPr lang="en-US" sz="1400" dirty="0" smtClean="0">
                  <a:solidFill>
                    <a:srgbClr val="0070C0"/>
                  </a:solidFill>
                  <a:latin typeface="Arial" pitchFamily="34" charset="0"/>
                  <a:cs typeface="Arial" pitchFamily="34" charset="0"/>
                </a:rPr>
                <a:t>	</a:t>
              </a:r>
              <a:r>
                <a:rPr lang="en-US" sz="1400" dirty="0" smtClean="0">
                  <a:solidFill>
                    <a:srgbClr val="000000"/>
                  </a:solidFill>
                  <a:latin typeface="Arial" pitchFamily="34" charset="0"/>
                  <a:cs typeface="Arial" pitchFamily="34" charset="0"/>
                </a:rPr>
                <a:t>Istr-3</a:t>
              </a:r>
            </a:p>
            <a:p>
              <a:pPr algn="l">
                <a:tabLst>
                  <a:tab pos="742950" algn="l"/>
                  <a:tab pos="3028950" algn="l"/>
                  <a:tab pos="3771900" algn="l"/>
                </a:tabLst>
              </a:pPr>
              <a:r>
                <a:rPr lang="en-US" sz="1400" dirty="0" smtClean="0">
                  <a:solidFill>
                    <a:srgbClr val="FF0000"/>
                  </a:solidFill>
                  <a:latin typeface="Arial" pitchFamily="34" charset="0"/>
                  <a:cs typeface="Arial" pitchFamily="34" charset="0"/>
                </a:rPr>
                <a:t>Istrm2</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 BOUNDS(</a:t>
              </a:r>
              <a:r>
                <a:rPr lang="en-US" sz="1400" dirty="0" err="1" smtClean="0">
                  <a:solidFill>
                    <a:srgbClr val="0033CC"/>
                  </a:solidFill>
                  <a:latin typeface="Arial" pitchFamily="34" charset="0"/>
                  <a:cs typeface="Arial" pitchFamily="34" charset="0"/>
                </a:rPr>
                <a:t>ng</a:t>
              </a:r>
              <a:r>
                <a:rPr lang="en-US" sz="1400" dirty="0" smtClean="0">
                  <a:solidFill>
                    <a:srgbClr val="0033CC"/>
                  </a:solidFill>
                  <a:latin typeface="Arial" pitchFamily="34" charset="0"/>
                  <a:cs typeface="Arial" pitchFamily="34" charset="0"/>
                </a:rPr>
                <a:t>) % </a:t>
              </a:r>
              <a:r>
                <a:rPr lang="en-US" sz="1400" dirty="0" smtClean="0">
                  <a:solidFill>
                    <a:srgbClr val="FF0000"/>
                  </a:solidFill>
                  <a:latin typeface="Arial" pitchFamily="34" charset="0"/>
                  <a:cs typeface="Arial" pitchFamily="34" charset="0"/>
                </a:rPr>
                <a:t>Istrm2</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(tile)</a:t>
              </a:r>
              <a:r>
                <a:rPr lang="en-US" sz="1400" dirty="0" smtClean="0">
                  <a:solidFill>
                    <a:srgbClr val="0070C0"/>
                  </a:solidFill>
                  <a:latin typeface="Arial" pitchFamily="34" charset="0"/>
                  <a:cs typeface="Arial" pitchFamily="34" charset="0"/>
                </a:rPr>
                <a:t>	</a:t>
              </a:r>
              <a:r>
                <a:rPr lang="en-US" sz="1400" dirty="0" smtClean="0">
                  <a:solidFill>
                    <a:srgbClr val="000000"/>
                  </a:solidFill>
                  <a:latin typeface="Arial" pitchFamily="34" charset="0"/>
                  <a:cs typeface="Arial" pitchFamily="34" charset="0"/>
                </a:rPr>
                <a:t>Istr-2</a:t>
              </a:r>
            </a:p>
            <a:p>
              <a:pPr algn="l">
                <a:tabLst>
                  <a:tab pos="742950" algn="l"/>
                  <a:tab pos="3028950" algn="l"/>
                  <a:tab pos="3771900" algn="l"/>
                </a:tabLst>
              </a:pPr>
              <a:r>
                <a:rPr lang="en-US" sz="1400" dirty="0" smtClean="0">
                  <a:solidFill>
                    <a:srgbClr val="FF0000"/>
                  </a:solidFill>
                  <a:latin typeface="Arial" pitchFamily="34" charset="0"/>
                  <a:cs typeface="Arial" pitchFamily="34" charset="0"/>
                </a:rPr>
                <a:t>Istrm1</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 BOUNDS(</a:t>
              </a:r>
              <a:r>
                <a:rPr lang="en-US" sz="1400" dirty="0" err="1" smtClean="0">
                  <a:solidFill>
                    <a:srgbClr val="0033CC"/>
                  </a:solidFill>
                  <a:latin typeface="Arial" pitchFamily="34" charset="0"/>
                  <a:cs typeface="Arial" pitchFamily="34" charset="0"/>
                </a:rPr>
                <a:t>ng</a:t>
              </a:r>
              <a:r>
                <a:rPr lang="en-US" sz="1400" dirty="0" smtClean="0">
                  <a:solidFill>
                    <a:srgbClr val="0033CC"/>
                  </a:solidFill>
                  <a:latin typeface="Arial" pitchFamily="34" charset="0"/>
                  <a:cs typeface="Arial" pitchFamily="34" charset="0"/>
                </a:rPr>
                <a:t>) % </a:t>
              </a:r>
              <a:r>
                <a:rPr lang="en-US" sz="1400" dirty="0" smtClean="0">
                  <a:solidFill>
                    <a:srgbClr val="FF0000"/>
                  </a:solidFill>
                  <a:latin typeface="Arial" pitchFamily="34" charset="0"/>
                  <a:cs typeface="Arial" pitchFamily="34" charset="0"/>
                </a:rPr>
                <a:t>Istrm1</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(tile)</a:t>
              </a:r>
              <a:r>
                <a:rPr lang="en-US" sz="1400" dirty="0" smtClean="0">
                  <a:solidFill>
                    <a:srgbClr val="0070C0"/>
                  </a:solidFill>
                  <a:latin typeface="Arial" pitchFamily="34" charset="0"/>
                  <a:cs typeface="Arial" pitchFamily="34" charset="0"/>
                </a:rPr>
                <a:t>	</a:t>
              </a:r>
              <a:r>
                <a:rPr lang="en-US" sz="1400" dirty="0" smtClean="0">
                  <a:solidFill>
                    <a:srgbClr val="000000"/>
                  </a:solidFill>
                  <a:latin typeface="Arial" pitchFamily="34" charset="0"/>
                  <a:cs typeface="Arial" pitchFamily="34" charset="0"/>
                </a:rPr>
                <a:t>Istr-1</a:t>
              </a:r>
            </a:p>
            <a:p>
              <a:pPr algn="l">
                <a:tabLst>
                  <a:tab pos="742950" algn="l"/>
                  <a:tab pos="3028950" algn="l"/>
                  <a:tab pos="3771900" algn="l"/>
                </a:tabLst>
              </a:pPr>
              <a:r>
                <a:rPr lang="en-US" sz="1400" dirty="0" smtClean="0">
                  <a:solidFill>
                    <a:srgbClr val="FF0000"/>
                  </a:solidFill>
                  <a:latin typeface="Arial" pitchFamily="34" charset="0"/>
                  <a:cs typeface="Arial" pitchFamily="34" charset="0"/>
                </a:rPr>
                <a:t>IstrUm2</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 BOUNDS(</a:t>
              </a:r>
              <a:r>
                <a:rPr lang="en-US" sz="1400" dirty="0" err="1" smtClean="0">
                  <a:solidFill>
                    <a:srgbClr val="0033CC"/>
                  </a:solidFill>
                  <a:latin typeface="Arial" pitchFamily="34" charset="0"/>
                  <a:cs typeface="Arial" pitchFamily="34" charset="0"/>
                </a:rPr>
                <a:t>ng</a:t>
              </a:r>
              <a:r>
                <a:rPr lang="en-US" sz="1400" dirty="0" smtClean="0">
                  <a:solidFill>
                    <a:srgbClr val="0033CC"/>
                  </a:solidFill>
                  <a:latin typeface="Arial" pitchFamily="34" charset="0"/>
                  <a:cs typeface="Arial" pitchFamily="34" charset="0"/>
                </a:rPr>
                <a:t>) % </a:t>
              </a:r>
              <a:r>
                <a:rPr lang="en-US" sz="1400" dirty="0" smtClean="0">
                  <a:solidFill>
                    <a:srgbClr val="FF0000"/>
                  </a:solidFill>
                  <a:latin typeface="Arial" pitchFamily="34" charset="0"/>
                  <a:cs typeface="Arial" pitchFamily="34" charset="0"/>
                </a:rPr>
                <a:t>IstrUm2</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(tile)</a:t>
              </a:r>
              <a:r>
                <a:rPr lang="en-US" sz="1400" dirty="0" smtClean="0">
                  <a:solidFill>
                    <a:srgbClr val="0070C0"/>
                  </a:solidFill>
                  <a:latin typeface="Arial" pitchFamily="34" charset="0"/>
                  <a:cs typeface="Arial" pitchFamily="34" charset="0"/>
                </a:rPr>
                <a:t>	</a:t>
              </a:r>
              <a:r>
                <a:rPr lang="en-US" sz="1400" dirty="0" smtClean="0">
                  <a:solidFill>
                    <a:srgbClr val="000000"/>
                  </a:solidFill>
                  <a:latin typeface="Arial" pitchFamily="34" charset="0"/>
                  <a:cs typeface="Arial" pitchFamily="34" charset="0"/>
                </a:rPr>
                <a:t>IstrU-2</a:t>
              </a:r>
            </a:p>
            <a:p>
              <a:pPr algn="l">
                <a:tabLst>
                  <a:tab pos="742950" algn="l"/>
                  <a:tab pos="3028950" algn="l"/>
                  <a:tab pos="3771900" algn="l"/>
                </a:tabLst>
              </a:pPr>
              <a:r>
                <a:rPr lang="en-US" sz="1400" dirty="0" smtClean="0">
                  <a:solidFill>
                    <a:srgbClr val="FF0000"/>
                  </a:solidFill>
                  <a:latin typeface="Arial" pitchFamily="34" charset="0"/>
                  <a:cs typeface="Arial" pitchFamily="34" charset="0"/>
                </a:rPr>
                <a:t>IstrUm1</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 BOUNDS(</a:t>
              </a:r>
              <a:r>
                <a:rPr lang="en-US" sz="1400" dirty="0" err="1" smtClean="0">
                  <a:solidFill>
                    <a:srgbClr val="0033CC"/>
                  </a:solidFill>
                  <a:latin typeface="Arial" pitchFamily="34" charset="0"/>
                  <a:cs typeface="Arial" pitchFamily="34" charset="0"/>
                </a:rPr>
                <a:t>ng</a:t>
              </a:r>
              <a:r>
                <a:rPr lang="en-US" sz="1400" dirty="0" smtClean="0">
                  <a:solidFill>
                    <a:srgbClr val="0033CC"/>
                  </a:solidFill>
                  <a:latin typeface="Arial" pitchFamily="34" charset="0"/>
                  <a:cs typeface="Arial" pitchFamily="34" charset="0"/>
                </a:rPr>
                <a:t>) % </a:t>
              </a:r>
              <a:r>
                <a:rPr lang="en-US" sz="1400" dirty="0" smtClean="0">
                  <a:solidFill>
                    <a:srgbClr val="FF0000"/>
                  </a:solidFill>
                  <a:latin typeface="Arial" pitchFamily="34" charset="0"/>
                  <a:cs typeface="Arial" pitchFamily="34" charset="0"/>
                </a:rPr>
                <a:t>IstrUm1</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(tile)</a:t>
              </a:r>
              <a:r>
                <a:rPr lang="en-US" sz="1400" dirty="0" smtClean="0">
                  <a:solidFill>
                    <a:srgbClr val="0070C0"/>
                  </a:solidFill>
                  <a:latin typeface="Arial" pitchFamily="34" charset="0"/>
                  <a:cs typeface="Arial" pitchFamily="34" charset="0"/>
                </a:rPr>
                <a:t>	</a:t>
              </a:r>
              <a:r>
                <a:rPr lang="en-US" sz="1400" dirty="0" smtClean="0">
                  <a:solidFill>
                    <a:srgbClr val="000000"/>
                  </a:solidFill>
                  <a:latin typeface="Arial" pitchFamily="34" charset="0"/>
                  <a:cs typeface="Arial" pitchFamily="34" charset="0"/>
                </a:rPr>
                <a:t>IstrU-1</a:t>
              </a:r>
            </a:p>
            <a:p>
              <a:pPr algn="l">
                <a:tabLst>
                  <a:tab pos="742950" algn="l"/>
                  <a:tab pos="3028950" algn="l"/>
                  <a:tab pos="3771900" algn="l"/>
                </a:tabLst>
              </a:pPr>
              <a:endParaRPr lang="en-US" sz="1400" dirty="0" smtClean="0">
                <a:solidFill>
                  <a:srgbClr val="0070C0"/>
                </a:solidFill>
                <a:latin typeface="Arial" pitchFamily="34" charset="0"/>
                <a:cs typeface="Arial" pitchFamily="34" charset="0"/>
              </a:endParaRPr>
            </a:p>
            <a:p>
              <a:pPr algn="l">
                <a:tabLst>
                  <a:tab pos="742950" algn="l"/>
                  <a:tab pos="3028950" algn="l"/>
                  <a:tab pos="3771900" algn="l"/>
                </a:tabLst>
              </a:pPr>
              <a:r>
                <a:rPr lang="en-US" sz="1400" dirty="0" smtClean="0">
                  <a:solidFill>
                    <a:srgbClr val="FF0000"/>
                  </a:solidFill>
                  <a:latin typeface="Arial" pitchFamily="34" charset="0"/>
                  <a:cs typeface="Arial" pitchFamily="34" charset="0"/>
                </a:rPr>
                <a:t>Iendp1</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 BOUNDS(</a:t>
              </a:r>
              <a:r>
                <a:rPr lang="en-US" sz="1400" dirty="0" err="1" smtClean="0">
                  <a:solidFill>
                    <a:srgbClr val="0033CC"/>
                  </a:solidFill>
                  <a:latin typeface="Arial" pitchFamily="34" charset="0"/>
                  <a:cs typeface="Arial" pitchFamily="34" charset="0"/>
                </a:rPr>
                <a:t>ng</a:t>
              </a:r>
              <a:r>
                <a:rPr lang="en-US" sz="1400" dirty="0" smtClean="0">
                  <a:solidFill>
                    <a:srgbClr val="0033CC"/>
                  </a:solidFill>
                  <a:latin typeface="Arial" pitchFamily="34" charset="0"/>
                  <a:cs typeface="Arial" pitchFamily="34" charset="0"/>
                </a:rPr>
                <a:t>) % </a:t>
              </a:r>
              <a:r>
                <a:rPr lang="en-US" sz="1400" dirty="0" smtClean="0">
                  <a:solidFill>
                    <a:srgbClr val="FF0000"/>
                  </a:solidFill>
                  <a:latin typeface="Arial" pitchFamily="34" charset="0"/>
                  <a:cs typeface="Arial" pitchFamily="34" charset="0"/>
                </a:rPr>
                <a:t>Iendp1</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(tile)</a:t>
              </a:r>
              <a:r>
                <a:rPr lang="en-US" sz="1400" dirty="0" smtClean="0">
                  <a:solidFill>
                    <a:srgbClr val="0070C0"/>
                  </a:solidFill>
                  <a:latin typeface="Arial" pitchFamily="34" charset="0"/>
                  <a:cs typeface="Arial" pitchFamily="34" charset="0"/>
                </a:rPr>
                <a:t>	</a:t>
              </a:r>
              <a:r>
                <a:rPr lang="en-US" sz="1400" dirty="0" smtClean="0">
                  <a:solidFill>
                    <a:srgbClr val="000000"/>
                  </a:solidFill>
                  <a:latin typeface="Arial" pitchFamily="34" charset="0"/>
                  <a:cs typeface="Arial" pitchFamily="34" charset="0"/>
                </a:rPr>
                <a:t>Iend+1</a:t>
              </a:r>
            </a:p>
            <a:p>
              <a:pPr algn="l">
                <a:tabLst>
                  <a:tab pos="742950" algn="l"/>
                  <a:tab pos="3028950" algn="l"/>
                  <a:tab pos="3771900" algn="l"/>
                </a:tabLst>
              </a:pPr>
              <a:r>
                <a:rPr lang="en-US" sz="1400" dirty="0" smtClean="0">
                  <a:solidFill>
                    <a:srgbClr val="FF0000"/>
                  </a:solidFill>
                  <a:latin typeface="Arial" pitchFamily="34" charset="0"/>
                  <a:cs typeface="Arial" pitchFamily="34" charset="0"/>
                </a:rPr>
                <a:t>Iendp2</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 BOUNDS(</a:t>
              </a:r>
              <a:r>
                <a:rPr lang="en-US" sz="1400" dirty="0" err="1" smtClean="0">
                  <a:solidFill>
                    <a:srgbClr val="0033CC"/>
                  </a:solidFill>
                  <a:latin typeface="Arial" pitchFamily="34" charset="0"/>
                  <a:cs typeface="Arial" pitchFamily="34" charset="0"/>
                </a:rPr>
                <a:t>ng</a:t>
              </a:r>
              <a:r>
                <a:rPr lang="en-US" sz="1400" dirty="0" smtClean="0">
                  <a:solidFill>
                    <a:srgbClr val="0033CC"/>
                  </a:solidFill>
                  <a:latin typeface="Arial" pitchFamily="34" charset="0"/>
                  <a:cs typeface="Arial" pitchFamily="34" charset="0"/>
                </a:rPr>
                <a:t>) % </a:t>
              </a:r>
              <a:r>
                <a:rPr lang="en-US" sz="1400" dirty="0" smtClean="0">
                  <a:solidFill>
                    <a:srgbClr val="FF0000"/>
                  </a:solidFill>
                  <a:latin typeface="Arial" pitchFamily="34" charset="0"/>
                  <a:cs typeface="Arial" pitchFamily="34" charset="0"/>
                </a:rPr>
                <a:t>Iendp2</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(tile)</a:t>
              </a:r>
              <a:r>
                <a:rPr lang="en-US" sz="1400" dirty="0" smtClean="0">
                  <a:solidFill>
                    <a:srgbClr val="0070C0"/>
                  </a:solidFill>
                  <a:latin typeface="Arial" pitchFamily="34" charset="0"/>
                  <a:cs typeface="Arial" pitchFamily="34" charset="0"/>
                </a:rPr>
                <a:t>	</a:t>
              </a:r>
              <a:r>
                <a:rPr lang="en-US" sz="1400" dirty="0" smtClean="0">
                  <a:solidFill>
                    <a:srgbClr val="000000"/>
                  </a:solidFill>
                  <a:latin typeface="Arial" pitchFamily="34" charset="0"/>
                  <a:cs typeface="Arial" pitchFamily="34" charset="0"/>
                </a:rPr>
                <a:t>Iend+2</a:t>
              </a:r>
            </a:p>
            <a:p>
              <a:pPr algn="l">
                <a:tabLst>
                  <a:tab pos="742950" algn="l"/>
                  <a:tab pos="3028950" algn="l"/>
                  <a:tab pos="3771900" algn="l"/>
                </a:tabLst>
              </a:pPr>
              <a:r>
                <a:rPr lang="en-US" sz="1400" dirty="0" smtClean="0">
                  <a:solidFill>
                    <a:srgbClr val="FF0000"/>
                  </a:solidFill>
                  <a:latin typeface="Arial" pitchFamily="34" charset="0"/>
                  <a:cs typeface="Arial" pitchFamily="34" charset="0"/>
                </a:rPr>
                <a:t>Iendp2i</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 BOUNDS(</a:t>
              </a:r>
              <a:r>
                <a:rPr lang="en-US" sz="1400" dirty="0" err="1" smtClean="0">
                  <a:solidFill>
                    <a:srgbClr val="0033CC"/>
                  </a:solidFill>
                  <a:latin typeface="Arial" pitchFamily="34" charset="0"/>
                  <a:cs typeface="Arial" pitchFamily="34" charset="0"/>
                </a:rPr>
                <a:t>ng</a:t>
              </a:r>
              <a:r>
                <a:rPr lang="en-US" sz="1400" dirty="0" smtClean="0">
                  <a:solidFill>
                    <a:srgbClr val="0033CC"/>
                  </a:solidFill>
                  <a:latin typeface="Arial" pitchFamily="34" charset="0"/>
                  <a:cs typeface="Arial" pitchFamily="34" charset="0"/>
                </a:rPr>
                <a:t>) % </a:t>
              </a:r>
              <a:r>
                <a:rPr lang="en-US" sz="1400" dirty="0" smtClean="0">
                  <a:solidFill>
                    <a:srgbClr val="FF0000"/>
                  </a:solidFill>
                  <a:latin typeface="Arial" pitchFamily="34" charset="0"/>
                  <a:cs typeface="Arial" pitchFamily="34" charset="0"/>
                </a:rPr>
                <a:t>Iendp2i</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(tile)</a:t>
              </a:r>
              <a:r>
                <a:rPr lang="en-US" sz="1400" dirty="0" smtClean="0">
                  <a:solidFill>
                    <a:srgbClr val="0070C0"/>
                  </a:solidFill>
                  <a:latin typeface="Arial" pitchFamily="34" charset="0"/>
                  <a:cs typeface="Arial" pitchFamily="34" charset="0"/>
                </a:rPr>
                <a:t>	</a:t>
              </a:r>
              <a:r>
                <a:rPr lang="en-US" sz="1400" dirty="0" smtClean="0">
                  <a:solidFill>
                    <a:srgbClr val="000000"/>
                  </a:solidFill>
                  <a:latin typeface="Arial" pitchFamily="34" charset="0"/>
                  <a:cs typeface="Arial" pitchFamily="34" charset="0"/>
                </a:rPr>
                <a:t>Iend+2  interior </a:t>
              </a:r>
            </a:p>
            <a:p>
              <a:pPr algn="l">
                <a:tabLst>
                  <a:tab pos="742950" algn="l"/>
                  <a:tab pos="3028950" algn="l"/>
                  <a:tab pos="3771900" algn="l"/>
                </a:tabLst>
              </a:pPr>
              <a:r>
                <a:rPr lang="en-US" sz="1400" dirty="0" smtClean="0">
                  <a:solidFill>
                    <a:srgbClr val="FF0000"/>
                  </a:solidFill>
                  <a:latin typeface="Arial" pitchFamily="34" charset="0"/>
                  <a:cs typeface="Arial" pitchFamily="34" charset="0"/>
                </a:rPr>
                <a:t>Iendp3</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 BOUNDS(</a:t>
              </a:r>
              <a:r>
                <a:rPr lang="en-US" sz="1400" dirty="0" err="1" smtClean="0">
                  <a:solidFill>
                    <a:srgbClr val="0033CC"/>
                  </a:solidFill>
                  <a:latin typeface="Arial" pitchFamily="34" charset="0"/>
                  <a:cs typeface="Arial" pitchFamily="34" charset="0"/>
                </a:rPr>
                <a:t>ng</a:t>
              </a:r>
              <a:r>
                <a:rPr lang="en-US" sz="1400" dirty="0" smtClean="0">
                  <a:solidFill>
                    <a:srgbClr val="0033CC"/>
                  </a:solidFill>
                  <a:latin typeface="Arial" pitchFamily="34" charset="0"/>
                  <a:cs typeface="Arial" pitchFamily="34" charset="0"/>
                </a:rPr>
                <a:t>) % </a:t>
              </a:r>
              <a:r>
                <a:rPr lang="en-US" sz="1400" dirty="0" smtClean="0">
                  <a:solidFill>
                    <a:srgbClr val="FF0000"/>
                  </a:solidFill>
                  <a:latin typeface="Arial" pitchFamily="34" charset="0"/>
                  <a:cs typeface="Arial" pitchFamily="34" charset="0"/>
                </a:rPr>
                <a:t>Iendp3</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(tile)</a:t>
              </a:r>
              <a:r>
                <a:rPr lang="en-US" sz="1400" dirty="0" smtClean="0">
                  <a:solidFill>
                    <a:srgbClr val="0070C0"/>
                  </a:solidFill>
                  <a:latin typeface="Arial" pitchFamily="34" charset="0"/>
                  <a:cs typeface="Arial" pitchFamily="34" charset="0"/>
                </a:rPr>
                <a:t>	</a:t>
              </a:r>
              <a:r>
                <a:rPr lang="en-US" sz="1400" dirty="0" smtClean="0">
                  <a:solidFill>
                    <a:srgbClr val="000000"/>
                  </a:solidFill>
                  <a:latin typeface="Arial" pitchFamily="34" charset="0"/>
                  <a:cs typeface="Arial" pitchFamily="34" charset="0"/>
                </a:rPr>
                <a:t>Iend+3</a:t>
              </a:r>
            </a:p>
            <a:p>
              <a:pPr algn="l">
                <a:tabLst>
                  <a:tab pos="742950" algn="l"/>
                  <a:tab pos="3028950" algn="l"/>
                  <a:tab pos="3771900" algn="l"/>
                </a:tabLst>
              </a:pPr>
              <a:endParaRPr lang="en-US" sz="1400" dirty="0" smtClean="0">
                <a:solidFill>
                  <a:srgbClr val="0070C0"/>
                </a:solidFill>
                <a:latin typeface="Arial" pitchFamily="34" charset="0"/>
                <a:cs typeface="Arial" pitchFamily="34" charset="0"/>
              </a:endParaRPr>
            </a:p>
            <a:p>
              <a:pPr algn="l">
                <a:tabLst>
                  <a:tab pos="742950" algn="l"/>
                  <a:tab pos="3028950" algn="l"/>
                  <a:tab pos="3771900" algn="l"/>
                </a:tabLst>
              </a:pPr>
              <a:r>
                <a:rPr lang="en-US" sz="1400" dirty="0" smtClean="0">
                  <a:solidFill>
                    <a:srgbClr val="FF0000"/>
                  </a:solidFill>
                  <a:latin typeface="Arial" pitchFamily="34" charset="0"/>
                  <a:cs typeface="Arial" pitchFamily="34" charset="0"/>
                </a:rPr>
                <a:t>Jstrm3</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 BOUNDS(</a:t>
              </a:r>
              <a:r>
                <a:rPr lang="en-US" sz="1400" dirty="0" err="1" smtClean="0">
                  <a:solidFill>
                    <a:srgbClr val="0033CC"/>
                  </a:solidFill>
                  <a:latin typeface="Arial" pitchFamily="34" charset="0"/>
                  <a:cs typeface="Arial" pitchFamily="34" charset="0"/>
                </a:rPr>
                <a:t>ng</a:t>
              </a:r>
              <a:r>
                <a:rPr lang="en-US" sz="1400" dirty="0" smtClean="0">
                  <a:solidFill>
                    <a:srgbClr val="0033CC"/>
                  </a:solidFill>
                  <a:latin typeface="Arial" pitchFamily="34" charset="0"/>
                  <a:cs typeface="Arial" pitchFamily="34" charset="0"/>
                </a:rPr>
                <a:t>) % </a:t>
              </a:r>
              <a:r>
                <a:rPr lang="en-US" sz="1400" dirty="0" smtClean="0">
                  <a:solidFill>
                    <a:srgbClr val="FF0000"/>
                  </a:solidFill>
                  <a:latin typeface="Arial" pitchFamily="34" charset="0"/>
                  <a:cs typeface="Arial" pitchFamily="34" charset="0"/>
                </a:rPr>
                <a:t>Jstrm3</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(tile)</a:t>
              </a:r>
              <a:r>
                <a:rPr lang="en-US" sz="1400" dirty="0" smtClean="0">
                  <a:solidFill>
                    <a:srgbClr val="0070C0"/>
                  </a:solidFill>
                  <a:latin typeface="Arial" pitchFamily="34" charset="0"/>
                  <a:cs typeface="Arial" pitchFamily="34" charset="0"/>
                </a:rPr>
                <a:t>	</a:t>
              </a:r>
              <a:r>
                <a:rPr lang="en-US" sz="1400" dirty="0" smtClean="0">
                  <a:solidFill>
                    <a:srgbClr val="000000"/>
                  </a:solidFill>
                  <a:latin typeface="Arial" pitchFamily="34" charset="0"/>
                  <a:cs typeface="Arial" pitchFamily="34" charset="0"/>
                </a:rPr>
                <a:t>Jstr-3</a:t>
              </a:r>
            </a:p>
            <a:p>
              <a:pPr algn="l">
                <a:tabLst>
                  <a:tab pos="742950" algn="l"/>
                  <a:tab pos="3028950" algn="l"/>
                  <a:tab pos="3771900" algn="l"/>
                </a:tabLst>
              </a:pPr>
              <a:r>
                <a:rPr lang="en-US" sz="1400" dirty="0" smtClean="0">
                  <a:solidFill>
                    <a:srgbClr val="FF0000"/>
                  </a:solidFill>
                  <a:latin typeface="Arial" pitchFamily="34" charset="0"/>
                  <a:cs typeface="Arial" pitchFamily="34" charset="0"/>
                </a:rPr>
                <a:t>Jstrm2</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 BOUNDS(</a:t>
              </a:r>
              <a:r>
                <a:rPr lang="en-US" sz="1400" dirty="0" err="1" smtClean="0">
                  <a:solidFill>
                    <a:srgbClr val="0033CC"/>
                  </a:solidFill>
                  <a:latin typeface="Arial" pitchFamily="34" charset="0"/>
                  <a:cs typeface="Arial" pitchFamily="34" charset="0"/>
                </a:rPr>
                <a:t>ng</a:t>
              </a:r>
              <a:r>
                <a:rPr lang="en-US" sz="1400" dirty="0" smtClean="0">
                  <a:solidFill>
                    <a:srgbClr val="0033CC"/>
                  </a:solidFill>
                  <a:latin typeface="Arial" pitchFamily="34" charset="0"/>
                  <a:cs typeface="Arial" pitchFamily="34" charset="0"/>
                </a:rPr>
                <a:t>) % </a:t>
              </a:r>
              <a:r>
                <a:rPr lang="en-US" sz="1400" dirty="0" smtClean="0">
                  <a:solidFill>
                    <a:srgbClr val="FF0000"/>
                  </a:solidFill>
                  <a:latin typeface="Arial" pitchFamily="34" charset="0"/>
                  <a:cs typeface="Arial" pitchFamily="34" charset="0"/>
                </a:rPr>
                <a:t>Jstrm2</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(tile)</a:t>
              </a:r>
              <a:r>
                <a:rPr lang="en-US" sz="1400" dirty="0" smtClean="0">
                  <a:solidFill>
                    <a:srgbClr val="0070C0"/>
                  </a:solidFill>
                  <a:latin typeface="Arial" pitchFamily="34" charset="0"/>
                  <a:cs typeface="Arial" pitchFamily="34" charset="0"/>
                </a:rPr>
                <a:t>	</a:t>
              </a:r>
              <a:r>
                <a:rPr lang="en-US" sz="1400" dirty="0" smtClean="0">
                  <a:solidFill>
                    <a:srgbClr val="000000"/>
                  </a:solidFill>
                  <a:latin typeface="Arial" pitchFamily="34" charset="0"/>
                  <a:cs typeface="Arial" pitchFamily="34" charset="0"/>
                </a:rPr>
                <a:t>Jstr-2</a:t>
              </a:r>
            </a:p>
            <a:p>
              <a:pPr algn="l">
                <a:tabLst>
                  <a:tab pos="742950" algn="l"/>
                  <a:tab pos="3028950" algn="l"/>
                  <a:tab pos="3771900" algn="l"/>
                </a:tabLst>
              </a:pPr>
              <a:r>
                <a:rPr lang="en-US" sz="1400" dirty="0" smtClean="0">
                  <a:solidFill>
                    <a:srgbClr val="FF0000"/>
                  </a:solidFill>
                  <a:latin typeface="Arial" pitchFamily="34" charset="0"/>
                  <a:cs typeface="Arial" pitchFamily="34" charset="0"/>
                </a:rPr>
                <a:t>Jstrm1</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 BOUNDS(</a:t>
              </a:r>
              <a:r>
                <a:rPr lang="en-US" sz="1400" dirty="0" err="1" smtClean="0">
                  <a:solidFill>
                    <a:srgbClr val="0033CC"/>
                  </a:solidFill>
                  <a:latin typeface="Arial" pitchFamily="34" charset="0"/>
                  <a:cs typeface="Arial" pitchFamily="34" charset="0"/>
                </a:rPr>
                <a:t>ng</a:t>
              </a:r>
              <a:r>
                <a:rPr lang="en-US" sz="1400" dirty="0" smtClean="0">
                  <a:solidFill>
                    <a:srgbClr val="0033CC"/>
                  </a:solidFill>
                  <a:latin typeface="Arial" pitchFamily="34" charset="0"/>
                  <a:cs typeface="Arial" pitchFamily="34" charset="0"/>
                </a:rPr>
                <a:t>) % </a:t>
              </a:r>
              <a:r>
                <a:rPr lang="en-US" sz="1400" dirty="0" smtClean="0">
                  <a:solidFill>
                    <a:srgbClr val="FF0000"/>
                  </a:solidFill>
                  <a:latin typeface="Arial" pitchFamily="34" charset="0"/>
                  <a:cs typeface="Arial" pitchFamily="34" charset="0"/>
                </a:rPr>
                <a:t>Jstrm1</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(tile)</a:t>
              </a:r>
              <a:r>
                <a:rPr lang="en-US" sz="1400" dirty="0" smtClean="0">
                  <a:solidFill>
                    <a:srgbClr val="0070C0"/>
                  </a:solidFill>
                  <a:latin typeface="Arial" pitchFamily="34" charset="0"/>
                  <a:cs typeface="Arial" pitchFamily="34" charset="0"/>
                </a:rPr>
                <a:t>	</a:t>
              </a:r>
              <a:r>
                <a:rPr lang="en-US" sz="1400" dirty="0" smtClean="0">
                  <a:solidFill>
                    <a:srgbClr val="000000"/>
                  </a:solidFill>
                  <a:latin typeface="Arial" pitchFamily="34" charset="0"/>
                  <a:cs typeface="Arial" pitchFamily="34" charset="0"/>
                </a:rPr>
                <a:t>Jstr-1</a:t>
              </a:r>
            </a:p>
            <a:p>
              <a:pPr algn="l">
                <a:tabLst>
                  <a:tab pos="742950" algn="l"/>
                  <a:tab pos="3028950" algn="l"/>
                  <a:tab pos="3771900" algn="l"/>
                </a:tabLst>
              </a:pPr>
              <a:r>
                <a:rPr lang="en-US" sz="1400" dirty="0" smtClean="0">
                  <a:solidFill>
                    <a:srgbClr val="FF0000"/>
                  </a:solidFill>
                  <a:latin typeface="Arial" pitchFamily="34" charset="0"/>
                  <a:cs typeface="Arial" pitchFamily="34" charset="0"/>
                </a:rPr>
                <a:t>JstrVm2</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 BOUNDS(</a:t>
              </a:r>
              <a:r>
                <a:rPr lang="en-US" sz="1400" dirty="0" err="1" smtClean="0">
                  <a:solidFill>
                    <a:srgbClr val="0033CC"/>
                  </a:solidFill>
                  <a:latin typeface="Arial" pitchFamily="34" charset="0"/>
                  <a:cs typeface="Arial" pitchFamily="34" charset="0"/>
                </a:rPr>
                <a:t>ng</a:t>
              </a:r>
              <a:r>
                <a:rPr lang="en-US" sz="1400" dirty="0" smtClean="0">
                  <a:solidFill>
                    <a:srgbClr val="0033CC"/>
                  </a:solidFill>
                  <a:latin typeface="Arial" pitchFamily="34" charset="0"/>
                  <a:cs typeface="Arial" pitchFamily="34" charset="0"/>
                </a:rPr>
                <a:t>) % </a:t>
              </a:r>
              <a:r>
                <a:rPr lang="en-US" sz="1400" dirty="0" smtClean="0">
                  <a:solidFill>
                    <a:srgbClr val="FF0000"/>
                  </a:solidFill>
                  <a:latin typeface="Arial" pitchFamily="34" charset="0"/>
                  <a:cs typeface="Arial" pitchFamily="34" charset="0"/>
                </a:rPr>
                <a:t>JstrVm2</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(tile)</a:t>
              </a:r>
              <a:r>
                <a:rPr lang="en-US" sz="1400" dirty="0" smtClean="0">
                  <a:solidFill>
                    <a:srgbClr val="0070C0"/>
                  </a:solidFill>
                  <a:latin typeface="Arial" pitchFamily="34" charset="0"/>
                  <a:cs typeface="Arial" pitchFamily="34" charset="0"/>
                </a:rPr>
                <a:t>	</a:t>
              </a:r>
              <a:r>
                <a:rPr lang="en-US" sz="1400" dirty="0" smtClean="0">
                  <a:solidFill>
                    <a:srgbClr val="000000"/>
                  </a:solidFill>
                  <a:latin typeface="Arial" pitchFamily="34" charset="0"/>
                  <a:cs typeface="Arial" pitchFamily="34" charset="0"/>
                </a:rPr>
                <a:t>JstrV-2</a:t>
              </a:r>
            </a:p>
            <a:p>
              <a:pPr algn="l">
                <a:tabLst>
                  <a:tab pos="742950" algn="l"/>
                  <a:tab pos="3028950" algn="l"/>
                  <a:tab pos="3771900" algn="l"/>
                </a:tabLst>
              </a:pPr>
              <a:r>
                <a:rPr lang="en-US" sz="1400" dirty="0" smtClean="0">
                  <a:solidFill>
                    <a:srgbClr val="FF0000"/>
                  </a:solidFill>
                  <a:latin typeface="Arial" pitchFamily="34" charset="0"/>
                  <a:cs typeface="Arial" pitchFamily="34" charset="0"/>
                </a:rPr>
                <a:t>JstrVm1</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 BOUNDS(</a:t>
              </a:r>
              <a:r>
                <a:rPr lang="en-US" sz="1400" dirty="0" err="1" smtClean="0">
                  <a:solidFill>
                    <a:srgbClr val="0033CC"/>
                  </a:solidFill>
                  <a:latin typeface="Arial" pitchFamily="34" charset="0"/>
                  <a:cs typeface="Arial" pitchFamily="34" charset="0"/>
                </a:rPr>
                <a:t>ng</a:t>
              </a:r>
              <a:r>
                <a:rPr lang="en-US" sz="1400" dirty="0" smtClean="0">
                  <a:solidFill>
                    <a:srgbClr val="0033CC"/>
                  </a:solidFill>
                  <a:latin typeface="Arial" pitchFamily="34" charset="0"/>
                  <a:cs typeface="Arial" pitchFamily="34" charset="0"/>
                </a:rPr>
                <a:t>) % </a:t>
              </a:r>
              <a:r>
                <a:rPr lang="en-US" sz="1400" dirty="0" smtClean="0">
                  <a:solidFill>
                    <a:srgbClr val="FF0000"/>
                  </a:solidFill>
                  <a:latin typeface="Arial" pitchFamily="34" charset="0"/>
                  <a:cs typeface="Arial" pitchFamily="34" charset="0"/>
                </a:rPr>
                <a:t>JstrVm1</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(tile)</a:t>
              </a:r>
              <a:r>
                <a:rPr lang="en-US" sz="1400" dirty="0" smtClean="0">
                  <a:solidFill>
                    <a:srgbClr val="0070C0"/>
                  </a:solidFill>
                  <a:latin typeface="Arial" pitchFamily="34" charset="0"/>
                  <a:cs typeface="Arial" pitchFamily="34" charset="0"/>
                </a:rPr>
                <a:t>	</a:t>
              </a:r>
              <a:r>
                <a:rPr lang="en-US" sz="1400" dirty="0" smtClean="0">
                  <a:solidFill>
                    <a:srgbClr val="000000"/>
                  </a:solidFill>
                  <a:latin typeface="Arial" pitchFamily="34" charset="0"/>
                  <a:cs typeface="Arial" pitchFamily="34" charset="0"/>
                </a:rPr>
                <a:t>JstrV-1</a:t>
              </a:r>
            </a:p>
            <a:p>
              <a:pPr algn="l">
                <a:tabLst>
                  <a:tab pos="742950" algn="l"/>
                  <a:tab pos="3028950" algn="l"/>
                  <a:tab pos="3771900" algn="l"/>
                </a:tabLst>
              </a:pPr>
              <a:r>
                <a:rPr lang="en-US" sz="1400" dirty="0" smtClean="0">
                  <a:solidFill>
                    <a:srgbClr val="0070C0"/>
                  </a:solidFill>
                  <a:latin typeface="Arial" pitchFamily="34" charset="0"/>
                  <a:cs typeface="Arial" pitchFamily="34" charset="0"/>
                </a:rPr>
                <a:t>      </a:t>
              </a:r>
            </a:p>
            <a:p>
              <a:pPr algn="l">
                <a:tabLst>
                  <a:tab pos="742950" algn="l"/>
                  <a:tab pos="3028950" algn="l"/>
                  <a:tab pos="3771900" algn="l"/>
                </a:tabLst>
              </a:pPr>
              <a:r>
                <a:rPr lang="en-US" sz="1400" dirty="0" smtClean="0">
                  <a:solidFill>
                    <a:srgbClr val="FF0000"/>
                  </a:solidFill>
                  <a:latin typeface="Arial" pitchFamily="34" charset="0"/>
                  <a:cs typeface="Arial" pitchFamily="34" charset="0"/>
                </a:rPr>
                <a:t>Jendp1</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 BOUNDS(</a:t>
              </a:r>
              <a:r>
                <a:rPr lang="en-US" sz="1400" dirty="0" err="1" smtClean="0">
                  <a:solidFill>
                    <a:srgbClr val="0033CC"/>
                  </a:solidFill>
                  <a:latin typeface="Arial" pitchFamily="34" charset="0"/>
                  <a:cs typeface="Arial" pitchFamily="34" charset="0"/>
                </a:rPr>
                <a:t>ng</a:t>
              </a:r>
              <a:r>
                <a:rPr lang="en-US" sz="1400" dirty="0" smtClean="0">
                  <a:solidFill>
                    <a:srgbClr val="0033CC"/>
                  </a:solidFill>
                  <a:latin typeface="Arial" pitchFamily="34" charset="0"/>
                  <a:cs typeface="Arial" pitchFamily="34" charset="0"/>
                </a:rPr>
                <a:t>) % </a:t>
              </a:r>
              <a:r>
                <a:rPr lang="en-US" sz="1400" dirty="0" smtClean="0">
                  <a:solidFill>
                    <a:srgbClr val="FF0000"/>
                  </a:solidFill>
                  <a:latin typeface="Arial" pitchFamily="34" charset="0"/>
                  <a:cs typeface="Arial" pitchFamily="34" charset="0"/>
                </a:rPr>
                <a:t>Jendp1</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(tile)</a:t>
              </a:r>
              <a:r>
                <a:rPr lang="en-US" sz="1400" dirty="0" smtClean="0">
                  <a:solidFill>
                    <a:srgbClr val="0070C0"/>
                  </a:solidFill>
                  <a:latin typeface="Arial" pitchFamily="34" charset="0"/>
                  <a:cs typeface="Arial" pitchFamily="34" charset="0"/>
                </a:rPr>
                <a:t>	</a:t>
              </a:r>
              <a:r>
                <a:rPr lang="en-US" sz="1400" dirty="0" smtClean="0">
                  <a:solidFill>
                    <a:srgbClr val="000000"/>
                  </a:solidFill>
                  <a:latin typeface="Arial" pitchFamily="34" charset="0"/>
                  <a:cs typeface="Arial" pitchFamily="34" charset="0"/>
                </a:rPr>
                <a:t>Jend+1</a:t>
              </a:r>
            </a:p>
            <a:p>
              <a:pPr algn="l">
                <a:tabLst>
                  <a:tab pos="742950" algn="l"/>
                  <a:tab pos="3028950" algn="l"/>
                  <a:tab pos="3771900" algn="l"/>
                </a:tabLst>
              </a:pPr>
              <a:r>
                <a:rPr lang="en-US" sz="1400" dirty="0" smtClean="0">
                  <a:solidFill>
                    <a:srgbClr val="FF0000"/>
                  </a:solidFill>
                  <a:latin typeface="Arial" pitchFamily="34" charset="0"/>
                  <a:cs typeface="Arial" pitchFamily="34" charset="0"/>
                </a:rPr>
                <a:t>Jendp2</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 BOUNDS(</a:t>
              </a:r>
              <a:r>
                <a:rPr lang="en-US" sz="1400" dirty="0" err="1" smtClean="0">
                  <a:solidFill>
                    <a:srgbClr val="0033CC"/>
                  </a:solidFill>
                  <a:latin typeface="Arial" pitchFamily="34" charset="0"/>
                  <a:cs typeface="Arial" pitchFamily="34" charset="0"/>
                </a:rPr>
                <a:t>ng</a:t>
              </a:r>
              <a:r>
                <a:rPr lang="en-US" sz="1400" dirty="0" smtClean="0">
                  <a:solidFill>
                    <a:srgbClr val="0033CC"/>
                  </a:solidFill>
                  <a:latin typeface="Arial" pitchFamily="34" charset="0"/>
                  <a:cs typeface="Arial" pitchFamily="34" charset="0"/>
                </a:rPr>
                <a:t>) % </a:t>
              </a:r>
              <a:r>
                <a:rPr lang="en-US" sz="1400" dirty="0" smtClean="0">
                  <a:solidFill>
                    <a:srgbClr val="FF0000"/>
                  </a:solidFill>
                  <a:latin typeface="Arial" pitchFamily="34" charset="0"/>
                  <a:cs typeface="Arial" pitchFamily="34" charset="0"/>
                </a:rPr>
                <a:t>Jendp2</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(tile)</a:t>
              </a:r>
              <a:r>
                <a:rPr lang="en-US" sz="1400" dirty="0" smtClean="0">
                  <a:solidFill>
                    <a:srgbClr val="0070C0"/>
                  </a:solidFill>
                  <a:latin typeface="Arial" pitchFamily="34" charset="0"/>
                  <a:cs typeface="Arial" pitchFamily="34" charset="0"/>
                </a:rPr>
                <a:t>	</a:t>
              </a:r>
              <a:r>
                <a:rPr lang="en-US" sz="1400" dirty="0" smtClean="0">
                  <a:solidFill>
                    <a:srgbClr val="000000"/>
                  </a:solidFill>
                  <a:latin typeface="Arial" pitchFamily="34" charset="0"/>
                  <a:cs typeface="Arial" pitchFamily="34" charset="0"/>
                </a:rPr>
                <a:t>Jend+2</a:t>
              </a:r>
            </a:p>
            <a:p>
              <a:pPr algn="l">
                <a:tabLst>
                  <a:tab pos="742950" algn="l"/>
                  <a:tab pos="3028950" algn="l"/>
                  <a:tab pos="3771900" algn="l"/>
                </a:tabLst>
              </a:pPr>
              <a:r>
                <a:rPr lang="en-US" sz="1400" dirty="0" smtClean="0">
                  <a:solidFill>
                    <a:srgbClr val="FF0000"/>
                  </a:solidFill>
                  <a:latin typeface="Arial" pitchFamily="34" charset="0"/>
                  <a:cs typeface="Arial" pitchFamily="34" charset="0"/>
                </a:rPr>
                <a:t>Jendp2i</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 BOUNDS(</a:t>
              </a:r>
              <a:r>
                <a:rPr lang="en-US" sz="1400" dirty="0" err="1" smtClean="0">
                  <a:solidFill>
                    <a:srgbClr val="0033CC"/>
                  </a:solidFill>
                  <a:latin typeface="Arial" pitchFamily="34" charset="0"/>
                  <a:cs typeface="Arial" pitchFamily="34" charset="0"/>
                </a:rPr>
                <a:t>ng</a:t>
              </a:r>
              <a:r>
                <a:rPr lang="en-US" sz="1400" dirty="0" smtClean="0">
                  <a:solidFill>
                    <a:srgbClr val="0033CC"/>
                  </a:solidFill>
                  <a:latin typeface="Arial" pitchFamily="34" charset="0"/>
                  <a:cs typeface="Arial" pitchFamily="34" charset="0"/>
                </a:rPr>
                <a:t>) % </a:t>
              </a:r>
              <a:r>
                <a:rPr lang="en-US" sz="1400" dirty="0" smtClean="0">
                  <a:solidFill>
                    <a:srgbClr val="FF0000"/>
                  </a:solidFill>
                  <a:latin typeface="Arial" pitchFamily="34" charset="0"/>
                  <a:cs typeface="Arial" pitchFamily="34" charset="0"/>
                </a:rPr>
                <a:t>Jendp2i</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(tile)</a:t>
              </a:r>
              <a:r>
                <a:rPr lang="en-US" sz="1400" dirty="0" smtClean="0">
                  <a:solidFill>
                    <a:srgbClr val="0070C0"/>
                  </a:solidFill>
                  <a:latin typeface="Arial" pitchFamily="34" charset="0"/>
                  <a:cs typeface="Arial" pitchFamily="34" charset="0"/>
                </a:rPr>
                <a:t>	</a:t>
              </a:r>
              <a:r>
                <a:rPr lang="en-US" sz="1400" dirty="0" smtClean="0">
                  <a:solidFill>
                    <a:srgbClr val="000000"/>
                  </a:solidFill>
                  <a:latin typeface="Arial" pitchFamily="34" charset="0"/>
                  <a:cs typeface="Arial" pitchFamily="34" charset="0"/>
                </a:rPr>
                <a:t>Jend+2  interior</a:t>
              </a:r>
            </a:p>
            <a:p>
              <a:pPr algn="l">
                <a:tabLst>
                  <a:tab pos="742950" algn="l"/>
                  <a:tab pos="3028950" algn="l"/>
                  <a:tab pos="3771900" algn="l"/>
                </a:tabLst>
              </a:pPr>
              <a:r>
                <a:rPr lang="en-US" sz="1400" dirty="0" smtClean="0">
                  <a:solidFill>
                    <a:srgbClr val="FF0000"/>
                  </a:solidFill>
                  <a:latin typeface="Arial" pitchFamily="34" charset="0"/>
                  <a:cs typeface="Arial" pitchFamily="34" charset="0"/>
                </a:rPr>
                <a:t>Jendp3</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 BOUNDS(</a:t>
              </a:r>
              <a:r>
                <a:rPr lang="en-US" sz="1400" dirty="0" err="1" smtClean="0">
                  <a:solidFill>
                    <a:srgbClr val="0033CC"/>
                  </a:solidFill>
                  <a:latin typeface="Arial" pitchFamily="34" charset="0"/>
                  <a:cs typeface="Arial" pitchFamily="34" charset="0"/>
                </a:rPr>
                <a:t>ng</a:t>
              </a:r>
              <a:r>
                <a:rPr lang="en-US" sz="1400" dirty="0" smtClean="0">
                  <a:solidFill>
                    <a:srgbClr val="0033CC"/>
                  </a:solidFill>
                  <a:latin typeface="Arial" pitchFamily="34" charset="0"/>
                  <a:cs typeface="Arial" pitchFamily="34" charset="0"/>
                </a:rPr>
                <a:t>) % </a:t>
              </a:r>
              <a:r>
                <a:rPr lang="en-US" sz="1400" dirty="0" smtClean="0">
                  <a:solidFill>
                    <a:srgbClr val="FF0000"/>
                  </a:solidFill>
                  <a:latin typeface="Arial" pitchFamily="34" charset="0"/>
                  <a:cs typeface="Arial" pitchFamily="34" charset="0"/>
                </a:rPr>
                <a:t>Jendp3</a:t>
              </a:r>
              <a:r>
                <a:rPr lang="en-US" sz="1400" dirty="0" smtClean="0">
                  <a:solidFill>
                    <a:srgbClr val="0070C0"/>
                  </a:solidFill>
                  <a:latin typeface="Arial" pitchFamily="34" charset="0"/>
                  <a:cs typeface="Arial" pitchFamily="34" charset="0"/>
                </a:rPr>
                <a:t>	</a:t>
              </a:r>
              <a:r>
                <a:rPr lang="en-US" sz="1400" dirty="0" smtClean="0">
                  <a:solidFill>
                    <a:srgbClr val="0033CC"/>
                  </a:solidFill>
                  <a:latin typeface="Arial" pitchFamily="34" charset="0"/>
                  <a:cs typeface="Arial" pitchFamily="34" charset="0"/>
                </a:rPr>
                <a:t>(tile)</a:t>
              </a:r>
              <a:r>
                <a:rPr lang="en-US" sz="1400" dirty="0" smtClean="0">
                  <a:solidFill>
                    <a:srgbClr val="0070C0"/>
                  </a:solidFill>
                  <a:latin typeface="Arial" pitchFamily="34" charset="0"/>
                  <a:cs typeface="Arial" pitchFamily="34" charset="0"/>
                </a:rPr>
                <a:t>	</a:t>
              </a:r>
              <a:r>
                <a:rPr lang="en-US" sz="1400" dirty="0" smtClean="0">
                  <a:solidFill>
                    <a:srgbClr val="000000"/>
                  </a:solidFill>
                  <a:latin typeface="Arial" pitchFamily="34" charset="0"/>
                  <a:cs typeface="Arial" pitchFamily="34" charset="0"/>
                </a:rPr>
                <a:t>Jend+3</a:t>
              </a:r>
            </a:p>
          </p:txBody>
        </p:sp>
        <p:sp>
          <p:nvSpPr>
            <p:cNvPr id="115" name="TextBox 114"/>
            <p:cNvSpPr txBox="1"/>
            <p:nvPr/>
          </p:nvSpPr>
          <p:spPr>
            <a:xfrm>
              <a:off x="3657600" y="5334000"/>
              <a:ext cx="5486400" cy="1384995"/>
            </a:xfrm>
            <a:prstGeom prst="rect">
              <a:avLst/>
            </a:prstGeom>
            <a:noFill/>
          </p:spPr>
          <p:txBody>
            <a:bodyPr wrap="square" rtlCol="0">
              <a:spAutoFit/>
            </a:bodyPr>
            <a:lstStyle/>
            <a:p>
              <a:pPr algn="l">
                <a:tabLst>
                  <a:tab pos="400050" algn="l"/>
                  <a:tab pos="571500" algn="l"/>
                  <a:tab pos="742950" algn="l"/>
                </a:tabLst>
              </a:pPr>
              <a:r>
                <a:rPr lang="en-US" sz="1400" u="sng" dirty="0" smtClean="0">
                  <a:solidFill>
                    <a:srgbClr val="0033CC"/>
                  </a:solidFill>
                  <a:latin typeface="Arial" pitchFamily="34" charset="0"/>
                  <a:cs typeface="Arial" pitchFamily="34" charset="0"/>
                </a:rPr>
                <a:t>Suffix:</a:t>
              </a:r>
            </a:p>
            <a:p>
              <a:pPr algn="l">
                <a:tabLst>
                  <a:tab pos="400050" algn="l"/>
                  <a:tab pos="571500" algn="l"/>
                  <a:tab pos="742950" algn="l"/>
                </a:tabLst>
              </a:pPr>
              <a:endParaRPr lang="en-US" sz="1400" u="sng" dirty="0" smtClean="0">
                <a:solidFill>
                  <a:srgbClr val="000000"/>
                </a:solidFill>
                <a:latin typeface="Arial" pitchFamily="34" charset="0"/>
                <a:cs typeface="Arial" pitchFamily="34" charset="0"/>
              </a:endParaRPr>
            </a:p>
            <a:p>
              <a:pPr algn="l">
                <a:tabLst>
                  <a:tab pos="171450" algn="l"/>
                  <a:tab pos="400050" algn="l"/>
                  <a:tab pos="2057400" algn="l"/>
                  <a:tab pos="2228850" algn="l"/>
                  <a:tab pos="2400300" algn="l"/>
                </a:tabLst>
              </a:pPr>
              <a:r>
                <a:rPr lang="en-US" sz="1400" dirty="0" smtClean="0">
                  <a:solidFill>
                    <a:srgbClr val="FF0000"/>
                  </a:solidFill>
                  <a:latin typeface="Arial" pitchFamily="34" charset="0"/>
                  <a:cs typeface="Arial" pitchFamily="34" charset="0"/>
                </a:rPr>
                <a:t>R	</a:t>
              </a:r>
              <a:r>
                <a:rPr lang="en-US" sz="1400" dirty="0" smtClean="0">
                  <a:solidFill>
                    <a:srgbClr val="000000"/>
                  </a:solidFill>
                  <a:latin typeface="Arial" pitchFamily="34" charset="0"/>
                  <a:cs typeface="Arial" pitchFamily="34" charset="0"/>
                </a:rPr>
                <a:t>:	tile RHO-points	</a:t>
              </a:r>
              <a:r>
                <a:rPr lang="en-US" sz="1400" dirty="0" smtClean="0">
                  <a:solidFill>
                    <a:srgbClr val="FF0000"/>
                  </a:solidFill>
                  <a:latin typeface="Arial" pitchFamily="34" charset="0"/>
                  <a:cs typeface="Arial" pitchFamily="34" charset="0"/>
                </a:rPr>
                <a:t>B	</a:t>
              </a:r>
              <a:r>
                <a:rPr lang="en-US" sz="1400" dirty="0" smtClean="0">
                  <a:solidFill>
                    <a:srgbClr val="000000"/>
                  </a:solidFill>
                  <a:latin typeface="Arial" pitchFamily="34" charset="0"/>
                  <a:cs typeface="Arial" pitchFamily="34" charset="0"/>
                </a:rPr>
                <a:t>:	Boundary tile  RHO- and V-points</a:t>
              </a:r>
            </a:p>
            <a:p>
              <a:pPr algn="l">
                <a:tabLst>
                  <a:tab pos="171450" algn="l"/>
                  <a:tab pos="400050" algn="l"/>
                  <a:tab pos="2057400" algn="l"/>
                  <a:tab pos="2228850" algn="l"/>
                  <a:tab pos="2400300" algn="l"/>
                </a:tabLst>
              </a:pPr>
              <a:r>
                <a:rPr lang="en-US" sz="1400" dirty="0" smtClean="0">
                  <a:solidFill>
                    <a:srgbClr val="FF0000"/>
                  </a:solidFill>
                  <a:latin typeface="Arial" pitchFamily="34" charset="0"/>
                  <a:cs typeface="Arial" pitchFamily="34" charset="0"/>
                </a:rPr>
                <a:t>U	</a:t>
              </a:r>
              <a:r>
                <a:rPr lang="en-US" sz="1400" dirty="0" smtClean="0">
                  <a:solidFill>
                    <a:srgbClr val="000000"/>
                  </a:solidFill>
                  <a:latin typeface="Arial" pitchFamily="34" charset="0"/>
                  <a:cs typeface="Arial" pitchFamily="34" charset="0"/>
                </a:rPr>
                <a:t>:	tile U-points	</a:t>
              </a:r>
              <a:r>
                <a:rPr lang="en-US" sz="1400" dirty="0" smtClean="0">
                  <a:solidFill>
                    <a:srgbClr val="FF0000"/>
                  </a:solidFill>
                  <a:latin typeface="Arial" pitchFamily="34" charset="0"/>
                  <a:cs typeface="Arial" pitchFamily="34" charset="0"/>
                </a:rPr>
                <a:t>M	</a:t>
              </a:r>
              <a:r>
                <a:rPr lang="en-US" sz="1400" dirty="0" smtClean="0">
                  <a:solidFill>
                    <a:srgbClr val="000000"/>
                  </a:solidFill>
                  <a:latin typeface="Arial" pitchFamily="34" charset="0"/>
                  <a:cs typeface="Arial" pitchFamily="34" charset="0"/>
                </a:rPr>
                <a:t>:	Boundary tile  PSI- and U-points</a:t>
              </a:r>
            </a:p>
            <a:p>
              <a:pPr algn="l">
                <a:tabLst>
                  <a:tab pos="171450" algn="l"/>
                  <a:tab pos="400050" algn="l"/>
                  <a:tab pos="2057400" algn="l"/>
                  <a:tab pos="2228850" algn="l"/>
                  <a:tab pos="2400300" algn="l"/>
                </a:tabLst>
              </a:pPr>
              <a:r>
                <a:rPr lang="en-US" sz="1400" dirty="0" smtClean="0">
                  <a:solidFill>
                    <a:srgbClr val="FF0000"/>
                  </a:solidFill>
                  <a:latin typeface="Arial" pitchFamily="34" charset="0"/>
                  <a:cs typeface="Arial" pitchFamily="34" charset="0"/>
                </a:rPr>
                <a:t>V	</a:t>
              </a:r>
              <a:r>
                <a:rPr lang="en-US" sz="1400" dirty="0" smtClean="0">
                  <a:solidFill>
                    <a:srgbClr val="000000"/>
                  </a:solidFill>
                  <a:latin typeface="Arial" pitchFamily="34" charset="0"/>
                  <a:cs typeface="Arial" pitchFamily="34" charset="0"/>
                </a:rPr>
                <a:t>:	tile V-points	</a:t>
              </a:r>
              <a:r>
                <a:rPr lang="en-US" sz="1400" dirty="0" smtClean="0">
                  <a:solidFill>
                    <a:srgbClr val="FF0000"/>
                  </a:solidFill>
                  <a:latin typeface="Arial" pitchFamily="34" charset="0"/>
                  <a:cs typeface="Arial" pitchFamily="34" charset="0"/>
                </a:rPr>
                <a:t>P	</a:t>
              </a:r>
              <a:r>
                <a:rPr lang="en-US" sz="1400" dirty="0" smtClean="0">
                  <a:solidFill>
                    <a:srgbClr val="000000"/>
                  </a:solidFill>
                  <a:latin typeface="Arial" pitchFamily="34" charset="0"/>
                  <a:cs typeface="Arial" pitchFamily="34" charset="0"/>
                </a:rPr>
                <a:t>:	Nesting  PSI-,  U-, and  V-points</a:t>
              </a:r>
            </a:p>
            <a:p>
              <a:pPr algn="l">
                <a:tabLst>
                  <a:tab pos="171450" algn="l"/>
                  <a:tab pos="400050" algn="l"/>
                  <a:tab pos="2057400" algn="l"/>
                  <a:tab pos="2228850" algn="l"/>
                  <a:tab pos="2400300" algn="l"/>
                </a:tabLst>
              </a:pPr>
              <a:r>
                <a:rPr lang="en-US" sz="1400" dirty="0" smtClean="0">
                  <a:solidFill>
                    <a:srgbClr val="000000"/>
                  </a:solidFill>
                  <a:latin typeface="Arial" pitchFamily="34" charset="0"/>
                  <a:cs typeface="Arial" pitchFamily="34" charset="0"/>
                </a:rPr>
                <a:t>			</a:t>
              </a:r>
              <a:r>
                <a:rPr lang="en-US" sz="1400" dirty="0" smtClean="0">
                  <a:solidFill>
                    <a:srgbClr val="FF0000"/>
                  </a:solidFill>
                  <a:latin typeface="Arial" pitchFamily="34" charset="0"/>
                  <a:cs typeface="Arial" pitchFamily="34" charset="0"/>
                </a:rPr>
                <a:t>T	</a:t>
              </a:r>
              <a:r>
                <a:rPr lang="en-US" sz="1400" dirty="0" smtClean="0">
                  <a:solidFill>
                    <a:srgbClr val="000000"/>
                  </a:solidFill>
                  <a:latin typeface="Arial" pitchFamily="34" charset="0"/>
                  <a:cs typeface="Arial" pitchFamily="34" charset="0"/>
                </a:rPr>
                <a:t>:	Nesting  RHO-points</a:t>
              </a:r>
              <a:endParaRPr lang="en-US" sz="1400" dirty="0">
                <a:solidFill>
                  <a:srgbClr val="000000"/>
                </a:solidFill>
                <a:latin typeface="Arial" pitchFamily="34" charset="0"/>
                <a:cs typeface="Arial" pitchFamily="34" charset="0"/>
              </a:endParaRPr>
            </a:p>
          </p:txBody>
        </p:sp>
      </p:gr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105" name="Freeform 121"/>
          <p:cNvSpPr>
            <a:spLocks/>
          </p:cNvSpPr>
          <p:nvPr/>
        </p:nvSpPr>
        <p:spPr bwMode="auto">
          <a:xfrm>
            <a:off x="4948238" y="704850"/>
            <a:ext cx="14287" cy="20638"/>
          </a:xfrm>
          <a:custGeom>
            <a:avLst/>
            <a:gdLst>
              <a:gd name="T0" fmla="*/ 2147483647 w 6"/>
              <a:gd name="T1" fmla="*/ 0 h 8"/>
              <a:gd name="T2" fmla="*/ 0 w 6"/>
              <a:gd name="T3" fmla="*/ 2147483647 h 8"/>
              <a:gd name="T4" fmla="*/ 2147483647 w 6"/>
              <a:gd name="T5" fmla="*/ 2147483647 h 8"/>
              <a:gd name="T6" fmla="*/ 2147483647 w 6"/>
              <a:gd name="T7" fmla="*/ 0 h 8"/>
              <a:gd name="T8" fmla="*/ 0 60000 65536"/>
              <a:gd name="T9" fmla="*/ 0 60000 65536"/>
              <a:gd name="T10" fmla="*/ 0 60000 65536"/>
              <a:gd name="T11" fmla="*/ 0 60000 65536"/>
              <a:gd name="T12" fmla="*/ 0 w 6"/>
              <a:gd name="T13" fmla="*/ 0 h 8"/>
              <a:gd name="T14" fmla="*/ 6 w 6"/>
              <a:gd name="T15" fmla="*/ 8 h 8"/>
            </a:gdLst>
            <a:ahLst/>
            <a:cxnLst>
              <a:cxn ang="T8">
                <a:pos x="T0" y="T1"/>
              </a:cxn>
              <a:cxn ang="T9">
                <a:pos x="T2" y="T3"/>
              </a:cxn>
              <a:cxn ang="T10">
                <a:pos x="T4" y="T5"/>
              </a:cxn>
              <a:cxn ang="T11">
                <a:pos x="T6" y="T7"/>
              </a:cxn>
            </a:cxnLst>
            <a:rect l="T12" t="T13" r="T14" b="T15"/>
            <a:pathLst>
              <a:path w="6" h="8">
                <a:moveTo>
                  <a:pt x="4" y="0"/>
                </a:moveTo>
                <a:lnTo>
                  <a:pt x="0" y="6"/>
                </a:lnTo>
                <a:lnTo>
                  <a:pt x="6" y="8"/>
                </a:lnTo>
                <a:lnTo>
                  <a:pt x="4" y="0"/>
                </a:lnTo>
                <a:close/>
              </a:path>
            </a:pathLst>
          </a:custGeom>
          <a:solidFill>
            <a:srgbClr val="DA251D"/>
          </a:solidFill>
          <a:ln w="9525">
            <a:noFill/>
            <a:round/>
            <a:headEnd/>
            <a:tailEnd/>
          </a:ln>
        </p:spPr>
        <p:txBody>
          <a:bodyPr/>
          <a:lstStyle/>
          <a:p>
            <a:endParaRPr lang="en-US" dirty="0"/>
          </a:p>
        </p:txBody>
      </p:sp>
      <p:sp>
        <p:nvSpPr>
          <p:cNvPr id="111" name="TextBox 110"/>
          <p:cNvSpPr txBox="1"/>
          <p:nvPr/>
        </p:nvSpPr>
        <p:spPr>
          <a:xfrm>
            <a:off x="0" y="768489"/>
            <a:ext cx="9144000" cy="5632311"/>
          </a:xfrm>
          <a:prstGeom prst="rect">
            <a:avLst/>
          </a:prstGeom>
          <a:noFill/>
        </p:spPr>
        <p:txBody>
          <a:bodyPr wrap="square" rtlCol="0">
            <a:spAutoFit/>
          </a:bodyPr>
          <a:lstStyle/>
          <a:p>
            <a:pPr marL="228600" algn="l"/>
            <a:r>
              <a:rPr lang="en-US" sz="1800" dirty="0" smtClean="0">
                <a:solidFill>
                  <a:srgbClr val="0033CC"/>
                </a:solidFill>
                <a:latin typeface="Arial" pitchFamily="34" charset="0"/>
                <a:cs typeface="Arial" pitchFamily="34" charset="0"/>
              </a:rPr>
              <a:t>If not nesting grids, the additional boundary tile indices associated with nesting are set to:</a:t>
            </a:r>
          </a:p>
          <a:p>
            <a:pPr marL="228600" algn="l"/>
            <a:r>
              <a:rPr lang="en-US" sz="1800" dirty="0" smtClean="0">
                <a:solidFill>
                  <a:srgbClr val="0070C0"/>
                </a:solidFill>
                <a:latin typeface="Arial" pitchFamily="34" charset="0"/>
                <a:cs typeface="Arial" pitchFamily="34" charset="0"/>
              </a:rPr>
              <a:t>    </a:t>
            </a:r>
          </a:p>
          <a:p>
            <a:pPr marL="228600" algn="l">
              <a:tabLst>
                <a:tab pos="914400" algn="l"/>
                <a:tab pos="1657350" algn="l"/>
                <a:tab pos="1885950" algn="l"/>
                <a:tab pos="2000250" algn="l"/>
                <a:tab pos="3314700" algn="l"/>
                <a:tab pos="5372100" algn="l"/>
                <a:tab pos="5600700" algn="l"/>
              </a:tabLst>
            </a:pPr>
            <a:r>
              <a:rPr lang="en-US" sz="1800" dirty="0" smtClean="0">
                <a:solidFill>
                  <a:srgbClr val="0070C0"/>
                </a:solidFill>
                <a:latin typeface="Arial" pitchFamily="34" charset="0"/>
                <a:cs typeface="Arial" pitchFamily="34" charset="0"/>
              </a:rPr>
              <a:t>	</a:t>
            </a:r>
            <a:r>
              <a:rPr lang="en-US" sz="1800" dirty="0" err="1" smtClean="0">
                <a:solidFill>
                  <a:srgbClr val="FF0000"/>
                </a:solidFill>
                <a:latin typeface="Courier New" pitchFamily="49" charset="0"/>
                <a:cs typeface="Courier New" pitchFamily="49" charset="0"/>
              </a:rPr>
              <a:t>IstrT</a:t>
            </a:r>
            <a:r>
              <a:rPr lang="en-US" sz="1800" dirty="0" smtClean="0">
                <a:solidFill>
                  <a:srgbClr val="0070C0"/>
                </a:solidFill>
                <a:latin typeface="Arial" pitchFamily="34" charset="0"/>
                <a:cs typeface="Arial" pitchFamily="34" charset="0"/>
              </a:rPr>
              <a:t>	</a:t>
            </a:r>
            <a:r>
              <a:rPr lang="en-US" sz="1800" dirty="0" smtClean="0">
                <a:solidFill>
                  <a:srgbClr val="0033CC"/>
                </a:solidFill>
                <a:latin typeface="Arial" pitchFamily="34" charset="0"/>
                <a:cs typeface="Arial" pitchFamily="34" charset="0"/>
              </a:rPr>
              <a:t>=</a:t>
            </a:r>
            <a:r>
              <a:rPr lang="en-US" sz="1800" dirty="0" smtClean="0">
                <a:solidFill>
                  <a:srgbClr val="0070C0"/>
                </a:solidFill>
                <a:latin typeface="Arial" pitchFamily="34" charset="0"/>
                <a:cs typeface="Arial" pitchFamily="34" charset="0"/>
              </a:rPr>
              <a:t>	</a:t>
            </a:r>
            <a:r>
              <a:rPr lang="en-US" sz="1800" dirty="0" err="1" smtClean="0">
                <a:solidFill>
                  <a:srgbClr val="FF0000"/>
                </a:solidFill>
                <a:latin typeface="Courier New" pitchFamily="49" charset="0"/>
                <a:cs typeface="Courier New" pitchFamily="49" charset="0"/>
              </a:rPr>
              <a:t>IstrR</a:t>
            </a:r>
            <a:r>
              <a:rPr lang="en-US" sz="1800" dirty="0" smtClean="0">
                <a:solidFill>
                  <a:srgbClr val="FF0000"/>
                </a:solidFill>
                <a:latin typeface="Arial" pitchFamily="34" charset="0"/>
                <a:cs typeface="Arial" pitchFamily="34" charset="0"/>
              </a:rPr>
              <a:t>	</a:t>
            </a:r>
            <a:r>
              <a:rPr lang="en-US" sz="1800" dirty="0" smtClean="0">
                <a:solidFill>
                  <a:srgbClr val="000000"/>
                </a:solidFill>
                <a:latin typeface="Arial" pitchFamily="34" charset="0"/>
                <a:cs typeface="Arial" pitchFamily="34" charset="0"/>
              </a:rPr>
              <a:t>full range, starting	I-	direction (RHO-point)</a:t>
            </a:r>
          </a:p>
          <a:p>
            <a:pPr marL="228600" algn="l">
              <a:tabLst>
                <a:tab pos="914400" algn="l"/>
                <a:tab pos="1657350" algn="l"/>
                <a:tab pos="1885950" algn="l"/>
                <a:tab pos="2000250" algn="l"/>
                <a:tab pos="3314700" algn="l"/>
                <a:tab pos="5372100" algn="l"/>
                <a:tab pos="5600700" algn="l"/>
              </a:tabLst>
            </a:pPr>
            <a:r>
              <a:rPr lang="en-US" sz="1800" dirty="0" smtClean="0">
                <a:solidFill>
                  <a:srgbClr val="FF0000"/>
                </a:solidFill>
                <a:latin typeface="Arial" pitchFamily="34" charset="0"/>
                <a:cs typeface="Arial" pitchFamily="34" charset="0"/>
              </a:rPr>
              <a:t>	</a:t>
            </a:r>
            <a:r>
              <a:rPr lang="en-US" sz="1800" dirty="0" err="1" smtClean="0">
                <a:solidFill>
                  <a:srgbClr val="FF0000"/>
                </a:solidFill>
                <a:latin typeface="Courier New" pitchFamily="49" charset="0"/>
                <a:cs typeface="Courier New" pitchFamily="49" charset="0"/>
              </a:rPr>
              <a:t>IendT</a:t>
            </a:r>
            <a:r>
              <a:rPr lang="en-US" sz="1800" dirty="0" smtClean="0">
                <a:solidFill>
                  <a:srgbClr val="0070C0"/>
                </a:solidFill>
                <a:latin typeface="Arial" pitchFamily="34" charset="0"/>
                <a:cs typeface="Arial" pitchFamily="34" charset="0"/>
              </a:rPr>
              <a:t>	</a:t>
            </a:r>
            <a:r>
              <a:rPr lang="en-US" sz="1800" dirty="0" smtClean="0">
                <a:solidFill>
                  <a:srgbClr val="0033CC"/>
                </a:solidFill>
                <a:latin typeface="Arial" pitchFamily="34" charset="0"/>
                <a:cs typeface="Arial" pitchFamily="34" charset="0"/>
              </a:rPr>
              <a:t>=	</a:t>
            </a:r>
            <a:r>
              <a:rPr lang="en-US" sz="1800" dirty="0" err="1" smtClean="0">
                <a:solidFill>
                  <a:srgbClr val="FF0000"/>
                </a:solidFill>
                <a:latin typeface="Courier New" pitchFamily="49" charset="0"/>
                <a:cs typeface="Courier New" pitchFamily="49" charset="0"/>
              </a:rPr>
              <a:t>IendR</a:t>
            </a:r>
            <a:r>
              <a:rPr lang="en-US" sz="1800" dirty="0" smtClean="0">
                <a:solidFill>
                  <a:srgbClr val="FF0000"/>
                </a:solidFill>
                <a:latin typeface="Arial" pitchFamily="34" charset="0"/>
                <a:cs typeface="Arial" pitchFamily="34" charset="0"/>
              </a:rPr>
              <a:t>	</a:t>
            </a:r>
            <a:r>
              <a:rPr lang="en-US" sz="1800" dirty="0" smtClean="0">
                <a:solidFill>
                  <a:srgbClr val="000000"/>
                </a:solidFill>
                <a:latin typeface="Arial" pitchFamily="34" charset="0"/>
                <a:cs typeface="Arial" pitchFamily="34" charset="0"/>
              </a:rPr>
              <a:t>full range, ending	I-	direction (RHO-point) </a:t>
            </a:r>
          </a:p>
          <a:p>
            <a:pPr marL="228600" algn="l">
              <a:tabLst>
                <a:tab pos="914400" algn="l"/>
                <a:tab pos="1657350" algn="l"/>
                <a:tab pos="1885950" algn="l"/>
                <a:tab pos="2000250" algn="l"/>
                <a:tab pos="3314700" algn="l"/>
                <a:tab pos="5372100" algn="l"/>
                <a:tab pos="5600700" algn="l"/>
              </a:tabLst>
            </a:pPr>
            <a:r>
              <a:rPr lang="en-US" sz="1800" dirty="0" smtClean="0">
                <a:solidFill>
                  <a:srgbClr val="FF0000"/>
                </a:solidFill>
                <a:latin typeface="Arial" pitchFamily="34" charset="0"/>
                <a:cs typeface="Arial" pitchFamily="34" charset="0"/>
              </a:rPr>
              <a:t>	</a:t>
            </a:r>
            <a:r>
              <a:rPr lang="en-US" sz="1800" dirty="0" err="1" smtClean="0">
                <a:solidFill>
                  <a:srgbClr val="FF0000"/>
                </a:solidFill>
                <a:latin typeface="Courier New" pitchFamily="49" charset="0"/>
                <a:cs typeface="Courier New" pitchFamily="49" charset="0"/>
              </a:rPr>
              <a:t>JstrT</a:t>
            </a:r>
            <a:r>
              <a:rPr lang="en-US" sz="1800" dirty="0" smtClean="0">
                <a:solidFill>
                  <a:srgbClr val="0070C0"/>
                </a:solidFill>
                <a:latin typeface="Arial" pitchFamily="34" charset="0"/>
                <a:cs typeface="Arial" pitchFamily="34" charset="0"/>
              </a:rPr>
              <a:t>	</a:t>
            </a:r>
            <a:r>
              <a:rPr lang="en-US" sz="1800" dirty="0" smtClean="0">
                <a:solidFill>
                  <a:srgbClr val="0033CC"/>
                </a:solidFill>
                <a:latin typeface="Arial" pitchFamily="34" charset="0"/>
                <a:cs typeface="Arial" pitchFamily="34" charset="0"/>
              </a:rPr>
              <a:t>=</a:t>
            </a:r>
            <a:r>
              <a:rPr lang="en-US" sz="1800" dirty="0" smtClean="0">
                <a:solidFill>
                  <a:srgbClr val="0070C0"/>
                </a:solidFill>
                <a:latin typeface="Arial" pitchFamily="34" charset="0"/>
                <a:cs typeface="Arial" pitchFamily="34" charset="0"/>
              </a:rPr>
              <a:t>	</a:t>
            </a:r>
            <a:r>
              <a:rPr lang="en-US" sz="1800" dirty="0" err="1" smtClean="0">
                <a:solidFill>
                  <a:srgbClr val="FF0000"/>
                </a:solidFill>
                <a:latin typeface="Courier New" pitchFamily="49" charset="0"/>
                <a:cs typeface="Courier New" pitchFamily="49" charset="0"/>
              </a:rPr>
              <a:t>JstrR</a:t>
            </a:r>
            <a:r>
              <a:rPr lang="en-US" sz="1800" dirty="0" smtClean="0">
                <a:solidFill>
                  <a:srgbClr val="FF0000"/>
                </a:solidFill>
                <a:latin typeface="Arial" pitchFamily="34" charset="0"/>
                <a:cs typeface="Arial" pitchFamily="34" charset="0"/>
              </a:rPr>
              <a:t>	</a:t>
            </a:r>
            <a:r>
              <a:rPr lang="en-US" sz="1800" dirty="0" smtClean="0">
                <a:solidFill>
                  <a:srgbClr val="000000"/>
                </a:solidFill>
                <a:latin typeface="Arial" pitchFamily="34" charset="0"/>
                <a:cs typeface="Arial" pitchFamily="34" charset="0"/>
              </a:rPr>
              <a:t>full range, starting	J-	direction (RHO-point)</a:t>
            </a:r>
          </a:p>
          <a:p>
            <a:pPr marL="228600" algn="l">
              <a:tabLst>
                <a:tab pos="914400" algn="l"/>
                <a:tab pos="1657350" algn="l"/>
                <a:tab pos="1885950" algn="l"/>
                <a:tab pos="2000250" algn="l"/>
                <a:tab pos="3314700" algn="l"/>
                <a:tab pos="5372100" algn="l"/>
                <a:tab pos="5600700" algn="l"/>
              </a:tabLst>
            </a:pPr>
            <a:r>
              <a:rPr lang="en-US" sz="1800" dirty="0" smtClean="0">
                <a:solidFill>
                  <a:srgbClr val="FF0000"/>
                </a:solidFill>
                <a:latin typeface="Arial" pitchFamily="34" charset="0"/>
                <a:cs typeface="Arial" pitchFamily="34" charset="0"/>
              </a:rPr>
              <a:t>	</a:t>
            </a:r>
            <a:r>
              <a:rPr lang="en-US" sz="1800" dirty="0" err="1" smtClean="0">
                <a:solidFill>
                  <a:srgbClr val="FF0000"/>
                </a:solidFill>
                <a:latin typeface="Courier New" pitchFamily="49" charset="0"/>
                <a:cs typeface="Courier New" pitchFamily="49" charset="0"/>
              </a:rPr>
              <a:t>JendT</a:t>
            </a:r>
            <a:r>
              <a:rPr lang="en-US" sz="1800" dirty="0" smtClean="0">
                <a:solidFill>
                  <a:srgbClr val="0070C0"/>
                </a:solidFill>
                <a:latin typeface="Arial" pitchFamily="34" charset="0"/>
                <a:cs typeface="Arial" pitchFamily="34" charset="0"/>
              </a:rPr>
              <a:t>	</a:t>
            </a:r>
            <a:r>
              <a:rPr lang="en-US" sz="1800" dirty="0" smtClean="0">
                <a:solidFill>
                  <a:srgbClr val="0033CC"/>
                </a:solidFill>
                <a:latin typeface="Arial" pitchFamily="34" charset="0"/>
                <a:cs typeface="Arial" pitchFamily="34" charset="0"/>
              </a:rPr>
              <a:t>=	</a:t>
            </a:r>
            <a:r>
              <a:rPr lang="en-US" sz="1800" dirty="0" err="1" smtClean="0">
                <a:solidFill>
                  <a:srgbClr val="FF0000"/>
                </a:solidFill>
                <a:latin typeface="Courier New" pitchFamily="49" charset="0"/>
                <a:cs typeface="Courier New" pitchFamily="49" charset="0"/>
              </a:rPr>
              <a:t>JendR</a:t>
            </a:r>
            <a:r>
              <a:rPr lang="en-US" sz="1800" dirty="0" smtClean="0">
                <a:solidFill>
                  <a:srgbClr val="FF0000"/>
                </a:solidFill>
                <a:latin typeface="Arial" pitchFamily="34" charset="0"/>
                <a:cs typeface="Arial" pitchFamily="34" charset="0"/>
              </a:rPr>
              <a:t>	</a:t>
            </a:r>
            <a:r>
              <a:rPr lang="en-US" sz="1800" dirty="0" smtClean="0">
                <a:solidFill>
                  <a:srgbClr val="000000"/>
                </a:solidFill>
                <a:latin typeface="Arial" pitchFamily="34" charset="0"/>
                <a:cs typeface="Arial" pitchFamily="34" charset="0"/>
              </a:rPr>
              <a:t>full range, ending	J-	direction (RHO-point)</a:t>
            </a:r>
          </a:p>
          <a:p>
            <a:pPr marL="228600" algn="l">
              <a:tabLst>
                <a:tab pos="914400" algn="l"/>
                <a:tab pos="1657350" algn="l"/>
                <a:tab pos="1885950" algn="l"/>
                <a:tab pos="2000250" algn="l"/>
                <a:tab pos="3314700" algn="l"/>
                <a:tab pos="5372100" algn="l"/>
                <a:tab pos="5600700" algn="l"/>
              </a:tabLst>
            </a:pPr>
            <a:endParaRPr lang="en-US" sz="1800" dirty="0" smtClean="0">
              <a:solidFill>
                <a:srgbClr val="0070C0"/>
              </a:solidFill>
              <a:latin typeface="Arial" pitchFamily="34" charset="0"/>
              <a:cs typeface="Arial" pitchFamily="34" charset="0"/>
            </a:endParaRPr>
          </a:p>
          <a:p>
            <a:pPr marL="228600" algn="l">
              <a:tabLst>
                <a:tab pos="914400" algn="l"/>
                <a:tab pos="1657350" algn="l"/>
                <a:tab pos="1885950" algn="l"/>
                <a:tab pos="2000250" algn="l"/>
                <a:tab pos="3314700" algn="l"/>
                <a:tab pos="5372100" algn="l"/>
                <a:tab pos="5600700" algn="l"/>
              </a:tabLst>
            </a:pPr>
            <a:r>
              <a:rPr lang="en-US" sz="1800" dirty="0" smtClean="0">
                <a:solidFill>
                  <a:srgbClr val="FF0000"/>
                </a:solidFill>
                <a:latin typeface="Arial" pitchFamily="34" charset="0"/>
                <a:cs typeface="Arial" pitchFamily="34" charset="0"/>
              </a:rPr>
              <a:t>	</a:t>
            </a:r>
            <a:r>
              <a:rPr lang="en-US" sz="1800" dirty="0" err="1" smtClean="0">
                <a:solidFill>
                  <a:srgbClr val="FF0000"/>
                </a:solidFill>
                <a:latin typeface="Courier New" pitchFamily="49" charset="0"/>
                <a:cs typeface="Courier New" pitchFamily="49" charset="0"/>
              </a:rPr>
              <a:t>IstrP</a:t>
            </a:r>
            <a:r>
              <a:rPr lang="en-US" sz="1800" dirty="0" smtClean="0">
                <a:solidFill>
                  <a:srgbClr val="0070C0"/>
                </a:solidFill>
                <a:latin typeface="Arial" pitchFamily="34" charset="0"/>
                <a:cs typeface="Arial" pitchFamily="34" charset="0"/>
              </a:rPr>
              <a:t>	</a:t>
            </a:r>
            <a:r>
              <a:rPr lang="en-US" sz="1800" dirty="0" smtClean="0">
                <a:solidFill>
                  <a:srgbClr val="0033CC"/>
                </a:solidFill>
                <a:latin typeface="Arial" pitchFamily="34" charset="0"/>
                <a:cs typeface="Arial" pitchFamily="34" charset="0"/>
              </a:rPr>
              <a:t>=</a:t>
            </a:r>
            <a:r>
              <a:rPr lang="en-US" sz="1800" dirty="0" smtClean="0">
                <a:solidFill>
                  <a:srgbClr val="0070C0"/>
                </a:solidFill>
                <a:latin typeface="Arial" pitchFamily="34" charset="0"/>
                <a:cs typeface="Arial" pitchFamily="34" charset="0"/>
              </a:rPr>
              <a:t>	</a:t>
            </a:r>
            <a:r>
              <a:rPr lang="en-US" sz="1800" dirty="0" err="1" smtClean="0">
                <a:solidFill>
                  <a:srgbClr val="FF0000"/>
                </a:solidFill>
                <a:latin typeface="Courier New" pitchFamily="49" charset="0"/>
                <a:cs typeface="Courier New" pitchFamily="49" charset="0"/>
              </a:rPr>
              <a:t>Istr</a:t>
            </a:r>
            <a:r>
              <a:rPr lang="en-US" sz="1800" dirty="0" smtClean="0">
                <a:solidFill>
                  <a:srgbClr val="FF0000"/>
                </a:solidFill>
                <a:latin typeface="Arial" pitchFamily="34" charset="0"/>
                <a:cs typeface="Arial" pitchFamily="34" charset="0"/>
              </a:rPr>
              <a:t>	</a:t>
            </a:r>
            <a:r>
              <a:rPr lang="en-US" sz="1800" dirty="0" smtClean="0">
                <a:solidFill>
                  <a:srgbClr val="000000"/>
                </a:solidFill>
                <a:latin typeface="Arial" pitchFamily="34" charset="0"/>
                <a:cs typeface="Arial" pitchFamily="34" charset="0"/>
              </a:rPr>
              <a:t>full range, starting	I-	direction (PSI-, U-point)</a:t>
            </a:r>
          </a:p>
          <a:p>
            <a:pPr marL="228600" algn="l">
              <a:tabLst>
                <a:tab pos="914400" algn="l"/>
                <a:tab pos="1657350" algn="l"/>
                <a:tab pos="1885950" algn="l"/>
                <a:tab pos="2000250" algn="l"/>
                <a:tab pos="3314700" algn="l"/>
                <a:tab pos="5372100" algn="l"/>
                <a:tab pos="5600700" algn="l"/>
              </a:tabLst>
            </a:pPr>
            <a:r>
              <a:rPr lang="en-US" sz="1800" dirty="0" smtClean="0">
                <a:solidFill>
                  <a:srgbClr val="FF0000"/>
                </a:solidFill>
                <a:latin typeface="Arial" pitchFamily="34" charset="0"/>
                <a:cs typeface="Arial" pitchFamily="34" charset="0"/>
              </a:rPr>
              <a:t>	</a:t>
            </a:r>
            <a:r>
              <a:rPr lang="en-US" sz="1800" dirty="0" err="1" smtClean="0">
                <a:solidFill>
                  <a:srgbClr val="FF0000"/>
                </a:solidFill>
                <a:latin typeface="Courier New" pitchFamily="49" charset="0"/>
                <a:cs typeface="Courier New" pitchFamily="49" charset="0"/>
              </a:rPr>
              <a:t>IendP</a:t>
            </a:r>
            <a:r>
              <a:rPr lang="en-US" sz="1800" dirty="0" smtClean="0">
                <a:solidFill>
                  <a:srgbClr val="0070C0"/>
                </a:solidFill>
                <a:latin typeface="Arial" pitchFamily="34" charset="0"/>
                <a:cs typeface="Arial" pitchFamily="34" charset="0"/>
              </a:rPr>
              <a:t>	</a:t>
            </a:r>
            <a:r>
              <a:rPr lang="en-US" sz="1800" dirty="0" smtClean="0">
                <a:solidFill>
                  <a:srgbClr val="0033CC"/>
                </a:solidFill>
                <a:latin typeface="Arial" pitchFamily="34" charset="0"/>
                <a:cs typeface="Arial" pitchFamily="34" charset="0"/>
              </a:rPr>
              <a:t>=</a:t>
            </a:r>
            <a:r>
              <a:rPr lang="en-US" sz="1800" dirty="0" smtClean="0">
                <a:solidFill>
                  <a:srgbClr val="0070C0"/>
                </a:solidFill>
                <a:latin typeface="Arial" pitchFamily="34" charset="0"/>
                <a:cs typeface="Arial" pitchFamily="34" charset="0"/>
              </a:rPr>
              <a:t>	</a:t>
            </a:r>
            <a:r>
              <a:rPr lang="en-US" sz="1800" dirty="0" err="1" smtClean="0">
                <a:solidFill>
                  <a:srgbClr val="FF0000"/>
                </a:solidFill>
                <a:latin typeface="Courier New" pitchFamily="49" charset="0"/>
                <a:cs typeface="Courier New" pitchFamily="49" charset="0"/>
              </a:rPr>
              <a:t>Iend</a:t>
            </a:r>
            <a:r>
              <a:rPr lang="en-US" sz="1800" dirty="0" smtClean="0">
                <a:solidFill>
                  <a:srgbClr val="FF0000"/>
                </a:solidFill>
                <a:latin typeface="Arial" pitchFamily="34" charset="0"/>
                <a:cs typeface="Arial" pitchFamily="34" charset="0"/>
              </a:rPr>
              <a:t>	</a:t>
            </a:r>
            <a:r>
              <a:rPr lang="en-US" sz="1800" dirty="0" smtClean="0">
                <a:solidFill>
                  <a:srgbClr val="000000"/>
                </a:solidFill>
                <a:latin typeface="Arial" pitchFamily="34" charset="0"/>
                <a:cs typeface="Arial" pitchFamily="34" charset="0"/>
              </a:rPr>
              <a:t>full range, ending	I-	direction (PSI-point)</a:t>
            </a:r>
            <a:endParaRPr lang="en-US" sz="1800" dirty="0" smtClean="0">
              <a:solidFill>
                <a:srgbClr val="FF0000"/>
              </a:solidFill>
              <a:latin typeface="Arial" pitchFamily="34" charset="0"/>
              <a:cs typeface="Arial" pitchFamily="34" charset="0"/>
            </a:endParaRPr>
          </a:p>
          <a:p>
            <a:pPr marL="228600" algn="l">
              <a:tabLst>
                <a:tab pos="914400" algn="l"/>
                <a:tab pos="1657350" algn="l"/>
                <a:tab pos="1885950" algn="l"/>
                <a:tab pos="2000250" algn="l"/>
                <a:tab pos="3314700" algn="l"/>
                <a:tab pos="5372100" algn="l"/>
                <a:tab pos="5600700" algn="l"/>
              </a:tabLst>
            </a:pPr>
            <a:r>
              <a:rPr lang="en-US" sz="1800" dirty="0" smtClean="0">
                <a:solidFill>
                  <a:srgbClr val="FF0000"/>
                </a:solidFill>
                <a:latin typeface="Arial" pitchFamily="34" charset="0"/>
                <a:cs typeface="Arial" pitchFamily="34" charset="0"/>
              </a:rPr>
              <a:t>	</a:t>
            </a:r>
            <a:r>
              <a:rPr lang="en-US" sz="1800" dirty="0" err="1" smtClean="0">
                <a:solidFill>
                  <a:srgbClr val="FF0000"/>
                </a:solidFill>
                <a:latin typeface="Courier New" pitchFamily="49" charset="0"/>
                <a:cs typeface="Courier New" pitchFamily="49" charset="0"/>
              </a:rPr>
              <a:t>JstrP</a:t>
            </a:r>
            <a:r>
              <a:rPr lang="en-US" sz="1800" dirty="0" smtClean="0">
                <a:solidFill>
                  <a:srgbClr val="0070C0"/>
                </a:solidFill>
                <a:latin typeface="Arial" pitchFamily="34" charset="0"/>
                <a:cs typeface="Arial" pitchFamily="34" charset="0"/>
              </a:rPr>
              <a:t>	</a:t>
            </a:r>
            <a:r>
              <a:rPr lang="en-US" sz="1800" dirty="0" smtClean="0">
                <a:solidFill>
                  <a:srgbClr val="0033CC"/>
                </a:solidFill>
                <a:latin typeface="Arial" pitchFamily="34" charset="0"/>
                <a:cs typeface="Arial" pitchFamily="34" charset="0"/>
              </a:rPr>
              <a:t>=</a:t>
            </a:r>
            <a:r>
              <a:rPr lang="en-US" sz="1800" dirty="0" smtClean="0">
                <a:solidFill>
                  <a:srgbClr val="0070C0"/>
                </a:solidFill>
                <a:latin typeface="Arial" pitchFamily="34" charset="0"/>
                <a:cs typeface="Arial" pitchFamily="34" charset="0"/>
              </a:rPr>
              <a:t>	</a:t>
            </a:r>
            <a:r>
              <a:rPr lang="en-US" sz="1800" dirty="0" err="1" smtClean="0">
                <a:solidFill>
                  <a:srgbClr val="FF0000"/>
                </a:solidFill>
                <a:latin typeface="Courier New" pitchFamily="49" charset="0"/>
                <a:cs typeface="Courier New" pitchFamily="49" charset="0"/>
              </a:rPr>
              <a:t>Jstr</a:t>
            </a:r>
            <a:r>
              <a:rPr lang="en-US" sz="1800" dirty="0" smtClean="0">
                <a:solidFill>
                  <a:srgbClr val="FF0000"/>
                </a:solidFill>
                <a:latin typeface="Arial" pitchFamily="34" charset="0"/>
                <a:cs typeface="Arial" pitchFamily="34" charset="0"/>
              </a:rPr>
              <a:t>	</a:t>
            </a:r>
            <a:r>
              <a:rPr lang="en-US" sz="1800" dirty="0" smtClean="0">
                <a:solidFill>
                  <a:srgbClr val="000000"/>
                </a:solidFill>
                <a:latin typeface="Arial" pitchFamily="34" charset="0"/>
                <a:cs typeface="Arial" pitchFamily="34" charset="0"/>
              </a:rPr>
              <a:t>full range, starting	J-	direction (PSI-, V-point)</a:t>
            </a:r>
          </a:p>
          <a:p>
            <a:pPr marL="228600" algn="l">
              <a:tabLst>
                <a:tab pos="914400" algn="l"/>
                <a:tab pos="1657350" algn="l"/>
                <a:tab pos="1885950" algn="l"/>
                <a:tab pos="2000250" algn="l"/>
                <a:tab pos="3314700" algn="l"/>
                <a:tab pos="5372100" algn="l"/>
                <a:tab pos="5600700" algn="l"/>
              </a:tabLst>
            </a:pPr>
            <a:r>
              <a:rPr lang="en-US" sz="1800" dirty="0" smtClean="0">
                <a:solidFill>
                  <a:srgbClr val="FF0000"/>
                </a:solidFill>
                <a:latin typeface="Arial" pitchFamily="34" charset="0"/>
                <a:cs typeface="Arial" pitchFamily="34" charset="0"/>
              </a:rPr>
              <a:t>	</a:t>
            </a:r>
            <a:r>
              <a:rPr lang="en-US" sz="1800" dirty="0" err="1" smtClean="0">
                <a:solidFill>
                  <a:srgbClr val="FF0000"/>
                </a:solidFill>
                <a:latin typeface="Courier New" pitchFamily="49" charset="0"/>
                <a:cs typeface="Courier New" pitchFamily="49" charset="0"/>
              </a:rPr>
              <a:t>JendP</a:t>
            </a:r>
            <a:r>
              <a:rPr lang="en-US" sz="1800" dirty="0" smtClean="0">
                <a:solidFill>
                  <a:srgbClr val="0070C0"/>
                </a:solidFill>
                <a:latin typeface="Arial" pitchFamily="34" charset="0"/>
                <a:cs typeface="Arial" pitchFamily="34" charset="0"/>
              </a:rPr>
              <a:t>	</a:t>
            </a:r>
            <a:r>
              <a:rPr lang="en-US" sz="1800" dirty="0" smtClean="0">
                <a:solidFill>
                  <a:srgbClr val="0033CC"/>
                </a:solidFill>
                <a:latin typeface="Arial" pitchFamily="34" charset="0"/>
                <a:cs typeface="Arial" pitchFamily="34" charset="0"/>
              </a:rPr>
              <a:t>=</a:t>
            </a:r>
            <a:r>
              <a:rPr lang="en-US" sz="1800" dirty="0" smtClean="0">
                <a:solidFill>
                  <a:srgbClr val="0070C0"/>
                </a:solidFill>
                <a:latin typeface="Arial" pitchFamily="34" charset="0"/>
                <a:cs typeface="Arial" pitchFamily="34" charset="0"/>
              </a:rPr>
              <a:t>	</a:t>
            </a:r>
            <a:r>
              <a:rPr lang="en-US" sz="1800" dirty="0" err="1" smtClean="0">
                <a:solidFill>
                  <a:srgbClr val="FF0000"/>
                </a:solidFill>
                <a:latin typeface="Courier New" pitchFamily="49" charset="0"/>
                <a:cs typeface="Courier New" pitchFamily="49" charset="0"/>
              </a:rPr>
              <a:t>Jend</a:t>
            </a:r>
            <a:r>
              <a:rPr lang="en-US" sz="1800" dirty="0" smtClean="0">
                <a:solidFill>
                  <a:srgbClr val="FF0000"/>
                </a:solidFill>
                <a:latin typeface="Arial" pitchFamily="34" charset="0"/>
                <a:cs typeface="Arial" pitchFamily="34" charset="0"/>
              </a:rPr>
              <a:t>	</a:t>
            </a:r>
            <a:r>
              <a:rPr lang="en-US" sz="1800" dirty="0" smtClean="0">
                <a:solidFill>
                  <a:srgbClr val="000000"/>
                </a:solidFill>
                <a:latin typeface="Arial" pitchFamily="34" charset="0"/>
                <a:cs typeface="Arial" pitchFamily="34" charset="0"/>
              </a:rPr>
              <a:t>full range, ending	J-	direction (PSI-point)</a:t>
            </a:r>
          </a:p>
          <a:p>
            <a:pPr marL="228600" algn="l">
              <a:tabLst>
                <a:tab pos="914400" algn="l"/>
                <a:tab pos="1657350" algn="l"/>
                <a:tab pos="1885950" algn="l"/>
                <a:tab pos="2000250" algn="l"/>
                <a:tab pos="3314700" algn="l"/>
              </a:tabLst>
            </a:pPr>
            <a:endParaRPr lang="en-US" sz="1800" dirty="0" smtClean="0">
              <a:solidFill>
                <a:srgbClr val="0070C0"/>
              </a:solidFill>
              <a:latin typeface="Arial" pitchFamily="34" charset="0"/>
              <a:cs typeface="Arial" pitchFamily="34" charset="0"/>
            </a:endParaRPr>
          </a:p>
          <a:p>
            <a:pPr marL="228600" algn="l">
              <a:tabLst>
                <a:tab pos="914400" algn="l"/>
                <a:tab pos="1657350" algn="l"/>
                <a:tab pos="1885950" algn="l"/>
                <a:tab pos="2000250" algn="l"/>
                <a:tab pos="3314700" algn="l"/>
                <a:tab pos="5829300" algn="l"/>
                <a:tab pos="6057900" algn="l"/>
              </a:tabLst>
            </a:pPr>
            <a:r>
              <a:rPr lang="en-US" sz="1800" dirty="0" smtClean="0">
                <a:solidFill>
                  <a:srgbClr val="FF0000"/>
                </a:solidFill>
                <a:latin typeface="Arial" pitchFamily="34" charset="0"/>
                <a:cs typeface="Arial" pitchFamily="34" charset="0"/>
              </a:rPr>
              <a:t>	</a:t>
            </a:r>
            <a:r>
              <a:rPr lang="en-US" sz="1800" dirty="0" err="1" smtClean="0">
                <a:solidFill>
                  <a:srgbClr val="FF0000"/>
                </a:solidFill>
                <a:latin typeface="Courier New" pitchFamily="49" charset="0"/>
                <a:cs typeface="Courier New" pitchFamily="49" charset="0"/>
              </a:rPr>
              <a:t>IstrB</a:t>
            </a:r>
            <a:r>
              <a:rPr lang="en-US" sz="1800" dirty="0" smtClean="0">
                <a:solidFill>
                  <a:srgbClr val="0070C0"/>
                </a:solidFill>
                <a:latin typeface="Arial" pitchFamily="34" charset="0"/>
                <a:cs typeface="Arial" pitchFamily="34" charset="0"/>
              </a:rPr>
              <a:t>	</a:t>
            </a:r>
            <a:r>
              <a:rPr lang="en-US" sz="1800" dirty="0" smtClean="0">
                <a:solidFill>
                  <a:srgbClr val="0033CC"/>
                </a:solidFill>
                <a:latin typeface="Arial" pitchFamily="34" charset="0"/>
                <a:cs typeface="Arial" pitchFamily="34" charset="0"/>
              </a:rPr>
              <a:t>=</a:t>
            </a:r>
            <a:r>
              <a:rPr lang="en-US" sz="1800" dirty="0" smtClean="0">
                <a:solidFill>
                  <a:srgbClr val="0070C0"/>
                </a:solidFill>
                <a:latin typeface="Arial" pitchFamily="34" charset="0"/>
                <a:cs typeface="Arial" pitchFamily="34" charset="0"/>
              </a:rPr>
              <a:t>	</a:t>
            </a:r>
            <a:r>
              <a:rPr lang="en-US" sz="1800" dirty="0" err="1" smtClean="0">
                <a:solidFill>
                  <a:srgbClr val="FF0000"/>
                </a:solidFill>
                <a:latin typeface="Courier New" pitchFamily="49" charset="0"/>
                <a:cs typeface="Courier New" pitchFamily="49" charset="0"/>
              </a:rPr>
              <a:t>Istr</a:t>
            </a:r>
            <a:r>
              <a:rPr lang="en-US" sz="1800" dirty="0" smtClean="0">
                <a:solidFill>
                  <a:srgbClr val="FF0000"/>
                </a:solidFill>
                <a:latin typeface="Arial" pitchFamily="34" charset="0"/>
                <a:cs typeface="Arial" pitchFamily="34" charset="0"/>
              </a:rPr>
              <a:t>	</a:t>
            </a:r>
            <a:r>
              <a:rPr lang="en-US" sz="1800" dirty="0" smtClean="0">
                <a:solidFill>
                  <a:srgbClr val="000000"/>
                </a:solidFill>
                <a:latin typeface="Arial" pitchFamily="34" charset="0"/>
                <a:cs typeface="Arial" pitchFamily="34" charset="0"/>
              </a:rPr>
              <a:t>interior range, starting	I-	direction (RHO-, V-point)</a:t>
            </a:r>
            <a:endParaRPr lang="en-US" sz="1800" dirty="0" smtClean="0">
              <a:solidFill>
                <a:srgbClr val="FF0000"/>
              </a:solidFill>
              <a:latin typeface="Arial" pitchFamily="34" charset="0"/>
              <a:cs typeface="Arial" pitchFamily="34" charset="0"/>
            </a:endParaRPr>
          </a:p>
          <a:p>
            <a:pPr marL="228600" algn="l">
              <a:tabLst>
                <a:tab pos="914400" algn="l"/>
                <a:tab pos="1657350" algn="l"/>
                <a:tab pos="1885950" algn="l"/>
                <a:tab pos="2000250" algn="l"/>
                <a:tab pos="3314700" algn="l"/>
                <a:tab pos="5829300" algn="l"/>
                <a:tab pos="6057900" algn="l"/>
              </a:tabLst>
            </a:pPr>
            <a:r>
              <a:rPr lang="en-US" sz="1800" dirty="0" smtClean="0">
                <a:solidFill>
                  <a:srgbClr val="FF0000"/>
                </a:solidFill>
                <a:latin typeface="Arial" pitchFamily="34" charset="0"/>
                <a:cs typeface="Arial" pitchFamily="34" charset="0"/>
              </a:rPr>
              <a:t>	</a:t>
            </a:r>
            <a:r>
              <a:rPr lang="en-US" sz="1800" dirty="0" err="1" smtClean="0">
                <a:solidFill>
                  <a:srgbClr val="FF0000"/>
                </a:solidFill>
                <a:latin typeface="Courier New" pitchFamily="49" charset="0"/>
                <a:cs typeface="Courier New" pitchFamily="49" charset="0"/>
              </a:rPr>
              <a:t>IendB</a:t>
            </a:r>
            <a:r>
              <a:rPr lang="en-US" sz="1800" dirty="0" smtClean="0">
                <a:solidFill>
                  <a:srgbClr val="0070C0"/>
                </a:solidFill>
                <a:latin typeface="Arial" pitchFamily="34" charset="0"/>
                <a:cs typeface="Arial" pitchFamily="34" charset="0"/>
              </a:rPr>
              <a:t>	</a:t>
            </a:r>
            <a:r>
              <a:rPr lang="en-US" sz="1800" dirty="0" smtClean="0">
                <a:solidFill>
                  <a:srgbClr val="0033CC"/>
                </a:solidFill>
                <a:latin typeface="Arial" pitchFamily="34" charset="0"/>
                <a:cs typeface="Arial" pitchFamily="34" charset="0"/>
              </a:rPr>
              <a:t>=</a:t>
            </a:r>
            <a:r>
              <a:rPr lang="en-US" sz="1800" dirty="0" smtClean="0">
                <a:solidFill>
                  <a:srgbClr val="0070C0"/>
                </a:solidFill>
                <a:latin typeface="Arial" pitchFamily="34" charset="0"/>
                <a:cs typeface="Arial" pitchFamily="34" charset="0"/>
              </a:rPr>
              <a:t>	</a:t>
            </a:r>
            <a:r>
              <a:rPr lang="en-US" sz="1800" dirty="0" err="1" smtClean="0">
                <a:solidFill>
                  <a:srgbClr val="FF0000"/>
                </a:solidFill>
                <a:latin typeface="Courier New" pitchFamily="49" charset="0"/>
                <a:cs typeface="Courier New" pitchFamily="49" charset="0"/>
              </a:rPr>
              <a:t>Iend</a:t>
            </a:r>
            <a:r>
              <a:rPr lang="en-US" sz="1800" dirty="0" smtClean="0">
                <a:solidFill>
                  <a:srgbClr val="FF0000"/>
                </a:solidFill>
                <a:latin typeface="Arial" pitchFamily="34" charset="0"/>
                <a:cs typeface="Arial" pitchFamily="34" charset="0"/>
              </a:rPr>
              <a:t>	</a:t>
            </a:r>
            <a:r>
              <a:rPr lang="en-US" sz="1800" dirty="0" smtClean="0">
                <a:solidFill>
                  <a:srgbClr val="000000"/>
                </a:solidFill>
                <a:latin typeface="Arial" pitchFamily="34" charset="0"/>
                <a:cs typeface="Arial" pitchFamily="34" charset="0"/>
              </a:rPr>
              <a:t>interior range, ending	I-	direction (RHO-, V-point)</a:t>
            </a:r>
            <a:endParaRPr lang="en-US" sz="1800" dirty="0" smtClean="0">
              <a:solidFill>
                <a:srgbClr val="FF0000"/>
              </a:solidFill>
              <a:latin typeface="Arial" pitchFamily="34" charset="0"/>
              <a:cs typeface="Arial" pitchFamily="34" charset="0"/>
            </a:endParaRPr>
          </a:p>
          <a:p>
            <a:pPr marL="228600" algn="l">
              <a:tabLst>
                <a:tab pos="914400" algn="l"/>
                <a:tab pos="1657350" algn="l"/>
                <a:tab pos="1885950" algn="l"/>
                <a:tab pos="2000250" algn="l"/>
                <a:tab pos="3314700" algn="l"/>
                <a:tab pos="5829300" algn="l"/>
                <a:tab pos="6057900" algn="l"/>
              </a:tabLst>
            </a:pPr>
            <a:r>
              <a:rPr lang="en-US" sz="1800" dirty="0" smtClean="0">
                <a:solidFill>
                  <a:srgbClr val="FF0000"/>
                </a:solidFill>
                <a:latin typeface="Arial" pitchFamily="34" charset="0"/>
                <a:cs typeface="Arial" pitchFamily="34" charset="0"/>
              </a:rPr>
              <a:t>	</a:t>
            </a:r>
            <a:r>
              <a:rPr lang="en-US" sz="1800" dirty="0" err="1" smtClean="0">
                <a:solidFill>
                  <a:srgbClr val="FF0000"/>
                </a:solidFill>
                <a:latin typeface="Courier New" pitchFamily="49" charset="0"/>
                <a:cs typeface="Courier New" pitchFamily="49" charset="0"/>
              </a:rPr>
              <a:t>JstrB</a:t>
            </a:r>
            <a:r>
              <a:rPr lang="en-US" sz="1800" dirty="0" smtClean="0">
                <a:solidFill>
                  <a:srgbClr val="0070C0"/>
                </a:solidFill>
                <a:latin typeface="Arial" pitchFamily="34" charset="0"/>
                <a:cs typeface="Arial" pitchFamily="34" charset="0"/>
              </a:rPr>
              <a:t>	</a:t>
            </a:r>
            <a:r>
              <a:rPr lang="en-US" sz="1800" dirty="0" smtClean="0">
                <a:solidFill>
                  <a:srgbClr val="0033CC"/>
                </a:solidFill>
                <a:latin typeface="Arial" pitchFamily="34" charset="0"/>
                <a:cs typeface="Arial" pitchFamily="34" charset="0"/>
              </a:rPr>
              <a:t>=</a:t>
            </a:r>
            <a:r>
              <a:rPr lang="en-US" sz="1800" dirty="0" smtClean="0">
                <a:solidFill>
                  <a:srgbClr val="0070C0"/>
                </a:solidFill>
                <a:latin typeface="Arial" pitchFamily="34" charset="0"/>
                <a:cs typeface="Arial" pitchFamily="34" charset="0"/>
              </a:rPr>
              <a:t>	</a:t>
            </a:r>
            <a:r>
              <a:rPr lang="en-US" sz="1800" dirty="0" err="1" smtClean="0">
                <a:solidFill>
                  <a:srgbClr val="FF0000"/>
                </a:solidFill>
                <a:latin typeface="Courier New" pitchFamily="49" charset="0"/>
                <a:cs typeface="Courier New" pitchFamily="49" charset="0"/>
              </a:rPr>
              <a:t>Jstr</a:t>
            </a:r>
            <a:r>
              <a:rPr lang="en-US" sz="1800" dirty="0" smtClean="0">
                <a:solidFill>
                  <a:srgbClr val="FF0000"/>
                </a:solidFill>
                <a:latin typeface="Arial" pitchFamily="34" charset="0"/>
                <a:cs typeface="Arial" pitchFamily="34" charset="0"/>
              </a:rPr>
              <a:t>	</a:t>
            </a:r>
            <a:r>
              <a:rPr lang="en-US" sz="1800" dirty="0" smtClean="0">
                <a:solidFill>
                  <a:srgbClr val="000000"/>
                </a:solidFill>
                <a:latin typeface="Arial" pitchFamily="34" charset="0"/>
                <a:cs typeface="Arial" pitchFamily="34" charset="0"/>
              </a:rPr>
              <a:t>interior range, starting	J-	direction (RHO-, U-point)</a:t>
            </a:r>
            <a:endParaRPr lang="en-US" sz="1800" dirty="0" smtClean="0">
              <a:solidFill>
                <a:srgbClr val="FF0000"/>
              </a:solidFill>
              <a:latin typeface="Arial" pitchFamily="34" charset="0"/>
              <a:cs typeface="Arial" pitchFamily="34" charset="0"/>
            </a:endParaRPr>
          </a:p>
          <a:p>
            <a:pPr marL="228600" algn="l">
              <a:tabLst>
                <a:tab pos="914400" algn="l"/>
                <a:tab pos="1657350" algn="l"/>
                <a:tab pos="1885950" algn="l"/>
                <a:tab pos="2000250" algn="l"/>
                <a:tab pos="3314700" algn="l"/>
                <a:tab pos="5829300" algn="l"/>
                <a:tab pos="6057900" algn="l"/>
              </a:tabLst>
            </a:pPr>
            <a:r>
              <a:rPr lang="en-US" sz="1800" dirty="0" smtClean="0">
                <a:solidFill>
                  <a:srgbClr val="FF0000"/>
                </a:solidFill>
                <a:latin typeface="Arial" pitchFamily="34" charset="0"/>
                <a:cs typeface="Arial" pitchFamily="34" charset="0"/>
              </a:rPr>
              <a:t>	</a:t>
            </a:r>
            <a:r>
              <a:rPr lang="en-US" sz="1800" dirty="0" err="1" smtClean="0">
                <a:solidFill>
                  <a:srgbClr val="FF0000"/>
                </a:solidFill>
                <a:latin typeface="Courier New" pitchFamily="49" charset="0"/>
                <a:cs typeface="Courier New" pitchFamily="49" charset="0"/>
              </a:rPr>
              <a:t>JendB</a:t>
            </a:r>
            <a:r>
              <a:rPr lang="en-US" sz="1800" dirty="0" smtClean="0">
                <a:solidFill>
                  <a:srgbClr val="0070C0"/>
                </a:solidFill>
                <a:latin typeface="Arial" pitchFamily="34" charset="0"/>
                <a:cs typeface="Arial" pitchFamily="34" charset="0"/>
              </a:rPr>
              <a:t>	</a:t>
            </a:r>
            <a:r>
              <a:rPr lang="en-US" sz="1800" dirty="0" smtClean="0">
                <a:solidFill>
                  <a:srgbClr val="0033CC"/>
                </a:solidFill>
                <a:latin typeface="Arial" pitchFamily="34" charset="0"/>
                <a:cs typeface="Arial" pitchFamily="34" charset="0"/>
              </a:rPr>
              <a:t>=</a:t>
            </a:r>
            <a:r>
              <a:rPr lang="en-US" sz="1800" dirty="0" smtClean="0">
                <a:solidFill>
                  <a:srgbClr val="0070C0"/>
                </a:solidFill>
                <a:latin typeface="Arial" pitchFamily="34" charset="0"/>
                <a:cs typeface="Arial" pitchFamily="34" charset="0"/>
              </a:rPr>
              <a:t>	</a:t>
            </a:r>
            <a:r>
              <a:rPr lang="en-US" sz="1800" dirty="0" err="1" smtClean="0">
                <a:solidFill>
                  <a:srgbClr val="FF0000"/>
                </a:solidFill>
                <a:latin typeface="Courier New" pitchFamily="49" charset="0"/>
                <a:cs typeface="Courier New" pitchFamily="49" charset="0"/>
              </a:rPr>
              <a:t>Jend</a:t>
            </a:r>
            <a:r>
              <a:rPr lang="en-US" sz="1800" dirty="0" smtClean="0">
                <a:solidFill>
                  <a:srgbClr val="FF0000"/>
                </a:solidFill>
                <a:latin typeface="Arial" pitchFamily="34" charset="0"/>
                <a:cs typeface="Arial" pitchFamily="34" charset="0"/>
              </a:rPr>
              <a:t>	</a:t>
            </a:r>
            <a:r>
              <a:rPr lang="en-US" sz="1800" dirty="0" smtClean="0">
                <a:solidFill>
                  <a:srgbClr val="000000"/>
                </a:solidFill>
                <a:latin typeface="Arial" pitchFamily="34" charset="0"/>
                <a:cs typeface="Arial" pitchFamily="34" charset="0"/>
              </a:rPr>
              <a:t>interior range, ending	J-	direction (RHO-, U-point)</a:t>
            </a:r>
            <a:endParaRPr lang="en-US" sz="1800" dirty="0" smtClean="0">
              <a:solidFill>
                <a:srgbClr val="FF0000"/>
              </a:solidFill>
              <a:latin typeface="Arial" pitchFamily="34" charset="0"/>
              <a:cs typeface="Arial" pitchFamily="34" charset="0"/>
            </a:endParaRPr>
          </a:p>
          <a:p>
            <a:pPr marL="228600" algn="l">
              <a:tabLst>
                <a:tab pos="914400" algn="l"/>
                <a:tab pos="1657350" algn="l"/>
                <a:tab pos="1885950" algn="l"/>
                <a:tab pos="2000250" algn="l"/>
                <a:tab pos="3314700" algn="l"/>
                <a:tab pos="5829300" algn="l"/>
                <a:tab pos="6057900" algn="l"/>
              </a:tabLst>
            </a:pPr>
            <a:endParaRPr lang="en-US" sz="1800" dirty="0" smtClean="0">
              <a:solidFill>
                <a:srgbClr val="FF0000"/>
              </a:solidFill>
              <a:latin typeface="Arial" pitchFamily="34" charset="0"/>
              <a:cs typeface="Arial" pitchFamily="34" charset="0"/>
            </a:endParaRPr>
          </a:p>
          <a:p>
            <a:pPr marL="228600" algn="l">
              <a:tabLst>
                <a:tab pos="914400" algn="l"/>
                <a:tab pos="1657350" algn="l"/>
                <a:tab pos="1885950" algn="l"/>
                <a:tab pos="2000250" algn="l"/>
                <a:tab pos="3314700" algn="l"/>
                <a:tab pos="5829300" algn="l"/>
                <a:tab pos="6057900" algn="l"/>
              </a:tabLst>
            </a:pPr>
            <a:r>
              <a:rPr lang="en-US" sz="1800" dirty="0" smtClean="0">
                <a:solidFill>
                  <a:srgbClr val="0070C0"/>
                </a:solidFill>
                <a:latin typeface="Arial" pitchFamily="34" charset="0"/>
                <a:cs typeface="Arial" pitchFamily="34" charset="0"/>
              </a:rPr>
              <a:t>	</a:t>
            </a:r>
            <a:r>
              <a:rPr lang="en-US" sz="1800" dirty="0" err="1" smtClean="0">
                <a:solidFill>
                  <a:srgbClr val="FF0000"/>
                </a:solidFill>
                <a:latin typeface="Courier New" pitchFamily="49" charset="0"/>
                <a:cs typeface="Courier New" pitchFamily="49" charset="0"/>
              </a:rPr>
              <a:t>IstrM</a:t>
            </a:r>
            <a:r>
              <a:rPr lang="en-US" sz="1800" dirty="0" smtClean="0">
                <a:solidFill>
                  <a:srgbClr val="0070C0"/>
                </a:solidFill>
                <a:latin typeface="Arial" pitchFamily="34" charset="0"/>
                <a:cs typeface="Arial" pitchFamily="34" charset="0"/>
              </a:rPr>
              <a:t>	</a:t>
            </a:r>
            <a:r>
              <a:rPr lang="en-US" sz="1800" dirty="0" smtClean="0">
                <a:solidFill>
                  <a:srgbClr val="0033CC"/>
                </a:solidFill>
                <a:latin typeface="Arial" pitchFamily="34" charset="0"/>
                <a:cs typeface="Arial" pitchFamily="34" charset="0"/>
              </a:rPr>
              <a:t>=</a:t>
            </a:r>
            <a:r>
              <a:rPr lang="en-US" sz="1800" dirty="0" smtClean="0">
                <a:solidFill>
                  <a:srgbClr val="0070C0"/>
                </a:solidFill>
                <a:latin typeface="Arial" pitchFamily="34" charset="0"/>
                <a:cs typeface="Arial" pitchFamily="34" charset="0"/>
              </a:rPr>
              <a:t>	</a:t>
            </a:r>
            <a:r>
              <a:rPr lang="en-US" sz="1800" dirty="0" err="1" smtClean="0">
                <a:solidFill>
                  <a:srgbClr val="FF0000"/>
                </a:solidFill>
                <a:latin typeface="Courier New" pitchFamily="49" charset="0"/>
                <a:cs typeface="Courier New" pitchFamily="49" charset="0"/>
              </a:rPr>
              <a:t>IstrU</a:t>
            </a:r>
            <a:r>
              <a:rPr lang="en-US" sz="1800" dirty="0" smtClean="0">
                <a:solidFill>
                  <a:srgbClr val="FF0000"/>
                </a:solidFill>
                <a:latin typeface="Arial" pitchFamily="34" charset="0"/>
                <a:cs typeface="Arial" pitchFamily="34" charset="0"/>
              </a:rPr>
              <a:t>	</a:t>
            </a:r>
            <a:r>
              <a:rPr lang="en-US" sz="1800" dirty="0" smtClean="0">
                <a:solidFill>
                  <a:srgbClr val="000000"/>
                </a:solidFill>
                <a:latin typeface="Arial" pitchFamily="34" charset="0"/>
                <a:cs typeface="Arial" pitchFamily="34" charset="0"/>
              </a:rPr>
              <a:t>interior range, starting	I-	direction (PSI-, U-point)</a:t>
            </a:r>
          </a:p>
          <a:p>
            <a:pPr marL="228600" algn="l">
              <a:tabLst>
                <a:tab pos="914400" algn="l"/>
                <a:tab pos="1657350" algn="l"/>
                <a:tab pos="1885950" algn="l"/>
                <a:tab pos="2000250" algn="l"/>
                <a:tab pos="3314700" algn="l"/>
                <a:tab pos="5829300" algn="l"/>
                <a:tab pos="6057900" algn="l"/>
              </a:tabLst>
            </a:pPr>
            <a:r>
              <a:rPr lang="en-US" sz="1800" dirty="0" smtClean="0">
                <a:solidFill>
                  <a:srgbClr val="0070C0"/>
                </a:solidFill>
                <a:latin typeface="Arial" pitchFamily="34" charset="0"/>
                <a:cs typeface="Arial" pitchFamily="34" charset="0"/>
              </a:rPr>
              <a:t>	</a:t>
            </a:r>
            <a:r>
              <a:rPr lang="en-US" sz="1800" dirty="0" err="1" smtClean="0">
                <a:solidFill>
                  <a:srgbClr val="FF0000"/>
                </a:solidFill>
                <a:latin typeface="Courier New" pitchFamily="49" charset="0"/>
                <a:cs typeface="Courier New" pitchFamily="49" charset="0"/>
              </a:rPr>
              <a:t>JstrM</a:t>
            </a:r>
            <a:r>
              <a:rPr lang="en-US" sz="1800" dirty="0" smtClean="0">
                <a:solidFill>
                  <a:srgbClr val="FF0000"/>
                </a:solidFill>
                <a:latin typeface="Arial" pitchFamily="34" charset="0"/>
                <a:cs typeface="Arial" pitchFamily="34" charset="0"/>
              </a:rPr>
              <a:t>	</a:t>
            </a:r>
            <a:r>
              <a:rPr lang="en-US" sz="1800" dirty="0" smtClean="0">
                <a:solidFill>
                  <a:srgbClr val="0033CC"/>
                </a:solidFill>
                <a:latin typeface="Arial" pitchFamily="34" charset="0"/>
                <a:cs typeface="Arial" pitchFamily="34" charset="0"/>
              </a:rPr>
              <a:t>=	</a:t>
            </a:r>
            <a:r>
              <a:rPr lang="en-US" sz="1800" dirty="0" err="1" smtClean="0">
                <a:solidFill>
                  <a:srgbClr val="FF0000"/>
                </a:solidFill>
                <a:latin typeface="Courier New" pitchFamily="49" charset="0"/>
                <a:cs typeface="Courier New" pitchFamily="49" charset="0"/>
              </a:rPr>
              <a:t>JstrV</a:t>
            </a:r>
            <a:r>
              <a:rPr lang="en-US" sz="1800" dirty="0" smtClean="0">
                <a:solidFill>
                  <a:srgbClr val="FF0000"/>
                </a:solidFill>
                <a:latin typeface="Arial" pitchFamily="34" charset="0"/>
                <a:cs typeface="Arial" pitchFamily="34" charset="0"/>
              </a:rPr>
              <a:t>	</a:t>
            </a:r>
            <a:r>
              <a:rPr lang="en-US" sz="1800" dirty="0" smtClean="0">
                <a:solidFill>
                  <a:srgbClr val="000000"/>
                </a:solidFill>
                <a:latin typeface="Arial" pitchFamily="34" charset="0"/>
                <a:cs typeface="Arial" pitchFamily="34" charset="0"/>
              </a:rPr>
              <a:t>interior range, starting	J-	direction (PSI-, V-point)</a:t>
            </a:r>
          </a:p>
        </p:txBody>
      </p:sp>
      <p:sp>
        <p:nvSpPr>
          <p:cNvPr id="112" name="Text Box 4"/>
          <p:cNvSpPr txBox="1">
            <a:spLocks noChangeArrowheads="1"/>
          </p:cNvSpPr>
          <p:nvPr/>
        </p:nvSpPr>
        <p:spPr bwMode="auto">
          <a:xfrm>
            <a:off x="2639315" y="0"/>
            <a:ext cx="3860609" cy="461665"/>
          </a:xfrm>
          <a:prstGeom prst="rect">
            <a:avLst/>
          </a:prstGeom>
          <a:noFill/>
          <a:ln w="9525">
            <a:noFill/>
            <a:miter lim="800000"/>
            <a:headEnd/>
            <a:tailEnd/>
          </a:ln>
        </p:spPr>
        <p:txBody>
          <a:bodyPr wrap="none">
            <a:spAutoFit/>
          </a:bodyPr>
          <a:lstStyle/>
          <a:p>
            <a:pPr eaLnBrk="1" hangingPunct="1"/>
            <a:r>
              <a:rPr lang="en-US" sz="2400" b="0" dirty="0" smtClean="0">
                <a:solidFill>
                  <a:srgbClr val="DC0000"/>
                </a:solidFill>
                <a:effectLst>
                  <a:outerShdw blurRad="38100" dist="38100" dir="2700000" algn="tl">
                    <a:srgbClr val="000000">
                      <a:alpha val="43137"/>
                    </a:srgbClr>
                  </a:outerShdw>
                </a:effectLst>
                <a:latin typeface="Arial Black" charset="0"/>
              </a:rPr>
              <a:t>Boundary Tile Indices</a:t>
            </a:r>
            <a:endParaRPr lang="en-US" sz="2400" b="0" dirty="0">
              <a:solidFill>
                <a:srgbClr val="0033CC"/>
              </a:solidFill>
              <a:effectLst>
                <a:outerShdw blurRad="38100" dist="38100" dir="2700000" algn="tl">
                  <a:srgbClr val="000000">
                    <a:alpha val="43137"/>
                  </a:srgbClr>
                </a:outerShdw>
              </a:effectLst>
              <a:latin typeface="Arial Black"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theme/theme1.xml><?xml version="1.0" encoding="utf-8"?>
<a:theme xmlns:a="http://schemas.openxmlformats.org/drawingml/2006/main" name="2_Default Design">
  <a:themeElements>
    <a:clrScheme name="2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80837D"/>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900" b="1" i="0" u="none" strike="noStrike" cap="none" normalizeH="0" baseline="0" smtClean="0">
            <a:ln>
              <a:noFill/>
            </a:ln>
            <a:solidFill>
              <a:schemeClr val="tx1"/>
            </a:solidFill>
            <a:effectLst/>
            <a:latin typeface="Lucida Console" pitchFamily="49" charset="0"/>
          </a:defRPr>
        </a:defPPr>
      </a:lstStyle>
    </a:spDef>
    <a:lnDef>
      <a:spPr bwMode="auto">
        <a:xfrm>
          <a:off x="0" y="0"/>
          <a:ext cx="1" cy="1"/>
        </a:xfrm>
        <a:custGeom>
          <a:avLst/>
          <a:gdLst/>
          <a:ahLst/>
          <a:cxnLst/>
          <a:rect l="0" t="0" r="0" b="0"/>
          <a:pathLst/>
        </a:custGeom>
        <a:solidFill>
          <a:srgbClr val="80837D"/>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900" b="1" i="0" u="none" strike="noStrike" cap="none" normalizeH="0" baseline="0" smtClean="0">
            <a:ln>
              <a:noFill/>
            </a:ln>
            <a:solidFill>
              <a:schemeClr val="tx1"/>
            </a:solidFill>
            <a:effectLst/>
            <a:latin typeface="Lucida Console" pitchFamily="49" charset="0"/>
          </a:defRPr>
        </a:defPPr>
      </a:lstStyle>
    </a:lnDef>
  </a:objectDefaults>
  <a:extraClrSchemeLst>
    <a:extraClrScheme>
      <a:clrScheme name="2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Ocean">
  <a:themeElements>
    <a:clrScheme name="2_Ocean 10">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66FFFF"/>
      </a:hlink>
      <a:folHlink>
        <a:srgbClr val="6699FF"/>
      </a:folHlink>
    </a:clrScheme>
    <a:fontScheme name="2_Ocea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80837D"/>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900" b="1" i="0" u="none" strike="noStrike" cap="none" normalizeH="0" baseline="0" smtClean="0">
            <a:ln>
              <a:noFill/>
            </a:ln>
            <a:solidFill>
              <a:schemeClr val="tx1"/>
            </a:solidFill>
            <a:effectLst/>
            <a:latin typeface="Lucida Console" pitchFamily="49" charset="0"/>
          </a:defRPr>
        </a:defPPr>
      </a:lstStyle>
    </a:spDef>
    <a:lnDef>
      <a:spPr bwMode="auto">
        <a:xfrm>
          <a:off x="0" y="0"/>
          <a:ext cx="1" cy="1"/>
        </a:xfrm>
        <a:custGeom>
          <a:avLst/>
          <a:gdLst/>
          <a:ahLst/>
          <a:cxnLst/>
          <a:rect l="0" t="0" r="0" b="0"/>
          <a:pathLst/>
        </a:custGeom>
        <a:solidFill>
          <a:srgbClr val="80837D"/>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900" b="1" i="0" u="none" strike="noStrike" cap="none" normalizeH="0" baseline="0" smtClean="0">
            <a:ln>
              <a:noFill/>
            </a:ln>
            <a:solidFill>
              <a:schemeClr val="tx1"/>
            </a:solidFill>
            <a:effectLst/>
            <a:latin typeface="Lucida Console" pitchFamily="49" charset="0"/>
          </a:defRPr>
        </a:defPPr>
      </a:lstStyle>
    </a:lnDef>
  </a:objectDefaults>
  <a:extraClrSchemeLst>
    <a:extraClrScheme>
      <a:clrScheme name="2_Ocean 1">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2_Ocean 2">
        <a:dk1>
          <a:srgbClr val="000066"/>
        </a:dk1>
        <a:lt1>
          <a:srgbClr val="FFFFFF"/>
        </a:lt1>
        <a:dk2>
          <a:srgbClr val="5D93FF"/>
        </a:dk2>
        <a:lt2>
          <a:srgbClr val="FFFFFF"/>
        </a:lt2>
        <a:accent1>
          <a:srgbClr val="6666FF"/>
        </a:accent1>
        <a:accent2>
          <a:srgbClr val="9999FF"/>
        </a:accent2>
        <a:accent3>
          <a:srgbClr val="B6C8FF"/>
        </a:accent3>
        <a:accent4>
          <a:srgbClr val="DADADA"/>
        </a:accent4>
        <a:accent5>
          <a:srgbClr val="B8B8FF"/>
        </a:accent5>
        <a:accent6>
          <a:srgbClr val="8A8AE7"/>
        </a:accent6>
        <a:hlink>
          <a:srgbClr val="FF3300"/>
        </a:hlink>
        <a:folHlink>
          <a:srgbClr val="FF9900"/>
        </a:folHlink>
      </a:clrScheme>
      <a:clrMap bg1="dk2" tx1="lt1" bg2="dk1" tx2="lt2" accent1="accent1" accent2="accent2" accent3="accent3" accent4="accent4" accent5="accent5" accent6="accent6" hlink="hlink" folHlink="folHlink"/>
    </a:extraClrScheme>
    <a:extraClrScheme>
      <a:clrScheme name="2_Ocean 3">
        <a:dk1>
          <a:srgbClr val="000000"/>
        </a:dk1>
        <a:lt1>
          <a:srgbClr val="FFFFFF"/>
        </a:lt1>
        <a:dk2>
          <a:srgbClr val="572E88"/>
        </a:dk2>
        <a:lt2>
          <a:srgbClr val="FFFFFF"/>
        </a:lt2>
        <a:accent1>
          <a:srgbClr val="FF6600"/>
        </a:accent1>
        <a:accent2>
          <a:srgbClr val="FFCC00"/>
        </a:accent2>
        <a:accent3>
          <a:srgbClr val="B4ADC3"/>
        </a:accent3>
        <a:accent4>
          <a:srgbClr val="DADADA"/>
        </a:accent4>
        <a:accent5>
          <a:srgbClr val="FFB8AA"/>
        </a:accent5>
        <a:accent6>
          <a:srgbClr val="E7B900"/>
        </a:accent6>
        <a:hlink>
          <a:srgbClr val="33CCCC"/>
        </a:hlink>
        <a:folHlink>
          <a:srgbClr val="36CC64"/>
        </a:folHlink>
      </a:clrScheme>
      <a:clrMap bg1="dk2" tx1="lt1" bg2="dk1" tx2="lt2" accent1="accent1" accent2="accent2" accent3="accent3" accent4="accent4" accent5="accent5" accent6="accent6" hlink="hlink" folHlink="folHlink"/>
    </a:extraClrScheme>
    <a:extraClrScheme>
      <a:clrScheme name="2_Ocean 4">
        <a:dk1>
          <a:srgbClr val="003366"/>
        </a:dk1>
        <a:lt1>
          <a:srgbClr val="FFFFFF"/>
        </a:lt1>
        <a:dk2>
          <a:srgbClr val="666699"/>
        </a:dk2>
        <a:lt2>
          <a:srgbClr val="FFFFFF"/>
        </a:lt2>
        <a:accent1>
          <a:srgbClr val="9966FF"/>
        </a:accent1>
        <a:accent2>
          <a:srgbClr val="00CC66"/>
        </a:accent2>
        <a:accent3>
          <a:srgbClr val="B8B8CA"/>
        </a:accent3>
        <a:accent4>
          <a:srgbClr val="DADADA"/>
        </a:accent4>
        <a:accent5>
          <a:srgbClr val="CAB8FF"/>
        </a:accent5>
        <a:accent6>
          <a:srgbClr val="00B95C"/>
        </a:accent6>
        <a:hlink>
          <a:srgbClr val="65C8FF"/>
        </a:hlink>
        <a:folHlink>
          <a:srgbClr val="FFCC99"/>
        </a:folHlink>
      </a:clrScheme>
      <a:clrMap bg1="dk2" tx1="lt1" bg2="dk1" tx2="lt2" accent1="accent1" accent2="accent2" accent3="accent3" accent4="accent4" accent5="accent5" accent6="accent6" hlink="hlink" folHlink="folHlink"/>
    </a:extraClrScheme>
    <a:extraClrScheme>
      <a:clrScheme name="2_Ocean 5">
        <a:dk1>
          <a:srgbClr val="000000"/>
        </a:dk1>
        <a:lt1>
          <a:srgbClr val="FFFFFF"/>
        </a:lt1>
        <a:dk2>
          <a:srgbClr val="336600"/>
        </a:dk2>
        <a:lt2>
          <a:srgbClr val="FFFFFF"/>
        </a:lt2>
        <a:accent1>
          <a:srgbClr val="B7C533"/>
        </a:accent1>
        <a:accent2>
          <a:srgbClr val="CCCCFF"/>
        </a:accent2>
        <a:accent3>
          <a:srgbClr val="ADB8AA"/>
        </a:accent3>
        <a:accent4>
          <a:srgbClr val="DADADA"/>
        </a:accent4>
        <a:accent5>
          <a:srgbClr val="D8DFAD"/>
        </a:accent5>
        <a:accent6>
          <a:srgbClr val="B9B9E7"/>
        </a:accent6>
        <a:hlink>
          <a:srgbClr val="FFFFCC"/>
        </a:hlink>
        <a:folHlink>
          <a:srgbClr val="FF9900"/>
        </a:folHlink>
      </a:clrScheme>
      <a:clrMap bg1="dk2" tx1="lt1" bg2="dk1" tx2="lt2" accent1="accent1" accent2="accent2" accent3="accent3" accent4="accent4" accent5="accent5" accent6="accent6" hlink="hlink" folHlink="folHlink"/>
    </a:extraClrScheme>
    <a:extraClrScheme>
      <a:clrScheme name="2_Ocean 6">
        <a:dk1>
          <a:srgbClr val="000000"/>
        </a:dk1>
        <a:lt1>
          <a:srgbClr val="FFFFFF"/>
        </a:lt1>
        <a:dk2>
          <a:srgbClr val="006B80"/>
        </a:dk2>
        <a:lt2>
          <a:srgbClr val="C1CB75"/>
        </a:lt2>
        <a:accent1>
          <a:srgbClr val="6F8406"/>
        </a:accent1>
        <a:accent2>
          <a:srgbClr val="D9E288"/>
        </a:accent2>
        <a:accent3>
          <a:srgbClr val="AABAC0"/>
        </a:accent3>
        <a:accent4>
          <a:srgbClr val="DADADA"/>
        </a:accent4>
        <a:accent5>
          <a:srgbClr val="BBC2AA"/>
        </a:accent5>
        <a:accent6>
          <a:srgbClr val="C4CD7B"/>
        </a:accent6>
        <a:hlink>
          <a:srgbClr val="00CC00"/>
        </a:hlink>
        <a:folHlink>
          <a:srgbClr val="C0FF73"/>
        </a:folHlink>
      </a:clrScheme>
      <a:clrMap bg1="dk2" tx1="lt1" bg2="dk1" tx2="lt2" accent1="accent1" accent2="accent2" accent3="accent3" accent4="accent4" accent5="accent5" accent6="accent6" hlink="hlink" folHlink="folHlink"/>
    </a:extraClrScheme>
    <a:extraClrScheme>
      <a:clrScheme name="2_Ocean 7">
        <a:dk1>
          <a:srgbClr val="5F5F5F"/>
        </a:dk1>
        <a:lt1>
          <a:srgbClr val="FFFFFF"/>
        </a:lt1>
        <a:dk2>
          <a:srgbClr val="FF6600"/>
        </a:dk2>
        <a:lt2>
          <a:srgbClr val="FFFFFF"/>
        </a:lt2>
        <a:accent1>
          <a:srgbClr val="CC6600"/>
        </a:accent1>
        <a:accent2>
          <a:srgbClr val="FF6600"/>
        </a:accent2>
        <a:accent3>
          <a:srgbClr val="FFB8AA"/>
        </a:accent3>
        <a:accent4>
          <a:srgbClr val="DADADA"/>
        </a:accent4>
        <a:accent5>
          <a:srgbClr val="E2B8AA"/>
        </a:accent5>
        <a:accent6>
          <a:srgbClr val="E75C00"/>
        </a:accent6>
        <a:hlink>
          <a:srgbClr val="FFFF99"/>
        </a:hlink>
        <a:folHlink>
          <a:srgbClr val="FFCC99"/>
        </a:folHlink>
      </a:clrScheme>
      <a:clrMap bg1="dk2" tx1="lt1" bg2="dk1" tx2="lt2" accent1="accent1" accent2="accent2" accent3="accent3" accent4="accent4" accent5="accent5" accent6="accent6" hlink="hlink" folHlink="folHlink"/>
    </a:extraClrScheme>
    <a:extraClrScheme>
      <a:clrScheme name="2_Ocean 8">
        <a:dk1>
          <a:srgbClr val="000000"/>
        </a:dk1>
        <a:lt1>
          <a:srgbClr val="FFFFFF"/>
        </a:lt1>
        <a:dk2>
          <a:srgbClr val="FFBA2F"/>
        </a:dk2>
        <a:lt2>
          <a:srgbClr val="A50021"/>
        </a:lt2>
        <a:accent1>
          <a:srgbClr val="FF6600"/>
        </a:accent1>
        <a:accent2>
          <a:srgbClr val="CC6600"/>
        </a:accent2>
        <a:accent3>
          <a:srgbClr val="FFD9AD"/>
        </a:accent3>
        <a:accent4>
          <a:srgbClr val="DADADA"/>
        </a:accent4>
        <a:accent5>
          <a:srgbClr val="FFB8AA"/>
        </a:accent5>
        <a:accent6>
          <a:srgbClr val="B95C00"/>
        </a:accent6>
        <a:hlink>
          <a:srgbClr val="663300"/>
        </a:hlink>
        <a:folHlink>
          <a:srgbClr val="CC9900"/>
        </a:folHlink>
      </a:clrScheme>
      <a:clrMap bg1="dk2" tx1="lt1" bg2="dk1" tx2="lt2" accent1="accent1" accent2="accent2" accent3="accent3" accent4="accent4" accent5="accent5" accent6="accent6" hlink="hlink" folHlink="folHlink"/>
    </a:extraClrScheme>
    <a:extraClrScheme>
      <a:clrScheme name="2_Ocean 9">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66FF33"/>
        </a:hlink>
        <a:folHlink>
          <a:srgbClr val="6699FF"/>
        </a:folHlink>
      </a:clrScheme>
      <a:clrMap bg1="dk2" tx1="lt1" bg2="dk1" tx2="lt2" accent1="accent1" accent2="accent2" accent3="accent3" accent4="accent4" accent5="accent5" accent6="accent6" hlink="hlink" folHlink="folHlink"/>
    </a:extraClrScheme>
    <a:extraClrScheme>
      <a:clrScheme name="2_Ocean 10">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66FFFF"/>
        </a:hlink>
        <a:folHlink>
          <a:srgbClr val="6699FF"/>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1_Default Design">
  <a:themeElements>
    <a:clrScheme name="1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1_Default Design 13">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CC0099"/>
        </a:hlink>
        <a:folHlink>
          <a:srgbClr val="66990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Default Design">
  <a:themeElements>
    <a:clrScheme name="2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Default Desig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80837D"/>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200" b="1" i="0" u="none" strike="noStrike" cap="none" normalizeH="0" baseline="0">
            <a:ln>
              <a:noFill/>
            </a:ln>
            <a:solidFill>
              <a:srgbClr val="0033CC"/>
            </a:solidFill>
            <a:effectLst/>
            <a:latin typeface="Arial" charset="0"/>
            <a:ea typeface="ＭＳ Ｐゴシック" charset="0"/>
          </a:defRPr>
        </a:defPPr>
      </a:lstStyle>
    </a:spDef>
    <a:lnDef>
      <a:spPr bwMode="auto">
        <a:xfrm>
          <a:off x="0" y="0"/>
          <a:ext cx="1" cy="1"/>
        </a:xfrm>
        <a:custGeom>
          <a:avLst/>
          <a:gdLst/>
          <a:ahLst/>
          <a:cxnLst/>
          <a:rect l="0" t="0" r="0" b="0"/>
          <a:pathLst/>
        </a:custGeom>
        <a:solidFill>
          <a:srgbClr val="80837D"/>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200" b="1" i="0" u="none" strike="noStrike" cap="none" normalizeH="0" baseline="0">
            <a:ln>
              <a:noFill/>
            </a:ln>
            <a:solidFill>
              <a:srgbClr val="0033CC"/>
            </a:solidFill>
            <a:effectLst/>
            <a:latin typeface="Arial" charset="0"/>
            <a:ea typeface="ＭＳ Ｐゴシック" charset="0"/>
          </a:defRPr>
        </a:defPPr>
      </a:lstStyle>
    </a:lnDef>
  </a:objectDefaults>
  <a:extraClrSchemeLst>
    <a:extraClrScheme>
      <a:clrScheme name="2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_Ocean">
  <a:themeElements>
    <a:clrScheme name="1_Ocean 1">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FFCC00"/>
      </a:hlink>
      <a:folHlink>
        <a:srgbClr val="6699FF"/>
      </a:folHlink>
    </a:clrScheme>
    <a:fontScheme name="1_Ocean">
      <a:majorFont>
        <a:latin typeface="Tahoma"/>
        <a:ea typeface="ＭＳ Ｐゴシック"/>
        <a:cs typeface=""/>
      </a:majorFont>
      <a:minorFont>
        <a:latin typeface="Tahoma"/>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80837D"/>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200" b="1" i="0" u="none" strike="noStrike" cap="none" normalizeH="0" baseline="0">
            <a:ln>
              <a:noFill/>
            </a:ln>
            <a:solidFill>
              <a:srgbClr val="0033CC"/>
            </a:solidFill>
            <a:effectLst/>
            <a:latin typeface="Arial" charset="0"/>
            <a:ea typeface="ＭＳ Ｐゴシック" charset="0"/>
          </a:defRPr>
        </a:defPPr>
      </a:lstStyle>
    </a:spDef>
    <a:lnDef>
      <a:spPr bwMode="auto">
        <a:xfrm>
          <a:off x="0" y="0"/>
          <a:ext cx="1" cy="1"/>
        </a:xfrm>
        <a:custGeom>
          <a:avLst/>
          <a:gdLst/>
          <a:ahLst/>
          <a:cxnLst/>
          <a:rect l="0" t="0" r="0" b="0"/>
          <a:pathLst/>
        </a:custGeom>
        <a:solidFill>
          <a:srgbClr val="80837D"/>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200" b="1" i="0" u="none" strike="noStrike" cap="none" normalizeH="0" baseline="0">
            <a:ln>
              <a:noFill/>
            </a:ln>
            <a:solidFill>
              <a:srgbClr val="0033CC"/>
            </a:solidFill>
            <a:effectLst/>
            <a:latin typeface="Arial" charset="0"/>
            <a:ea typeface="ＭＳ Ｐゴシック" charset="0"/>
          </a:defRPr>
        </a:defPPr>
      </a:lstStyle>
    </a:lnDef>
  </a:objectDefaults>
  <a:extraClrSchemeLst>
    <a:extraClrScheme>
      <a:clrScheme name="1_Ocean 1">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1_Ocean 2">
        <a:dk1>
          <a:srgbClr val="000066"/>
        </a:dk1>
        <a:lt1>
          <a:srgbClr val="FFFFFF"/>
        </a:lt1>
        <a:dk2>
          <a:srgbClr val="5D93FF"/>
        </a:dk2>
        <a:lt2>
          <a:srgbClr val="FFFFFF"/>
        </a:lt2>
        <a:accent1>
          <a:srgbClr val="6666FF"/>
        </a:accent1>
        <a:accent2>
          <a:srgbClr val="9999FF"/>
        </a:accent2>
        <a:accent3>
          <a:srgbClr val="B6C8FF"/>
        </a:accent3>
        <a:accent4>
          <a:srgbClr val="DADADA"/>
        </a:accent4>
        <a:accent5>
          <a:srgbClr val="B8B8FF"/>
        </a:accent5>
        <a:accent6>
          <a:srgbClr val="8A8AE7"/>
        </a:accent6>
        <a:hlink>
          <a:srgbClr val="FF3300"/>
        </a:hlink>
        <a:folHlink>
          <a:srgbClr val="FF9900"/>
        </a:folHlink>
      </a:clrScheme>
      <a:clrMap bg1="dk2" tx1="lt1" bg2="dk1" tx2="lt2" accent1="accent1" accent2="accent2" accent3="accent3" accent4="accent4" accent5="accent5" accent6="accent6" hlink="hlink" folHlink="folHlink"/>
    </a:extraClrScheme>
    <a:extraClrScheme>
      <a:clrScheme name="1_Ocean 3">
        <a:dk1>
          <a:srgbClr val="000000"/>
        </a:dk1>
        <a:lt1>
          <a:srgbClr val="FFFFFF"/>
        </a:lt1>
        <a:dk2>
          <a:srgbClr val="572E88"/>
        </a:dk2>
        <a:lt2>
          <a:srgbClr val="FFFFFF"/>
        </a:lt2>
        <a:accent1>
          <a:srgbClr val="FF6600"/>
        </a:accent1>
        <a:accent2>
          <a:srgbClr val="FFCC00"/>
        </a:accent2>
        <a:accent3>
          <a:srgbClr val="B4ADC3"/>
        </a:accent3>
        <a:accent4>
          <a:srgbClr val="DADADA"/>
        </a:accent4>
        <a:accent5>
          <a:srgbClr val="FFB8AA"/>
        </a:accent5>
        <a:accent6>
          <a:srgbClr val="E7B900"/>
        </a:accent6>
        <a:hlink>
          <a:srgbClr val="33CCCC"/>
        </a:hlink>
        <a:folHlink>
          <a:srgbClr val="36CC64"/>
        </a:folHlink>
      </a:clrScheme>
      <a:clrMap bg1="dk2" tx1="lt1" bg2="dk1" tx2="lt2" accent1="accent1" accent2="accent2" accent3="accent3" accent4="accent4" accent5="accent5" accent6="accent6" hlink="hlink" folHlink="folHlink"/>
    </a:extraClrScheme>
    <a:extraClrScheme>
      <a:clrScheme name="1_Ocean 4">
        <a:dk1>
          <a:srgbClr val="003366"/>
        </a:dk1>
        <a:lt1>
          <a:srgbClr val="FFFFFF"/>
        </a:lt1>
        <a:dk2>
          <a:srgbClr val="666699"/>
        </a:dk2>
        <a:lt2>
          <a:srgbClr val="FFFFFF"/>
        </a:lt2>
        <a:accent1>
          <a:srgbClr val="9966FF"/>
        </a:accent1>
        <a:accent2>
          <a:srgbClr val="00CC66"/>
        </a:accent2>
        <a:accent3>
          <a:srgbClr val="B8B8CA"/>
        </a:accent3>
        <a:accent4>
          <a:srgbClr val="DADADA"/>
        </a:accent4>
        <a:accent5>
          <a:srgbClr val="CAB8FF"/>
        </a:accent5>
        <a:accent6>
          <a:srgbClr val="00B95C"/>
        </a:accent6>
        <a:hlink>
          <a:srgbClr val="65C8FF"/>
        </a:hlink>
        <a:folHlink>
          <a:srgbClr val="FFCC99"/>
        </a:folHlink>
      </a:clrScheme>
      <a:clrMap bg1="dk2" tx1="lt1" bg2="dk1" tx2="lt2" accent1="accent1" accent2="accent2" accent3="accent3" accent4="accent4" accent5="accent5" accent6="accent6" hlink="hlink" folHlink="folHlink"/>
    </a:extraClrScheme>
    <a:extraClrScheme>
      <a:clrScheme name="1_Ocean 5">
        <a:dk1>
          <a:srgbClr val="000000"/>
        </a:dk1>
        <a:lt1>
          <a:srgbClr val="FFFFFF"/>
        </a:lt1>
        <a:dk2>
          <a:srgbClr val="336600"/>
        </a:dk2>
        <a:lt2>
          <a:srgbClr val="FFFFFF"/>
        </a:lt2>
        <a:accent1>
          <a:srgbClr val="B7C533"/>
        </a:accent1>
        <a:accent2>
          <a:srgbClr val="CCCCFF"/>
        </a:accent2>
        <a:accent3>
          <a:srgbClr val="ADB8AA"/>
        </a:accent3>
        <a:accent4>
          <a:srgbClr val="DADADA"/>
        </a:accent4>
        <a:accent5>
          <a:srgbClr val="D8DFAD"/>
        </a:accent5>
        <a:accent6>
          <a:srgbClr val="B9B9E7"/>
        </a:accent6>
        <a:hlink>
          <a:srgbClr val="FFFFCC"/>
        </a:hlink>
        <a:folHlink>
          <a:srgbClr val="FF9900"/>
        </a:folHlink>
      </a:clrScheme>
      <a:clrMap bg1="dk2" tx1="lt1" bg2="dk1" tx2="lt2" accent1="accent1" accent2="accent2" accent3="accent3" accent4="accent4" accent5="accent5" accent6="accent6" hlink="hlink" folHlink="folHlink"/>
    </a:extraClrScheme>
    <a:extraClrScheme>
      <a:clrScheme name="1_Ocean 6">
        <a:dk1>
          <a:srgbClr val="000000"/>
        </a:dk1>
        <a:lt1>
          <a:srgbClr val="FFFFFF"/>
        </a:lt1>
        <a:dk2>
          <a:srgbClr val="006B80"/>
        </a:dk2>
        <a:lt2>
          <a:srgbClr val="C1CB75"/>
        </a:lt2>
        <a:accent1>
          <a:srgbClr val="6F8406"/>
        </a:accent1>
        <a:accent2>
          <a:srgbClr val="D9E288"/>
        </a:accent2>
        <a:accent3>
          <a:srgbClr val="AABAC0"/>
        </a:accent3>
        <a:accent4>
          <a:srgbClr val="DADADA"/>
        </a:accent4>
        <a:accent5>
          <a:srgbClr val="BBC2AA"/>
        </a:accent5>
        <a:accent6>
          <a:srgbClr val="C4CD7B"/>
        </a:accent6>
        <a:hlink>
          <a:srgbClr val="00CC00"/>
        </a:hlink>
        <a:folHlink>
          <a:srgbClr val="C0FF73"/>
        </a:folHlink>
      </a:clrScheme>
      <a:clrMap bg1="dk2" tx1="lt1" bg2="dk1" tx2="lt2" accent1="accent1" accent2="accent2" accent3="accent3" accent4="accent4" accent5="accent5" accent6="accent6" hlink="hlink" folHlink="folHlink"/>
    </a:extraClrScheme>
    <a:extraClrScheme>
      <a:clrScheme name="1_Ocean 7">
        <a:dk1>
          <a:srgbClr val="5F5F5F"/>
        </a:dk1>
        <a:lt1>
          <a:srgbClr val="FFFFFF"/>
        </a:lt1>
        <a:dk2>
          <a:srgbClr val="FF6600"/>
        </a:dk2>
        <a:lt2>
          <a:srgbClr val="FFFFFF"/>
        </a:lt2>
        <a:accent1>
          <a:srgbClr val="CC6600"/>
        </a:accent1>
        <a:accent2>
          <a:srgbClr val="FF6600"/>
        </a:accent2>
        <a:accent3>
          <a:srgbClr val="FFB8AA"/>
        </a:accent3>
        <a:accent4>
          <a:srgbClr val="DADADA"/>
        </a:accent4>
        <a:accent5>
          <a:srgbClr val="E2B8AA"/>
        </a:accent5>
        <a:accent6>
          <a:srgbClr val="E75C00"/>
        </a:accent6>
        <a:hlink>
          <a:srgbClr val="FFFF99"/>
        </a:hlink>
        <a:folHlink>
          <a:srgbClr val="FFCC99"/>
        </a:folHlink>
      </a:clrScheme>
      <a:clrMap bg1="dk2" tx1="lt1" bg2="dk1" tx2="lt2" accent1="accent1" accent2="accent2" accent3="accent3" accent4="accent4" accent5="accent5" accent6="accent6" hlink="hlink" folHlink="folHlink"/>
    </a:extraClrScheme>
    <a:extraClrScheme>
      <a:clrScheme name="1_Ocean 8">
        <a:dk1>
          <a:srgbClr val="000000"/>
        </a:dk1>
        <a:lt1>
          <a:srgbClr val="FFFFFF"/>
        </a:lt1>
        <a:dk2>
          <a:srgbClr val="FFBA2F"/>
        </a:dk2>
        <a:lt2>
          <a:srgbClr val="A50021"/>
        </a:lt2>
        <a:accent1>
          <a:srgbClr val="FF6600"/>
        </a:accent1>
        <a:accent2>
          <a:srgbClr val="CC6600"/>
        </a:accent2>
        <a:accent3>
          <a:srgbClr val="FFD9AD"/>
        </a:accent3>
        <a:accent4>
          <a:srgbClr val="DADADA"/>
        </a:accent4>
        <a:accent5>
          <a:srgbClr val="FFB8AA"/>
        </a:accent5>
        <a:accent6>
          <a:srgbClr val="B95C00"/>
        </a:accent6>
        <a:hlink>
          <a:srgbClr val="663300"/>
        </a:hlink>
        <a:folHlink>
          <a:srgbClr val="CC990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2_Default Design">
  <a:themeElements>
    <a:clrScheme name="Custom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33CC"/>
      </a:hlink>
      <a:folHlink>
        <a:srgbClr val="99CC00"/>
      </a:folHlink>
    </a:clrScheme>
    <a:fontScheme name="1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1_Default Design 13">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CC0099"/>
        </a:hlink>
        <a:folHlink>
          <a:srgbClr val="66990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Ocean</Template>
  <TotalTime>14898</TotalTime>
  <Words>2851</Words>
  <Application>Microsoft Macintosh PowerPoint</Application>
  <PresentationFormat>On-screen Show (4:3)</PresentationFormat>
  <Paragraphs>422</Paragraphs>
  <Slides>45</Slides>
  <Notes>4</Notes>
  <HiddenSlides>0</HiddenSlides>
  <MMClips>0</MMClips>
  <ScaleCrop>false</ScaleCrop>
  <HeadingPairs>
    <vt:vector size="6" baseType="variant">
      <vt:variant>
        <vt:lpstr>Theme</vt:lpstr>
      </vt:variant>
      <vt:variant>
        <vt:i4>6</vt:i4>
      </vt:variant>
      <vt:variant>
        <vt:lpstr>Embedded OLE Servers</vt:lpstr>
      </vt:variant>
      <vt:variant>
        <vt:i4>1</vt:i4>
      </vt:variant>
      <vt:variant>
        <vt:lpstr>Slide Titles</vt:lpstr>
      </vt:variant>
      <vt:variant>
        <vt:i4>45</vt:i4>
      </vt:variant>
    </vt:vector>
  </HeadingPairs>
  <TitlesOfParts>
    <vt:vector size="52" baseType="lpstr">
      <vt:lpstr>2_Default Design</vt:lpstr>
      <vt:lpstr>2_Ocean</vt:lpstr>
      <vt:lpstr>11_Default Design</vt:lpstr>
      <vt:lpstr>3_Default Design</vt:lpstr>
      <vt:lpstr>1_Ocean</vt:lpstr>
      <vt:lpstr>12_Default Design</vt:lpstr>
      <vt:lpstr>Document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PAOS-University of Colorado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Andrew M. Moore</dc:creator>
  <cp:lastModifiedBy>Hernan G Arango</cp:lastModifiedBy>
  <cp:revision>750</cp:revision>
  <dcterms:created xsi:type="dcterms:W3CDTF">2003-07-09T17:21:34Z</dcterms:created>
  <dcterms:modified xsi:type="dcterms:W3CDTF">2016-04-23T22:23:38Z</dcterms:modified>
</cp:coreProperties>
</file>